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379" r:id="rId3"/>
    <p:sldId id="380" r:id="rId4"/>
    <p:sldId id="381" r:id="rId5"/>
    <p:sldId id="382" r:id="rId6"/>
    <p:sldId id="383" r:id="rId7"/>
    <p:sldId id="384" r:id="rId8"/>
    <p:sldId id="385"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00" r:id="rId24"/>
    <p:sldId id="401" r:id="rId25"/>
    <p:sldId id="402" r:id="rId26"/>
    <p:sldId id="403" r:id="rId27"/>
    <p:sldId id="404" r:id="rId28"/>
    <p:sldId id="405" r:id="rId29"/>
    <p:sldId id="406" r:id="rId30"/>
    <p:sldId id="407" r:id="rId31"/>
    <p:sldId id="408" r:id="rId32"/>
    <p:sldId id="409" r:id="rId33"/>
    <p:sldId id="410" r:id="rId34"/>
    <p:sldId id="411" r:id="rId35"/>
    <p:sldId id="412" r:id="rId36"/>
    <p:sldId id="413" r:id="rId37"/>
    <p:sldId id="414" r:id="rId38"/>
    <p:sldId id="415" r:id="rId39"/>
    <p:sldId id="416" r:id="rId40"/>
    <p:sldId id="417" r:id="rId41"/>
    <p:sldId id="418" r:id="rId42"/>
    <p:sldId id="419" r:id="rId43"/>
    <p:sldId id="420" r:id="rId44"/>
    <p:sldId id="421" r:id="rId45"/>
    <p:sldId id="422" r:id="rId46"/>
    <p:sldId id="423" r:id="rId47"/>
    <p:sldId id="424" r:id="rId48"/>
    <p:sldId id="425" r:id="rId49"/>
    <p:sldId id="426" r:id="rId50"/>
    <p:sldId id="427" r:id="rId51"/>
    <p:sldId id="428" r:id="rId52"/>
    <p:sldId id="429" r:id="rId53"/>
    <p:sldId id="430" r:id="rId54"/>
    <p:sldId id="431" r:id="rId55"/>
    <p:sldId id="432" r:id="rId56"/>
    <p:sldId id="433" r:id="rId57"/>
    <p:sldId id="434" r:id="rId58"/>
    <p:sldId id="435" r:id="rId59"/>
    <p:sldId id="436" r:id="rId60"/>
    <p:sldId id="437" r:id="rId61"/>
    <p:sldId id="438" r:id="rId62"/>
    <p:sldId id="439" r:id="rId63"/>
    <p:sldId id="440" r:id="rId64"/>
    <p:sldId id="441" r:id="rId65"/>
    <p:sldId id="442" r:id="rId66"/>
    <p:sldId id="443" r:id="rId67"/>
    <p:sldId id="444" r:id="rId68"/>
    <p:sldId id="445" r:id="rId69"/>
    <p:sldId id="446" r:id="rId70"/>
    <p:sldId id="447" r:id="rId71"/>
    <p:sldId id="448" r:id="rId72"/>
    <p:sldId id="449" r:id="rId73"/>
    <p:sldId id="450" r:id="rId74"/>
    <p:sldId id="451" r:id="rId75"/>
    <p:sldId id="452" r:id="rId76"/>
    <p:sldId id="453" r:id="rId77"/>
    <p:sldId id="454" r:id="rId78"/>
    <p:sldId id="455" r:id="rId79"/>
    <p:sldId id="456" r:id="rId80"/>
    <p:sldId id="457" r:id="rId81"/>
    <p:sldId id="458" r:id="rId82"/>
    <p:sldId id="459" r:id="rId83"/>
    <p:sldId id="460" r:id="rId84"/>
    <p:sldId id="461" r:id="rId85"/>
    <p:sldId id="462" r:id="rId86"/>
    <p:sldId id="463" r:id="rId87"/>
    <p:sldId id="464" r:id="rId88"/>
    <p:sldId id="465" r:id="rId89"/>
    <p:sldId id="466" r:id="rId90"/>
    <p:sldId id="467" r:id="rId91"/>
    <p:sldId id="468" r:id="rId92"/>
    <p:sldId id="469" r:id="rId93"/>
    <p:sldId id="470" r:id="rId94"/>
    <p:sldId id="471" r:id="rId95"/>
    <p:sldId id="472" r:id="rId96"/>
    <p:sldId id="473" r:id="rId97"/>
    <p:sldId id="474" r:id="rId98"/>
    <p:sldId id="475" r:id="rId99"/>
    <p:sldId id="476" r:id="rId100"/>
    <p:sldId id="477" r:id="rId101"/>
    <p:sldId id="478" r:id="rId102"/>
    <p:sldId id="479" r:id="rId103"/>
    <p:sldId id="480" r:id="rId104"/>
    <p:sldId id="481" r:id="rId105"/>
    <p:sldId id="482" r:id="rId106"/>
    <p:sldId id="483" r:id="rId107"/>
    <p:sldId id="484" r:id="rId108"/>
    <p:sldId id="485" r:id="rId109"/>
    <p:sldId id="486" r:id="rId110"/>
    <p:sldId id="487" r:id="rId111"/>
    <p:sldId id="488" r:id="rId112"/>
    <p:sldId id="489" r:id="rId113"/>
    <p:sldId id="490" r:id="rId114"/>
    <p:sldId id="491" r:id="rId115"/>
    <p:sldId id="492" r:id="rId116"/>
    <p:sldId id="493" r:id="rId117"/>
    <p:sldId id="494" r:id="rId118"/>
    <p:sldId id="495" r:id="rId119"/>
    <p:sldId id="496" r:id="rId120"/>
    <p:sldId id="497" r:id="rId121"/>
    <p:sldId id="498" r:id="rId122"/>
    <p:sldId id="499" r:id="rId123"/>
    <p:sldId id="500" r:id="rId12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tableStyles" Target="tableStyles.xml"/><Relationship Id="rId126" Type="http://schemas.openxmlformats.org/officeDocument/2006/relationships/presProps" Target="presProps.xml"/><Relationship Id="rId1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269" name=""/>
        <p:cNvGrpSpPr/>
        <p:nvPr/>
      </p:nvGrpSpPr>
      <p:grpSpPr>
        <a:xfrm>
          <a:off x="0" y="0"/>
          <a:ext cx="0" cy="0"/>
          <a:chOff x="0" y="0"/>
          <a:chExt cx="0" cy="0"/>
        </a:xfrm>
      </p:grpSpPr>
      <p:sp>
        <p:nvSpPr>
          <p:cNvPr id="10488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8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8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8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8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8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3" name=""/>
        <p:cNvGrpSpPr/>
        <p:nvPr/>
      </p:nvGrpSpPr>
      <p:grpSpPr>
        <a:xfrm>
          <a:off x="0" y="0"/>
          <a:ext cx="0" cy="0"/>
          <a:chOff x="0" y="0"/>
          <a:chExt cx="0" cy="0"/>
        </a:xfrm>
      </p:grpSpPr>
      <p:sp>
        <p:nvSpPr>
          <p:cNvPr id="1048599"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60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US"/>
          </a:p>
        </p:txBody>
      </p:sp>
      <p:sp>
        <p:nvSpPr>
          <p:cNvPr id="1048601" name="Date Placeholder 3"/>
          <p:cNvSpPr>
            <a:spLocks noGrp="1"/>
          </p:cNvSpPr>
          <p:nvPr>
            <p:ph type="dt" sz="half" idx="10"/>
          </p:nvPr>
        </p:nvSpPr>
        <p:spPr/>
        <p:txBody>
          <a:bodyPr/>
          <a:p>
            <a:fld id="{D05ED86C-DBAE-4039-9851-197FB4ABAA52}" type="datetimeFigureOut">
              <a:rPr lang="en-US" smtClean="0"/>
            </a:fld>
            <a:endParaRPr lang="en-US"/>
          </a:p>
        </p:txBody>
      </p:sp>
      <p:sp>
        <p:nvSpPr>
          <p:cNvPr id="1048602" name="Footer Placeholder 4"/>
          <p:cNvSpPr>
            <a:spLocks noGrp="1"/>
          </p:cNvSpPr>
          <p:nvPr>
            <p:ph type="ftr" sz="quarter" idx="11"/>
          </p:nvPr>
        </p:nvSpPr>
        <p:spPr/>
        <p:txBody>
          <a:bodyPr/>
          <a:p>
            <a:endParaRPr lang="en-US"/>
          </a:p>
        </p:txBody>
      </p:sp>
      <p:sp>
        <p:nvSpPr>
          <p:cNvPr id="1048603" name="Slide Number Placeholder 5"/>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66" name=""/>
        <p:cNvGrpSpPr/>
        <p:nvPr/>
      </p:nvGrpSpPr>
      <p:grpSpPr>
        <a:xfrm>
          <a:off x="0" y="0"/>
          <a:ext cx="0" cy="0"/>
          <a:chOff x="0" y="0"/>
          <a:chExt cx="0" cy="0"/>
        </a:xfrm>
      </p:grpSpPr>
      <p:sp>
        <p:nvSpPr>
          <p:cNvPr id="1048854" name="Title 1"/>
          <p:cNvSpPr>
            <a:spLocks noGrp="1"/>
          </p:cNvSpPr>
          <p:nvPr>
            <p:ph type="title"/>
          </p:nvPr>
        </p:nvSpPr>
        <p:spPr/>
        <p:txBody>
          <a:bodyPr/>
          <a:p>
            <a:r>
              <a:rPr lang="en-US" smtClean="0"/>
              <a:t>Click to edit Master title style</a:t>
            </a:r>
            <a:endParaRPr lang="en-US"/>
          </a:p>
        </p:txBody>
      </p:sp>
      <p:sp>
        <p:nvSpPr>
          <p:cNvPr id="1048855"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56" name="Date Placeholder 3"/>
          <p:cNvSpPr>
            <a:spLocks noGrp="1"/>
          </p:cNvSpPr>
          <p:nvPr>
            <p:ph type="dt" sz="half" idx="10"/>
          </p:nvPr>
        </p:nvSpPr>
        <p:spPr/>
        <p:txBody>
          <a:bodyPr/>
          <a:p>
            <a:fld id="{D05ED86C-DBAE-4039-9851-197FB4ABAA52}" type="datetimeFigureOut">
              <a:rPr lang="en-US" smtClean="0"/>
            </a:fld>
            <a:endParaRPr lang="en-US"/>
          </a:p>
        </p:txBody>
      </p:sp>
      <p:sp>
        <p:nvSpPr>
          <p:cNvPr id="1048857" name="Footer Placeholder 4"/>
          <p:cNvSpPr>
            <a:spLocks noGrp="1"/>
          </p:cNvSpPr>
          <p:nvPr>
            <p:ph type="ftr" sz="quarter" idx="11"/>
          </p:nvPr>
        </p:nvSpPr>
        <p:spPr/>
        <p:txBody>
          <a:bodyPr/>
          <a:p>
            <a:endParaRPr lang="en-US"/>
          </a:p>
        </p:txBody>
      </p:sp>
      <p:sp>
        <p:nvSpPr>
          <p:cNvPr id="1048858" name="Slide Number Placeholder 5"/>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62" name=""/>
        <p:cNvGrpSpPr/>
        <p:nvPr/>
      </p:nvGrpSpPr>
      <p:grpSpPr>
        <a:xfrm>
          <a:off x="0" y="0"/>
          <a:ext cx="0" cy="0"/>
          <a:chOff x="0" y="0"/>
          <a:chExt cx="0" cy="0"/>
        </a:xfrm>
      </p:grpSpPr>
      <p:sp>
        <p:nvSpPr>
          <p:cNvPr id="1048835"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US"/>
          </a:p>
        </p:txBody>
      </p:sp>
      <p:sp>
        <p:nvSpPr>
          <p:cNvPr id="1048836" name="Vertical Text Placeholder 2"/>
          <p:cNvSpPr>
            <a:spLocks noGrp="1"/>
          </p:cNvSpPr>
          <p:nvPr>
            <p:ph type="body" orient="vert" idx="1"/>
          </p:nvPr>
        </p:nvSpPr>
        <p:spPr>
          <a:xfrm>
            <a:off x="838200" y="365125"/>
            <a:ext cx="7734300" cy="5811838"/>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37" name="Date Placeholder 3"/>
          <p:cNvSpPr>
            <a:spLocks noGrp="1"/>
          </p:cNvSpPr>
          <p:nvPr>
            <p:ph type="dt" sz="half" idx="10"/>
          </p:nvPr>
        </p:nvSpPr>
        <p:spPr/>
        <p:txBody>
          <a:bodyPr/>
          <a:p>
            <a:fld id="{D05ED86C-DBAE-4039-9851-197FB4ABAA52}" type="datetimeFigureOut">
              <a:rPr lang="en-US" smtClean="0"/>
            </a:fld>
            <a:endParaRPr lang="en-US"/>
          </a:p>
        </p:txBody>
      </p:sp>
      <p:sp>
        <p:nvSpPr>
          <p:cNvPr id="1048838" name="Footer Placeholder 4"/>
          <p:cNvSpPr>
            <a:spLocks noGrp="1"/>
          </p:cNvSpPr>
          <p:nvPr>
            <p:ph type="ftr" sz="quarter" idx="11"/>
          </p:nvPr>
        </p:nvSpPr>
        <p:spPr/>
        <p:txBody>
          <a:bodyPr/>
          <a:p>
            <a:endParaRPr lang="en-US"/>
          </a:p>
        </p:txBody>
      </p:sp>
      <p:sp>
        <p:nvSpPr>
          <p:cNvPr id="1048839" name="Slide Number Placeholder 5"/>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81"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D05ED86C-DBAE-4039-9851-197FB4ABAA52}" type="datetimeFigureOut">
              <a:rPr lang="en-US" smtClean="0"/>
            </a:fld>
            <a:endParaRPr lang="en-US"/>
          </a:p>
        </p:txBody>
      </p:sp>
      <p:sp>
        <p:nvSpPr>
          <p:cNvPr id="1048584" name="Footer Placeholder 4"/>
          <p:cNvSpPr>
            <a:spLocks noGrp="1"/>
          </p:cNvSpPr>
          <p:nvPr>
            <p:ph type="ftr" sz="quarter" idx="11"/>
          </p:nvPr>
        </p:nvSpPr>
        <p:spPr/>
        <p:txBody>
          <a:bodyPr/>
          <a:p>
            <a:endParaRPr lang="en-US"/>
          </a:p>
        </p:txBody>
      </p:sp>
      <p:sp>
        <p:nvSpPr>
          <p:cNvPr id="1048585" name="Slide Number Placeholder 5"/>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5" name=""/>
        <p:cNvGrpSpPr/>
        <p:nvPr/>
      </p:nvGrpSpPr>
      <p:grpSpPr>
        <a:xfrm>
          <a:off x="0" y="0"/>
          <a:ext cx="0" cy="0"/>
          <a:chOff x="0" y="0"/>
          <a:chExt cx="0" cy="0"/>
        </a:xfrm>
      </p:grpSpPr>
      <p:sp>
        <p:nvSpPr>
          <p:cNvPr id="1048849"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850"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Click to edit Master text styles</a:t>
            </a:r>
          </a:p>
        </p:txBody>
      </p:sp>
      <p:sp>
        <p:nvSpPr>
          <p:cNvPr id="1048851" name="Date Placeholder 3"/>
          <p:cNvSpPr>
            <a:spLocks noGrp="1"/>
          </p:cNvSpPr>
          <p:nvPr>
            <p:ph type="dt" sz="half" idx="10"/>
          </p:nvPr>
        </p:nvSpPr>
        <p:spPr/>
        <p:txBody>
          <a:bodyPr/>
          <a:p>
            <a:fld id="{D05ED86C-DBAE-4039-9851-197FB4ABAA52}" type="datetimeFigureOut">
              <a:rPr lang="en-US" smtClean="0"/>
            </a:fld>
            <a:endParaRPr lang="en-US"/>
          </a:p>
        </p:txBody>
      </p:sp>
      <p:sp>
        <p:nvSpPr>
          <p:cNvPr id="1048852" name="Footer Placeholder 4"/>
          <p:cNvSpPr>
            <a:spLocks noGrp="1"/>
          </p:cNvSpPr>
          <p:nvPr>
            <p:ph type="ftr" sz="quarter" idx="11"/>
          </p:nvPr>
        </p:nvSpPr>
        <p:spPr/>
        <p:txBody>
          <a:bodyPr/>
          <a:p>
            <a:endParaRPr lang="en-US"/>
          </a:p>
        </p:txBody>
      </p:sp>
      <p:sp>
        <p:nvSpPr>
          <p:cNvPr id="1048853" name="Slide Number Placeholder 5"/>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50" name=""/>
        <p:cNvGrpSpPr/>
        <p:nvPr/>
      </p:nvGrpSpPr>
      <p:grpSpPr>
        <a:xfrm>
          <a:off x="0" y="0"/>
          <a:ext cx="0" cy="0"/>
          <a:chOff x="0" y="0"/>
          <a:chExt cx="0" cy="0"/>
        </a:xfrm>
      </p:grpSpPr>
      <p:sp>
        <p:nvSpPr>
          <p:cNvPr id="1048614" name="Title 1"/>
          <p:cNvSpPr>
            <a:spLocks noGrp="1"/>
          </p:cNvSpPr>
          <p:nvPr>
            <p:ph type="title"/>
          </p:nvPr>
        </p:nvSpPr>
        <p:spPr/>
        <p:txBody>
          <a:bodyPr/>
          <a:p>
            <a:r>
              <a:rPr lang="en-US" smtClean="0"/>
              <a:t>Click to edit Master title style</a:t>
            </a:r>
            <a:endParaRPr lang="en-US"/>
          </a:p>
        </p:txBody>
      </p:sp>
      <p:sp>
        <p:nvSpPr>
          <p:cNvPr id="1048615" name="Content Placeholder 2"/>
          <p:cNvSpPr>
            <a:spLocks noGrp="1"/>
          </p:cNvSpPr>
          <p:nvPr>
            <p:ph sz="half" idx="1"/>
          </p:nvPr>
        </p:nvSpPr>
        <p:spPr>
          <a:xfrm>
            <a:off x="838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6" name="Content Placeholder 3"/>
          <p:cNvSpPr>
            <a:spLocks noGrp="1"/>
          </p:cNvSpPr>
          <p:nvPr>
            <p:ph sz="half" idx="2"/>
          </p:nvPr>
        </p:nvSpPr>
        <p:spPr>
          <a:xfrm>
            <a:off x="6172200" y="1825625"/>
            <a:ext cx="5181600" cy="435133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617" name="Date Placeholder 4"/>
          <p:cNvSpPr>
            <a:spLocks noGrp="1"/>
          </p:cNvSpPr>
          <p:nvPr>
            <p:ph type="dt" sz="half" idx="10"/>
          </p:nvPr>
        </p:nvSpPr>
        <p:spPr/>
        <p:txBody>
          <a:bodyPr/>
          <a:p>
            <a:fld id="{D05ED86C-DBAE-4039-9851-197FB4ABAA52}"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97" name=""/>
        <p:cNvGrpSpPr/>
        <p:nvPr/>
      </p:nvGrpSpPr>
      <p:grpSpPr>
        <a:xfrm>
          <a:off x="0" y="0"/>
          <a:ext cx="0" cy="0"/>
          <a:chOff x="0" y="0"/>
          <a:chExt cx="0" cy="0"/>
        </a:xfrm>
      </p:grpSpPr>
      <p:sp>
        <p:nvSpPr>
          <p:cNvPr id="1048705" name="Title 1"/>
          <p:cNvSpPr>
            <a:spLocks noGrp="1"/>
          </p:cNvSpPr>
          <p:nvPr>
            <p:ph type="title"/>
          </p:nvPr>
        </p:nvSpPr>
        <p:spPr>
          <a:xfrm>
            <a:off x="839788" y="365125"/>
            <a:ext cx="10515600" cy="1325563"/>
          </a:xfrm>
        </p:spPr>
        <p:txBody>
          <a:bodyPr/>
          <a:p>
            <a:r>
              <a:rPr lang="en-US" smtClean="0"/>
              <a:t>Click to edit Master title style</a:t>
            </a:r>
            <a:endParaRPr lang="en-US"/>
          </a:p>
        </p:txBody>
      </p:sp>
      <p:sp>
        <p:nvSpPr>
          <p:cNvPr id="1048706"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7" name="Content Placeholder 3"/>
          <p:cNvSpPr>
            <a:spLocks noGrp="1"/>
          </p:cNvSpPr>
          <p:nvPr>
            <p:ph sz="half" idx="2"/>
          </p:nvPr>
        </p:nvSpPr>
        <p:spPr>
          <a:xfrm>
            <a:off x="839788" y="2505075"/>
            <a:ext cx="5157787"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08"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709" name="Content Placeholder 5"/>
          <p:cNvSpPr>
            <a:spLocks noGrp="1"/>
          </p:cNvSpPr>
          <p:nvPr>
            <p:ph sz="quarter" idx="4"/>
          </p:nvPr>
        </p:nvSpPr>
        <p:spPr>
          <a:xfrm>
            <a:off x="6172200" y="2505075"/>
            <a:ext cx="5183188" cy="3684588"/>
          </a:xfrm>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10" name="Date Placeholder 6"/>
          <p:cNvSpPr>
            <a:spLocks noGrp="1"/>
          </p:cNvSpPr>
          <p:nvPr>
            <p:ph type="dt" sz="half" idx="10"/>
          </p:nvPr>
        </p:nvSpPr>
        <p:spPr/>
        <p:txBody>
          <a:bodyPr/>
          <a:p>
            <a:fld id="{D05ED86C-DBAE-4039-9851-197FB4ABAA52}" type="datetimeFigureOut">
              <a:rPr lang="en-US" smtClean="0"/>
            </a:fld>
            <a:endParaRPr lang="en-US"/>
          </a:p>
        </p:txBody>
      </p:sp>
      <p:sp>
        <p:nvSpPr>
          <p:cNvPr id="1048711" name="Footer Placeholder 7"/>
          <p:cNvSpPr>
            <a:spLocks noGrp="1"/>
          </p:cNvSpPr>
          <p:nvPr>
            <p:ph type="ftr" sz="quarter" idx="11"/>
          </p:nvPr>
        </p:nvSpPr>
        <p:spPr/>
        <p:txBody>
          <a:bodyPr/>
          <a:p>
            <a:endParaRPr lang="en-US"/>
          </a:p>
        </p:txBody>
      </p:sp>
      <p:sp>
        <p:nvSpPr>
          <p:cNvPr id="1048712" name="Slide Number Placeholder 8"/>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61" name=""/>
        <p:cNvGrpSpPr/>
        <p:nvPr/>
      </p:nvGrpSpPr>
      <p:grpSpPr>
        <a:xfrm>
          <a:off x="0" y="0"/>
          <a:ext cx="0" cy="0"/>
          <a:chOff x="0" y="0"/>
          <a:chExt cx="0" cy="0"/>
        </a:xfrm>
      </p:grpSpPr>
      <p:sp>
        <p:nvSpPr>
          <p:cNvPr id="1048831" name="Title 1"/>
          <p:cNvSpPr>
            <a:spLocks noGrp="1"/>
          </p:cNvSpPr>
          <p:nvPr>
            <p:ph type="title"/>
          </p:nvPr>
        </p:nvSpPr>
        <p:spPr/>
        <p:txBody>
          <a:bodyPr/>
          <a:p>
            <a:r>
              <a:rPr lang="en-US" smtClean="0"/>
              <a:t>Click to edit Master title style</a:t>
            </a:r>
            <a:endParaRPr lang="en-US"/>
          </a:p>
        </p:txBody>
      </p:sp>
      <p:sp>
        <p:nvSpPr>
          <p:cNvPr id="1048832" name="Date Placeholder 2"/>
          <p:cNvSpPr>
            <a:spLocks noGrp="1"/>
          </p:cNvSpPr>
          <p:nvPr>
            <p:ph type="dt" sz="half" idx="10"/>
          </p:nvPr>
        </p:nvSpPr>
        <p:spPr/>
        <p:txBody>
          <a:bodyPr/>
          <a:p>
            <a:fld id="{D05ED86C-DBAE-4039-9851-197FB4ABAA52}" type="datetimeFigureOut">
              <a:rPr lang="en-US" smtClean="0"/>
            </a:fld>
            <a:endParaRPr lang="en-US"/>
          </a:p>
        </p:txBody>
      </p:sp>
      <p:sp>
        <p:nvSpPr>
          <p:cNvPr id="1048833" name="Footer Placeholder 3"/>
          <p:cNvSpPr>
            <a:spLocks noGrp="1"/>
          </p:cNvSpPr>
          <p:nvPr>
            <p:ph type="ftr" sz="quarter" idx="11"/>
          </p:nvPr>
        </p:nvSpPr>
        <p:spPr/>
        <p:txBody>
          <a:bodyPr/>
          <a:p>
            <a:endParaRPr lang="en-US"/>
          </a:p>
        </p:txBody>
      </p:sp>
      <p:sp>
        <p:nvSpPr>
          <p:cNvPr id="1048834" name="Slide Number Placeholder 4"/>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63" name=""/>
        <p:cNvGrpSpPr/>
        <p:nvPr/>
      </p:nvGrpSpPr>
      <p:grpSpPr>
        <a:xfrm>
          <a:off x="0" y="0"/>
          <a:ext cx="0" cy="0"/>
          <a:chOff x="0" y="0"/>
          <a:chExt cx="0" cy="0"/>
        </a:xfrm>
      </p:grpSpPr>
      <p:sp>
        <p:nvSpPr>
          <p:cNvPr id="1048840" name="Date Placeholder 1"/>
          <p:cNvSpPr>
            <a:spLocks noGrp="1"/>
          </p:cNvSpPr>
          <p:nvPr>
            <p:ph type="dt" sz="half" idx="10"/>
          </p:nvPr>
        </p:nvSpPr>
        <p:spPr/>
        <p:txBody>
          <a:bodyPr/>
          <a:p>
            <a:fld id="{D05ED86C-DBAE-4039-9851-197FB4ABAA52}" type="datetimeFigureOut">
              <a:rPr lang="en-US" smtClean="0"/>
            </a:fld>
            <a:endParaRPr lang="en-US"/>
          </a:p>
        </p:txBody>
      </p:sp>
      <p:sp>
        <p:nvSpPr>
          <p:cNvPr id="1048841" name="Footer Placeholder 2"/>
          <p:cNvSpPr>
            <a:spLocks noGrp="1"/>
          </p:cNvSpPr>
          <p:nvPr>
            <p:ph type="ftr" sz="quarter" idx="11"/>
          </p:nvPr>
        </p:nvSpPr>
        <p:spPr/>
        <p:txBody>
          <a:bodyPr/>
          <a:p>
            <a:endParaRPr lang="en-US"/>
          </a:p>
        </p:txBody>
      </p:sp>
      <p:sp>
        <p:nvSpPr>
          <p:cNvPr id="1048842" name="Slide Number Placeholder 3"/>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67" name=""/>
        <p:cNvGrpSpPr/>
        <p:nvPr/>
      </p:nvGrpSpPr>
      <p:grpSpPr>
        <a:xfrm>
          <a:off x="0" y="0"/>
          <a:ext cx="0" cy="0"/>
          <a:chOff x="0" y="0"/>
          <a:chExt cx="0" cy="0"/>
        </a:xfrm>
      </p:grpSpPr>
      <p:sp>
        <p:nvSpPr>
          <p:cNvPr id="104885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86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86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862" name="Date Placeholder 4"/>
          <p:cNvSpPr>
            <a:spLocks noGrp="1"/>
          </p:cNvSpPr>
          <p:nvPr>
            <p:ph type="dt" sz="half" idx="10"/>
          </p:nvPr>
        </p:nvSpPr>
        <p:spPr/>
        <p:txBody>
          <a:bodyPr/>
          <a:p>
            <a:fld id="{D05ED86C-DBAE-4039-9851-197FB4ABAA52}" type="datetimeFigureOut">
              <a:rPr lang="en-US" smtClean="0"/>
            </a:fld>
            <a:endParaRPr lang="en-US"/>
          </a:p>
        </p:txBody>
      </p:sp>
      <p:sp>
        <p:nvSpPr>
          <p:cNvPr id="1048863" name="Footer Placeholder 5"/>
          <p:cNvSpPr>
            <a:spLocks noGrp="1"/>
          </p:cNvSpPr>
          <p:nvPr>
            <p:ph type="ftr" sz="quarter" idx="11"/>
          </p:nvPr>
        </p:nvSpPr>
        <p:spPr/>
        <p:txBody>
          <a:bodyPr/>
          <a:p>
            <a:endParaRPr lang="en-US"/>
          </a:p>
        </p:txBody>
      </p:sp>
      <p:sp>
        <p:nvSpPr>
          <p:cNvPr id="1048864" name="Slide Number Placeholder 6"/>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64" name=""/>
        <p:cNvGrpSpPr/>
        <p:nvPr/>
      </p:nvGrpSpPr>
      <p:grpSpPr>
        <a:xfrm>
          <a:off x="0" y="0"/>
          <a:ext cx="0" cy="0"/>
          <a:chOff x="0" y="0"/>
          <a:chExt cx="0" cy="0"/>
        </a:xfrm>
      </p:grpSpPr>
      <p:sp>
        <p:nvSpPr>
          <p:cNvPr id="104884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844"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US"/>
          </a:p>
        </p:txBody>
      </p:sp>
      <p:sp>
        <p:nvSpPr>
          <p:cNvPr id="1048845"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p>
        </p:txBody>
      </p:sp>
      <p:sp>
        <p:nvSpPr>
          <p:cNvPr id="1048846" name="Date Placeholder 4"/>
          <p:cNvSpPr>
            <a:spLocks noGrp="1"/>
          </p:cNvSpPr>
          <p:nvPr>
            <p:ph type="dt" sz="half" idx="10"/>
          </p:nvPr>
        </p:nvSpPr>
        <p:spPr/>
        <p:txBody>
          <a:bodyPr/>
          <a:p>
            <a:fld id="{D05ED86C-DBAE-4039-9851-197FB4ABAA52}" type="datetimeFigureOut">
              <a:rPr lang="en-US" smtClean="0"/>
            </a:fld>
            <a:endParaRPr lang="en-US"/>
          </a:p>
        </p:txBody>
      </p:sp>
      <p:sp>
        <p:nvSpPr>
          <p:cNvPr id="1048847" name="Footer Placeholder 5"/>
          <p:cNvSpPr>
            <a:spLocks noGrp="1"/>
          </p:cNvSpPr>
          <p:nvPr>
            <p:ph type="ftr" sz="quarter" idx="11"/>
          </p:nvPr>
        </p:nvSpPr>
        <p:spPr/>
        <p:txBody>
          <a:bodyPr/>
          <a:p>
            <a:endParaRPr lang="en-US"/>
          </a:p>
        </p:txBody>
      </p:sp>
      <p:sp>
        <p:nvSpPr>
          <p:cNvPr id="1048848" name="Slide Number Placeholder 6"/>
          <p:cNvSpPr>
            <a:spLocks noGrp="1"/>
          </p:cNvSpPr>
          <p:nvPr>
            <p:ph type="sldNum" sz="quarter" idx="12"/>
          </p:nvPr>
        </p:nvSpPr>
        <p:spPr/>
        <p:txBody>
          <a:bodyPr/>
          <a:p>
            <a:fld id="{37A73B05-C1DC-4957-AA8A-DA55F0329BFA}"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D05ED86C-DBAE-4039-9851-197FB4ABAA52}" type="datetimeFigureOut">
              <a:rPr lang="en-US" smtClean="0"/>
            </a:fld>
            <a:endParaRPr lang="en-US"/>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37A73B05-C1DC-4957-AA8A-DA55F0329BFA}"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604" name="Title 1"/>
          <p:cNvSpPr>
            <a:spLocks noGrp="1"/>
          </p:cNvSpPr>
          <p:nvPr>
            <p:ph type="ctrTitle"/>
          </p:nvPr>
        </p:nvSpPr>
        <p:spPr/>
        <p:txBody>
          <a:bodyPr/>
          <a:p>
            <a:r>
              <a:rPr dirty="0" lang="en-US" smtClean="0">
                <a:latin typeface="+mn-lt"/>
              </a:rPr>
              <a:t>COMPLICATIONS OF NEW BORN</a:t>
            </a:r>
            <a:endParaRPr dirty="0" lang="en-US">
              <a:latin typeface="+mn-lt"/>
            </a:endParaRPr>
          </a:p>
        </p:txBody>
      </p:sp>
      <p:sp>
        <p:nvSpPr>
          <p:cNvPr id="1048605" name="Subtitle 2"/>
          <p:cNvSpPr>
            <a:spLocks noGrp="1"/>
          </p:cNvSpPr>
          <p:nvPr>
            <p:ph type="subTitle" idx="1"/>
          </p:nvPr>
        </p:nvSpPr>
        <p:spPr/>
        <p:txBody>
          <a:bodyPr>
            <a:normAutofit/>
          </a:bodyPr>
          <a:p>
            <a:r>
              <a:rPr dirty="0" sz="3200" lang="en-US" smtClean="0"/>
              <a:t>By </a:t>
            </a:r>
            <a:r>
              <a:rPr dirty="0" sz="3200" lang="en-US" err="1" smtClean="0"/>
              <a:t>njiru</a:t>
            </a:r>
            <a:endParaRPr dirty="0" sz="320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626" name="Content Placeholder 2"/>
          <p:cNvSpPr>
            <a:spLocks noGrp="1"/>
          </p:cNvSpPr>
          <p:nvPr>
            <p:ph idx="1"/>
          </p:nvPr>
        </p:nvSpPr>
        <p:spPr>
          <a:xfrm>
            <a:off x="838200" y="914400"/>
            <a:ext cx="10515600" cy="5602310"/>
          </a:xfrm>
        </p:spPr>
        <p:txBody>
          <a:bodyPr>
            <a:normAutofit/>
          </a:bodyPr>
          <a:p>
            <a:pPr indent="0" lvl="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7.  Renal system:</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Immature kydneys are unable to concentrate urine hence they excrete  chlorides and phosphates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marL="0">
              <a:lnSpc>
                <a:spcPct val="115000"/>
              </a:lnSpc>
              <a:spcBef>
                <a:spcPts val="0"/>
              </a:spcBef>
              <a:buNone/>
            </a:pPr>
            <a:r>
              <a:rPr b="1" dirty="0" lang="sw-KE">
                <a:latin typeface="Calibri" panose="020F0502020204030204" pitchFamily="34" charset="0"/>
                <a:ea typeface="Calibri" panose="020F0502020204030204" pitchFamily="34" charset="0"/>
                <a:cs typeface="Times New Roman" panose="02020603050405020304" pitchFamily="18" charset="0"/>
              </a:rPr>
              <a:t> </a:t>
            </a:r>
            <a:r>
              <a:rPr b="1" dirty="0" lang="en-US" smtClean="0">
                <a:latin typeface="Calibri" panose="020F0502020204030204" pitchFamily="34" charset="0"/>
                <a:ea typeface="Calibri" panose="020F0502020204030204" pitchFamily="34" charset="0"/>
                <a:cs typeface="Times New Roman" panose="02020603050405020304" pitchFamily="18" charset="0"/>
              </a:rPr>
              <a:t>8.  </a:t>
            </a:r>
            <a:r>
              <a:rPr b="1" dirty="0" lang="sw-KE" smtClean="0">
                <a:latin typeface="Calibri" panose="020F0502020204030204" pitchFamily="34" charset="0"/>
                <a:ea typeface="Calibri" panose="020F0502020204030204" pitchFamily="34" charset="0"/>
                <a:cs typeface="Times New Roman" panose="02020603050405020304" pitchFamily="18" charset="0"/>
              </a:rPr>
              <a:t>  Digestive </a:t>
            </a:r>
            <a:r>
              <a:rPr b="1" dirty="0" lang="sw-KE">
                <a:latin typeface="Calibri" panose="020F0502020204030204" pitchFamily="34" charset="0"/>
                <a:ea typeface="Calibri" panose="020F0502020204030204" pitchFamily="34" charset="0"/>
                <a:cs typeface="Times New Roman" panose="02020603050405020304" pitchFamily="18" charset="0"/>
              </a:rPr>
              <a:t>system</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Absence of swallowing and sucking  reflexes lead to poor feeding</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Regurgitation after feeds due to underdeveloped  cardiac sphincter.</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9.  Nervous </a:t>
            </a:r>
            <a:r>
              <a:rPr b="1" dirty="0" lang="sw-KE">
                <a:latin typeface="Calibri" panose="020F0502020204030204" pitchFamily="34" charset="0"/>
                <a:ea typeface="Calibri" panose="020F0502020204030204" pitchFamily="34" charset="0"/>
                <a:cs typeface="Times New Roman" panose="02020603050405020304" pitchFamily="18" charset="0"/>
              </a:rPr>
              <a:t>system</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All the regulatory centres are underdeveloped</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238" name=""/>
        <p:cNvGrpSpPr/>
        <p:nvPr/>
      </p:nvGrpSpPr>
      <p:grpSpPr>
        <a:xfrm>
          <a:off x="0" y="0"/>
          <a:ext cx="0" cy="0"/>
          <a:chOff x="0" y="0"/>
          <a:chExt cx="0" cy="0"/>
        </a:xfrm>
      </p:grpSpPr>
      <p:sp>
        <p:nvSpPr>
          <p:cNvPr id="1048789" name="Content Placeholder 2"/>
          <p:cNvSpPr>
            <a:spLocks noGrp="1"/>
          </p:cNvSpPr>
          <p:nvPr>
            <p:ph idx="1"/>
          </p:nvPr>
        </p:nvSpPr>
        <p:spPr>
          <a:xfrm>
            <a:off x="722290" y="1065771"/>
            <a:ext cx="10515600" cy="5463818"/>
          </a:xfrm>
        </p:spPr>
        <p:txBody>
          <a:bodyPr/>
          <a:p>
            <a:pPr indent="0" lvl="0" marL="0">
              <a:lnSpc>
                <a:spcPct val="115000"/>
              </a:lnSpc>
              <a:spcBef>
                <a:spcPts val="0"/>
              </a:spcBef>
              <a:buNone/>
            </a:pPr>
            <a:r>
              <a:rPr b="1" dirty="0" sz="4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Complications</a:t>
            </a:r>
            <a:endParaRPr dirty="0" sz="40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Musculoskeletal deformities </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Brain damage</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Hyperbilirubinaemia (jaundice)</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Hypogycaemia</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790" name="Title 1"/>
          <p:cNvSpPr>
            <a:spLocks noGrp="1"/>
          </p:cNvSpPr>
          <p:nvPr>
            <p:ph type="title"/>
          </p:nvPr>
        </p:nvSpPr>
        <p:spPr/>
        <p:txBody>
          <a:bodyPr/>
          <a:p>
            <a:r>
              <a:rPr b="1" dirty="0" lang="en-US" smtClean="0">
                <a:latin typeface="+mn-lt"/>
              </a:rPr>
              <a:t>12.  NEONATAL INFECTIONS/NEONATAL SEPSIS</a:t>
            </a:r>
            <a:endParaRPr b="1" dirty="0" lang="en-US">
              <a:latin typeface="+mn-lt"/>
            </a:endParaRPr>
          </a:p>
        </p:txBody>
      </p:sp>
      <p:sp>
        <p:nvSpPr>
          <p:cNvPr id="1048791" name="Content Placeholder 2"/>
          <p:cNvSpPr>
            <a:spLocks noGrp="1"/>
          </p:cNvSpPr>
          <p:nvPr>
            <p:ph idx="1"/>
          </p:nvPr>
        </p:nvSpPr>
        <p:spPr>
          <a:xfrm>
            <a:off x="838200" y="1825624"/>
            <a:ext cx="10515600" cy="4781237"/>
          </a:xfrm>
        </p:spPr>
        <p:txBody>
          <a:bodyPr>
            <a:normAutofit/>
          </a:bodyPr>
          <a:p>
            <a:pPr indent="0" marL="0">
              <a:buNone/>
            </a:pPr>
            <a:r>
              <a:rPr b="1" dirty="0" lang="en-US" smtClean="0">
                <a:solidFill>
                  <a:srgbClr val="000000"/>
                </a:solidFill>
                <a:latin typeface="Calibri" panose="020F0502020204030204" pitchFamily="34" charset="0"/>
              </a:rPr>
              <a:t>Definition: </a:t>
            </a:r>
            <a:r>
              <a:rPr dirty="0" lang="en-US">
                <a:solidFill>
                  <a:srgbClr val="000000"/>
                </a:solidFill>
                <a:latin typeface="Calibri" panose="020F0502020204030204" pitchFamily="34" charset="0"/>
              </a:rPr>
              <a:t>Neonatal sepsis is a clinical syndrome characterized by signs and symptoms of infection with or without accompanying bacteremia in the first month of life. </a:t>
            </a:r>
            <a:endParaRPr dirty="0" lang="en-US" smtClean="0">
              <a:solidFill>
                <a:srgbClr val="000000"/>
              </a:solidFill>
              <a:latin typeface="Calibri" panose="020F0502020204030204" pitchFamily="34" charset="0"/>
            </a:endParaRPr>
          </a:p>
          <a:p>
            <a:r>
              <a:rPr dirty="0" lang="en-US" smtClean="0">
                <a:solidFill>
                  <a:srgbClr val="000000"/>
                </a:solidFill>
                <a:latin typeface="Calibri" panose="020F0502020204030204" pitchFamily="34" charset="0"/>
              </a:rPr>
              <a:t>It encompasses:</a:t>
            </a:r>
          </a:p>
          <a:p>
            <a:pPr indent="-514350" lvl="2" marL="1428750">
              <a:buFont typeface="+mj-lt"/>
              <a:buAutoNum type="arabicPeriod"/>
            </a:pPr>
            <a:r>
              <a:rPr dirty="0" sz="2800" lang="en-US" smtClean="0">
                <a:solidFill>
                  <a:srgbClr val="000000"/>
                </a:solidFill>
                <a:latin typeface="Calibri" panose="020F0502020204030204" pitchFamily="34" charset="0"/>
              </a:rPr>
              <a:t> </a:t>
            </a:r>
            <a:r>
              <a:rPr b="1" dirty="0" sz="2800" lang="en-US">
                <a:solidFill>
                  <a:srgbClr val="000000"/>
                </a:solidFill>
                <a:latin typeface="Calibri" panose="020F0502020204030204" pitchFamily="34" charset="0"/>
              </a:rPr>
              <a:t>various </a:t>
            </a:r>
            <a:r>
              <a:rPr b="1" dirty="0" sz="2800" i="1" lang="en-US">
                <a:solidFill>
                  <a:srgbClr val="000000"/>
                </a:solidFill>
                <a:latin typeface="Calibri" panose="020F0502020204030204" pitchFamily="34" charset="0"/>
              </a:rPr>
              <a:t>systemic </a:t>
            </a:r>
            <a:r>
              <a:rPr b="1" dirty="0" sz="2800" lang="en-US">
                <a:solidFill>
                  <a:srgbClr val="000000"/>
                </a:solidFill>
                <a:latin typeface="Calibri" panose="020F0502020204030204" pitchFamily="34" charset="0"/>
              </a:rPr>
              <a:t>infections </a:t>
            </a:r>
            <a:r>
              <a:rPr dirty="0" sz="2800" lang="en-US">
                <a:solidFill>
                  <a:srgbClr val="000000"/>
                </a:solidFill>
                <a:latin typeface="Calibri" panose="020F0502020204030204" pitchFamily="34" charset="0"/>
              </a:rPr>
              <a:t>of the newborn such as </a:t>
            </a:r>
            <a:r>
              <a:rPr b="1" dirty="0" sz="2800" lang="en-US">
                <a:solidFill>
                  <a:srgbClr val="000000"/>
                </a:solidFill>
                <a:latin typeface="Calibri" panose="020F0502020204030204" pitchFamily="34" charset="0"/>
              </a:rPr>
              <a:t>septicemia, meningitis, pneumonia, arthritis, osteomyelitis</a:t>
            </a:r>
            <a:r>
              <a:rPr dirty="0" sz="2800" lang="en-US">
                <a:solidFill>
                  <a:srgbClr val="000000"/>
                </a:solidFill>
                <a:latin typeface="Calibri" panose="020F0502020204030204" pitchFamily="34" charset="0"/>
              </a:rPr>
              <a:t>, and </a:t>
            </a:r>
            <a:r>
              <a:rPr b="1" dirty="0" sz="2800" lang="en-US">
                <a:solidFill>
                  <a:srgbClr val="000000"/>
                </a:solidFill>
                <a:latin typeface="Calibri" panose="020F0502020204030204" pitchFamily="34" charset="0"/>
              </a:rPr>
              <a:t>urinary tract infections</a:t>
            </a:r>
            <a:r>
              <a:rPr dirty="0" sz="2800" lang="en-US" smtClean="0">
                <a:solidFill>
                  <a:srgbClr val="000000"/>
                </a:solidFill>
                <a:latin typeface="Calibri" panose="020F0502020204030204" pitchFamily="34" charset="0"/>
              </a:rPr>
              <a:t>.</a:t>
            </a:r>
          </a:p>
          <a:p>
            <a:pPr indent="-514350" lvl="2" marL="1428750">
              <a:buFont typeface="+mj-lt"/>
              <a:buAutoNum type="arabicPeriod"/>
            </a:pPr>
            <a:r>
              <a:rPr b="1" dirty="0" sz="2800" lang="en-US" smtClean="0">
                <a:solidFill>
                  <a:srgbClr val="000000"/>
                </a:solidFill>
                <a:latin typeface="Calibri" panose="020F0502020204030204" pitchFamily="34" charset="0"/>
              </a:rPr>
              <a:t> </a:t>
            </a:r>
            <a:r>
              <a:rPr b="1" dirty="0" sz="2800" lang="en-US">
                <a:solidFill>
                  <a:srgbClr val="000000"/>
                </a:solidFill>
                <a:latin typeface="Calibri" panose="020F0502020204030204" pitchFamily="34" charset="0"/>
              </a:rPr>
              <a:t>Superficial infections </a:t>
            </a:r>
            <a:r>
              <a:rPr dirty="0" sz="2800" lang="en-US">
                <a:solidFill>
                  <a:srgbClr val="000000"/>
                </a:solidFill>
                <a:latin typeface="Calibri" panose="020F0502020204030204" pitchFamily="34" charset="0"/>
              </a:rPr>
              <a:t>like conjunctivitis and oral thrush are not usually included under neonatal sepsis. </a:t>
            </a:r>
            <a:endParaRPr dirty="0" sz="2800"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792" name="Title 1"/>
          <p:cNvSpPr>
            <a:spLocks noGrp="1"/>
          </p:cNvSpPr>
          <p:nvPr>
            <p:ph type="title"/>
          </p:nvPr>
        </p:nvSpPr>
        <p:spPr>
          <a:xfrm>
            <a:off x="838200" y="1"/>
            <a:ext cx="10515600" cy="914399"/>
          </a:xfrm>
        </p:spPr>
        <p:txBody>
          <a:bodyPr/>
          <a:p>
            <a:r>
              <a:rPr b="1" dirty="0" lang="en-US" smtClean="0">
                <a:latin typeface="+mn-lt"/>
              </a:rPr>
              <a:t>Vulnerability Of The Newborn To Infection</a:t>
            </a:r>
            <a:endParaRPr b="1" dirty="0" lang="en-US">
              <a:latin typeface="+mn-lt"/>
            </a:endParaRPr>
          </a:p>
        </p:txBody>
      </p:sp>
      <p:sp>
        <p:nvSpPr>
          <p:cNvPr id="1048793" name="Content Placeholder 2"/>
          <p:cNvSpPr>
            <a:spLocks noGrp="1"/>
          </p:cNvSpPr>
          <p:nvPr>
            <p:ph idx="1"/>
          </p:nvPr>
        </p:nvSpPr>
        <p:spPr>
          <a:xfrm>
            <a:off x="838200" y="914400"/>
            <a:ext cx="10515600" cy="5769735"/>
          </a:xfrm>
        </p:spPr>
        <p:txBody>
          <a:bodyPr>
            <a:normAutofit fontScale="92500"/>
          </a:bodyPr>
          <a:p>
            <a:pPr indent="-514350" marL="514350">
              <a:buFont typeface="+mj-lt"/>
              <a:buAutoNum type="arabicPeriod"/>
            </a:pPr>
            <a:r>
              <a:rPr dirty="0" lang="en-US" smtClean="0"/>
              <a:t>The defense mechanism of the newborn infant </a:t>
            </a:r>
            <a:r>
              <a:rPr b="1" dirty="0" lang="en-US" smtClean="0"/>
              <a:t>are imperfectly under developed,</a:t>
            </a:r>
            <a:r>
              <a:rPr dirty="0" lang="en-US" smtClean="0"/>
              <a:t> More pronounced in the preterm baby, small for gestation or born after prolonged </a:t>
            </a:r>
            <a:r>
              <a:rPr dirty="0" lang="en-US" err="1" smtClean="0"/>
              <a:t>labour</a:t>
            </a:r>
            <a:r>
              <a:rPr dirty="0" lang="en-US" smtClean="0"/>
              <a:t> or prolonged rupture of membranes.</a:t>
            </a:r>
          </a:p>
          <a:p>
            <a:pPr indent="-514350" marL="514350">
              <a:buFont typeface="+mj-lt"/>
              <a:buAutoNum type="arabicPeriod"/>
            </a:pPr>
            <a:r>
              <a:rPr b="1" dirty="0" lang="en-US" smtClean="0"/>
              <a:t>Skin and mucus membranes </a:t>
            </a:r>
            <a:r>
              <a:rPr dirty="0" lang="en-US" smtClean="0"/>
              <a:t>are thin and easily damaged,</a:t>
            </a:r>
          </a:p>
          <a:p>
            <a:pPr indent="-514350" marL="514350">
              <a:buFont typeface="+mj-lt"/>
              <a:buAutoNum type="arabicPeriod"/>
            </a:pPr>
            <a:r>
              <a:rPr dirty="0" lang="en-US" smtClean="0"/>
              <a:t>The baby is virtually free from organisms and lacking a </a:t>
            </a:r>
            <a:r>
              <a:rPr b="1" dirty="0" lang="en-US" smtClean="0"/>
              <a:t>protective resistant flora.</a:t>
            </a:r>
          </a:p>
          <a:p>
            <a:pPr indent="-514350" marL="514350">
              <a:buFont typeface="+mj-lt"/>
              <a:buAutoNum type="arabicPeriod"/>
            </a:pPr>
            <a:r>
              <a:rPr dirty="0" lang="en-US" smtClean="0"/>
              <a:t>There is decreased </a:t>
            </a:r>
            <a:r>
              <a:rPr b="1" dirty="0" lang="en-US" smtClean="0"/>
              <a:t>cellular immunity </a:t>
            </a:r>
            <a:r>
              <a:rPr dirty="0" lang="en-US" smtClean="0"/>
              <a:t>due to a reduced number of T- cell lymphocytes. </a:t>
            </a:r>
          </a:p>
          <a:p>
            <a:pPr indent="-514350" marL="514350">
              <a:buFont typeface="+mj-lt"/>
              <a:buAutoNum type="arabicPeriod"/>
            </a:pPr>
            <a:r>
              <a:rPr dirty="0" lang="en-US" smtClean="0"/>
              <a:t>Phagocytosis is less efficient.</a:t>
            </a:r>
          </a:p>
          <a:p>
            <a:pPr indent="-514350" marL="514350">
              <a:buFont typeface="+mj-lt"/>
              <a:buAutoNum type="arabicPeriod"/>
            </a:pPr>
            <a:r>
              <a:rPr b="1" dirty="0" lang="en-US" err="1" smtClean="0"/>
              <a:t>Immunoglobins</a:t>
            </a:r>
            <a:r>
              <a:rPr b="1" dirty="0" lang="en-US" smtClean="0"/>
              <a:t> (1g) are deficient</a:t>
            </a:r>
            <a:r>
              <a:rPr dirty="0" lang="en-US" smtClean="0"/>
              <a:t>,  only 1gG is transported across the placenta in the second half of pregnancy, this protects the infant against those infections to which the mother is immune. 1gM only produced by the </a:t>
            </a:r>
            <a:r>
              <a:rPr dirty="0" lang="en-US" err="1" smtClean="0"/>
              <a:t>foetus</a:t>
            </a:r>
            <a:r>
              <a:rPr dirty="0" lang="en-US" smtClean="0"/>
              <a:t>  if he is exposed to intrauterine infections and 1gA  is not manufactured until birth.</a:t>
            </a:r>
          </a:p>
          <a:p>
            <a:pPr indent="-514350" marL="514350">
              <a:buFont typeface="+mj-lt"/>
              <a:buAutoNum type="arabicPeriod"/>
            </a:pPr>
            <a:endParaRPr dirty="0"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241" name=""/>
        <p:cNvGrpSpPr/>
        <p:nvPr/>
      </p:nvGrpSpPr>
      <p:grpSpPr>
        <a:xfrm>
          <a:off x="0" y="0"/>
          <a:ext cx="0" cy="0"/>
          <a:chOff x="0" y="0"/>
          <a:chExt cx="0" cy="0"/>
        </a:xfrm>
      </p:grpSpPr>
      <p:sp>
        <p:nvSpPr>
          <p:cNvPr id="1048794" name="Title 1"/>
          <p:cNvSpPr>
            <a:spLocks noGrp="1"/>
          </p:cNvSpPr>
          <p:nvPr>
            <p:ph type="title"/>
          </p:nvPr>
        </p:nvSpPr>
        <p:spPr>
          <a:xfrm>
            <a:off x="838200" y="365125"/>
            <a:ext cx="10515600" cy="639427"/>
          </a:xfrm>
        </p:spPr>
        <p:txBody>
          <a:bodyPr>
            <a:normAutofit fontScale="90000"/>
          </a:bodyPr>
          <a:p>
            <a:r>
              <a:rPr b="1" dirty="0" lang="en-US" smtClean="0">
                <a:latin typeface="+mn-lt"/>
              </a:rPr>
              <a:t>               Modes of acquiring infections</a:t>
            </a:r>
            <a:endParaRPr b="1" dirty="0" lang="en-US">
              <a:latin typeface="+mn-lt"/>
            </a:endParaRPr>
          </a:p>
        </p:txBody>
      </p:sp>
      <p:sp>
        <p:nvSpPr>
          <p:cNvPr id="1048795" name="Content Placeholder 2"/>
          <p:cNvSpPr>
            <a:spLocks noGrp="1"/>
          </p:cNvSpPr>
          <p:nvPr>
            <p:ph idx="1"/>
          </p:nvPr>
        </p:nvSpPr>
        <p:spPr>
          <a:xfrm>
            <a:off x="838200" y="1004552"/>
            <a:ext cx="10515600" cy="5640947"/>
          </a:xfrm>
        </p:spPr>
        <p:txBody>
          <a:bodyPr>
            <a:normAutofit/>
          </a:bodyPr>
          <a:p>
            <a:r>
              <a:rPr b="1" dirty="0" lang="en-US" smtClean="0"/>
              <a:t>Across the placenta  </a:t>
            </a:r>
            <a:r>
              <a:rPr dirty="0" lang="en-US" smtClean="0"/>
              <a:t>e.g.  Rubella virus, HIV, </a:t>
            </a:r>
            <a:r>
              <a:rPr dirty="0" lang="en-US" err="1" smtClean="0"/>
              <a:t>histoplasmosis</a:t>
            </a:r>
            <a:r>
              <a:rPr dirty="0" lang="en-US" smtClean="0"/>
              <a:t>, syphilis, cytomegalovirus (CMV), listeria </a:t>
            </a:r>
            <a:r>
              <a:rPr dirty="0" lang="en-US" err="1" smtClean="0"/>
              <a:t>monocytogens</a:t>
            </a:r>
            <a:endParaRPr dirty="0" lang="en-US" smtClean="0"/>
          </a:p>
          <a:p>
            <a:r>
              <a:rPr b="1" dirty="0" lang="en-US" err="1" smtClean="0"/>
              <a:t>Intrapartum</a:t>
            </a:r>
            <a:r>
              <a:rPr b="1" dirty="0" lang="en-US" smtClean="0"/>
              <a:t> transmission: </a:t>
            </a:r>
            <a:r>
              <a:rPr dirty="0" lang="en-US" smtClean="0"/>
              <a:t>herpes simplex virus, hepatitis B, candida </a:t>
            </a:r>
            <a:r>
              <a:rPr dirty="0" lang="en-US" err="1" smtClean="0"/>
              <a:t>albicans</a:t>
            </a:r>
            <a:r>
              <a:rPr dirty="0" lang="en-US" smtClean="0"/>
              <a:t>, </a:t>
            </a:r>
            <a:r>
              <a:rPr dirty="0" lang="en-US" err="1" smtClean="0"/>
              <a:t>Ophthalmia</a:t>
            </a:r>
            <a:r>
              <a:rPr dirty="0" lang="en-US" smtClean="0"/>
              <a:t> </a:t>
            </a:r>
            <a:r>
              <a:rPr dirty="0" lang="en-US" err="1" smtClean="0"/>
              <a:t>neonatorum</a:t>
            </a:r>
            <a:r>
              <a:rPr dirty="0" lang="en-US" smtClean="0"/>
              <a:t>, pneumonia</a:t>
            </a:r>
          </a:p>
          <a:p>
            <a:r>
              <a:rPr b="1" dirty="0" lang="en-US" smtClean="0"/>
              <a:t>Infections acquired after birth </a:t>
            </a:r>
            <a:r>
              <a:rPr dirty="0" lang="en-US" smtClean="0"/>
              <a:t>from the environment, from contaminated equipment’s or from people handling the baby:</a:t>
            </a:r>
          </a:p>
          <a:p>
            <a:pPr indent="0" marL="0">
              <a:buNone/>
            </a:pPr>
            <a:endParaRPr dirty="0" lang="en-US" smtClean="0"/>
          </a:p>
          <a:p>
            <a:endParaRPr dirty="0" lang="en-US" smtClean="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796" name="Title 1"/>
          <p:cNvSpPr>
            <a:spLocks noGrp="1"/>
          </p:cNvSpPr>
          <p:nvPr>
            <p:ph type="title"/>
          </p:nvPr>
        </p:nvSpPr>
        <p:spPr/>
        <p:txBody>
          <a:bodyPr>
            <a:normAutofit fontScale="90000"/>
          </a:bodyPr>
          <a:p>
            <a:pPr indent="-228600" lvl="0" marL="228600">
              <a:spcBef>
                <a:spcPts val="1000"/>
              </a:spcBef>
            </a:pPr>
            <a:r>
              <a:rPr b="1" dirty="0" sz="3100" lang="en-US">
                <a:solidFill>
                  <a:prstClr val="black"/>
                </a:solidFill>
                <a:latin typeface="Calibri" panose="020F0502020204030204"/>
              </a:rPr>
              <a:t>Infections acquired after birth from the environment, from contaminated equipment’s or from people handling the baby</a:t>
            </a:r>
            <a:r>
              <a:rPr dirty="0" sz="3100" lang="en-US">
                <a:solidFill>
                  <a:prstClr val="black"/>
                </a:solidFill>
                <a:latin typeface="Calibri" panose="020F0502020204030204"/>
              </a:rPr>
              <a:t>:</a:t>
            </a:r>
            <a:r>
              <a:rPr dirty="0" sz="2800" lang="en-US">
                <a:solidFill>
                  <a:prstClr val="black"/>
                </a:solidFill>
                <a:latin typeface="Calibri" panose="020F0502020204030204"/>
              </a:rPr>
              <a:t/>
            </a:r>
            <a:br>
              <a:rPr dirty="0" sz="2800" lang="en-US">
                <a:solidFill>
                  <a:prstClr val="black"/>
                </a:solidFill>
                <a:latin typeface="Calibri" panose="020F0502020204030204"/>
              </a:rPr>
            </a:br>
            <a:endParaRPr dirty="0" lang="en-US"/>
          </a:p>
        </p:txBody>
      </p:sp>
      <p:sp>
        <p:nvSpPr>
          <p:cNvPr id="1048797" name="Content Placeholder 2"/>
          <p:cNvSpPr>
            <a:spLocks noGrp="1"/>
          </p:cNvSpPr>
          <p:nvPr>
            <p:ph sz="half" idx="1"/>
          </p:nvPr>
        </p:nvSpPr>
        <p:spPr>
          <a:xfrm>
            <a:off x="838200" y="1519707"/>
            <a:ext cx="5181600" cy="5125792"/>
          </a:xfrm>
        </p:spPr>
        <p:txBody>
          <a:bodyPr>
            <a:noAutofit/>
          </a:bodyPr>
          <a:p>
            <a:pPr lvl="0"/>
            <a:r>
              <a:rPr dirty="0" lang="en-US" smtClean="0">
                <a:solidFill>
                  <a:prstClr val="black"/>
                </a:solidFill>
              </a:rPr>
              <a:t>Eye Infections,  </a:t>
            </a:r>
          </a:p>
          <a:p>
            <a:pPr lvl="0"/>
            <a:r>
              <a:rPr dirty="0" lang="en-US" smtClean="0">
                <a:solidFill>
                  <a:prstClr val="black"/>
                </a:solidFill>
              </a:rPr>
              <a:t>Mouth-</a:t>
            </a:r>
            <a:r>
              <a:rPr dirty="0" lang="en-US" err="1" smtClean="0">
                <a:solidFill>
                  <a:prstClr val="black"/>
                </a:solidFill>
              </a:rPr>
              <a:t>candiba</a:t>
            </a:r>
            <a:r>
              <a:rPr dirty="0" lang="en-US" smtClean="0">
                <a:solidFill>
                  <a:prstClr val="black"/>
                </a:solidFill>
              </a:rPr>
              <a:t> </a:t>
            </a:r>
            <a:r>
              <a:rPr dirty="0" lang="en-US" err="1" smtClean="0">
                <a:solidFill>
                  <a:prstClr val="black"/>
                </a:solidFill>
              </a:rPr>
              <a:t>Albicans</a:t>
            </a:r>
            <a:r>
              <a:rPr dirty="0" lang="en-US" smtClean="0">
                <a:solidFill>
                  <a:prstClr val="black"/>
                </a:solidFill>
              </a:rPr>
              <a:t> ,</a:t>
            </a:r>
          </a:p>
          <a:p>
            <a:pPr lvl="0"/>
            <a:r>
              <a:rPr dirty="0" lang="en-US" smtClean="0">
                <a:solidFill>
                  <a:prstClr val="black"/>
                </a:solidFill>
              </a:rPr>
              <a:t> Buttocks </a:t>
            </a:r>
            <a:r>
              <a:rPr dirty="0" lang="en-US" err="1" smtClean="0">
                <a:solidFill>
                  <a:prstClr val="black"/>
                </a:solidFill>
              </a:rPr>
              <a:t>Peri</a:t>
            </a:r>
            <a:r>
              <a:rPr dirty="0" lang="en-US" smtClean="0">
                <a:solidFill>
                  <a:prstClr val="black"/>
                </a:solidFill>
              </a:rPr>
              <a:t>-anal Thrush,</a:t>
            </a:r>
          </a:p>
          <a:p>
            <a:pPr lvl="0"/>
            <a:r>
              <a:rPr dirty="0" lang="en-US" smtClean="0">
                <a:solidFill>
                  <a:prstClr val="black"/>
                </a:solidFill>
              </a:rPr>
              <a:t>Skin Infections Mostly By Staphylococcus </a:t>
            </a:r>
            <a:r>
              <a:rPr dirty="0" lang="en-US" err="1" smtClean="0">
                <a:solidFill>
                  <a:prstClr val="black"/>
                </a:solidFill>
              </a:rPr>
              <a:t>Aureus</a:t>
            </a:r>
            <a:r>
              <a:rPr dirty="0" lang="en-US" smtClean="0">
                <a:solidFill>
                  <a:prstClr val="black"/>
                </a:solidFill>
              </a:rPr>
              <a:t> (Septic Spots, Paronychia, Pemphigus </a:t>
            </a:r>
            <a:r>
              <a:rPr dirty="0" lang="en-US" err="1" smtClean="0">
                <a:solidFill>
                  <a:prstClr val="black"/>
                </a:solidFill>
              </a:rPr>
              <a:t>Neonatorum</a:t>
            </a:r>
            <a:r>
              <a:rPr dirty="0" lang="en-US" smtClean="0">
                <a:solidFill>
                  <a:prstClr val="black"/>
                </a:solidFill>
              </a:rPr>
              <a:t>),</a:t>
            </a:r>
          </a:p>
          <a:p>
            <a:pPr lvl="0"/>
            <a:r>
              <a:rPr dirty="0" lang="en-US" smtClean="0">
                <a:solidFill>
                  <a:prstClr val="black"/>
                </a:solidFill>
              </a:rPr>
              <a:t> </a:t>
            </a:r>
            <a:r>
              <a:rPr dirty="0" lang="en-US" err="1" smtClean="0">
                <a:solidFill>
                  <a:prstClr val="black"/>
                </a:solidFill>
              </a:rPr>
              <a:t>Omphalitis</a:t>
            </a:r>
            <a:r>
              <a:rPr dirty="0" lang="en-US" smtClean="0">
                <a:solidFill>
                  <a:prstClr val="black"/>
                </a:solidFill>
              </a:rPr>
              <a:t>,</a:t>
            </a:r>
          </a:p>
          <a:p>
            <a:pPr lvl="0"/>
            <a:r>
              <a:rPr dirty="0" lang="en-US" smtClean="0">
                <a:solidFill>
                  <a:prstClr val="black"/>
                </a:solidFill>
              </a:rPr>
              <a:t> Neonatal Mastitis, </a:t>
            </a:r>
          </a:p>
          <a:p>
            <a:pPr lvl="0"/>
            <a:r>
              <a:rPr dirty="0" lang="en-US" smtClean="0">
                <a:solidFill>
                  <a:prstClr val="black"/>
                </a:solidFill>
              </a:rPr>
              <a:t>Respiratory Infections</a:t>
            </a:r>
            <a:endParaRPr dirty="0" lang="en-US"/>
          </a:p>
        </p:txBody>
      </p:sp>
      <p:sp>
        <p:nvSpPr>
          <p:cNvPr id="1048798" name="Content Placeholder 3"/>
          <p:cNvSpPr>
            <a:spLocks noGrp="1"/>
          </p:cNvSpPr>
          <p:nvPr>
            <p:ph sz="half" idx="2"/>
          </p:nvPr>
        </p:nvSpPr>
        <p:spPr>
          <a:xfrm>
            <a:off x="6172200" y="1519707"/>
            <a:ext cx="5181600" cy="5125792"/>
          </a:xfrm>
        </p:spPr>
        <p:txBody>
          <a:bodyPr/>
          <a:p>
            <a:pPr lvl="0"/>
            <a:r>
              <a:rPr dirty="0" lang="en-US" err="1" smtClean="0">
                <a:solidFill>
                  <a:prstClr val="black"/>
                </a:solidFill>
              </a:rPr>
              <a:t>Nasopharyngitis</a:t>
            </a:r>
            <a:r>
              <a:rPr dirty="0" lang="en-US" smtClean="0">
                <a:solidFill>
                  <a:prstClr val="black"/>
                </a:solidFill>
              </a:rPr>
              <a:t>,</a:t>
            </a:r>
          </a:p>
          <a:p>
            <a:pPr lvl="0"/>
            <a:r>
              <a:rPr dirty="0" lang="en-US" smtClean="0">
                <a:solidFill>
                  <a:prstClr val="black"/>
                </a:solidFill>
              </a:rPr>
              <a:t> Rhinitis, </a:t>
            </a:r>
          </a:p>
          <a:p>
            <a:pPr lvl="0"/>
            <a:r>
              <a:rPr dirty="0" lang="en-US" smtClean="0">
                <a:solidFill>
                  <a:prstClr val="black"/>
                </a:solidFill>
              </a:rPr>
              <a:t>Pneumonia, </a:t>
            </a:r>
          </a:p>
          <a:p>
            <a:pPr lvl="0"/>
            <a:r>
              <a:rPr dirty="0" lang="en-US" smtClean="0">
                <a:solidFill>
                  <a:prstClr val="black"/>
                </a:solidFill>
              </a:rPr>
              <a:t>Gastro Enteritis,</a:t>
            </a:r>
          </a:p>
          <a:p>
            <a:pPr lvl="0"/>
            <a:r>
              <a:rPr dirty="0" lang="en-US" smtClean="0">
                <a:solidFill>
                  <a:prstClr val="black"/>
                </a:solidFill>
              </a:rPr>
              <a:t>Necrotizing </a:t>
            </a:r>
            <a:r>
              <a:rPr dirty="0" lang="en-US" err="1" smtClean="0">
                <a:solidFill>
                  <a:prstClr val="black"/>
                </a:solidFill>
              </a:rPr>
              <a:t>Enterocolitis</a:t>
            </a:r>
            <a:r>
              <a:rPr dirty="0" lang="en-US" smtClean="0">
                <a:solidFill>
                  <a:prstClr val="black"/>
                </a:solidFill>
              </a:rPr>
              <a:t> (NEC), </a:t>
            </a:r>
          </a:p>
          <a:p>
            <a:pPr lvl="0"/>
            <a:r>
              <a:rPr dirty="0" lang="en-US" smtClean="0">
                <a:solidFill>
                  <a:prstClr val="black"/>
                </a:solidFill>
              </a:rPr>
              <a:t>Urinary Tract Infections, </a:t>
            </a:r>
          </a:p>
          <a:p>
            <a:pPr lvl="0"/>
            <a:r>
              <a:rPr dirty="0" lang="en-US" smtClean="0">
                <a:solidFill>
                  <a:prstClr val="black"/>
                </a:solidFill>
              </a:rPr>
              <a:t>Meningitis </a:t>
            </a:r>
          </a:p>
          <a:p>
            <a:endParaRPr dirty="0"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799" name="Title 1"/>
          <p:cNvSpPr>
            <a:spLocks noGrp="1"/>
          </p:cNvSpPr>
          <p:nvPr>
            <p:ph type="title"/>
          </p:nvPr>
        </p:nvSpPr>
        <p:spPr>
          <a:xfrm>
            <a:off x="838200" y="128790"/>
            <a:ext cx="10515600" cy="772732"/>
          </a:xfrm>
        </p:spPr>
        <p:txBody>
          <a:bodyPr>
            <a:normAutofit fontScale="90000"/>
          </a:bodyPr>
          <a:p>
            <a:r>
              <a:rPr b="1" dirty="0" lang="en-US" smtClean="0">
                <a:latin typeface="+mn-lt"/>
              </a:rPr>
              <a:t>        12.  CLASSIFICATION OF NEONATAL SEPSIS</a:t>
            </a:r>
            <a:endParaRPr b="1" dirty="0" lang="en-US">
              <a:latin typeface="+mn-lt"/>
            </a:endParaRPr>
          </a:p>
        </p:txBody>
      </p:sp>
      <p:sp>
        <p:nvSpPr>
          <p:cNvPr id="1048800" name="Content Placeholder 2"/>
          <p:cNvSpPr>
            <a:spLocks noGrp="1"/>
          </p:cNvSpPr>
          <p:nvPr>
            <p:ph idx="1"/>
          </p:nvPr>
        </p:nvSpPr>
        <p:spPr>
          <a:xfrm>
            <a:off x="838200" y="901522"/>
            <a:ext cx="10515600" cy="5756855"/>
          </a:xfrm>
        </p:spPr>
        <p:txBody>
          <a:bodyPr>
            <a:normAutofit/>
          </a:bodyPr>
          <a:p>
            <a:pPr indent="0" marL="0">
              <a:buNone/>
            </a:pPr>
            <a:r>
              <a:rPr dirty="0" lang="en-US" smtClean="0">
                <a:solidFill>
                  <a:srgbClr val="000000"/>
                </a:solidFill>
                <a:latin typeface="Calibri" panose="020F0502020204030204" pitchFamily="34" charset="0"/>
              </a:rPr>
              <a:t>Neonatal </a:t>
            </a:r>
            <a:r>
              <a:rPr dirty="0" lang="en-US">
                <a:solidFill>
                  <a:srgbClr val="000000"/>
                </a:solidFill>
                <a:latin typeface="Calibri" panose="020F0502020204030204" pitchFamily="34" charset="0"/>
              </a:rPr>
              <a:t>sepsis can be classified into two major categories depending up on the onset of </a:t>
            </a:r>
            <a:r>
              <a:rPr dirty="0" lang="en-US" smtClean="0">
                <a:solidFill>
                  <a:srgbClr val="000000"/>
                </a:solidFill>
                <a:latin typeface="Calibri" panose="020F0502020204030204" pitchFamily="34" charset="0"/>
              </a:rPr>
              <a:t>symptoms: </a:t>
            </a:r>
            <a:r>
              <a:rPr b="1" dirty="0" lang="en-US" smtClean="0">
                <a:solidFill>
                  <a:srgbClr val="000000"/>
                </a:solidFill>
                <a:latin typeface="Calibri" panose="020F0502020204030204" pitchFamily="34" charset="0"/>
              </a:rPr>
              <a:t>Early Neonatal Sepsis</a:t>
            </a:r>
            <a:r>
              <a:rPr dirty="0" lang="en-US" smtClean="0">
                <a:solidFill>
                  <a:srgbClr val="000000"/>
                </a:solidFill>
                <a:latin typeface="Calibri" panose="020F0502020204030204" pitchFamily="34" charset="0"/>
              </a:rPr>
              <a:t> And </a:t>
            </a:r>
            <a:r>
              <a:rPr b="1" dirty="0" lang="en-US" smtClean="0">
                <a:solidFill>
                  <a:srgbClr val="000000"/>
                </a:solidFill>
                <a:latin typeface="Calibri" panose="020F0502020204030204" pitchFamily="34" charset="0"/>
              </a:rPr>
              <a:t>Late Neonatal Sepsis</a:t>
            </a:r>
          </a:p>
          <a:p>
            <a:pPr indent="0" marL="0">
              <a:buNone/>
            </a:pPr>
            <a:r>
              <a:rPr b="1" dirty="0" i="1" lang="en-US" smtClean="0">
                <a:solidFill>
                  <a:srgbClr val="000000"/>
                </a:solidFill>
                <a:latin typeface="Calibri" panose="020F0502020204030204" pitchFamily="34" charset="0"/>
              </a:rPr>
              <a:t>1.  Early Onset Sepsis (</a:t>
            </a:r>
            <a:r>
              <a:rPr b="1" dirty="0" i="1" lang="en-US">
                <a:solidFill>
                  <a:srgbClr val="000000"/>
                </a:solidFill>
                <a:latin typeface="Calibri" panose="020F0502020204030204" pitchFamily="34" charset="0"/>
              </a:rPr>
              <a:t>EOS</a:t>
            </a:r>
            <a:r>
              <a:rPr b="1" dirty="0" i="1" lang="en-US" smtClean="0">
                <a:solidFill>
                  <a:srgbClr val="000000"/>
                </a:solidFill>
                <a:latin typeface="Calibri" panose="020F0502020204030204" pitchFamily="34" charset="0"/>
              </a:rPr>
              <a:t>):</a:t>
            </a:r>
          </a:p>
          <a:p>
            <a:pPr lvl="2">
              <a:buFont typeface="Wingdings" panose="05000000000000000000" pitchFamily="2" charset="2"/>
              <a:buChar char="Ø"/>
            </a:pPr>
            <a:r>
              <a:rPr b="1" dirty="0" i="1"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It presents within the first 72 hours of life. </a:t>
            </a:r>
            <a:endParaRPr dirty="0" sz="2800" lang="en-US" smtClean="0">
              <a:solidFill>
                <a:srgbClr val="000000"/>
              </a:solidFill>
              <a:latin typeface="Calibri" panose="020F0502020204030204" pitchFamily="34" charset="0"/>
            </a:endParaRPr>
          </a:p>
          <a:p>
            <a:pPr lvl="2">
              <a:buFont typeface="Wingdings" panose="05000000000000000000" pitchFamily="2" charset="2"/>
              <a:buChar char="Ø"/>
            </a:pPr>
            <a:r>
              <a:rPr dirty="0" sz="2800" lang="en-US" smtClean="0">
                <a:solidFill>
                  <a:srgbClr val="000000"/>
                </a:solidFill>
                <a:latin typeface="Calibri" panose="020F0502020204030204" pitchFamily="34" charset="0"/>
              </a:rPr>
              <a:t>In </a:t>
            </a:r>
            <a:r>
              <a:rPr dirty="0" sz="2800" lang="en-US">
                <a:solidFill>
                  <a:srgbClr val="000000"/>
                </a:solidFill>
                <a:latin typeface="Calibri" panose="020F0502020204030204" pitchFamily="34" charset="0"/>
              </a:rPr>
              <a:t>severe cases, the neonate may be symptomatic </a:t>
            </a:r>
            <a:r>
              <a:rPr dirty="0" sz="2800" i="1" lang="en-US">
                <a:solidFill>
                  <a:srgbClr val="000000"/>
                </a:solidFill>
                <a:latin typeface="Calibri" panose="020F0502020204030204" pitchFamily="34" charset="0"/>
              </a:rPr>
              <a:t>at birth</a:t>
            </a:r>
            <a:r>
              <a:rPr dirty="0" sz="2800" lang="en-US">
                <a:solidFill>
                  <a:srgbClr val="000000"/>
                </a:solidFill>
                <a:latin typeface="Calibri" panose="020F0502020204030204" pitchFamily="34" charset="0"/>
              </a:rPr>
              <a:t>. </a:t>
            </a:r>
            <a:endParaRPr dirty="0" sz="2800" lang="en-US" smtClean="0">
              <a:solidFill>
                <a:srgbClr val="000000"/>
              </a:solidFill>
              <a:latin typeface="Calibri" panose="020F0502020204030204" pitchFamily="34" charset="0"/>
            </a:endParaRPr>
          </a:p>
          <a:p>
            <a:pPr lvl="2">
              <a:buFont typeface="Wingdings" panose="05000000000000000000" pitchFamily="2" charset="2"/>
              <a:buChar char="Ø"/>
            </a:pPr>
            <a:r>
              <a:rPr dirty="0" sz="2800" lang="en-US" smtClean="0">
                <a:solidFill>
                  <a:srgbClr val="000000"/>
                </a:solidFill>
                <a:latin typeface="Calibri" panose="020F0502020204030204" pitchFamily="34" charset="0"/>
              </a:rPr>
              <a:t>Infants </a:t>
            </a:r>
            <a:r>
              <a:rPr dirty="0" sz="2800" lang="en-US">
                <a:solidFill>
                  <a:srgbClr val="000000"/>
                </a:solidFill>
                <a:latin typeface="Calibri" panose="020F0502020204030204" pitchFamily="34" charset="0"/>
              </a:rPr>
              <a:t>with EOS usually present with respiratory distress and pneumonia</a:t>
            </a:r>
            <a:r>
              <a:rPr dirty="0" sz="2800" lang="en-US" smtClean="0">
                <a:solidFill>
                  <a:srgbClr val="000000"/>
                </a:solidFill>
                <a:latin typeface="Calibri" panose="020F0502020204030204" pitchFamily="34" charset="0"/>
              </a:rPr>
              <a:t>.</a:t>
            </a:r>
          </a:p>
          <a:p>
            <a:pPr lvl="2">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The source of infection is generally the maternal genital tract. </a:t>
            </a:r>
            <a:endParaRPr dirty="0" sz="2800" lang="en-US" smtClean="0">
              <a:solidFill>
                <a:srgbClr val="000000"/>
              </a:solidFill>
              <a:latin typeface="Calibri" panose="020F0502020204030204" pitchFamily="34" charset="0"/>
            </a:endParaRPr>
          </a:p>
          <a:p>
            <a:pPr lvl="2">
              <a:buFont typeface="Wingdings" panose="05000000000000000000" pitchFamily="2" charset="2"/>
              <a:buChar char="Ø"/>
            </a:pPr>
            <a:r>
              <a:rPr dirty="0" sz="2800" lang="en-US" smtClean="0">
                <a:solidFill>
                  <a:srgbClr val="000000"/>
                </a:solidFill>
                <a:latin typeface="Calibri" panose="020F0502020204030204" pitchFamily="34" charset="0"/>
              </a:rPr>
              <a:t>Some </a:t>
            </a:r>
            <a:r>
              <a:rPr dirty="0" sz="2800" lang="en-US">
                <a:solidFill>
                  <a:srgbClr val="000000"/>
                </a:solidFill>
                <a:latin typeface="Calibri" panose="020F0502020204030204" pitchFamily="34" charset="0"/>
              </a:rPr>
              <a:t>maternal/ perinatal conditions have been associated with an increased risk of EOS. Knowledge about these potential risk factors would help in early diagnosis of sepsis. </a:t>
            </a:r>
          </a:p>
          <a:p>
            <a:endParaRPr dirty="0"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244" name=""/>
        <p:cNvGrpSpPr/>
        <p:nvPr/>
      </p:nvGrpSpPr>
      <p:grpSpPr>
        <a:xfrm>
          <a:off x="0" y="0"/>
          <a:ext cx="0" cy="0"/>
          <a:chOff x="0" y="0"/>
          <a:chExt cx="0" cy="0"/>
        </a:xfrm>
      </p:grpSpPr>
      <p:sp>
        <p:nvSpPr>
          <p:cNvPr id="1048801" name="Title 1"/>
          <p:cNvSpPr>
            <a:spLocks noGrp="1"/>
          </p:cNvSpPr>
          <p:nvPr>
            <p:ph type="title"/>
          </p:nvPr>
        </p:nvSpPr>
        <p:spPr>
          <a:xfrm>
            <a:off x="838200" y="1"/>
            <a:ext cx="10515600" cy="953036"/>
          </a:xfrm>
        </p:spPr>
        <p:txBody>
          <a:bodyPr>
            <a:normAutofit/>
          </a:bodyPr>
          <a:p>
            <a:r>
              <a:rPr b="1" dirty="0" sz="4000" lang="en-US" smtClean="0">
                <a:solidFill>
                  <a:srgbClr val="000000"/>
                </a:solidFill>
                <a:latin typeface="Calibri" panose="020F0502020204030204" pitchFamily="34" charset="0"/>
              </a:rPr>
              <a:t>                  Risk  Of Early Onset Sepsis</a:t>
            </a:r>
            <a:endParaRPr b="1" dirty="0" sz="4000" lang="en-US"/>
          </a:p>
        </p:txBody>
      </p:sp>
      <p:sp>
        <p:nvSpPr>
          <p:cNvPr id="1048802" name="Content Placeholder 2"/>
          <p:cNvSpPr>
            <a:spLocks noGrp="1"/>
          </p:cNvSpPr>
          <p:nvPr>
            <p:ph idx="1"/>
          </p:nvPr>
        </p:nvSpPr>
        <p:spPr>
          <a:xfrm>
            <a:off x="838200" y="953037"/>
            <a:ext cx="10515600" cy="5615188"/>
          </a:xfrm>
        </p:spPr>
        <p:txBody>
          <a:bodyPr>
            <a:normAutofit lnSpcReduction="10000"/>
          </a:bodyPr>
          <a:p>
            <a:pPr indent="0" lvl="0" marL="0">
              <a:buNone/>
            </a:pPr>
            <a:r>
              <a:rPr dirty="0" sz="2600" lang="en-US" smtClean="0">
                <a:solidFill>
                  <a:srgbClr val="000000"/>
                </a:solidFill>
                <a:latin typeface="Calibri" panose="020F0502020204030204" pitchFamily="34" charset="0"/>
              </a:rPr>
              <a:t>1</a:t>
            </a:r>
            <a:r>
              <a:rPr dirty="0" sz="2600" lang="en-US">
                <a:solidFill>
                  <a:srgbClr val="000000"/>
                </a:solidFill>
                <a:latin typeface="Calibri" panose="020F0502020204030204" pitchFamily="34" charset="0"/>
              </a:rPr>
              <a:t>. </a:t>
            </a:r>
            <a:r>
              <a:rPr dirty="0" lang="en-US">
                <a:solidFill>
                  <a:srgbClr val="000000"/>
                </a:solidFill>
                <a:latin typeface="Calibri" panose="020F0502020204030204" pitchFamily="34" charset="0"/>
              </a:rPr>
              <a:t>Low birth weight (&lt;2500 grams) or prematurity </a:t>
            </a:r>
          </a:p>
          <a:p>
            <a:pPr indent="0" lvl="0" marL="0">
              <a:buNone/>
            </a:pPr>
            <a:r>
              <a:rPr dirty="0" lang="en-US">
                <a:solidFill>
                  <a:srgbClr val="000000"/>
                </a:solidFill>
                <a:latin typeface="Calibri" panose="020F0502020204030204" pitchFamily="34" charset="0"/>
              </a:rPr>
              <a:t>2. Febrile illness in the mother with evidence of bacterial infection within 2 weeks prior to delivery </a:t>
            </a:r>
          </a:p>
          <a:p>
            <a:pPr indent="0" marL="0">
              <a:buNone/>
            </a:pPr>
            <a:r>
              <a:rPr dirty="0" lang="en-US">
                <a:solidFill>
                  <a:srgbClr val="000000"/>
                </a:solidFill>
                <a:latin typeface="Calibri" panose="020F0502020204030204" pitchFamily="34" charset="0"/>
              </a:rPr>
              <a:t>3. Foul smelling and/or meconium stained liquor </a:t>
            </a:r>
          </a:p>
          <a:p>
            <a:pPr indent="0" marL="0">
              <a:buNone/>
            </a:pPr>
            <a:r>
              <a:rPr dirty="0" lang="en-US">
                <a:solidFill>
                  <a:srgbClr val="000000"/>
                </a:solidFill>
                <a:latin typeface="Calibri" panose="020F0502020204030204" pitchFamily="34" charset="0"/>
              </a:rPr>
              <a:t>4. Rupture of membranes &gt;24 hours </a:t>
            </a:r>
          </a:p>
          <a:p>
            <a:pPr indent="0" marL="0">
              <a:buNone/>
            </a:pPr>
            <a:r>
              <a:rPr dirty="0" lang="en-US">
                <a:solidFill>
                  <a:srgbClr val="000000"/>
                </a:solidFill>
                <a:latin typeface="Calibri" panose="020F0502020204030204" pitchFamily="34" charset="0"/>
              </a:rPr>
              <a:t>5. Single unclean or &gt; 3 sterile vaginal examination(s) during labor </a:t>
            </a:r>
          </a:p>
          <a:p>
            <a:pPr indent="0" marL="0">
              <a:buNone/>
            </a:pPr>
            <a:r>
              <a:rPr dirty="0" lang="en-US">
                <a:solidFill>
                  <a:srgbClr val="000000"/>
                </a:solidFill>
                <a:latin typeface="Calibri" panose="020F0502020204030204" pitchFamily="34" charset="0"/>
              </a:rPr>
              <a:t>6. Prolonged labor (sum of 1st and 2nd stage of labor &gt; 24 </a:t>
            </a:r>
            <a:r>
              <a:rPr dirty="0" lang="en-US" err="1">
                <a:solidFill>
                  <a:srgbClr val="000000"/>
                </a:solidFill>
                <a:latin typeface="Calibri" panose="020F0502020204030204" pitchFamily="34" charset="0"/>
              </a:rPr>
              <a:t>hrs</a:t>
            </a:r>
            <a:r>
              <a:rPr dirty="0" lang="en-US">
                <a:solidFill>
                  <a:srgbClr val="000000"/>
                </a:solidFill>
                <a:latin typeface="Calibri" panose="020F0502020204030204" pitchFamily="34" charset="0"/>
              </a:rPr>
              <a:t>) </a:t>
            </a:r>
          </a:p>
          <a:p>
            <a:pPr indent="0" marL="0">
              <a:buNone/>
            </a:pPr>
            <a:r>
              <a:rPr dirty="0" lang="en-US">
                <a:solidFill>
                  <a:srgbClr val="000000"/>
                </a:solidFill>
                <a:latin typeface="Calibri" panose="020F0502020204030204" pitchFamily="34" charset="0"/>
              </a:rPr>
              <a:t>7. Perinatal asphyxia (Apgar score &lt;4 at 1 minute) </a:t>
            </a:r>
          </a:p>
          <a:p>
            <a:pPr lvl="2">
              <a:buFont typeface="Wingdings" panose="05000000000000000000" pitchFamily="2" charset="2"/>
              <a:buChar char="Ø"/>
            </a:pPr>
            <a:r>
              <a:rPr dirty="0" sz="2800" lang="en-US">
                <a:solidFill>
                  <a:srgbClr val="000000"/>
                </a:solidFill>
                <a:latin typeface="Calibri" panose="020F0502020204030204" pitchFamily="34" charset="0"/>
              </a:rPr>
              <a:t>Presence of foul smelling liquor or three of the above mentioned risk factors warrant initiation of antibiotic treatment. </a:t>
            </a:r>
            <a:endParaRPr dirty="0" sz="2800" lang="en-US" smtClean="0">
              <a:solidFill>
                <a:srgbClr val="000000"/>
              </a:solidFill>
              <a:latin typeface="Calibri" panose="020F0502020204030204" pitchFamily="34" charset="0"/>
            </a:endParaRPr>
          </a:p>
          <a:p>
            <a:pPr lvl="2">
              <a:buFont typeface="Wingdings" panose="05000000000000000000" pitchFamily="2" charset="2"/>
              <a:buChar char="Ø"/>
            </a:pPr>
            <a:r>
              <a:rPr dirty="0" sz="2800" lang="en-US" smtClean="0">
                <a:solidFill>
                  <a:srgbClr val="000000"/>
                </a:solidFill>
                <a:latin typeface="Calibri" panose="020F0502020204030204" pitchFamily="34" charset="0"/>
              </a:rPr>
              <a:t>Infants </a:t>
            </a:r>
            <a:r>
              <a:rPr dirty="0" sz="2800" lang="en-US">
                <a:solidFill>
                  <a:srgbClr val="000000"/>
                </a:solidFill>
                <a:latin typeface="Calibri" panose="020F0502020204030204" pitchFamily="34" charset="0"/>
              </a:rPr>
              <a:t>with two risk factors should be investigated and then treated accordingly.</a:t>
            </a:r>
            <a:endParaRPr dirty="0" sz="2800" lang="en-US" smtClean="0">
              <a:solidFill>
                <a:srgbClr val="000000"/>
              </a:solidFill>
              <a:latin typeface="Calibri" panose="020F0502020204030204" pitchFamily="34" charset="0"/>
            </a:endParaRPr>
          </a:p>
          <a:p>
            <a:pPr lvl="0"/>
            <a:endParaRPr dirty="0" sz="2600" lang="en-US">
              <a:solidFill>
                <a:srgbClr val="000000"/>
              </a:solidFill>
              <a:latin typeface="Calibri" panose="020F0502020204030204" pitchFamily="34" charset="0"/>
            </a:endParaRPr>
          </a:p>
          <a:p>
            <a:endParaRPr dirty="0"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803" name="Content Placeholder 2"/>
          <p:cNvSpPr>
            <a:spLocks noGrp="1"/>
          </p:cNvSpPr>
          <p:nvPr>
            <p:ph idx="1"/>
          </p:nvPr>
        </p:nvSpPr>
        <p:spPr>
          <a:xfrm>
            <a:off x="838200" y="231820"/>
            <a:ext cx="10515600" cy="5945143"/>
          </a:xfrm>
        </p:spPr>
        <p:txBody>
          <a:bodyPr>
            <a:normAutofit lnSpcReduction="10000"/>
          </a:bodyPr>
          <a:p>
            <a:pPr indent="-514350" marL="514350">
              <a:buAutoNum type="arabicPeriod" startAt="2"/>
            </a:pPr>
            <a:r>
              <a:rPr b="1" dirty="0" i="1" lang="en-US" smtClean="0">
                <a:solidFill>
                  <a:srgbClr val="000000"/>
                </a:solidFill>
                <a:latin typeface="Calibri" panose="020F0502020204030204" pitchFamily="34" charset="0"/>
              </a:rPr>
              <a:t>Late Onset Sepsis (</a:t>
            </a:r>
            <a:r>
              <a:rPr b="1" dirty="0" i="1" lang="en-US">
                <a:solidFill>
                  <a:srgbClr val="000000"/>
                </a:solidFill>
                <a:latin typeface="Calibri" panose="020F0502020204030204" pitchFamily="34" charset="0"/>
              </a:rPr>
              <a:t>LOS): </a:t>
            </a:r>
            <a:endParaRPr b="1" dirty="0" i="1" lang="en-US" smtClean="0">
              <a:solidFill>
                <a:srgbClr val="000000"/>
              </a:solidFill>
              <a:latin typeface="Calibri" panose="020F0502020204030204" pitchFamily="34" charset="0"/>
            </a:endParaRPr>
          </a:p>
          <a:p>
            <a:pPr lvl="4">
              <a:buFont typeface="Wingdings" panose="05000000000000000000" pitchFamily="2" charset="2"/>
              <a:buChar char="Ø"/>
            </a:pPr>
            <a:r>
              <a:rPr dirty="0" sz="2800" lang="en-US" smtClean="0">
                <a:solidFill>
                  <a:srgbClr val="000000"/>
                </a:solidFill>
                <a:latin typeface="Calibri" panose="020F0502020204030204" pitchFamily="34" charset="0"/>
              </a:rPr>
              <a:t>It </a:t>
            </a:r>
            <a:r>
              <a:rPr dirty="0" sz="2800" lang="en-US">
                <a:solidFill>
                  <a:srgbClr val="000000"/>
                </a:solidFill>
                <a:latin typeface="Calibri" panose="020F0502020204030204" pitchFamily="34" charset="0"/>
              </a:rPr>
              <a:t>usually presents after 72 hours of age. </a:t>
            </a:r>
            <a:endParaRPr dirty="0" sz="2800" lang="en-US" smtClean="0">
              <a:solidFill>
                <a:srgbClr val="000000"/>
              </a:solidFill>
              <a:latin typeface="Calibri" panose="020F0502020204030204" pitchFamily="34" charset="0"/>
            </a:endParaRPr>
          </a:p>
          <a:p>
            <a:pPr lvl="4">
              <a:buFont typeface="Wingdings" panose="05000000000000000000" pitchFamily="2" charset="2"/>
              <a:buChar char="Ø"/>
            </a:pPr>
            <a:r>
              <a:rPr dirty="0" sz="2800" lang="en-US" smtClean="0">
                <a:solidFill>
                  <a:srgbClr val="000000"/>
                </a:solidFill>
                <a:latin typeface="Calibri" panose="020F0502020204030204" pitchFamily="34" charset="0"/>
              </a:rPr>
              <a:t>The </a:t>
            </a:r>
            <a:r>
              <a:rPr dirty="0" sz="2800" lang="en-US">
                <a:solidFill>
                  <a:srgbClr val="000000"/>
                </a:solidFill>
                <a:latin typeface="Calibri" panose="020F0502020204030204" pitchFamily="34" charset="0"/>
              </a:rPr>
              <a:t>source of infection in LOS is </a:t>
            </a:r>
            <a:r>
              <a:rPr dirty="0" sz="2800" lang="en-US" smtClean="0">
                <a:solidFill>
                  <a:srgbClr val="000000"/>
                </a:solidFill>
                <a:latin typeface="Calibri" panose="020F0502020204030204" pitchFamily="34" charset="0"/>
              </a:rPr>
              <a:t>either </a:t>
            </a:r>
            <a:r>
              <a:rPr b="1" dirty="0" sz="2800" lang="en-US" smtClean="0">
                <a:solidFill>
                  <a:srgbClr val="000000"/>
                </a:solidFill>
                <a:latin typeface="Calibri" panose="020F0502020204030204" pitchFamily="34" charset="0"/>
              </a:rPr>
              <a:t>nosocomial </a:t>
            </a:r>
            <a:r>
              <a:rPr b="1" dirty="0" sz="2800" lang="en-US">
                <a:solidFill>
                  <a:srgbClr val="000000"/>
                </a:solidFill>
                <a:latin typeface="Calibri" panose="020F0502020204030204" pitchFamily="34" charset="0"/>
              </a:rPr>
              <a:t>(hospital-acquired) or community-acquired </a:t>
            </a:r>
            <a:r>
              <a:rPr dirty="0" sz="2800" lang="en-US">
                <a:solidFill>
                  <a:srgbClr val="000000"/>
                </a:solidFill>
                <a:latin typeface="Calibri" panose="020F0502020204030204" pitchFamily="34" charset="0"/>
              </a:rPr>
              <a:t>and neonates usually present with septicemia, pneumonia or </a:t>
            </a:r>
            <a:r>
              <a:rPr dirty="0" sz="2800" lang="en-US" smtClean="0">
                <a:solidFill>
                  <a:srgbClr val="000000"/>
                </a:solidFill>
                <a:latin typeface="Calibri" panose="020F0502020204030204" pitchFamily="34" charset="0"/>
              </a:rPr>
              <a:t>meningitis.</a:t>
            </a:r>
            <a:endParaRPr dirty="0" sz="2800" lang="en-US">
              <a:solidFill>
                <a:srgbClr val="000000"/>
              </a:solidFill>
              <a:latin typeface="Calibri" panose="020F0502020204030204" pitchFamily="34" charset="0"/>
            </a:endParaRPr>
          </a:p>
          <a:p>
            <a:pPr indent="0" marL="0">
              <a:buNone/>
            </a:pPr>
            <a:r>
              <a:rPr b="1" dirty="0" lang="en-US" smtClean="0">
                <a:solidFill>
                  <a:srgbClr val="000000"/>
                </a:solidFill>
                <a:latin typeface="Calibri" panose="020F0502020204030204" pitchFamily="34" charset="0"/>
              </a:rPr>
              <a:t>Risk  factors for </a:t>
            </a:r>
            <a:r>
              <a:rPr b="1" dirty="0" lang="en-US">
                <a:solidFill>
                  <a:srgbClr val="000000"/>
                </a:solidFill>
                <a:latin typeface="Calibri" panose="020F0502020204030204" pitchFamily="34" charset="0"/>
              </a:rPr>
              <a:t>nosocomial sepsis </a:t>
            </a:r>
            <a:r>
              <a:rPr dirty="0" lang="en-US" smtClean="0">
                <a:solidFill>
                  <a:srgbClr val="000000"/>
                </a:solidFill>
                <a:latin typeface="Calibri" panose="020F0502020204030204" pitchFamily="34" charset="0"/>
              </a:rPr>
              <a:t>include:</a:t>
            </a:r>
          </a:p>
          <a:p>
            <a:pPr lvl="3">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L</a:t>
            </a:r>
            <a:r>
              <a:rPr dirty="0" sz="2800" lang="en-US" smtClean="0">
                <a:solidFill>
                  <a:srgbClr val="000000"/>
                </a:solidFill>
                <a:latin typeface="Calibri" panose="020F0502020204030204" pitchFamily="34" charset="0"/>
              </a:rPr>
              <a:t>ow </a:t>
            </a:r>
            <a:r>
              <a:rPr dirty="0" sz="2800" lang="en-US">
                <a:solidFill>
                  <a:srgbClr val="000000"/>
                </a:solidFill>
                <a:latin typeface="Calibri" panose="020F0502020204030204" pitchFamily="34" charset="0"/>
              </a:rPr>
              <a:t>birth weight</a:t>
            </a:r>
            <a:r>
              <a:rPr dirty="0" sz="2800" lang="en-US" smtClean="0">
                <a:solidFill>
                  <a:srgbClr val="000000"/>
                </a:solidFill>
                <a:latin typeface="Calibri" panose="020F0502020204030204" pitchFamily="34" charset="0"/>
              </a:rPr>
              <a:t>,</a:t>
            </a:r>
          </a:p>
          <a:p>
            <a:pPr lvl="3">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P</a:t>
            </a:r>
            <a:r>
              <a:rPr dirty="0" sz="2800" lang="en-US" smtClean="0">
                <a:solidFill>
                  <a:srgbClr val="000000"/>
                </a:solidFill>
                <a:latin typeface="Calibri" panose="020F0502020204030204" pitchFamily="34" charset="0"/>
              </a:rPr>
              <a:t>rematurity,</a:t>
            </a:r>
          </a:p>
          <a:p>
            <a:pPr lvl="3">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A</a:t>
            </a:r>
            <a:r>
              <a:rPr dirty="0" sz="2800" lang="en-US" smtClean="0">
                <a:solidFill>
                  <a:srgbClr val="000000"/>
                </a:solidFill>
                <a:latin typeface="Calibri" panose="020F0502020204030204" pitchFamily="34" charset="0"/>
              </a:rPr>
              <a:t>dmission </a:t>
            </a:r>
            <a:r>
              <a:rPr dirty="0" sz="2800" lang="en-US">
                <a:solidFill>
                  <a:srgbClr val="000000"/>
                </a:solidFill>
                <a:latin typeface="Calibri" panose="020F0502020204030204" pitchFamily="34" charset="0"/>
              </a:rPr>
              <a:t>in intensive care unit, </a:t>
            </a:r>
            <a:endParaRPr dirty="0" sz="2800" lang="en-US" smtClean="0">
              <a:solidFill>
                <a:srgbClr val="000000"/>
              </a:solidFill>
              <a:latin typeface="Calibri" panose="020F0502020204030204" pitchFamily="34" charset="0"/>
            </a:endParaRPr>
          </a:p>
          <a:p>
            <a:pPr lvl="3">
              <a:buFont typeface="Wingdings" panose="05000000000000000000" pitchFamily="2" charset="2"/>
              <a:buChar char="Ø"/>
            </a:pPr>
            <a:r>
              <a:rPr dirty="0" sz="2800" lang="en-US">
                <a:solidFill>
                  <a:srgbClr val="000000"/>
                </a:solidFill>
                <a:latin typeface="Calibri" panose="020F0502020204030204" pitchFamily="34" charset="0"/>
              </a:rPr>
              <a:t>M</a:t>
            </a:r>
            <a:r>
              <a:rPr dirty="0" sz="2800" lang="en-US" smtClean="0">
                <a:solidFill>
                  <a:srgbClr val="000000"/>
                </a:solidFill>
                <a:latin typeface="Calibri" panose="020F0502020204030204" pitchFamily="34" charset="0"/>
              </a:rPr>
              <a:t>echanical </a:t>
            </a:r>
            <a:r>
              <a:rPr dirty="0" sz="2800" lang="en-US">
                <a:solidFill>
                  <a:srgbClr val="000000"/>
                </a:solidFill>
                <a:latin typeface="Calibri" panose="020F0502020204030204" pitchFamily="34" charset="0"/>
              </a:rPr>
              <a:t>ventilation, </a:t>
            </a:r>
            <a:endParaRPr dirty="0" sz="2800" lang="en-US" smtClean="0">
              <a:solidFill>
                <a:srgbClr val="000000"/>
              </a:solidFill>
              <a:latin typeface="Calibri" panose="020F0502020204030204" pitchFamily="34" charset="0"/>
            </a:endParaRPr>
          </a:p>
          <a:p>
            <a:pPr lvl="3">
              <a:buFont typeface="Wingdings" panose="05000000000000000000" pitchFamily="2" charset="2"/>
              <a:buChar char="Ø"/>
            </a:pPr>
            <a:r>
              <a:rPr dirty="0" sz="2800" lang="en-US">
                <a:solidFill>
                  <a:srgbClr val="000000"/>
                </a:solidFill>
                <a:latin typeface="Calibri" panose="020F0502020204030204" pitchFamily="34" charset="0"/>
              </a:rPr>
              <a:t>I</a:t>
            </a:r>
            <a:r>
              <a:rPr dirty="0" sz="2800" lang="en-US" smtClean="0">
                <a:solidFill>
                  <a:srgbClr val="000000"/>
                </a:solidFill>
                <a:latin typeface="Calibri" panose="020F0502020204030204" pitchFamily="34" charset="0"/>
              </a:rPr>
              <a:t>nvasive </a:t>
            </a:r>
            <a:r>
              <a:rPr dirty="0" sz="2800" lang="en-US">
                <a:solidFill>
                  <a:srgbClr val="000000"/>
                </a:solidFill>
                <a:latin typeface="Calibri" panose="020F0502020204030204" pitchFamily="34" charset="0"/>
              </a:rPr>
              <a:t>procedures</a:t>
            </a:r>
            <a:r>
              <a:rPr dirty="0" sz="2800" lang="en-US" smtClean="0">
                <a:solidFill>
                  <a:srgbClr val="000000"/>
                </a:solidFill>
                <a:latin typeface="Calibri" panose="020F0502020204030204" pitchFamily="34" charset="0"/>
              </a:rPr>
              <a:t>,</a:t>
            </a:r>
          </a:p>
          <a:p>
            <a:pPr lvl="3">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A</a:t>
            </a:r>
            <a:r>
              <a:rPr dirty="0" sz="2800" lang="en-US" smtClean="0">
                <a:solidFill>
                  <a:srgbClr val="000000"/>
                </a:solidFill>
                <a:latin typeface="Calibri" panose="020F0502020204030204" pitchFamily="34" charset="0"/>
              </a:rPr>
              <a:t>dministration </a:t>
            </a:r>
            <a:r>
              <a:rPr dirty="0" sz="2800" lang="en-US">
                <a:solidFill>
                  <a:srgbClr val="000000"/>
                </a:solidFill>
                <a:latin typeface="Calibri" panose="020F0502020204030204" pitchFamily="34" charset="0"/>
              </a:rPr>
              <a:t>of parenteral fluids, </a:t>
            </a:r>
            <a:endParaRPr dirty="0" sz="2800" lang="en-US" smtClean="0">
              <a:solidFill>
                <a:srgbClr val="000000"/>
              </a:solidFill>
              <a:latin typeface="Calibri" panose="020F0502020204030204" pitchFamily="34" charset="0"/>
            </a:endParaRPr>
          </a:p>
          <a:p>
            <a:pPr lvl="3">
              <a:buFont typeface="Wingdings" panose="05000000000000000000" pitchFamily="2" charset="2"/>
              <a:buChar char="Ø"/>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U</a:t>
            </a:r>
            <a:r>
              <a:rPr dirty="0" sz="2800" lang="en-US" smtClean="0">
                <a:solidFill>
                  <a:srgbClr val="000000"/>
                </a:solidFill>
                <a:latin typeface="Calibri" panose="020F0502020204030204" pitchFamily="34" charset="0"/>
              </a:rPr>
              <a:t>se </a:t>
            </a:r>
            <a:r>
              <a:rPr dirty="0" sz="2800" lang="en-US">
                <a:solidFill>
                  <a:srgbClr val="000000"/>
                </a:solidFill>
                <a:latin typeface="Calibri" panose="020F0502020204030204" pitchFamily="34" charset="0"/>
              </a:rPr>
              <a:t>of stock solutions. </a:t>
            </a:r>
            <a:endParaRPr dirty="0" sz="2800" lang="en-US" smtClean="0">
              <a:solidFill>
                <a:srgbClr val="000000"/>
              </a:solidFill>
              <a:latin typeface="Calibri" panose="020F0502020204030204" pitchFamily="34"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804" name="Content Placeholder 2"/>
          <p:cNvSpPr>
            <a:spLocks noGrp="1"/>
          </p:cNvSpPr>
          <p:nvPr>
            <p:ph idx="1"/>
          </p:nvPr>
        </p:nvSpPr>
        <p:spPr>
          <a:xfrm>
            <a:off x="838200" y="953037"/>
            <a:ext cx="10515600" cy="5223926"/>
          </a:xfrm>
        </p:spPr>
        <p:txBody>
          <a:bodyPr/>
          <a:p>
            <a:pPr indent="0" lvl="0" marL="0">
              <a:buNone/>
            </a:pPr>
            <a:r>
              <a:rPr b="1" dirty="0" sz="4000" lang="en-US">
                <a:solidFill>
                  <a:srgbClr val="000000"/>
                </a:solidFill>
                <a:latin typeface="Calibri" panose="020F0502020204030204" pitchFamily="34" charset="0"/>
              </a:rPr>
              <a:t>Risk  factors for community-acquired LOS </a:t>
            </a:r>
            <a:r>
              <a:rPr dirty="0" sz="4000" lang="en-US" smtClean="0">
                <a:solidFill>
                  <a:srgbClr val="000000"/>
                </a:solidFill>
                <a:latin typeface="Calibri" panose="020F0502020204030204" pitchFamily="34" charset="0"/>
              </a:rPr>
              <a:t>include:</a:t>
            </a:r>
          </a:p>
          <a:p>
            <a:pPr lvl="3">
              <a:buFont typeface="Wingdings" panose="05000000000000000000" pitchFamily="2" charset="2"/>
              <a:buChar char="Ø"/>
            </a:pPr>
            <a:r>
              <a:rPr dirty="0" sz="3200" lang="en-US" smtClean="0">
                <a:solidFill>
                  <a:srgbClr val="000000"/>
                </a:solidFill>
                <a:latin typeface="Calibri" panose="020F0502020204030204" pitchFamily="34" charset="0"/>
              </a:rPr>
              <a:t> </a:t>
            </a:r>
            <a:r>
              <a:rPr dirty="0" sz="3200" lang="en-US">
                <a:solidFill>
                  <a:srgbClr val="000000"/>
                </a:solidFill>
                <a:latin typeface="Calibri" panose="020F0502020204030204" pitchFamily="34" charset="0"/>
              </a:rPr>
              <a:t>poor hygiene</a:t>
            </a:r>
            <a:r>
              <a:rPr dirty="0" sz="3200" lang="en-US" smtClean="0">
                <a:solidFill>
                  <a:srgbClr val="000000"/>
                </a:solidFill>
                <a:latin typeface="Calibri" panose="020F0502020204030204" pitchFamily="34" charset="0"/>
              </a:rPr>
              <a:t>,</a:t>
            </a:r>
          </a:p>
          <a:p>
            <a:pPr lvl="3">
              <a:buFont typeface="Wingdings" panose="05000000000000000000" pitchFamily="2" charset="2"/>
              <a:buChar char="Ø"/>
            </a:pPr>
            <a:r>
              <a:rPr dirty="0" sz="3200" lang="en-US" smtClean="0">
                <a:solidFill>
                  <a:srgbClr val="000000"/>
                </a:solidFill>
                <a:latin typeface="Calibri" panose="020F0502020204030204" pitchFamily="34" charset="0"/>
              </a:rPr>
              <a:t> </a:t>
            </a:r>
            <a:r>
              <a:rPr dirty="0" sz="3200" lang="en-US">
                <a:solidFill>
                  <a:srgbClr val="000000"/>
                </a:solidFill>
                <a:latin typeface="Calibri" panose="020F0502020204030204" pitchFamily="34" charset="0"/>
              </a:rPr>
              <a:t>poor cord care, </a:t>
            </a:r>
            <a:endParaRPr dirty="0" sz="3200" lang="en-US" smtClean="0">
              <a:solidFill>
                <a:srgbClr val="000000"/>
              </a:solidFill>
              <a:latin typeface="Calibri" panose="020F0502020204030204" pitchFamily="34" charset="0"/>
            </a:endParaRPr>
          </a:p>
          <a:p>
            <a:pPr lvl="3">
              <a:buFont typeface="Wingdings" panose="05000000000000000000" pitchFamily="2" charset="2"/>
              <a:buChar char="Ø"/>
            </a:pPr>
            <a:r>
              <a:rPr dirty="0" sz="3200" lang="en-US" smtClean="0">
                <a:solidFill>
                  <a:srgbClr val="000000"/>
                </a:solidFill>
                <a:latin typeface="Calibri" panose="020F0502020204030204" pitchFamily="34" charset="0"/>
              </a:rPr>
              <a:t>bottle-feeding</a:t>
            </a:r>
            <a:r>
              <a:rPr dirty="0" sz="3200" lang="en-US">
                <a:solidFill>
                  <a:srgbClr val="000000"/>
                </a:solidFill>
                <a:latin typeface="Calibri" panose="020F0502020204030204" pitchFamily="34" charset="0"/>
              </a:rPr>
              <a:t>, </a:t>
            </a:r>
          </a:p>
          <a:p>
            <a:pPr lvl="3">
              <a:buFont typeface="Wingdings" panose="05000000000000000000" pitchFamily="2" charset="2"/>
              <a:buChar char="Ø"/>
            </a:pPr>
            <a:r>
              <a:rPr dirty="0" sz="3200" lang="en-US" smtClean="0">
                <a:solidFill>
                  <a:srgbClr val="000000"/>
                </a:solidFill>
                <a:latin typeface="Calibri" panose="020F0502020204030204" pitchFamily="34" charset="0"/>
              </a:rPr>
              <a:t> </a:t>
            </a:r>
            <a:r>
              <a:rPr dirty="0" sz="3200" lang="en-US" err="1">
                <a:solidFill>
                  <a:srgbClr val="000000"/>
                </a:solidFill>
                <a:latin typeface="Calibri" panose="020F0502020204030204" pitchFamily="34" charset="0"/>
              </a:rPr>
              <a:t>prelacteal</a:t>
            </a:r>
            <a:r>
              <a:rPr dirty="0" sz="3200" lang="en-US">
                <a:solidFill>
                  <a:srgbClr val="000000"/>
                </a:solidFill>
                <a:latin typeface="Calibri" panose="020F0502020204030204" pitchFamily="34" charset="0"/>
              </a:rPr>
              <a:t> </a:t>
            </a:r>
            <a:r>
              <a:rPr dirty="0" sz="3200" lang="en-US" smtClean="0">
                <a:solidFill>
                  <a:srgbClr val="000000"/>
                </a:solidFill>
                <a:latin typeface="Calibri" panose="020F0502020204030204" pitchFamily="34" charset="0"/>
              </a:rPr>
              <a:t>feeds</a:t>
            </a:r>
            <a:r>
              <a:rPr dirty="0" sz="3200" lang="en-US">
                <a:solidFill>
                  <a:srgbClr val="000000"/>
                </a:solidFill>
                <a:latin typeface="Calibri" panose="020F0502020204030204" pitchFamily="34" charset="0"/>
              </a:rPr>
              <a:t> </a:t>
            </a:r>
            <a:r>
              <a:rPr dirty="0" sz="3200" lang="en-US" err="1" smtClean="0">
                <a:solidFill>
                  <a:srgbClr val="000000"/>
                </a:solidFill>
                <a:latin typeface="Calibri" panose="020F0502020204030204" pitchFamily="34" charset="0"/>
              </a:rPr>
              <a:t>e.g</a:t>
            </a:r>
            <a:r>
              <a:rPr dirty="0" sz="3200" lang="en-US">
                <a:solidFill>
                  <a:srgbClr val="000000"/>
                </a:solidFill>
                <a:latin typeface="Calibri" panose="020F0502020204030204" pitchFamily="34" charset="0"/>
              </a:rPr>
              <a:t> </a:t>
            </a:r>
            <a:r>
              <a:rPr dirty="0" sz="3200" lang="en-US" smtClean="0">
                <a:solidFill>
                  <a:srgbClr val="000000"/>
                </a:solidFill>
                <a:latin typeface="Calibri" panose="020F0502020204030204" pitchFamily="34" charset="0"/>
              </a:rPr>
              <a:t>10% dextrose, glucose, nun</a:t>
            </a:r>
          </a:p>
          <a:p>
            <a:pPr lvl="3">
              <a:buFont typeface="Wingdings" panose="05000000000000000000" pitchFamily="2" charset="2"/>
              <a:buChar char="Ø"/>
            </a:pPr>
            <a:r>
              <a:rPr dirty="0" sz="3200" lang="en-US" smtClean="0">
                <a:solidFill>
                  <a:srgbClr val="000000"/>
                </a:solidFill>
                <a:latin typeface="Calibri" panose="020F0502020204030204" pitchFamily="34" charset="0"/>
              </a:rPr>
              <a:t>In </a:t>
            </a:r>
            <a:r>
              <a:rPr dirty="0" sz="3200" lang="en-US">
                <a:solidFill>
                  <a:srgbClr val="000000"/>
                </a:solidFill>
                <a:latin typeface="Calibri" panose="020F0502020204030204" pitchFamily="34" charset="0"/>
              </a:rPr>
              <a:t>contrast, breastfeeding helps in prevention of infections.</a:t>
            </a:r>
            <a:endParaRPr dirty="0" sz="3200" lang="en-US">
              <a:solidFill>
                <a:prstClr val="black"/>
              </a:solidFill>
            </a:endParaRPr>
          </a:p>
          <a:p>
            <a:endParaRPr dirty="0"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247" name=""/>
        <p:cNvGrpSpPr/>
        <p:nvPr/>
      </p:nvGrpSpPr>
      <p:grpSpPr>
        <a:xfrm>
          <a:off x="0" y="0"/>
          <a:ext cx="0" cy="0"/>
          <a:chOff x="0" y="0"/>
          <a:chExt cx="0" cy="0"/>
        </a:xfrm>
      </p:grpSpPr>
      <p:sp>
        <p:nvSpPr>
          <p:cNvPr id="1048805" name="Title 1"/>
          <p:cNvSpPr>
            <a:spLocks noGrp="1"/>
          </p:cNvSpPr>
          <p:nvPr>
            <p:ph type="title"/>
          </p:nvPr>
        </p:nvSpPr>
        <p:spPr>
          <a:xfrm>
            <a:off x="838200" y="128789"/>
            <a:ext cx="10515600" cy="669701"/>
          </a:xfrm>
        </p:spPr>
        <p:txBody>
          <a:bodyPr>
            <a:normAutofit fontScale="90000"/>
          </a:bodyPr>
          <a:p>
            <a:r>
              <a:rPr b="1" dirty="0" lang="en-US" smtClean="0">
                <a:latin typeface="+mn-lt"/>
              </a:rPr>
              <a:t>            Clinical features of neonatal sepsis</a:t>
            </a:r>
            <a:endParaRPr b="1" dirty="0" lang="en-US">
              <a:latin typeface="+mn-lt"/>
            </a:endParaRPr>
          </a:p>
        </p:txBody>
      </p:sp>
      <p:sp>
        <p:nvSpPr>
          <p:cNvPr id="1048806" name="Content Placeholder 2"/>
          <p:cNvSpPr>
            <a:spLocks noGrp="1"/>
          </p:cNvSpPr>
          <p:nvPr>
            <p:ph idx="1"/>
          </p:nvPr>
        </p:nvSpPr>
        <p:spPr>
          <a:xfrm>
            <a:off x="838200" y="798490"/>
            <a:ext cx="10515600" cy="5859887"/>
          </a:xfrm>
        </p:spPr>
        <p:txBody>
          <a:bodyPr>
            <a:normAutofit/>
          </a:bodyPr>
          <a:p>
            <a:pPr indent="-514350" marL="514350">
              <a:buAutoNum type="arabicPeriod"/>
            </a:pPr>
            <a:r>
              <a:rPr b="1" dirty="0" i="1" lang="en-US" smtClean="0">
                <a:solidFill>
                  <a:srgbClr val="000000"/>
                </a:solidFill>
                <a:latin typeface="Calibri" panose="020F0502020204030204" pitchFamily="34" charset="0"/>
              </a:rPr>
              <a:t>Non-specific </a:t>
            </a:r>
            <a:r>
              <a:rPr b="1" dirty="0" i="1" lang="en-US">
                <a:solidFill>
                  <a:srgbClr val="000000"/>
                </a:solidFill>
                <a:latin typeface="Calibri" panose="020F0502020204030204" pitchFamily="34" charset="0"/>
              </a:rPr>
              <a:t>features: </a:t>
            </a:r>
            <a:endParaRPr b="1" dirty="0" i="1" lang="en-US" smtClean="0">
              <a:solidFill>
                <a:srgbClr val="000000"/>
              </a:solidFill>
              <a:latin typeface="Calibri" panose="020F0502020204030204" pitchFamily="34" charset="0"/>
            </a:endParaRPr>
          </a:p>
          <a:p>
            <a:r>
              <a:rPr dirty="0" lang="en-US" smtClean="0">
                <a:solidFill>
                  <a:srgbClr val="000000"/>
                </a:solidFill>
                <a:latin typeface="Calibri" panose="020F0502020204030204" pitchFamily="34" charset="0"/>
              </a:rPr>
              <a:t>The </a:t>
            </a:r>
            <a:r>
              <a:rPr dirty="0" lang="en-US">
                <a:solidFill>
                  <a:srgbClr val="000000"/>
                </a:solidFill>
                <a:latin typeface="Calibri" panose="020F0502020204030204" pitchFamily="34" charset="0"/>
              </a:rPr>
              <a:t>earliest signs of sepsis are often subtle and </a:t>
            </a:r>
            <a:r>
              <a:rPr dirty="0" lang="en-US" smtClean="0">
                <a:solidFill>
                  <a:srgbClr val="000000"/>
                </a:solidFill>
                <a:latin typeface="Calibri" panose="020F0502020204030204" pitchFamily="34" charset="0"/>
              </a:rPr>
              <a:t>nonspecific: </a:t>
            </a:r>
          </a:p>
          <a:p>
            <a:r>
              <a:rPr dirty="0" lang="en-US" smtClean="0">
                <a:solidFill>
                  <a:srgbClr val="000000"/>
                </a:solidFill>
                <a:latin typeface="Calibri" panose="020F0502020204030204" pitchFamily="34" charset="0"/>
              </a:rPr>
              <a:t>Neonates </a:t>
            </a:r>
            <a:r>
              <a:rPr dirty="0" lang="en-US">
                <a:solidFill>
                  <a:srgbClr val="000000"/>
                </a:solidFill>
                <a:latin typeface="Calibri" panose="020F0502020204030204" pitchFamily="34" charset="0"/>
              </a:rPr>
              <a:t>with sepsis may present with one or more of the following symptoms and </a:t>
            </a:r>
            <a:r>
              <a:rPr dirty="0" lang="en-US" smtClean="0">
                <a:solidFill>
                  <a:srgbClr val="000000"/>
                </a:solidFill>
                <a:latin typeface="Calibri" panose="020F0502020204030204" pitchFamily="34" charset="0"/>
              </a:rPr>
              <a:t>signs: </a:t>
            </a:r>
          </a:p>
          <a:p>
            <a:pPr indent="-514350" lvl="3" marL="1885950">
              <a:buAutoNum type="alphaLcParenBoth"/>
            </a:pPr>
            <a:r>
              <a:rPr dirty="0" sz="2800" lang="en-US" smtClean="0">
                <a:solidFill>
                  <a:srgbClr val="000000"/>
                </a:solidFill>
                <a:latin typeface="Calibri" panose="020F0502020204030204" pitchFamily="34" charset="0"/>
              </a:rPr>
              <a:t>Hypothermia </a:t>
            </a:r>
            <a:r>
              <a:rPr dirty="0" sz="2800" lang="en-US">
                <a:solidFill>
                  <a:srgbClr val="000000"/>
                </a:solidFill>
                <a:latin typeface="Calibri" panose="020F0502020204030204" pitchFamily="34" charset="0"/>
              </a:rPr>
              <a:t>or fever (former is more common in preterm low birth weight infants) </a:t>
            </a: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Lethargy, poor cry, refusal to suck </a:t>
            </a:r>
            <a:endParaRPr dirty="0" sz="2800" lang="en-US" smtClean="0">
              <a:solidFill>
                <a:srgbClr val="000000"/>
              </a:solidFill>
              <a:latin typeface="Calibri" panose="020F0502020204030204" pitchFamily="34" charset="0"/>
            </a:endParaRP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Poor perfusion, prolonged capillary refill time </a:t>
            </a: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err="1">
                <a:solidFill>
                  <a:srgbClr val="000000"/>
                </a:solidFill>
                <a:latin typeface="Calibri" panose="020F0502020204030204" pitchFamily="34" charset="0"/>
              </a:rPr>
              <a:t>Hypotonia</a:t>
            </a:r>
            <a:r>
              <a:rPr dirty="0" sz="2800" lang="en-US">
                <a:solidFill>
                  <a:srgbClr val="000000"/>
                </a:solidFill>
                <a:latin typeface="Calibri" panose="020F0502020204030204" pitchFamily="34" charset="0"/>
              </a:rPr>
              <a:t>, absent neonatal reflexes </a:t>
            </a: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Brady/tachycardia </a:t>
            </a: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Respiratory distress, apnea and gasping </a:t>
            </a:r>
            <a:r>
              <a:rPr dirty="0" sz="2800" lang="en-US" smtClean="0">
                <a:solidFill>
                  <a:srgbClr val="000000"/>
                </a:solidFill>
                <a:latin typeface="Calibri" panose="020F0502020204030204" pitchFamily="34" charset="0"/>
              </a:rPr>
              <a:t>respiration</a:t>
            </a: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Hypo/hyperglycemia </a:t>
            </a:r>
            <a:endParaRPr dirty="0" sz="2800" lang="en-US" smtClean="0">
              <a:solidFill>
                <a:srgbClr val="000000"/>
              </a:solidFill>
              <a:latin typeface="Calibri" panose="020F0502020204030204" pitchFamily="34" charset="0"/>
            </a:endParaRPr>
          </a:p>
          <a:p>
            <a:pPr indent="-514350" lvl="3" marL="1885950">
              <a:buAutoNum type="alphaLcParenBoth"/>
            </a:pPr>
            <a:r>
              <a:rPr dirty="0" sz="2800" lang="en-US" smtClean="0">
                <a:solidFill>
                  <a:srgbClr val="000000"/>
                </a:solidFill>
                <a:latin typeface="Calibri" panose="020F0502020204030204" pitchFamily="34" charset="0"/>
              </a:rPr>
              <a:t> </a:t>
            </a:r>
            <a:r>
              <a:rPr dirty="0" sz="2800" lang="en-US">
                <a:solidFill>
                  <a:srgbClr val="000000"/>
                </a:solidFill>
                <a:latin typeface="Calibri" panose="020F0502020204030204" pitchFamily="34" charset="0"/>
              </a:rPr>
              <a:t>Metabolic acidosis. </a:t>
            </a:r>
            <a:endParaRPr dirty="0" sz="280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55" name=""/>
        <p:cNvGrpSpPr/>
        <p:nvPr/>
      </p:nvGrpSpPr>
      <p:grpSpPr>
        <a:xfrm>
          <a:off x="0" y="0"/>
          <a:ext cx="0" cy="0"/>
          <a:chOff x="0" y="0"/>
          <a:chExt cx="0" cy="0"/>
        </a:xfrm>
      </p:grpSpPr>
      <p:sp>
        <p:nvSpPr>
          <p:cNvPr id="1048627" name="Title 1"/>
          <p:cNvSpPr>
            <a:spLocks noGrp="1"/>
          </p:cNvSpPr>
          <p:nvPr>
            <p:ph type="title"/>
          </p:nvPr>
        </p:nvSpPr>
        <p:spPr>
          <a:xfrm>
            <a:off x="838200" y="154546"/>
            <a:ext cx="10515600" cy="888643"/>
          </a:xfrm>
        </p:spPr>
        <p:txBody>
          <a:bodyPr/>
          <a:p>
            <a:r>
              <a:rPr b="1" dirty="0" lang="en-US" smtClean="0">
                <a:latin typeface="+mn-lt"/>
              </a:rPr>
              <a:t>                Nursing management</a:t>
            </a:r>
            <a:endParaRPr b="1" dirty="0" lang="en-US">
              <a:latin typeface="+mn-lt"/>
            </a:endParaRPr>
          </a:p>
        </p:txBody>
      </p:sp>
      <p:sp>
        <p:nvSpPr>
          <p:cNvPr id="1048628" name="Content Placeholder 2"/>
          <p:cNvSpPr>
            <a:spLocks noGrp="1"/>
          </p:cNvSpPr>
          <p:nvPr>
            <p:ph idx="1"/>
          </p:nvPr>
        </p:nvSpPr>
        <p:spPr>
          <a:xfrm>
            <a:off x="593501" y="766293"/>
            <a:ext cx="10515600" cy="5969358"/>
          </a:xfrm>
        </p:spPr>
        <p:txBody>
          <a:bodyPr>
            <a:noAutofit/>
          </a:bodyPr>
          <a:p>
            <a:pPr indent="-514350" marL="514350">
              <a:lnSpc>
                <a:spcPct val="115000"/>
              </a:lnSpc>
              <a:spcBef>
                <a:spcPts val="0"/>
              </a:spcBef>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Delivery </a:t>
            </a:r>
            <a:r>
              <a:rPr dirty="0" lang="sw-KE">
                <a:latin typeface="Calibri" panose="020F0502020204030204" pitchFamily="34" charset="0"/>
                <a:ea typeface="Calibri" panose="020F0502020204030204" pitchFamily="34" charset="0"/>
                <a:cs typeface="Times New Roman" panose="02020603050405020304" pitchFamily="18" charset="0"/>
              </a:rPr>
              <a:t>of a preterm baby should be conducted in a warm room and subsequently nursed in preterm incubator.</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Temperatures of the incubator should be maintained within normal range of about 36 – 37</a:t>
            </a:r>
            <a:r>
              <a:rPr baseline="30000" dirty="0" lang="sw-KE">
                <a:latin typeface="Calibri" panose="020F0502020204030204" pitchFamily="34" charset="0"/>
                <a:ea typeface="Calibri" panose="020F0502020204030204" pitchFamily="34" charset="0"/>
                <a:cs typeface="Times New Roman" panose="02020603050405020304" pitchFamily="18" charset="0"/>
              </a:rPr>
              <a:t>o</a:t>
            </a:r>
            <a:r>
              <a:rPr dirty="0" lang="sw-KE">
                <a:latin typeface="Calibri" panose="020F0502020204030204" pitchFamily="34" charset="0"/>
                <a:ea typeface="Calibri" panose="020F0502020204030204" pitchFamily="34" charset="0"/>
                <a:cs typeface="Times New Roman" panose="02020603050405020304" pitchFamily="18" charset="0"/>
              </a:rPr>
              <a:t>C</a:t>
            </a:r>
            <a:r>
              <a:rPr dirty="0" lang="sw-KE" smtClean="0">
                <a:latin typeface="Calibri" panose="020F0502020204030204" pitchFamily="34" charset="0"/>
                <a:ea typeface="Calibri" panose="020F0502020204030204" pitchFamily="34" charset="0"/>
                <a:cs typeface="Times New Roman" panose="02020603050405020304" pitchFamily="18" charset="0"/>
              </a:rPr>
              <a:t>.  perform </a:t>
            </a:r>
            <a:r>
              <a:rPr dirty="0" lang="sw-KE">
                <a:latin typeface="Calibri" panose="020F0502020204030204" pitchFamily="34" charset="0"/>
                <a:ea typeface="Calibri" panose="020F0502020204030204" pitchFamily="34" charset="0"/>
                <a:cs typeface="Times New Roman" panose="02020603050405020304" pitchFamily="18" charset="0"/>
              </a:rPr>
              <a:t>first examination of the baby to assess </a:t>
            </a:r>
            <a:r>
              <a:rPr dirty="0" lang="sw-KE" smtClean="0">
                <a:latin typeface="Calibri" panose="020F0502020204030204" pitchFamily="34" charset="0"/>
                <a:ea typeface="Calibri" panose="020F0502020204030204" pitchFamily="34" charset="0"/>
                <a:cs typeface="Times New Roman" panose="02020603050405020304" pitchFamily="18" charset="0"/>
              </a:rPr>
              <a:t>maturity.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Fix NG tube and feed the baby </a:t>
            </a:r>
            <a:r>
              <a:rPr dirty="0" lang="sw-KE" smtClean="0">
                <a:latin typeface="Calibri" panose="020F0502020204030204" pitchFamily="34" charset="0"/>
                <a:ea typeface="Calibri" panose="020F0502020204030204" pitchFamily="34" charset="0"/>
                <a:cs typeface="Times New Roman" panose="02020603050405020304" pitchFamily="18" charset="0"/>
              </a:rPr>
              <a:t>with expressed  </a:t>
            </a:r>
            <a:r>
              <a:rPr dirty="0" lang="sw-KE">
                <a:latin typeface="Calibri" panose="020F0502020204030204" pitchFamily="34" charset="0"/>
                <a:ea typeface="Calibri" panose="020F0502020204030204" pitchFamily="34" charset="0"/>
                <a:cs typeface="Times New Roman" panose="02020603050405020304" pitchFamily="18" charset="0"/>
              </a:rPr>
              <a:t>breast </a:t>
            </a:r>
            <a:r>
              <a:rPr dirty="0" lang="sw-KE" smtClean="0">
                <a:latin typeface="Calibri" panose="020F0502020204030204" pitchFamily="34" charset="0"/>
                <a:ea typeface="Calibri" panose="020F0502020204030204" pitchFamily="34" charset="0"/>
                <a:cs typeface="Times New Roman" panose="02020603050405020304" pitchFamily="18" charset="0"/>
              </a:rPr>
              <a:t>milk (EBM) </a:t>
            </a:r>
            <a:r>
              <a:rPr dirty="0" lang="sw-KE">
                <a:latin typeface="Calibri" panose="020F0502020204030204" pitchFamily="34" charset="0"/>
                <a:ea typeface="Calibri" panose="020F0502020204030204" pitchFamily="34" charset="0"/>
                <a:cs typeface="Times New Roman" panose="02020603050405020304" pitchFamily="18" charset="0"/>
              </a:rPr>
              <a:t>and substitute only where breast milk is not available.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Feed the baby using the oral feeding </a:t>
            </a:r>
            <a:r>
              <a:rPr dirty="0" lang="sw-KE" smtClean="0">
                <a:latin typeface="Calibri" panose="020F0502020204030204" pitchFamily="34" charset="0"/>
                <a:ea typeface="Calibri" panose="020F0502020204030204" pitchFamily="34" charset="0"/>
                <a:cs typeface="Times New Roman" panose="02020603050405020304" pitchFamily="18" charset="0"/>
              </a:rPr>
              <a:t>regime.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Baby is given 60 – 65 m/s per kg of body weight in 24 hours  in 3 divided doses  </a:t>
            </a:r>
            <a:r>
              <a:rPr dirty="0" lang="sw-KE" smtClean="0">
                <a:latin typeface="Calibri" panose="020F0502020204030204" pitchFamily="34" charset="0"/>
                <a:ea typeface="Calibri" panose="020F0502020204030204" pitchFamily="34" charset="0"/>
                <a:cs typeface="Times New Roman" panose="02020603050405020304" pitchFamily="18" charset="0"/>
              </a:rPr>
              <a:t>eg 2.5 </a:t>
            </a:r>
            <a:r>
              <a:rPr dirty="0" lang="sw-KE">
                <a:latin typeface="Calibri" panose="020F0502020204030204" pitchFamily="34" charset="0"/>
                <a:ea typeface="Calibri" panose="020F0502020204030204" pitchFamily="34" charset="0"/>
                <a:cs typeface="Times New Roman" panose="02020603050405020304" pitchFamily="18" charset="0"/>
              </a:rPr>
              <a:t>kg baby will have 2.5  x 60/8 = 18.99 m/s per feeding thus should be fed  3 hourly</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indent="-514350" marL="285750" marR="0">
              <a:lnSpc>
                <a:spcPct val="115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Babies below 1500gms feed 2 hourly.</a:t>
            </a: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807" name="Title 1"/>
          <p:cNvSpPr>
            <a:spLocks noGrp="1"/>
          </p:cNvSpPr>
          <p:nvPr>
            <p:ph type="title"/>
          </p:nvPr>
        </p:nvSpPr>
        <p:spPr>
          <a:xfrm>
            <a:off x="838200" y="1"/>
            <a:ext cx="10515600" cy="476517"/>
          </a:xfrm>
        </p:spPr>
        <p:txBody>
          <a:bodyPr>
            <a:normAutofit fontScale="90000"/>
          </a:bodyPr>
          <a:p>
            <a:r>
              <a:rPr dirty="0" lang="en-US" smtClean="0">
                <a:latin typeface="+mn-lt"/>
              </a:rPr>
              <a:t>Clinical features of neonatal sepsis</a:t>
            </a:r>
            <a:endParaRPr dirty="0" lang="en-US">
              <a:latin typeface="+mn-lt"/>
            </a:endParaRPr>
          </a:p>
        </p:txBody>
      </p:sp>
      <p:sp>
        <p:nvSpPr>
          <p:cNvPr id="1048808" name="Content Placeholder 2"/>
          <p:cNvSpPr>
            <a:spLocks noGrp="1"/>
          </p:cNvSpPr>
          <p:nvPr>
            <p:ph idx="1"/>
          </p:nvPr>
        </p:nvSpPr>
        <p:spPr>
          <a:xfrm>
            <a:off x="838200" y="476518"/>
            <a:ext cx="10515600" cy="6168981"/>
          </a:xfrm>
        </p:spPr>
        <p:txBody>
          <a:bodyPr>
            <a:normAutofit lnSpcReduction="10000"/>
          </a:bodyPr>
          <a:p>
            <a:pPr indent="0" marL="0">
              <a:buNone/>
            </a:pPr>
            <a:r>
              <a:rPr b="1" dirty="0" i="1" lang="en-US" smtClean="0">
                <a:solidFill>
                  <a:srgbClr val="000000"/>
                </a:solidFill>
                <a:latin typeface="Calibri" panose="020F0502020204030204" pitchFamily="34" charset="0"/>
              </a:rPr>
              <a:t>2.  Specific </a:t>
            </a:r>
            <a:r>
              <a:rPr b="1" dirty="0" i="1" lang="en-US">
                <a:solidFill>
                  <a:srgbClr val="000000"/>
                </a:solidFill>
                <a:latin typeface="Calibri" panose="020F0502020204030204" pitchFamily="34" charset="0"/>
              </a:rPr>
              <a:t>features related to various systems: </a:t>
            </a:r>
            <a:endParaRPr dirty="0" lang="en-US">
              <a:solidFill>
                <a:srgbClr val="000000"/>
              </a:solidFill>
              <a:latin typeface="Calibri" panose="020F0502020204030204" pitchFamily="34" charset="0"/>
            </a:endParaRPr>
          </a:p>
          <a:p>
            <a:pPr indent="-514350" lvl="3" marL="1885950">
              <a:buFont typeface="+mj-lt"/>
              <a:buAutoNum type="alphaLcParenR"/>
            </a:pPr>
            <a:r>
              <a:rPr b="1" dirty="0" sz="2800" lang="en-US">
                <a:solidFill>
                  <a:srgbClr val="000000"/>
                </a:solidFill>
                <a:latin typeface="Calibri" panose="020F0502020204030204" pitchFamily="34" charset="0"/>
              </a:rPr>
              <a:t>Central nervous system (CNS): </a:t>
            </a:r>
            <a:r>
              <a:rPr dirty="0" sz="2800" lang="en-US">
                <a:solidFill>
                  <a:srgbClr val="000000"/>
                </a:solidFill>
                <a:latin typeface="Calibri" panose="020F0502020204030204" pitchFamily="34" charset="0"/>
              </a:rPr>
              <a:t>Bulging anterior </a:t>
            </a:r>
            <a:r>
              <a:rPr dirty="0" sz="2800" lang="en-US" err="1">
                <a:solidFill>
                  <a:srgbClr val="000000"/>
                </a:solidFill>
                <a:latin typeface="Calibri" panose="020F0502020204030204" pitchFamily="34" charset="0"/>
              </a:rPr>
              <a:t>fontanelle</a:t>
            </a:r>
            <a:r>
              <a:rPr dirty="0" sz="2800" lang="en-US">
                <a:solidFill>
                  <a:srgbClr val="000000"/>
                </a:solidFill>
                <a:latin typeface="Calibri" panose="020F0502020204030204" pitchFamily="34" charset="0"/>
              </a:rPr>
              <a:t>, vacant stare, high-pitched cry, excess irritability, stupor/coma, seizures, neck retraction. Presence of these features should raise a clinical suspicion of meningitis </a:t>
            </a:r>
          </a:p>
          <a:p>
            <a:pPr indent="-514350" lvl="3" marL="1885950">
              <a:buFont typeface="+mj-lt"/>
              <a:buAutoNum type="alphaLcParenR"/>
            </a:pPr>
            <a:r>
              <a:rPr b="1" dirty="0" sz="2800" lang="en-US">
                <a:solidFill>
                  <a:srgbClr val="000000"/>
                </a:solidFill>
                <a:latin typeface="Calibri" panose="020F0502020204030204" pitchFamily="34" charset="0"/>
              </a:rPr>
              <a:t>Cardiac: </a:t>
            </a:r>
            <a:r>
              <a:rPr dirty="0" sz="2800" lang="en-US">
                <a:solidFill>
                  <a:srgbClr val="000000"/>
                </a:solidFill>
                <a:latin typeface="Calibri" panose="020F0502020204030204" pitchFamily="34" charset="0"/>
              </a:rPr>
              <a:t>Hypotension, poor perfusion, shock </a:t>
            </a:r>
          </a:p>
          <a:p>
            <a:pPr indent="-514350" lvl="3" marL="1885950">
              <a:buFont typeface="+mj-lt"/>
              <a:buAutoNum type="alphaLcParenR"/>
            </a:pPr>
            <a:r>
              <a:rPr b="1" dirty="0" sz="2800" lang="en-US">
                <a:solidFill>
                  <a:srgbClr val="000000"/>
                </a:solidFill>
                <a:latin typeface="Calibri" panose="020F0502020204030204" pitchFamily="34" charset="0"/>
              </a:rPr>
              <a:t>Gastrointestinal</a:t>
            </a:r>
            <a:r>
              <a:rPr dirty="0" sz="2800" lang="en-US">
                <a:solidFill>
                  <a:srgbClr val="000000"/>
                </a:solidFill>
                <a:latin typeface="Calibri" panose="020F0502020204030204" pitchFamily="34" charset="0"/>
              </a:rPr>
              <a:t>: Feed intolerance, vomiting, diarrhea, abdominal distension, paralytic ileus, necrotizing </a:t>
            </a:r>
            <a:r>
              <a:rPr dirty="0" sz="2800" lang="en-US" err="1">
                <a:solidFill>
                  <a:srgbClr val="000000"/>
                </a:solidFill>
                <a:latin typeface="Calibri" panose="020F0502020204030204" pitchFamily="34" charset="0"/>
              </a:rPr>
              <a:t>enterocolitis</a:t>
            </a:r>
            <a:r>
              <a:rPr dirty="0" sz="2800" lang="en-US">
                <a:solidFill>
                  <a:srgbClr val="000000"/>
                </a:solidFill>
                <a:latin typeface="Calibri" panose="020F0502020204030204" pitchFamily="34" charset="0"/>
              </a:rPr>
              <a:t> (NEC) </a:t>
            </a:r>
          </a:p>
          <a:p>
            <a:pPr indent="-514350" lvl="3" marL="1885950">
              <a:buFont typeface="+mj-lt"/>
              <a:buAutoNum type="alphaLcParenR"/>
            </a:pPr>
            <a:r>
              <a:rPr b="1" dirty="0" sz="2800" lang="en-US">
                <a:solidFill>
                  <a:srgbClr val="000000"/>
                </a:solidFill>
                <a:latin typeface="Calibri" panose="020F0502020204030204" pitchFamily="34" charset="0"/>
              </a:rPr>
              <a:t>Hepatic: </a:t>
            </a:r>
            <a:r>
              <a:rPr dirty="0" sz="2800" lang="en-US">
                <a:solidFill>
                  <a:srgbClr val="000000"/>
                </a:solidFill>
                <a:latin typeface="Calibri" panose="020F0502020204030204" pitchFamily="34" charset="0"/>
              </a:rPr>
              <a:t>Hepatomegaly, direct </a:t>
            </a:r>
            <a:r>
              <a:rPr dirty="0" sz="2800" lang="en-US" err="1">
                <a:solidFill>
                  <a:srgbClr val="000000"/>
                </a:solidFill>
                <a:latin typeface="Calibri" panose="020F0502020204030204" pitchFamily="34" charset="0"/>
              </a:rPr>
              <a:t>hyperbilirubinemia</a:t>
            </a:r>
            <a:r>
              <a:rPr dirty="0" sz="2800" lang="en-US">
                <a:solidFill>
                  <a:srgbClr val="000000"/>
                </a:solidFill>
                <a:latin typeface="Calibri" panose="020F0502020204030204" pitchFamily="34" charset="0"/>
              </a:rPr>
              <a:t> (especially with urinary tract infections) </a:t>
            </a:r>
          </a:p>
          <a:p>
            <a:pPr indent="-514350" lvl="3" marL="1885950">
              <a:buFont typeface="+mj-lt"/>
              <a:buAutoNum type="alphaLcParenR"/>
            </a:pPr>
            <a:r>
              <a:rPr b="1" dirty="0" sz="2800" lang="en-US">
                <a:solidFill>
                  <a:srgbClr val="000000"/>
                </a:solidFill>
                <a:latin typeface="Calibri" panose="020F0502020204030204" pitchFamily="34" charset="0"/>
              </a:rPr>
              <a:t>Renal: </a:t>
            </a:r>
            <a:r>
              <a:rPr dirty="0" sz="2800" lang="en-US">
                <a:solidFill>
                  <a:srgbClr val="000000"/>
                </a:solidFill>
                <a:latin typeface="Calibri" panose="020F0502020204030204" pitchFamily="34" charset="0"/>
              </a:rPr>
              <a:t>Acute renal failure </a:t>
            </a:r>
          </a:p>
          <a:p>
            <a:pPr indent="-514350" lvl="3" marL="1885950">
              <a:buFont typeface="+mj-lt"/>
              <a:buAutoNum type="alphaLcParenR"/>
            </a:pPr>
            <a:r>
              <a:rPr b="1" dirty="0" sz="2800" lang="en-US">
                <a:solidFill>
                  <a:srgbClr val="000000"/>
                </a:solidFill>
                <a:latin typeface="Calibri" panose="020F0502020204030204" pitchFamily="34" charset="0"/>
              </a:rPr>
              <a:t>Hematological: </a:t>
            </a:r>
            <a:r>
              <a:rPr dirty="0" sz="2800" lang="en-US">
                <a:solidFill>
                  <a:srgbClr val="000000"/>
                </a:solidFill>
                <a:latin typeface="Calibri" panose="020F0502020204030204" pitchFamily="34" charset="0"/>
              </a:rPr>
              <a:t>Bleeding, </a:t>
            </a:r>
            <a:r>
              <a:rPr dirty="0" sz="2800" lang="en-US" err="1">
                <a:solidFill>
                  <a:srgbClr val="000000"/>
                </a:solidFill>
                <a:latin typeface="Calibri" panose="020F0502020204030204" pitchFamily="34" charset="0"/>
              </a:rPr>
              <a:t>petechiae</a:t>
            </a:r>
            <a:r>
              <a:rPr dirty="0" sz="2800" lang="en-US">
                <a:solidFill>
                  <a:srgbClr val="000000"/>
                </a:solidFill>
                <a:latin typeface="Calibri" panose="020F0502020204030204" pitchFamily="34" charset="0"/>
              </a:rPr>
              <a:t>, </a:t>
            </a:r>
            <a:r>
              <a:rPr dirty="0" sz="2800" lang="en-US" err="1">
                <a:solidFill>
                  <a:srgbClr val="000000"/>
                </a:solidFill>
                <a:latin typeface="Calibri" panose="020F0502020204030204" pitchFamily="34" charset="0"/>
              </a:rPr>
              <a:t>purpura</a:t>
            </a:r>
            <a:r>
              <a:rPr dirty="0" sz="2800" lang="en-US">
                <a:solidFill>
                  <a:srgbClr val="000000"/>
                </a:solidFill>
                <a:latin typeface="Calibri" panose="020F0502020204030204" pitchFamily="34" charset="0"/>
              </a:rPr>
              <a:t> </a:t>
            </a:r>
          </a:p>
          <a:p>
            <a:pPr indent="-514350" lvl="3" marL="1885950">
              <a:buFont typeface="+mj-lt"/>
              <a:buAutoNum type="alphaLcParenR"/>
            </a:pPr>
            <a:r>
              <a:rPr b="1" dirty="0" sz="2800" lang="en-US">
                <a:solidFill>
                  <a:srgbClr val="000000"/>
                </a:solidFill>
                <a:latin typeface="Calibri" panose="020F0502020204030204" pitchFamily="34" charset="0"/>
              </a:rPr>
              <a:t>Skin changes</a:t>
            </a:r>
            <a:r>
              <a:rPr dirty="0" sz="2800" lang="en-US">
                <a:solidFill>
                  <a:srgbClr val="000000"/>
                </a:solidFill>
                <a:latin typeface="Calibri" panose="020F0502020204030204" pitchFamily="34" charset="0"/>
              </a:rPr>
              <a:t>: Multiple pustules, abscess, </a:t>
            </a:r>
            <a:r>
              <a:rPr dirty="0" sz="2800" lang="en-US" err="1">
                <a:solidFill>
                  <a:srgbClr val="000000"/>
                </a:solidFill>
                <a:latin typeface="Calibri" panose="020F0502020204030204" pitchFamily="34" charset="0"/>
              </a:rPr>
              <a:t>sclerema</a:t>
            </a:r>
            <a:r>
              <a:rPr dirty="0" sz="2800" lang="en-US">
                <a:solidFill>
                  <a:srgbClr val="000000"/>
                </a:solidFill>
                <a:latin typeface="Calibri" panose="020F0502020204030204" pitchFamily="34" charset="0"/>
              </a:rPr>
              <a:t>, mottling, umbilical redness and </a:t>
            </a:r>
            <a:r>
              <a:rPr dirty="0" sz="2800" lang="en-US" smtClean="0">
                <a:solidFill>
                  <a:srgbClr val="000000"/>
                </a:solidFill>
                <a:latin typeface="Calibri" panose="020F0502020204030204" pitchFamily="34" charset="0"/>
              </a:rPr>
              <a:t>discharge (</a:t>
            </a:r>
            <a:r>
              <a:rPr dirty="0" sz="2800" lang="en-US" err="1" smtClean="0">
                <a:solidFill>
                  <a:srgbClr val="000000"/>
                </a:solidFill>
                <a:latin typeface="Calibri" panose="020F0502020204030204" pitchFamily="34" charset="0"/>
              </a:rPr>
              <a:t>omphalitis</a:t>
            </a:r>
            <a:r>
              <a:rPr dirty="0" sz="2800" lang="en-US" smtClean="0">
                <a:solidFill>
                  <a:srgbClr val="000000"/>
                </a:solidFill>
                <a:latin typeface="Calibri" panose="020F0502020204030204" pitchFamily="34" charset="0"/>
              </a:rPr>
              <a:t>) </a:t>
            </a:r>
            <a:endParaRPr dirty="0" sz="2800"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809" name="Title 1"/>
          <p:cNvSpPr>
            <a:spLocks noGrp="1"/>
          </p:cNvSpPr>
          <p:nvPr>
            <p:ph type="title"/>
          </p:nvPr>
        </p:nvSpPr>
        <p:spPr>
          <a:xfrm>
            <a:off x="838200" y="128790"/>
            <a:ext cx="10515600" cy="888642"/>
          </a:xfrm>
        </p:spPr>
        <p:txBody>
          <a:bodyPr/>
          <a:p>
            <a:r>
              <a:rPr b="1" dirty="0" lang="en-US" smtClean="0">
                <a:latin typeface="+mn-lt"/>
              </a:rPr>
              <a:t>                            Investigations </a:t>
            </a:r>
            <a:endParaRPr b="1" dirty="0" lang="en-US">
              <a:latin typeface="+mn-lt"/>
            </a:endParaRPr>
          </a:p>
        </p:txBody>
      </p:sp>
      <p:sp>
        <p:nvSpPr>
          <p:cNvPr id="1048810" name="Content Placeholder 2"/>
          <p:cNvSpPr>
            <a:spLocks noGrp="1"/>
          </p:cNvSpPr>
          <p:nvPr>
            <p:ph idx="1"/>
          </p:nvPr>
        </p:nvSpPr>
        <p:spPr>
          <a:xfrm>
            <a:off x="838200" y="1300767"/>
            <a:ext cx="10515600" cy="5159531"/>
          </a:xfrm>
        </p:spPr>
        <p:txBody>
          <a:bodyPr>
            <a:normAutofit fontScale="77500" lnSpcReduction="20000"/>
          </a:bodyPr>
          <a:p>
            <a:pPr lvl="3">
              <a:lnSpc>
                <a:spcPct val="120000"/>
              </a:lnSpc>
              <a:buFont typeface="Wingdings" panose="05000000000000000000" pitchFamily="2" charset="2"/>
              <a:buChar char="Ø"/>
            </a:pPr>
            <a:r>
              <a:rPr dirty="0" sz="2800" lang="en-US" smtClean="0"/>
              <a:t>Blood cultures</a:t>
            </a:r>
          </a:p>
          <a:p>
            <a:pPr lvl="3">
              <a:lnSpc>
                <a:spcPct val="120000"/>
              </a:lnSpc>
              <a:buFont typeface="Wingdings" panose="05000000000000000000" pitchFamily="2" charset="2"/>
              <a:buChar char="Ø"/>
            </a:pPr>
            <a:r>
              <a:rPr dirty="0" sz="2800" lang="en-US" smtClean="0"/>
              <a:t>Septic screen</a:t>
            </a:r>
          </a:p>
          <a:p>
            <a:pPr lvl="3">
              <a:lnSpc>
                <a:spcPct val="120000"/>
              </a:lnSpc>
              <a:buFont typeface="Wingdings" panose="05000000000000000000" pitchFamily="2" charset="2"/>
              <a:buChar char="Ø"/>
            </a:pPr>
            <a:r>
              <a:rPr dirty="0" sz="2800" lang="en-US" smtClean="0"/>
              <a:t>Lumbar puncture</a:t>
            </a:r>
          </a:p>
          <a:p>
            <a:pPr lvl="3">
              <a:lnSpc>
                <a:spcPct val="120000"/>
              </a:lnSpc>
              <a:buFont typeface="Wingdings" panose="05000000000000000000" pitchFamily="2" charset="2"/>
              <a:buChar char="Ø"/>
            </a:pPr>
            <a:r>
              <a:rPr dirty="0" sz="2800" lang="en-US" smtClean="0"/>
              <a:t>Radiological studies</a:t>
            </a:r>
          </a:p>
          <a:p>
            <a:pPr lvl="3">
              <a:lnSpc>
                <a:spcPct val="120000"/>
              </a:lnSpc>
              <a:buFont typeface="Wingdings" panose="05000000000000000000" pitchFamily="2" charset="2"/>
              <a:buChar char="Ø"/>
            </a:pPr>
            <a:r>
              <a:rPr dirty="0" sz="2800" lang="en-US" smtClean="0"/>
              <a:t>Urine for culture and sensitivity</a:t>
            </a:r>
          </a:p>
          <a:p>
            <a:pPr lvl="3">
              <a:lnSpc>
                <a:spcPct val="120000"/>
              </a:lnSpc>
              <a:buFont typeface="Wingdings" panose="05000000000000000000" pitchFamily="2" charset="2"/>
              <a:buChar char="Ø"/>
            </a:pPr>
            <a:r>
              <a:rPr dirty="0" sz="2800" lang="en-US" smtClean="0"/>
              <a:t>Stool specimen</a:t>
            </a:r>
            <a:endParaRPr b="1" dirty="0" sz="3600" lang="en-US" smtClean="0"/>
          </a:p>
          <a:p>
            <a:pPr indent="0" lvl="3" marL="1371600">
              <a:lnSpc>
                <a:spcPct val="120000"/>
              </a:lnSpc>
              <a:buNone/>
            </a:pPr>
            <a:endParaRPr b="1" dirty="0" sz="3600" lang="en-US" smtClean="0"/>
          </a:p>
          <a:p>
            <a:pPr indent="0" lvl="3" marL="1371600">
              <a:lnSpc>
                <a:spcPct val="120000"/>
              </a:lnSpc>
              <a:buNone/>
            </a:pPr>
            <a:r>
              <a:rPr b="1" dirty="0" sz="3600" lang="en-US" smtClean="0"/>
              <a:t>Antibiotic treatment</a:t>
            </a:r>
          </a:p>
          <a:p>
            <a:pPr>
              <a:lnSpc>
                <a:spcPct val="120000"/>
              </a:lnSpc>
            </a:pPr>
            <a:r>
              <a:rPr b="1" dirty="0" sz="3600" lang="en-US" smtClean="0">
                <a:solidFill>
                  <a:srgbClr val="000000"/>
                </a:solidFill>
              </a:rPr>
              <a:t>FIRST LINE</a:t>
            </a:r>
            <a:r>
              <a:rPr dirty="0" sz="3600" lang="en-US" smtClean="0">
                <a:solidFill>
                  <a:srgbClr val="000000"/>
                </a:solidFill>
              </a:rPr>
              <a:t>: </a:t>
            </a:r>
            <a:r>
              <a:rPr dirty="0" sz="3600" lang="en-US">
                <a:solidFill>
                  <a:srgbClr val="000000"/>
                </a:solidFill>
              </a:rPr>
              <a:t>Penicillin or </a:t>
            </a:r>
            <a:r>
              <a:rPr dirty="0" sz="3600" lang="en-US" smtClean="0">
                <a:solidFill>
                  <a:srgbClr val="000000"/>
                </a:solidFill>
              </a:rPr>
              <a:t>Ampicillin and  </a:t>
            </a:r>
            <a:r>
              <a:rPr dirty="0" sz="3600" lang="en-US">
                <a:solidFill>
                  <a:srgbClr val="000000"/>
                </a:solidFill>
              </a:rPr>
              <a:t>Gentamicin </a:t>
            </a:r>
          </a:p>
          <a:p>
            <a:pPr>
              <a:lnSpc>
                <a:spcPct val="120000"/>
              </a:lnSpc>
            </a:pPr>
            <a:r>
              <a:rPr b="1" dirty="0" sz="3600" lang="en-US">
                <a:solidFill>
                  <a:srgbClr val="000000"/>
                </a:solidFill>
              </a:rPr>
              <a:t>SECOND </a:t>
            </a:r>
            <a:r>
              <a:rPr b="1" dirty="0" sz="3600" lang="en-US" smtClean="0">
                <a:solidFill>
                  <a:srgbClr val="000000"/>
                </a:solidFill>
              </a:rPr>
              <a:t>LINE</a:t>
            </a:r>
            <a:r>
              <a:rPr dirty="0" sz="3600" lang="en-US" smtClean="0">
                <a:solidFill>
                  <a:srgbClr val="000000"/>
                </a:solidFill>
              </a:rPr>
              <a:t>: </a:t>
            </a:r>
            <a:r>
              <a:rPr dirty="0" sz="3600" lang="en-US">
                <a:solidFill>
                  <a:srgbClr val="000000"/>
                </a:solidFill>
              </a:rPr>
              <a:t>Ampicillin or </a:t>
            </a:r>
            <a:r>
              <a:rPr dirty="0" sz="3600" lang="en-US" err="1" smtClean="0">
                <a:solidFill>
                  <a:srgbClr val="000000"/>
                </a:solidFill>
              </a:rPr>
              <a:t>Cloxacillin</a:t>
            </a:r>
            <a:r>
              <a:rPr dirty="0" sz="3600" lang="en-US" smtClean="0">
                <a:solidFill>
                  <a:srgbClr val="000000"/>
                </a:solidFill>
              </a:rPr>
              <a:t> and </a:t>
            </a:r>
            <a:r>
              <a:rPr dirty="0" sz="3600" lang="en-US">
                <a:solidFill>
                  <a:srgbClr val="000000"/>
                </a:solidFill>
              </a:rPr>
              <a:t>Gentamicin or </a:t>
            </a:r>
            <a:r>
              <a:rPr dirty="0" sz="3600" lang="en-US" err="1">
                <a:solidFill>
                  <a:srgbClr val="000000"/>
                </a:solidFill>
              </a:rPr>
              <a:t>Amikacin</a:t>
            </a:r>
            <a:r>
              <a:rPr dirty="0" sz="3600" lang="en-US">
                <a:solidFill>
                  <a:srgbClr val="000000"/>
                </a:solidFill>
              </a:rPr>
              <a:t> </a:t>
            </a:r>
          </a:p>
          <a:p>
            <a:pPr>
              <a:lnSpc>
                <a:spcPct val="120000"/>
              </a:lnSpc>
            </a:pPr>
            <a:r>
              <a:rPr b="1" dirty="0" sz="3600" lang="en-US">
                <a:solidFill>
                  <a:srgbClr val="000000"/>
                </a:solidFill>
              </a:rPr>
              <a:t>THIRD </a:t>
            </a:r>
            <a:r>
              <a:rPr b="1" dirty="0" sz="3600" lang="en-US" smtClean="0">
                <a:solidFill>
                  <a:srgbClr val="000000"/>
                </a:solidFill>
              </a:rPr>
              <a:t>LINE: </a:t>
            </a:r>
            <a:r>
              <a:rPr dirty="0" sz="3600" lang="en-US" err="1">
                <a:solidFill>
                  <a:srgbClr val="000000"/>
                </a:solidFill>
              </a:rPr>
              <a:t>Cefotaxime</a:t>
            </a:r>
            <a:r>
              <a:rPr dirty="0" sz="3600" lang="en-US">
                <a:solidFill>
                  <a:srgbClr val="000000"/>
                </a:solidFill>
              </a:rPr>
              <a:t> or </a:t>
            </a:r>
            <a:r>
              <a:rPr dirty="0" sz="3600" lang="en-US" err="1" smtClean="0">
                <a:solidFill>
                  <a:srgbClr val="000000"/>
                </a:solidFill>
              </a:rPr>
              <a:t>Piperacillin-Tazobactam</a:t>
            </a:r>
            <a:endParaRPr dirty="0" sz="3600"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250" name=""/>
        <p:cNvGrpSpPr/>
        <p:nvPr/>
      </p:nvGrpSpPr>
      <p:grpSpPr>
        <a:xfrm>
          <a:off x="0" y="0"/>
          <a:ext cx="0" cy="0"/>
          <a:chOff x="0" y="0"/>
          <a:chExt cx="0" cy="0"/>
        </a:xfrm>
      </p:grpSpPr>
      <p:sp>
        <p:nvSpPr>
          <p:cNvPr id="1048811" name="Title 1"/>
          <p:cNvSpPr>
            <a:spLocks noGrp="1"/>
          </p:cNvSpPr>
          <p:nvPr>
            <p:ph type="title"/>
          </p:nvPr>
        </p:nvSpPr>
        <p:spPr>
          <a:xfrm>
            <a:off x="838200" y="365126"/>
            <a:ext cx="10515600" cy="832610"/>
          </a:xfrm>
        </p:spPr>
        <p:txBody>
          <a:bodyPr/>
          <a:p>
            <a:r>
              <a:rPr b="1" dirty="0" lang="en-US" smtClean="0">
                <a:latin typeface="+mn-lt"/>
              </a:rPr>
              <a:t>Indications for starting antibiotics</a:t>
            </a:r>
            <a:endParaRPr b="1" dirty="0" lang="en-US">
              <a:latin typeface="+mn-lt"/>
            </a:endParaRPr>
          </a:p>
        </p:txBody>
      </p:sp>
      <p:sp>
        <p:nvSpPr>
          <p:cNvPr id="1048812" name="Content Placeholder 2"/>
          <p:cNvSpPr>
            <a:spLocks noGrp="1"/>
          </p:cNvSpPr>
          <p:nvPr>
            <p:ph idx="1"/>
          </p:nvPr>
        </p:nvSpPr>
        <p:spPr>
          <a:xfrm>
            <a:off x="838200" y="1313646"/>
            <a:ext cx="10515600" cy="5306096"/>
          </a:xfrm>
        </p:spPr>
        <p:txBody>
          <a:bodyPr>
            <a:normAutofit/>
          </a:bodyPr>
          <a:p>
            <a:pPr indent="0" marL="0">
              <a:buNone/>
            </a:pPr>
            <a:r>
              <a:rPr dirty="0" lang="en-US" smtClean="0">
                <a:solidFill>
                  <a:srgbClr val="000000"/>
                </a:solidFill>
                <a:latin typeface="Calibri" panose="020F0502020204030204" pitchFamily="34" charset="0"/>
              </a:rPr>
              <a:t>The </a:t>
            </a:r>
            <a:r>
              <a:rPr dirty="0" lang="en-US">
                <a:solidFill>
                  <a:srgbClr val="000000"/>
                </a:solidFill>
                <a:latin typeface="Calibri" panose="020F0502020204030204" pitchFamily="34" charset="0"/>
              </a:rPr>
              <a:t>indications for starting antibiotics in neonates at risk of EOS include any one of the following: </a:t>
            </a:r>
          </a:p>
          <a:p>
            <a:pPr indent="0" lvl="2" marL="914400">
              <a:buNone/>
            </a:pPr>
            <a:r>
              <a:rPr dirty="0" sz="2800" lang="en-US">
                <a:solidFill>
                  <a:srgbClr val="000000"/>
                </a:solidFill>
                <a:latin typeface="Calibri" panose="020F0502020204030204" pitchFamily="34" charset="0"/>
              </a:rPr>
              <a:t>(a) presence of &gt;3 risk factors for early onset sepsis (</a:t>
            </a:r>
            <a:r>
              <a:rPr dirty="0" sz="2800" i="1" lang="en-US">
                <a:solidFill>
                  <a:srgbClr val="000000"/>
                </a:solidFill>
                <a:latin typeface="Calibri" panose="020F0502020204030204" pitchFamily="34" charset="0"/>
              </a:rPr>
              <a:t>see above</a:t>
            </a:r>
            <a:r>
              <a:rPr dirty="0" sz="2800" lang="en-US">
                <a:solidFill>
                  <a:srgbClr val="000000"/>
                </a:solidFill>
                <a:latin typeface="Calibri" panose="020F0502020204030204" pitchFamily="34" charset="0"/>
              </a:rPr>
              <a:t>) </a:t>
            </a:r>
          </a:p>
          <a:p>
            <a:pPr indent="0" lvl="2" marL="914400">
              <a:buNone/>
            </a:pPr>
            <a:r>
              <a:rPr dirty="0" sz="2800" lang="en-US">
                <a:solidFill>
                  <a:srgbClr val="000000"/>
                </a:solidFill>
                <a:latin typeface="Calibri" panose="020F0502020204030204" pitchFamily="34" charset="0"/>
              </a:rPr>
              <a:t>(b) presence of foul smelling liquor </a:t>
            </a:r>
          </a:p>
          <a:p>
            <a:pPr indent="0" lvl="2" marL="914400">
              <a:buNone/>
            </a:pPr>
            <a:r>
              <a:rPr dirty="0" sz="2800" lang="en-US">
                <a:solidFill>
                  <a:srgbClr val="000000"/>
                </a:solidFill>
                <a:latin typeface="Calibri" panose="020F0502020204030204" pitchFamily="34" charset="0"/>
              </a:rPr>
              <a:t>(c) presence of 2 antenatal risk factor(s) </a:t>
            </a:r>
            <a:r>
              <a:rPr dirty="0" sz="2800" i="1" lang="en-US">
                <a:solidFill>
                  <a:srgbClr val="000000"/>
                </a:solidFill>
                <a:latin typeface="Calibri" panose="020F0502020204030204" pitchFamily="34" charset="0"/>
              </a:rPr>
              <a:t>and </a:t>
            </a:r>
            <a:r>
              <a:rPr dirty="0" sz="2800" lang="en-US">
                <a:solidFill>
                  <a:srgbClr val="000000"/>
                </a:solidFill>
                <a:latin typeface="Calibri" panose="020F0502020204030204" pitchFamily="34" charset="0"/>
              </a:rPr>
              <a:t>a positive septic screen and </a:t>
            </a:r>
          </a:p>
          <a:p>
            <a:pPr indent="0" lvl="2" marL="914400">
              <a:buNone/>
            </a:pPr>
            <a:r>
              <a:rPr dirty="0" sz="2800" lang="en-US">
                <a:solidFill>
                  <a:srgbClr val="000000"/>
                </a:solidFill>
                <a:latin typeface="Calibri" panose="020F0502020204030204" pitchFamily="34" charset="0"/>
              </a:rPr>
              <a:t>(d) strong clinical suspicion of sepsis. </a:t>
            </a:r>
          </a:p>
          <a:p>
            <a:pPr indent="0" marL="0">
              <a:buNone/>
            </a:pPr>
            <a:endParaRPr dirty="0" lang="en-US">
              <a:solidFill>
                <a:srgbClr val="000000"/>
              </a:solidFill>
              <a:latin typeface="Calibri" panose="020F0502020204030204" pitchFamily="34" charset="0"/>
            </a:endParaRPr>
          </a:p>
          <a:p>
            <a:pPr indent="0" marL="0">
              <a:buNone/>
            </a:pPr>
            <a:r>
              <a:rPr dirty="0" lang="en-US">
                <a:solidFill>
                  <a:srgbClr val="000000"/>
                </a:solidFill>
                <a:latin typeface="Calibri" panose="020F0502020204030204" pitchFamily="34" charset="0"/>
              </a:rPr>
              <a:t>The indications for starting antibiotics in LOS include: </a:t>
            </a:r>
          </a:p>
          <a:p>
            <a:pPr indent="0" lvl="2" marL="914400">
              <a:buNone/>
            </a:pPr>
            <a:r>
              <a:rPr dirty="0" sz="2800" lang="en-US">
                <a:solidFill>
                  <a:srgbClr val="000000"/>
                </a:solidFill>
                <a:latin typeface="Calibri" panose="020F0502020204030204" pitchFamily="34" charset="0"/>
              </a:rPr>
              <a:t>(a) positive septic screen and/or </a:t>
            </a:r>
          </a:p>
          <a:p>
            <a:pPr indent="0" lvl="2" marL="914400">
              <a:buNone/>
            </a:pPr>
            <a:r>
              <a:rPr dirty="0" sz="2800" lang="en-US">
                <a:solidFill>
                  <a:srgbClr val="000000"/>
                </a:solidFill>
                <a:latin typeface="Calibri" panose="020F0502020204030204" pitchFamily="34" charset="0"/>
              </a:rPr>
              <a:t>(b) strong clinical suspicion of sepsis. </a:t>
            </a:r>
          </a:p>
          <a:p>
            <a:endParaRPr dirty="0"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813" name="Title 1"/>
          <p:cNvSpPr>
            <a:spLocks noGrp="1"/>
          </p:cNvSpPr>
          <p:nvPr>
            <p:ph type="title"/>
          </p:nvPr>
        </p:nvSpPr>
        <p:spPr>
          <a:xfrm>
            <a:off x="838200" y="167426"/>
            <a:ext cx="10515600" cy="643944"/>
          </a:xfrm>
        </p:spPr>
        <p:txBody>
          <a:bodyPr>
            <a:normAutofit fontScale="90000"/>
          </a:bodyPr>
          <a:p>
            <a:r>
              <a:rPr b="1" dirty="0" lang="en-US" smtClean="0">
                <a:latin typeface="+mn-lt"/>
              </a:rPr>
              <a:t>           summary of a sick infant’s care</a:t>
            </a:r>
            <a:endParaRPr b="1" dirty="0" lang="en-US">
              <a:latin typeface="+mn-lt"/>
            </a:endParaRPr>
          </a:p>
        </p:txBody>
      </p:sp>
      <p:sp>
        <p:nvSpPr>
          <p:cNvPr id="1048814" name="Content Placeholder 2"/>
          <p:cNvSpPr>
            <a:spLocks noGrp="1"/>
          </p:cNvSpPr>
          <p:nvPr>
            <p:ph idx="1"/>
          </p:nvPr>
        </p:nvSpPr>
        <p:spPr>
          <a:xfrm>
            <a:off x="838200" y="914400"/>
            <a:ext cx="10515600" cy="5679583"/>
          </a:xfrm>
        </p:spPr>
        <p:txBody>
          <a:bodyPr>
            <a:normAutofit fontScale="70000" lnSpcReduction="20000"/>
          </a:bodyPr>
          <a:p>
            <a:pPr indent="0" marL="0">
              <a:lnSpc>
                <a:spcPct val="120000"/>
              </a:lnSpc>
              <a:buNone/>
            </a:pPr>
            <a:r>
              <a:rPr dirty="0" lang="en-US" smtClean="0"/>
              <a:t>R=   Recordings of respiration, apex beat, </a:t>
            </a:r>
            <a:r>
              <a:rPr dirty="0" lang="en-US" err="1" smtClean="0"/>
              <a:t>colour</a:t>
            </a:r>
            <a:r>
              <a:rPr dirty="0" lang="en-US" smtClean="0"/>
              <a:t>, movement, temperature and passage of urine and stool</a:t>
            </a:r>
          </a:p>
          <a:p>
            <a:pPr indent="0" marL="0">
              <a:lnSpc>
                <a:spcPct val="120000"/>
              </a:lnSpc>
              <a:buNone/>
            </a:pPr>
            <a:r>
              <a:rPr dirty="0" lang="en-US" smtClean="0"/>
              <a:t>E=   Elevate the head slightly, </a:t>
            </a:r>
            <a:r>
              <a:rPr dirty="0" lang="en-US" err="1" smtClean="0"/>
              <a:t>particulary</a:t>
            </a:r>
            <a:r>
              <a:rPr dirty="0" lang="en-US" smtClean="0"/>
              <a:t> if there is respiratory problems</a:t>
            </a:r>
          </a:p>
          <a:p>
            <a:pPr indent="0" marL="0">
              <a:lnSpc>
                <a:spcPct val="120000"/>
              </a:lnSpc>
              <a:buNone/>
            </a:pPr>
            <a:r>
              <a:rPr dirty="0" lang="en-US" smtClean="0"/>
              <a:t>S=   Specimen of blood, urine, stool, and cerebrospinal fluid for laboratory investigations.</a:t>
            </a:r>
          </a:p>
          <a:p>
            <a:pPr indent="0" marL="0">
              <a:lnSpc>
                <a:spcPct val="120000"/>
              </a:lnSpc>
              <a:buNone/>
            </a:pPr>
            <a:r>
              <a:rPr dirty="0" lang="en-US" smtClean="0"/>
              <a:t>P=  Protect against </a:t>
            </a:r>
            <a:r>
              <a:rPr b="1" dirty="0" lang="en-US" smtClean="0"/>
              <a:t>hypothermia, </a:t>
            </a:r>
            <a:r>
              <a:rPr b="1" dirty="0" lang="en-US" err="1" smtClean="0"/>
              <a:t>hypoglycaemia</a:t>
            </a:r>
            <a:r>
              <a:rPr b="1" dirty="0" lang="en-US" smtClean="0"/>
              <a:t>, hypoxia, further infection and cross-infection </a:t>
            </a:r>
            <a:r>
              <a:rPr dirty="0" lang="en-US" smtClean="0"/>
              <a:t>( physiotherapy if required)</a:t>
            </a:r>
          </a:p>
          <a:p>
            <a:pPr indent="0" marL="0">
              <a:lnSpc>
                <a:spcPct val="120000"/>
              </a:lnSpc>
              <a:buNone/>
            </a:pPr>
            <a:r>
              <a:rPr dirty="0" lang="en-US" smtClean="0"/>
              <a:t>I=  Incubator care for observation and temperature control</a:t>
            </a:r>
          </a:p>
          <a:p>
            <a:pPr indent="0" marL="0">
              <a:lnSpc>
                <a:spcPct val="120000"/>
              </a:lnSpc>
              <a:buNone/>
            </a:pPr>
            <a:r>
              <a:rPr dirty="0" lang="en-US" smtClean="0"/>
              <a:t>R=  Respiratory assistant as required</a:t>
            </a:r>
          </a:p>
          <a:p>
            <a:pPr indent="0" marL="0">
              <a:lnSpc>
                <a:spcPct val="120000"/>
              </a:lnSpc>
              <a:buNone/>
            </a:pPr>
            <a:r>
              <a:rPr dirty="0" lang="en-US" smtClean="0"/>
              <a:t>A=  Airway must be kept clear</a:t>
            </a:r>
          </a:p>
          <a:p>
            <a:pPr indent="0" marL="0">
              <a:lnSpc>
                <a:spcPct val="120000"/>
              </a:lnSpc>
              <a:buNone/>
            </a:pPr>
            <a:r>
              <a:rPr dirty="0" lang="en-US" smtClean="0"/>
              <a:t>T=  Total intake  must be recorded and circulatory overload avoided</a:t>
            </a:r>
          </a:p>
          <a:p>
            <a:pPr indent="0" marL="0">
              <a:lnSpc>
                <a:spcPct val="120000"/>
              </a:lnSpc>
              <a:buNone/>
            </a:pPr>
            <a:r>
              <a:rPr dirty="0" lang="en-US" smtClean="0"/>
              <a:t>O=  Oxygen therapy  and other drugs</a:t>
            </a:r>
          </a:p>
          <a:p>
            <a:pPr indent="0" marL="0">
              <a:lnSpc>
                <a:spcPct val="120000"/>
              </a:lnSpc>
              <a:buNone/>
            </a:pPr>
            <a:r>
              <a:rPr dirty="0" lang="en-US" smtClean="0"/>
              <a:t>R=  Radiography as an aid to diagnosis</a:t>
            </a:r>
          </a:p>
          <a:p>
            <a:pPr indent="0" marL="0">
              <a:lnSpc>
                <a:spcPct val="120000"/>
              </a:lnSpc>
              <a:buNone/>
            </a:pPr>
            <a:r>
              <a:rPr dirty="0" lang="en-US" smtClean="0"/>
              <a:t>Y=  Yet to come future development  </a:t>
            </a:r>
            <a:endParaRPr dirty="0"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815" name="Title 1"/>
          <p:cNvSpPr>
            <a:spLocks noGrp="1"/>
          </p:cNvSpPr>
          <p:nvPr>
            <p:ph type="title"/>
          </p:nvPr>
        </p:nvSpPr>
        <p:spPr>
          <a:xfrm>
            <a:off x="838200" y="1"/>
            <a:ext cx="10515600" cy="540912"/>
          </a:xfrm>
        </p:spPr>
        <p:txBody>
          <a:bodyPr>
            <a:normAutofit fontScale="90000"/>
          </a:bodyPr>
          <a:p>
            <a:r>
              <a:rPr b="1" dirty="0" lang="en-US" smtClean="0">
                <a:latin typeface="+mn-lt"/>
              </a:rPr>
              <a:t>              Prevention </a:t>
            </a:r>
            <a:r>
              <a:rPr b="1" dirty="0" lang="en-US">
                <a:latin typeface="+mn-lt"/>
              </a:rPr>
              <a:t>o</a:t>
            </a:r>
            <a:r>
              <a:rPr b="1" dirty="0" lang="en-US" smtClean="0">
                <a:latin typeface="+mn-lt"/>
              </a:rPr>
              <a:t>f neonatal sepsis</a:t>
            </a:r>
            <a:endParaRPr b="1" dirty="0" lang="en-US">
              <a:latin typeface="+mn-lt"/>
            </a:endParaRPr>
          </a:p>
        </p:txBody>
      </p:sp>
      <p:sp>
        <p:nvSpPr>
          <p:cNvPr id="1048816" name="Content Placeholder 2"/>
          <p:cNvSpPr>
            <a:spLocks noGrp="1"/>
          </p:cNvSpPr>
          <p:nvPr>
            <p:ph idx="1"/>
          </p:nvPr>
        </p:nvSpPr>
        <p:spPr>
          <a:xfrm>
            <a:off x="940158" y="540914"/>
            <a:ext cx="10413642" cy="5525036"/>
          </a:xfrm>
        </p:spPr>
        <p:txBody>
          <a:bodyPr>
            <a:noAutofit/>
          </a:bodyPr>
          <a:p>
            <a:pPr indent="-514350" marL="514350">
              <a:buAutoNum type="arabicPeriod"/>
            </a:pPr>
            <a:r>
              <a:rPr b="1" dirty="0" lang="en-US"/>
              <a:t>P</a:t>
            </a:r>
            <a:r>
              <a:rPr b="1" dirty="0" lang="en-US" smtClean="0"/>
              <a:t>reconception: </a:t>
            </a:r>
          </a:p>
          <a:p>
            <a:pPr lvl="2">
              <a:buFont typeface="Wingdings" panose="05000000000000000000" pitchFamily="2" charset="2"/>
              <a:buChar char="Ø"/>
            </a:pPr>
            <a:r>
              <a:rPr b="1" dirty="0" sz="2800" lang="en-US" smtClean="0"/>
              <a:t> </a:t>
            </a:r>
            <a:r>
              <a:rPr dirty="0" sz="2800" lang="en-US" smtClean="0"/>
              <a:t>Rubella vaccination to mother who are not already immune</a:t>
            </a:r>
          </a:p>
          <a:p>
            <a:pPr lvl="2">
              <a:buFont typeface="Wingdings" panose="05000000000000000000" pitchFamily="2" charset="2"/>
              <a:buChar char="Ø"/>
            </a:pPr>
            <a:r>
              <a:rPr dirty="0" sz="2800" lang="en-US" smtClean="0"/>
              <a:t>HIV positive client are advised to conceive  when viral load is undetectable</a:t>
            </a:r>
          </a:p>
          <a:p>
            <a:pPr lvl="2">
              <a:buFont typeface="Wingdings" panose="05000000000000000000" pitchFamily="2" charset="2"/>
              <a:buChar char="Ø"/>
            </a:pPr>
            <a:r>
              <a:rPr dirty="0" sz="2800" lang="en-US" smtClean="0"/>
              <a:t>General health of  mother should be observe.</a:t>
            </a:r>
          </a:p>
          <a:p>
            <a:pPr lvl="2">
              <a:buFont typeface="Wingdings" panose="05000000000000000000" pitchFamily="2" charset="2"/>
              <a:buChar char="Ø"/>
            </a:pPr>
            <a:r>
              <a:rPr dirty="0" sz="2800" lang="en-US" smtClean="0"/>
              <a:t>Genetic screening</a:t>
            </a:r>
          </a:p>
          <a:p>
            <a:pPr indent="-514350" marL="514350">
              <a:buAutoNum type="arabicPeriod" startAt="2"/>
            </a:pPr>
            <a:r>
              <a:rPr b="1" dirty="0" lang="en-US" smtClean="0"/>
              <a:t>During pregnancy</a:t>
            </a:r>
          </a:p>
          <a:p>
            <a:pPr lvl="2">
              <a:buFont typeface="Wingdings" panose="05000000000000000000" pitchFamily="2" charset="2"/>
              <a:buChar char="Ø"/>
            </a:pPr>
            <a:r>
              <a:rPr dirty="0" sz="2800" lang="en-US" smtClean="0"/>
              <a:t>Antenatal profile </a:t>
            </a:r>
            <a:endParaRPr dirty="0" sz="2800" lang="en-US"/>
          </a:p>
          <a:p>
            <a:pPr lvl="2">
              <a:buFont typeface="Wingdings" panose="05000000000000000000" pitchFamily="2" charset="2"/>
              <a:buChar char="Ø"/>
            </a:pPr>
            <a:r>
              <a:rPr dirty="0" sz="2800" lang="en-US" smtClean="0"/>
              <a:t>Early detection treatment of any infections before delivery</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253" name=""/>
        <p:cNvGrpSpPr/>
        <p:nvPr/>
      </p:nvGrpSpPr>
      <p:grpSpPr>
        <a:xfrm>
          <a:off x="0" y="0"/>
          <a:ext cx="0" cy="0"/>
          <a:chOff x="0" y="0"/>
          <a:chExt cx="0" cy="0"/>
        </a:xfrm>
      </p:grpSpPr>
      <p:sp>
        <p:nvSpPr>
          <p:cNvPr id="1048817" name="Content Placeholder 2"/>
          <p:cNvSpPr>
            <a:spLocks noGrp="1"/>
          </p:cNvSpPr>
          <p:nvPr>
            <p:ph idx="1"/>
          </p:nvPr>
        </p:nvSpPr>
        <p:spPr>
          <a:xfrm>
            <a:off x="838200" y="875763"/>
            <a:ext cx="10515600" cy="5301200"/>
          </a:xfrm>
        </p:spPr>
        <p:txBody>
          <a:bodyPr>
            <a:normAutofit/>
          </a:bodyPr>
          <a:p>
            <a:pPr indent="-514350" lvl="0" marL="514350">
              <a:buFont typeface="Arial" panose="020B0604020202020204" pitchFamily="34" charset="0"/>
              <a:buAutoNum type="arabicPeriod" startAt="3"/>
            </a:pPr>
            <a:r>
              <a:rPr b="1" dirty="0" lang="en-US">
                <a:solidFill>
                  <a:prstClr val="black"/>
                </a:solidFill>
              </a:rPr>
              <a:t>During </a:t>
            </a:r>
            <a:r>
              <a:rPr b="1" dirty="0" lang="en-US" err="1">
                <a:solidFill>
                  <a:prstClr val="black"/>
                </a:solidFill>
              </a:rPr>
              <a:t>labour</a:t>
            </a:r>
            <a:r>
              <a:rPr b="1" dirty="0" lang="en-US">
                <a:solidFill>
                  <a:prstClr val="black"/>
                </a:solidFill>
              </a:rPr>
              <a:t> and delivery</a:t>
            </a:r>
          </a:p>
          <a:p>
            <a:pPr lvl="2">
              <a:buFont typeface="Wingdings" panose="05000000000000000000" pitchFamily="2" charset="2"/>
              <a:buChar char="Ø"/>
            </a:pPr>
            <a:r>
              <a:rPr dirty="0" sz="2800" lang="en-US">
                <a:solidFill>
                  <a:prstClr val="black"/>
                </a:solidFill>
              </a:rPr>
              <a:t>Hand washing by birth attendant</a:t>
            </a:r>
          </a:p>
          <a:p>
            <a:pPr lvl="2">
              <a:buFont typeface="Wingdings" panose="05000000000000000000" pitchFamily="2" charset="2"/>
              <a:buChar char="Ø"/>
            </a:pPr>
            <a:r>
              <a:rPr dirty="0" sz="2800" lang="en-US">
                <a:solidFill>
                  <a:prstClr val="black"/>
                </a:solidFill>
              </a:rPr>
              <a:t>Clean and safe delivery by maintaining sterility during delivery</a:t>
            </a:r>
          </a:p>
          <a:p>
            <a:pPr lvl="2">
              <a:buFont typeface="Wingdings" panose="05000000000000000000" pitchFamily="2" charset="2"/>
              <a:buChar char="Ø"/>
            </a:pPr>
            <a:r>
              <a:rPr dirty="0" sz="2800" lang="en-US">
                <a:solidFill>
                  <a:prstClr val="black"/>
                </a:solidFill>
              </a:rPr>
              <a:t>Use of Disinfectant and sterilization of equipment’s</a:t>
            </a:r>
          </a:p>
          <a:p>
            <a:pPr lvl="2">
              <a:buFont typeface="Wingdings" panose="05000000000000000000" pitchFamily="2" charset="2"/>
              <a:buChar char="Ø"/>
            </a:pPr>
            <a:r>
              <a:rPr dirty="0" sz="2800" lang="en-US">
                <a:solidFill>
                  <a:prstClr val="black"/>
                </a:solidFill>
              </a:rPr>
              <a:t>Minimization of vaginal examination</a:t>
            </a:r>
          </a:p>
          <a:p>
            <a:pPr lvl="2">
              <a:buFont typeface="Wingdings" panose="05000000000000000000" pitchFamily="2" charset="2"/>
              <a:buChar char="Ø"/>
            </a:pPr>
            <a:r>
              <a:rPr dirty="0" sz="2800" lang="en-US">
                <a:solidFill>
                  <a:prstClr val="black"/>
                </a:solidFill>
              </a:rPr>
              <a:t>Prompt diagnosis and treatment of prolonged </a:t>
            </a:r>
            <a:r>
              <a:rPr dirty="0" sz="2800" lang="en-US" err="1">
                <a:solidFill>
                  <a:prstClr val="black"/>
                </a:solidFill>
              </a:rPr>
              <a:t>labour</a:t>
            </a:r>
            <a:r>
              <a:rPr dirty="0" sz="2800" lang="en-US">
                <a:solidFill>
                  <a:prstClr val="black"/>
                </a:solidFill>
              </a:rPr>
              <a:t>.</a:t>
            </a:r>
          </a:p>
          <a:p>
            <a:pPr lvl="2">
              <a:buFont typeface="Wingdings" panose="05000000000000000000" pitchFamily="2" charset="2"/>
              <a:buChar char="Ø"/>
            </a:pPr>
            <a:r>
              <a:rPr dirty="0" sz="2800" lang="en-US">
                <a:solidFill>
                  <a:prstClr val="black"/>
                </a:solidFill>
              </a:rPr>
              <a:t>Management of mother using a </a:t>
            </a:r>
            <a:r>
              <a:rPr dirty="0" sz="2800" lang="en-US" err="1">
                <a:solidFill>
                  <a:prstClr val="black"/>
                </a:solidFill>
              </a:rPr>
              <a:t>partoghraph</a:t>
            </a:r>
            <a:r>
              <a:rPr dirty="0" sz="2800" lang="en-US">
                <a:solidFill>
                  <a:prstClr val="black"/>
                </a:solidFill>
              </a:rPr>
              <a:t>  for early identification and management of complications</a:t>
            </a:r>
          </a:p>
          <a:p>
            <a:pPr lvl="2">
              <a:buFont typeface="Wingdings" panose="05000000000000000000" pitchFamily="2" charset="2"/>
              <a:buChar char="Ø"/>
            </a:pPr>
            <a:r>
              <a:rPr dirty="0" sz="2800" lang="en-US">
                <a:solidFill>
                  <a:prstClr val="black"/>
                </a:solidFill>
              </a:rPr>
              <a:t>Prophylaxis antibiotics for mothers with PROM</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818" name="Title 1"/>
          <p:cNvSpPr>
            <a:spLocks noGrp="1"/>
          </p:cNvSpPr>
          <p:nvPr>
            <p:ph type="title"/>
          </p:nvPr>
        </p:nvSpPr>
        <p:spPr>
          <a:xfrm>
            <a:off x="838200" y="128789"/>
            <a:ext cx="10515600" cy="643943"/>
          </a:xfrm>
        </p:spPr>
        <p:txBody>
          <a:bodyPr>
            <a:normAutofit fontScale="90000"/>
          </a:bodyPr>
          <a:p>
            <a:r>
              <a:rPr b="1" dirty="0" lang="en-US" smtClean="0">
                <a:latin typeface="+mn-lt"/>
              </a:rPr>
              <a:t>prevention of neonatal sepsis</a:t>
            </a:r>
            <a:endParaRPr b="1" dirty="0" lang="en-US">
              <a:latin typeface="+mn-lt"/>
            </a:endParaRPr>
          </a:p>
        </p:txBody>
      </p:sp>
      <p:sp>
        <p:nvSpPr>
          <p:cNvPr id="1048819" name="Content Placeholder 2"/>
          <p:cNvSpPr>
            <a:spLocks noGrp="1"/>
          </p:cNvSpPr>
          <p:nvPr>
            <p:ph idx="1"/>
          </p:nvPr>
        </p:nvSpPr>
        <p:spPr>
          <a:xfrm>
            <a:off x="334851" y="746974"/>
            <a:ext cx="11526591" cy="5885645"/>
          </a:xfrm>
        </p:spPr>
        <p:txBody>
          <a:bodyPr>
            <a:normAutofit fontScale="85000" lnSpcReduction="20000"/>
          </a:bodyPr>
          <a:p>
            <a:pPr indent="-514350" marL="514350">
              <a:buAutoNum type="arabicPeriod" startAt="4"/>
            </a:pPr>
            <a:r>
              <a:rPr b="1" dirty="0" sz="3500" lang="en-US" smtClean="0"/>
              <a:t>After delivery</a:t>
            </a:r>
          </a:p>
          <a:p>
            <a:pPr lvl="2">
              <a:lnSpc>
                <a:spcPct val="120000"/>
              </a:lnSpc>
              <a:buFont typeface="Wingdings" panose="05000000000000000000" pitchFamily="2" charset="2"/>
              <a:buChar char="Ø"/>
            </a:pPr>
            <a:r>
              <a:rPr dirty="0" sz="2800" lang="en-US" smtClean="0"/>
              <a:t>Early and exclusive breast feeding</a:t>
            </a:r>
          </a:p>
          <a:p>
            <a:pPr lvl="2">
              <a:lnSpc>
                <a:spcPct val="120000"/>
              </a:lnSpc>
              <a:buFont typeface="Wingdings" panose="05000000000000000000" pitchFamily="2" charset="2"/>
              <a:buChar char="Ø"/>
            </a:pPr>
            <a:r>
              <a:rPr dirty="0" sz="2800" lang="en-US" smtClean="0"/>
              <a:t>Cord care using </a:t>
            </a:r>
            <a:r>
              <a:rPr dirty="0" sz="2800" lang="en-US" err="1" smtClean="0"/>
              <a:t>chlorhexidine</a:t>
            </a:r>
            <a:endParaRPr dirty="0" sz="2800" lang="en-US" smtClean="0"/>
          </a:p>
          <a:p>
            <a:pPr lvl="2">
              <a:lnSpc>
                <a:spcPct val="120000"/>
              </a:lnSpc>
              <a:buFont typeface="Wingdings" panose="05000000000000000000" pitchFamily="2" charset="2"/>
              <a:buChar char="Ø"/>
            </a:pPr>
            <a:r>
              <a:rPr dirty="0" sz="2800" lang="en-US" smtClean="0"/>
              <a:t>Application  of tetracycline eye ointment to all babies after birth</a:t>
            </a:r>
          </a:p>
          <a:p>
            <a:pPr lvl="2">
              <a:lnSpc>
                <a:spcPct val="120000"/>
              </a:lnSpc>
              <a:buFont typeface="Wingdings" panose="05000000000000000000" pitchFamily="2" charset="2"/>
              <a:buChar char="Ø"/>
            </a:pPr>
            <a:r>
              <a:rPr dirty="0" sz="2800" lang="en-US" smtClean="0"/>
              <a:t>Neonatal immunization</a:t>
            </a:r>
          </a:p>
          <a:p>
            <a:pPr lvl="2">
              <a:lnSpc>
                <a:spcPct val="120000"/>
              </a:lnSpc>
              <a:buFont typeface="Wingdings" panose="05000000000000000000" pitchFamily="2" charset="2"/>
              <a:buChar char="Ø"/>
            </a:pPr>
            <a:r>
              <a:rPr dirty="0" sz="2800" lang="en-US" smtClean="0"/>
              <a:t>Antibiotic prophylaxis for babies at risk of neonatal sepsis e.g. foul smelling liquor</a:t>
            </a:r>
          </a:p>
          <a:p>
            <a:pPr lvl="2">
              <a:lnSpc>
                <a:spcPct val="120000"/>
              </a:lnSpc>
              <a:buFont typeface="Wingdings" panose="05000000000000000000" pitchFamily="2" charset="2"/>
              <a:buChar char="Ø"/>
            </a:pPr>
            <a:r>
              <a:rPr dirty="0" sz="2800" lang="en-US" smtClean="0"/>
              <a:t>Avoidance of trauma to the skin and the mucus membrane</a:t>
            </a:r>
          </a:p>
          <a:p>
            <a:pPr lvl="2">
              <a:lnSpc>
                <a:spcPct val="120000"/>
              </a:lnSpc>
              <a:buFont typeface="Wingdings" panose="05000000000000000000" pitchFamily="2" charset="2"/>
              <a:buChar char="Ø"/>
            </a:pPr>
            <a:r>
              <a:rPr dirty="0" sz="2800" lang="en-US" smtClean="0"/>
              <a:t>Maintaining a clean and safe  environment, regular changing of equipment  and clothing for baby and cot </a:t>
            </a:r>
          </a:p>
          <a:p>
            <a:pPr lvl="2">
              <a:lnSpc>
                <a:spcPct val="120000"/>
              </a:lnSpc>
              <a:buFont typeface="Wingdings" panose="05000000000000000000" pitchFamily="2" charset="2"/>
              <a:buChar char="Ø"/>
            </a:pPr>
            <a:r>
              <a:rPr dirty="0" sz="2800" lang="en-US" smtClean="0"/>
              <a:t>Hand washing</a:t>
            </a:r>
          </a:p>
          <a:p>
            <a:pPr lvl="2">
              <a:lnSpc>
                <a:spcPct val="120000"/>
              </a:lnSpc>
              <a:buFont typeface="Wingdings" panose="05000000000000000000" pitchFamily="2" charset="2"/>
              <a:buChar char="Ø"/>
            </a:pPr>
            <a:r>
              <a:rPr dirty="0" sz="2800" lang="en-US" smtClean="0"/>
              <a:t>Individual equipment for each baby and use of disposables</a:t>
            </a:r>
          </a:p>
          <a:p>
            <a:pPr lvl="2">
              <a:lnSpc>
                <a:spcPct val="120000"/>
              </a:lnSpc>
              <a:buFont typeface="Wingdings" panose="05000000000000000000" pitchFamily="2" charset="2"/>
              <a:buChar char="Ø"/>
            </a:pPr>
            <a:r>
              <a:rPr dirty="0" sz="2800" lang="en-US" smtClean="0"/>
              <a:t>Exclusion of infected persons from the vicinity of the babies</a:t>
            </a:r>
          </a:p>
          <a:p>
            <a:pPr lvl="2">
              <a:lnSpc>
                <a:spcPct val="120000"/>
              </a:lnSpc>
              <a:buFont typeface="Wingdings" panose="05000000000000000000" pitchFamily="2" charset="2"/>
              <a:buChar char="Ø"/>
            </a:pPr>
            <a:r>
              <a:rPr dirty="0" sz="2800" lang="en-US" smtClean="0"/>
              <a:t>Isolation of infected babies</a:t>
            </a:r>
          </a:p>
          <a:p>
            <a:pPr indent="0" marL="0">
              <a:buNone/>
            </a:pPr>
            <a:r>
              <a:rPr dirty="0" lang="en-US" smtClean="0"/>
              <a:t> </a:t>
            </a:r>
            <a:endParaRPr dirty="0"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820" name="Title 1"/>
          <p:cNvSpPr>
            <a:spLocks noGrp="1"/>
          </p:cNvSpPr>
          <p:nvPr>
            <p:ph type="title"/>
          </p:nvPr>
        </p:nvSpPr>
        <p:spPr/>
        <p:txBody>
          <a:bodyPr/>
          <a:p>
            <a:r>
              <a:rPr b="1" dirty="0" lang="en-US" smtClean="0">
                <a:latin typeface="+mn-lt"/>
              </a:rPr>
              <a:t>13. Heavy –for- dates baby?/</a:t>
            </a:r>
            <a:r>
              <a:rPr b="1" dirty="0" lang="en-US" err="1" smtClean="0">
                <a:latin typeface="+mn-lt"/>
              </a:rPr>
              <a:t>macrosomia</a:t>
            </a:r>
            <a:r>
              <a:rPr b="1" dirty="0" lang="en-US" smtClean="0">
                <a:latin typeface="+mn-lt"/>
              </a:rPr>
              <a:t>/</a:t>
            </a:r>
            <a:endParaRPr b="1" dirty="0" lang="en-US">
              <a:latin typeface="+mn-lt"/>
            </a:endParaRPr>
          </a:p>
        </p:txBody>
      </p:sp>
      <p:sp>
        <p:nvSpPr>
          <p:cNvPr id="1048821" name="Content Placeholder 2"/>
          <p:cNvSpPr>
            <a:spLocks noGrp="1"/>
          </p:cNvSpPr>
          <p:nvPr>
            <p:ph idx="1"/>
          </p:nvPr>
        </p:nvSpPr>
        <p:spPr>
          <a:xfrm>
            <a:off x="838200" y="1838502"/>
            <a:ext cx="10515600" cy="4768359"/>
          </a:xfrm>
        </p:spPr>
        <p:txBody>
          <a:bodyPr>
            <a:normAutofit lnSpcReduction="10000"/>
          </a:bodyPr>
          <a:p>
            <a:r>
              <a:rPr b="1" dirty="0" lang="en-US" smtClean="0"/>
              <a:t>Definition; </a:t>
            </a:r>
            <a:r>
              <a:rPr dirty="0" lang="en-US" smtClean="0"/>
              <a:t>a heavy for gestation baby is one whose intra-uterine growth has been excessive, the birth weight will be above 90</a:t>
            </a:r>
            <a:r>
              <a:rPr baseline="30000" dirty="0" lang="en-US" smtClean="0"/>
              <a:t>th</a:t>
            </a:r>
            <a:r>
              <a:rPr dirty="0" lang="en-US" smtClean="0"/>
              <a:t> centile and he is therefore termed large for gestation.</a:t>
            </a:r>
          </a:p>
          <a:p>
            <a:pPr indent="0" marL="0">
              <a:buNone/>
            </a:pPr>
            <a:r>
              <a:rPr b="1" dirty="0" lang="en-US" smtClean="0"/>
              <a:t>Causes:</a:t>
            </a:r>
          </a:p>
          <a:p>
            <a:r>
              <a:rPr dirty="0" lang="en-US" smtClean="0"/>
              <a:t>Maternal diabetes</a:t>
            </a:r>
          </a:p>
          <a:p>
            <a:r>
              <a:rPr dirty="0" lang="en-US" smtClean="0"/>
              <a:t>Gestational diabetes</a:t>
            </a:r>
          </a:p>
          <a:p>
            <a:pPr lvl="2">
              <a:buFont typeface="Wingdings" panose="05000000000000000000" pitchFamily="2" charset="2"/>
              <a:buChar char="Ø"/>
            </a:pPr>
            <a:r>
              <a:rPr dirty="0" lang="en-US" err="1" smtClean="0"/>
              <a:t>Macrosomia</a:t>
            </a:r>
            <a:r>
              <a:rPr dirty="0" lang="en-US" smtClean="0"/>
              <a:t> is considered to be due to maternal hyperglycemia  leading  </a:t>
            </a:r>
            <a:r>
              <a:rPr dirty="0" lang="en-US" err="1" smtClean="0"/>
              <a:t>foetal</a:t>
            </a:r>
            <a:r>
              <a:rPr dirty="0" lang="en-US" smtClean="0"/>
              <a:t> hyperglycemia which triggers fetal insulin production</a:t>
            </a:r>
          </a:p>
          <a:p>
            <a:pPr lvl="2">
              <a:buFont typeface="Wingdings" panose="05000000000000000000" pitchFamily="2" charset="2"/>
              <a:buChar char="Ø"/>
            </a:pPr>
            <a:r>
              <a:rPr dirty="0" lang="en-US"/>
              <a:t> </a:t>
            </a:r>
            <a:r>
              <a:rPr dirty="0" lang="en-US" err="1" smtClean="0"/>
              <a:t>hyperinsulinism</a:t>
            </a:r>
            <a:r>
              <a:rPr dirty="0" lang="en-US" smtClean="0"/>
              <a:t> in turn  caused increased growth and fat deposition.</a:t>
            </a:r>
          </a:p>
          <a:p>
            <a:pPr lvl="2">
              <a:buFont typeface="Wingdings" panose="05000000000000000000" pitchFamily="2" charset="2"/>
              <a:buChar char="Ø"/>
            </a:pPr>
            <a:r>
              <a:rPr dirty="0" lang="en-US" smtClean="0"/>
              <a:t>The extent of the </a:t>
            </a:r>
            <a:r>
              <a:rPr dirty="0" lang="en-US" err="1" smtClean="0"/>
              <a:t>macrosomia</a:t>
            </a:r>
            <a:r>
              <a:rPr dirty="0" lang="en-US" smtClean="0"/>
              <a:t> will depend on how well the maternal diabetes   is controlled during pregnancy</a:t>
            </a:r>
          </a:p>
          <a:p>
            <a:r>
              <a:rPr dirty="0" lang="en-US" smtClean="0"/>
              <a:t>Other cause of </a:t>
            </a:r>
            <a:r>
              <a:rPr dirty="0" lang="en-US" err="1" smtClean="0"/>
              <a:t>macrosomia</a:t>
            </a:r>
            <a:r>
              <a:rPr dirty="0" lang="en-US" smtClean="0"/>
              <a:t> is Beckwith-</a:t>
            </a:r>
            <a:r>
              <a:rPr dirty="0" lang="en-US" err="1" smtClean="0"/>
              <a:t>wiedemann</a:t>
            </a:r>
            <a:r>
              <a:rPr dirty="0" lang="en-US" smtClean="0"/>
              <a:t> syndrome             ( infant is a giant)</a:t>
            </a:r>
          </a:p>
          <a:p>
            <a:pPr indent="0" marL="0">
              <a:buNone/>
            </a:pPr>
            <a:endParaRPr dirty="0" lang="en-US" smtClean="0"/>
          </a:p>
          <a:p>
            <a:pPr indent="0" marL="0">
              <a:buNone/>
            </a:pPr>
            <a:endParaRPr dirty="0" lang="en-US" smtClean="0"/>
          </a:p>
          <a:p>
            <a:endParaRPr dirty="0" lang="en-US" smtClean="0"/>
          </a:p>
          <a:p>
            <a:endParaRPr dirty="0"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256" name=""/>
        <p:cNvGrpSpPr/>
        <p:nvPr/>
      </p:nvGrpSpPr>
      <p:grpSpPr>
        <a:xfrm>
          <a:off x="0" y="0"/>
          <a:ext cx="0" cy="0"/>
          <a:chOff x="0" y="0"/>
          <a:chExt cx="0" cy="0"/>
        </a:xfrm>
      </p:grpSpPr>
      <p:sp>
        <p:nvSpPr>
          <p:cNvPr id="1048822" name="Title 1"/>
          <p:cNvSpPr>
            <a:spLocks noGrp="1"/>
          </p:cNvSpPr>
          <p:nvPr>
            <p:ph type="title"/>
          </p:nvPr>
        </p:nvSpPr>
        <p:spPr>
          <a:xfrm>
            <a:off x="838200" y="218941"/>
            <a:ext cx="10515600" cy="695459"/>
          </a:xfrm>
        </p:spPr>
        <p:txBody>
          <a:bodyPr/>
          <a:p>
            <a:r>
              <a:rPr b="1" dirty="0" lang="en-US" smtClean="0">
                <a:latin typeface="+mn-lt"/>
              </a:rPr>
              <a:t>                     </a:t>
            </a:r>
            <a:r>
              <a:rPr b="1" dirty="0" lang="en-US" smtClean="0">
                <a:latin typeface="+mn-lt"/>
              </a:rPr>
              <a:t>Appearance</a:t>
            </a:r>
            <a:endParaRPr b="1" dirty="0" lang="en-US">
              <a:latin typeface="+mn-lt"/>
            </a:endParaRPr>
          </a:p>
        </p:txBody>
      </p:sp>
      <p:sp>
        <p:nvSpPr>
          <p:cNvPr id="1048823" name="Content Placeholder 2"/>
          <p:cNvSpPr>
            <a:spLocks noGrp="1"/>
          </p:cNvSpPr>
          <p:nvPr>
            <p:ph idx="1"/>
          </p:nvPr>
        </p:nvSpPr>
        <p:spPr>
          <a:xfrm>
            <a:off x="838200" y="914400"/>
            <a:ext cx="10515600" cy="5628068"/>
          </a:xfrm>
        </p:spPr>
        <p:txBody>
          <a:bodyPr>
            <a:normAutofit fontScale="92500" lnSpcReduction="10000"/>
          </a:bodyPr>
          <a:p>
            <a:r>
              <a:rPr dirty="0" lang="en-US" smtClean="0"/>
              <a:t>The infant is large, fat, and cherubic </a:t>
            </a:r>
            <a:r>
              <a:rPr dirty="0" lang="en-US" smtClean="0"/>
              <a:t>in </a:t>
            </a:r>
            <a:r>
              <a:rPr dirty="0" lang="en-US" smtClean="0"/>
              <a:t>appearance,</a:t>
            </a:r>
          </a:p>
          <a:p>
            <a:r>
              <a:rPr dirty="0" lang="en-US" smtClean="0"/>
              <a:t>Many are preterm</a:t>
            </a:r>
          </a:p>
          <a:p>
            <a:r>
              <a:rPr dirty="0" lang="en-US" smtClean="0"/>
              <a:t>Infant of diabetic mother have a higher incidence of congenital abnormality , </a:t>
            </a:r>
          </a:p>
          <a:p>
            <a:r>
              <a:rPr dirty="0" lang="en-US"/>
              <a:t>F</a:t>
            </a:r>
            <a:r>
              <a:rPr dirty="0" lang="en-US" smtClean="0"/>
              <a:t>eatures </a:t>
            </a:r>
            <a:r>
              <a:rPr dirty="0" lang="en-US" smtClean="0"/>
              <a:t>of </a:t>
            </a:r>
            <a:r>
              <a:rPr dirty="0" lang="en-US" err="1" smtClean="0"/>
              <a:t>beckwith-weidemann</a:t>
            </a:r>
            <a:r>
              <a:rPr dirty="0" lang="en-US" smtClean="0"/>
              <a:t> syndrome </a:t>
            </a:r>
            <a:r>
              <a:rPr dirty="0" lang="en-US" smtClean="0"/>
              <a:t>, this is an over growth disorder characterized by </a:t>
            </a:r>
            <a:r>
              <a:rPr dirty="0" lang="en-US" err="1" smtClean="0"/>
              <a:t>macrosomia</a:t>
            </a:r>
            <a:r>
              <a:rPr dirty="0" lang="en-US" smtClean="0"/>
              <a:t>, </a:t>
            </a:r>
            <a:r>
              <a:rPr dirty="0" lang="en-US" smtClean="0"/>
              <a:t> </a:t>
            </a:r>
            <a:r>
              <a:rPr dirty="0" lang="en-US" err="1" smtClean="0"/>
              <a:t>omphalocele</a:t>
            </a:r>
            <a:r>
              <a:rPr dirty="0" lang="en-US" smtClean="0"/>
              <a:t> , </a:t>
            </a:r>
            <a:r>
              <a:rPr dirty="0" lang="en-US" err="1" smtClean="0"/>
              <a:t>exomphalos</a:t>
            </a:r>
            <a:r>
              <a:rPr dirty="0" lang="en-US" smtClean="0"/>
              <a:t> or </a:t>
            </a:r>
            <a:r>
              <a:rPr dirty="0" lang="en-US" err="1" smtClean="0"/>
              <a:t>gastroschisis</a:t>
            </a:r>
            <a:r>
              <a:rPr dirty="0" lang="en-US" smtClean="0"/>
              <a:t> in conjunction with a large tongue (</a:t>
            </a:r>
            <a:r>
              <a:rPr dirty="0" lang="en-US" err="1" smtClean="0"/>
              <a:t>macroglossia</a:t>
            </a:r>
            <a:r>
              <a:rPr dirty="0" lang="en-US" smtClean="0"/>
              <a:t>) and enlarged kidneys and liver.</a:t>
            </a:r>
          </a:p>
          <a:p>
            <a:pPr indent="0" marL="0">
              <a:buNone/>
            </a:pPr>
            <a:r>
              <a:rPr b="1" dirty="0" lang="en-US" smtClean="0"/>
              <a:t>Complications of baby’s born by diabetic mothers: </a:t>
            </a:r>
            <a:endParaRPr b="1" dirty="0" lang="en-US" smtClean="0"/>
          </a:p>
          <a:p>
            <a:pPr lvl="2">
              <a:buFont typeface="Wingdings" panose="05000000000000000000" pitchFamily="2" charset="2"/>
              <a:buChar char="Ø"/>
            </a:pPr>
            <a:r>
              <a:rPr b="1" dirty="0" sz="2800" lang="en-US" err="1" smtClean="0"/>
              <a:t>Hypoglycaemia</a:t>
            </a:r>
            <a:endParaRPr b="1" dirty="0" sz="2800" lang="en-US" smtClean="0"/>
          </a:p>
          <a:p>
            <a:pPr lvl="2">
              <a:buFont typeface="Wingdings" panose="05000000000000000000" pitchFamily="2" charset="2"/>
              <a:buChar char="Ø"/>
            </a:pPr>
            <a:r>
              <a:rPr b="1" dirty="0" sz="2800" lang="en-US" err="1" smtClean="0"/>
              <a:t>Resiratory</a:t>
            </a:r>
            <a:r>
              <a:rPr b="1" dirty="0" sz="2800" lang="en-US" smtClean="0"/>
              <a:t> distress syndrome</a:t>
            </a:r>
          </a:p>
          <a:p>
            <a:pPr lvl="2">
              <a:buFont typeface="Wingdings" panose="05000000000000000000" pitchFamily="2" charset="2"/>
              <a:buChar char="Ø"/>
            </a:pPr>
            <a:r>
              <a:rPr b="1" dirty="0" sz="2800" lang="en-US" smtClean="0"/>
              <a:t>Infections</a:t>
            </a:r>
          </a:p>
          <a:p>
            <a:pPr lvl="2">
              <a:buFont typeface="Wingdings" panose="05000000000000000000" pitchFamily="2" charset="2"/>
              <a:buChar char="Ø"/>
            </a:pPr>
            <a:r>
              <a:rPr b="1" dirty="0" sz="2800" lang="en-US" smtClean="0"/>
              <a:t>Most are delivered at 36-37 weeks of gestation or even earlier so they may be premature</a:t>
            </a:r>
          </a:p>
          <a:p>
            <a:pPr indent="0" marL="0">
              <a:buNone/>
            </a:pPr>
            <a:endParaRPr b="1" dirty="0" lang="en-US" smtClean="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824" name="Title 1"/>
          <p:cNvSpPr>
            <a:spLocks noGrp="1"/>
          </p:cNvSpPr>
          <p:nvPr>
            <p:ph type="title"/>
          </p:nvPr>
        </p:nvSpPr>
        <p:spPr>
          <a:xfrm>
            <a:off x="838200" y="103032"/>
            <a:ext cx="10515600" cy="1094704"/>
          </a:xfrm>
        </p:spPr>
        <p:txBody>
          <a:bodyPr>
            <a:normAutofit fontScale="90000"/>
          </a:bodyPr>
          <a:p>
            <a:r>
              <a:rPr b="1" dirty="0" lang="en-US" smtClean="0">
                <a:latin typeface="+mn-lt"/>
              </a:rPr>
              <a:t>Management </a:t>
            </a:r>
            <a:r>
              <a:rPr b="1" dirty="0" lang="en-US" err="1" smtClean="0">
                <a:latin typeface="+mn-lt"/>
              </a:rPr>
              <a:t>macrosomia</a:t>
            </a:r>
            <a:r>
              <a:rPr b="1" dirty="0" lang="en-US" smtClean="0">
                <a:latin typeface="+mn-lt"/>
              </a:rPr>
              <a:t>/ heavy for gestation  infant</a:t>
            </a:r>
            <a:endParaRPr b="1" dirty="0" lang="en-US">
              <a:latin typeface="+mn-lt"/>
            </a:endParaRPr>
          </a:p>
        </p:txBody>
      </p:sp>
      <p:sp>
        <p:nvSpPr>
          <p:cNvPr id="1048825" name="Content Placeholder 2"/>
          <p:cNvSpPr>
            <a:spLocks noGrp="1"/>
          </p:cNvSpPr>
          <p:nvPr>
            <p:ph idx="1"/>
          </p:nvPr>
        </p:nvSpPr>
        <p:spPr>
          <a:xfrm>
            <a:off x="838200" y="1197736"/>
            <a:ext cx="10515600" cy="5344731"/>
          </a:xfrm>
        </p:spPr>
        <p:txBody>
          <a:bodyPr>
            <a:normAutofit fontScale="92500" lnSpcReduction="10000"/>
          </a:bodyPr>
          <a:p>
            <a:pPr indent="0" marL="0">
              <a:buNone/>
            </a:pPr>
            <a:r>
              <a:rPr b="1" dirty="0" lang="en-US" err="1" smtClean="0"/>
              <a:t>Labour</a:t>
            </a:r>
            <a:r>
              <a:rPr b="1" dirty="0" lang="en-US" smtClean="0"/>
              <a:t> and delivery: </a:t>
            </a:r>
          </a:p>
          <a:p>
            <a:pPr lvl="2">
              <a:buFont typeface="Wingdings" panose="05000000000000000000" pitchFamily="2" charset="2"/>
              <a:buChar char="Ø"/>
            </a:pPr>
            <a:r>
              <a:rPr dirty="0" sz="2800" lang="en-US" smtClean="0"/>
              <a:t>Assessment of the pelvis to role out Cephalopelvic disproportion</a:t>
            </a:r>
          </a:p>
          <a:p>
            <a:pPr lvl="2">
              <a:buFont typeface="Wingdings" panose="05000000000000000000" pitchFamily="2" charset="2"/>
              <a:buChar char="Ø"/>
            </a:pPr>
            <a:r>
              <a:rPr dirty="0" sz="2800" lang="en-US" smtClean="0"/>
              <a:t>If in doubt caesarean section is recommended</a:t>
            </a:r>
          </a:p>
          <a:p>
            <a:pPr lvl="2">
              <a:buFont typeface="Wingdings" panose="05000000000000000000" pitchFamily="2" charset="2"/>
              <a:buChar char="Ø"/>
            </a:pPr>
            <a:r>
              <a:rPr dirty="0" sz="2800" lang="en-US" smtClean="0"/>
              <a:t>close monitoring of the maternal blood sugars one hourly.</a:t>
            </a:r>
          </a:p>
          <a:p>
            <a:pPr lvl="2">
              <a:buFont typeface="Wingdings" panose="05000000000000000000" pitchFamily="2" charset="2"/>
              <a:buChar char="Ø"/>
            </a:pPr>
            <a:r>
              <a:rPr dirty="0" sz="2800" lang="en-US" smtClean="0"/>
              <a:t>A </a:t>
            </a:r>
            <a:r>
              <a:rPr dirty="0" sz="2800" lang="en-US" err="1" smtClean="0"/>
              <a:t>paediatrician</a:t>
            </a:r>
            <a:r>
              <a:rPr dirty="0" sz="2800" lang="en-US" smtClean="0"/>
              <a:t> should be available during  incase the infant may need resuscitation</a:t>
            </a:r>
          </a:p>
          <a:p>
            <a:pPr lvl="2">
              <a:buFont typeface="Wingdings" panose="05000000000000000000" pitchFamily="2" charset="2"/>
              <a:buChar char="Ø"/>
            </a:pPr>
            <a:r>
              <a:rPr dirty="0" sz="2800" lang="en-US" smtClean="0"/>
              <a:t>Admit the newborn in the NBU at  least  for 24-48 hours for monitoring and early management of complications.</a:t>
            </a:r>
          </a:p>
          <a:p>
            <a:pPr lvl="2">
              <a:buFont typeface="Wingdings" panose="05000000000000000000" pitchFamily="2" charset="2"/>
              <a:buChar char="Ø"/>
            </a:pPr>
            <a:r>
              <a:rPr dirty="0" sz="2800" lang="en-US" smtClean="0"/>
              <a:t>Monitor blood glucose levels on admission and 2 hourly</a:t>
            </a:r>
          </a:p>
          <a:p>
            <a:pPr lvl="2">
              <a:buFont typeface="Wingdings" panose="05000000000000000000" pitchFamily="2" charset="2"/>
              <a:buChar char="Ø"/>
            </a:pPr>
            <a:r>
              <a:rPr dirty="0" sz="2800" lang="en-US" smtClean="0"/>
              <a:t>Initiate early feed</a:t>
            </a:r>
          </a:p>
          <a:p>
            <a:pPr lvl="2">
              <a:buFont typeface="Wingdings" panose="05000000000000000000" pitchFamily="2" charset="2"/>
              <a:buChar char="Ø"/>
            </a:pPr>
            <a:r>
              <a:rPr dirty="0" sz="2800" lang="en-US" smtClean="0"/>
              <a:t>Continue with other observation, protection from infection and injuries, warmth, ensure baby is breathing spontaneously, provide any medication as needed, monitor input and output, care for bladder and bowel</a:t>
            </a:r>
            <a:r>
              <a:rPr dirty="0" lang="en-US" smtClean="0"/>
              <a:t>.</a:t>
            </a:r>
          </a:p>
          <a:p>
            <a:pPr>
              <a:buFont typeface="Wingdings" panose="05000000000000000000" pitchFamily="2" charset="2"/>
              <a:buChar char="Ø"/>
            </a:pPr>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56" name=""/>
        <p:cNvGrpSpPr/>
        <p:nvPr/>
      </p:nvGrpSpPr>
      <p:grpSpPr>
        <a:xfrm>
          <a:off x="0" y="0"/>
          <a:ext cx="0" cy="0"/>
          <a:chOff x="0" y="0"/>
          <a:chExt cx="0" cy="0"/>
        </a:xfrm>
      </p:grpSpPr>
      <p:sp>
        <p:nvSpPr>
          <p:cNvPr id="1048629" name="Content Placeholder 2"/>
          <p:cNvSpPr>
            <a:spLocks noGrp="1"/>
          </p:cNvSpPr>
          <p:nvPr>
            <p:ph idx="1"/>
          </p:nvPr>
        </p:nvSpPr>
        <p:spPr>
          <a:xfrm>
            <a:off x="838200" y="283335"/>
            <a:ext cx="10515600" cy="6297769"/>
          </a:xfrm>
        </p:spPr>
        <p:txBody>
          <a:bodyPr>
            <a:normAutofit fontScale="95833" lnSpcReduction="20000"/>
          </a:bodyPr>
          <a:p>
            <a:pPr lvl="0" marL="0">
              <a:lnSpc>
                <a:spcPct val="115000"/>
              </a:lnSpc>
              <a:spcBef>
                <a:spcPts val="0"/>
              </a:spcBef>
            </a:pPr>
            <a:endPar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If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baby tolerates the feed can be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increased.</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If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baby can’t tolerate in the oral feeds</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give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IV fluids  eg 10%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dextrose day one the (HSD/10%D ratio of 1:2 ) day 2 if there is normal renal function.</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Introduce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cup and spoon feeding gradually as the baby gains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weight.</a:t>
            </a:r>
            <a:endPar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Aspirate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gastric content to rule out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indigestion</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b="1"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Close </a:t>
            </a:r>
            <a:r>
              <a:rPr b="1"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observation to </a:t>
            </a:r>
            <a:r>
              <a:rPr b="1"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include:</a:t>
            </a:r>
            <a:endParaRPr b="1"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Vital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signs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TPR</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Respiration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rhythm to note apnoeic attack</a:t>
            </a:r>
            <a:endPar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Umbilical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stump for signs of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infection.</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Vomiting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or retaining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food</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General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activity and emotional status</a:t>
            </a:r>
            <a:endPar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11"/>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Provide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care of IV lines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i.e. Securing, cleaning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and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dressing</a:t>
            </a:r>
            <a:endParaRPr dirty="0" sz="24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11"/>
            </a:pP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Give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nutritional suplements </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eg.iron , folic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acids</a:t>
            </a:r>
            <a:r>
              <a:rPr dirty="0" sz="2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vitamin </a:t>
            </a:r>
            <a:r>
              <a:rPr dirty="0" sz="24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from the second week</a:t>
            </a:r>
            <a:endPar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826" name="Title 1"/>
          <p:cNvSpPr>
            <a:spLocks noGrp="1"/>
          </p:cNvSpPr>
          <p:nvPr>
            <p:ph type="title"/>
          </p:nvPr>
        </p:nvSpPr>
        <p:spPr>
          <a:xfrm>
            <a:off x="838200" y="141669"/>
            <a:ext cx="10515600" cy="566670"/>
          </a:xfrm>
        </p:spPr>
        <p:txBody>
          <a:bodyPr>
            <a:normAutofit fontScale="90000"/>
          </a:bodyPr>
          <a:p>
            <a:r>
              <a:rPr b="1" dirty="0" lang="en-US" smtClean="0">
                <a:latin typeface="+mn-lt"/>
              </a:rPr>
              <a:t>             Admission criteria in a new born unit</a:t>
            </a:r>
            <a:endParaRPr b="1" dirty="0" lang="en-US">
              <a:latin typeface="+mn-lt"/>
            </a:endParaRPr>
          </a:p>
        </p:txBody>
      </p:sp>
      <p:sp>
        <p:nvSpPr>
          <p:cNvPr id="1048827" name="Content Placeholder 2"/>
          <p:cNvSpPr>
            <a:spLocks noGrp="1"/>
          </p:cNvSpPr>
          <p:nvPr>
            <p:ph idx="1"/>
          </p:nvPr>
        </p:nvSpPr>
        <p:spPr>
          <a:xfrm>
            <a:off x="838200" y="824248"/>
            <a:ext cx="10515600" cy="5872765"/>
          </a:xfrm>
        </p:spPr>
        <p:txBody>
          <a:bodyPr>
            <a:normAutofit fontScale="85000" lnSpcReduction="20000"/>
          </a:bodyPr>
          <a:p>
            <a:pPr lvl="0" marL="0">
              <a:lnSpc>
                <a:spcPct val="115000"/>
              </a:lnSpc>
              <a:spcBef>
                <a:spcPts val="0"/>
              </a:spcBef>
              <a:spcAft>
                <a:spcPts val="1000"/>
              </a:spcAft>
            </a:pPr>
            <a:r>
              <a:rPr dirty="0" sz="22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newborn unit does not only admit babies  at risk but also offers accomodation to normal neonates due to unstable  maternal condition  or death of the mother.</a:t>
            </a:r>
            <a:endParaRPr dirty="0" sz="22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0" lvl="0" marL="0">
              <a:lnSpc>
                <a:spcPct val="115000"/>
              </a:lnSpc>
              <a:spcBef>
                <a:spcPts val="0"/>
              </a:spcBef>
              <a:spcAft>
                <a:spcPts val="1000"/>
              </a:spcAft>
              <a:buNone/>
            </a:pPr>
            <a:r>
              <a:rPr b="1" dirty="0" sz="22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Reasons for admitting the baby into the nursery include the following :</a:t>
            </a:r>
            <a:endParaRPr b="1" dirty="0" sz="22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Prematurity</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Asphyxia neonatorum </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Heamorrhagic disease of new born</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Ophthalmia neonatorum</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Birth injuries </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Conjenital abnormalities  eg.hydrocephalus</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syndrome</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Infants of diabetic mothers (risk of hypoglycaemia)</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Maternal death</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spcAft>
                <a:spcPts val="1000"/>
              </a:spcAft>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Unstable maternal condition</a:t>
            </a:r>
            <a:endParaRPr dirty="0" sz="2600" lang="en-US">
              <a:solidFill>
                <a:prstClr val="black"/>
              </a:solidFill>
            </a:endParaRPr>
          </a:p>
          <a:p>
            <a:endParaRPr dirty="0"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259" name=""/>
        <p:cNvGrpSpPr/>
        <p:nvPr/>
      </p:nvGrpSpPr>
      <p:grpSpPr>
        <a:xfrm>
          <a:off x="0" y="0"/>
          <a:ext cx="0" cy="0"/>
          <a:chOff x="0" y="0"/>
          <a:chExt cx="0" cy="0"/>
        </a:xfrm>
      </p:grpSpPr>
      <p:sp>
        <p:nvSpPr>
          <p:cNvPr id="1048828" name="Title 1"/>
          <p:cNvSpPr>
            <a:spLocks noGrp="1"/>
          </p:cNvSpPr>
          <p:nvPr>
            <p:ph type="title"/>
          </p:nvPr>
        </p:nvSpPr>
        <p:spPr>
          <a:xfrm>
            <a:off x="838200" y="128789"/>
            <a:ext cx="10515600" cy="759853"/>
          </a:xfrm>
        </p:spPr>
        <p:txBody>
          <a:bodyPr/>
          <a:p>
            <a:r>
              <a:rPr b="1" dirty="0" lang="en-US" smtClean="0">
                <a:latin typeface="+mn-lt"/>
              </a:rPr>
              <a:t>Infection Prevention And Control In NBU</a:t>
            </a:r>
            <a:endParaRPr b="1" dirty="0" lang="en-US">
              <a:latin typeface="+mn-lt"/>
            </a:endParaRPr>
          </a:p>
        </p:txBody>
      </p:sp>
      <p:sp>
        <p:nvSpPr>
          <p:cNvPr id="1048829" name="Content Placeholder 2"/>
          <p:cNvSpPr>
            <a:spLocks noGrp="1"/>
          </p:cNvSpPr>
          <p:nvPr>
            <p:ph idx="1"/>
          </p:nvPr>
        </p:nvSpPr>
        <p:spPr>
          <a:xfrm>
            <a:off x="838200" y="1081824"/>
            <a:ext cx="10515600" cy="5383369"/>
          </a:xfrm>
        </p:spPr>
        <p:txBody>
          <a:bodyPr>
            <a:normAutofit lnSpcReduction="10000"/>
          </a:bodyPr>
          <a:p>
            <a:pPr lvl="0">
              <a:lnSpc>
                <a:spcPct val="115000"/>
              </a:lnSpc>
              <a:spcBef>
                <a:spcPts val="0"/>
              </a:spcBef>
              <a:spcAft>
                <a:spcPts val="1000"/>
              </a:spcAft>
              <a:buFont typeface="Wingdings" panose="05000000000000000000" pitchFamily="2" charset="2"/>
              <a:buChar char="§"/>
            </a:pPr>
            <a:r>
              <a:rPr dirty="0" i="1" lang="sw-KE" smtClean="0">
                <a:solidFill>
                  <a:prstClr val="black"/>
                </a:solidFill>
                <a:ea typeface="Calibri" panose="020F0502020204030204" pitchFamily="34" charset="0"/>
                <a:cs typeface="Times New Roman" panose="02020603050405020304" pitchFamily="18" charset="0"/>
              </a:rPr>
              <a:t>Due </a:t>
            </a:r>
            <a:r>
              <a:rPr b="1" dirty="0" i="1" lang="sw-KE" smtClean="0">
                <a:solidFill>
                  <a:prstClr val="black"/>
                </a:solidFill>
                <a:ea typeface="Calibri" panose="020F0502020204030204" pitchFamily="34" charset="0"/>
                <a:cs typeface="Times New Roman" panose="02020603050405020304" pitchFamily="18" charset="0"/>
              </a:rPr>
              <a:t>to low </a:t>
            </a:r>
            <a:r>
              <a:rPr b="1" dirty="0" i="1" lang="sw-KE">
                <a:solidFill>
                  <a:prstClr val="black"/>
                </a:solidFill>
                <a:ea typeface="Calibri" panose="020F0502020204030204" pitchFamily="34" charset="0"/>
                <a:cs typeface="Times New Roman" panose="02020603050405020304" pitchFamily="18" charset="0"/>
              </a:rPr>
              <a:t>immunity of the baby in </a:t>
            </a:r>
            <a:r>
              <a:rPr b="1" dirty="0" i="1" lang="sw-KE" smtClean="0">
                <a:solidFill>
                  <a:prstClr val="black"/>
                </a:solidFill>
                <a:ea typeface="Calibri" panose="020F0502020204030204" pitchFamily="34" charset="0"/>
                <a:cs typeface="Times New Roman" panose="02020603050405020304" pitchFamily="18" charset="0"/>
              </a:rPr>
              <a:t>NBU,</a:t>
            </a:r>
            <a:r>
              <a:rPr dirty="0" i="1" lang="sw-KE" smtClean="0">
                <a:solidFill>
                  <a:prstClr val="black"/>
                </a:solidFill>
                <a:ea typeface="Calibri" panose="020F0502020204030204" pitchFamily="34" charset="0"/>
                <a:cs typeface="Times New Roman" panose="02020603050405020304" pitchFamily="18" charset="0"/>
              </a:rPr>
              <a:t> infection </a:t>
            </a:r>
            <a:r>
              <a:rPr dirty="0" i="1" lang="sw-KE">
                <a:solidFill>
                  <a:prstClr val="black"/>
                </a:solidFill>
                <a:ea typeface="Calibri" panose="020F0502020204030204" pitchFamily="34" charset="0"/>
                <a:cs typeface="Times New Roman" panose="02020603050405020304" pitchFamily="18" charset="0"/>
              </a:rPr>
              <a:t>control is critical to protect the babies from infection during their stay  in the unit.This necessitates high infection control </a:t>
            </a:r>
            <a:r>
              <a:rPr dirty="0" i="1" lang="sw-KE" smtClean="0">
                <a:solidFill>
                  <a:prstClr val="black"/>
                </a:solidFill>
                <a:ea typeface="Calibri" panose="020F0502020204030204" pitchFamily="34" charset="0"/>
                <a:cs typeface="Times New Roman" panose="02020603050405020304" pitchFamily="18" charset="0"/>
              </a:rPr>
              <a:t>measures within </a:t>
            </a:r>
            <a:r>
              <a:rPr dirty="0" i="1" lang="sw-KE">
                <a:solidFill>
                  <a:prstClr val="black"/>
                </a:solidFill>
                <a:ea typeface="Calibri" panose="020F0502020204030204" pitchFamily="34" charset="0"/>
                <a:cs typeface="Times New Roman" panose="02020603050405020304" pitchFamily="18" charset="0"/>
              </a:rPr>
              <a:t>the unit.</a:t>
            </a:r>
            <a:endParaRPr dirty="0" i="1" lang="en-US">
              <a:solidFill>
                <a:prstClr val="black"/>
              </a:solidFill>
              <a:ea typeface="Calibri" panose="020F0502020204030204" pitchFamily="34" charset="0"/>
              <a:cs typeface="Times New Roman" panose="02020603050405020304" pitchFamily="18" charset="0"/>
            </a:endParaRPr>
          </a:p>
          <a:p>
            <a:pPr indent="0" lvl="0" marL="0">
              <a:lnSpc>
                <a:spcPct val="115000"/>
              </a:lnSpc>
              <a:spcBef>
                <a:spcPts val="0"/>
              </a:spcBef>
              <a:spcAft>
                <a:spcPts val="1000"/>
              </a:spcAft>
              <a:buNone/>
            </a:pPr>
            <a:r>
              <a:rPr b="1" dirty="0" lang="sw-KE">
                <a:solidFill>
                  <a:prstClr val="black"/>
                </a:solidFill>
                <a:ea typeface="Calibri" panose="020F0502020204030204" pitchFamily="34" charset="0"/>
                <a:cs typeface="Times New Roman" panose="02020603050405020304" pitchFamily="18" charset="0"/>
              </a:rPr>
              <a:t>The following are some of the ways of ensuring infection control in the nursery :</a:t>
            </a:r>
            <a:endParaRPr b="1" dirty="0" lang="en-US">
              <a:solidFill>
                <a:prstClr val="black"/>
              </a:solidFill>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dirty="0" lang="sw-KE">
                <a:solidFill>
                  <a:prstClr val="black"/>
                </a:solidFill>
                <a:ea typeface="Calibri" panose="020F0502020204030204" pitchFamily="34" charset="0"/>
                <a:cs typeface="Times New Roman" panose="02020603050405020304" pitchFamily="18" charset="0"/>
              </a:rPr>
              <a:t>Keep the unit clean, free from dust. The windows should remain closed at all  times  to prevent flowing in of dusty air.</a:t>
            </a:r>
            <a:endParaRPr dirty="0" lang="en-US">
              <a:solidFill>
                <a:prstClr val="black"/>
              </a:solidFill>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dirty="0" lang="sw-KE">
                <a:solidFill>
                  <a:prstClr val="black"/>
                </a:solidFill>
                <a:ea typeface="Calibri" panose="020F0502020204030204" pitchFamily="34" charset="0"/>
                <a:cs typeface="Times New Roman" panose="02020603050405020304" pitchFamily="18" charset="0"/>
              </a:rPr>
              <a:t>Daily dump dusting and cleaning of incubators and cots.</a:t>
            </a:r>
            <a:endParaRPr dirty="0" lang="en-US">
              <a:solidFill>
                <a:prstClr val="black"/>
              </a:solidFill>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dirty="0" lang="sw-KE">
                <a:solidFill>
                  <a:prstClr val="black"/>
                </a:solidFill>
                <a:ea typeface="Calibri" panose="020F0502020204030204" pitchFamily="34" charset="0"/>
                <a:cs typeface="Times New Roman" panose="02020603050405020304" pitchFamily="18" charset="0"/>
              </a:rPr>
              <a:t>Isolation of infected babies for barrier nursing</a:t>
            </a:r>
            <a:endParaRPr dirty="0" lang="en-US">
              <a:solidFill>
                <a:prstClr val="black"/>
              </a:solidFill>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dirty="0" lang="sw-KE">
                <a:solidFill>
                  <a:prstClr val="black"/>
                </a:solidFill>
                <a:ea typeface="Calibri" panose="020F0502020204030204" pitchFamily="34" charset="0"/>
                <a:cs typeface="Times New Roman" panose="02020603050405020304" pitchFamily="18" charset="0"/>
              </a:rPr>
              <a:t>Restriction of visitors to ensure  adequate control of human traffic into the nursery.</a:t>
            </a:r>
            <a:endParaRPr dirty="0" lang="en-US">
              <a:solidFill>
                <a:prstClr val="black"/>
              </a:solidFill>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830" name="Content Placeholder 2"/>
          <p:cNvSpPr>
            <a:spLocks noGrp="1"/>
          </p:cNvSpPr>
          <p:nvPr>
            <p:ph idx="1"/>
          </p:nvPr>
        </p:nvSpPr>
        <p:spPr>
          <a:xfrm>
            <a:off x="838200" y="193182"/>
            <a:ext cx="10515600" cy="6362163"/>
          </a:xfrm>
        </p:spPr>
        <p:txBody>
          <a:bodyPr/>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Visitors should see the babies through the glass.</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Strictly observing aseptic technique  while performing procedures</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Feeding utensils  should be </a:t>
            </a:r>
            <a:r>
              <a:rPr b="1" dirty="0" lang="sw-KE" smtClean="0">
                <a:solidFill>
                  <a:prstClr val="black"/>
                </a:solidFill>
                <a:ea typeface="Calibri" panose="020F0502020204030204" pitchFamily="34" charset="0"/>
                <a:cs typeface="Times New Roman" panose="02020603050405020304" pitchFamily="18" charset="0"/>
              </a:rPr>
              <a:t>rinsed (remove the milk), </a:t>
            </a:r>
            <a:r>
              <a:rPr b="1" dirty="0" lang="sw-KE" smtClean="0">
                <a:solidFill>
                  <a:prstClr val="black"/>
                </a:solidFill>
                <a:ea typeface="Calibri" panose="020F0502020204030204" pitchFamily="34" charset="0"/>
                <a:cs typeface="Times New Roman" panose="02020603050405020304" pitchFamily="18" charset="0"/>
              </a:rPr>
              <a:t>decontaminated, cleaned </a:t>
            </a:r>
            <a:r>
              <a:rPr b="1" dirty="0" lang="sw-KE">
                <a:solidFill>
                  <a:prstClr val="black"/>
                </a:solidFill>
                <a:ea typeface="Calibri" panose="020F0502020204030204" pitchFamily="34" charset="0"/>
                <a:cs typeface="Times New Roman" panose="02020603050405020304" pitchFamily="18" charset="0"/>
              </a:rPr>
              <a:t>thoroughly in soapy water and kept  in </a:t>
            </a:r>
            <a:r>
              <a:rPr b="1" dirty="0" lang="sw-KE" smtClean="0">
                <a:solidFill>
                  <a:prstClr val="black"/>
                </a:solidFill>
                <a:ea typeface="Calibri" panose="020F0502020204030204" pitchFamily="34" charset="0"/>
                <a:cs typeface="Times New Roman" panose="02020603050405020304" pitchFamily="18" charset="0"/>
              </a:rPr>
              <a:t>presept (disnifectant tablets)  </a:t>
            </a:r>
            <a:r>
              <a:rPr dirty="0" lang="sw-KE" smtClean="0">
                <a:solidFill>
                  <a:prstClr val="black"/>
                </a:solidFill>
                <a:ea typeface="Calibri" panose="020F0502020204030204" pitchFamily="34" charset="0"/>
                <a:cs typeface="Times New Roman" panose="02020603050405020304" pitchFamily="18" charset="0"/>
              </a:rPr>
              <a:t>till </a:t>
            </a:r>
            <a:r>
              <a:rPr dirty="0" lang="sw-KE">
                <a:solidFill>
                  <a:prstClr val="black"/>
                </a:solidFill>
                <a:ea typeface="Calibri" panose="020F0502020204030204" pitchFamily="34" charset="0"/>
                <a:cs typeface="Times New Roman" panose="02020603050405020304" pitchFamily="18" charset="0"/>
              </a:rPr>
              <a:t>the next feed </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Staff working in the  isolation  room should   should not move into other nurseries</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smtClean="0">
                <a:solidFill>
                  <a:prstClr val="black"/>
                </a:solidFill>
                <a:ea typeface="Calibri" panose="020F0502020204030204" pitchFamily="34" charset="0"/>
                <a:cs typeface="Times New Roman" panose="02020603050405020304" pitchFamily="18" charset="0"/>
              </a:rPr>
              <a:t>Cleaning </a:t>
            </a:r>
            <a:r>
              <a:rPr dirty="0" lang="sw-KE">
                <a:solidFill>
                  <a:prstClr val="black"/>
                </a:solidFill>
                <a:ea typeface="Calibri" panose="020F0502020204030204" pitchFamily="34" charset="0"/>
                <a:cs typeface="Times New Roman" panose="02020603050405020304" pitchFamily="18" charset="0"/>
              </a:rPr>
              <a:t>of incubators upon discharge or death of the baby, before the next baby is put.</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Mothers changing clothes whenever they come to feed the babies.</a:t>
            </a:r>
            <a:endParaRPr dirty="0" lang="en-US">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Font typeface="Arial" panose="020B0604020202020204" pitchFamily="34" charset="0"/>
              <a:buAutoNum type="arabicPeriod" startAt="5"/>
            </a:pPr>
            <a:r>
              <a:rPr dirty="0" lang="sw-KE">
                <a:solidFill>
                  <a:prstClr val="black"/>
                </a:solidFill>
                <a:ea typeface="Calibri" panose="020F0502020204030204" pitchFamily="34" charset="0"/>
                <a:cs typeface="Times New Roman" panose="02020603050405020304" pitchFamily="18" charset="0"/>
              </a:rPr>
              <a:t>Health educating the mothers on the importance of personal hygiene and care of the baby.</a:t>
            </a:r>
            <a:endParaRPr dirty="0" lang="en-US">
              <a:solidFill>
                <a:prstClr val="black"/>
              </a:solidFill>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57" name=""/>
        <p:cNvGrpSpPr/>
        <p:nvPr/>
      </p:nvGrpSpPr>
      <p:grpSpPr>
        <a:xfrm>
          <a:off x="0" y="0"/>
          <a:ext cx="0" cy="0"/>
          <a:chOff x="0" y="0"/>
          <a:chExt cx="0" cy="0"/>
        </a:xfrm>
      </p:grpSpPr>
      <p:sp>
        <p:nvSpPr>
          <p:cNvPr id="1048630" name="Content Placeholder 2"/>
          <p:cNvSpPr>
            <a:spLocks noGrp="1"/>
          </p:cNvSpPr>
          <p:nvPr>
            <p:ph idx="1"/>
          </p:nvPr>
        </p:nvSpPr>
        <p:spPr>
          <a:xfrm>
            <a:off x="838200" y="257577"/>
            <a:ext cx="10515600" cy="6246254"/>
          </a:xfrm>
        </p:spPr>
        <p:txBody>
          <a:bodyPr>
            <a:noAutofit/>
          </a:bodyPr>
          <a:p>
            <a:pPr indent="-514350" marL="514350" marR="0">
              <a:lnSpc>
                <a:spcPct val="115000"/>
              </a:lnSpc>
              <a:spcBef>
                <a:spcPts val="0"/>
              </a:spcBef>
              <a:spcAft>
                <a:spcPts val="1000"/>
              </a:spcAft>
              <a:buAutoNum type="arabicPeriod" startAt="12"/>
            </a:pPr>
            <a:r>
              <a:rPr dirty="0" sz="2400" lang="sw-KE" smtClean="0">
                <a:ea typeface="Calibri" panose="020F0502020204030204" pitchFamily="34" charset="0"/>
                <a:cs typeface="Times New Roman" panose="02020603050405020304" pitchFamily="18" charset="0"/>
              </a:rPr>
              <a:t>Initiate kangaroo mother care (KMC) for all babies below 2500gms, if the baby is stable and the mother mentally stable and is willing.</a:t>
            </a:r>
          </a:p>
          <a:p>
            <a:pPr eaLnBrk="0" fontAlgn="base" hangingPunct="0" lvl="3">
              <a:lnSpc>
                <a:spcPct val="100000"/>
              </a:lnSpc>
              <a:spcBef>
                <a:spcPct val="20000"/>
              </a:spcBef>
              <a:spcAft>
                <a:spcPct val="0"/>
              </a:spcAft>
              <a:buFont typeface="Wingdings" panose="05000000000000000000" pitchFamily="2" charset="2"/>
              <a:buChar char="Ø"/>
            </a:pPr>
            <a:r>
              <a:rPr altLang="en-US" b="1" dirty="0" sz="2000" i="1" kern="0" lang="en-GB" smtClean="0">
                <a:solidFill>
                  <a:srgbClr val="000000"/>
                </a:solidFill>
                <a:cs typeface="Arial"/>
              </a:rPr>
              <a:t>Kangaroo </a:t>
            </a:r>
            <a:r>
              <a:rPr altLang="en-US" b="1" dirty="0" sz="2000" i="1" kern="0" lang="en-GB">
                <a:solidFill>
                  <a:srgbClr val="000000"/>
                </a:solidFill>
                <a:cs typeface="Arial"/>
              </a:rPr>
              <a:t>Mother Care is defined as early, prolonged continuous skin-to-skin contact between a mother (or her surrogate) and her low birth weight infant.</a:t>
            </a:r>
          </a:p>
          <a:p>
            <a:pPr eaLnBrk="0" fontAlgn="base" hangingPunct="0" lvl="3">
              <a:lnSpc>
                <a:spcPct val="100000"/>
              </a:lnSpc>
              <a:spcBef>
                <a:spcPct val="20000"/>
              </a:spcBef>
              <a:spcAft>
                <a:spcPct val="0"/>
              </a:spcAft>
              <a:buFont typeface="Wingdings" panose="05000000000000000000" pitchFamily="2" charset="2"/>
              <a:buChar char="Ø"/>
            </a:pPr>
            <a:r>
              <a:rPr altLang="en-US" b="1" dirty="0" sz="2000" i="1" kern="0" lang="en-GB">
                <a:solidFill>
                  <a:srgbClr val="000000"/>
                </a:solidFill>
                <a:cs typeface="Arial"/>
              </a:rPr>
              <a:t>It is a simple, inexpensive and safe method of caring for low birth weight </a:t>
            </a:r>
            <a:r>
              <a:rPr altLang="en-US" b="1" dirty="0" sz="2000" i="1" kern="0" lang="en-GB" smtClean="0">
                <a:solidFill>
                  <a:srgbClr val="000000"/>
                </a:solidFill>
                <a:cs typeface="Arial"/>
              </a:rPr>
              <a:t>infants.</a:t>
            </a:r>
          </a:p>
          <a:p>
            <a:pPr eaLnBrk="0" fontAlgn="base" hangingPunct="0" lvl="3">
              <a:lnSpc>
                <a:spcPct val="100000"/>
              </a:lnSpc>
              <a:spcBef>
                <a:spcPct val="20000"/>
              </a:spcBef>
              <a:spcAft>
                <a:spcPct val="0"/>
              </a:spcAft>
              <a:buFont typeface="Wingdings" panose="05000000000000000000" pitchFamily="2" charset="2"/>
              <a:buChar char="Ø"/>
            </a:pPr>
            <a:r>
              <a:rPr altLang="en-US" b="1" dirty="0" sz="2000" i="1" kern="0" lang="en-GB" smtClean="0">
                <a:solidFill>
                  <a:srgbClr val="000000"/>
                </a:solidFill>
                <a:cs typeface="Arial"/>
              </a:rPr>
              <a:t>Babies below 1200gms are nursed in an incubator ( not stable for KMC) </a:t>
            </a:r>
          </a:p>
          <a:p>
            <a:pPr eaLnBrk="0" fontAlgn="base" hangingPunct="0" indent="-514350" lvl="0" marL="514350">
              <a:lnSpc>
                <a:spcPct val="100000"/>
              </a:lnSpc>
              <a:spcBef>
                <a:spcPct val="20000"/>
              </a:spcBef>
              <a:spcAft>
                <a:spcPct val="0"/>
              </a:spcAft>
              <a:buAutoNum type="arabicPeriod" startAt="13"/>
            </a:pPr>
            <a:r>
              <a:rPr dirty="0" sz="2400" lang="sw-KE" smtClean="0">
                <a:ea typeface="Calibri" panose="020F0502020204030204" pitchFamily="34" charset="0"/>
                <a:cs typeface="Times New Roman" panose="02020603050405020304" pitchFamily="18" charset="0"/>
              </a:rPr>
              <a:t>Administer </a:t>
            </a:r>
            <a:r>
              <a:rPr dirty="0" sz="2400" lang="sw-KE">
                <a:ea typeface="Calibri" panose="020F0502020204030204" pitchFamily="34" charset="0"/>
                <a:cs typeface="Times New Roman" panose="02020603050405020304" pitchFamily="18" charset="0"/>
              </a:rPr>
              <a:t>broad spectrum antibiotics prophylactically for prevention of </a:t>
            </a:r>
            <a:r>
              <a:rPr dirty="0" sz="2400" lang="sw-KE" smtClean="0">
                <a:ea typeface="Calibri" panose="020F0502020204030204" pitchFamily="34" charset="0"/>
                <a:cs typeface="Times New Roman" panose="02020603050405020304" pitchFamily="18" charset="0"/>
              </a:rPr>
              <a:t>infection</a:t>
            </a:r>
            <a:endParaRPr dirty="0" sz="2400" lang="en-US">
              <a:ea typeface="Calibri" panose="020F0502020204030204" pitchFamily="34" charset="0"/>
              <a:cs typeface="Times New Roman" panose="02020603050405020304" pitchFamily="18" charset="0"/>
            </a:endParaRPr>
          </a:p>
          <a:p>
            <a:pPr eaLnBrk="0" fontAlgn="base" hangingPunct="0" indent="-514350" lvl="0" marL="514350">
              <a:lnSpc>
                <a:spcPct val="100000"/>
              </a:lnSpc>
              <a:spcBef>
                <a:spcPct val="20000"/>
              </a:spcBef>
              <a:spcAft>
                <a:spcPct val="0"/>
              </a:spcAft>
              <a:buAutoNum type="arabicPeriod" startAt="13"/>
            </a:pPr>
            <a:r>
              <a:rPr dirty="0" sz="2400" lang="sw-KE" smtClean="0">
                <a:ea typeface="Calibri" panose="020F0502020204030204" pitchFamily="34" charset="0"/>
                <a:cs typeface="Times New Roman" panose="02020603050405020304" pitchFamily="18" charset="0"/>
              </a:rPr>
              <a:t>Take </a:t>
            </a:r>
            <a:r>
              <a:rPr dirty="0" sz="2400" lang="sw-KE">
                <a:ea typeface="Calibri" panose="020F0502020204030204" pitchFamily="34" charset="0"/>
                <a:cs typeface="Times New Roman" panose="02020603050405020304" pitchFamily="18" charset="0"/>
              </a:rPr>
              <a:t>weight on alternate days to monitor the </a:t>
            </a:r>
            <a:r>
              <a:rPr dirty="0" sz="2400" lang="sw-KE" smtClean="0">
                <a:ea typeface="Calibri" panose="020F0502020204030204" pitchFamily="34" charset="0"/>
                <a:cs typeface="Times New Roman" panose="02020603050405020304" pitchFamily="18" charset="0"/>
              </a:rPr>
              <a:t>progress</a:t>
            </a:r>
            <a:endParaRPr dirty="0" sz="2400" lang="en-US">
              <a:ea typeface="Calibri" panose="020F0502020204030204" pitchFamily="34" charset="0"/>
              <a:cs typeface="Times New Roman" panose="02020603050405020304" pitchFamily="18" charset="0"/>
            </a:endParaRPr>
          </a:p>
          <a:p>
            <a:pPr eaLnBrk="0" fontAlgn="base" hangingPunct="0" indent="-514350" lvl="0" marL="514350">
              <a:lnSpc>
                <a:spcPct val="100000"/>
              </a:lnSpc>
              <a:spcBef>
                <a:spcPct val="20000"/>
              </a:spcBef>
              <a:spcAft>
                <a:spcPct val="0"/>
              </a:spcAft>
              <a:buAutoNum type="arabicPeriod" startAt="13"/>
            </a:pPr>
            <a:r>
              <a:rPr dirty="0" lang="sw-KE" smtClean="0">
                <a:ea typeface="Calibri" panose="020F0502020204030204" pitchFamily="34" charset="0"/>
                <a:cs typeface="Times New Roman" panose="02020603050405020304" pitchFamily="18" charset="0"/>
              </a:rPr>
              <a:t>Discharge </a:t>
            </a:r>
            <a:r>
              <a:rPr dirty="0" lang="sw-KE">
                <a:ea typeface="Calibri" panose="020F0502020204030204" pitchFamily="34" charset="0"/>
                <a:cs typeface="Times New Roman" panose="02020603050405020304" pitchFamily="18" charset="0"/>
              </a:rPr>
              <a:t>the baby  at 2000 – 2500 </a:t>
            </a:r>
            <a:r>
              <a:rPr dirty="0" lang="sw-KE" smtClean="0">
                <a:ea typeface="Calibri" panose="020F0502020204030204" pitchFamily="34" charset="0"/>
                <a:cs typeface="Times New Roman" panose="02020603050405020304" pitchFamily="18" charset="0"/>
              </a:rPr>
              <a:t>g</a:t>
            </a:r>
            <a:endParaRPr dirty="0" lang="en-US">
              <a:ea typeface="Calibri" panose="020F0502020204030204" pitchFamily="34" charset="0"/>
              <a:cs typeface="Times New Roman" panose="02020603050405020304" pitchFamily="18" charset="0"/>
            </a:endParaRPr>
          </a:p>
          <a:p>
            <a:pPr eaLnBrk="0" fontAlgn="base" hangingPunct="0" indent="-514350" lvl="0" marL="514350">
              <a:lnSpc>
                <a:spcPct val="100000"/>
              </a:lnSpc>
              <a:spcBef>
                <a:spcPct val="20000"/>
              </a:spcBef>
              <a:spcAft>
                <a:spcPct val="0"/>
              </a:spcAft>
              <a:buAutoNum type="arabicPeriod" startAt="13"/>
            </a:pPr>
            <a:r>
              <a:rPr dirty="0" lang="sw-KE" smtClean="0">
                <a:ea typeface="Calibri" panose="020F0502020204030204" pitchFamily="34" charset="0"/>
                <a:cs typeface="Times New Roman" panose="02020603050405020304" pitchFamily="18" charset="0"/>
              </a:rPr>
              <a:t>Give </a:t>
            </a:r>
            <a:r>
              <a:rPr dirty="0" lang="sw-KE">
                <a:ea typeface="Calibri" panose="020F0502020204030204" pitchFamily="34" charset="0"/>
                <a:cs typeface="Times New Roman" panose="02020603050405020304" pitchFamily="18" charset="0"/>
              </a:rPr>
              <a:t>BCG vaccine on discharge or advice the mother to go for </a:t>
            </a:r>
            <a:r>
              <a:rPr dirty="0" lang="sw-KE" smtClean="0">
                <a:ea typeface="Calibri" panose="020F0502020204030204" pitchFamily="34" charset="0"/>
                <a:cs typeface="Times New Roman" panose="02020603050405020304" pitchFamily="18" charset="0"/>
              </a:rPr>
              <a:t>it</a:t>
            </a:r>
            <a:endParaRPr dirty="0" lang="en-US">
              <a:ea typeface="Calibri" panose="020F0502020204030204" pitchFamily="34" charset="0"/>
              <a:cs typeface="Times New Roman" panose="02020603050405020304" pitchFamily="18" charset="0"/>
            </a:endParaRPr>
          </a:p>
          <a:p>
            <a:pPr eaLnBrk="0" fontAlgn="base" hangingPunct="0" indent="-514350" lvl="0" marL="514350">
              <a:lnSpc>
                <a:spcPct val="100000"/>
              </a:lnSpc>
              <a:spcBef>
                <a:spcPct val="20000"/>
              </a:spcBef>
              <a:spcAft>
                <a:spcPct val="0"/>
              </a:spcAft>
              <a:buAutoNum type="arabicPeriod" startAt="13"/>
            </a:pPr>
            <a:r>
              <a:rPr dirty="0" lang="sw-KE" smtClean="0">
                <a:ea typeface="Calibri" panose="020F0502020204030204" pitchFamily="34" charset="0"/>
                <a:cs typeface="Times New Roman" panose="02020603050405020304" pitchFamily="18" charset="0"/>
              </a:rPr>
              <a:t>Advice </a:t>
            </a:r>
            <a:r>
              <a:rPr dirty="0" lang="sw-KE">
                <a:ea typeface="Calibri" panose="020F0502020204030204" pitchFamily="34" charset="0"/>
                <a:cs typeface="Times New Roman" panose="02020603050405020304" pitchFamily="18" charset="0"/>
              </a:rPr>
              <a:t>the mother on family planning so that she gets another baby when the stress has reduced</a:t>
            </a:r>
            <a:endParaRPr dirty="0" lang="en-US">
              <a:effectLst/>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8631" name="Title 1"/>
          <p:cNvSpPr>
            <a:spLocks noGrp="1"/>
          </p:cNvSpPr>
          <p:nvPr>
            <p:ph type="title"/>
          </p:nvPr>
        </p:nvSpPr>
        <p:spPr/>
        <p:txBody>
          <a:bodyPr/>
          <a:p>
            <a:r>
              <a:rPr b="1" dirty="0" lang="en-US" smtClean="0">
                <a:latin typeface="+mn-lt"/>
              </a:rPr>
              <a:t>                            complications</a:t>
            </a:r>
            <a:endParaRPr b="1" dirty="0" lang="en-US">
              <a:latin typeface="+mn-lt"/>
            </a:endParaRPr>
          </a:p>
        </p:txBody>
      </p:sp>
      <p:sp>
        <p:nvSpPr>
          <p:cNvPr id="1048632" name="Content Placeholder 2"/>
          <p:cNvSpPr>
            <a:spLocks noGrp="1"/>
          </p:cNvSpPr>
          <p:nvPr>
            <p:ph idx="1"/>
          </p:nvPr>
        </p:nvSpPr>
        <p:spPr>
          <a:xfrm>
            <a:off x="838200" y="1619561"/>
            <a:ext cx="10515600" cy="4351338"/>
          </a:xfrm>
        </p:spPr>
        <p:txBody>
          <a:bodyPr>
            <a:normAutofit/>
          </a:bodyPr>
          <a:p>
            <a:pPr marL="0"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Hypothermia </a:t>
            </a:r>
            <a:r>
              <a:rPr dirty="0" lang="sw-KE">
                <a:latin typeface="Calibri" panose="020F0502020204030204" pitchFamily="34" charset="0"/>
                <a:ea typeface="Calibri" panose="020F0502020204030204" pitchFamily="34" charset="0"/>
                <a:cs typeface="Times New Roman" panose="02020603050405020304" pitchFamily="18" charset="0"/>
              </a:rPr>
              <a:t>neonatorum 				</a:t>
            </a:r>
            <a:r>
              <a:rPr dirty="0" lang="sw-KE" smtClean="0">
                <a:latin typeface="Calibri" panose="020F0502020204030204" pitchFamily="34" charset="0"/>
                <a:ea typeface="Calibri" panose="020F0502020204030204" pitchFamily="34" charset="0"/>
                <a:cs typeface="Times New Roman" panose="02020603050405020304" pitchFamily="18" charset="0"/>
              </a:rPr>
              <a:t>Jaundice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Haemorrhagic disease of new born			</a:t>
            </a:r>
            <a:r>
              <a:rPr dirty="0" lang="sw-KE" smtClean="0">
                <a:latin typeface="Calibri" panose="020F0502020204030204" pitchFamily="34" charset="0"/>
                <a:ea typeface="Calibri" panose="020F0502020204030204" pitchFamily="34" charset="0"/>
                <a:cs typeface="Times New Roman" panose="02020603050405020304" pitchFamily="18" charset="0"/>
              </a:rPr>
              <a:t>Infections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Respiratory distress syndrome			</a:t>
            </a:r>
            <a:r>
              <a:rPr dirty="0" lang="sw-KE" smtClean="0">
                <a:latin typeface="Calibri" panose="020F0502020204030204" pitchFamily="34" charset="0"/>
                <a:ea typeface="Calibri" panose="020F0502020204030204" pitchFamily="34" charset="0"/>
                <a:cs typeface="Times New Roman" panose="02020603050405020304" pitchFamily="18" charset="0"/>
              </a:rPr>
              <a:t>           Anaemia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Retrolental							</a:t>
            </a:r>
            <a:r>
              <a:rPr dirty="0" lang="sw-KE" smtClean="0">
                <a:latin typeface="Calibri" panose="020F0502020204030204" pitchFamily="34" charset="0"/>
                <a:ea typeface="Calibri" panose="020F0502020204030204" pitchFamily="34" charset="0"/>
                <a:cs typeface="Times New Roman" panose="02020603050405020304" pitchFamily="18" charset="0"/>
              </a:rPr>
              <a:t>Rickets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Failure to thrive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8633" name="Title 1"/>
          <p:cNvSpPr>
            <a:spLocks noGrp="1"/>
          </p:cNvSpPr>
          <p:nvPr>
            <p:ph type="title"/>
          </p:nvPr>
        </p:nvSpPr>
        <p:spPr/>
        <p:txBody>
          <a:bodyPr/>
          <a:p>
            <a:r>
              <a:rPr b="1" dirty="0" lang="en-US" smtClean="0">
                <a:latin typeface="+mn-lt"/>
              </a:rPr>
              <a:t>                 Kangaroo mother care</a:t>
            </a:r>
            <a:endParaRPr b="1" dirty="0" lang="en-US">
              <a:latin typeface="+mn-lt"/>
            </a:endParaRPr>
          </a:p>
        </p:txBody>
      </p:sp>
      <p:sp>
        <p:nvSpPr>
          <p:cNvPr id="1048634" name="Content Placeholder 2"/>
          <p:cNvSpPr>
            <a:spLocks noGrp="1"/>
          </p:cNvSpPr>
          <p:nvPr>
            <p:ph idx="1"/>
          </p:nvPr>
        </p:nvSpPr>
        <p:spPr/>
        <p:txBody>
          <a:bodyPr/>
          <a:p>
            <a:pPr eaLnBrk="0" fontAlgn="base" hangingPunct="0" indent="-342900" lvl="0" marL="342900">
              <a:lnSpc>
                <a:spcPct val="100000"/>
              </a:lnSpc>
              <a:spcBef>
                <a:spcPct val="20000"/>
              </a:spcBef>
              <a:spcAft>
                <a:spcPct val="0"/>
              </a:spcAft>
              <a:buFontTx/>
              <a:buChar char="•"/>
            </a:pPr>
            <a:r>
              <a:rPr altLang="en-US" dirty="0" sz="3200" kern="0" lang="en-GB">
                <a:solidFill>
                  <a:srgbClr val="000000"/>
                </a:solidFill>
                <a:latin typeface="Gill Sans MT"/>
                <a:cs typeface="Arial"/>
              </a:rPr>
              <a:t>Kangaroo Mother Care is defined as early, prolonged continuous skin-to-skin contact between a mother (or her surrogate) and her low birth weight infant.</a:t>
            </a:r>
          </a:p>
          <a:p>
            <a:pPr eaLnBrk="0" fontAlgn="base" hangingPunct="0" indent="-342900" lvl="0" marL="342900">
              <a:lnSpc>
                <a:spcPct val="100000"/>
              </a:lnSpc>
              <a:spcBef>
                <a:spcPct val="20000"/>
              </a:spcBef>
              <a:spcAft>
                <a:spcPct val="0"/>
              </a:spcAft>
              <a:buFontTx/>
              <a:buChar char="•"/>
            </a:pPr>
            <a:r>
              <a:rPr altLang="en-US" dirty="0" sz="3200" kern="0" lang="en-GB">
                <a:solidFill>
                  <a:srgbClr val="000000"/>
                </a:solidFill>
                <a:latin typeface="Gill Sans MT"/>
                <a:cs typeface="Arial"/>
              </a:rPr>
              <a:t>It is a simple, inexpensive and safe method of caring for low birth weight infants.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60" name=""/>
        <p:cNvGrpSpPr/>
        <p:nvPr/>
      </p:nvGrpSpPr>
      <p:grpSpPr>
        <a:xfrm>
          <a:off x="0" y="0"/>
          <a:ext cx="0" cy="0"/>
          <a:chOff x="0" y="0"/>
          <a:chExt cx="0" cy="0"/>
        </a:xfrm>
      </p:grpSpPr>
      <p:sp>
        <p:nvSpPr>
          <p:cNvPr id="1048635" name="Title 1"/>
          <p:cNvSpPr>
            <a:spLocks noGrp="1"/>
          </p:cNvSpPr>
          <p:nvPr>
            <p:ph type="title"/>
          </p:nvPr>
        </p:nvSpPr>
        <p:spPr/>
        <p:txBody>
          <a:bodyPr/>
          <a:p>
            <a:r>
              <a:rPr b="1" dirty="0" lang="en-US" smtClean="0">
                <a:latin typeface="+mn-lt"/>
              </a:rPr>
              <a:t>                      Benefits of KMC</a:t>
            </a:r>
            <a:endParaRPr b="1" dirty="0" lang="en-US">
              <a:latin typeface="+mn-lt"/>
            </a:endParaRPr>
          </a:p>
        </p:txBody>
      </p:sp>
      <p:sp>
        <p:nvSpPr>
          <p:cNvPr id="1048636" name="Content Placeholder 2"/>
          <p:cNvSpPr>
            <a:spLocks noGrp="1"/>
          </p:cNvSpPr>
          <p:nvPr>
            <p:ph idx="1"/>
          </p:nvPr>
        </p:nvSpPr>
        <p:spPr/>
        <p:txBody>
          <a:bodyPr>
            <a:normAutofit fontScale="96429" lnSpcReduction="20000"/>
          </a:bodyPr>
          <a:p>
            <a:pPr eaLnBrk="0" fontAlgn="base" hangingPunct="0" indent="-514350" lvl="0" marL="514350">
              <a:lnSpc>
                <a:spcPct val="100000"/>
              </a:lnSpc>
              <a:spcBef>
                <a:spcPct val="20000"/>
              </a:spcBef>
              <a:spcAft>
                <a:spcPct val="0"/>
              </a:spcAft>
              <a:buFont typeface="+mj-lt"/>
              <a:buAutoNum type="arabicPeriod"/>
            </a:pPr>
            <a:r>
              <a:rPr dirty="0" sz="3000" kern="0" lang="en-GB">
                <a:solidFill>
                  <a:srgbClr val="000000"/>
                </a:solidFill>
                <a:latin typeface="Gill Sans MT"/>
                <a:cs typeface="Arial"/>
              </a:rPr>
              <a:t>Decreases the occurrence of apnoeic attacks and irregular breathing</a:t>
            </a:r>
            <a:endParaRPr dirty="0" sz="30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Font typeface="+mj-lt"/>
              <a:buAutoNum type="arabicPeriod"/>
            </a:pPr>
            <a:r>
              <a:rPr dirty="0" sz="3000" kern="0" lang="en-GB">
                <a:solidFill>
                  <a:srgbClr val="000000"/>
                </a:solidFill>
                <a:latin typeface="Gill Sans MT"/>
                <a:cs typeface="Arial"/>
              </a:rPr>
              <a:t>Associated with less infections and when they occur, they are less severe</a:t>
            </a:r>
            <a:endParaRPr dirty="0" sz="30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Font typeface="+mj-lt"/>
              <a:buAutoNum type="arabicPeriod"/>
            </a:pPr>
            <a:r>
              <a:rPr dirty="0" sz="3000" kern="0" lang="en-GB">
                <a:solidFill>
                  <a:srgbClr val="000000"/>
                </a:solidFill>
                <a:latin typeface="Gill Sans MT"/>
                <a:cs typeface="Arial"/>
              </a:rPr>
              <a:t>Decreases mortality of low birth weight babies </a:t>
            </a:r>
            <a:endParaRPr dirty="0" sz="30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Font typeface="+mj-lt"/>
              <a:buAutoNum type="arabicPeriod"/>
            </a:pPr>
            <a:r>
              <a:rPr dirty="0" sz="3000" kern="0" lang="en-GB">
                <a:solidFill>
                  <a:srgbClr val="000000"/>
                </a:solidFill>
                <a:latin typeface="Gill Sans MT"/>
                <a:cs typeface="Arial"/>
              </a:rPr>
              <a:t>Increases mother’s confidence in caring for her small new-born and improves bonding</a:t>
            </a:r>
            <a:endParaRPr dirty="0" sz="30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Font typeface="+mj-lt"/>
              <a:buAutoNum type="arabicPeriod"/>
            </a:pPr>
            <a:r>
              <a:rPr dirty="0" sz="3000" kern="0" lang="en-GB">
                <a:solidFill>
                  <a:srgbClr val="000000"/>
                </a:solidFill>
                <a:latin typeface="Gill Sans MT"/>
                <a:cs typeface="Arial"/>
              </a:rPr>
              <a:t>Reduces hospital stay for mother and baby (early discharge)</a:t>
            </a:r>
            <a:endParaRPr dirty="0" sz="3000" kern="0" lang="en-US">
              <a:solidFill>
                <a:srgbClr val="000000"/>
              </a:solidFill>
              <a:latin typeface="Gill Sans MT"/>
              <a:cs typeface="Arial"/>
            </a:endParaRPr>
          </a:p>
          <a:p>
            <a:endParaRPr dirty="0"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61" name=""/>
        <p:cNvGrpSpPr/>
        <p:nvPr/>
      </p:nvGrpSpPr>
      <p:grpSpPr>
        <a:xfrm>
          <a:off x="0" y="0"/>
          <a:ext cx="0" cy="0"/>
          <a:chOff x="0" y="0"/>
          <a:chExt cx="0" cy="0"/>
        </a:xfrm>
      </p:grpSpPr>
      <p:sp>
        <p:nvSpPr>
          <p:cNvPr id="1048637" name="Title 1"/>
          <p:cNvSpPr>
            <a:spLocks noGrp="1"/>
          </p:cNvSpPr>
          <p:nvPr>
            <p:ph type="title"/>
          </p:nvPr>
        </p:nvSpPr>
        <p:spPr>
          <a:xfrm>
            <a:off x="838200" y="1"/>
            <a:ext cx="10515600" cy="772731"/>
          </a:xfrm>
        </p:spPr>
        <p:txBody>
          <a:bodyPr/>
          <a:p>
            <a:r>
              <a:rPr b="1" dirty="0" lang="en-US" smtClean="0">
                <a:latin typeface="+mn-lt"/>
              </a:rPr>
              <a:t>                        Benefits of KMC</a:t>
            </a:r>
            <a:endParaRPr b="1" dirty="0" lang="en-US">
              <a:latin typeface="+mn-lt"/>
            </a:endParaRPr>
          </a:p>
        </p:txBody>
      </p:sp>
      <p:sp>
        <p:nvSpPr>
          <p:cNvPr id="1048638" name="Content Placeholder 2"/>
          <p:cNvSpPr>
            <a:spLocks noGrp="1"/>
          </p:cNvSpPr>
          <p:nvPr>
            <p:ph idx="1"/>
          </p:nvPr>
        </p:nvSpPr>
        <p:spPr>
          <a:xfrm>
            <a:off x="838200" y="862885"/>
            <a:ext cx="10515600" cy="5705340"/>
          </a:xfrm>
        </p:spPr>
        <p:txBody>
          <a:bodyPr>
            <a:normAutofit/>
          </a:bodyPr>
          <a:p>
            <a:pPr eaLnBrk="0" fontAlgn="base" hangingPunct="0" indent="-514350" lvl="0" marL="514350">
              <a:lnSpc>
                <a:spcPct val="100000"/>
              </a:lnSpc>
              <a:spcBef>
                <a:spcPct val="20000"/>
              </a:spcBef>
              <a:spcAft>
                <a:spcPct val="0"/>
              </a:spcAft>
              <a:buAutoNum type="arabicPeriod" startAt="6"/>
            </a:pPr>
            <a:r>
              <a:rPr altLang="en-US" dirty="0" sz="3200" kern="0" lang="en-GB" smtClean="0">
                <a:solidFill>
                  <a:srgbClr val="000000"/>
                </a:solidFill>
                <a:latin typeface="Gill Sans MT"/>
                <a:cs typeface="Arial"/>
              </a:rPr>
              <a:t>Helps </a:t>
            </a:r>
            <a:r>
              <a:rPr altLang="en-US" dirty="0" sz="3200" kern="0" lang="en-GB">
                <a:solidFill>
                  <a:srgbClr val="000000"/>
                </a:solidFill>
                <a:latin typeface="Gill Sans MT"/>
                <a:cs typeface="Arial"/>
              </a:rPr>
              <a:t>maintain an appropriate body temperature for the </a:t>
            </a:r>
            <a:r>
              <a:rPr altLang="en-US" dirty="0" sz="3200" kern="0" lang="en-GB" smtClean="0">
                <a:solidFill>
                  <a:srgbClr val="000000"/>
                </a:solidFill>
                <a:latin typeface="Gill Sans MT"/>
                <a:cs typeface="Arial"/>
              </a:rPr>
              <a:t>new-born</a:t>
            </a:r>
            <a:endParaRPr altLang="en-US" dirty="0" sz="3200" kern="0" lang="en-US" smtClean="0">
              <a:solidFill>
                <a:srgbClr val="000000"/>
              </a:solidFill>
              <a:latin typeface="Gill Sans MT"/>
              <a:cs typeface="Arial"/>
            </a:endParaRPr>
          </a:p>
          <a:p>
            <a:pPr eaLnBrk="0" fontAlgn="base" hangingPunct="0" indent="-514350" lvl="0" marL="514350">
              <a:lnSpc>
                <a:spcPct val="100000"/>
              </a:lnSpc>
              <a:spcBef>
                <a:spcPct val="20000"/>
              </a:spcBef>
              <a:spcAft>
                <a:spcPct val="0"/>
              </a:spcAft>
              <a:buAutoNum type="arabicPeriod" startAt="6"/>
            </a:pPr>
            <a:r>
              <a:rPr altLang="en-US" dirty="0" sz="3200" kern="0" lang="en-GB" smtClean="0">
                <a:solidFill>
                  <a:srgbClr val="000000"/>
                </a:solidFill>
                <a:latin typeface="Gill Sans MT"/>
                <a:cs typeface="Arial"/>
              </a:rPr>
              <a:t>Promotes </a:t>
            </a:r>
            <a:r>
              <a:rPr altLang="en-US" dirty="0" sz="3200" kern="0" lang="en-GB">
                <a:solidFill>
                  <a:srgbClr val="000000"/>
                </a:solidFill>
                <a:latin typeface="Gill Sans MT"/>
                <a:cs typeface="Arial"/>
              </a:rPr>
              <a:t>exclusive breastfeeding, resulting in a higher rate and longer duration of </a:t>
            </a:r>
            <a:r>
              <a:rPr altLang="en-US" dirty="0" sz="3200" kern="0" lang="en-GB" smtClean="0">
                <a:solidFill>
                  <a:srgbClr val="000000"/>
                </a:solidFill>
                <a:latin typeface="Gill Sans MT"/>
                <a:cs typeface="Arial"/>
              </a:rPr>
              <a:t>breastfeeding</a:t>
            </a:r>
            <a:endParaRPr altLang="en-US" dirty="0" sz="32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AutoNum type="arabicPeriod" startAt="6"/>
            </a:pPr>
            <a:r>
              <a:rPr altLang="en-US" dirty="0" sz="3200" kern="0" lang="en-GB" smtClean="0">
                <a:solidFill>
                  <a:srgbClr val="000000"/>
                </a:solidFill>
                <a:latin typeface="Gill Sans MT"/>
                <a:cs typeface="Arial"/>
              </a:rPr>
              <a:t>Babies </a:t>
            </a:r>
            <a:r>
              <a:rPr altLang="en-US" dirty="0" sz="3200" kern="0" lang="en-GB">
                <a:solidFill>
                  <a:srgbClr val="000000"/>
                </a:solidFill>
                <a:latin typeface="Gill Sans MT"/>
                <a:cs typeface="Arial"/>
              </a:rPr>
              <a:t>gain weight and grow faster as KMC promotes GI growth Reduces costs for the health facility and the mother/guardian as minimal equipment is required and is less expensive than incubator </a:t>
            </a:r>
            <a:r>
              <a:rPr altLang="en-US" dirty="0" sz="3200" kern="0" lang="en-GB" smtClean="0">
                <a:solidFill>
                  <a:srgbClr val="000000"/>
                </a:solidFill>
                <a:latin typeface="Gill Sans MT"/>
                <a:cs typeface="Arial"/>
              </a:rPr>
              <a:t>care</a:t>
            </a:r>
            <a:endParaRPr altLang="en-US" dirty="0" sz="3200" kern="0" lang="en-US" smtClean="0">
              <a:solidFill>
                <a:srgbClr val="000000"/>
              </a:solidFill>
              <a:latin typeface="Gill Sans MT"/>
              <a:cs typeface="Arial"/>
            </a:endParaRPr>
          </a:p>
          <a:p>
            <a:pPr eaLnBrk="0" fontAlgn="base" hangingPunct="0" indent="-514350" lvl="0" marL="514350">
              <a:lnSpc>
                <a:spcPct val="100000"/>
              </a:lnSpc>
              <a:spcBef>
                <a:spcPct val="20000"/>
              </a:spcBef>
              <a:spcAft>
                <a:spcPct val="0"/>
              </a:spcAft>
              <a:buAutoNum type="arabicPeriod" startAt="6"/>
            </a:pPr>
            <a:r>
              <a:rPr altLang="en-US" dirty="0" sz="3200" kern="0" lang="en-GB" smtClean="0">
                <a:solidFill>
                  <a:srgbClr val="000000"/>
                </a:solidFill>
                <a:latin typeface="Gill Sans MT"/>
                <a:cs typeface="Arial"/>
              </a:rPr>
              <a:t>Enables </a:t>
            </a:r>
            <a:r>
              <a:rPr altLang="en-US" dirty="0" sz="3200" kern="0" lang="en-GB">
                <a:solidFill>
                  <a:srgbClr val="000000"/>
                </a:solidFill>
                <a:latin typeface="Gill Sans MT"/>
                <a:cs typeface="Arial"/>
              </a:rPr>
              <a:t>fewer nursing staff to care for larger numbers of low birth weight </a:t>
            </a:r>
            <a:r>
              <a:rPr altLang="en-US" dirty="0" sz="3200" kern="0" lang="en-GB" smtClean="0">
                <a:solidFill>
                  <a:srgbClr val="000000"/>
                </a:solidFill>
                <a:latin typeface="Gill Sans MT"/>
                <a:cs typeface="Arial"/>
              </a:rPr>
              <a:t>new-borns</a:t>
            </a:r>
            <a:endParaRPr altLang="en-US" dirty="0" sz="3200" kern="0" lang="en-US">
              <a:solidFill>
                <a:srgbClr val="000000"/>
              </a:solidFill>
              <a:latin typeface="Gill Sans MT"/>
              <a:cs typeface="Arial"/>
            </a:endParaRPr>
          </a:p>
          <a:p>
            <a:pPr eaLnBrk="0" fontAlgn="base" hangingPunct="0" indent="-514350" lvl="0" marL="514350">
              <a:lnSpc>
                <a:spcPct val="100000"/>
              </a:lnSpc>
              <a:spcBef>
                <a:spcPct val="20000"/>
              </a:spcBef>
              <a:spcAft>
                <a:spcPct val="0"/>
              </a:spcAft>
              <a:buClr>
                <a:srgbClr val="ED1C24"/>
              </a:buClr>
              <a:buAutoNum type="arabicPeriod" startAt="6"/>
            </a:pPr>
            <a:endParaRPr altLang="en-US" dirty="0" sz="3200" kern="0" lang="en-US">
              <a:solidFill>
                <a:srgbClr val="000000"/>
              </a:solidFill>
              <a:latin typeface="Gill Sans MT"/>
              <a:cs typeface="Arial"/>
            </a:endParaRPr>
          </a:p>
          <a:p>
            <a:endParaRPr dirty="0"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62" name=""/>
        <p:cNvGrpSpPr/>
        <p:nvPr/>
      </p:nvGrpSpPr>
      <p:grpSpPr>
        <a:xfrm>
          <a:off x="0" y="0"/>
          <a:ext cx="0" cy="0"/>
          <a:chOff x="0" y="0"/>
          <a:chExt cx="0" cy="0"/>
        </a:xfrm>
      </p:grpSpPr>
      <p:sp>
        <p:nvSpPr>
          <p:cNvPr id="1048639" name="Title 1"/>
          <p:cNvSpPr>
            <a:spLocks noGrp="1"/>
          </p:cNvSpPr>
          <p:nvPr>
            <p:ph type="title"/>
          </p:nvPr>
        </p:nvSpPr>
        <p:spPr>
          <a:xfrm>
            <a:off x="838200" y="1"/>
            <a:ext cx="10515600" cy="1004551"/>
          </a:xfrm>
        </p:spPr>
        <p:txBody>
          <a:bodyPr/>
          <a:p>
            <a:pPr indent="-228600" lvl="0">
              <a:lnSpc>
                <a:spcPct val="115000"/>
              </a:lnSpc>
              <a:spcBef>
                <a:spcPts val="0"/>
              </a:spcBef>
              <a:spcAft>
                <a:spcPts val="1000"/>
              </a:spcAft>
            </a:pPr>
            <a:r>
              <a:rPr b="1" dirty="0" sz="32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3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2.  SMALL </a:t>
            </a:r>
            <a:r>
              <a:rPr b="1" dirty="0" sz="3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FOR GESTATIONAL AGE</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48640" name="Content Placeholder 2"/>
          <p:cNvSpPr>
            <a:spLocks noGrp="1"/>
          </p:cNvSpPr>
          <p:nvPr>
            <p:ph idx="1"/>
          </p:nvPr>
        </p:nvSpPr>
        <p:spPr>
          <a:xfrm>
            <a:off x="838200" y="888642"/>
            <a:ext cx="10515600" cy="5288321"/>
          </a:xfrm>
        </p:spPr>
        <p:txBody>
          <a:bodyPr>
            <a:normAutofit/>
          </a:bodyPr>
          <a:p>
            <a:pPr fontAlgn="base" lvl="0">
              <a:lnSpc>
                <a:spcPct val="100000"/>
              </a:lnSpc>
              <a:spcBef>
                <a:spcPct val="0"/>
              </a:spcBef>
              <a:spcAft>
                <a:spcPct val="0"/>
              </a:spcAft>
            </a:pPr>
            <a:r>
              <a:rPr dirty="0" sz="3200" lang="sw-KE" smtClean="0">
                <a:ea typeface="Calibri" panose="020F0502020204030204" pitchFamily="34" charset="0"/>
                <a:cs typeface="Times New Roman" panose="02020603050405020304" pitchFamily="18" charset="0"/>
              </a:rPr>
              <a:t>This </a:t>
            </a:r>
            <a:r>
              <a:rPr dirty="0" sz="3200" lang="sw-KE">
                <a:ea typeface="Calibri" panose="020F0502020204030204" pitchFamily="34" charset="0"/>
                <a:cs typeface="Times New Roman" panose="02020603050405020304" pitchFamily="18" charset="0"/>
              </a:rPr>
              <a:t>term refers to a baby whose birth weight is below  10 th centile for his gestational age</a:t>
            </a:r>
            <a:r>
              <a:rPr dirty="0" sz="3200" lang="sw-KE" smtClean="0">
                <a:ea typeface="Calibri" panose="020F0502020204030204" pitchFamily="34" charset="0"/>
                <a:cs typeface="Times New Roman" panose="02020603050405020304" pitchFamily="18" charset="0"/>
              </a:rPr>
              <a:t>.</a:t>
            </a:r>
          </a:p>
          <a:p>
            <a:pPr fontAlgn="base" lvl="0">
              <a:lnSpc>
                <a:spcPct val="100000"/>
              </a:lnSpc>
              <a:spcBef>
                <a:spcPct val="0"/>
              </a:spcBef>
              <a:spcAft>
                <a:spcPct val="0"/>
              </a:spcAft>
            </a:pPr>
            <a:r>
              <a:rPr dirty="0" sz="3200" lang="sw-KE" smtClean="0">
                <a:ea typeface="Calibri" panose="020F0502020204030204" pitchFamily="34" charset="0"/>
                <a:cs typeface="Times New Roman" panose="02020603050405020304" pitchFamily="18" charset="0"/>
              </a:rPr>
              <a:t>commonly </a:t>
            </a:r>
            <a:r>
              <a:rPr dirty="0" sz="3200" lang="sw-KE">
                <a:ea typeface="Calibri" panose="020F0502020204030204" pitchFamily="34" charset="0"/>
                <a:cs typeface="Times New Roman" panose="02020603050405020304" pitchFamily="18" charset="0"/>
              </a:rPr>
              <a:t>referred to as low birth weight but this includes preterm babies</a:t>
            </a:r>
            <a:r>
              <a:rPr dirty="0" sz="3200" lang="sw-KE" smtClean="0">
                <a:ea typeface="Calibri" panose="020F0502020204030204" pitchFamily="34" charset="0"/>
                <a:cs typeface="Times New Roman" panose="02020603050405020304" pitchFamily="18" charset="0"/>
              </a:rPr>
              <a:t>.</a:t>
            </a:r>
          </a:p>
          <a:p>
            <a:pPr fontAlgn="base" indent="0" lvl="0" marL="0">
              <a:lnSpc>
                <a:spcPct val="100000"/>
              </a:lnSpc>
              <a:spcBef>
                <a:spcPct val="0"/>
              </a:spcBef>
              <a:spcAft>
                <a:spcPct val="0"/>
              </a:spcAft>
              <a:buNone/>
            </a:pPr>
            <a:r>
              <a:rPr altLang="en-US" b="1" dirty="0" lang="en-GB" smtClean="0">
                <a:solidFill>
                  <a:srgbClr val="000000"/>
                </a:solidFill>
                <a:cs typeface="Arial" panose="020B0604020202020204" pitchFamily="34" charset="0"/>
              </a:rPr>
              <a:t> </a:t>
            </a:r>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63" name=""/>
        <p:cNvGrpSpPr/>
        <p:nvPr/>
      </p:nvGrpSpPr>
      <p:grpSpPr>
        <a:xfrm>
          <a:off x="0" y="0"/>
          <a:ext cx="0" cy="0"/>
          <a:chOff x="0" y="0"/>
          <a:chExt cx="0" cy="0"/>
        </a:xfrm>
      </p:grpSpPr>
      <p:sp>
        <p:nvSpPr>
          <p:cNvPr id="1048641" name="Title 1"/>
          <p:cNvSpPr>
            <a:spLocks noGrp="1"/>
          </p:cNvSpPr>
          <p:nvPr>
            <p:ph type="title"/>
          </p:nvPr>
        </p:nvSpPr>
        <p:spPr>
          <a:xfrm>
            <a:off x="838200" y="193183"/>
            <a:ext cx="10515600" cy="901521"/>
          </a:xfrm>
        </p:spPr>
        <p:txBody>
          <a:bodyPr/>
          <a:p>
            <a:r>
              <a:rPr b="1" dirty="0" lang="en-US" smtClean="0">
                <a:latin typeface="+mn-lt"/>
              </a:rPr>
              <a:t>They are susceptible to various problem</a:t>
            </a:r>
            <a:endParaRPr b="1" dirty="0" lang="en-US">
              <a:latin typeface="+mn-lt"/>
            </a:endParaRPr>
          </a:p>
        </p:txBody>
      </p:sp>
      <p:sp>
        <p:nvSpPr>
          <p:cNvPr id="1048642" name="Content Placeholder 2"/>
          <p:cNvSpPr>
            <a:spLocks noGrp="1"/>
          </p:cNvSpPr>
          <p:nvPr>
            <p:ph sz="half" idx="1"/>
          </p:nvPr>
        </p:nvSpPr>
        <p:spPr>
          <a:xfrm>
            <a:off x="188889" y="1094704"/>
            <a:ext cx="11376339" cy="5628067"/>
          </a:xfrm>
        </p:spPr>
        <p:txBody>
          <a:bodyPr>
            <a:noAutofit/>
          </a:bodyPr>
          <a:p>
            <a:pPr indent="-457200" lvl="3">
              <a:lnSpc>
                <a:spcPct val="115000"/>
              </a:lnSpc>
              <a:spcBef>
                <a:spcPts val="0"/>
              </a:spcBef>
              <a:spcAft>
                <a:spcPts val="1000"/>
              </a:spcAft>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Congenital </a:t>
            </a:r>
            <a:r>
              <a:rPr dirty="0" sz="2800" lang="sw-KE">
                <a:latin typeface="Calibri" panose="020F0502020204030204" pitchFamily="34" charset="0"/>
                <a:ea typeface="Calibri" panose="020F0502020204030204" pitchFamily="34" charset="0"/>
                <a:cs typeface="Times New Roman" panose="02020603050405020304" pitchFamily="18" charset="0"/>
              </a:rPr>
              <a:t>abnormalities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Foetal </a:t>
            </a:r>
            <a:r>
              <a:rPr dirty="0" sz="2800" lang="sw-KE">
                <a:latin typeface="Calibri" panose="020F0502020204030204" pitchFamily="34" charset="0"/>
                <a:ea typeface="Calibri" panose="020F0502020204030204" pitchFamily="34" charset="0"/>
                <a:cs typeface="Times New Roman" panose="02020603050405020304" pitchFamily="18" charset="0"/>
              </a:rPr>
              <a:t>hypoxia that may lead to intrapartal death</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Birth asphyxia due to inadequate  perfusion, meconium aspiration leading to airway obstruction</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Hypothermia due to little subcutaneous tissue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Apnoeic attacks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Hypoglycaemia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606" name="Title 1"/>
          <p:cNvSpPr>
            <a:spLocks noGrp="1"/>
          </p:cNvSpPr>
          <p:nvPr>
            <p:ph type="title"/>
          </p:nvPr>
        </p:nvSpPr>
        <p:spPr/>
        <p:txBody>
          <a:bodyPr/>
          <a:p>
            <a:r>
              <a:rPr b="1" dirty="0" lang="en-US" smtClean="0">
                <a:latin typeface="+mn-lt"/>
              </a:rPr>
              <a:t>                       MODULE OBJECTIVE</a:t>
            </a:r>
            <a:endParaRPr b="1" dirty="0" lang="en-US">
              <a:latin typeface="+mn-lt"/>
            </a:endParaRPr>
          </a:p>
        </p:txBody>
      </p:sp>
      <p:sp>
        <p:nvSpPr>
          <p:cNvPr id="1048607" name="Content Placeholder 2"/>
          <p:cNvSpPr>
            <a:spLocks noGrp="1"/>
          </p:cNvSpPr>
          <p:nvPr>
            <p:ph idx="1"/>
          </p:nvPr>
        </p:nvSpPr>
        <p:spPr/>
        <p:txBody>
          <a:bodyPr>
            <a:normAutofit fontScale="96429" lnSpcReduction="10000"/>
          </a:bodyPr>
          <a:p>
            <a:pPr indent="0" marL="0">
              <a:buNone/>
            </a:pPr>
            <a:r>
              <a:rPr dirty="0" lang="en-US" smtClean="0"/>
              <a:t>By the end of the module the learner should be able to:</a:t>
            </a:r>
          </a:p>
          <a:p>
            <a:pPr indent="-514350" marL="514350">
              <a:buFont typeface="+mj-lt"/>
              <a:buAutoNum type="arabicPeriod"/>
            </a:pPr>
            <a:r>
              <a:rPr dirty="0" lang="en-US" smtClean="0"/>
              <a:t>Identify babies with special needs/babies at risk</a:t>
            </a:r>
          </a:p>
          <a:p>
            <a:pPr indent="-514350" marL="514350">
              <a:buFont typeface="+mj-lt"/>
              <a:buAutoNum type="arabicPeriod"/>
            </a:pPr>
            <a:r>
              <a:rPr dirty="0" lang="en-US" smtClean="0"/>
              <a:t>Manage babies with special needs/babies at risk</a:t>
            </a:r>
          </a:p>
          <a:p>
            <a:pPr indent="-514350" marL="514350">
              <a:buFont typeface="+mj-lt"/>
              <a:buAutoNum type="arabicPeriod"/>
            </a:pPr>
            <a:r>
              <a:rPr dirty="0" lang="en-US" smtClean="0"/>
              <a:t>Utilize the nursing process in managing babies with special needs /babies at risk</a:t>
            </a:r>
          </a:p>
          <a:p>
            <a:pPr indent="-514350" marL="514350">
              <a:buFont typeface="+mj-lt"/>
              <a:buAutoNum type="arabicPeriod"/>
            </a:pPr>
            <a:r>
              <a:rPr dirty="0" lang="en-US" smtClean="0"/>
              <a:t>The babies are</a:t>
            </a:r>
            <a:r>
              <a:rPr b="1" dirty="0" lang="en-US" smtClean="0"/>
              <a:t>: low birth weigh babies</a:t>
            </a:r>
            <a:r>
              <a:rPr dirty="0" lang="en-US" smtClean="0"/>
              <a:t>, congenital abnormalities, </a:t>
            </a:r>
            <a:r>
              <a:rPr b="1" dirty="0" lang="en-US" smtClean="0"/>
              <a:t>respiratory distress syndrome</a:t>
            </a:r>
            <a:r>
              <a:rPr dirty="0" lang="en-US" smtClean="0"/>
              <a:t>, </a:t>
            </a:r>
            <a:r>
              <a:rPr b="1" dirty="0" lang="en-US" smtClean="0"/>
              <a:t>birth injuries and trauma</a:t>
            </a:r>
            <a:r>
              <a:rPr dirty="0" lang="en-US" smtClean="0"/>
              <a:t>, </a:t>
            </a:r>
            <a:r>
              <a:rPr b="1" dirty="0" lang="en-US" smtClean="0"/>
              <a:t>neonatal jaundice, neonatal sepsis, hypothermia, hypoglycemia</a:t>
            </a:r>
            <a:r>
              <a:rPr dirty="0" lang="en-US" smtClean="0"/>
              <a:t>, </a:t>
            </a:r>
            <a:r>
              <a:rPr b="1" dirty="0" lang="en-US" err="1" smtClean="0"/>
              <a:t>haemorrhage</a:t>
            </a:r>
            <a:r>
              <a:rPr dirty="0" lang="en-US" smtClean="0"/>
              <a:t>, babies of diabetic mother, </a:t>
            </a:r>
            <a:r>
              <a:rPr b="1" dirty="0" lang="en-US" err="1" smtClean="0"/>
              <a:t>opthalmia</a:t>
            </a:r>
            <a:r>
              <a:rPr b="1" dirty="0" lang="en-US" smtClean="0"/>
              <a:t> </a:t>
            </a:r>
            <a:r>
              <a:rPr b="1" dirty="0" lang="en-US" err="1" smtClean="0"/>
              <a:t>neonatorum</a:t>
            </a:r>
            <a:r>
              <a:rPr b="1" dirty="0" lang="en-US" smtClean="0"/>
              <a:t> </a:t>
            </a:r>
            <a:r>
              <a:rPr dirty="0" lang="en-US" smtClean="0"/>
              <a:t>and fetal compromise covered in abnormal midwifery. </a:t>
            </a:r>
          </a:p>
          <a:p>
            <a:pPr indent="0" marL="0">
              <a:buNone/>
            </a:pPr>
            <a:endParaRPr dirty="0"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64" name=""/>
        <p:cNvGrpSpPr/>
        <p:nvPr/>
      </p:nvGrpSpPr>
      <p:grpSpPr>
        <a:xfrm>
          <a:off x="0" y="0"/>
          <a:ext cx="0" cy="0"/>
          <a:chOff x="0" y="0"/>
          <a:chExt cx="0" cy="0"/>
        </a:xfrm>
      </p:grpSpPr>
      <p:sp>
        <p:nvSpPr>
          <p:cNvPr id="1048643" name="Title 1"/>
          <p:cNvSpPr>
            <a:spLocks noGrp="1"/>
          </p:cNvSpPr>
          <p:nvPr>
            <p:ph type="title"/>
          </p:nvPr>
        </p:nvSpPr>
        <p:spPr/>
        <p:txBody>
          <a:bodyPr/>
          <a:p>
            <a:r>
              <a:rPr b="1" dirty="0" lang="en-US" smtClean="0">
                <a:latin typeface="+mn-lt"/>
              </a:rPr>
              <a:t>                Signs And Symptoms</a:t>
            </a:r>
            <a:endParaRPr b="1" dirty="0" lang="en-US">
              <a:latin typeface="+mn-lt"/>
            </a:endParaRPr>
          </a:p>
        </p:txBody>
      </p:sp>
      <p:sp>
        <p:nvSpPr>
          <p:cNvPr id="1048644" name="Content Placeholder 2"/>
          <p:cNvSpPr>
            <a:spLocks noGrp="1"/>
          </p:cNvSpPr>
          <p:nvPr>
            <p:ph sz="half" idx="1"/>
          </p:nvPr>
        </p:nvSpPr>
        <p:spPr>
          <a:xfrm>
            <a:off x="838200" y="1825625"/>
            <a:ext cx="5181600" cy="4678206"/>
          </a:xfrm>
        </p:spPr>
        <p:txBody>
          <a:bodyPr>
            <a:normAutofit fontScale="53571" lnSpcReduction="20000"/>
          </a:bodyPr>
          <a:p>
            <a:pPr indent="-685800" marL="457200" marR="0">
              <a:lnSpc>
                <a:spcPct val="115000"/>
              </a:lnSpc>
              <a:spcBef>
                <a:spcPts val="0"/>
              </a:spcBef>
              <a:spcAft>
                <a:spcPts val="0"/>
              </a:spcAft>
              <a:buFont typeface="Wingdings" panose="05000000000000000000" pitchFamily="2" charset="2"/>
              <a:buChar char="Ø"/>
            </a:pPr>
            <a:r>
              <a:rPr dirty="0" sz="5100" lang="sw-KE">
                <a:latin typeface="Calibri" panose="020F0502020204030204" pitchFamily="34" charset="0"/>
                <a:ea typeface="Calibri" panose="020F0502020204030204" pitchFamily="34" charset="0"/>
                <a:cs typeface="Times New Roman" panose="02020603050405020304" pitchFamily="18" charset="0"/>
              </a:rPr>
              <a:t>Mostly they are born after 37th week gestation </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685800" marL="457200" marR="0">
              <a:lnSpc>
                <a:spcPct val="115000"/>
              </a:lnSpc>
              <a:spcBef>
                <a:spcPts val="0"/>
              </a:spcBef>
              <a:spcAft>
                <a:spcPts val="0"/>
              </a:spcAft>
              <a:buFont typeface="Wingdings" panose="05000000000000000000" pitchFamily="2" charset="2"/>
              <a:buChar char="Ø"/>
            </a:pPr>
            <a:r>
              <a:rPr dirty="0" sz="5100" lang="sw-KE">
                <a:latin typeface="Calibri" panose="020F0502020204030204" pitchFamily="34" charset="0"/>
                <a:ea typeface="Calibri" panose="020F0502020204030204" pitchFamily="34" charset="0"/>
                <a:cs typeface="Times New Roman" panose="02020603050405020304" pitchFamily="18" charset="0"/>
              </a:rPr>
              <a:t>Pale,dry,loose skin with wrinkles and have no lanugo</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685800" marL="457200" marR="0">
              <a:lnSpc>
                <a:spcPct val="115000"/>
              </a:lnSpc>
              <a:spcBef>
                <a:spcPts val="0"/>
              </a:spcBef>
              <a:spcAft>
                <a:spcPts val="0"/>
              </a:spcAft>
              <a:buFont typeface="Wingdings" panose="05000000000000000000" pitchFamily="2" charset="2"/>
              <a:buChar char="Ø"/>
            </a:pPr>
            <a:r>
              <a:rPr dirty="0" sz="5100" lang="sw-KE">
                <a:latin typeface="Calibri" panose="020F0502020204030204" pitchFamily="34" charset="0"/>
                <a:ea typeface="Calibri" panose="020F0502020204030204" pitchFamily="34" charset="0"/>
                <a:cs typeface="Times New Roman" panose="02020603050405020304" pitchFamily="18" charset="0"/>
              </a:rPr>
              <a:t>Subcutaneous fat is minimal</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685800" marL="457200" marR="0">
              <a:lnSpc>
                <a:spcPct val="115000"/>
              </a:lnSpc>
              <a:spcBef>
                <a:spcPts val="0"/>
              </a:spcBef>
              <a:spcAft>
                <a:spcPts val="0"/>
              </a:spcAft>
              <a:buFont typeface="Wingdings" panose="05000000000000000000" pitchFamily="2" charset="2"/>
              <a:buChar char="Ø"/>
            </a:pPr>
            <a:r>
              <a:rPr dirty="0" sz="5100" lang="sw-KE">
                <a:latin typeface="Calibri" panose="020F0502020204030204" pitchFamily="34" charset="0"/>
                <a:ea typeface="Calibri" panose="020F0502020204030204" pitchFamily="34" charset="0"/>
                <a:cs typeface="Times New Roman" panose="02020603050405020304" pitchFamily="18" charset="0"/>
              </a:rPr>
              <a:t>Show features of retarded </a:t>
            </a:r>
            <a:r>
              <a:rPr dirty="0" sz="5100" lang="sw-KE" smtClean="0">
                <a:latin typeface="Calibri" panose="020F0502020204030204" pitchFamily="34" charset="0"/>
                <a:ea typeface="Calibri" panose="020F0502020204030204" pitchFamily="34" charset="0"/>
                <a:cs typeface="Times New Roman" panose="02020603050405020304" pitchFamily="18" charset="0"/>
              </a:rPr>
              <a:t>gowth</a:t>
            </a:r>
            <a:endParaRPr dirty="0" sz="5100" lang="en-US" smtClean="0">
              <a:latin typeface="Calibri" panose="020F0502020204030204" pitchFamily="34" charset="0"/>
              <a:ea typeface="Calibri" panose="020F0502020204030204" pitchFamily="34" charset="0"/>
              <a:cs typeface="Times New Roman" panose="02020603050405020304" pitchFamily="18" charset="0"/>
            </a:endParaRPr>
          </a:p>
          <a:p>
            <a:pPr indent="-685800" marL="457200" marR="0">
              <a:lnSpc>
                <a:spcPct val="115000"/>
              </a:lnSpc>
              <a:spcBef>
                <a:spcPts val="0"/>
              </a:spcBef>
              <a:spcAft>
                <a:spcPts val="0"/>
              </a:spcAft>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The </a:t>
            </a:r>
            <a:r>
              <a:rPr dirty="0" sz="5100" lang="sw-KE">
                <a:latin typeface="Calibri" panose="020F0502020204030204" pitchFamily="34" charset="0"/>
                <a:ea typeface="Calibri" panose="020F0502020204030204" pitchFamily="34" charset="0"/>
                <a:cs typeface="Times New Roman" panose="02020603050405020304" pitchFamily="18" charset="0"/>
              </a:rPr>
              <a:t>abdomen appears </a:t>
            </a:r>
            <a:r>
              <a:rPr dirty="0" sz="5100" lang="sw-KE" smtClean="0">
                <a:latin typeface="Calibri" panose="020F0502020204030204" pitchFamily="34" charset="0"/>
                <a:ea typeface="Calibri" panose="020F0502020204030204" pitchFamily="34" charset="0"/>
                <a:cs typeface="Times New Roman" panose="02020603050405020304" pitchFamily="18" charset="0"/>
              </a:rPr>
              <a:t>sunken</a:t>
            </a:r>
          </a:p>
          <a:p>
            <a:pPr indent="-685800" marL="457200" marR="0">
              <a:lnSpc>
                <a:spcPct val="115000"/>
              </a:lnSpc>
              <a:spcBef>
                <a:spcPts val="0"/>
              </a:spcBef>
              <a:spcAft>
                <a:spcPts val="0"/>
              </a:spcAft>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Sutures and fontanelles are normal</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
        <p:nvSpPr>
          <p:cNvPr id="1048645" name="Content Placeholder 3"/>
          <p:cNvSpPr>
            <a:spLocks noGrp="1"/>
          </p:cNvSpPr>
          <p:nvPr>
            <p:ph sz="half" idx="2"/>
          </p:nvPr>
        </p:nvSpPr>
        <p:spPr>
          <a:xfrm>
            <a:off x="6172200" y="1825625"/>
            <a:ext cx="5181600" cy="4832752"/>
          </a:xfrm>
        </p:spPr>
        <p:txBody>
          <a:bodyPr>
            <a:normAutofit fontScale="60714" lnSpcReduction="20000"/>
          </a:bodyPr>
          <a:p>
            <a:pPr lvl="0">
              <a:lnSpc>
                <a:spcPct val="115000"/>
              </a:lnSpc>
              <a:spcBef>
                <a:spcPts val="0"/>
              </a:spcBef>
              <a:buFont typeface="Wingdings" panose="05000000000000000000" pitchFamily="2" charset="2"/>
              <a:buChar char="Ø"/>
            </a:pPr>
            <a:r>
              <a:rPr dirty="0" sz="51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Eyes </a:t>
            </a: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are allert and has mature facial expression</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685800" lvl="0" marL="457200">
              <a:lnSpc>
                <a:spcPct val="115000"/>
              </a:lnSpc>
              <a:spcBef>
                <a:spcPts val="0"/>
              </a:spcBef>
              <a:buFont typeface="Wingdings" panose="05000000000000000000" pitchFamily="2" charset="2"/>
              <a:buChar char="Ø"/>
            </a:pP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Skull bones are hard and allow little mobility</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685800" lvl="0" marL="457200">
              <a:lnSpc>
                <a:spcPct val="115000"/>
              </a:lnSpc>
              <a:spcBef>
                <a:spcPts val="0"/>
              </a:spcBef>
              <a:buFont typeface="Wingdings" panose="05000000000000000000" pitchFamily="2" charset="2"/>
              <a:buChar char="Ø"/>
            </a:pP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Have strong cry</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685800" lvl="0" marL="457200">
              <a:lnSpc>
                <a:spcPct val="115000"/>
              </a:lnSpc>
              <a:spcBef>
                <a:spcPts val="0"/>
              </a:spcBef>
              <a:buFont typeface="Wingdings" panose="05000000000000000000" pitchFamily="2" charset="2"/>
              <a:buChar char="Ø"/>
            </a:pP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Umbilical cord is thin</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685800" lvl="0" marL="457200">
              <a:lnSpc>
                <a:spcPct val="115000"/>
              </a:lnSpc>
              <a:spcBef>
                <a:spcPts val="0"/>
              </a:spcBef>
              <a:buFont typeface="Wingdings" panose="05000000000000000000" pitchFamily="2" charset="2"/>
              <a:buChar char="Ø"/>
            </a:pP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Swallowing and sucking reflexes  are present so they feed well</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685800" lvl="0" marL="457200">
              <a:lnSpc>
                <a:spcPct val="115000"/>
              </a:lnSpc>
              <a:spcBef>
                <a:spcPts val="0"/>
              </a:spcBef>
              <a:buFont typeface="Wingdings" panose="05000000000000000000" pitchFamily="2" charset="2"/>
              <a:buChar char="Ø"/>
            </a:pPr>
            <a:r>
              <a:rPr dirty="0" sz="5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Normal muscle tone and are active</a:t>
            </a:r>
            <a:endParaRPr dirty="0" sz="51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5" name=""/>
        <p:cNvGrpSpPr/>
        <p:nvPr/>
      </p:nvGrpSpPr>
      <p:grpSpPr>
        <a:xfrm>
          <a:off x="0" y="0"/>
          <a:ext cx="0" cy="0"/>
          <a:chOff x="0" y="0"/>
          <a:chExt cx="0" cy="0"/>
        </a:xfrm>
      </p:grpSpPr>
      <p:sp>
        <p:nvSpPr>
          <p:cNvPr id="1048646" name="Title 1"/>
          <p:cNvSpPr>
            <a:spLocks noGrp="1"/>
          </p:cNvSpPr>
          <p:nvPr>
            <p:ph type="title"/>
          </p:nvPr>
        </p:nvSpPr>
        <p:spPr>
          <a:xfrm>
            <a:off x="838200" y="365126"/>
            <a:ext cx="10515600" cy="806852"/>
          </a:xfrm>
        </p:spPr>
        <p:txBody>
          <a:bodyPr/>
          <a:p>
            <a:r>
              <a:rPr b="1" dirty="0" lang="en-US" smtClean="0">
                <a:latin typeface="+mn-lt"/>
              </a:rPr>
              <a:t>                    Nursing management</a:t>
            </a:r>
            <a:endParaRPr b="1" dirty="0" lang="en-US">
              <a:latin typeface="+mn-lt"/>
            </a:endParaRPr>
          </a:p>
        </p:txBody>
      </p:sp>
      <p:sp>
        <p:nvSpPr>
          <p:cNvPr id="1048647" name="Content Placeholder 2"/>
          <p:cNvSpPr>
            <a:spLocks noGrp="1"/>
          </p:cNvSpPr>
          <p:nvPr>
            <p:ph idx="1"/>
          </p:nvPr>
        </p:nvSpPr>
        <p:spPr>
          <a:xfrm>
            <a:off x="838200" y="1081825"/>
            <a:ext cx="10515600" cy="5653826"/>
          </a:xfrm>
        </p:spPr>
        <p:txBody>
          <a:bodyPr>
            <a:normAutofit/>
          </a:bodyPr>
          <a:p>
            <a:pPr marL="0"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baby is predisposed  to the risks similar to those of preterm baby thus  the management principles  are the same: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Management </a:t>
            </a:r>
            <a:r>
              <a:rPr dirty="0" lang="sw-KE">
                <a:latin typeface="Calibri" panose="020F0502020204030204" pitchFamily="34" charset="0"/>
                <a:ea typeface="Calibri" panose="020F0502020204030204" pitchFamily="34" charset="0"/>
                <a:cs typeface="Times New Roman" panose="02020603050405020304" pitchFamily="18" charset="0"/>
              </a:rPr>
              <a:t>should start in labour  by closely monitoring foetal condition  for signs of foetal </a:t>
            </a:r>
            <a:r>
              <a:rPr dirty="0" lang="sw-KE" smtClean="0">
                <a:latin typeface="Calibri" panose="020F0502020204030204" pitchFamily="34" charset="0"/>
                <a:ea typeface="Calibri" panose="020F0502020204030204" pitchFamily="34" charset="0"/>
                <a:cs typeface="Times New Roman" panose="02020603050405020304" pitchFamily="18" charset="0"/>
              </a:rPr>
              <a:t>distress</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In </a:t>
            </a:r>
            <a:r>
              <a:rPr dirty="0" lang="sw-KE">
                <a:latin typeface="Calibri" panose="020F0502020204030204" pitchFamily="34" charset="0"/>
                <a:ea typeface="Calibri" panose="020F0502020204030204" pitchFamily="34" charset="0"/>
                <a:cs typeface="Times New Roman" panose="02020603050405020304" pitchFamily="18" charset="0"/>
              </a:rPr>
              <a:t>case of fortal distress in first stage</a:t>
            </a:r>
            <a:r>
              <a:rPr dirty="0" lang="sw-KE" smtClean="0">
                <a:latin typeface="Calibri" panose="020F0502020204030204" pitchFamily="34" charset="0"/>
                <a:ea typeface="Calibri" panose="020F0502020204030204" pitchFamily="34" charset="0"/>
                <a:cs typeface="Times New Roman" panose="02020603050405020304" pitchFamily="18" charset="0"/>
              </a:rPr>
              <a:t>, administer </a:t>
            </a:r>
            <a:r>
              <a:rPr dirty="0" lang="sw-KE">
                <a:latin typeface="Calibri" panose="020F0502020204030204" pitchFamily="34" charset="0"/>
                <a:ea typeface="Calibri" panose="020F0502020204030204" pitchFamily="34" charset="0"/>
                <a:cs typeface="Times New Roman" panose="02020603050405020304" pitchFamily="18" charset="0"/>
              </a:rPr>
              <a:t>oxygen to the mother and start IV drip of 10% dextrose as you prepare the mother for emergency </a:t>
            </a:r>
            <a:r>
              <a:rPr dirty="0" lang="sw-KE" smtClean="0">
                <a:latin typeface="Calibri" panose="020F0502020204030204" pitchFamily="34" charset="0"/>
                <a:ea typeface="Calibri" panose="020F0502020204030204" pitchFamily="34" charset="0"/>
                <a:cs typeface="Times New Roman" panose="02020603050405020304" pitchFamily="18" charset="0"/>
              </a:rPr>
              <a:t>c/s.</a:t>
            </a:r>
          </a:p>
          <a:p>
            <a:pPr lvl="2">
              <a:lnSpc>
                <a:spcPct val="115000"/>
              </a:lnSpc>
              <a:spcBef>
                <a:spcPts val="0"/>
              </a:spcBef>
              <a:spcAft>
                <a:spcPts val="1000"/>
              </a:spcAft>
            </a:pPr>
            <a:r>
              <a:rPr dirty="0" sz="2800" lang="sw-KE" smtClean="0">
                <a:latin typeface="Calibri" panose="020F0502020204030204" pitchFamily="34" charset="0"/>
                <a:ea typeface="Calibri" panose="020F0502020204030204" pitchFamily="34" charset="0"/>
                <a:cs typeface="Times New Roman" panose="02020603050405020304" pitchFamily="18" charset="0"/>
              </a:rPr>
              <a:t> If in the second stage the delivery is hastened by giving a generous episiotomy.</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66" name=""/>
        <p:cNvGrpSpPr/>
        <p:nvPr/>
      </p:nvGrpSpPr>
      <p:grpSpPr>
        <a:xfrm>
          <a:off x="0" y="0"/>
          <a:ext cx="0" cy="0"/>
          <a:chOff x="0" y="0"/>
          <a:chExt cx="0" cy="0"/>
        </a:xfrm>
      </p:grpSpPr>
      <p:sp>
        <p:nvSpPr>
          <p:cNvPr id="1048648" name="Content Placeholder 2"/>
          <p:cNvSpPr>
            <a:spLocks noGrp="1"/>
          </p:cNvSpPr>
          <p:nvPr>
            <p:ph idx="1"/>
          </p:nvPr>
        </p:nvSpPr>
        <p:spPr>
          <a:xfrm>
            <a:off x="838200" y="193184"/>
            <a:ext cx="10515600" cy="5983780"/>
          </a:xfrm>
        </p:spPr>
        <p:txBody>
          <a:bodyPr>
            <a:normAutofit fontScale="85714" lnSpcReduction="20000"/>
          </a:bodyPr>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Since </a:t>
            </a:r>
            <a:r>
              <a:rPr dirty="0" lang="sw-KE">
                <a:latin typeface="Calibri" panose="020F0502020204030204" pitchFamily="34" charset="0"/>
                <a:ea typeface="Calibri" panose="020F0502020204030204" pitchFamily="34" charset="0"/>
                <a:cs typeface="Times New Roman" panose="02020603050405020304" pitchFamily="18" charset="0"/>
              </a:rPr>
              <a:t>the baby is prone to hypoglaecaemia, it should be started on breast feeding as soon as </a:t>
            </a:r>
            <a:r>
              <a:rPr dirty="0" lang="sw-KE" smtClean="0">
                <a:latin typeface="Calibri" panose="020F0502020204030204" pitchFamily="34" charset="0"/>
                <a:ea typeface="Calibri" panose="020F0502020204030204" pitchFamily="34" charset="0"/>
                <a:cs typeface="Times New Roman" panose="02020603050405020304" pitchFamily="18" charset="0"/>
              </a:rPr>
              <a:t>possible.</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Gastric </a:t>
            </a:r>
            <a:r>
              <a:rPr dirty="0" lang="sw-KE">
                <a:latin typeface="Calibri" panose="020F0502020204030204" pitchFamily="34" charset="0"/>
                <a:ea typeface="Calibri" panose="020F0502020204030204" pitchFamily="34" charset="0"/>
                <a:cs typeface="Times New Roman" panose="02020603050405020304" pitchFamily="18" charset="0"/>
              </a:rPr>
              <a:t>lavage should be done with warm dextrose before </a:t>
            </a:r>
            <a:r>
              <a:rPr dirty="0" lang="sw-KE" smtClean="0">
                <a:latin typeface="Calibri" panose="020F0502020204030204" pitchFamily="34" charset="0"/>
                <a:ea typeface="Calibri" panose="020F0502020204030204" pitchFamily="34" charset="0"/>
                <a:cs typeface="Times New Roman" panose="02020603050405020304" pitchFamily="18" charset="0"/>
              </a:rPr>
              <a:t>breastfeeding</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Substitutes </a:t>
            </a:r>
            <a:r>
              <a:rPr dirty="0" lang="sw-KE">
                <a:latin typeface="Calibri" panose="020F0502020204030204" pitchFamily="34" charset="0"/>
                <a:ea typeface="Calibri" panose="020F0502020204030204" pitchFamily="34" charset="0"/>
                <a:cs typeface="Times New Roman" panose="02020603050405020304" pitchFamily="18" charset="0"/>
              </a:rPr>
              <a:t>are given if there is no breast </a:t>
            </a:r>
            <a:r>
              <a:rPr dirty="0" lang="sw-KE" smtClean="0">
                <a:latin typeface="Calibri" panose="020F0502020204030204" pitchFamily="34" charset="0"/>
                <a:ea typeface="Calibri" panose="020F0502020204030204" pitchFamily="34" charset="0"/>
                <a:cs typeface="Times New Roman" panose="02020603050405020304" pitchFamily="18" charset="0"/>
              </a:rPr>
              <a:t>milk</a:t>
            </a:r>
            <a:r>
              <a:rPr dirty="0" lang="en-US" smtClean="0">
                <a:latin typeface="Calibri" panose="020F0502020204030204" pitchFamily="34" charset="0"/>
                <a:ea typeface="Calibri" panose="020F0502020204030204" pitchFamily="34" charset="0"/>
                <a:cs typeface="Times New Roman" panose="02020603050405020304" pitchFamily="18" charset="0"/>
              </a:rPr>
              <a:t>, the feed is calculated at 90mls/kg body weight in 24 hours</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in 8 divided doses  ie 3 hourly  </a:t>
            </a:r>
            <a:r>
              <a:rPr dirty="0" lang="sw-KE" smtClean="0">
                <a:latin typeface="Calibri" panose="020F0502020204030204" pitchFamily="34" charset="0"/>
                <a:ea typeface="Calibri" panose="020F0502020204030204" pitchFamily="34" charset="0"/>
                <a:cs typeface="Times New Roman" panose="02020603050405020304" pitchFamily="18" charset="0"/>
              </a:rPr>
              <a:t>feeding</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Closely </a:t>
            </a:r>
            <a:r>
              <a:rPr dirty="0" lang="sw-KE">
                <a:latin typeface="Calibri" panose="020F0502020204030204" pitchFamily="34" charset="0"/>
                <a:ea typeface="Calibri" panose="020F0502020204030204" pitchFamily="34" charset="0"/>
                <a:cs typeface="Times New Roman" panose="02020603050405020304" pitchFamily="18" charset="0"/>
              </a:rPr>
              <a:t>observe vital signs TPR and signs of </a:t>
            </a:r>
            <a:r>
              <a:rPr dirty="0" lang="sw-KE" smtClean="0">
                <a:latin typeface="Calibri" panose="020F0502020204030204" pitchFamily="34" charset="0"/>
                <a:ea typeface="Calibri" panose="020F0502020204030204" pitchFamily="34" charset="0"/>
                <a:cs typeface="Times New Roman" panose="02020603050405020304" pitchFamily="18" charset="0"/>
              </a:rPr>
              <a:t>infection</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baby should be nursed in a warm environment  to prevent  hypothermia although it has temperature regulation </a:t>
            </a:r>
            <a:r>
              <a:rPr dirty="0" lang="sw-KE" smtClean="0">
                <a:latin typeface="Calibri" panose="020F0502020204030204" pitchFamily="34" charset="0"/>
                <a:ea typeface="Calibri" panose="020F0502020204030204" pitchFamily="34" charset="0"/>
                <a:cs typeface="Times New Roman" panose="02020603050405020304" pitchFamily="18" charset="0"/>
              </a:rPr>
              <a:t>mechanism.</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Closely </a:t>
            </a:r>
            <a:r>
              <a:rPr dirty="0" lang="sw-KE">
                <a:latin typeface="Calibri" panose="020F0502020204030204" pitchFamily="34" charset="0"/>
                <a:ea typeface="Calibri" panose="020F0502020204030204" pitchFamily="34" charset="0"/>
                <a:cs typeface="Times New Roman" panose="02020603050405020304" pitchFamily="18" charset="0"/>
              </a:rPr>
              <a:t>monitor blood sugar to rule out </a:t>
            </a:r>
            <a:r>
              <a:rPr dirty="0" lang="sw-KE" smtClean="0">
                <a:latin typeface="Calibri" panose="020F0502020204030204" pitchFamily="34" charset="0"/>
                <a:ea typeface="Calibri" panose="020F0502020204030204" pitchFamily="34" charset="0"/>
                <a:cs typeface="Times New Roman" panose="02020603050405020304" pitchFamily="18" charset="0"/>
              </a:rPr>
              <a:t>hypoglycaemia.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Weigh </a:t>
            </a:r>
            <a:r>
              <a:rPr dirty="0" lang="sw-KE">
                <a:latin typeface="Calibri" panose="020F0502020204030204" pitchFamily="34" charset="0"/>
                <a:ea typeface="Calibri" panose="020F0502020204030204" pitchFamily="34" charset="0"/>
                <a:cs typeface="Times New Roman" panose="02020603050405020304" pitchFamily="18" charset="0"/>
              </a:rPr>
              <a:t>the baby on alternate days to monitor the progress. Usually weight loss is minimal and it gains weight more rapidly and steadily than </a:t>
            </a:r>
            <a:r>
              <a:rPr dirty="0" lang="sw-KE" smtClean="0">
                <a:latin typeface="Calibri" panose="020F0502020204030204" pitchFamily="34" charset="0"/>
                <a:ea typeface="Calibri" panose="020F0502020204030204" pitchFamily="34" charset="0"/>
                <a:cs typeface="Times New Roman" panose="02020603050405020304" pitchFamily="18" charset="0"/>
              </a:rPr>
              <a:t>preterm.</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3"/>
            </a:pPr>
            <a:r>
              <a:rPr dirty="0" lang="sw-KE" smtClean="0">
                <a:latin typeface="Calibri" panose="020F0502020204030204" pitchFamily="34" charset="0"/>
                <a:ea typeface="Calibri" panose="020F0502020204030204" pitchFamily="34" charset="0"/>
                <a:cs typeface="Times New Roman" panose="02020603050405020304" pitchFamily="18" charset="0"/>
              </a:rPr>
              <a:t>Teach </a:t>
            </a:r>
            <a:r>
              <a:rPr dirty="0" lang="sw-KE">
                <a:latin typeface="Calibri" panose="020F0502020204030204" pitchFamily="34" charset="0"/>
                <a:ea typeface="Calibri" panose="020F0502020204030204" pitchFamily="34" charset="0"/>
                <a:cs typeface="Times New Roman" panose="02020603050405020304" pitchFamily="18" charset="0"/>
              </a:rPr>
              <a:t>the mother how to take care of the delicate skin that may be dry , cracked or peeling</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7" name=""/>
        <p:cNvGrpSpPr/>
        <p:nvPr/>
      </p:nvGrpSpPr>
      <p:grpSpPr>
        <a:xfrm>
          <a:off x="0" y="0"/>
          <a:ext cx="0" cy="0"/>
          <a:chOff x="0" y="0"/>
          <a:chExt cx="0" cy="0"/>
        </a:xfrm>
      </p:grpSpPr>
      <p:sp>
        <p:nvSpPr>
          <p:cNvPr id="1048649" name="Title 1"/>
          <p:cNvSpPr>
            <a:spLocks noGrp="1"/>
          </p:cNvSpPr>
          <p:nvPr>
            <p:ph type="title"/>
          </p:nvPr>
        </p:nvSpPr>
        <p:spPr/>
        <p:txBody>
          <a:bodyPr/>
          <a:p>
            <a:r>
              <a:rPr b="1" dirty="0" lang="en-US" smtClean="0">
                <a:latin typeface="+mn-lt"/>
              </a:rPr>
              <a:t>                         complications</a:t>
            </a:r>
            <a:endParaRPr b="1" dirty="0" lang="en-US">
              <a:latin typeface="+mn-lt"/>
            </a:endParaRPr>
          </a:p>
        </p:txBody>
      </p:sp>
      <p:sp>
        <p:nvSpPr>
          <p:cNvPr id="1048650" name="Content Placeholder 2"/>
          <p:cNvSpPr>
            <a:spLocks noGrp="1"/>
          </p:cNvSpPr>
          <p:nvPr>
            <p:ph idx="1"/>
          </p:nvPr>
        </p:nvSpPr>
        <p:spPr/>
        <p:txBody>
          <a:bodyPr/>
          <a:p>
            <a:pPr indent="0" marL="0" marR="0">
              <a:lnSpc>
                <a:spcPct val="115000"/>
              </a:lnSpc>
              <a:spcBef>
                <a:spcPts val="0"/>
              </a:spcBef>
              <a:spcAft>
                <a:spcPts val="100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Hypoglycaemia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Respiratory distress syndrome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Aspiration pneumonia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Brain damage</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68" name=""/>
        <p:cNvGrpSpPr/>
        <p:nvPr/>
      </p:nvGrpSpPr>
      <p:grpSpPr>
        <a:xfrm>
          <a:off x="0" y="0"/>
          <a:ext cx="0" cy="0"/>
          <a:chOff x="0" y="0"/>
          <a:chExt cx="0" cy="0"/>
        </a:xfrm>
      </p:grpSpPr>
      <p:sp>
        <p:nvSpPr>
          <p:cNvPr id="1048651" name="Title 1"/>
          <p:cNvSpPr>
            <a:spLocks noGrp="1"/>
          </p:cNvSpPr>
          <p:nvPr>
            <p:ph type="title"/>
          </p:nvPr>
        </p:nvSpPr>
        <p:spPr>
          <a:xfrm>
            <a:off x="838200" y="0"/>
            <a:ext cx="10515600" cy="798490"/>
          </a:xfrm>
        </p:spPr>
        <p:txBody>
          <a:bodyPr/>
          <a:p>
            <a:r>
              <a:rPr b="1" dirty="0" lang="en-US" smtClean="0">
                <a:latin typeface="+mn-lt"/>
              </a:rPr>
              <a:t>                  3.  ASPHIXIA NEONATORUM</a:t>
            </a:r>
            <a:endParaRPr b="1" dirty="0" lang="en-US">
              <a:latin typeface="+mn-lt"/>
            </a:endParaRPr>
          </a:p>
        </p:txBody>
      </p:sp>
      <p:sp>
        <p:nvSpPr>
          <p:cNvPr id="1048652" name="Content Placeholder 2"/>
          <p:cNvSpPr>
            <a:spLocks noGrp="1"/>
          </p:cNvSpPr>
          <p:nvPr>
            <p:ph idx="1"/>
          </p:nvPr>
        </p:nvSpPr>
        <p:spPr>
          <a:xfrm>
            <a:off x="231821" y="798490"/>
            <a:ext cx="11603864" cy="5859887"/>
          </a:xfrm>
        </p:spPr>
        <p:txBody>
          <a:bodyPr>
            <a:normAutofit fontScale="67857" lnSpcReduction="20000"/>
          </a:bodyPr>
          <a:p>
            <a:pPr>
              <a:lnSpc>
                <a:spcPct val="115000"/>
              </a:lnSpc>
              <a:spcBef>
                <a:spcPts val="0"/>
              </a:spcBef>
            </a:pPr>
            <a:r>
              <a:rPr b="1" dirty="0" sz="5100" lang="sw-KE" smtClean="0">
                <a:latin typeface="Calibri" panose="020F0502020204030204" pitchFamily="34" charset="0"/>
                <a:ea typeface="Calibri" panose="020F0502020204030204" pitchFamily="34" charset="0"/>
                <a:cs typeface="Times New Roman" panose="02020603050405020304" pitchFamily="18" charset="0"/>
              </a:rPr>
              <a:t>Asphyxia</a:t>
            </a:r>
            <a:r>
              <a:rPr dirty="0" sz="5100" lang="sw-KE" smtClean="0">
                <a:latin typeface="Calibri" panose="020F0502020204030204" pitchFamily="34" charset="0"/>
                <a:ea typeface="Calibri" panose="020F0502020204030204" pitchFamily="34" charset="0"/>
                <a:cs typeface="Times New Roman" panose="02020603050405020304" pitchFamily="18" charset="0"/>
              </a:rPr>
              <a:t>  </a:t>
            </a:r>
            <a:r>
              <a:rPr dirty="0" sz="5100" lang="sw-KE">
                <a:latin typeface="Calibri" panose="020F0502020204030204" pitchFamily="34" charset="0"/>
                <a:ea typeface="Calibri" panose="020F0502020204030204" pitchFamily="34" charset="0"/>
                <a:cs typeface="Times New Roman" panose="02020603050405020304" pitchFamily="18" charset="0"/>
              </a:rPr>
              <a:t>is a </a:t>
            </a:r>
            <a:r>
              <a:rPr dirty="0" sz="5100" lang="sw-KE" smtClean="0">
                <a:latin typeface="Calibri" panose="020F0502020204030204" pitchFamily="34" charset="0"/>
                <a:ea typeface="Calibri" panose="020F0502020204030204" pitchFamily="34" charset="0"/>
                <a:cs typeface="Times New Roman" panose="02020603050405020304" pitchFamily="18" charset="0"/>
              </a:rPr>
              <a:t>term used  when  </a:t>
            </a:r>
            <a:r>
              <a:rPr dirty="0" sz="5100" lang="sw-KE">
                <a:latin typeface="Calibri" panose="020F0502020204030204" pitchFamily="34" charset="0"/>
                <a:ea typeface="Calibri" panose="020F0502020204030204" pitchFamily="34" charset="0"/>
                <a:cs typeface="Times New Roman" panose="02020603050405020304" pitchFamily="18" charset="0"/>
              </a:rPr>
              <a:t>the baby fails to breath at birth.</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sz="5100" lang="sw-KE">
                <a:latin typeface="Calibri" panose="020F0502020204030204" pitchFamily="34" charset="0"/>
                <a:ea typeface="Calibri" panose="020F0502020204030204" pitchFamily="34" charset="0"/>
                <a:cs typeface="Times New Roman" panose="02020603050405020304" pitchFamily="18" charset="0"/>
              </a:rPr>
              <a:t>Types of Asphyxia :</a:t>
            </a:r>
            <a:endParaRPr b="1" dirty="0" sz="51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5100" lang="sw-KE">
                <a:latin typeface="Calibri" panose="020F0502020204030204" pitchFamily="34" charset="0"/>
                <a:ea typeface="Calibri" panose="020F0502020204030204" pitchFamily="34" charset="0"/>
                <a:cs typeface="Times New Roman" panose="02020603050405020304" pitchFamily="18" charset="0"/>
              </a:rPr>
              <a:t>The degree of asphyxia  is determined by Apgar score  in which the following features are  observed and scored 0-2 </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Appearance </a:t>
            </a:r>
            <a:r>
              <a:rPr dirty="0" sz="5100" lang="sw-KE">
                <a:latin typeface="Calibri" panose="020F0502020204030204" pitchFamily="34" charset="0"/>
                <a:ea typeface="Calibri" panose="020F0502020204030204" pitchFamily="34" charset="0"/>
                <a:cs typeface="Times New Roman" panose="02020603050405020304" pitchFamily="18" charset="0"/>
              </a:rPr>
              <a:t>(colour of the body)</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Pulse </a:t>
            </a:r>
            <a:r>
              <a:rPr dirty="0" sz="5100" lang="sw-KE">
                <a:latin typeface="Calibri" panose="020F0502020204030204" pitchFamily="34" charset="0"/>
                <a:ea typeface="Calibri" panose="020F0502020204030204" pitchFamily="34" charset="0"/>
                <a:cs typeface="Times New Roman" panose="02020603050405020304" pitchFamily="18" charset="0"/>
              </a:rPr>
              <a:t>(heart rate)</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Grimance </a:t>
            </a:r>
            <a:r>
              <a:rPr dirty="0" sz="5100" lang="sw-KE">
                <a:latin typeface="Calibri" panose="020F0502020204030204" pitchFamily="34" charset="0"/>
                <a:ea typeface="Calibri" panose="020F0502020204030204" pitchFamily="34" charset="0"/>
                <a:cs typeface="Times New Roman" panose="02020603050405020304" pitchFamily="18" charset="0"/>
              </a:rPr>
              <a:t>(response to stimuli)</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Activity </a:t>
            </a:r>
            <a:r>
              <a:rPr dirty="0" sz="5100" lang="sw-KE">
                <a:latin typeface="Calibri" panose="020F0502020204030204" pitchFamily="34" charset="0"/>
                <a:ea typeface="Calibri" panose="020F0502020204030204" pitchFamily="34" charset="0"/>
                <a:cs typeface="Times New Roman" panose="02020603050405020304" pitchFamily="18" charset="0"/>
              </a:rPr>
              <a:t>(muscle tone)</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5100" lang="sw-KE" smtClean="0">
                <a:latin typeface="Calibri" panose="020F0502020204030204" pitchFamily="34" charset="0"/>
                <a:ea typeface="Calibri" panose="020F0502020204030204" pitchFamily="34" charset="0"/>
                <a:cs typeface="Times New Roman" panose="02020603050405020304" pitchFamily="18" charset="0"/>
              </a:rPr>
              <a:t>Respiration  </a:t>
            </a:r>
            <a:r>
              <a:rPr dirty="0" sz="5100" lang="sw-KE">
                <a:latin typeface="Calibri" panose="020F0502020204030204" pitchFamily="34" charset="0"/>
                <a:ea typeface="Calibri" panose="020F0502020204030204" pitchFamily="34" charset="0"/>
                <a:cs typeface="Times New Roman" panose="02020603050405020304" pitchFamily="18" charset="0"/>
              </a:rPr>
              <a:t>/ respiratory effort</a:t>
            </a:r>
            <a:endParaRPr dirty="0" sz="51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5100" lang="sw-KE">
                <a:latin typeface="Calibri" panose="020F0502020204030204" pitchFamily="34" charset="0"/>
                <a:ea typeface="Calibri" panose="020F0502020204030204" pitchFamily="34" charset="0"/>
                <a:cs typeface="Times New Roman" panose="02020603050405020304" pitchFamily="18" charset="0"/>
              </a:rPr>
              <a:t>A score between 8-10 does not show asphyxia. </a:t>
            </a:r>
            <a:endParaRPr dirty="0"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69" name=""/>
        <p:cNvGrpSpPr/>
        <p:nvPr/>
      </p:nvGrpSpPr>
      <p:grpSpPr>
        <a:xfrm>
          <a:off x="0" y="0"/>
          <a:ext cx="0" cy="0"/>
          <a:chOff x="0" y="0"/>
          <a:chExt cx="0" cy="0"/>
        </a:xfrm>
      </p:grpSpPr>
      <p:sp>
        <p:nvSpPr>
          <p:cNvPr id="1048653" name="Title 1"/>
          <p:cNvSpPr>
            <a:spLocks noGrp="1"/>
          </p:cNvSpPr>
          <p:nvPr>
            <p:ph type="title"/>
          </p:nvPr>
        </p:nvSpPr>
        <p:spPr/>
        <p:txBody>
          <a:bodyPr/>
          <a:p>
            <a:r>
              <a:rPr b="1" dirty="0" lang="en-US" smtClean="0">
                <a:latin typeface="+mn-lt"/>
              </a:rPr>
              <a:t>                          Types of asphyxia</a:t>
            </a:r>
            <a:endParaRPr b="1" dirty="0" lang="en-US">
              <a:latin typeface="+mn-lt"/>
            </a:endParaRPr>
          </a:p>
        </p:txBody>
      </p:sp>
      <p:sp>
        <p:nvSpPr>
          <p:cNvPr id="1048654" name="Content Placeholder 2"/>
          <p:cNvSpPr>
            <a:spLocks noGrp="1"/>
          </p:cNvSpPr>
          <p:nvPr>
            <p:ph idx="1"/>
          </p:nvPr>
        </p:nvSpPr>
        <p:spPr/>
        <p:txBody>
          <a:bodyPr/>
          <a:p>
            <a:pPr lvl="0" marL="0">
              <a:lnSpc>
                <a:spcPct val="115000"/>
              </a:lnSpc>
              <a:spcBef>
                <a:spcPts val="0"/>
              </a:spcBef>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There are three types  of asphyxia namely:</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Mild asphyxia: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6 – 7 .It requires clearing of the airway  and application of external stimuli  to initiate breathing.</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Moderate asphyxia: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4 – 5. It requires resuscitation , administration of oxygen  and drugs to initiate breathing.</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342900" lvl="0" marL="342900">
              <a:lnSpc>
                <a:spcPct val="115000"/>
              </a:lnSpc>
              <a:spcBef>
                <a:spcPts val="0"/>
              </a:spcBef>
              <a:buFont typeface="+mj-lt"/>
              <a:buAutoNum type="arabicPeriod"/>
            </a:pP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Severe asphyxia: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Apgar score is  0 – 3 . It requires intensive resuscitative  measures  and intubation to survive.</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70" name=""/>
        <p:cNvGrpSpPr/>
        <p:nvPr/>
      </p:nvGrpSpPr>
      <p:grpSpPr>
        <a:xfrm>
          <a:off x="0" y="0"/>
          <a:ext cx="0" cy="0"/>
          <a:chOff x="0" y="0"/>
          <a:chExt cx="0" cy="0"/>
        </a:xfrm>
      </p:grpSpPr>
      <p:sp>
        <p:nvSpPr>
          <p:cNvPr id="1048655" name="Title 1"/>
          <p:cNvSpPr>
            <a:spLocks noGrp="1"/>
          </p:cNvSpPr>
          <p:nvPr>
            <p:ph type="title"/>
          </p:nvPr>
        </p:nvSpPr>
        <p:spPr>
          <a:xfrm>
            <a:off x="838200" y="0"/>
            <a:ext cx="10515600" cy="875764"/>
          </a:xfrm>
        </p:spPr>
        <p:txBody>
          <a:bodyPr>
            <a:normAutofit/>
          </a:bodyPr>
          <a:p>
            <a:r>
              <a:rPr b="1" dirty="0" lang="en-US" smtClean="0">
                <a:latin typeface="+mn-lt"/>
              </a:rPr>
              <a:t>               Predisposing factors</a:t>
            </a:r>
            <a:endParaRPr b="1" dirty="0" lang="en-US">
              <a:latin typeface="+mn-lt"/>
            </a:endParaRPr>
          </a:p>
        </p:txBody>
      </p:sp>
      <p:sp>
        <p:nvSpPr>
          <p:cNvPr id="1048656" name="Content Placeholder 2"/>
          <p:cNvSpPr>
            <a:spLocks noGrp="1"/>
          </p:cNvSpPr>
          <p:nvPr>
            <p:ph idx="1"/>
          </p:nvPr>
        </p:nvSpPr>
        <p:spPr>
          <a:xfrm>
            <a:off x="838200" y="1197736"/>
            <a:ext cx="10515600" cy="5434884"/>
          </a:xfrm>
        </p:spPr>
        <p:txBody>
          <a:bodyPr>
            <a:normAutofit lnSpcReduction="10000"/>
          </a:bodyPr>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Any </a:t>
            </a:r>
            <a:r>
              <a:rPr dirty="0" lang="sw-KE">
                <a:latin typeface="Calibri" panose="020F0502020204030204" pitchFamily="34" charset="0"/>
                <a:ea typeface="Calibri" panose="020F0502020204030204" pitchFamily="34" charset="0"/>
                <a:cs typeface="Times New Roman" panose="02020603050405020304" pitchFamily="18" charset="0"/>
              </a:rPr>
              <a:t>condition causing foetal distress eg cord prolapse</a:t>
            </a:r>
            <a:r>
              <a:rPr dirty="0" lang="sw-KE" smtClean="0">
                <a:latin typeface="Calibri" panose="020F0502020204030204" pitchFamily="34" charset="0"/>
                <a:ea typeface="Calibri" panose="020F0502020204030204" pitchFamily="34" charset="0"/>
                <a:cs typeface="Times New Roman" panose="02020603050405020304" pitchFamily="18" charset="0"/>
              </a:rPr>
              <a:t>, prolonged </a:t>
            </a:r>
            <a:r>
              <a:rPr dirty="0" lang="sw-KE">
                <a:latin typeface="Calibri" panose="020F0502020204030204" pitchFamily="34" charset="0"/>
                <a:ea typeface="Calibri" panose="020F0502020204030204" pitchFamily="34" charset="0"/>
                <a:cs typeface="Times New Roman" panose="02020603050405020304" pitchFamily="18" charset="0"/>
              </a:rPr>
              <a:t>labour</a:t>
            </a:r>
            <a:r>
              <a:rPr dirty="0" lang="sw-KE" smtClean="0">
                <a:latin typeface="Calibri" panose="020F0502020204030204" pitchFamily="34" charset="0"/>
                <a:ea typeface="Calibri" panose="020F0502020204030204" pitchFamily="34" charset="0"/>
                <a:cs typeface="Times New Roman" panose="02020603050405020304" pitchFamily="18" charset="0"/>
              </a:rPr>
              <a:t>, APH </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Intrauterine hypoxia  due to </a:t>
            </a:r>
            <a:r>
              <a:rPr dirty="0" lang="sw-KE" smtClean="0">
                <a:latin typeface="Calibri" panose="020F0502020204030204" pitchFamily="34" charset="0"/>
                <a:ea typeface="Calibri" panose="020F0502020204030204" pitchFamily="34" charset="0"/>
                <a:cs typeface="Times New Roman" panose="02020603050405020304" pitchFamily="18" charset="0"/>
              </a:rPr>
              <a:t>placental  insufficiency, postmaturity, placenta </a:t>
            </a:r>
            <a:r>
              <a:rPr dirty="0" lang="sw-KE">
                <a:latin typeface="Calibri" panose="020F0502020204030204" pitchFamily="34" charset="0"/>
                <a:ea typeface="Calibri" panose="020F0502020204030204" pitchFamily="34" charset="0"/>
                <a:cs typeface="Times New Roman" panose="02020603050405020304" pitchFamily="18" charset="0"/>
              </a:rPr>
              <a:t>abruption</a:t>
            </a:r>
            <a:r>
              <a:rPr dirty="0" lang="sw-KE" smtClean="0">
                <a:latin typeface="Calibri" panose="020F0502020204030204" pitchFamily="34" charset="0"/>
                <a:ea typeface="Calibri" panose="020F0502020204030204" pitchFamily="34" charset="0"/>
                <a:cs typeface="Times New Roman" panose="02020603050405020304" pitchFamily="18" charset="0"/>
              </a:rPr>
              <a:t>, anaemia and pre-eclampsia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Prematurity due to underdeveloped respiratory centre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Blockage of airway </a:t>
            </a:r>
            <a:r>
              <a:rPr dirty="0" lang="sw-KE" smtClean="0">
                <a:latin typeface="Calibri" panose="020F0502020204030204" pitchFamily="34" charset="0"/>
                <a:ea typeface="Calibri" panose="020F0502020204030204" pitchFamily="34" charset="0"/>
                <a:cs typeface="Times New Roman" panose="02020603050405020304" pitchFamily="18" charset="0"/>
              </a:rPr>
              <a:t> by mucus </a:t>
            </a:r>
            <a:r>
              <a:rPr dirty="0" lang="sw-KE">
                <a:latin typeface="Calibri" panose="020F0502020204030204" pitchFamily="34" charset="0"/>
                <a:ea typeface="Calibri" panose="020F0502020204030204" pitchFamily="34" charset="0"/>
                <a:cs typeface="Times New Roman" panose="02020603050405020304" pitchFamily="18" charset="0"/>
              </a:rPr>
              <a:t>or liquor amni at  birth.</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Birth injuries  </a:t>
            </a:r>
            <a:r>
              <a:rPr dirty="0" lang="sw-KE" smtClean="0">
                <a:latin typeface="Calibri" panose="020F0502020204030204" pitchFamily="34" charset="0"/>
                <a:ea typeface="Calibri" panose="020F0502020204030204" pitchFamily="34" charset="0"/>
                <a:cs typeface="Times New Roman" panose="02020603050405020304" pitchFamily="18" charset="0"/>
              </a:rPr>
              <a:t>e.g. </a:t>
            </a:r>
            <a:r>
              <a:rPr dirty="0" lang="sw-KE">
                <a:latin typeface="Calibri" panose="020F0502020204030204" pitchFamily="34" charset="0"/>
                <a:ea typeface="Calibri" panose="020F0502020204030204" pitchFamily="34" charset="0"/>
                <a:cs typeface="Times New Roman" panose="02020603050405020304" pitchFamily="18" charset="0"/>
              </a:rPr>
              <a:t>intracranial injury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Severe maternal disease  in pregnancy  eg sickle cell anaemia, cardiac  disease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Depression of respiratory centre due to drugs eg </a:t>
            </a:r>
            <a:r>
              <a:rPr dirty="0" lang="sw-KE" smtClean="0">
                <a:latin typeface="Calibri" panose="020F0502020204030204" pitchFamily="34" charset="0"/>
                <a:ea typeface="Calibri" panose="020F0502020204030204" pitchFamily="34" charset="0"/>
                <a:cs typeface="Times New Roman" panose="02020603050405020304" pitchFamily="18" charset="0"/>
              </a:rPr>
              <a:t>General Anaesthesia  </a:t>
            </a:r>
            <a:r>
              <a:rPr dirty="0" lang="sw-KE">
                <a:latin typeface="Calibri" panose="020F0502020204030204" pitchFamily="34" charset="0"/>
                <a:ea typeface="Calibri" panose="020F0502020204030204" pitchFamily="34" charset="0"/>
                <a:cs typeface="Times New Roman" panose="02020603050405020304" pitchFamily="18" charset="0"/>
              </a:rPr>
              <a:t>and narcotics </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71" name=""/>
        <p:cNvGrpSpPr/>
        <p:nvPr/>
      </p:nvGrpSpPr>
      <p:grpSpPr>
        <a:xfrm>
          <a:off x="0" y="0"/>
          <a:ext cx="0" cy="0"/>
          <a:chOff x="0" y="0"/>
          <a:chExt cx="0" cy="0"/>
        </a:xfrm>
      </p:grpSpPr>
      <p:sp>
        <p:nvSpPr>
          <p:cNvPr id="1048657" name="Title 1"/>
          <p:cNvSpPr>
            <a:spLocks noGrp="1"/>
          </p:cNvSpPr>
          <p:nvPr>
            <p:ph type="title"/>
          </p:nvPr>
        </p:nvSpPr>
        <p:spPr/>
        <p:txBody>
          <a:bodyPr/>
          <a:p>
            <a:r>
              <a:rPr b="1" dirty="0" lang="en-US" smtClean="0">
                <a:latin typeface="+mn-lt"/>
              </a:rPr>
              <a:t>Signs </a:t>
            </a:r>
            <a:r>
              <a:rPr dirty="0" lang="en-US" smtClean="0">
                <a:latin typeface="+mn-lt"/>
              </a:rPr>
              <a:t>and</a:t>
            </a:r>
            <a:r>
              <a:rPr b="1" dirty="0" lang="en-US" smtClean="0">
                <a:latin typeface="+mn-lt"/>
              </a:rPr>
              <a:t> symptoms of asphyxia</a:t>
            </a:r>
            <a:endParaRPr b="1" dirty="0" lang="en-US">
              <a:latin typeface="+mn-lt"/>
            </a:endParaRPr>
          </a:p>
        </p:txBody>
      </p:sp>
      <p:sp>
        <p:nvSpPr>
          <p:cNvPr id="1048658" name="Content Placeholder 2"/>
          <p:cNvSpPr>
            <a:spLocks noGrp="1"/>
          </p:cNvSpPr>
          <p:nvPr>
            <p:ph sz="half" idx="1"/>
          </p:nvPr>
        </p:nvSpPr>
        <p:spPr>
          <a:xfrm>
            <a:off x="838200" y="1825624"/>
            <a:ext cx="5181600" cy="4691085"/>
          </a:xfrm>
        </p:spPr>
        <p:txBody>
          <a:bodyPr>
            <a:normAutofit/>
          </a:bodyPr>
          <a:p>
            <a:pPr indent="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 Mild </a:t>
            </a:r>
            <a:r>
              <a:rPr b="1" dirty="0" lang="sw-KE">
                <a:latin typeface="Calibri" panose="020F0502020204030204" pitchFamily="34" charset="0"/>
                <a:ea typeface="Calibri" panose="020F0502020204030204" pitchFamily="34" charset="0"/>
                <a:cs typeface="Times New Roman" panose="02020603050405020304" pitchFamily="18" charset="0"/>
              </a:rPr>
              <a:t>and moderate asphyxia </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Apex </a:t>
            </a:r>
            <a:r>
              <a:rPr dirty="0" lang="sw-KE">
                <a:latin typeface="Calibri" panose="020F0502020204030204" pitchFamily="34" charset="0"/>
                <a:ea typeface="Calibri" panose="020F0502020204030204" pitchFamily="34" charset="0"/>
                <a:cs typeface="Times New Roman" panose="02020603050405020304" pitchFamily="18" charset="0"/>
              </a:rPr>
              <a:t>beat  (pulse rate ) 100/min or </a:t>
            </a:r>
            <a:r>
              <a:rPr dirty="0" lang="sw-KE" smtClean="0">
                <a:latin typeface="Calibri" panose="020F0502020204030204" pitchFamily="34" charset="0"/>
                <a:ea typeface="Calibri" panose="020F0502020204030204" pitchFamily="34" charset="0"/>
                <a:cs typeface="Times New Roman" panose="02020603050405020304" pitchFamily="18" charset="0"/>
              </a:rPr>
              <a:t>less</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Skin </a:t>
            </a:r>
            <a:r>
              <a:rPr dirty="0" lang="sw-KE">
                <a:latin typeface="Calibri" panose="020F0502020204030204" pitchFamily="34" charset="0"/>
                <a:ea typeface="Calibri" panose="020F0502020204030204" pitchFamily="34" charset="0"/>
                <a:cs typeface="Times New Roman" panose="02020603050405020304" pitchFamily="18" charset="0"/>
              </a:rPr>
              <a:t>colour is pink  with blue extremities </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Response </a:t>
            </a:r>
            <a:r>
              <a:rPr dirty="0" lang="sw-KE">
                <a:latin typeface="Calibri" panose="020F0502020204030204" pitchFamily="34" charset="0"/>
                <a:ea typeface="Calibri" panose="020F0502020204030204" pitchFamily="34" charset="0"/>
                <a:cs typeface="Times New Roman" panose="02020603050405020304" pitchFamily="18" charset="0"/>
              </a:rPr>
              <a:t>to stimuli may be present</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Cry </a:t>
            </a:r>
            <a:r>
              <a:rPr dirty="0" lang="sw-KE">
                <a:latin typeface="Calibri" panose="020F0502020204030204" pitchFamily="34" charset="0"/>
                <a:ea typeface="Calibri" panose="020F0502020204030204" pitchFamily="34" charset="0"/>
                <a:cs typeface="Times New Roman" panose="02020603050405020304" pitchFamily="18" charset="0"/>
              </a:rPr>
              <a:t>may be weak or strong</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Makes </a:t>
            </a:r>
            <a:r>
              <a:rPr dirty="0" lang="sw-KE">
                <a:latin typeface="Calibri" panose="020F0502020204030204" pitchFamily="34" charset="0"/>
                <a:ea typeface="Calibri" panose="020F0502020204030204" pitchFamily="34" charset="0"/>
                <a:cs typeface="Times New Roman" panose="02020603050405020304" pitchFamily="18" charset="0"/>
              </a:rPr>
              <a:t>effort to breath and may gasp with irregular respiration</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48659" name="Content Placeholder 3"/>
          <p:cNvSpPr>
            <a:spLocks noGrp="1"/>
          </p:cNvSpPr>
          <p:nvPr>
            <p:ph sz="half" idx="2"/>
          </p:nvPr>
        </p:nvSpPr>
        <p:spPr/>
        <p:txBody>
          <a:bodyPr>
            <a:normAutofit/>
          </a:bodyPr>
          <a:p>
            <a:pPr indent="0" marL="0" marR="0">
              <a:lnSpc>
                <a:spcPct val="115000"/>
              </a:lnSpc>
              <a:spcBef>
                <a:spcPts val="0"/>
              </a:spcBef>
              <a:spcAft>
                <a:spcPts val="0"/>
              </a:spcAft>
              <a:buNone/>
            </a:pPr>
            <a:r>
              <a:rPr b="1" dirty="0" lang="sw-KE">
                <a:latin typeface="Calibri" panose="020F0502020204030204" pitchFamily="34" charset="0"/>
                <a:ea typeface="Calibri" panose="020F0502020204030204" pitchFamily="34" charset="0"/>
                <a:cs typeface="Times New Roman" panose="02020603050405020304" pitchFamily="18" charset="0"/>
              </a:rPr>
              <a:t>Severe asphyxia </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No </a:t>
            </a:r>
            <a:r>
              <a:rPr dirty="0" lang="sw-KE">
                <a:latin typeface="Calibri" panose="020F0502020204030204" pitchFamily="34" charset="0"/>
                <a:ea typeface="Calibri" panose="020F0502020204030204" pitchFamily="34" charset="0"/>
                <a:cs typeface="Times New Roman" panose="02020603050405020304" pitchFamily="18" charset="0"/>
              </a:rPr>
              <a:t>attempt to breath and may </a:t>
            </a:r>
            <a:r>
              <a:rPr dirty="0" lang="sw-KE" smtClean="0">
                <a:latin typeface="Calibri" panose="020F0502020204030204" pitchFamily="34" charset="0"/>
                <a:ea typeface="Calibri" panose="020F0502020204030204" pitchFamily="34" charset="0"/>
                <a:cs typeface="Times New Roman" panose="02020603050405020304" pitchFamily="18" charset="0"/>
              </a:rPr>
              <a:t>gasp </a:t>
            </a:r>
            <a:r>
              <a:rPr dirty="0" lang="sw-KE">
                <a:latin typeface="Calibri" panose="020F0502020204030204" pitchFamily="34" charset="0"/>
                <a:ea typeface="Calibri" panose="020F0502020204030204" pitchFamily="34" charset="0"/>
                <a:cs typeface="Times New Roman" panose="02020603050405020304" pitchFamily="18" charset="0"/>
              </a:rPr>
              <a:t>periodically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It </a:t>
            </a:r>
            <a:r>
              <a:rPr dirty="0" lang="sw-KE">
                <a:latin typeface="Calibri" panose="020F0502020204030204" pitchFamily="34" charset="0"/>
                <a:ea typeface="Calibri" panose="020F0502020204030204" pitchFamily="34" charset="0"/>
                <a:cs typeface="Times New Roman" panose="02020603050405020304" pitchFamily="18" charset="0"/>
              </a:rPr>
              <a:t>does not cry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Entire </a:t>
            </a:r>
            <a:r>
              <a:rPr dirty="0" lang="sw-KE">
                <a:latin typeface="Calibri" panose="020F0502020204030204" pitchFamily="34" charset="0"/>
                <a:ea typeface="Calibri" panose="020F0502020204030204" pitchFamily="34" charset="0"/>
                <a:cs typeface="Times New Roman" panose="02020603050405020304" pitchFamily="18" charset="0"/>
              </a:rPr>
              <a:t>body skin is blue ie</a:t>
            </a:r>
            <a:r>
              <a:rPr dirty="0" lang="sw-KE" smtClean="0">
                <a:latin typeface="Calibri" panose="020F0502020204030204" pitchFamily="34" charset="0"/>
                <a:ea typeface="Calibri" panose="020F0502020204030204" pitchFamily="34" charset="0"/>
                <a:cs typeface="Times New Roman" panose="02020603050405020304" pitchFamily="18" charset="0"/>
              </a:rPr>
              <a:t>. cyanosed</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No </a:t>
            </a:r>
            <a:r>
              <a:rPr dirty="0" lang="sw-KE">
                <a:latin typeface="Calibri" panose="020F0502020204030204" pitchFamily="34" charset="0"/>
                <a:ea typeface="Calibri" panose="020F0502020204030204" pitchFamily="34" charset="0"/>
                <a:cs typeface="Times New Roman" panose="02020603050405020304" pitchFamily="18" charset="0"/>
              </a:rPr>
              <a:t>response to stimuli </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dirty="0" lang="sw-KE" smtClean="0">
                <a:latin typeface="Calibri" panose="020F0502020204030204" pitchFamily="34" charset="0"/>
                <a:ea typeface="Calibri" panose="020F0502020204030204" pitchFamily="34" charset="0"/>
                <a:cs typeface="Times New Roman" panose="02020603050405020304" pitchFamily="18" charset="0"/>
              </a:rPr>
              <a:t> Pulse </a:t>
            </a:r>
            <a:r>
              <a:rPr dirty="0" lang="sw-KE">
                <a:latin typeface="Calibri" panose="020F0502020204030204" pitchFamily="34" charset="0"/>
                <a:ea typeface="Calibri" panose="020F0502020204030204" pitchFamily="34" charset="0"/>
                <a:cs typeface="Times New Roman" panose="02020603050405020304" pitchFamily="18" charset="0"/>
              </a:rPr>
              <a:t>rate very slow or absent</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buFont typeface="Wingdings" panose="05000000000000000000" pitchFamily="2" charset="2"/>
              <a:buChar char="Ø"/>
            </a:pPr>
            <a:r>
              <a:rPr dirty="0" lang="sw-KE">
                <a:latin typeface="Calibri" panose="020F0502020204030204" pitchFamily="34" charset="0"/>
                <a:ea typeface="Calibri" panose="020F0502020204030204" pitchFamily="34" charset="0"/>
                <a:cs typeface="Times New Roman" panose="02020603050405020304" pitchFamily="18" charset="0"/>
              </a:rPr>
              <a:t>Poor muscle tone</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72" name=""/>
        <p:cNvGrpSpPr/>
        <p:nvPr/>
      </p:nvGrpSpPr>
      <p:grpSpPr>
        <a:xfrm>
          <a:off x="0" y="0"/>
          <a:ext cx="0" cy="0"/>
          <a:chOff x="0" y="0"/>
          <a:chExt cx="0" cy="0"/>
        </a:xfrm>
      </p:grpSpPr>
      <p:sp>
        <p:nvSpPr>
          <p:cNvPr id="1048660" name="Title 1"/>
          <p:cNvSpPr>
            <a:spLocks noGrp="1"/>
          </p:cNvSpPr>
          <p:nvPr>
            <p:ph type="title"/>
          </p:nvPr>
        </p:nvSpPr>
        <p:spPr>
          <a:xfrm>
            <a:off x="670775" y="-433365"/>
            <a:ext cx="10515600" cy="1325563"/>
          </a:xfrm>
        </p:spPr>
        <p:txBody>
          <a:bodyPr/>
          <a:p>
            <a:r>
              <a:rPr b="1" dirty="0" lang="en-US" smtClean="0">
                <a:latin typeface="+mn-lt"/>
              </a:rPr>
              <a:t>                 Nursing management</a:t>
            </a:r>
            <a:endParaRPr b="1" dirty="0" lang="en-US">
              <a:latin typeface="+mn-lt"/>
            </a:endParaRPr>
          </a:p>
        </p:txBody>
      </p:sp>
      <p:sp>
        <p:nvSpPr>
          <p:cNvPr id="1048661" name="Content Placeholder 2"/>
          <p:cNvSpPr>
            <a:spLocks noGrp="1"/>
          </p:cNvSpPr>
          <p:nvPr>
            <p:ph idx="1"/>
          </p:nvPr>
        </p:nvSpPr>
        <p:spPr>
          <a:xfrm>
            <a:off x="838200" y="930835"/>
            <a:ext cx="10515600" cy="5701785"/>
          </a:xfrm>
        </p:spPr>
        <p:txBody>
          <a:bodyPr>
            <a:normAutofit fontScale="85714" lnSpcReduction="10000"/>
          </a:bodyPr>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Clear the   </a:t>
            </a:r>
            <a:r>
              <a:rPr dirty="0" lang="sw-KE">
                <a:latin typeface="Calibri" panose="020F0502020204030204" pitchFamily="34" charset="0"/>
                <a:ea typeface="Calibri" panose="020F0502020204030204" pitchFamily="34" charset="0"/>
                <a:cs typeface="Times New Roman" panose="02020603050405020304" pitchFamily="18" charset="0"/>
              </a:rPr>
              <a:t>airway as soon as the baby is born</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N</a:t>
            </a:r>
            <a:r>
              <a:rPr dirty="0" lang="sw-KE" smtClean="0">
                <a:latin typeface="Calibri" panose="020F0502020204030204" pitchFamily="34" charset="0"/>
                <a:ea typeface="Calibri" panose="020F0502020204030204" pitchFamily="34" charset="0"/>
                <a:cs typeface="Times New Roman" panose="02020603050405020304" pitchFamily="18" charset="0"/>
              </a:rPr>
              <a:t>urse </a:t>
            </a:r>
            <a:r>
              <a:rPr dirty="0" lang="sw-KE">
                <a:latin typeface="Calibri" panose="020F0502020204030204" pitchFamily="34" charset="0"/>
                <a:ea typeface="Calibri" panose="020F0502020204030204" pitchFamily="34" charset="0"/>
                <a:cs typeface="Times New Roman" panose="02020603050405020304" pitchFamily="18" charset="0"/>
              </a:rPr>
              <a:t>the baby in an incubator for at least 48 hours to keep it warm at body </a:t>
            </a:r>
            <a:r>
              <a:rPr dirty="0" lang="sw-KE" smtClean="0">
                <a:latin typeface="Calibri" panose="020F0502020204030204" pitchFamily="34" charset="0"/>
                <a:ea typeface="Calibri" panose="020F0502020204030204" pitchFamily="34" charset="0"/>
                <a:cs typeface="Times New Roman" panose="02020603050405020304" pitchFamily="18" charset="0"/>
              </a:rPr>
              <a:t>temperature.</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Resuscitation </a:t>
            </a:r>
            <a:r>
              <a:rPr dirty="0" lang="sw-KE">
                <a:latin typeface="Calibri" panose="020F0502020204030204" pitchFamily="34" charset="0"/>
                <a:ea typeface="Calibri" panose="020F0502020204030204" pitchFamily="34" charset="0"/>
                <a:cs typeface="Times New Roman" panose="02020603050405020304" pitchFamily="18" charset="0"/>
              </a:rPr>
              <a:t>may be needed to promote ventilation and ensure effective circulation to prevent acidosis,hypoglycaemia and intracranial </a:t>
            </a:r>
            <a:r>
              <a:rPr dirty="0" lang="sw-KE" smtClean="0">
                <a:latin typeface="Calibri" panose="020F0502020204030204" pitchFamily="34" charset="0"/>
                <a:ea typeface="Calibri" panose="020F0502020204030204" pitchFamily="34" charset="0"/>
                <a:cs typeface="Times New Roman" panose="02020603050405020304" pitchFamily="18" charset="0"/>
              </a:rPr>
              <a:t>haemorrhage</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Do </a:t>
            </a:r>
            <a:r>
              <a:rPr dirty="0" lang="sw-KE">
                <a:latin typeface="Calibri" panose="020F0502020204030204" pitchFamily="34" charset="0"/>
                <a:ea typeface="Calibri" panose="020F0502020204030204" pitchFamily="34" charset="0"/>
                <a:cs typeface="Times New Roman" panose="02020603050405020304" pitchFamily="18" charset="0"/>
              </a:rPr>
              <a:t>suctioning whenever </a:t>
            </a:r>
            <a:r>
              <a:rPr dirty="0" lang="sw-KE" smtClean="0">
                <a:latin typeface="Calibri" panose="020F0502020204030204" pitchFamily="34" charset="0"/>
                <a:ea typeface="Calibri" panose="020F0502020204030204" pitchFamily="34" charset="0"/>
                <a:cs typeface="Times New Roman" panose="02020603050405020304" pitchFamily="18" charset="0"/>
              </a:rPr>
              <a:t>necessary</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Closely </a:t>
            </a:r>
            <a:r>
              <a:rPr dirty="0" lang="sw-KE">
                <a:latin typeface="Calibri" panose="020F0502020204030204" pitchFamily="34" charset="0"/>
                <a:ea typeface="Calibri" panose="020F0502020204030204" pitchFamily="34" charset="0"/>
                <a:cs typeface="Times New Roman" panose="02020603050405020304" pitchFamily="18" charset="0"/>
              </a:rPr>
              <a:t>observe the baby for skin colour </a:t>
            </a:r>
            <a:r>
              <a:rPr dirty="0" lang="sw-KE" smtClean="0">
                <a:latin typeface="Calibri" panose="020F0502020204030204" pitchFamily="34" charset="0"/>
                <a:ea typeface="Calibri" panose="020F0502020204030204" pitchFamily="34" charset="0"/>
                <a:cs typeface="Times New Roman" panose="02020603050405020304" pitchFamily="18" charset="0"/>
              </a:rPr>
              <a:t>TPR</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Administer </a:t>
            </a:r>
            <a:r>
              <a:rPr dirty="0" lang="sw-KE">
                <a:latin typeface="Calibri" panose="020F0502020204030204" pitchFamily="34" charset="0"/>
                <a:ea typeface="Calibri" panose="020F0502020204030204" pitchFamily="34" charset="0"/>
                <a:cs typeface="Times New Roman" panose="02020603050405020304" pitchFamily="18" charset="0"/>
              </a:rPr>
              <a:t>oxygen by mask, ambu bag  or nasal catheter whenever there is an apnoetic attack </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Give </a:t>
            </a:r>
            <a:r>
              <a:rPr dirty="0" lang="sw-KE">
                <a:latin typeface="Calibri" panose="020F0502020204030204" pitchFamily="34" charset="0"/>
                <a:ea typeface="Calibri" panose="020F0502020204030204" pitchFamily="34" charset="0"/>
                <a:cs typeface="Times New Roman" panose="02020603050405020304" pitchFamily="18" charset="0"/>
              </a:rPr>
              <a:t>IV fluids for </a:t>
            </a:r>
            <a:r>
              <a:rPr dirty="0" lang="sw-KE" smtClean="0">
                <a:latin typeface="Calibri" panose="020F0502020204030204" pitchFamily="34" charset="0"/>
                <a:ea typeface="Calibri" panose="020F0502020204030204" pitchFamily="34" charset="0"/>
                <a:cs typeface="Times New Roman" panose="02020603050405020304" pitchFamily="18" charset="0"/>
              </a:rPr>
              <a:t>rehydration</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Aspirate </a:t>
            </a:r>
            <a:r>
              <a:rPr dirty="0" lang="sw-KE">
                <a:latin typeface="Calibri" panose="020F0502020204030204" pitchFamily="34" charset="0"/>
                <a:ea typeface="Calibri" panose="020F0502020204030204" pitchFamily="34" charset="0"/>
                <a:cs typeface="Times New Roman" panose="02020603050405020304" pitchFamily="18" charset="0"/>
              </a:rPr>
              <a:t>mucus to unblock the airway or may </a:t>
            </a:r>
            <a:r>
              <a:rPr dirty="0" lang="sw-KE" smtClean="0">
                <a:latin typeface="Calibri" panose="020F0502020204030204" pitchFamily="34" charset="0"/>
                <a:ea typeface="Calibri" panose="020F0502020204030204" pitchFamily="34" charset="0"/>
                <a:cs typeface="Times New Roman" panose="02020603050405020304" pitchFamily="18" charset="0"/>
              </a:rPr>
              <a:t> intubate the baby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Give </a:t>
            </a:r>
            <a:r>
              <a:rPr dirty="0" lang="sw-KE">
                <a:latin typeface="Calibri" panose="020F0502020204030204" pitchFamily="34" charset="0"/>
                <a:ea typeface="Calibri" panose="020F0502020204030204" pitchFamily="34" charset="0"/>
                <a:cs typeface="Times New Roman" panose="02020603050405020304" pitchFamily="18" charset="0"/>
              </a:rPr>
              <a:t>fluids with electrolytes to maintain fluid – electrolyte balance </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If the mother was given narcotics during labour,administer its antidote </a:t>
            </a:r>
            <a:r>
              <a:rPr b="1" dirty="0" lang="sw-KE">
                <a:latin typeface="Calibri" panose="020F0502020204030204" pitchFamily="34" charset="0"/>
                <a:ea typeface="Calibri" panose="020F0502020204030204" pitchFamily="34" charset="0"/>
                <a:cs typeface="Times New Roman" panose="02020603050405020304" pitchFamily="18" charset="0"/>
              </a:rPr>
              <a:t>Naloxone</a:t>
            </a:r>
            <a:r>
              <a:rPr dirty="0" lang="sw-KE">
                <a:latin typeface="Calibri" panose="020F0502020204030204" pitchFamily="34" charset="0"/>
                <a:ea typeface="Calibri" panose="020F0502020204030204" pitchFamily="34" charset="0"/>
                <a:cs typeface="Times New Roman" panose="02020603050405020304" pitchFamily="18" charset="0"/>
              </a:rPr>
              <a:t> through the umbilical </a:t>
            </a:r>
            <a:r>
              <a:rPr dirty="0" lang="sw-KE" smtClean="0">
                <a:latin typeface="Calibri" panose="020F0502020204030204" pitchFamily="34" charset="0"/>
                <a:ea typeface="Calibri" panose="020F0502020204030204" pitchFamily="34" charset="0"/>
                <a:cs typeface="Times New Roman" panose="02020603050405020304" pitchFamily="18" charset="0"/>
              </a:rPr>
              <a:t>vein, </a:t>
            </a:r>
          </a:p>
          <a:p>
            <a:pPr indent="-514350" marL="514350" marR="0">
              <a:lnSpc>
                <a:spcPct val="115000"/>
              </a:lnSpc>
              <a:spcBef>
                <a:spcPts val="0"/>
              </a:spcBef>
              <a:spcAft>
                <a:spcPts val="0"/>
              </a:spcAf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Give </a:t>
            </a:r>
            <a:r>
              <a:rPr dirty="0" lang="sw-KE">
                <a:latin typeface="Calibri" panose="020F0502020204030204" pitchFamily="34" charset="0"/>
                <a:ea typeface="Calibri" panose="020F0502020204030204" pitchFamily="34" charset="0"/>
                <a:cs typeface="Times New Roman" panose="02020603050405020304" pitchFamily="18" charset="0"/>
              </a:rPr>
              <a:t>anticonvulsants   to control convulsions  if present</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73" name=""/>
        <p:cNvGrpSpPr/>
        <p:nvPr/>
      </p:nvGrpSpPr>
      <p:grpSpPr>
        <a:xfrm>
          <a:off x="0" y="0"/>
          <a:ext cx="0" cy="0"/>
          <a:chOff x="0" y="0"/>
          <a:chExt cx="0" cy="0"/>
        </a:xfrm>
      </p:grpSpPr>
      <p:sp>
        <p:nvSpPr>
          <p:cNvPr id="1048662" name="Content Placeholder 2"/>
          <p:cNvSpPr>
            <a:spLocks noGrp="1"/>
          </p:cNvSpPr>
          <p:nvPr>
            <p:ph idx="1"/>
          </p:nvPr>
        </p:nvSpPr>
        <p:spPr>
          <a:xfrm>
            <a:off x="838200" y="862885"/>
            <a:ext cx="10515600" cy="5314078"/>
          </a:xfrm>
        </p:spPr>
        <p:txBody>
          <a:bodyPr>
            <a:normAutofit fontScale="96429" lnSpcReduction="10000"/>
          </a:bodyPr>
          <a:p>
            <a:pPr indent="0" marL="0" marR="0">
              <a:lnSpc>
                <a:spcPct val="115000"/>
              </a:lnSpc>
              <a:spcBef>
                <a:spcPts val="0"/>
              </a:spcBef>
              <a:spcAft>
                <a:spcPts val="0"/>
              </a:spcAft>
              <a:buNone/>
            </a:pPr>
            <a:r>
              <a:rPr dirty="0" lang="sw-KE" smtClean="0">
                <a:latin typeface="Calibri" panose="020F0502020204030204" pitchFamily="34" charset="0"/>
                <a:ea typeface="Calibri" panose="020F0502020204030204" pitchFamily="34" charset="0"/>
                <a:cs typeface="Times New Roman" panose="02020603050405020304" pitchFamily="18" charset="0"/>
              </a:rPr>
              <a:t>10.  Administer </a:t>
            </a:r>
            <a:r>
              <a:rPr dirty="0" lang="sw-KE">
                <a:latin typeface="Calibri" panose="020F0502020204030204" pitchFamily="34" charset="0"/>
                <a:ea typeface="Calibri" panose="020F0502020204030204" pitchFamily="34" charset="0"/>
                <a:cs typeface="Times New Roman" panose="02020603050405020304" pitchFamily="18" charset="0"/>
              </a:rPr>
              <a:t>the following drugs: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342900" lvl="3" marL="1485900">
              <a:lnSpc>
                <a:spcPct val="115000"/>
              </a:lnSpc>
              <a:spcBef>
                <a:spcPts val="0"/>
              </a:spcBef>
              <a:spcAft>
                <a:spcPts val="1000"/>
              </a:spcAft>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Sodium </a:t>
            </a:r>
            <a:r>
              <a:rPr dirty="0" sz="2800" lang="sw-KE">
                <a:latin typeface="Calibri" panose="020F0502020204030204" pitchFamily="34" charset="0"/>
                <a:ea typeface="Calibri" panose="020F0502020204030204" pitchFamily="34" charset="0"/>
                <a:cs typeface="Times New Roman" panose="02020603050405020304" pitchFamily="18" charset="0"/>
              </a:rPr>
              <a:t>bicarbonate 1 – 2 mls to combat acidosis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342900" lvl="3" marL="1485900">
              <a:lnSpc>
                <a:spcPct val="115000"/>
              </a:lnSpc>
              <a:spcBef>
                <a:spcPts val="0"/>
              </a:spcBef>
              <a:spcAft>
                <a:spcPts val="1000"/>
              </a:spcAft>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Vitamin </a:t>
            </a:r>
            <a:r>
              <a:rPr dirty="0" sz="2800" lang="sw-KE">
                <a:latin typeface="Calibri" panose="020F0502020204030204" pitchFamily="34" charset="0"/>
                <a:ea typeface="Calibri" panose="020F0502020204030204" pitchFamily="34" charset="0"/>
                <a:cs typeface="Times New Roman" panose="02020603050405020304" pitchFamily="18" charset="0"/>
              </a:rPr>
              <a:t>K 0.5 – 1 mg  i.m to prevent  haemorrhagic disorders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342900" lvl="3" marL="1485900">
              <a:lnSpc>
                <a:spcPct val="115000"/>
              </a:lnSpc>
              <a:spcBef>
                <a:spcPts val="0"/>
              </a:spcBef>
              <a:spcAft>
                <a:spcPts val="10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Aminophylline to strengthen heart </a:t>
            </a:r>
            <a:r>
              <a:rPr dirty="0" sz="2800" lang="sw-KE" smtClean="0">
                <a:latin typeface="Calibri" panose="020F0502020204030204" pitchFamily="34" charset="0"/>
                <a:ea typeface="Calibri" panose="020F0502020204030204" pitchFamily="34" charset="0"/>
                <a:cs typeface="Times New Roman" panose="02020603050405020304" pitchFamily="18" charset="0"/>
              </a:rPr>
              <a:t>muscles</a:t>
            </a:r>
            <a:endParaRPr dirty="0" sz="280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11"/>
            </a:pPr>
            <a:r>
              <a:rPr dirty="0" lang="sw-KE" smtClean="0">
                <a:latin typeface="Calibri" panose="020F0502020204030204" pitchFamily="34" charset="0"/>
                <a:ea typeface="Calibri" panose="020F0502020204030204" pitchFamily="34" charset="0"/>
                <a:cs typeface="Times New Roman" panose="02020603050405020304" pitchFamily="18" charset="0"/>
              </a:rPr>
              <a:t>Maintain accurate input output  charts to prevent overhydration or underhydration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11"/>
            </a:pPr>
            <a:r>
              <a:rPr dirty="0" lang="sw-KE" smtClean="0">
                <a:latin typeface="Calibri" panose="020F0502020204030204" pitchFamily="34" charset="0"/>
                <a:ea typeface="Calibri" panose="020F0502020204030204" pitchFamily="34" charset="0"/>
                <a:cs typeface="Times New Roman" panose="02020603050405020304" pitchFamily="18" charset="0"/>
              </a:rPr>
              <a:t>When </a:t>
            </a:r>
            <a:r>
              <a:rPr dirty="0" lang="sw-KE">
                <a:latin typeface="Calibri" panose="020F0502020204030204" pitchFamily="34" charset="0"/>
                <a:ea typeface="Calibri" panose="020F0502020204030204" pitchFamily="34" charset="0"/>
                <a:cs typeface="Times New Roman" panose="02020603050405020304" pitchFamily="18" charset="0"/>
              </a:rPr>
              <a:t>the baby,pass the NG tube and start feeding </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11"/>
            </a:pPr>
            <a:r>
              <a:rPr dirty="0" lang="sw-KE" smtClean="0">
                <a:latin typeface="Calibri" panose="020F0502020204030204" pitchFamily="34" charset="0"/>
                <a:ea typeface="Calibri" panose="020F0502020204030204" pitchFamily="34" charset="0"/>
                <a:cs typeface="Times New Roman" panose="02020603050405020304" pitchFamily="18" charset="0"/>
              </a:rPr>
              <a:t>Observe </a:t>
            </a:r>
            <a:r>
              <a:rPr dirty="0" lang="sw-KE">
                <a:latin typeface="Calibri" panose="020F0502020204030204" pitchFamily="34" charset="0"/>
                <a:ea typeface="Calibri" panose="020F0502020204030204" pitchFamily="34" charset="0"/>
                <a:cs typeface="Times New Roman" panose="02020603050405020304" pitchFamily="18" charset="0"/>
              </a:rPr>
              <a:t>aseptic technique to prevent cross </a:t>
            </a:r>
            <a:r>
              <a:rPr dirty="0" lang="sw-KE" smtClean="0">
                <a:latin typeface="Calibri" panose="020F0502020204030204" pitchFamily="34" charset="0"/>
                <a:ea typeface="Calibri" panose="020F0502020204030204" pitchFamily="34" charset="0"/>
                <a:cs typeface="Times New Roman" panose="02020603050405020304" pitchFamily="18" charset="0"/>
              </a:rPr>
              <a:t>infection</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1000"/>
              </a:spcAft>
              <a:buAutoNum type="arabicPeriod" startAt="11"/>
            </a:pPr>
            <a:r>
              <a:rPr dirty="0" lang="sw-KE" smtClean="0">
                <a:latin typeface="Calibri" panose="020F0502020204030204" pitchFamily="34" charset="0"/>
                <a:ea typeface="Calibri" panose="020F0502020204030204" pitchFamily="34" charset="0"/>
                <a:cs typeface="Times New Roman" panose="02020603050405020304" pitchFamily="18" charset="0"/>
              </a:rPr>
              <a:t>Administer </a:t>
            </a:r>
            <a:r>
              <a:rPr dirty="0" lang="sw-KE">
                <a:latin typeface="Calibri" panose="020F0502020204030204" pitchFamily="34" charset="0"/>
                <a:ea typeface="Calibri" panose="020F0502020204030204" pitchFamily="34" charset="0"/>
                <a:cs typeface="Times New Roman" panose="02020603050405020304" pitchFamily="18" charset="0"/>
              </a:rPr>
              <a:t>broad spectrum antibiotics prophylatically </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608" name="Title 1"/>
          <p:cNvSpPr>
            <a:spLocks noGrp="1"/>
          </p:cNvSpPr>
          <p:nvPr>
            <p:ph type="title"/>
          </p:nvPr>
        </p:nvSpPr>
        <p:spPr/>
        <p:txBody>
          <a:bodyPr/>
          <a:p>
            <a:r>
              <a:rPr b="1" dirty="0" lang="en-US" smtClean="0">
                <a:latin typeface="+mn-lt"/>
              </a:rPr>
              <a:t>                           Definition  </a:t>
            </a:r>
            <a:endParaRPr b="1" dirty="0" lang="en-US">
              <a:latin typeface="+mn-lt"/>
            </a:endParaRPr>
          </a:p>
        </p:txBody>
      </p:sp>
      <p:sp>
        <p:nvSpPr>
          <p:cNvPr id="1048609" name="Content Placeholder 2"/>
          <p:cNvSpPr>
            <a:spLocks noGrp="1"/>
          </p:cNvSpPr>
          <p:nvPr>
            <p:ph idx="1"/>
          </p:nvPr>
        </p:nvSpPr>
        <p:spPr/>
        <p:txBody>
          <a:bodyPr/>
          <a:p>
            <a:r>
              <a:rPr dirty="0" lang="en-US" smtClean="0"/>
              <a:t>A high risk infant is any </a:t>
            </a:r>
            <a:r>
              <a:rPr dirty="0" lang="en-US"/>
              <a:t> </a:t>
            </a:r>
            <a:r>
              <a:rPr dirty="0" lang="en-US" smtClean="0"/>
              <a:t>neonate , regardless of weight ,size or gestational age who has a greater than average chance of morbidity, or mortality, , especially  within the first 28 days of life.</a:t>
            </a:r>
          </a:p>
          <a:p>
            <a:r>
              <a:rPr dirty="0" lang="en-US" smtClean="0"/>
              <a:t>Risk factors include preconception, prenatal, natal, or postnatal conditions or conditions that interfere with the normal birth process</a:t>
            </a:r>
            <a:endParaRPr dirty="0"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74" name=""/>
        <p:cNvGrpSpPr/>
        <p:nvPr/>
      </p:nvGrpSpPr>
      <p:grpSpPr>
        <a:xfrm>
          <a:off x="0" y="0"/>
          <a:ext cx="0" cy="0"/>
          <a:chOff x="0" y="0"/>
          <a:chExt cx="0" cy="0"/>
        </a:xfrm>
      </p:grpSpPr>
      <p:sp>
        <p:nvSpPr>
          <p:cNvPr id="1048663" name="Title 1"/>
          <p:cNvSpPr>
            <a:spLocks noGrp="1"/>
          </p:cNvSpPr>
          <p:nvPr>
            <p:ph type="title"/>
          </p:nvPr>
        </p:nvSpPr>
        <p:spPr>
          <a:xfrm>
            <a:off x="838200" y="154547"/>
            <a:ext cx="10515600" cy="772732"/>
          </a:xfrm>
        </p:spPr>
        <p:txBody>
          <a:bodyPr/>
          <a:p>
            <a:r>
              <a:rPr b="1" dirty="0" lang="en-US" smtClean="0">
                <a:latin typeface="+mn-lt"/>
              </a:rPr>
              <a:t>                      Prevention of asphyxia</a:t>
            </a:r>
            <a:endParaRPr b="1" dirty="0" lang="en-US">
              <a:latin typeface="+mn-lt"/>
            </a:endParaRPr>
          </a:p>
        </p:txBody>
      </p:sp>
      <p:sp>
        <p:nvSpPr>
          <p:cNvPr id="1048664" name="Content Placeholder 2"/>
          <p:cNvSpPr>
            <a:spLocks noGrp="1"/>
          </p:cNvSpPr>
          <p:nvPr>
            <p:ph idx="1"/>
          </p:nvPr>
        </p:nvSpPr>
        <p:spPr>
          <a:xfrm>
            <a:off x="838200" y="1269740"/>
            <a:ext cx="10515600" cy="5046176"/>
          </a:xfrm>
        </p:spPr>
        <p:txBody>
          <a:bodyPr>
            <a:normAutofit fontScale="95833" lnSpcReduction="20000"/>
          </a:bodyPr>
          <a:p>
            <a:pPr indent="0" marL="0" marR="0">
              <a:lnSpc>
                <a:spcPct val="115000"/>
              </a:lnSpc>
              <a:spcBef>
                <a:spcPts val="0"/>
              </a:spcBef>
              <a:spcAft>
                <a:spcPts val="100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Antinatal period: </a:t>
            </a:r>
          </a:p>
          <a:p>
            <a:pPr lvl="1">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Proper </a:t>
            </a:r>
            <a:r>
              <a:rPr dirty="0" lang="sw-KE">
                <a:latin typeface="Calibri" panose="020F0502020204030204" pitchFamily="34" charset="0"/>
                <a:ea typeface="Calibri" panose="020F0502020204030204" pitchFamily="34" charset="0"/>
                <a:cs typeface="Times New Roman" panose="02020603050405020304" pitchFamily="18" charset="0"/>
              </a:rPr>
              <a:t>screening of mothers   to detect those at risk and advice on delivery in hospital for proper </a:t>
            </a:r>
            <a:r>
              <a:rPr dirty="0" lang="sw-KE" smtClean="0">
                <a:latin typeface="Calibri" panose="020F0502020204030204" pitchFamily="34" charset="0"/>
                <a:ea typeface="Calibri" panose="020F0502020204030204" pitchFamily="34" charset="0"/>
                <a:cs typeface="Times New Roman" panose="02020603050405020304" pitchFamily="18" charset="0"/>
              </a:rPr>
              <a:t>management.</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lvl="1">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Pelvic </a:t>
            </a:r>
            <a:r>
              <a:rPr dirty="0" lang="sw-KE">
                <a:latin typeface="Calibri" panose="020F0502020204030204" pitchFamily="34" charset="0"/>
                <a:ea typeface="Calibri" panose="020F0502020204030204" pitchFamily="34" charset="0"/>
                <a:cs typeface="Times New Roman" panose="02020603050405020304" pitchFamily="18" charset="0"/>
              </a:rPr>
              <a:t>assesment  should be done at 36 weeks to rule </a:t>
            </a:r>
            <a:r>
              <a:rPr dirty="0" lang="sw-KE" smtClean="0">
                <a:latin typeface="Calibri" panose="020F0502020204030204" pitchFamily="34" charset="0"/>
                <a:ea typeface="Calibri" panose="020F0502020204030204" pitchFamily="34" charset="0"/>
                <a:cs typeface="Times New Roman" panose="02020603050405020304" pitchFamily="18" charset="0"/>
              </a:rPr>
              <a:t>out cephalo pelvic dispropation (CPD)</a:t>
            </a:r>
          </a:p>
          <a:p>
            <a:pPr indent="0" marL="0" marR="0">
              <a:lnSpc>
                <a:spcPct val="115000"/>
              </a:lnSpc>
              <a:spcBef>
                <a:spcPts val="0"/>
              </a:spcBef>
              <a:spcAft>
                <a:spcPts val="100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intrapartum:</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spcAft>
                <a:spcPts val="1000"/>
              </a:spcAft>
            </a:pPr>
            <a:r>
              <a:rPr dirty="0" sz="2400" lang="sw-KE">
                <a:latin typeface="Calibri" panose="020F0502020204030204" pitchFamily="34" charset="0"/>
                <a:ea typeface="Calibri" panose="020F0502020204030204" pitchFamily="34" charset="0"/>
                <a:cs typeface="Times New Roman" panose="02020603050405020304" pitchFamily="18" charset="0"/>
              </a:rPr>
              <a:t>Drugs that depress respiratory centre  eg.sedatives, GA ,narcotics should be avoided in late first stage</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spcAft>
                <a:spcPts val="1000"/>
              </a:spcAft>
            </a:pPr>
            <a:r>
              <a:rPr dirty="0" sz="2400" lang="sw-KE">
                <a:latin typeface="Calibri" panose="020F0502020204030204" pitchFamily="34" charset="0"/>
                <a:ea typeface="Calibri" panose="020F0502020204030204" pitchFamily="34" charset="0"/>
                <a:cs typeface="Times New Roman" panose="02020603050405020304" pitchFamily="18" charset="0"/>
              </a:rPr>
              <a:t>Early detection  and management of foetal distress </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spcAft>
                <a:spcPts val="1000"/>
              </a:spcAft>
            </a:pPr>
            <a:r>
              <a:rPr dirty="0" sz="2400" lang="sw-KE">
                <a:latin typeface="Calibri" panose="020F0502020204030204" pitchFamily="34" charset="0"/>
                <a:ea typeface="Calibri" panose="020F0502020204030204" pitchFamily="34" charset="0"/>
                <a:cs typeface="Times New Roman" panose="02020603050405020304" pitchFamily="18" charset="0"/>
              </a:rPr>
              <a:t>Clearing  baby’s airway  as soon as the head is born</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spcAft>
                <a:spcPts val="1000"/>
              </a:spcAft>
            </a:pPr>
            <a:r>
              <a:rPr dirty="0" sz="2400" lang="sw-KE">
                <a:latin typeface="Calibri" panose="020F0502020204030204" pitchFamily="34" charset="0"/>
                <a:ea typeface="Calibri" panose="020F0502020204030204" pitchFamily="34" charset="0"/>
                <a:cs typeface="Times New Roman" panose="02020603050405020304" pitchFamily="18" charset="0"/>
              </a:rPr>
              <a:t>Avoid instrumental deliveries but rather prepare for c/s </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75" name=""/>
        <p:cNvGrpSpPr/>
        <p:nvPr/>
      </p:nvGrpSpPr>
      <p:grpSpPr>
        <a:xfrm>
          <a:off x="0" y="0"/>
          <a:ext cx="0" cy="0"/>
          <a:chOff x="0" y="0"/>
          <a:chExt cx="0" cy="0"/>
        </a:xfrm>
      </p:grpSpPr>
      <p:sp>
        <p:nvSpPr>
          <p:cNvPr id="1048665" name="Title 1"/>
          <p:cNvSpPr>
            <a:spLocks noGrp="1"/>
          </p:cNvSpPr>
          <p:nvPr>
            <p:ph type="title"/>
          </p:nvPr>
        </p:nvSpPr>
        <p:spPr/>
        <p:txBody>
          <a:bodyPr/>
          <a:p>
            <a:r>
              <a:rPr dirty="0" lang="en-US" smtClean="0"/>
              <a:t>                               </a:t>
            </a:r>
            <a:r>
              <a:rPr b="1" dirty="0" lang="en-US" smtClean="0">
                <a:latin typeface="+mn-lt"/>
              </a:rPr>
              <a:t>complication</a:t>
            </a:r>
            <a:endParaRPr b="1" dirty="0" lang="en-US">
              <a:latin typeface="+mn-lt"/>
            </a:endParaRPr>
          </a:p>
        </p:txBody>
      </p:sp>
      <p:sp>
        <p:nvSpPr>
          <p:cNvPr id="1048666" name="Content Placeholder 2"/>
          <p:cNvSpPr>
            <a:spLocks noGrp="1"/>
          </p:cNvSpPr>
          <p:nvPr>
            <p:ph idx="1"/>
          </p:nvPr>
        </p:nvSpPr>
        <p:spPr/>
        <p:txBody>
          <a:bodyPr/>
          <a:p>
            <a:pPr indent="0" marL="0" marR="0">
              <a:lnSpc>
                <a:spcPct val="115000"/>
              </a:lnSpc>
              <a:spcBef>
                <a:spcPts val="0"/>
              </a:spcBef>
              <a:spcAft>
                <a:spcPts val="100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lvl="5" marL="2286000">
              <a:lnSpc>
                <a:spcPct val="115000"/>
              </a:lnSpc>
              <a:spcBef>
                <a:spcPts val="0"/>
              </a:spcBef>
              <a:spcAft>
                <a:spcPts val="1000"/>
              </a:spcAft>
            </a:pPr>
            <a:r>
              <a:rPr dirty="0" sz="2800" lang="sw-KE">
                <a:latin typeface="Calibri" panose="020F0502020204030204" pitchFamily="34" charset="0"/>
                <a:ea typeface="Calibri" panose="020F0502020204030204" pitchFamily="34" charset="0"/>
                <a:cs typeface="Times New Roman" panose="02020603050405020304" pitchFamily="18" charset="0"/>
              </a:rPr>
              <a:t>Brain damage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5" marL="2286000">
              <a:lnSpc>
                <a:spcPct val="115000"/>
              </a:lnSpc>
              <a:spcBef>
                <a:spcPts val="0"/>
              </a:spcBef>
              <a:spcAft>
                <a:spcPts val="1000"/>
              </a:spcAft>
            </a:pPr>
            <a:r>
              <a:rPr dirty="0" sz="2800" lang="sw-KE">
                <a:latin typeface="Calibri" panose="020F0502020204030204" pitchFamily="34" charset="0"/>
                <a:ea typeface="Calibri" panose="020F0502020204030204" pitchFamily="34" charset="0"/>
                <a:cs typeface="Times New Roman" panose="02020603050405020304" pitchFamily="18" charset="0"/>
              </a:rPr>
              <a:t>Cardiac arrest</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5" marL="2286000">
              <a:lnSpc>
                <a:spcPct val="115000"/>
              </a:lnSpc>
              <a:spcBef>
                <a:spcPts val="0"/>
              </a:spcBef>
              <a:spcAft>
                <a:spcPts val="1000"/>
              </a:spcAft>
            </a:pPr>
            <a:r>
              <a:rPr dirty="0" sz="2800" lang="sw-KE">
                <a:latin typeface="Calibri" panose="020F0502020204030204" pitchFamily="34" charset="0"/>
                <a:ea typeface="Calibri" panose="020F0502020204030204" pitchFamily="34" charset="0"/>
                <a:cs typeface="Times New Roman" panose="02020603050405020304" pitchFamily="18" charset="0"/>
              </a:rPr>
              <a:t>Respiratory distress syndrome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5" marL="2286000">
              <a:lnSpc>
                <a:spcPct val="115000"/>
              </a:lnSpc>
              <a:spcBef>
                <a:spcPts val="0"/>
              </a:spcBef>
              <a:spcAft>
                <a:spcPts val="1000"/>
              </a:spcAft>
            </a:pPr>
            <a:r>
              <a:rPr dirty="0" sz="2800" lang="sw-KE">
                <a:latin typeface="Calibri" panose="020F0502020204030204" pitchFamily="34" charset="0"/>
                <a:ea typeface="Calibri" panose="020F0502020204030204" pitchFamily="34" charset="0"/>
                <a:cs typeface="Times New Roman" panose="02020603050405020304" pitchFamily="18" charset="0"/>
              </a:rPr>
              <a:t>Respiratory acidosis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6" name=""/>
        <p:cNvGrpSpPr/>
        <p:nvPr/>
      </p:nvGrpSpPr>
      <p:grpSpPr>
        <a:xfrm>
          <a:off x="0" y="0"/>
          <a:ext cx="0" cy="0"/>
          <a:chOff x="0" y="0"/>
          <a:chExt cx="0" cy="0"/>
        </a:xfrm>
      </p:grpSpPr>
      <p:sp>
        <p:nvSpPr>
          <p:cNvPr id="1048667" name="Title 1"/>
          <p:cNvSpPr>
            <a:spLocks noGrp="1"/>
          </p:cNvSpPr>
          <p:nvPr>
            <p:ph type="title"/>
          </p:nvPr>
        </p:nvSpPr>
        <p:spPr>
          <a:xfrm>
            <a:off x="838200" y="103032"/>
            <a:ext cx="10515600" cy="798490"/>
          </a:xfrm>
        </p:spPr>
        <p:txBody>
          <a:bodyPr>
            <a:normAutofit fontScale="90000"/>
          </a:bodyPr>
          <a:p>
            <a:r>
              <a:rPr dirty="0" lang="en-US" smtClean="0"/>
              <a:t>     4.  </a:t>
            </a:r>
            <a:r>
              <a:rPr b="1" dirty="0" lang="en-US" smtClean="0">
                <a:latin typeface="+mn-lt"/>
              </a:rPr>
              <a:t>RESPIRATORY DISTRESS SYNDROME (RDS) </a:t>
            </a:r>
            <a:endParaRPr b="1" dirty="0" lang="en-US">
              <a:latin typeface="+mn-lt"/>
            </a:endParaRPr>
          </a:p>
        </p:txBody>
      </p:sp>
      <p:sp>
        <p:nvSpPr>
          <p:cNvPr id="1048668" name="Content Placeholder 2"/>
          <p:cNvSpPr>
            <a:spLocks noGrp="1"/>
          </p:cNvSpPr>
          <p:nvPr>
            <p:ph idx="1"/>
          </p:nvPr>
        </p:nvSpPr>
        <p:spPr>
          <a:xfrm>
            <a:off x="321972" y="901522"/>
            <a:ext cx="11565228" cy="5859886"/>
          </a:xfrm>
        </p:spPr>
        <p:txBody>
          <a:bodyPr>
            <a:normAutofit fontScale="85714" lnSpcReduction="20000"/>
          </a:bodyPr>
          <a:p>
            <a:pPr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 </a:t>
            </a:r>
            <a:r>
              <a:rPr b="1" dirty="0" sz="3000" lang="sw-KE" smtClean="0">
                <a:latin typeface="Calibri" panose="020F0502020204030204" pitchFamily="34" charset="0"/>
                <a:ea typeface="Calibri" panose="020F0502020204030204" pitchFamily="34" charset="0"/>
                <a:cs typeface="Times New Roman" panose="02020603050405020304" pitchFamily="18" charset="0"/>
              </a:rPr>
              <a:t>Respiratory  Distress Syndrome: </a:t>
            </a:r>
            <a:r>
              <a:rPr dirty="0" sz="3000" lang="sw-KE" smtClean="0">
                <a:latin typeface="Calibri" panose="020F0502020204030204" pitchFamily="34" charset="0"/>
                <a:ea typeface="Calibri" panose="020F0502020204030204" pitchFamily="34" charset="0"/>
                <a:cs typeface="Times New Roman" panose="02020603050405020304" pitchFamily="18" charset="0"/>
              </a:rPr>
              <a:t>is </a:t>
            </a:r>
            <a:r>
              <a:rPr dirty="0" sz="3000" lang="sw-KE">
                <a:latin typeface="Calibri" panose="020F0502020204030204" pitchFamily="34" charset="0"/>
                <a:ea typeface="Calibri" panose="020F0502020204030204" pitchFamily="34" charset="0"/>
                <a:cs typeface="Times New Roman" panose="02020603050405020304" pitchFamily="18" charset="0"/>
              </a:rPr>
              <a:t>a condition that occurs due to lack of or inadequate surfactant in the lung tissue</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Mature </a:t>
            </a:r>
            <a:r>
              <a:rPr dirty="0" sz="3000" lang="sw-KE">
                <a:latin typeface="Calibri" panose="020F0502020204030204" pitchFamily="34" charset="0"/>
                <a:ea typeface="Calibri" panose="020F0502020204030204" pitchFamily="34" charset="0"/>
                <a:cs typeface="Times New Roman" panose="02020603050405020304" pitchFamily="18" charset="0"/>
              </a:rPr>
              <a:t>lungs have adequate surfactant that lowers surface tention in the alveoli,stabilises the alveoli and prevents them from adhering together and collapse.This leads to breathing with ease</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Surfactant </a:t>
            </a:r>
            <a:r>
              <a:rPr dirty="0" sz="3000" lang="sw-KE">
                <a:latin typeface="Calibri" panose="020F0502020204030204" pitchFamily="34" charset="0"/>
                <a:ea typeface="Calibri" panose="020F0502020204030204" pitchFamily="34" charset="0"/>
                <a:cs typeface="Times New Roman" panose="02020603050405020304" pitchFamily="18" charset="0"/>
              </a:rPr>
              <a:t>is produced slowly from 20 weeks gestation and reaches a surge at 30 – 34 weeks gestation and another surge at onset of labour.The premature infants lack this function thus the alveoli wall pressure rises as he breathes out and alveoli  collapse leading to severe difficulty in breathing</a:t>
            </a:r>
            <a:r>
              <a:rPr b="1"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b="1" sz="3000" lang="sw-KE" smtClean="0">
                <a:latin typeface="Calibri" panose="020F0502020204030204" pitchFamily="34" charset="0"/>
                <a:ea typeface="Calibri" panose="020F0502020204030204" pitchFamily="34" charset="0"/>
                <a:cs typeface="Times New Roman" panose="02020603050405020304" pitchFamily="18" charset="0"/>
              </a:rPr>
              <a:t> </a:t>
            </a:r>
            <a:r>
              <a:rPr b="1" dirty="0" sz="3000" lang="sw-KE" smtClean="0">
                <a:latin typeface="Calibri" panose="020F0502020204030204" pitchFamily="34" charset="0"/>
                <a:ea typeface="Calibri" panose="020F0502020204030204" pitchFamily="34" charset="0"/>
                <a:cs typeface="Times New Roman" panose="02020603050405020304" pitchFamily="18" charset="0"/>
              </a:rPr>
              <a:t>Other </a:t>
            </a:r>
            <a:r>
              <a:rPr b="1" dirty="0" sz="3000" lang="sw-KE">
                <a:latin typeface="Calibri" panose="020F0502020204030204" pitchFamily="34" charset="0"/>
                <a:ea typeface="Calibri" panose="020F0502020204030204" pitchFamily="34" charset="0"/>
                <a:cs typeface="Times New Roman" panose="02020603050405020304" pitchFamily="18" charset="0"/>
              </a:rPr>
              <a:t>names </a:t>
            </a:r>
            <a:r>
              <a:rPr b="1" sz="3000" lang="sw-KE">
                <a:latin typeface="Calibri" panose="020F0502020204030204" pitchFamily="34" charset="0"/>
                <a:ea typeface="Calibri" panose="020F0502020204030204" pitchFamily="34" charset="0"/>
                <a:cs typeface="Times New Roman" panose="02020603050405020304" pitchFamily="18" charset="0"/>
              </a:rPr>
              <a:t>are </a:t>
            </a:r>
            <a:r>
              <a:rPr b="1" sz="3000" lang="sw-KE" smtClean="0">
                <a:latin typeface="Calibri" panose="020F0502020204030204" pitchFamily="34" charset="0"/>
                <a:ea typeface="Calibri" panose="020F0502020204030204" pitchFamily="34" charset="0"/>
                <a:cs typeface="Times New Roman" panose="02020603050405020304" pitchFamily="18" charset="0"/>
              </a:rPr>
              <a:t>used to refer to RDS:</a:t>
            </a:r>
            <a:endParaRPr b="1" dirty="0" sz="30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b="1" dirty="0" sz="3000" lang="sw-KE" smtClean="0">
                <a:latin typeface="Calibri" panose="020F0502020204030204" pitchFamily="34" charset="0"/>
                <a:ea typeface="Calibri" panose="020F0502020204030204" pitchFamily="34" charset="0"/>
                <a:cs typeface="Times New Roman" panose="02020603050405020304" pitchFamily="18" charset="0"/>
              </a:rPr>
              <a:t>Hyaline </a:t>
            </a:r>
            <a:r>
              <a:rPr b="1" dirty="0" sz="3000" lang="sw-KE">
                <a:latin typeface="Calibri" panose="020F0502020204030204" pitchFamily="34" charset="0"/>
                <a:ea typeface="Calibri" panose="020F0502020204030204" pitchFamily="34" charset="0"/>
                <a:cs typeface="Times New Roman" panose="02020603050405020304" pitchFamily="18" charset="0"/>
              </a:rPr>
              <a:t>membrane disease</a:t>
            </a:r>
            <a:endParaRPr b="1" dirty="0" sz="30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b="1" dirty="0" sz="3000" lang="sw-KE" smtClean="0">
                <a:latin typeface="Calibri" panose="020F0502020204030204" pitchFamily="34" charset="0"/>
                <a:ea typeface="Calibri" panose="020F0502020204030204" pitchFamily="34" charset="0"/>
                <a:cs typeface="Times New Roman" panose="02020603050405020304" pitchFamily="18" charset="0"/>
              </a:rPr>
              <a:t>Pulmonary </a:t>
            </a:r>
            <a:r>
              <a:rPr b="1" dirty="0" sz="3000" lang="sw-KE">
                <a:latin typeface="Calibri" panose="020F0502020204030204" pitchFamily="34" charset="0"/>
                <a:ea typeface="Calibri" panose="020F0502020204030204" pitchFamily="34" charset="0"/>
                <a:cs typeface="Times New Roman" panose="02020603050405020304" pitchFamily="18" charset="0"/>
              </a:rPr>
              <a:t>syndrome of the newborn </a:t>
            </a:r>
            <a:endParaRPr b="1" dirty="0" sz="30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spcAft>
                <a:spcPts val="1000"/>
              </a:spcAft>
              <a:buFont typeface="Wingdings" panose="05000000000000000000" pitchFamily="2" charset="2"/>
              <a:buChar char="Ø"/>
            </a:pPr>
            <a:r>
              <a:rPr b="1" dirty="0" sz="3000" lang="sw-KE" smtClean="0">
                <a:latin typeface="Calibri" panose="020F0502020204030204" pitchFamily="34" charset="0"/>
                <a:ea typeface="Calibri" panose="020F0502020204030204" pitchFamily="34" charset="0"/>
                <a:cs typeface="Times New Roman" panose="02020603050405020304" pitchFamily="18" charset="0"/>
              </a:rPr>
              <a:t>Developmental </a:t>
            </a:r>
            <a:r>
              <a:rPr b="1" dirty="0" sz="3000" lang="sw-KE">
                <a:latin typeface="Calibri" panose="020F0502020204030204" pitchFamily="34" charset="0"/>
                <a:ea typeface="Calibri" panose="020F0502020204030204" pitchFamily="34" charset="0"/>
                <a:cs typeface="Times New Roman" panose="02020603050405020304" pitchFamily="18" charset="0"/>
              </a:rPr>
              <a:t>respiratory distress</a:t>
            </a:r>
            <a:endParaRPr b="1" dirty="0" sz="30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It is a disease of prematurity and self – limiting with recovery phase  or death.</a:t>
            </a:r>
            <a:endParaRPr dirty="0" sz="30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7" name=""/>
        <p:cNvGrpSpPr/>
        <p:nvPr/>
      </p:nvGrpSpPr>
      <p:grpSpPr>
        <a:xfrm>
          <a:off x="0" y="0"/>
          <a:ext cx="0" cy="0"/>
          <a:chOff x="0" y="0"/>
          <a:chExt cx="0" cy="0"/>
        </a:xfrm>
      </p:grpSpPr>
      <p:sp>
        <p:nvSpPr>
          <p:cNvPr id="1048669" name="Title 1"/>
          <p:cNvSpPr>
            <a:spLocks noGrp="1"/>
          </p:cNvSpPr>
          <p:nvPr>
            <p:ph type="title"/>
          </p:nvPr>
        </p:nvSpPr>
        <p:spPr>
          <a:xfrm>
            <a:off x="838200" y="1"/>
            <a:ext cx="10515600" cy="862884"/>
          </a:xfrm>
        </p:spPr>
        <p:txBody>
          <a:bodyPr/>
          <a:p>
            <a:r>
              <a:rPr b="1" dirty="0" lang="en-US" smtClean="0">
                <a:latin typeface="+mn-lt"/>
              </a:rPr>
              <a:t>                          Predisposing factors</a:t>
            </a:r>
            <a:endParaRPr b="1" dirty="0" lang="en-US">
              <a:latin typeface="+mn-lt"/>
            </a:endParaRPr>
          </a:p>
        </p:txBody>
      </p:sp>
      <p:sp>
        <p:nvSpPr>
          <p:cNvPr id="1048670" name="Content Placeholder 2"/>
          <p:cNvSpPr>
            <a:spLocks noGrp="1"/>
          </p:cNvSpPr>
          <p:nvPr>
            <p:ph idx="1"/>
          </p:nvPr>
        </p:nvSpPr>
        <p:spPr>
          <a:xfrm>
            <a:off x="838200" y="862884"/>
            <a:ext cx="10515600" cy="5859887"/>
          </a:xfrm>
        </p:spPr>
        <p:txBody>
          <a:bodyPr/>
          <a:p>
            <a:pPr lvl="1">
              <a:lnSpc>
                <a:spcPct val="115000"/>
              </a:lnSpc>
              <a:spcBef>
                <a:spcPts val="0"/>
              </a:spcBef>
              <a:spcAft>
                <a:spcPts val="1000"/>
              </a:spcAft>
              <a:buFont typeface="Wingdings" panose="05000000000000000000" pitchFamily="2" charset="2"/>
              <a:buChar char="Ø"/>
            </a:pPr>
            <a:r>
              <a:rPr b="1" dirty="0" sz="2800" lang="sw-KE" smtClean="0">
                <a:latin typeface="Calibri" panose="020F0502020204030204" pitchFamily="34" charset="0"/>
                <a:ea typeface="Calibri" panose="020F0502020204030204" pitchFamily="34" charset="0"/>
                <a:cs typeface="Times New Roman" panose="02020603050405020304" pitchFamily="18" charset="0"/>
              </a:rPr>
              <a:t>RDS </a:t>
            </a:r>
            <a:r>
              <a:rPr dirty="0" sz="2800" lang="sw-KE">
                <a:latin typeface="Calibri" panose="020F0502020204030204" pitchFamily="34" charset="0"/>
                <a:ea typeface="Calibri" panose="020F0502020204030204" pitchFamily="34" charset="0"/>
                <a:cs typeface="Times New Roman" panose="02020603050405020304" pitchFamily="18" charset="0"/>
              </a:rPr>
              <a:t>may may be a complication of asphyxia  and develops within 4 hours of birth</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Prematurity </a:t>
            </a:r>
            <a:r>
              <a:rPr dirty="0" sz="2800" lang="sw-KE">
                <a:latin typeface="Calibri" panose="020F0502020204030204" pitchFamily="34" charset="0"/>
                <a:ea typeface="Calibri" panose="020F0502020204030204" pitchFamily="34" charset="0"/>
                <a:cs typeface="Times New Roman" panose="02020603050405020304" pitchFamily="18" charset="0"/>
              </a:rPr>
              <a:t>due to inadequate surfactant  factor</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Prenatal hypoxia eg due to APH  which reduces surfactant synthesis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Trauma to CNS </a:t>
            </a:r>
            <a:r>
              <a:rPr dirty="0" sz="2800" lang="sw-KE">
                <a:latin typeface="Calibri" panose="020F0502020204030204" pitchFamily="34" charset="0"/>
                <a:ea typeface="Calibri" panose="020F0502020204030204" pitchFamily="34" charset="0"/>
                <a:cs typeface="Times New Roman" panose="02020603050405020304" pitchFamily="18" charset="0"/>
              </a:rPr>
              <a:t>due to difficult delivery or precipitate labour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Perinatal hypoxia</a:t>
            </a:r>
            <a:endParaRPr b="1"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Profound </a:t>
            </a:r>
            <a:r>
              <a:rPr b="1" dirty="0" sz="2800" lang="sw-KE" smtClean="0">
                <a:latin typeface="Calibri" panose="020F0502020204030204" pitchFamily="34" charset="0"/>
                <a:ea typeface="Calibri" panose="020F0502020204030204" pitchFamily="34" charset="0"/>
                <a:cs typeface="Times New Roman" panose="02020603050405020304" pitchFamily="18" charset="0"/>
              </a:rPr>
              <a:t>hypothermia</a:t>
            </a:r>
            <a:r>
              <a:rPr dirty="0" sz="2800" lang="sw-KE" smtClean="0">
                <a:latin typeface="Calibri" panose="020F0502020204030204" pitchFamily="34" charset="0"/>
                <a:ea typeface="Calibri" panose="020F0502020204030204" pitchFamily="34" charset="0"/>
                <a:cs typeface="Times New Roman" panose="02020603050405020304" pitchFamily="18" charset="0"/>
              </a:rPr>
              <a:t>: </a:t>
            </a:r>
            <a:r>
              <a:rPr dirty="0" sz="2800" lang="sw-KE">
                <a:latin typeface="Calibri" panose="020F0502020204030204" pitchFamily="34" charset="0"/>
                <a:ea typeface="Calibri" panose="020F0502020204030204" pitchFamily="34" charset="0"/>
                <a:cs typeface="Times New Roman" panose="02020603050405020304" pitchFamily="18" charset="0"/>
              </a:rPr>
              <a:t>leads to injury of cells that produce surfactant</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spcAft>
                <a:spcPts val="600"/>
              </a:spcAft>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Congenital heart disease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8" name=""/>
        <p:cNvGrpSpPr/>
        <p:nvPr/>
      </p:nvGrpSpPr>
      <p:grpSpPr>
        <a:xfrm>
          <a:off x="0" y="0"/>
          <a:ext cx="0" cy="0"/>
          <a:chOff x="0" y="0"/>
          <a:chExt cx="0" cy="0"/>
        </a:xfrm>
      </p:grpSpPr>
      <p:sp>
        <p:nvSpPr>
          <p:cNvPr id="1048671" name="Title 1"/>
          <p:cNvSpPr>
            <a:spLocks noGrp="1"/>
          </p:cNvSpPr>
          <p:nvPr>
            <p:ph type="title"/>
          </p:nvPr>
        </p:nvSpPr>
        <p:spPr>
          <a:xfrm>
            <a:off x="838200" y="103031"/>
            <a:ext cx="10515600" cy="811369"/>
          </a:xfrm>
        </p:spPr>
        <p:txBody>
          <a:bodyPr/>
          <a:p>
            <a:r>
              <a:rPr b="1" dirty="0" lang="en-US" smtClean="0">
                <a:latin typeface="+mn-lt"/>
              </a:rPr>
              <a:t>                         Clinical features</a:t>
            </a:r>
            <a:endParaRPr b="1" dirty="0" lang="en-US">
              <a:latin typeface="+mn-lt"/>
            </a:endParaRPr>
          </a:p>
        </p:txBody>
      </p:sp>
      <p:sp>
        <p:nvSpPr>
          <p:cNvPr id="1048672" name="Content Placeholder 2"/>
          <p:cNvSpPr>
            <a:spLocks noGrp="1"/>
          </p:cNvSpPr>
          <p:nvPr>
            <p:ph idx="1"/>
          </p:nvPr>
        </p:nvSpPr>
        <p:spPr>
          <a:xfrm>
            <a:off x="838200" y="927279"/>
            <a:ext cx="10515600" cy="5782613"/>
          </a:xfrm>
        </p:spPr>
        <p:txBody>
          <a:bodyPr>
            <a:normAutofit fontScale="89286" lnSpcReduction="20000"/>
          </a:bodyPr>
          <a:p>
            <a:pPr lvl="1">
              <a:lnSpc>
                <a:spcPct val="115000"/>
              </a:lnSpc>
              <a:spcBef>
                <a:spcPts val="0"/>
              </a:spcBef>
              <a:spcAft>
                <a:spcPts val="100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Difficulty </a:t>
            </a:r>
            <a:r>
              <a:rPr dirty="0" sz="3000" lang="sw-KE">
                <a:latin typeface="Calibri" panose="020F0502020204030204" pitchFamily="34" charset="0"/>
                <a:ea typeface="Calibri" panose="020F0502020204030204" pitchFamily="34" charset="0"/>
                <a:cs typeface="Times New Roman" panose="02020603050405020304" pitchFamily="18" charset="0"/>
              </a:rPr>
              <a:t>in breathing (dyspnoea)</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Flaring of alae nasi </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Tachypnoea  with respirations above  </a:t>
            </a:r>
            <a:r>
              <a:rPr dirty="0" sz="3000" lang="sw-KE" smtClean="0">
                <a:latin typeface="Calibri" panose="020F0502020204030204" pitchFamily="34" charset="0"/>
                <a:ea typeface="Calibri" panose="020F0502020204030204" pitchFamily="34" charset="0"/>
                <a:cs typeface="Times New Roman" panose="02020603050405020304" pitchFamily="18" charset="0"/>
              </a:rPr>
              <a:t>60/min normal (30 -60 bpm)</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Hypothermia</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Generalised  cyanosis</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Costal and sternal retraction </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Grunting expirations</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Reduced or increased heart rate</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Chest x rays shows collapsed  alveoli</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The baby has poor muscle tones and is </a:t>
            </a:r>
            <a:r>
              <a:rPr dirty="0" sz="3000" lang="sw-KE" smtClean="0">
                <a:latin typeface="Calibri" panose="020F0502020204030204" pitchFamily="34" charset="0"/>
                <a:ea typeface="Calibri" panose="020F0502020204030204" pitchFamily="34" charset="0"/>
                <a:cs typeface="Times New Roman" panose="02020603050405020304" pitchFamily="18" charset="0"/>
              </a:rPr>
              <a:t>motionless</a:t>
            </a:r>
          </a:p>
          <a:p>
            <a:pPr lvl="1" marL="457200">
              <a:lnSpc>
                <a:spcPct val="115000"/>
              </a:lnSpc>
              <a:spcBef>
                <a:spcPts val="0"/>
              </a:spcBef>
              <a:spcAft>
                <a:spcPts val="100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Poor </a:t>
            </a:r>
            <a:r>
              <a:rPr dirty="0" sz="3000" lang="sw-KE">
                <a:latin typeface="Calibri" panose="020F0502020204030204" pitchFamily="34" charset="0"/>
                <a:ea typeface="Calibri" panose="020F0502020204030204" pitchFamily="34" charset="0"/>
                <a:cs typeface="Times New Roman" panose="02020603050405020304" pitchFamily="18" charset="0"/>
              </a:rPr>
              <a:t>digestion due to diminished  bowel movement</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1" marL="457200">
              <a:lnSpc>
                <a:spcPct val="115000"/>
              </a:lnSpc>
              <a:spcBef>
                <a:spcPts val="0"/>
              </a:spcBef>
              <a:spcAft>
                <a:spcPts val="1000"/>
              </a:spcAft>
            </a:pPr>
            <a:r>
              <a:rPr dirty="0" sz="3000" lang="sw-KE">
                <a:latin typeface="Calibri" panose="020F0502020204030204" pitchFamily="34" charset="0"/>
                <a:ea typeface="Calibri" panose="020F0502020204030204" pitchFamily="34" charset="0"/>
                <a:cs typeface="Times New Roman" panose="02020603050405020304" pitchFamily="18" charset="0"/>
              </a:rPr>
              <a:t>Resolves or death occurs within 3 – 5 days</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79" name=""/>
        <p:cNvGrpSpPr/>
        <p:nvPr/>
      </p:nvGrpSpPr>
      <p:grpSpPr>
        <a:xfrm>
          <a:off x="0" y="0"/>
          <a:ext cx="0" cy="0"/>
          <a:chOff x="0" y="0"/>
          <a:chExt cx="0" cy="0"/>
        </a:xfrm>
      </p:grpSpPr>
      <p:sp>
        <p:nvSpPr>
          <p:cNvPr id="1048673" name="Title 1"/>
          <p:cNvSpPr>
            <a:spLocks noGrp="1"/>
          </p:cNvSpPr>
          <p:nvPr>
            <p:ph type="title"/>
          </p:nvPr>
        </p:nvSpPr>
        <p:spPr>
          <a:xfrm>
            <a:off x="838200" y="90153"/>
            <a:ext cx="10515600" cy="746974"/>
          </a:xfrm>
        </p:spPr>
        <p:txBody>
          <a:bodyPr/>
          <a:p>
            <a:r>
              <a:rPr b="1" dirty="0" lang="en-US" smtClean="0">
                <a:latin typeface="+mn-lt"/>
              </a:rPr>
              <a:t>                    Nursing management</a:t>
            </a:r>
            <a:endParaRPr b="1" dirty="0" lang="en-US">
              <a:latin typeface="+mn-lt"/>
            </a:endParaRPr>
          </a:p>
        </p:txBody>
      </p:sp>
      <p:sp>
        <p:nvSpPr>
          <p:cNvPr id="1048674" name="Content Placeholder 2"/>
          <p:cNvSpPr>
            <a:spLocks noGrp="1"/>
          </p:cNvSpPr>
          <p:nvPr>
            <p:ph idx="1"/>
          </p:nvPr>
        </p:nvSpPr>
        <p:spPr>
          <a:xfrm>
            <a:off x="347729" y="837126"/>
            <a:ext cx="11578107" cy="6020873"/>
          </a:xfrm>
        </p:spPr>
        <p:txBody>
          <a:bodyPr>
            <a:normAutofit fontScale="85714" lnSpcReduction="20000"/>
          </a:bodyPr>
          <a:p>
            <a:pPr indent="-514350" marL="514350" marR="0">
              <a:lnSpc>
                <a:spcPct val="115000"/>
              </a:lnSpc>
              <a:spcBef>
                <a:spcPts val="0"/>
              </a:spcBef>
              <a:spcAft>
                <a:spcPts val="100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The principle of management during care of babies with RDS are </a:t>
            </a:r>
            <a:r>
              <a:rPr b="1" dirty="0" lang="sw-KE" smtClean="0">
                <a:latin typeface="Calibri" panose="020F0502020204030204" pitchFamily="34" charset="0"/>
                <a:ea typeface="Calibri" panose="020F0502020204030204" pitchFamily="34" charset="0"/>
                <a:cs typeface="Times New Roman" panose="02020603050405020304" pitchFamily="18" charset="0"/>
              </a:rPr>
              <a:t>observations, oxygenation, positioning, nutrition, and hydration.</a:t>
            </a:r>
            <a:r>
              <a:rPr dirty="0" lang="sw-KE" smtClean="0">
                <a:latin typeface="Calibri" panose="020F0502020204030204" pitchFamily="34" charset="0"/>
                <a:ea typeface="Calibri" panose="020F0502020204030204" pitchFamily="34" charset="0"/>
                <a:cs typeface="Times New Roman" panose="02020603050405020304" pitchFamily="18" charset="0"/>
              </a:rPr>
              <a:t> </a:t>
            </a:r>
          </a:p>
          <a:p>
            <a:pPr indent="-514350" marL="514350" marR="0">
              <a:lnSpc>
                <a:spcPct val="115000"/>
              </a:lnSpc>
              <a:spcBef>
                <a:spcPts val="0"/>
              </a:spcBef>
              <a:spcAft>
                <a:spcPts val="100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Management </a:t>
            </a:r>
            <a:r>
              <a:rPr dirty="0" lang="sw-KE">
                <a:latin typeface="Calibri" panose="020F0502020204030204" pitchFamily="34" charset="0"/>
                <a:ea typeface="Calibri" panose="020F0502020204030204" pitchFamily="34" charset="0"/>
                <a:cs typeface="Times New Roman" panose="02020603050405020304" pitchFamily="18" charset="0"/>
              </a:rPr>
              <a:t>is symptomatic until the disease dissolves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If RDS is anticipated,inform a paediatrician to resuscitate the baby.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Nurse the baby in an incubator to avoid hypothermia by controling body temperature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Administer oxygen or do </a:t>
            </a:r>
            <a:r>
              <a:rPr dirty="0" lang="sw-KE" smtClean="0">
                <a:latin typeface="Calibri" panose="020F0502020204030204" pitchFamily="34" charset="0"/>
                <a:ea typeface="Calibri" panose="020F0502020204030204" pitchFamily="34" charset="0"/>
                <a:cs typeface="Times New Roman" panose="02020603050405020304" pitchFamily="18" charset="0"/>
              </a:rPr>
              <a:t>artificial ventilation </a:t>
            </a:r>
            <a:r>
              <a:rPr dirty="0" lang="sw-KE">
                <a:latin typeface="Calibri" panose="020F0502020204030204" pitchFamily="34" charset="0"/>
                <a:ea typeface="Calibri" panose="020F0502020204030204" pitchFamily="34" charset="0"/>
                <a:cs typeface="Times New Roman" panose="02020603050405020304" pitchFamily="18" charset="0"/>
              </a:rPr>
              <a:t>to prevent hypoxia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Closely monitor the blood pH to prevent acidosis and support pulmonary circulation because high carbon dioxide levels lead to constriction of  pulmonary arterioles leading to poor pulmonary blood flow.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Incase there is acidosis , </a:t>
            </a:r>
            <a:r>
              <a:rPr b="1" dirty="0" lang="sw-KE">
                <a:latin typeface="Calibri" panose="020F0502020204030204" pitchFamily="34" charset="0"/>
                <a:ea typeface="Calibri" panose="020F0502020204030204" pitchFamily="34" charset="0"/>
                <a:cs typeface="Times New Roman" panose="02020603050405020304" pitchFamily="18" charset="0"/>
              </a:rPr>
              <a:t>sodium </a:t>
            </a:r>
            <a:r>
              <a:rPr b="1" dirty="0" lang="sw-KE" smtClean="0">
                <a:latin typeface="Calibri" panose="020F0502020204030204" pitchFamily="34" charset="0"/>
                <a:ea typeface="Calibri" panose="020F0502020204030204" pitchFamily="34" charset="0"/>
                <a:cs typeface="Times New Roman" panose="02020603050405020304" pitchFamily="18" charset="0"/>
              </a:rPr>
              <a:t>bicarbonate  </a:t>
            </a:r>
            <a:r>
              <a:rPr dirty="0" lang="sw-KE">
                <a:latin typeface="Calibri" panose="020F0502020204030204" pitchFamily="34" charset="0"/>
                <a:ea typeface="Calibri" panose="020F0502020204030204" pitchFamily="34" charset="0"/>
                <a:cs typeface="Times New Roman" panose="02020603050405020304" pitchFamily="18" charset="0"/>
              </a:rPr>
              <a:t>is added to 10 %  dextrose  drip  </a:t>
            </a:r>
            <a:endParaRPr dirty="0" lang="sw-KE" smtClean="0">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keep </a:t>
            </a:r>
            <a:r>
              <a:rPr dirty="0" lang="sw-KE">
                <a:latin typeface="Calibri" panose="020F0502020204030204" pitchFamily="34" charset="0"/>
                <a:ea typeface="Calibri" panose="020F0502020204030204" pitchFamily="34" charset="0"/>
                <a:cs typeface="Times New Roman" panose="02020603050405020304" pitchFamily="18" charset="0"/>
              </a:rPr>
              <a:t>the baby  </a:t>
            </a:r>
            <a:r>
              <a:rPr dirty="0" lang="sw-KE" smtClean="0">
                <a:latin typeface="Calibri" panose="020F0502020204030204" pitchFamily="34" charset="0"/>
                <a:ea typeface="Calibri" panose="020F0502020204030204" pitchFamily="34" charset="0"/>
                <a:cs typeface="Times New Roman" panose="02020603050405020304" pitchFamily="18" charset="0"/>
              </a:rPr>
              <a:t>nil </a:t>
            </a:r>
            <a:r>
              <a:rPr dirty="0" lang="sw-KE">
                <a:latin typeface="Calibri" panose="020F0502020204030204" pitchFamily="34" charset="0"/>
                <a:ea typeface="Calibri" panose="020F0502020204030204" pitchFamily="34" charset="0"/>
                <a:cs typeface="Times New Roman" panose="02020603050405020304" pitchFamily="18" charset="0"/>
              </a:rPr>
              <a:t>per oral  till  the distress  resolves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1000"/>
              </a:spcAft>
              <a:buFont typeface="+mj-lt"/>
              <a:buAutoNum type="arabicPeriod"/>
            </a:pPr>
            <a:r>
              <a:rPr dirty="0" lang="sw-KE">
                <a:latin typeface="Calibri" panose="020F0502020204030204" pitchFamily="34" charset="0"/>
                <a:ea typeface="Calibri" panose="020F0502020204030204" pitchFamily="34" charset="0"/>
                <a:cs typeface="Times New Roman" panose="02020603050405020304" pitchFamily="18" charset="0"/>
              </a:rPr>
              <a:t>Administer IV fluids eg.10% dextrose and add calcium gluconate  to strengthen heart muscles ; sodium bicarbonate </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to ensure fluid electrolyte balance </a:t>
            </a: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80" name=""/>
        <p:cNvGrpSpPr/>
        <p:nvPr/>
      </p:nvGrpSpPr>
      <p:grpSpPr>
        <a:xfrm>
          <a:off x="0" y="0"/>
          <a:ext cx="0" cy="0"/>
          <a:chOff x="0" y="0"/>
          <a:chExt cx="0" cy="0"/>
        </a:xfrm>
      </p:grpSpPr>
      <p:sp>
        <p:nvSpPr>
          <p:cNvPr id="1048675" name="Content Placeholder 2"/>
          <p:cNvSpPr>
            <a:spLocks noGrp="1"/>
          </p:cNvSpPr>
          <p:nvPr>
            <p:ph idx="1"/>
          </p:nvPr>
        </p:nvSpPr>
        <p:spPr>
          <a:xfrm>
            <a:off x="838200" y="206062"/>
            <a:ext cx="10515600" cy="6439437"/>
          </a:xfrm>
        </p:spPr>
        <p:txBody>
          <a:bodyPr>
            <a:normAutofit fontScale="96429" lnSpcReduction="20000"/>
          </a:bodyPr>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Check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haematocrit  (PVC) and if less than  40% transfuse with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food.</a:t>
            </a:r>
          </a:p>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Maintain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normal BP with volume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expanders</a:t>
            </a:r>
            <a:endParaRPr dirty="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Position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baby to provide greatest air entry  (prone position with extended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head neutral ponormaly  )</a:t>
            </a:r>
            <a:endParaRPr dirty="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Suction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and do postural drainage to remove secretions and keep the airway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patent.</a:t>
            </a:r>
            <a:endParaRPr dirty="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Close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observations to monitor the process whether improving or deteroriating ie</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heart rate,respiration,cyanosis.</a:t>
            </a:r>
            <a:endParaRPr b="1" dirty="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spcAft>
                <a:spcPts val="1000"/>
              </a:spcAft>
              <a:buAutoNum type="arabicPeriod" startAt="9"/>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When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condition resolves,introduce oral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feeds gradually. In case the baby developes abdominal distension due to indigestion, stope oral feeds and start IV fluids.</a:t>
            </a:r>
            <a:endParaRPr dirty="0" lang="en-US">
              <a:solidFill>
                <a:prstClr val="black"/>
              </a:solidFill>
            </a:endParaRPr>
          </a:p>
          <a:p>
            <a:endParaRPr dirty="0"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81" name=""/>
        <p:cNvGrpSpPr/>
        <p:nvPr/>
      </p:nvGrpSpPr>
      <p:grpSpPr>
        <a:xfrm>
          <a:off x="0" y="0"/>
          <a:ext cx="0" cy="0"/>
          <a:chOff x="0" y="0"/>
          <a:chExt cx="0" cy="0"/>
        </a:xfrm>
      </p:grpSpPr>
      <p:sp>
        <p:nvSpPr>
          <p:cNvPr id="1048676" name="Title 1"/>
          <p:cNvSpPr>
            <a:spLocks noGrp="1"/>
          </p:cNvSpPr>
          <p:nvPr>
            <p:ph type="title"/>
          </p:nvPr>
        </p:nvSpPr>
        <p:spPr>
          <a:xfrm>
            <a:off x="838200" y="1"/>
            <a:ext cx="10515600" cy="953036"/>
          </a:xfrm>
        </p:spPr>
        <p:txBody>
          <a:bodyPr/>
          <a:p>
            <a:r>
              <a:rPr b="1" dirty="0" lang="en-US" smtClean="0">
                <a:latin typeface="+mn-lt"/>
              </a:rPr>
              <a:t>                     Prevention of RDS</a:t>
            </a:r>
            <a:endParaRPr b="1" dirty="0" lang="en-US">
              <a:latin typeface="+mn-lt"/>
            </a:endParaRPr>
          </a:p>
        </p:txBody>
      </p:sp>
      <p:sp>
        <p:nvSpPr>
          <p:cNvPr id="1048677" name="Content Placeholder 2"/>
          <p:cNvSpPr>
            <a:spLocks noGrp="1"/>
          </p:cNvSpPr>
          <p:nvPr>
            <p:ph idx="1"/>
          </p:nvPr>
        </p:nvSpPr>
        <p:spPr>
          <a:xfrm>
            <a:off x="838200" y="953037"/>
            <a:ext cx="10515600" cy="5223926"/>
          </a:xfrm>
        </p:spPr>
        <p:txBody>
          <a:bodyPr>
            <a:normAutofit fontScale="96429" lnSpcReduction="20000"/>
          </a:bodyPr>
          <a:p>
            <a:pPr marR="0">
              <a:lnSpc>
                <a:spcPct val="115000"/>
              </a:lnSpc>
              <a:spcBef>
                <a:spcPts val="0"/>
              </a:spcBef>
              <a:spcAft>
                <a:spcPts val="0"/>
              </a:spcAft>
              <a:tabLst>
                <a:tab algn="l" pos="4276090"/>
              </a:tabLst>
            </a:pPr>
            <a:r>
              <a:rPr dirty="0" lang="sw-KE" smtClean="0">
                <a:latin typeface="Calibri" panose="020F0502020204030204" pitchFamily="34" charset="0"/>
                <a:ea typeface="Calibri" panose="020F0502020204030204" pitchFamily="34" charset="0"/>
                <a:cs typeface="Times New Roman" panose="02020603050405020304" pitchFamily="18" charset="0"/>
              </a:rPr>
              <a:t>Early </a:t>
            </a:r>
            <a:r>
              <a:rPr dirty="0" lang="sw-KE">
                <a:latin typeface="Calibri" panose="020F0502020204030204" pitchFamily="34" charset="0"/>
                <a:ea typeface="Calibri" panose="020F0502020204030204" pitchFamily="34" charset="0"/>
                <a:cs typeface="Times New Roman" panose="02020603050405020304" pitchFamily="18" charset="0"/>
              </a:rPr>
              <a:t>detection and  management of high risk pregnancies to prevent premature delivery.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algn="l" pos="4276090"/>
              </a:tabLst>
            </a:pPr>
            <a:r>
              <a:rPr dirty="0" lang="sw-KE">
                <a:latin typeface="Calibri" panose="020F0502020204030204" pitchFamily="34" charset="0"/>
                <a:ea typeface="Calibri" panose="020F0502020204030204" pitchFamily="34" charset="0"/>
                <a:cs typeface="Times New Roman" panose="02020603050405020304" pitchFamily="18" charset="0"/>
              </a:rPr>
              <a:t>Conditions such as diabetes mellitus should be properly managed so that delivery can be prolonged to 36 – 38 weeks.The mother is then given </a:t>
            </a:r>
            <a:r>
              <a:rPr dirty="0" lang="sw-KE" smtClean="0">
                <a:latin typeface="Calibri" panose="020F0502020204030204" pitchFamily="34" charset="0"/>
                <a:ea typeface="Calibri" panose="020F0502020204030204" pitchFamily="34" charset="0"/>
                <a:cs typeface="Times New Roman" panose="02020603050405020304" pitchFamily="18" charset="0"/>
              </a:rPr>
              <a:t>Dexamethasone </a:t>
            </a:r>
            <a:r>
              <a:rPr dirty="0" lang="sw-KE">
                <a:latin typeface="Calibri" panose="020F0502020204030204" pitchFamily="34" charset="0"/>
                <a:ea typeface="Calibri" panose="020F0502020204030204" pitchFamily="34" charset="0"/>
                <a:cs typeface="Times New Roman" panose="02020603050405020304" pitchFamily="18" charset="0"/>
              </a:rPr>
              <a:t>4mg tds 48 hrs before c/s to stimulate lung maturity.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algn="l" pos="4276090"/>
              </a:tabLst>
            </a:pPr>
            <a:r>
              <a:rPr dirty="0" lang="sw-KE">
                <a:latin typeface="Calibri" panose="020F0502020204030204" pitchFamily="34" charset="0"/>
                <a:ea typeface="Calibri" panose="020F0502020204030204" pitchFamily="34" charset="0"/>
                <a:cs typeface="Times New Roman" panose="02020603050405020304" pitchFamily="18" charset="0"/>
              </a:rPr>
              <a:t>Prevent perinatal hypoxia by ensuring there is no intracranial injury at birth.</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algn="l" pos="4276090"/>
              </a:tabLst>
            </a:pPr>
            <a:r>
              <a:rPr dirty="0" lang="sw-KE">
                <a:latin typeface="Calibri" panose="020F0502020204030204" pitchFamily="34" charset="0"/>
                <a:ea typeface="Calibri" panose="020F0502020204030204" pitchFamily="34" charset="0"/>
                <a:cs typeface="Times New Roman" panose="02020603050405020304" pitchFamily="18" charset="0"/>
              </a:rPr>
              <a:t>Effective resuscitation at birth of high risk babies.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tabLst>
                <a:tab algn="l" pos="4276090"/>
              </a:tabLst>
            </a:pPr>
            <a:r>
              <a:rPr dirty="0" lang="sw-KE">
                <a:latin typeface="Calibri" panose="020F0502020204030204" pitchFamily="34" charset="0"/>
                <a:ea typeface="Calibri" panose="020F0502020204030204" pitchFamily="34" charset="0"/>
                <a:cs typeface="Times New Roman" panose="02020603050405020304" pitchFamily="18" charset="0"/>
              </a:rPr>
              <a:t>Assesment of gestational age and lung maturity  through amniocentesis  so that elective c/s or delivery can be delayed if lungs are not mature enough.</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82" name=""/>
        <p:cNvGrpSpPr/>
        <p:nvPr/>
      </p:nvGrpSpPr>
      <p:grpSpPr>
        <a:xfrm>
          <a:off x="0" y="0"/>
          <a:ext cx="0" cy="0"/>
          <a:chOff x="0" y="0"/>
          <a:chExt cx="0" cy="0"/>
        </a:xfrm>
      </p:grpSpPr>
      <p:sp>
        <p:nvSpPr>
          <p:cNvPr id="1048678" name="Title 1"/>
          <p:cNvSpPr>
            <a:spLocks noGrp="1"/>
          </p:cNvSpPr>
          <p:nvPr>
            <p:ph type="title"/>
          </p:nvPr>
        </p:nvSpPr>
        <p:spPr/>
        <p:txBody>
          <a:bodyPr/>
          <a:p>
            <a:r>
              <a:rPr b="1" dirty="0" lang="en-US" smtClean="0">
                <a:latin typeface="+mn-lt"/>
              </a:rPr>
              <a:t>                             complication</a:t>
            </a:r>
            <a:endParaRPr b="1" dirty="0" lang="en-US">
              <a:latin typeface="+mn-lt"/>
            </a:endParaRPr>
          </a:p>
        </p:txBody>
      </p:sp>
      <p:sp>
        <p:nvSpPr>
          <p:cNvPr id="1048679" name="Content Placeholder 2"/>
          <p:cNvSpPr>
            <a:spLocks noGrp="1"/>
          </p:cNvSpPr>
          <p:nvPr>
            <p:ph idx="1"/>
          </p:nvPr>
        </p:nvSpPr>
        <p:spPr/>
        <p:txBody>
          <a:bodyPr>
            <a:normAutofit fontScale="96429" lnSpcReduction="10000"/>
          </a:bodyPr>
          <a:p>
            <a:pPr indent="0" marL="0" marR="0">
              <a:lnSpc>
                <a:spcPct val="115000"/>
              </a:lnSpc>
              <a:spcBef>
                <a:spcPts val="0"/>
              </a:spcBef>
              <a:spcAft>
                <a:spcPts val="0"/>
              </a:spcAft>
              <a:buNone/>
              <a:tabLst>
                <a:tab algn="l" pos="4276090"/>
              </a:tabLst>
            </a:pP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Retrolental fibroplasia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Hypothermia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Hypoglycaemia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Patent ductus arteriosus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Abdominal distention</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Hypocalcaemia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Intracrania hemorrhage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tabLst>
                <a:tab algn="l" pos="4276090"/>
              </a:tabLst>
            </a:pPr>
            <a:r>
              <a:rPr dirty="0" sz="2800" lang="sw-KE">
                <a:latin typeface="Calibri" panose="020F0502020204030204" pitchFamily="34" charset="0"/>
                <a:ea typeface="Calibri" panose="020F0502020204030204" pitchFamily="34" charset="0"/>
                <a:cs typeface="Times New Roman" panose="02020603050405020304" pitchFamily="18" charset="0"/>
              </a:rPr>
              <a:t>infection</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83" name=""/>
        <p:cNvGrpSpPr/>
        <p:nvPr/>
      </p:nvGrpSpPr>
      <p:grpSpPr>
        <a:xfrm>
          <a:off x="0" y="0"/>
          <a:ext cx="0" cy="0"/>
          <a:chOff x="0" y="0"/>
          <a:chExt cx="0" cy="0"/>
        </a:xfrm>
      </p:grpSpPr>
      <p:sp>
        <p:nvSpPr>
          <p:cNvPr id="1048680" name="Title 1"/>
          <p:cNvSpPr>
            <a:spLocks noGrp="1"/>
          </p:cNvSpPr>
          <p:nvPr>
            <p:ph type="title"/>
          </p:nvPr>
        </p:nvSpPr>
        <p:spPr>
          <a:xfrm>
            <a:off x="838200" y="0"/>
            <a:ext cx="10515600" cy="1107584"/>
          </a:xfrm>
        </p:spPr>
        <p:txBody>
          <a:bodyPr>
            <a:normAutofit fontScale="90000"/>
          </a:bodyPr>
          <a:p>
            <a:pPr indent="-228600" lvl="0" marL="2026920">
              <a:lnSpc>
                <a:spcPct val="115000"/>
              </a:lnSpc>
              <a:spcBef>
                <a:spcPts val="0"/>
              </a:spcBef>
              <a:spcAft>
                <a:spcPts val="1000"/>
              </a:spcAft>
            </a:pPr>
            <a:r>
              <a:rPr b="1" dirty="0" sz="34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5.  HYPOGLYCAEMIA</a:t>
            </a:r>
            <a:r>
              <a:rPr dirty="0" sz="22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2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681" name="Content Placeholder 2"/>
          <p:cNvSpPr>
            <a:spLocks noGrp="1"/>
          </p:cNvSpPr>
          <p:nvPr>
            <p:ph idx="1"/>
          </p:nvPr>
        </p:nvSpPr>
        <p:spPr>
          <a:xfrm>
            <a:off x="463639" y="1107584"/>
            <a:ext cx="11397803" cy="5537915"/>
          </a:xfrm>
        </p:spPr>
        <p:txBody>
          <a:bodyPr>
            <a:normAutofit lnSpcReduction="10000"/>
          </a:bodyPr>
          <a:p>
            <a:pPr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This </a:t>
            </a:r>
            <a:r>
              <a:rPr dirty="0" lang="sw-KE">
                <a:latin typeface="Calibri" panose="020F0502020204030204" pitchFamily="34" charset="0"/>
                <a:ea typeface="Calibri" panose="020F0502020204030204" pitchFamily="34" charset="0"/>
                <a:cs typeface="Times New Roman" panose="02020603050405020304" pitchFamily="18" charset="0"/>
              </a:rPr>
              <a:t>is a metabolic disorder in which the blood </a:t>
            </a:r>
            <a:r>
              <a:rPr dirty="0" lang="sw-KE" smtClean="0">
                <a:latin typeface="Calibri" panose="020F0502020204030204" pitchFamily="34" charset="0"/>
                <a:ea typeface="Calibri" panose="020F0502020204030204" pitchFamily="34" charset="0"/>
                <a:cs typeface="Times New Roman" panose="02020603050405020304" pitchFamily="18" charset="0"/>
              </a:rPr>
              <a:t>glucose level </a:t>
            </a:r>
            <a:r>
              <a:rPr dirty="0" lang="sw-KE">
                <a:latin typeface="Calibri" panose="020F0502020204030204" pitchFamily="34" charset="0"/>
                <a:ea typeface="Calibri" panose="020F0502020204030204" pitchFamily="34" charset="0"/>
                <a:cs typeface="Times New Roman" panose="02020603050405020304" pitchFamily="18" charset="0"/>
              </a:rPr>
              <a:t>falls below 2.6mmol/l</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At </a:t>
            </a:r>
            <a:r>
              <a:rPr dirty="0" lang="sw-KE">
                <a:latin typeface="Calibri" panose="020F0502020204030204" pitchFamily="34" charset="0"/>
                <a:ea typeface="Calibri" panose="020F0502020204030204" pitchFamily="34" charset="0"/>
                <a:cs typeface="Times New Roman" panose="02020603050405020304" pitchFamily="18" charset="0"/>
              </a:rPr>
              <a:t>term,the baby’s glucose level is almost equal to that of the mother but gradually drops within 3 – 4 hours after birth</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This </a:t>
            </a:r>
            <a:r>
              <a:rPr dirty="0" lang="sw-KE">
                <a:latin typeface="Calibri" panose="020F0502020204030204" pitchFamily="34" charset="0"/>
                <a:ea typeface="Calibri" panose="020F0502020204030204" pitchFamily="34" charset="0"/>
                <a:cs typeface="Times New Roman" panose="02020603050405020304" pitchFamily="18" charset="0"/>
              </a:rPr>
              <a:t>is why the baby has to be fed within one hour of life</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baby’s blood glucose rises steadily following feeds to 2.8 – 4.5 mmol/l  in 6 – 12 hrs</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1000"/>
              </a:spcAft>
            </a:pPr>
            <a:r>
              <a:rPr dirty="0" lang="sw-KE" smtClean="0">
                <a:latin typeface="Calibri" panose="020F0502020204030204" pitchFamily="34" charset="0"/>
                <a:ea typeface="Calibri" panose="020F0502020204030204" pitchFamily="34" charset="0"/>
                <a:cs typeface="Times New Roman" panose="02020603050405020304" pitchFamily="18" charset="0"/>
              </a:rPr>
              <a:t>Term </a:t>
            </a:r>
            <a:r>
              <a:rPr dirty="0" lang="sw-KE">
                <a:latin typeface="Calibri" panose="020F0502020204030204" pitchFamily="34" charset="0"/>
                <a:ea typeface="Calibri" panose="020F0502020204030204" pitchFamily="34" charset="0"/>
                <a:cs typeface="Times New Roman" panose="02020603050405020304" pitchFamily="18" charset="0"/>
              </a:rPr>
              <a:t>babies can maintain their energy requirements as long as they are kept warm.</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This condition is common in infants of diabetic mothers</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610" name="Title 1"/>
          <p:cNvSpPr>
            <a:spLocks noGrp="1"/>
          </p:cNvSpPr>
          <p:nvPr>
            <p:ph type="title"/>
          </p:nvPr>
        </p:nvSpPr>
        <p:spPr>
          <a:xfrm>
            <a:off x="838200" y="128789"/>
            <a:ext cx="10515600" cy="940157"/>
          </a:xfrm>
        </p:spPr>
        <p:txBody>
          <a:bodyPr/>
          <a:p>
            <a:r>
              <a:rPr b="1" dirty="0" lang="en-US" smtClean="0">
                <a:latin typeface="+mn-lt"/>
              </a:rPr>
              <a:t>               1. PREMATURE BABY</a:t>
            </a:r>
            <a:endParaRPr b="1" dirty="0" lang="en-US">
              <a:latin typeface="+mn-lt"/>
            </a:endParaRPr>
          </a:p>
        </p:txBody>
      </p:sp>
      <p:sp>
        <p:nvSpPr>
          <p:cNvPr id="1048611" name="Content Placeholder 2"/>
          <p:cNvSpPr>
            <a:spLocks noGrp="1"/>
          </p:cNvSpPr>
          <p:nvPr>
            <p:ph idx="1"/>
          </p:nvPr>
        </p:nvSpPr>
        <p:spPr>
          <a:xfrm>
            <a:off x="838200" y="1068946"/>
            <a:ext cx="10515600" cy="5563674"/>
          </a:xfrm>
        </p:spPr>
        <p:txBody>
          <a:bodyPr>
            <a:normAutofit fontScale="96875" lnSpcReduction="20000"/>
          </a:bodyPr>
          <a:p>
            <a:pPr indent="0" lvl="0" marL="0">
              <a:lnSpc>
                <a:spcPct val="115000"/>
              </a:lnSpc>
              <a:spcBef>
                <a:spcPts val="0"/>
              </a:spcBef>
              <a:spcAft>
                <a:spcPts val="1000"/>
              </a:spcAft>
              <a:buNone/>
            </a:pPr>
            <a:r>
              <a:rPr altLang="en-US" b="1" dirty="0" sz="3200" kern="0" lang="en-US">
                <a:cs typeface="Arial"/>
              </a:rPr>
              <a:t>Preterm </a:t>
            </a:r>
            <a:r>
              <a:rPr altLang="en-US" b="1" dirty="0" sz="3200" kern="0" lang="en-US" smtClean="0">
                <a:cs typeface="Arial"/>
              </a:rPr>
              <a:t>baby </a:t>
            </a:r>
            <a:r>
              <a:rPr altLang="en-US" dirty="0" sz="3200" kern="0" lang="en-US" smtClean="0">
                <a:cs typeface="Arial"/>
              </a:rPr>
              <a:t>is </a:t>
            </a:r>
            <a:r>
              <a:rPr altLang="en-US" dirty="0" sz="3200" kern="0" lang="en-US">
                <a:cs typeface="Arial"/>
              </a:rPr>
              <a:t>defined as babies born alive before 37 weeks of pregnancy are completed. </a:t>
            </a:r>
            <a:r>
              <a:rPr dirty="0" sz="32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Some of them may have growth retardation and therefore be small while others may be exessively large for gestational age (macrosomia</a:t>
            </a:r>
            <a:r>
              <a:rPr dirty="0" sz="32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dirty="0" sz="32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0" lvl="0" marL="0">
              <a:lnSpc>
                <a:spcPct val="115000"/>
              </a:lnSpc>
              <a:spcBef>
                <a:spcPts val="0"/>
              </a:spcBef>
              <a:spcAft>
                <a:spcPts val="1000"/>
              </a:spcAft>
              <a:buNone/>
            </a:pPr>
            <a:r>
              <a:rPr altLang="en-US" dirty="0" sz="3200" kern="0" lang="en-US" smtClean="0">
                <a:cs typeface="Arial"/>
              </a:rPr>
              <a:t>There </a:t>
            </a:r>
            <a:r>
              <a:rPr altLang="en-US" dirty="0" sz="3200" kern="0" lang="en-US">
                <a:cs typeface="Arial"/>
              </a:rPr>
              <a:t>are sub-categories of preterm birth, based on gestational age:</a:t>
            </a:r>
          </a:p>
          <a:p>
            <a:pPr eaLnBrk="0" fontAlgn="base" hangingPunct="0" lvl="2">
              <a:lnSpc>
                <a:spcPct val="100000"/>
              </a:lnSpc>
              <a:spcBef>
                <a:spcPct val="20000"/>
              </a:spcBef>
              <a:spcAft>
                <a:spcPct val="0"/>
              </a:spcAft>
              <a:buFont typeface="Wingdings" panose="05000000000000000000" pitchFamily="2" charset="2"/>
              <a:buChar char="Ø"/>
            </a:pPr>
            <a:r>
              <a:rPr altLang="en-US" dirty="0" sz="3200" kern="0" lang="en-US">
                <a:cs typeface="Arial"/>
              </a:rPr>
              <a:t>extremely preterm (&lt;28 weeks)</a:t>
            </a:r>
          </a:p>
          <a:p>
            <a:pPr eaLnBrk="0" fontAlgn="base" hangingPunct="0" lvl="2">
              <a:lnSpc>
                <a:spcPct val="100000"/>
              </a:lnSpc>
              <a:spcBef>
                <a:spcPct val="20000"/>
              </a:spcBef>
              <a:spcAft>
                <a:spcPct val="0"/>
              </a:spcAft>
              <a:buFont typeface="Wingdings" panose="05000000000000000000" pitchFamily="2" charset="2"/>
              <a:buChar char="Ø"/>
            </a:pPr>
            <a:r>
              <a:rPr altLang="en-US" dirty="0" sz="3200" kern="0" lang="en-US">
                <a:cs typeface="Arial"/>
              </a:rPr>
              <a:t>very preterm (28 to &lt;32 weeks)</a:t>
            </a:r>
          </a:p>
          <a:p>
            <a:pPr eaLnBrk="0" fontAlgn="base" hangingPunct="0" lvl="2">
              <a:lnSpc>
                <a:spcPct val="100000"/>
              </a:lnSpc>
              <a:spcBef>
                <a:spcPct val="20000"/>
              </a:spcBef>
              <a:spcAft>
                <a:spcPct val="0"/>
              </a:spcAft>
              <a:buFont typeface="Wingdings" panose="05000000000000000000" pitchFamily="2" charset="2"/>
              <a:buChar char="Ø"/>
            </a:pPr>
            <a:r>
              <a:rPr altLang="en-US" dirty="0" sz="3200" kern="0" lang="en-US">
                <a:cs typeface="Arial"/>
              </a:rPr>
              <a:t>moderate to late preterm (32 to &lt;37 weeks).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84" name=""/>
        <p:cNvGrpSpPr/>
        <p:nvPr/>
      </p:nvGrpSpPr>
      <p:grpSpPr>
        <a:xfrm>
          <a:off x="0" y="0"/>
          <a:ext cx="0" cy="0"/>
          <a:chOff x="0" y="0"/>
          <a:chExt cx="0" cy="0"/>
        </a:xfrm>
      </p:grpSpPr>
      <p:sp>
        <p:nvSpPr>
          <p:cNvPr id="1048682" name="Content Placeholder 2"/>
          <p:cNvSpPr>
            <a:spLocks noGrp="1"/>
          </p:cNvSpPr>
          <p:nvPr>
            <p:ph idx="1"/>
          </p:nvPr>
        </p:nvSpPr>
        <p:spPr>
          <a:xfrm>
            <a:off x="838200" y="296214"/>
            <a:ext cx="10515600" cy="6297769"/>
          </a:xfrm>
        </p:spPr>
        <p:txBody>
          <a:bodyPr/>
          <a:p>
            <a:pPr lvl="0" marL="0">
              <a:lnSpc>
                <a:spcPct val="115000"/>
              </a:lnSpc>
              <a:spcBef>
                <a:spcPts val="0"/>
              </a:spcBef>
              <a:spcAft>
                <a:spcPts val="1000"/>
              </a:spcAft>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Due to excess glucose, the foetus produces more insulin which increases its body fat and muscle mass leading to large babies (macrosomia).</a:t>
            </a:r>
          </a:p>
          <a:p>
            <a:pPr lvl="0" marL="0">
              <a:lnSpc>
                <a:spcPct val="115000"/>
              </a:lnSpc>
              <a:spcBef>
                <a:spcPts val="0"/>
              </a:spcBef>
              <a:spcAft>
                <a:spcPts val="1000"/>
              </a:spcAft>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At birth the glucose level falls rapidly while insulin levels remail relatively high so the baby is at risk os hypoglycaemia</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pPr lvl="0" marL="0">
              <a:lnSpc>
                <a:spcPct val="115000"/>
              </a:lnSpc>
              <a:spcBef>
                <a:spcPts val="0"/>
              </a:spcBef>
              <a:spcAft>
                <a:spcPts val="1000"/>
              </a:spcAft>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This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is why such babies are admitted into NBU.</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Prolonged hypoglycaemia can lead </a:t>
            </a:r>
            <a:r>
              <a:rPr dirty="0" lang="sw-KE" smtClean="0">
                <a:latin typeface="Calibri" panose="020F0502020204030204" pitchFamily="34" charset="0"/>
                <a:ea typeface="Calibri" panose="020F0502020204030204" pitchFamily="34" charset="0"/>
                <a:cs typeface="Times New Roman" panose="02020603050405020304" pitchFamily="18" charset="0"/>
              </a:rPr>
              <a:t>to:</a:t>
            </a:r>
          </a:p>
          <a:p>
            <a:pPr indent="-285750" lvl="3" marL="1428750">
              <a:lnSpc>
                <a:spcPct val="115000"/>
              </a:lnSpc>
              <a:spcBef>
                <a:spcPts val="0"/>
              </a:spcBef>
              <a:buFont typeface="Wingdings" panose="05000000000000000000" pitchFamily="2" charset="2"/>
              <a:buChar char="Ø"/>
            </a:pPr>
            <a:r>
              <a:rPr b="1" dirty="0" sz="2800" lang="sw-KE" smtClean="0">
                <a:latin typeface="Calibri" panose="020F0502020204030204" pitchFamily="34" charset="0"/>
                <a:ea typeface="Calibri" panose="020F0502020204030204" pitchFamily="34" charset="0"/>
                <a:cs typeface="Times New Roman" panose="02020603050405020304" pitchFamily="18" charset="0"/>
              </a:rPr>
              <a:t>Mental </a:t>
            </a:r>
            <a:r>
              <a:rPr b="1" dirty="0" sz="2800" lang="sw-KE">
                <a:latin typeface="Calibri" panose="020F0502020204030204" pitchFamily="34" charset="0"/>
                <a:ea typeface="Calibri" panose="020F0502020204030204" pitchFamily="34" charset="0"/>
                <a:cs typeface="Times New Roman" panose="02020603050405020304" pitchFamily="18" charset="0"/>
              </a:rPr>
              <a:t>retardation</a:t>
            </a:r>
            <a:r>
              <a:rPr b="1" dirty="0" sz="2800" lang="sw-KE" smtClean="0">
                <a:latin typeface="Calibri" panose="020F0502020204030204" pitchFamily="34" charset="0"/>
                <a:ea typeface="Calibri" panose="020F0502020204030204" pitchFamily="34" charset="0"/>
                <a:cs typeface="Times New Roman" panose="02020603050405020304" pitchFamily="18" charset="0"/>
              </a:rPr>
              <a:t>, </a:t>
            </a:r>
          </a:p>
          <a:p>
            <a:pPr indent="-285750" lvl="3" marL="14287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P</a:t>
            </a:r>
            <a:r>
              <a:rPr b="1" dirty="0" sz="2800" lang="sw-KE" smtClean="0">
                <a:latin typeface="Calibri" panose="020F0502020204030204" pitchFamily="34" charset="0"/>
                <a:ea typeface="Calibri" panose="020F0502020204030204" pitchFamily="34" charset="0"/>
                <a:cs typeface="Times New Roman" panose="02020603050405020304" pitchFamily="18" charset="0"/>
              </a:rPr>
              <a:t>ermanent </a:t>
            </a:r>
            <a:r>
              <a:rPr b="1" dirty="0" sz="2800" lang="sw-KE">
                <a:latin typeface="Calibri" panose="020F0502020204030204" pitchFamily="34" charset="0"/>
                <a:ea typeface="Calibri" panose="020F0502020204030204" pitchFamily="34" charset="0"/>
                <a:cs typeface="Times New Roman" panose="02020603050405020304" pitchFamily="18" charset="0"/>
              </a:rPr>
              <a:t>neurological damage </a:t>
            </a:r>
            <a:r>
              <a:rPr dirty="0" sz="2800" lang="sw-KE">
                <a:latin typeface="Calibri" panose="020F0502020204030204" pitchFamily="34" charset="0"/>
                <a:ea typeface="Calibri" panose="020F0502020204030204" pitchFamily="34" charset="0"/>
                <a:cs typeface="Times New Roman" panose="02020603050405020304" pitchFamily="18" charset="0"/>
              </a:rPr>
              <a:t> </a:t>
            </a:r>
            <a:r>
              <a:rPr dirty="0" sz="2800" lang="sw-KE" smtClean="0">
                <a:latin typeface="Calibri" panose="020F0502020204030204" pitchFamily="34" charset="0"/>
                <a:ea typeface="Calibri" panose="020F0502020204030204" pitchFamily="34" charset="0"/>
                <a:cs typeface="Times New Roman" panose="02020603050405020304" pitchFamily="18" charset="0"/>
              </a:rPr>
              <a:t>and</a:t>
            </a:r>
          </a:p>
          <a:p>
            <a:pPr indent="-285750" lvl="3" marL="1428750">
              <a:lnSpc>
                <a:spcPct val="115000"/>
              </a:lnSpc>
              <a:spcBef>
                <a:spcPts val="0"/>
              </a:spcBef>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 </a:t>
            </a:r>
            <a:r>
              <a:rPr b="1" dirty="0" sz="2800" lang="sw-KE">
                <a:latin typeface="Calibri" panose="020F0502020204030204" pitchFamily="34" charset="0"/>
                <a:ea typeface="Calibri" panose="020F0502020204030204" pitchFamily="34" charset="0"/>
                <a:cs typeface="Times New Roman" panose="02020603050405020304" pitchFamily="18" charset="0"/>
              </a:rPr>
              <a:t>D</a:t>
            </a:r>
            <a:r>
              <a:rPr b="1" dirty="0" sz="2800" lang="sw-KE" smtClean="0">
                <a:latin typeface="Calibri" panose="020F0502020204030204" pitchFamily="34" charset="0"/>
                <a:ea typeface="Calibri" panose="020F0502020204030204" pitchFamily="34" charset="0"/>
                <a:cs typeface="Times New Roman" panose="02020603050405020304" pitchFamily="18" charset="0"/>
              </a:rPr>
              <a:t>eath </a:t>
            </a:r>
            <a:r>
              <a:rPr b="1" dirty="0" sz="2800" lang="sw-KE">
                <a:latin typeface="Calibri" panose="020F0502020204030204" pitchFamily="34" charset="0"/>
                <a:ea typeface="Calibri" panose="020F0502020204030204" pitchFamily="34" charset="0"/>
                <a:cs typeface="Times New Roman" panose="02020603050405020304" pitchFamily="18" charset="0"/>
              </a:rPr>
              <a:t>due to respiratory and metabolic </a:t>
            </a:r>
            <a:r>
              <a:rPr dirty="0" sz="2800" lang="sw-KE">
                <a:latin typeface="Calibri" panose="020F0502020204030204" pitchFamily="34" charset="0"/>
                <a:ea typeface="Calibri" panose="020F0502020204030204" pitchFamily="34" charset="0"/>
                <a:cs typeface="Times New Roman" panose="02020603050405020304" pitchFamily="18" charset="0"/>
              </a:rPr>
              <a:t>acidosis.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85" name=""/>
        <p:cNvGrpSpPr/>
        <p:nvPr/>
      </p:nvGrpSpPr>
      <p:grpSpPr>
        <a:xfrm>
          <a:off x="0" y="0"/>
          <a:ext cx="0" cy="0"/>
          <a:chOff x="0" y="0"/>
          <a:chExt cx="0" cy="0"/>
        </a:xfrm>
      </p:grpSpPr>
      <p:sp>
        <p:nvSpPr>
          <p:cNvPr id="1048683" name="Title 1"/>
          <p:cNvSpPr>
            <a:spLocks noGrp="1"/>
          </p:cNvSpPr>
          <p:nvPr>
            <p:ph type="title"/>
          </p:nvPr>
        </p:nvSpPr>
        <p:spPr/>
        <p:txBody>
          <a:bodyPr/>
          <a:p>
            <a:r>
              <a:rPr dirty="0" lang="en-US" smtClean="0"/>
              <a:t>        </a:t>
            </a:r>
            <a:r>
              <a:rPr b="1" dirty="0" lang="en-US" smtClean="0">
                <a:latin typeface="+mn-lt"/>
              </a:rPr>
              <a:t>Predisposing factors to </a:t>
            </a:r>
            <a:r>
              <a:rPr b="1" dirty="0" lang="en-US" err="1" smtClean="0">
                <a:latin typeface="+mn-lt"/>
              </a:rPr>
              <a:t>hypoglycaemia</a:t>
            </a:r>
            <a:endParaRPr b="1" dirty="0" lang="en-US">
              <a:latin typeface="+mn-lt"/>
            </a:endParaRPr>
          </a:p>
        </p:txBody>
      </p:sp>
      <p:sp>
        <p:nvSpPr>
          <p:cNvPr id="1048684" name="Content Placeholder 2"/>
          <p:cNvSpPr>
            <a:spLocks noGrp="1"/>
          </p:cNvSpPr>
          <p:nvPr>
            <p:ph idx="1"/>
          </p:nvPr>
        </p:nvSpPr>
        <p:spPr/>
        <p:txBody>
          <a:bodyPr/>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Low </a:t>
            </a:r>
            <a:r>
              <a:rPr dirty="0" lang="sw-KE">
                <a:latin typeface="Calibri" panose="020F0502020204030204" pitchFamily="34" charset="0"/>
                <a:ea typeface="Calibri" panose="020F0502020204030204" pitchFamily="34" charset="0"/>
                <a:cs typeface="Times New Roman" panose="02020603050405020304" pitchFamily="18" charset="0"/>
              </a:rPr>
              <a:t>birth weight</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Prematurity </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Birth injuries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Maternal diabetes mellitus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Asphyxia </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Septicaemia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Respiratory distress syndrome</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86" name=""/>
        <p:cNvGrpSpPr/>
        <p:nvPr/>
      </p:nvGrpSpPr>
      <p:grpSpPr>
        <a:xfrm>
          <a:off x="0" y="0"/>
          <a:ext cx="0" cy="0"/>
          <a:chOff x="0" y="0"/>
          <a:chExt cx="0" cy="0"/>
        </a:xfrm>
      </p:grpSpPr>
      <p:sp>
        <p:nvSpPr>
          <p:cNvPr id="1048685" name="Title 1"/>
          <p:cNvSpPr>
            <a:spLocks noGrp="1"/>
          </p:cNvSpPr>
          <p:nvPr>
            <p:ph type="title"/>
          </p:nvPr>
        </p:nvSpPr>
        <p:spPr/>
        <p:txBody>
          <a:bodyPr/>
          <a:p>
            <a:r>
              <a:rPr b="1" dirty="0" lang="en-US" smtClean="0">
                <a:latin typeface="+mn-lt"/>
              </a:rPr>
              <a:t>Clinical features for </a:t>
            </a:r>
            <a:r>
              <a:rPr b="1" dirty="0" lang="en-US" err="1" smtClean="0">
                <a:latin typeface="+mn-lt"/>
              </a:rPr>
              <a:t>hypoglycaemia</a:t>
            </a:r>
            <a:endParaRPr b="1" dirty="0" lang="en-US">
              <a:latin typeface="+mn-lt"/>
            </a:endParaRPr>
          </a:p>
        </p:txBody>
      </p:sp>
      <p:sp>
        <p:nvSpPr>
          <p:cNvPr id="1048686" name="Content Placeholder 2"/>
          <p:cNvSpPr>
            <a:spLocks noGrp="1"/>
          </p:cNvSpPr>
          <p:nvPr>
            <p:ph idx="1"/>
          </p:nvPr>
        </p:nvSpPr>
        <p:spPr/>
        <p:txBody>
          <a:bodyPr>
            <a:normAutofit fontScale="96429" lnSpcReduction="10000"/>
          </a:bodyPr>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Low blood glucose less than </a:t>
            </a:r>
            <a:r>
              <a:rPr dirty="0" lang="sw-KE" smtClean="0">
                <a:latin typeface="Calibri" panose="020F0502020204030204" pitchFamily="34" charset="0"/>
                <a:ea typeface="Calibri" panose="020F0502020204030204" pitchFamily="34" charset="0"/>
                <a:cs typeface="Times New Roman" panose="02020603050405020304" pitchFamily="18" charset="0"/>
              </a:rPr>
              <a:t>2.6mmol/l</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Irritability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Poor </a:t>
            </a:r>
            <a:r>
              <a:rPr dirty="0" lang="sw-KE" smtClean="0">
                <a:latin typeface="Calibri" panose="020F0502020204030204" pitchFamily="34" charset="0"/>
                <a:ea typeface="Calibri" panose="020F0502020204030204" pitchFamily="34" charset="0"/>
                <a:cs typeface="Times New Roman" panose="02020603050405020304" pitchFamily="18" charset="0"/>
              </a:rPr>
              <a:t>feeding</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Hypotonic </a:t>
            </a:r>
            <a:r>
              <a:rPr dirty="0" lang="sw-KE">
                <a:latin typeface="Calibri" panose="020F0502020204030204" pitchFamily="34" charset="0"/>
                <a:ea typeface="Calibri" panose="020F0502020204030204" pitchFamily="34" charset="0"/>
                <a:cs typeface="Times New Roman" panose="02020603050405020304" pitchFamily="18" charset="0"/>
              </a:rPr>
              <a:t>muscle activity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High pitched </a:t>
            </a:r>
            <a:r>
              <a:rPr dirty="0" lang="sw-KE" smtClean="0">
                <a:latin typeface="Calibri" panose="020F0502020204030204" pitchFamily="34" charset="0"/>
                <a:ea typeface="Calibri" panose="020F0502020204030204" pitchFamily="34" charset="0"/>
                <a:cs typeface="Times New Roman" panose="02020603050405020304" pitchFamily="18" charset="0"/>
              </a:rPr>
              <a:t>cry</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Hypothermia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Lethargy								</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Apnoea</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87" name=""/>
        <p:cNvGrpSpPr/>
        <p:nvPr/>
      </p:nvGrpSpPr>
      <p:grpSpPr>
        <a:xfrm>
          <a:off x="0" y="0"/>
          <a:ext cx="0" cy="0"/>
          <a:chOff x="0" y="0"/>
          <a:chExt cx="0" cy="0"/>
        </a:xfrm>
      </p:grpSpPr>
      <p:sp>
        <p:nvSpPr>
          <p:cNvPr id="1048687" name="Title 1"/>
          <p:cNvSpPr>
            <a:spLocks noGrp="1"/>
          </p:cNvSpPr>
          <p:nvPr>
            <p:ph type="title"/>
          </p:nvPr>
        </p:nvSpPr>
        <p:spPr>
          <a:xfrm>
            <a:off x="838200" y="365126"/>
            <a:ext cx="10515600" cy="1000036"/>
          </a:xfrm>
        </p:spPr>
        <p:txBody>
          <a:bodyPr/>
          <a:p>
            <a:r>
              <a:rPr b="1" dirty="0" lang="en-US" smtClean="0">
                <a:latin typeface="+mn-lt"/>
              </a:rPr>
              <a:t>                       Nursing management</a:t>
            </a:r>
            <a:endParaRPr b="1" dirty="0" lang="en-US">
              <a:latin typeface="+mn-lt"/>
            </a:endParaRPr>
          </a:p>
        </p:txBody>
      </p:sp>
      <p:sp>
        <p:nvSpPr>
          <p:cNvPr id="1048688" name="Content Placeholder 2"/>
          <p:cNvSpPr>
            <a:spLocks noGrp="1"/>
          </p:cNvSpPr>
          <p:nvPr>
            <p:ph idx="1"/>
          </p:nvPr>
        </p:nvSpPr>
        <p:spPr>
          <a:xfrm>
            <a:off x="838200" y="1236372"/>
            <a:ext cx="10515600" cy="5357611"/>
          </a:xfrm>
        </p:spPr>
        <p:txBody>
          <a:bodyPr>
            <a:normAutofit fontScale="96429" lnSpcReduction="10000"/>
          </a:bodyPr>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Give </a:t>
            </a:r>
            <a:r>
              <a:rPr dirty="0" lang="sw-KE">
                <a:latin typeface="Calibri" panose="020F0502020204030204" pitchFamily="34" charset="0"/>
                <a:ea typeface="Calibri" panose="020F0502020204030204" pitchFamily="34" charset="0"/>
                <a:cs typeface="Times New Roman" panose="02020603050405020304" pitchFamily="18" charset="0"/>
              </a:rPr>
              <a:t>10 % dextrose infusion untill normal glucose levels are achieved </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Encourage the mother to breastfeed the baby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Feed through NG tube or cup </a:t>
            </a:r>
            <a:r>
              <a:rPr dirty="0" lang="sw-KE" smtClean="0">
                <a:latin typeface="Calibri" panose="020F0502020204030204" pitchFamily="34" charset="0"/>
                <a:ea typeface="Calibri" panose="020F0502020204030204" pitchFamily="34" charset="0"/>
                <a:cs typeface="Times New Roman" panose="02020603050405020304" pitchFamily="18" charset="0"/>
              </a:rPr>
              <a:t>feeding </a:t>
            </a:r>
            <a:r>
              <a:rPr dirty="0" lang="sw-KE">
                <a:latin typeface="Calibri" panose="020F0502020204030204" pitchFamily="34" charset="0"/>
                <a:ea typeface="Calibri" panose="020F0502020204030204" pitchFamily="34" charset="0"/>
                <a:cs typeface="Times New Roman" panose="02020603050405020304" pitchFamily="18" charset="0"/>
              </a:rPr>
              <a:t>expressed breast milk</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If the hypoglycaemia  is severe, put up 10% </a:t>
            </a:r>
            <a:r>
              <a:rPr dirty="0" lang="sw-KE" smtClean="0">
                <a:latin typeface="Calibri" panose="020F0502020204030204" pitchFamily="34" charset="0"/>
                <a:ea typeface="Calibri" panose="020F0502020204030204" pitchFamily="34" charset="0"/>
                <a:cs typeface="Times New Roman" panose="02020603050405020304" pitchFamily="18" charset="0"/>
              </a:rPr>
              <a:t>dextrose </a:t>
            </a:r>
            <a:r>
              <a:rPr dirty="0" lang="sw-KE">
                <a:latin typeface="Calibri" panose="020F0502020204030204" pitchFamily="34" charset="0"/>
                <a:ea typeface="Calibri" panose="020F0502020204030204" pitchFamily="34" charset="0"/>
                <a:cs typeface="Times New Roman" panose="02020603050405020304" pitchFamily="18" charset="0"/>
              </a:rPr>
              <a:t>infusion and give  65 – 85 mls/kg of body weight in 24 hours.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Give a bolus dose of 25% dixtrose 2mls/kg body weight i.v slowly for 30 minutes.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Closely monitor the glucose levels 1 hourly untill the general condition is stable or normal levels have been achieved.</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Once the normal levels are achieved, wean off the </a:t>
            </a:r>
            <a:r>
              <a:rPr dirty="0" lang="sw-KE" smtClean="0">
                <a:latin typeface="Calibri" panose="020F0502020204030204" pitchFamily="34" charset="0"/>
                <a:ea typeface="Calibri" panose="020F0502020204030204" pitchFamily="34" charset="0"/>
                <a:cs typeface="Times New Roman" panose="02020603050405020304" pitchFamily="18" charset="0"/>
              </a:rPr>
              <a:t>dextrose </a:t>
            </a:r>
            <a:r>
              <a:rPr dirty="0" lang="sw-KE">
                <a:latin typeface="Calibri" panose="020F0502020204030204" pitchFamily="34" charset="0"/>
                <a:ea typeface="Calibri" panose="020F0502020204030204" pitchFamily="34" charset="0"/>
                <a:cs typeface="Times New Roman" panose="02020603050405020304" pitchFamily="18" charset="0"/>
              </a:rPr>
              <a:t>and observe closely for changes in the condition.</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88" name=""/>
        <p:cNvGrpSpPr/>
        <p:nvPr/>
      </p:nvGrpSpPr>
      <p:grpSpPr>
        <a:xfrm>
          <a:off x="0" y="0"/>
          <a:ext cx="0" cy="0"/>
          <a:chOff x="0" y="0"/>
          <a:chExt cx="0" cy="0"/>
        </a:xfrm>
      </p:grpSpPr>
      <p:sp>
        <p:nvSpPr>
          <p:cNvPr id="1048689" name="Content Placeholder 2"/>
          <p:cNvSpPr>
            <a:spLocks noGrp="1"/>
          </p:cNvSpPr>
          <p:nvPr>
            <p:ph idx="1"/>
          </p:nvPr>
        </p:nvSpPr>
        <p:spPr>
          <a:xfrm>
            <a:off x="838200" y="231820"/>
            <a:ext cx="10515600" cy="6323526"/>
          </a:xfrm>
        </p:spPr>
        <p:txBody>
          <a:bodyPr>
            <a:normAutofit fontScale="96429" lnSpcReduction="10000"/>
          </a:bodyPr>
          <a:p>
            <a:pPr indent="0" marL="0">
              <a:lnSpc>
                <a:spcPct val="115000"/>
              </a:lnSpc>
              <a:spcBef>
                <a:spcPts val="0"/>
              </a:spcBef>
              <a:spcAft>
                <a:spcPts val="1000"/>
              </a:spcAft>
              <a:buNone/>
            </a:pPr>
            <a:r>
              <a:rPr b="1" dirty="0" lang="sw-KE">
                <a:latin typeface="Calibri" panose="020F0502020204030204" pitchFamily="34" charset="0"/>
                <a:ea typeface="Calibri" panose="020F0502020204030204" pitchFamily="34" charset="0"/>
                <a:cs typeface="Times New Roman" panose="02020603050405020304" pitchFamily="18" charset="0"/>
              </a:rPr>
              <a:t>Prevention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Taking blood glucose levels at birth and introducing glucose feeds eg</a:t>
            </a:r>
            <a:r>
              <a:rPr dirty="0" sz="2800" lang="sw-KE" smtClean="0">
                <a:latin typeface="Calibri" panose="020F0502020204030204" pitchFamily="34" charset="0"/>
                <a:ea typeface="Calibri" panose="020F0502020204030204" pitchFamily="34" charset="0"/>
                <a:cs typeface="Times New Roman" panose="02020603050405020304" pitchFamily="18" charset="0"/>
              </a:rPr>
              <a:t>. dextrose </a:t>
            </a:r>
            <a:r>
              <a:rPr dirty="0" sz="2800" lang="sw-KE">
                <a:latin typeface="Calibri" panose="020F0502020204030204" pitchFamily="34" charset="0"/>
                <a:ea typeface="Calibri" panose="020F0502020204030204" pitchFamily="34" charset="0"/>
                <a:cs typeface="Times New Roman" panose="02020603050405020304" pitchFamily="18" charset="0"/>
              </a:rPr>
              <a:t>and breastfeeding within 1 hours of life.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Prevent hypothermia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Monitoring glucose levels 2hourly  for the first 6 – 8 hours.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Infants of diabetic mothers should be admitted to NBU and </a:t>
            </a:r>
            <a:r>
              <a:rPr dirty="0" sz="2800" lang="sw-KE" smtClean="0">
                <a:latin typeface="Calibri" panose="020F0502020204030204" pitchFamily="34" charset="0"/>
                <a:ea typeface="Calibri" panose="020F0502020204030204" pitchFamily="34" charset="0"/>
                <a:cs typeface="Times New Roman" panose="02020603050405020304" pitchFamily="18" charset="0"/>
              </a:rPr>
              <a:t>blood </a:t>
            </a:r>
            <a:r>
              <a:rPr dirty="0" sz="2800" lang="sw-KE">
                <a:latin typeface="Calibri" panose="020F0502020204030204" pitchFamily="34" charset="0"/>
                <a:ea typeface="Calibri" panose="020F0502020204030204" pitchFamily="34" charset="0"/>
                <a:cs typeface="Times New Roman" panose="02020603050405020304" pitchFamily="18" charset="0"/>
              </a:rPr>
              <a:t>glucose level regularly  checked.</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marL="0">
              <a:lnSpc>
                <a:spcPct val="115000"/>
              </a:lnSpc>
              <a:spcBef>
                <a:spcPts val="0"/>
              </a:spcBef>
              <a:buNone/>
            </a:pPr>
            <a:r>
              <a:rPr b="1" dirty="0" lang="sw-KE">
                <a:latin typeface="Calibri" panose="020F0502020204030204" pitchFamily="34" charset="0"/>
                <a:ea typeface="Calibri" panose="020F0502020204030204" pitchFamily="34" charset="0"/>
                <a:cs typeface="Times New Roman" panose="02020603050405020304" pitchFamily="18" charset="0"/>
              </a:rPr>
              <a:t>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a:lnSpc>
                <a:spcPct val="115000"/>
              </a:lnSpc>
              <a:spcBef>
                <a:spcPts val="0"/>
              </a:spcBef>
              <a:buNone/>
            </a:pPr>
            <a:r>
              <a:rPr b="1" dirty="0" lang="sw-KE">
                <a:latin typeface="Calibri" panose="020F0502020204030204" pitchFamily="34" charset="0"/>
                <a:ea typeface="Calibri" panose="020F0502020204030204" pitchFamily="34" charset="0"/>
                <a:cs typeface="Times New Roman" panose="02020603050405020304" pitchFamily="18" charset="0"/>
              </a:rPr>
              <a:t>Complications</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Hypothermia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Convulsions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Brain damage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Neonatal death as an outcome.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89" name=""/>
        <p:cNvGrpSpPr/>
        <p:nvPr/>
      </p:nvGrpSpPr>
      <p:grpSpPr>
        <a:xfrm>
          <a:off x="0" y="0"/>
          <a:ext cx="0" cy="0"/>
          <a:chOff x="0" y="0"/>
          <a:chExt cx="0" cy="0"/>
        </a:xfrm>
      </p:grpSpPr>
      <p:sp>
        <p:nvSpPr>
          <p:cNvPr id="1048690" name="Title 1"/>
          <p:cNvSpPr>
            <a:spLocks noGrp="1"/>
          </p:cNvSpPr>
          <p:nvPr>
            <p:ph type="title"/>
          </p:nvPr>
        </p:nvSpPr>
        <p:spPr>
          <a:xfrm>
            <a:off x="838200" y="1"/>
            <a:ext cx="10515600" cy="888642"/>
          </a:xfrm>
        </p:spPr>
        <p:txBody>
          <a:bodyPr>
            <a:normAutofit fontScale="90000"/>
          </a:bodyPr>
          <a:p>
            <a:pPr indent="-228600" lvl="0" marL="228600">
              <a:lnSpc>
                <a:spcPct val="115000"/>
              </a:lnSpc>
              <a:spcBef>
                <a:spcPts val="0"/>
              </a:spcBef>
            </a:pPr>
            <a:r>
              <a:rPr b="1" dirty="0" sz="49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49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6.    NEONATAL  </a:t>
            </a:r>
            <a:r>
              <a:rPr b="1" dirty="0" sz="49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HYPOTHERMIA</a:t>
            </a:r>
            <a:r>
              <a:rPr dirty="0" sz="27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7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sz="2700" lang="en-US"/>
          </a:p>
        </p:txBody>
      </p:sp>
      <p:sp>
        <p:nvSpPr>
          <p:cNvPr id="1048691" name="Content Placeholder 2"/>
          <p:cNvSpPr>
            <a:spLocks noGrp="1"/>
          </p:cNvSpPr>
          <p:nvPr>
            <p:ph idx="1"/>
          </p:nvPr>
        </p:nvSpPr>
        <p:spPr>
          <a:xfrm>
            <a:off x="838200" y="888644"/>
            <a:ext cx="10515600" cy="5705340"/>
          </a:xfrm>
        </p:spPr>
        <p:txBody>
          <a:bodyPr>
            <a:normAutofit fontScale="95833" lnSpcReduction="20000"/>
          </a:bodyPr>
          <a:p>
            <a:pPr>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This </a:t>
            </a:r>
            <a:r>
              <a:rPr dirty="0" sz="3000" lang="sw-KE">
                <a:latin typeface="Calibri" panose="020F0502020204030204" pitchFamily="34" charset="0"/>
                <a:ea typeface="Calibri" panose="020F0502020204030204" pitchFamily="34" charset="0"/>
                <a:cs typeface="Times New Roman" panose="02020603050405020304" pitchFamily="18" charset="0"/>
              </a:rPr>
              <a:t>is a condition in which the </a:t>
            </a:r>
            <a:r>
              <a:rPr dirty="0" sz="3000" lang="sw-KE" smtClean="0">
                <a:latin typeface="Calibri" panose="020F0502020204030204" pitchFamily="34" charset="0"/>
                <a:ea typeface="Calibri" panose="020F0502020204030204" pitchFamily="34" charset="0"/>
                <a:cs typeface="Times New Roman" panose="02020603050405020304" pitchFamily="18" charset="0"/>
              </a:rPr>
              <a:t>neonates’body </a:t>
            </a:r>
            <a:r>
              <a:rPr dirty="0" sz="3000" lang="sw-KE">
                <a:latin typeface="Calibri" panose="020F0502020204030204" pitchFamily="34" charset="0"/>
                <a:ea typeface="Calibri" panose="020F0502020204030204" pitchFamily="34" charset="0"/>
                <a:cs typeface="Times New Roman" panose="02020603050405020304" pitchFamily="18" charset="0"/>
              </a:rPr>
              <a:t>temperature falls </a:t>
            </a:r>
            <a:r>
              <a:rPr dirty="0" sz="3000" lang="sw-KE" smtClean="0">
                <a:latin typeface="Calibri" panose="020F0502020204030204" pitchFamily="34" charset="0"/>
                <a:ea typeface="Calibri" panose="020F0502020204030204" pitchFamily="34" charset="0"/>
                <a:cs typeface="Times New Roman" panose="02020603050405020304" pitchFamily="18" charset="0"/>
              </a:rPr>
              <a:t>below </a:t>
            </a:r>
            <a:r>
              <a:rPr dirty="0" sz="3000" lang="sw-KE">
                <a:latin typeface="Calibri" panose="020F0502020204030204" pitchFamily="34" charset="0"/>
                <a:ea typeface="Calibri" panose="020F0502020204030204" pitchFamily="34" charset="0"/>
                <a:cs typeface="Times New Roman" panose="02020603050405020304" pitchFamily="18" charset="0"/>
              </a:rPr>
              <a:t>36 </a:t>
            </a:r>
            <a:r>
              <a:rPr baseline="30000" dirty="0" sz="3000" lang="sw-KE">
                <a:latin typeface="Calibri" panose="020F0502020204030204" pitchFamily="34" charset="0"/>
                <a:ea typeface="Calibri" panose="020F0502020204030204" pitchFamily="34" charset="0"/>
                <a:cs typeface="Times New Roman" panose="02020603050405020304" pitchFamily="18" charset="0"/>
              </a:rPr>
              <a:t>o</a:t>
            </a:r>
            <a:r>
              <a:rPr dirty="0" sz="3000" lang="sw-KE">
                <a:latin typeface="Calibri" panose="020F0502020204030204" pitchFamily="34" charset="0"/>
                <a:ea typeface="Calibri" panose="020F0502020204030204" pitchFamily="34" charset="0"/>
                <a:cs typeface="Times New Roman" panose="02020603050405020304" pitchFamily="18" charset="0"/>
              </a:rPr>
              <a:t>c</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The </a:t>
            </a:r>
            <a:r>
              <a:rPr dirty="0" sz="3000" lang="sw-KE">
                <a:latin typeface="Calibri" panose="020F0502020204030204" pitchFamily="34" charset="0"/>
                <a:ea typeface="Calibri" panose="020F0502020204030204" pitchFamily="34" charset="0"/>
                <a:cs typeface="Times New Roman" panose="02020603050405020304" pitchFamily="18" charset="0"/>
              </a:rPr>
              <a:t>baby loses heat </a:t>
            </a:r>
            <a:r>
              <a:rPr dirty="0" sz="3000" lang="sw-KE" smtClean="0">
                <a:latin typeface="Calibri" panose="020F0502020204030204" pitchFamily="34" charset="0"/>
                <a:ea typeface="Calibri" panose="020F0502020204030204" pitchFamily="34" charset="0"/>
                <a:cs typeface="Times New Roman" panose="02020603050405020304" pitchFamily="18" charset="0"/>
              </a:rPr>
              <a:t>through: </a:t>
            </a:r>
          </a:p>
          <a:p>
            <a:pPr lvl="4">
              <a:lnSpc>
                <a:spcPct val="115000"/>
              </a:lnSpc>
              <a:spcBef>
                <a:spcPts val="0"/>
              </a:spcBef>
              <a:buFont typeface="Wingdings" panose="05000000000000000000" pitchFamily="2" charset="2"/>
              <a:buChar char="Ø"/>
            </a:pPr>
            <a:r>
              <a:rPr b="1" dirty="0" sz="2400" lang="sw-KE" smtClean="0">
                <a:latin typeface="Calibri" panose="020F0502020204030204" pitchFamily="34" charset="0"/>
                <a:ea typeface="Calibri" panose="020F0502020204030204" pitchFamily="34" charset="0"/>
                <a:cs typeface="Times New Roman" panose="02020603050405020304" pitchFamily="18" charset="0"/>
              </a:rPr>
              <a:t>Evaporation</a:t>
            </a:r>
          </a:p>
          <a:p>
            <a:pPr lvl="4">
              <a:lnSpc>
                <a:spcPct val="115000"/>
              </a:lnSpc>
              <a:spcBef>
                <a:spcPts val="0"/>
              </a:spcBef>
              <a:buFont typeface="Wingdings" panose="05000000000000000000" pitchFamily="2" charset="2"/>
              <a:buChar char="Ø"/>
            </a:pPr>
            <a:r>
              <a:rPr b="1" dirty="0" sz="2400" lang="sw-KE" smtClean="0">
                <a:latin typeface="Calibri" panose="020F0502020204030204" pitchFamily="34" charset="0"/>
                <a:ea typeface="Calibri" panose="020F0502020204030204" pitchFamily="34" charset="0"/>
                <a:cs typeface="Times New Roman" panose="02020603050405020304" pitchFamily="18" charset="0"/>
              </a:rPr>
              <a:t>Conduction   </a:t>
            </a:r>
          </a:p>
          <a:p>
            <a:pPr lvl="4">
              <a:lnSpc>
                <a:spcPct val="115000"/>
              </a:lnSpc>
              <a:spcBef>
                <a:spcPts val="0"/>
              </a:spcBef>
              <a:buFont typeface="Wingdings" panose="05000000000000000000" pitchFamily="2" charset="2"/>
              <a:buChar char="Ø"/>
            </a:pPr>
            <a:r>
              <a:rPr b="1" dirty="0" sz="2400" lang="sw-KE" smtClean="0">
                <a:latin typeface="Calibri" panose="020F0502020204030204" pitchFamily="34" charset="0"/>
                <a:ea typeface="Calibri" panose="020F0502020204030204" pitchFamily="34" charset="0"/>
                <a:cs typeface="Times New Roman" panose="02020603050405020304" pitchFamily="18" charset="0"/>
              </a:rPr>
              <a:t>Radiation  </a:t>
            </a:r>
            <a:r>
              <a:rPr dirty="0" sz="2400" lang="sw-KE" smtClean="0">
                <a:latin typeface="Calibri" panose="020F0502020204030204" pitchFamily="34" charset="0"/>
                <a:ea typeface="Calibri" panose="020F0502020204030204" pitchFamily="34" charset="0"/>
                <a:cs typeface="Times New Roman" panose="02020603050405020304" pitchFamily="18" charset="0"/>
              </a:rPr>
              <a:t> </a:t>
            </a:r>
          </a:p>
          <a:p>
            <a:pPr lvl="4">
              <a:lnSpc>
                <a:spcPct val="115000"/>
              </a:lnSpc>
              <a:spcBef>
                <a:spcPts val="0"/>
              </a:spcBef>
              <a:buFont typeface="Wingdings" panose="05000000000000000000" pitchFamily="2" charset="2"/>
              <a:buChar char="Ø"/>
            </a:pPr>
            <a:r>
              <a:rPr b="1" dirty="0" sz="2400" lang="sw-KE" smtClean="0">
                <a:latin typeface="Calibri" panose="020F0502020204030204" pitchFamily="34" charset="0"/>
                <a:ea typeface="Calibri" panose="020F0502020204030204" pitchFamily="34" charset="0"/>
                <a:cs typeface="Times New Roman" panose="02020603050405020304" pitchFamily="18" charset="0"/>
              </a:rPr>
              <a:t>Convention</a:t>
            </a:r>
          </a:p>
          <a:p>
            <a:pPr indent="-514350" lvl="0" marL="514350">
              <a:lnSpc>
                <a:spcPct val="115000"/>
              </a:lnSpc>
              <a:spcBef>
                <a:spcPts val="0"/>
              </a:spcBef>
              <a:buAutoNum type="arabicPeriod"/>
            </a:pPr>
            <a:r>
              <a:rPr b="1" dirty="0" sz="3000" lang="sw-KE" smtClean="0">
                <a:latin typeface="Calibri" panose="020F0502020204030204" pitchFamily="34" charset="0"/>
                <a:ea typeface="Calibri" panose="020F0502020204030204" pitchFamily="34" charset="0"/>
                <a:cs typeface="Times New Roman" panose="02020603050405020304" pitchFamily="18" charset="0"/>
              </a:rPr>
              <a:t>Evaporation : </a:t>
            </a:r>
            <a:r>
              <a:rPr dirty="0" sz="3000" lang="sw-KE" smtClean="0">
                <a:latin typeface="Calibri" panose="020F0502020204030204" pitchFamily="34" charset="0"/>
                <a:ea typeface="Calibri" panose="020F0502020204030204" pitchFamily="34" charset="0"/>
                <a:cs typeface="Times New Roman" panose="02020603050405020304" pitchFamily="18" charset="0"/>
              </a:rPr>
              <a:t>cooling of the body by loss of fluid on the skin (amniotic fluid).</a:t>
            </a:r>
          </a:p>
          <a:p>
            <a:pPr lvl="0">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 </a:t>
            </a:r>
            <a:r>
              <a:rPr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infants </a:t>
            </a:r>
            <a:r>
              <a:rPr b="1"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surface area: body mass ratio </a:t>
            </a:r>
            <a:r>
              <a:rPr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potentiates heat loss, especially </a:t>
            </a:r>
            <a:r>
              <a:rPr b="1"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from his head </a:t>
            </a:r>
            <a:r>
              <a:rPr dirty="0" sz="30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which </a:t>
            </a:r>
            <a:r>
              <a:rPr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comprises 25% of his size</a:t>
            </a:r>
            <a:r>
              <a:rPr b="1" dirty="0" sz="3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dirty="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90" name=""/>
        <p:cNvGrpSpPr/>
        <p:nvPr/>
      </p:nvGrpSpPr>
      <p:grpSpPr>
        <a:xfrm>
          <a:off x="0" y="0"/>
          <a:ext cx="0" cy="0"/>
          <a:chOff x="0" y="0"/>
          <a:chExt cx="0" cy="0"/>
        </a:xfrm>
      </p:grpSpPr>
      <p:sp>
        <p:nvSpPr>
          <p:cNvPr id="1048692" name="Title 1"/>
          <p:cNvSpPr>
            <a:spLocks noGrp="1"/>
          </p:cNvSpPr>
          <p:nvPr>
            <p:ph type="title"/>
          </p:nvPr>
        </p:nvSpPr>
        <p:spPr/>
        <p:txBody>
          <a:bodyPr/>
          <a:p>
            <a:r>
              <a:rPr b="1" dirty="0" lang="en-US" smtClean="0">
                <a:latin typeface="+mn-lt"/>
              </a:rPr>
              <a:t>                         hypothermia</a:t>
            </a:r>
            <a:endParaRPr b="1" dirty="0" lang="en-US">
              <a:latin typeface="+mn-lt"/>
            </a:endParaRPr>
          </a:p>
        </p:txBody>
      </p:sp>
      <p:sp>
        <p:nvSpPr>
          <p:cNvPr id="1048693" name="Content Placeholder 2"/>
          <p:cNvSpPr>
            <a:spLocks noGrp="1"/>
          </p:cNvSpPr>
          <p:nvPr>
            <p:ph idx="1"/>
          </p:nvPr>
        </p:nvSpPr>
        <p:spPr/>
        <p:txBody>
          <a:bodyPr>
            <a:normAutofit/>
          </a:bodyPr>
          <a:p>
            <a:pPr lvl="0">
              <a:lnSpc>
                <a:spcPct val="115000"/>
              </a:lnSpc>
              <a:spcBef>
                <a:spcPts val="0"/>
              </a:spcBef>
            </a:pP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Its subcutaneous  layer is thin</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and provides poor insulation allowing transfer of core heat  to the  enviroment and also cooling of blood</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2"/>
            </a:pPr>
            <a:r>
              <a:rPr b="1"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Conduction</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Heat is lost when the baby is in contact with cold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surfaces.</a:t>
            </a:r>
          </a:p>
          <a:p>
            <a:pPr indent="-514350" lvl="0" marL="514350">
              <a:lnSpc>
                <a:spcPct val="115000"/>
              </a:lnSpc>
              <a:spcBef>
                <a:spcPts val="0"/>
              </a:spcBef>
              <a:buAutoNum type="arabicPeriod" startAt="2"/>
            </a:pPr>
            <a:r>
              <a:rPr b="1"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Radiation</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loss of heat to cold objects in the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enviroment</a:t>
            </a:r>
          </a:p>
          <a:p>
            <a:pPr indent="-514350" lvl="0" marL="514350">
              <a:lnSpc>
                <a:spcPct val="115000"/>
              </a:lnSpc>
              <a:spcBef>
                <a:spcPts val="0"/>
              </a:spcBef>
              <a:buAutoNum type="arabicPeriod" startAt="2"/>
            </a:pPr>
            <a:r>
              <a:rPr b="1"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Convention</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loss of heat caused by currents of cold air passing over the surface of the body</a:t>
            </a: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t>
            </a:r>
          </a:p>
          <a:p>
            <a:endParaRPr dirty="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91" name=""/>
        <p:cNvGrpSpPr/>
        <p:nvPr/>
      </p:nvGrpSpPr>
      <p:grpSpPr>
        <a:xfrm>
          <a:off x="0" y="0"/>
          <a:ext cx="0" cy="0"/>
          <a:chOff x="0" y="0"/>
          <a:chExt cx="0" cy="0"/>
        </a:xfrm>
      </p:grpSpPr>
      <p:sp>
        <p:nvSpPr>
          <p:cNvPr id="1048694" name="Title 1"/>
          <p:cNvSpPr>
            <a:spLocks noGrp="1"/>
          </p:cNvSpPr>
          <p:nvPr>
            <p:ph type="title"/>
          </p:nvPr>
        </p:nvSpPr>
        <p:spPr/>
        <p:txBody>
          <a:bodyPr/>
          <a:p>
            <a:r>
              <a:rPr b="1" dirty="0" lang="en-US" smtClean="0">
                <a:latin typeface="+mn-lt"/>
              </a:rPr>
              <a:t>Predisposing factors</a:t>
            </a:r>
            <a:endParaRPr b="1" dirty="0" lang="en-US">
              <a:latin typeface="+mn-lt"/>
            </a:endParaRPr>
          </a:p>
        </p:txBody>
      </p:sp>
      <p:sp>
        <p:nvSpPr>
          <p:cNvPr id="1048695" name="Content Placeholder 2"/>
          <p:cNvSpPr>
            <a:spLocks noGrp="1"/>
          </p:cNvSpPr>
          <p:nvPr>
            <p:ph idx="1"/>
          </p:nvPr>
        </p:nvSpPr>
        <p:spPr/>
        <p:txBody>
          <a:bodyPr/>
          <a:p>
            <a:pPr lvl="2">
              <a:lnSpc>
                <a:spcPct val="115000"/>
              </a:lnSpc>
              <a:spcBef>
                <a:spcPts val="0"/>
              </a:spcBef>
              <a:buFont typeface="Wingdings" panose="05000000000000000000" pitchFamily="2" charset="2"/>
              <a:buChar char="Ø"/>
            </a:pPr>
            <a:r>
              <a:rPr dirty="0" sz="2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Prematurity</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Asphyxia neonatorum</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Maternal diabetes mellitus</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Respiratory distress syndrome</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Cold environment</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92" name=""/>
        <p:cNvGrpSpPr/>
        <p:nvPr/>
      </p:nvGrpSpPr>
      <p:grpSpPr>
        <a:xfrm>
          <a:off x="0" y="0"/>
          <a:ext cx="0" cy="0"/>
          <a:chOff x="0" y="0"/>
          <a:chExt cx="0" cy="0"/>
        </a:xfrm>
      </p:grpSpPr>
      <p:sp>
        <p:nvSpPr>
          <p:cNvPr id="1048696" name="Title 1"/>
          <p:cNvSpPr>
            <a:spLocks noGrp="1"/>
          </p:cNvSpPr>
          <p:nvPr>
            <p:ph type="title"/>
          </p:nvPr>
        </p:nvSpPr>
        <p:spPr/>
        <p:txBody>
          <a:bodyPr/>
          <a:p>
            <a:r>
              <a:rPr dirty="0" lang="en-US" smtClean="0"/>
              <a:t>                      </a:t>
            </a:r>
            <a:r>
              <a:rPr b="1" dirty="0" lang="en-US" smtClean="0">
                <a:latin typeface="+mn-lt"/>
              </a:rPr>
              <a:t>Clinical features</a:t>
            </a:r>
            <a:endParaRPr b="1" dirty="0" lang="en-US">
              <a:latin typeface="+mn-lt"/>
            </a:endParaRPr>
          </a:p>
        </p:txBody>
      </p:sp>
      <p:sp>
        <p:nvSpPr>
          <p:cNvPr id="1048697" name="Content Placeholder 2"/>
          <p:cNvSpPr>
            <a:spLocks noGrp="1"/>
          </p:cNvSpPr>
          <p:nvPr>
            <p:ph idx="1"/>
          </p:nvPr>
        </p:nvSpPr>
        <p:spPr/>
        <p:txBody>
          <a:bodyPr>
            <a:normAutofit/>
          </a:bodyPr>
          <a:p>
            <a:pPr lvl="3">
              <a:lnSpc>
                <a:spcPct val="115000"/>
              </a:lnSpc>
              <a:spcBef>
                <a:spcPts val="0"/>
              </a:spcBef>
              <a:buFont typeface="Wingdings" panose="05000000000000000000" pitchFamily="2" charset="2"/>
              <a:buChar char="Ø"/>
            </a:pP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Rectal temperature is below 36 </a:t>
            </a:r>
            <a:r>
              <a:rPr baseline="30000" dirty="0" sz="2800" lang="sw-KE">
                <a:latin typeface="Calibri" panose="020F0502020204030204" pitchFamily="34" charset="0"/>
                <a:ea typeface="Calibri" panose="020F0502020204030204" pitchFamily="34" charset="0"/>
                <a:cs typeface="Times New Roman" panose="02020603050405020304" pitchFamily="18" charset="0"/>
              </a:rPr>
              <a:t>o</a:t>
            </a:r>
            <a:r>
              <a:rPr dirty="0" sz="2800" lang="sw-KE">
                <a:latin typeface="Calibri" panose="020F0502020204030204" pitchFamily="34" charset="0"/>
                <a:ea typeface="Calibri" panose="020F0502020204030204" pitchFamily="34" charset="0"/>
                <a:cs typeface="Times New Roman" panose="02020603050405020304" pitchFamily="18" charset="0"/>
              </a:rPr>
              <a:t>c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Baby feels cold on touch</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Paleness of extrimities and face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Very weak cry</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Low respiration rate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3">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Baby not eager to feed (poor feeding</a:t>
            </a:r>
            <a:endParaRPr dirty="0" sz="280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93" name=""/>
        <p:cNvGrpSpPr/>
        <p:nvPr/>
      </p:nvGrpSpPr>
      <p:grpSpPr>
        <a:xfrm>
          <a:off x="0" y="0"/>
          <a:ext cx="0" cy="0"/>
          <a:chOff x="0" y="0"/>
          <a:chExt cx="0" cy="0"/>
        </a:xfrm>
      </p:grpSpPr>
      <p:sp>
        <p:nvSpPr>
          <p:cNvPr id="1048698" name="Title 1"/>
          <p:cNvSpPr>
            <a:spLocks noGrp="1"/>
          </p:cNvSpPr>
          <p:nvPr>
            <p:ph type="title"/>
          </p:nvPr>
        </p:nvSpPr>
        <p:spPr/>
        <p:txBody>
          <a:bodyPr/>
          <a:p>
            <a:r>
              <a:rPr b="1" dirty="0" lang="en-US" smtClean="0">
                <a:latin typeface="+mn-lt"/>
              </a:rPr>
              <a:t>                Nursing management</a:t>
            </a:r>
            <a:endParaRPr b="1" dirty="0" lang="en-US">
              <a:latin typeface="+mn-lt"/>
            </a:endParaRPr>
          </a:p>
        </p:txBody>
      </p:sp>
      <p:sp>
        <p:nvSpPr>
          <p:cNvPr id="1048699" name="Content Placeholder 2"/>
          <p:cNvSpPr>
            <a:spLocks noGrp="1"/>
          </p:cNvSpPr>
          <p:nvPr>
            <p:ph idx="1"/>
          </p:nvPr>
        </p:nvSpPr>
        <p:spPr>
          <a:xfrm>
            <a:off x="838200" y="1825625"/>
            <a:ext cx="10515600" cy="4768358"/>
          </a:xfrm>
        </p:spPr>
        <p:txBody>
          <a:bodyPr>
            <a:normAutofit/>
          </a:bodyPr>
          <a:p>
            <a:pPr>
              <a:lnSpc>
                <a:spcPct val="115000"/>
              </a:lnSpc>
              <a:spcBef>
                <a:spcPts val="0"/>
              </a:spcBef>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Nurse the baby in a warm environment in a resuscitaire or wrap it in warm </a:t>
            </a:r>
            <a:r>
              <a:rPr dirty="0" lang="sw-KE" smtClean="0">
                <a:latin typeface="Calibri" panose="020F0502020204030204" pitchFamily="34" charset="0"/>
                <a:ea typeface="Calibri" panose="020F0502020204030204" pitchFamily="34" charset="0"/>
                <a:cs typeface="Times New Roman" panose="02020603050405020304" pitchFamily="18" charset="0"/>
              </a:rPr>
              <a:t>clothing or KMC</a:t>
            </a:r>
            <a:endParaRPr dirty="0"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dirty="0" lang="sw-KE">
                <a:latin typeface="Calibri" panose="020F0502020204030204" pitchFamily="34" charset="0"/>
                <a:ea typeface="Calibri" panose="020F0502020204030204" pitchFamily="34" charset="0"/>
                <a:cs typeface="Times New Roman" panose="02020603050405020304" pitchFamily="18" charset="0"/>
              </a:rPr>
              <a:t>Feed the baby  with expressed breast milk via NG </a:t>
            </a:r>
            <a:r>
              <a:rPr dirty="0" lang="sw-KE" smtClean="0">
                <a:latin typeface="Calibri" panose="020F0502020204030204" pitchFamily="34" charset="0"/>
                <a:ea typeface="Calibri" panose="020F0502020204030204" pitchFamily="34" charset="0"/>
                <a:cs typeface="Times New Roman" panose="02020603050405020304" pitchFamily="18" charset="0"/>
              </a:rPr>
              <a:t>tube or cup if able to swallow.</a:t>
            </a:r>
            <a:endParaRPr dirty="0"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dirty="0" lang="sw-KE">
                <a:latin typeface="Calibri" panose="020F0502020204030204" pitchFamily="34" charset="0"/>
                <a:ea typeface="Calibri" panose="020F0502020204030204" pitchFamily="34" charset="0"/>
                <a:cs typeface="Times New Roman" panose="02020603050405020304" pitchFamily="18" charset="0"/>
              </a:rPr>
              <a:t>Give the baby extra glucose eg.dextrose</a:t>
            </a:r>
            <a:endParaRPr dirty="0"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dirty="0" lang="sw-KE">
                <a:latin typeface="Calibri" panose="020F0502020204030204" pitchFamily="34" charset="0"/>
                <a:ea typeface="Calibri" panose="020F0502020204030204" pitchFamily="34" charset="0"/>
                <a:cs typeface="Times New Roman" panose="02020603050405020304" pitchFamily="18" charset="0"/>
              </a:rPr>
              <a:t>Closely observe the baby for signs of hypoglycaemia and if present</a:t>
            </a:r>
            <a:r>
              <a:rPr dirty="0" lang="sw-KE" smtClean="0">
                <a:latin typeface="Calibri" panose="020F0502020204030204" pitchFamily="34" charset="0"/>
                <a:ea typeface="Calibri" panose="020F0502020204030204" pitchFamily="34" charset="0"/>
                <a:cs typeface="Times New Roman" panose="02020603050405020304" pitchFamily="18" charset="0"/>
              </a:rPr>
              <a:t>, give </a:t>
            </a:r>
            <a:r>
              <a:rPr dirty="0" lang="sw-KE">
                <a:latin typeface="Calibri" panose="020F0502020204030204" pitchFamily="34" charset="0"/>
                <a:ea typeface="Calibri" panose="020F0502020204030204" pitchFamily="34" charset="0"/>
                <a:cs typeface="Times New Roman" panose="02020603050405020304" pitchFamily="18" charset="0"/>
              </a:rPr>
              <a:t>10% dextrose </a:t>
            </a:r>
            <a:endParaRPr dirty="0" lang="en-US">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0"/>
              </a:spcBef>
            </a:pPr>
            <a:r>
              <a:rPr dirty="0" lang="sw-KE">
                <a:latin typeface="Calibri" panose="020F0502020204030204" pitchFamily="34" charset="0"/>
                <a:ea typeface="Calibri" panose="020F0502020204030204" pitchFamily="34" charset="0"/>
                <a:cs typeface="Times New Roman" panose="02020603050405020304" pitchFamily="18" charset="0"/>
              </a:rPr>
              <a:t>Check for and treat  convulsions  with anticovulsants</a:t>
            </a:r>
            <a:endParaRPr dirty="0" lang="en-US">
              <a:latin typeface="Calibri" panose="020F0502020204030204" pitchFamily="34" charset="0"/>
              <a:ea typeface="Calibri" panose="020F0502020204030204" pitchFamily="34" charset="0"/>
              <a:cs typeface="Times New Roman" panose="02020603050405020304" pitchFamily="18" charset="0"/>
            </a:endParaRPr>
          </a:p>
          <a:p>
            <a:r>
              <a:rPr dirty="0" lang="en-US" smtClean="0"/>
              <a:t>Continue With General Nursing Care In NBU</a:t>
            </a:r>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48" name=""/>
        <p:cNvGrpSpPr/>
        <p:nvPr/>
      </p:nvGrpSpPr>
      <p:grpSpPr>
        <a:xfrm>
          <a:off x="0" y="0"/>
          <a:ext cx="0" cy="0"/>
          <a:chOff x="0" y="0"/>
          <a:chExt cx="0" cy="0"/>
        </a:xfrm>
      </p:grpSpPr>
      <p:sp>
        <p:nvSpPr>
          <p:cNvPr id="1048612" name="Content Placeholder 2"/>
          <p:cNvSpPr>
            <a:spLocks noGrp="1"/>
          </p:cNvSpPr>
          <p:nvPr>
            <p:ph idx="1"/>
          </p:nvPr>
        </p:nvSpPr>
        <p:spPr>
          <a:xfrm>
            <a:off x="838200" y="811369"/>
            <a:ext cx="10515600" cy="5365594"/>
          </a:xfrm>
        </p:spPr>
        <p:txBody>
          <a:bodyPr>
            <a:normAutofit fontScale="96429" lnSpcReduction="10000"/>
          </a:bodyPr>
          <a:p>
            <a:pPr fontAlgn="base" indent="0" lvl="0" marL="0">
              <a:lnSpc>
                <a:spcPct val="100000"/>
              </a:lnSpc>
              <a:spcBef>
                <a:spcPct val="0"/>
              </a:spcBef>
              <a:spcAft>
                <a:spcPct val="0"/>
              </a:spcAft>
              <a:buNone/>
            </a:pPr>
            <a:r>
              <a:rPr altLang="en-US" dirty="0" lang="en-GB" smtClean="0">
                <a:solidFill>
                  <a:srgbClr val="000000"/>
                </a:solidFill>
                <a:cs typeface="Arial" panose="020B0604020202020204" pitchFamily="34" charset="0"/>
              </a:rPr>
              <a:t>Category of low birth weight babies:</a:t>
            </a:r>
          </a:p>
          <a:p>
            <a:pPr fontAlgn="base" indent="0" lvl="0" marL="0">
              <a:lnSpc>
                <a:spcPct val="100000"/>
              </a:lnSpc>
              <a:spcBef>
                <a:spcPct val="0"/>
              </a:spcBef>
              <a:spcAft>
                <a:spcPct val="0"/>
              </a:spcAft>
              <a:buNone/>
            </a:pPr>
            <a:endParaRPr altLang="en-US" b="1" dirty="0" lang="en-GB">
              <a:solidFill>
                <a:srgbClr val="000000"/>
              </a:solidFill>
              <a:cs typeface="Arial" panose="020B0604020202020204" pitchFamily="34" charset="0"/>
            </a:endParaRPr>
          </a:p>
          <a:p>
            <a:pPr fontAlgn="base" lvl="2">
              <a:lnSpc>
                <a:spcPct val="100000"/>
              </a:lnSpc>
              <a:spcBef>
                <a:spcPct val="0"/>
              </a:spcBef>
              <a:spcAft>
                <a:spcPct val="0"/>
              </a:spcAft>
              <a:buFont typeface="Wingdings" panose="05000000000000000000" pitchFamily="2" charset="2"/>
              <a:buChar char="Ø"/>
            </a:pPr>
            <a:r>
              <a:rPr altLang="en-US" b="1" dirty="0" sz="2800" lang="en-GB" smtClean="0">
                <a:solidFill>
                  <a:srgbClr val="000000"/>
                </a:solidFill>
                <a:cs typeface="Arial" panose="020B0604020202020204" pitchFamily="34" charset="0"/>
              </a:rPr>
              <a:t>Low-birth-weight </a:t>
            </a:r>
            <a:r>
              <a:rPr altLang="en-US" b="1" dirty="0" sz="2800" lang="en-GB">
                <a:solidFill>
                  <a:srgbClr val="000000"/>
                </a:solidFill>
                <a:cs typeface="Arial" panose="020B0604020202020204" pitchFamily="34" charset="0"/>
              </a:rPr>
              <a:t>infant</a:t>
            </a:r>
            <a:r>
              <a:rPr altLang="en-US" dirty="0" sz="2800" lang="en-GB">
                <a:solidFill>
                  <a:srgbClr val="000000"/>
                </a:solidFill>
                <a:cs typeface="Arial" panose="020B0604020202020204" pitchFamily="34" charset="0"/>
              </a:rPr>
              <a:t>: infant with birth weight lower than 2500g (up to and including 2499g), regardless of gestational age.</a:t>
            </a:r>
          </a:p>
          <a:p>
            <a:pPr fontAlgn="base" lvl="2">
              <a:lnSpc>
                <a:spcPct val="100000"/>
              </a:lnSpc>
              <a:spcBef>
                <a:spcPct val="0"/>
              </a:spcBef>
              <a:spcAft>
                <a:spcPct val="0"/>
              </a:spcAft>
              <a:buFont typeface="Wingdings" panose="05000000000000000000" pitchFamily="2" charset="2"/>
              <a:buChar char="Ø"/>
            </a:pPr>
            <a:endParaRPr altLang="en-US" dirty="0" sz="2800" lang="en-GB" smtClean="0">
              <a:solidFill>
                <a:srgbClr val="000000"/>
              </a:solidFill>
              <a:cs typeface="Arial" panose="020B0604020202020204" pitchFamily="34" charset="0"/>
            </a:endParaRPr>
          </a:p>
          <a:p>
            <a:pPr fontAlgn="base" lvl="2">
              <a:lnSpc>
                <a:spcPct val="100000"/>
              </a:lnSpc>
              <a:spcBef>
                <a:spcPct val="0"/>
              </a:spcBef>
              <a:spcAft>
                <a:spcPct val="0"/>
              </a:spcAft>
              <a:buFont typeface="Wingdings" panose="05000000000000000000" pitchFamily="2" charset="2"/>
              <a:buChar char="Ø"/>
            </a:pPr>
            <a:r>
              <a:rPr altLang="en-US" b="1" dirty="0" sz="2800" lang="en-GB" smtClean="0">
                <a:solidFill>
                  <a:srgbClr val="000000"/>
                </a:solidFill>
                <a:cs typeface="Arial" panose="020B0604020202020204" pitchFamily="34" charset="0"/>
              </a:rPr>
              <a:t>Very </a:t>
            </a:r>
            <a:r>
              <a:rPr altLang="en-US" b="1" dirty="0" sz="2800" lang="en-GB">
                <a:solidFill>
                  <a:srgbClr val="000000"/>
                </a:solidFill>
                <a:cs typeface="Arial" panose="020B0604020202020204" pitchFamily="34" charset="0"/>
              </a:rPr>
              <a:t>low-birth-weight infant: </a:t>
            </a:r>
            <a:r>
              <a:rPr altLang="en-US" dirty="0" sz="2800" lang="en-GB">
                <a:solidFill>
                  <a:srgbClr val="000000"/>
                </a:solidFill>
                <a:cs typeface="Arial" panose="020B0604020202020204" pitchFamily="34" charset="0"/>
              </a:rPr>
              <a:t>infant with birth weight lower than 1500g (up to and including 1499g), regardless of gestational age.</a:t>
            </a:r>
          </a:p>
          <a:p>
            <a:pPr fontAlgn="base" lvl="2">
              <a:lnSpc>
                <a:spcPct val="100000"/>
              </a:lnSpc>
              <a:spcBef>
                <a:spcPct val="0"/>
              </a:spcBef>
              <a:spcAft>
                <a:spcPct val="0"/>
              </a:spcAft>
              <a:buFont typeface="Wingdings" panose="05000000000000000000" pitchFamily="2" charset="2"/>
              <a:buChar char="Ø"/>
            </a:pPr>
            <a:endParaRPr altLang="en-US" dirty="0" sz="2800" lang="en-GB" smtClean="0">
              <a:solidFill>
                <a:srgbClr val="000000"/>
              </a:solidFill>
              <a:cs typeface="Arial" panose="020B0604020202020204" pitchFamily="34" charset="0"/>
            </a:endParaRPr>
          </a:p>
          <a:p>
            <a:pPr fontAlgn="base" lvl="2">
              <a:lnSpc>
                <a:spcPct val="100000"/>
              </a:lnSpc>
              <a:spcBef>
                <a:spcPct val="0"/>
              </a:spcBef>
              <a:spcAft>
                <a:spcPct val="0"/>
              </a:spcAft>
              <a:buFont typeface="Wingdings" panose="05000000000000000000" pitchFamily="2" charset="2"/>
              <a:buChar char="Ø"/>
            </a:pPr>
            <a:r>
              <a:rPr altLang="en-US" b="1" dirty="0" sz="2800" lang="en-GB" smtClean="0">
                <a:solidFill>
                  <a:srgbClr val="000000"/>
                </a:solidFill>
                <a:cs typeface="Arial" panose="020B0604020202020204" pitchFamily="34" charset="0"/>
              </a:rPr>
              <a:t>Extremely </a:t>
            </a:r>
            <a:r>
              <a:rPr altLang="en-US" b="1" dirty="0" sz="2800" lang="en-GB">
                <a:solidFill>
                  <a:srgbClr val="000000"/>
                </a:solidFill>
                <a:cs typeface="Arial" panose="020B0604020202020204" pitchFamily="34" charset="0"/>
              </a:rPr>
              <a:t>low-birth-weight infant</a:t>
            </a:r>
            <a:r>
              <a:rPr altLang="en-US" dirty="0" sz="2800" lang="en-GB">
                <a:solidFill>
                  <a:srgbClr val="000000"/>
                </a:solidFill>
                <a:cs typeface="Arial" panose="020B0604020202020204" pitchFamily="34" charset="0"/>
              </a:rPr>
              <a:t>: infant with birth weight lower than 1000g (up to and including 999g), regardless of gestational age</a:t>
            </a:r>
            <a:endParaRPr altLang="en-US" dirty="0" sz="2800" lang="en-US">
              <a:solidFill>
                <a:srgbClr val="000000"/>
              </a:solidFill>
              <a:cs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94" name=""/>
        <p:cNvGrpSpPr/>
        <p:nvPr/>
      </p:nvGrpSpPr>
      <p:grpSpPr>
        <a:xfrm>
          <a:off x="0" y="0"/>
          <a:ext cx="0" cy="0"/>
          <a:chOff x="0" y="0"/>
          <a:chExt cx="0" cy="0"/>
        </a:xfrm>
      </p:grpSpPr>
      <p:sp>
        <p:nvSpPr>
          <p:cNvPr id="1048700" name="Content Placeholder 2"/>
          <p:cNvSpPr>
            <a:spLocks noGrp="1"/>
          </p:cNvSpPr>
          <p:nvPr>
            <p:ph idx="1"/>
          </p:nvPr>
        </p:nvSpPr>
        <p:spPr>
          <a:xfrm>
            <a:off x="838200" y="502276"/>
            <a:ext cx="10515600" cy="6104586"/>
          </a:xfrm>
        </p:spPr>
        <p:txBody>
          <a:bodyPr>
            <a:normAutofit fontScale="92857" lnSpcReduction="10000"/>
          </a:bodyPr>
          <a:p>
            <a:pPr indent="0" marL="0">
              <a:lnSpc>
                <a:spcPct val="115000"/>
              </a:lnSpc>
              <a:spcBef>
                <a:spcPts val="0"/>
              </a:spcBef>
              <a:buNone/>
            </a:pPr>
            <a:r>
              <a:rPr b="1" dirty="0" lang="sw-KE" smtClean="0">
                <a:latin typeface="Calibri" panose="020F0502020204030204" pitchFamily="34" charset="0"/>
                <a:ea typeface="Calibri" panose="020F0502020204030204" pitchFamily="34" charset="0"/>
                <a:cs typeface="Times New Roman" panose="02020603050405020304" pitchFamily="18" charset="0"/>
              </a:rPr>
              <a:t>Prevention of hypothermia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ea typeface="Calibri" panose="020F0502020204030204" pitchFamily="34" charset="0"/>
                <a:cs typeface="Times New Roman" panose="02020603050405020304" pitchFamily="18" charset="0"/>
              </a:rPr>
              <a:t>Delivery should be conducted in a room with controlled temperatures</a:t>
            </a:r>
            <a:r>
              <a:rPr dirty="0" sz="2800" lang="sw-KE" smtClean="0">
                <a:ea typeface="Calibri" panose="020F0502020204030204" pitchFamily="34" charset="0"/>
                <a:cs typeface="Times New Roman" panose="02020603050405020304" pitchFamily="18" charset="0"/>
              </a:rPr>
              <a:t>.</a:t>
            </a:r>
          </a:p>
          <a:p>
            <a:pPr lvl="2">
              <a:lnSpc>
                <a:spcPct val="115000"/>
              </a:lnSpc>
              <a:spcBef>
                <a:spcPts val="0"/>
              </a:spcBef>
              <a:buFont typeface="Wingdings" panose="05000000000000000000" pitchFamily="2" charset="2"/>
              <a:buChar char="Ø"/>
            </a:pPr>
            <a:r>
              <a:rPr dirty="0" sz="2800" lang="sw-KE" smtClean="0">
                <a:ea typeface="Calibri" panose="020F0502020204030204" pitchFamily="34" charset="0"/>
                <a:cs typeface="Times New Roman" panose="02020603050405020304" pitchFamily="18" charset="0"/>
              </a:rPr>
              <a:t>Dry the baby immediately to prevent heat loss through evaporation.</a:t>
            </a:r>
            <a:endParaRPr dirty="0" sz="2800" lang="en-US">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ea typeface="Calibri" panose="020F0502020204030204" pitchFamily="34" charset="0"/>
                <a:cs typeface="Times New Roman" panose="02020603050405020304" pitchFamily="18" charset="0"/>
              </a:rPr>
              <a:t>Put the baby on resuscitaire or incubator to compensate heat loss to the environment.</a:t>
            </a:r>
            <a:endParaRPr dirty="0" sz="2800" lang="en-US">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ea typeface="Calibri" panose="020F0502020204030204" pitchFamily="34" charset="0"/>
                <a:cs typeface="Times New Roman" panose="02020603050405020304" pitchFamily="18" charset="0"/>
              </a:rPr>
              <a:t>Baby </a:t>
            </a:r>
            <a:r>
              <a:rPr dirty="0" sz="2800" lang="sw-KE" smtClean="0">
                <a:ea typeface="Calibri" panose="020F0502020204030204" pitchFamily="34" charset="0"/>
                <a:cs typeface="Times New Roman" panose="02020603050405020304" pitchFamily="18" charset="0"/>
              </a:rPr>
              <a:t>should </a:t>
            </a:r>
            <a:r>
              <a:rPr dirty="0" sz="2800" lang="sw-KE">
                <a:ea typeface="Calibri" panose="020F0502020204030204" pitchFamily="34" charset="0"/>
                <a:cs typeface="Times New Roman" panose="02020603050405020304" pitchFamily="18" charset="0"/>
              </a:rPr>
              <a:t>not be bathed within 1 hour of life  but top – tailing can be done after one hour.</a:t>
            </a:r>
            <a:endParaRPr dirty="0" sz="2800" lang="en-US">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ea typeface="Calibri" panose="020F0502020204030204" pitchFamily="34" charset="0"/>
                <a:cs typeface="Times New Roman" panose="02020603050405020304" pitchFamily="18" charset="0"/>
              </a:rPr>
              <a:t>Encourage skin to skin contact  </a:t>
            </a:r>
            <a:r>
              <a:rPr dirty="0" sz="2800" lang="sw-KE" smtClean="0">
                <a:ea typeface="Calibri" panose="020F0502020204030204" pitchFamily="34" charset="0"/>
                <a:cs typeface="Times New Roman" panose="02020603050405020304" pitchFamily="18" charset="0"/>
              </a:rPr>
              <a:t>(KMC) </a:t>
            </a:r>
            <a:r>
              <a:rPr dirty="0" sz="2800" lang="sw-KE">
                <a:ea typeface="Calibri" panose="020F0502020204030204" pitchFamily="34" charset="0"/>
                <a:cs typeface="Times New Roman" panose="02020603050405020304" pitchFamily="18" charset="0"/>
              </a:rPr>
              <a:t>method  when carrying the baby</a:t>
            </a:r>
            <a:r>
              <a:rPr dirty="0" sz="2800" lang="sw-KE" smtClean="0">
                <a:ea typeface="Calibri" panose="020F0502020204030204" pitchFamily="34" charset="0"/>
                <a:cs typeface="Times New Roman" panose="02020603050405020304" pitchFamily="18" charset="0"/>
              </a:rPr>
              <a:t>.</a:t>
            </a:r>
          </a:p>
          <a:p>
            <a:pPr lvl="2">
              <a:lnSpc>
                <a:spcPct val="115000"/>
              </a:lnSpc>
              <a:spcBef>
                <a:spcPts val="0"/>
              </a:spcBef>
              <a:buFont typeface="Wingdings" panose="05000000000000000000" pitchFamily="2" charset="2"/>
              <a:buChar char="Ø"/>
            </a:pPr>
            <a:r>
              <a:rPr dirty="0" sz="2800" lang="sw-KE" smtClean="0">
                <a:ea typeface="Calibri" panose="020F0502020204030204" pitchFamily="34" charset="0"/>
                <a:cs typeface="Times New Roman" panose="02020603050405020304" pitchFamily="18" charset="0"/>
              </a:rPr>
              <a:t>Cover  the baby with warmclothing and a cap</a:t>
            </a:r>
          </a:p>
          <a:p>
            <a:pPr lvl="2">
              <a:lnSpc>
                <a:spcPct val="115000"/>
              </a:lnSpc>
              <a:spcBef>
                <a:spcPts val="0"/>
              </a:spcBef>
              <a:buFont typeface="Wingdings" panose="05000000000000000000" pitchFamily="2" charset="2"/>
              <a:buChar char="Ø"/>
            </a:pPr>
            <a:r>
              <a:rPr dirty="0" sz="2800" lang="sw-KE" smtClean="0">
                <a:ea typeface="Calibri" panose="020F0502020204030204" pitchFamily="34" charset="0"/>
                <a:cs typeface="Times New Roman" panose="02020603050405020304" pitchFamily="18" charset="0"/>
              </a:rPr>
              <a:t>Change diapers whenever soiled heat loss through conduction </a:t>
            </a:r>
            <a:endParaRPr dirty="0" sz="2800" lang="en-US" smtClean="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95" name=""/>
        <p:cNvGrpSpPr/>
        <p:nvPr/>
      </p:nvGrpSpPr>
      <p:grpSpPr>
        <a:xfrm>
          <a:off x="0" y="0"/>
          <a:ext cx="0" cy="0"/>
          <a:chOff x="0" y="0"/>
          <a:chExt cx="0" cy="0"/>
        </a:xfrm>
      </p:grpSpPr>
      <p:sp>
        <p:nvSpPr>
          <p:cNvPr id="1048701" name="Title 1"/>
          <p:cNvSpPr>
            <a:spLocks noGrp="1"/>
          </p:cNvSpPr>
          <p:nvPr>
            <p:ph type="title"/>
          </p:nvPr>
        </p:nvSpPr>
        <p:spPr/>
        <p:txBody>
          <a:bodyPr/>
          <a:p>
            <a:r>
              <a:rPr b="1" dirty="0" lang="en-US" smtClean="0">
                <a:latin typeface="+mn-lt"/>
              </a:rPr>
              <a:t>Complication </a:t>
            </a:r>
            <a:endParaRPr b="1" dirty="0" lang="en-US">
              <a:latin typeface="+mn-lt"/>
            </a:endParaRPr>
          </a:p>
        </p:txBody>
      </p:sp>
      <p:sp>
        <p:nvSpPr>
          <p:cNvPr id="1048702" name="Content Placeholder 2"/>
          <p:cNvSpPr>
            <a:spLocks noGrp="1"/>
          </p:cNvSpPr>
          <p:nvPr>
            <p:ph idx="1"/>
          </p:nvPr>
        </p:nvSpPr>
        <p:spPr/>
        <p:txBody>
          <a:bodyPr/>
          <a:p>
            <a:pPr indent="0" lvl="0" marL="0">
              <a:lnSpc>
                <a:spcPct val="115000"/>
              </a:lnSpc>
              <a:spcBef>
                <a:spcPts val="0"/>
              </a:spcBef>
              <a:buNone/>
            </a:pP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Convulsions</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Hypoglycaemia</a:t>
            </a:r>
          </a:p>
          <a:p>
            <a:pPr lvl="2">
              <a:lnSpc>
                <a:spcPct val="115000"/>
              </a:lnSpc>
              <a:spcBef>
                <a:spcPts val="0"/>
              </a:spcBef>
              <a:buFont typeface="Wingdings" panose="05000000000000000000" pitchFamily="2" charset="2"/>
              <a:buChar char="Ø"/>
            </a:pPr>
            <a:r>
              <a:rPr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Brain damage</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96" name=""/>
        <p:cNvGrpSpPr/>
        <p:nvPr/>
      </p:nvGrpSpPr>
      <p:grpSpPr>
        <a:xfrm>
          <a:off x="0" y="0"/>
          <a:ext cx="0" cy="0"/>
          <a:chOff x="0" y="0"/>
          <a:chExt cx="0" cy="0"/>
        </a:xfrm>
      </p:grpSpPr>
      <p:sp>
        <p:nvSpPr>
          <p:cNvPr id="1048703" name="Title 1"/>
          <p:cNvSpPr>
            <a:spLocks noGrp="1"/>
          </p:cNvSpPr>
          <p:nvPr>
            <p:ph type="title"/>
          </p:nvPr>
        </p:nvSpPr>
        <p:spPr>
          <a:xfrm>
            <a:off x="838200" y="0"/>
            <a:ext cx="10515600" cy="927280"/>
          </a:xfrm>
        </p:spPr>
        <p:txBody>
          <a:bodyPr>
            <a:normAutofit fontScale="90000"/>
          </a:bodyPr>
          <a:p>
            <a:pPr indent="220980" lvl="0" marL="228600">
              <a:lnSpc>
                <a:spcPct val="115000"/>
              </a:lnSpc>
              <a:spcBef>
                <a:spcPts val="0"/>
              </a:spcBef>
            </a:pPr>
            <a:r>
              <a:rPr b="1" dirty="0" sz="3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3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b="1" dirty="0" sz="3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b="1" dirty="0" sz="3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3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7.   OPTHALMIA </a:t>
            </a:r>
            <a:r>
              <a:rPr b="1" dirty="0" sz="3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NEONATORUM</a:t>
            </a:r>
            <a: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04" name="Content Placeholder 2"/>
          <p:cNvSpPr>
            <a:spLocks noGrp="1"/>
          </p:cNvSpPr>
          <p:nvPr>
            <p:ph idx="1"/>
          </p:nvPr>
        </p:nvSpPr>
        <p:spPr>
          <a:xfrm>
            <a:off x="838200" y="1416676"/>
            <a:ext cx="10515600" cy="4906851"/>
          </a:xfrm>
        </p:spPr>
        <p:txBody>
          <a:bodyPr/>
          <a:p>
            <a:pPr>
              <a:lnSpc>
                <a:spcPct val="115000"/>
              </a:lnSpc>
              <a:spcBef>
                <a:spcPts val="0"/>
              </a:spcBef>
            </a:pPr>
            <a:r>
              <a:rPr dirty="0" lang="sw-KE" smtClean="0">
                <a:latin typeface="Calibri" panose="020F0502020204030204" pitchFamily="34" charset="0"/>
                <a:ea typeface="Calibri" panose="020F0502020204030204" pitchFamily="34" charset="0"/>
                <a:cs typeface="Times New Roman" panose="02020603050405020304" pitchFamily="18" charset="0"/>
              </a:rPr>
              <a:t>This </a:t>
            </a:r>
            <a:r>
              <a:rPr dirty="0" lang="sw-KE">
                <a:latin typeface="Calibri" panose="020F0502020204030204" pitchFamily="34" charset="0"/>
                <a:ea typeface="Calibri" panose="020F0502020204030204" pitchFamily="34" charset="0"/>
                <a:cs typeface="Times New Roman" panose="02020603050405020304" pitchFamily="18" charset="0"/>
              </a:rPr>
              <a:t>is a condition that occurs in neonates within 21 days of life and is characterised  by purulent discharge from the eyes</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Bef>
                <a:spcPts val="0"/>
              </a:spcBef>
            </a:pPr>
            <a:r>
              <a:rPr dirty="0" lang="sw-KE" smtClean="0">
                <a:latin typeface="Calibri" panose="020F0502020204030204" pitchFamily="34" charset="0"/>
                <a:ea typeface="Calibri" panose="020F0502020204030204" pitchFamily="34" charset="0"/>
                <a:cs typeface="Times New Roman" panose="02020603050405020304" pitchFamily="18" charset="0"/>
              </a:rPr>
              <a:t>It </a:t>
            </a:r>
            <a:r>
              <a:rPr dirty="0" lang="sw-KE">
                <a:latin typeface="Calibri" panose="020F0502020204030204" pitchFamily="34" charset="0"/>
                <a:ea typeface="Calibri" panose="020F0502020204030204" pitchFamily="34" charset="0"/>
                <a:cs typeface="Times New Roman" panose="02020603050405020304" pitchFamily="18" charset="0"/>
              </a:rPr>
              <a:t>is common in infants of mothers who had vaginal discharge eg</a:t>
            </a:r>
            <a:r>
              <a:rPr dirty="0" lang="sw-KE" smtClean="0">
                <a:latin typeface="Calibri" panose="020F0502020204030204" pitchFamily="34" charset="0"/>
                <a:ea typeface="Calibri" panose="020F0502020204030204" pitchFamily="34" charset="0"/>
                <a:cs typeface="Times New Roman" panose="02020603050405020304" pitchFamily="18" charset="0"/>
              </a:rPr>
              <a:t>. gonorrhoea </a:t>
            </a:r>
            <a:r>
              <a:rPr dirty="0" lang="sw-KE">
                <a:latin typeface="Calibri" panose="020F0502020204030204" pitchFamily="34" charset="0"/>
                <a:ea typeface="Calibri" panose="020F0502020204030204" pitchFamily="34" charset="0"/>
                <a:cs typeface="Times New Roman" panose="02020603050405020304" pitchFamily="18" charset="0"/>
              </a:rPr>
              <a:t>during pergnancy</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a:lnSpc>
                <a:spcPct val="115000"/>
              </a:lnSpc>
              <a:spcBef>
                <a:spcPts val="0"/>
              </a:spcBef>
            </a:pPr>
            <a:r>
              <a:rPr dirty="0" lang="sw-KE" smtClean="0">
                <a:latin typeface="Calibri" panose="020F0502020204030204" pitchFamily="34" charset="0"/>
                <a:ea typeface="Calibri" panose="020F0502020204030204" pitchFamily="34" charset="0"/>
                <a:cs typeface="Times New Roman" panose="02020603050405020304" pitchFamily="18" charset="0"/>
              </a:rPr>
              <a:t>Syphilis </a:t>
            </a:r>
            <a:r>
              <a:rPr dirty="0" lang="sw-KE">
                <a:latin typeface="Calibri" panose="020F0502020204030204" pitchFamily="34" charset="0"/>
                <a:ea typeface="Calibri" panose="020F0502020204030204" pitchFamily="34" charset="0"/>
                <a:cs typeface="Times New Roman" panose="02020603050405020304" pitchFamily="18" charset="0"/>
              </a:rPr>
              <a:t>does not predispose an infant to opthalmia neonatorum but it causes congenital syphilis that is characterised by gross congenital malformation.</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98" name=""/>
        <p:cNvGrpSpPr/>
        <p:nvPr/>
      </p:nvGrpSpPr>
      <p:grpSpPr>
        <a:xfrm>
          <a:off x="0" y="0"/>
          <a:ext cx="0" cy="0"/>
          <a:chOff x="0" y="0"/>
          <a:chExt cx="0" cy="0"/>
        </a:xfrm>
      </p:grpSpPr>
      <p:sp>
        <p:nvSpPr>
          <p:cNvPr id="1048713" name="Text Placeholder 2"/>
          <p:cNvSpPr>
            <a:spLocks noGrp="1"/>
          </p:cNvSpPr>
          <p:nvPr>
            <p:ph type="body" idx="1"/>
          </p:nvPr>
        </p:nvSpPr>
        <p:spPr>
          <a:xfrm>
            <a:off x="839788" y="244699"/>
            <a:ext cx="5157787" cy="592428"/>
          </a:xfrm>
        </p:spPr>
        <p:txBody>
          <a:bodyPr>
            <a:noAutofit/>
          </a:bodyPr>
          <a:p>
            <a:r>
              <a:rPr dirty="0" sz="4000" lang="en-US" smtClean="0"/>
              <a:t>Causative organism</a:t>
            </a:r>
            <a:endParaRPr dirty="0" sz="4000" lang="en-US"/>
          </a:p>
        </p:txBody>
      </p:sp>
      <p:sp>
        <p:nvSpPr>
          <p:cNvPr id="1048714" name="Content Placeholder 3"/>
          <p:cNvSpPr>
            <a:spLocks noGrp="1"/>
          </p:cNvSpPr>
          <p:nvPr>
            <p:ph sz="half" idx="2"/>
          </p:nvPr>
        </p:nvSpPr>
        <p:spPr>
          <a:xfrm>
            <a:off x="839788" y="1107583"/>
            <a:ext cx="5157787" cy="5082080"/>
          </a:xfrm>
        </p:spPr>
        <p:txBody>
          <a:bodyPr>
            <a:normAutofit fontScale="96429" lnSpcReduction="20000"/>
          </a:bodyPr>
          <a:p>
            <a:pPr indent="0" marL="0">
              <a:lnSpc>
                <a:spcPct val="115000"/>
              </a:lnSpc>
              <a:spcBef>
                <a:spcPts val="0"/>
              </a:spcBef>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Neisseria </a:t>
            </a:r>
            <a:r>
              <a:rPr dirty="0" sz="2800" lang="sw-KE" smtClean="0">
                <a:latin typeface="Calibri" panose="020F0502020204030204" pitchFamily="34" charset="0"/>
                <a:ea typeface="Calibri" panose="020F0502020204030204" pitchFamily="34" charset="0"/>
                <a:cs typeface="Times New Roman" panose="02020603050405020304" pitchFamily="18" charset="0"/>
              </a:rPr>
              <a:t>gonorrhoeae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Chlamydia trachomatis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Staphylococcus aureus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Escherichia coli</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Haemophilus influenzae</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Streptococcus pneumoniae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Pseudomonas spp</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klebsiella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
        <p:nvSpPr>
          <p:cNvPr id="1048715" name="Text Placeholder 4"/>
          <p:cNvSpPr>
            <a:spLocks noGrp="1"/>
          </p:cNvSpPr>
          <p:nvPr>
            <p:ph type="body" sz="quarter" idx="3"/>
          </p:nvPr>
        </p:nvSpPr>
        <p:spPr>
          <a:xfrm>
            <a:off x="6172200" y="244699"/>
            <a:ext cx="5183188" cy="592428"/>
          </a:xfrm>
        </p:spPr>
        <p:txBody>
          <a:bodyPr>
            <a:noAutofit/>
          </a:bodyPr>
          <a:p>
            <a:r>
              <a:rPr dirty="0" sz="4000" lang="en-US" smtClean="0"/>
              <a:t>      Clinical features</a:t>
            </a:r>
            <a:endParaRPr dirty="0" sz="4000" lang="en-US"/>
          </a:p>
        </p:txBody>
      </p:sp>
      <p:sp>
        <p:nvSpPr>
          <p:cNvPr id="1048716" name="Content Placeholder 5"/>
          <p:cNvSpPr>
            <a:spLocks noGrp="1"/>
          </p:cNvSpPr>
          <p:nvPr>
            <p:ph sz="quarter" idx="4"/>
          </p:nvPr>
        </p:nvSpPr>
        <p:spPr>
          <a:xfrm>
            <a:off x="6800044" y="1107583"/>
            <a:ext cx="5203066" cy="5082080"/>
          </a:xfrm>
        </p:spPr>
        <p:txBody>
          <a:bodyPr/>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marR="0">
              <a:lnSpc>
                <a:spcPct val="115000"/>
              </a:lnSpc>
              <a:spcBef>
                <a:spcPts val="0"/>
              </a:spcBef>
              <a:spcAft>
                <a:spcPts val="0"/>
              </a:spcAft>
              <a:buFont typeface="Wingdings" panose="05000000000000000000" pitchFamily="2" charset="2"/>
              <a:buChar char="Ø"/>
            </a:pPr>
            <a:r>
              <a:rPr dirty="0" lang="sw-KE">
                <a:latin typeface="Calibri" panose="020F0502020204030204" pitchFamily="34" charset="0"/>
                <a:ea typeface="Calibri" panose="020F0502020204030204" pitchFamily="34" charset="0"/>
                <a:cs typeface="Times New Roman" panose="02020603050405020304" pitchFamily="18" charset="0"/>
              </a:rPr>
              <a:t>Eyes have sticky </a:t>
            </a:r>
            <a:r>
              <a:rPr dirty="0" lang="sw-KE" smtClean="0">
                <a:latin typeface="Calibri" panose="020F0502020204030204" pitchFamily="34" charset="0"/>
                <a:ea typeface="Calibri" panose="020F0502020204030204" pitchFamily="34" charset="0"/>
                <a:cs typeface="Times New Roman" panose="02020603050405020304" pitchFamily="18" charset="0"/>
              </a:rPr>
              <a:t>watery discharge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marR="0">
              <a:lnSpc>
                <a:spcPct val="115000"/>
              </a:lnSpc>
              <a:spcBef>
                <a:spcPts val="0"/>
              </a:spcBef>
              <a:spcAft>
                <a:spcPts val="0"/>
              </a:spcAft>
              <a:buFont typeface="Wingdings" panose="05000000000000000000" pitchFamily="2" charset="2"/>
              <a:buChar char="Ø"/>
            </a:pPr>
            <a:r>
              <a:rPr dirty="0" lang="sw-KE">
                <a:latin typeface="Calibri" panose="020F0502020204030204" pitchFamily="34" charset="0"/>
                <a:ea typeface="Calibri" panose="020F0502020204030204" pitchFamily="34" charset="0"/>
                <a:cs typeface="Times New Roman" panose="02020603050405020304" pitchFamily="18" charset="0"/>
              </a:rPr>
              <a:t>Eyes are slightly red</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marR="0">
              <a:lnSpc>
                <a:spcPct val="115000"/>
              </a:lnSpc>
              <a:spcBef>
                <a:spcPts val="0"/>
              </a:spcBef>
              <a:spcAft>
                <a:spcPts val="0"/>
              </a:spcAft>
              <a:buFont typeface="Wingdings" panose="05000000000000000000" pitchFamily="2" charset="2"/>
              <a:buChar char="Ø"/>
            </a:pPr>
            <a:r>
              <a:rPr dirty="0" lang="sw-KE">
                <a:latin typeface="Calibri" panose="020F0502020204030204" pitchFamily="34" charset="0"/>
                <a:ea typeface="Calibri" panose="020F0502020204030204" pitchFamily="34" charset="0"/>
                <a:cs typeface="Times New Roman" panose="02020603050405020304" pitchFamily="18" charset="0"/>
              </a:rPr>
              <a:t>Oedematous eyelids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marR="0">
              <a:lnSpc>
                <a:spcPct val="115000"/>
              </a:lnSpc>
              <a:spcBef>
                <a:spcPts val="0"/>
              </a:spcBef>
              <a:spcAft>
                <a:spcPts val="0"/>
              </a:spcAft>
              <a:buFont typeface="Wingdings" panose="05000000000000000000" pitchFamily="2" charset="2"/>
              <a:buChar char="Ø"/>
            </a:pPr>
            <a:r>
              <a:rPr dirty="0" lang="sw-KE">
                <a:latin typeface="Calibri" panose="020F0502020204030204" pitchFamily="34" charset="0"/>
                <a:ea typeface="Calibri" panose="020F0502020204030204" pitchFamily="34" charset="0"/>
                <a:cs typeface="Times New Roman" panose="02020603050405020304" pitchFamily="18" charset="0"/>
              </a:rPr>
              <a:t>Yellowish purulent discharge  if the infection is by N. Gonorrhoeae</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99" name=""/>
        <p:cNvGrpSpPr/>
        <p:nvPr/>
      </p:nvGrpSpPr>
      <p:grpSpPr>
        <a:xfrm>
          <a:off x="0" y="0"/>
          <a:ext cx="0" cy="0"/>
          <a:chOff x="0" y="0"/>
          <a:chExt cx="0" cy="0"/>
        </a:xfrm>
      </p:grpSpPr>
      <p:sp>
        <p:nvSpPr>
          <p:cNvPr id="1048717" name="Title 1"/>
          <p:cNvSpPr>
            <a:spLocks noGrp="1"/>
          </p:cNvSpPr>
          <p:nvPr>
            <p:ph type="title"/>
          </p:nvPr>
        </p:nvSpPr>
        <p:spPr>
          <a:xfrm>
            <a:off x="838200" y="103032"/>
            <a:ext cx="10515600" cy="528034"/>
          </a:xfrm>
        </p:spPr>
        <p:txBody>
          <a:bodyPr>
            <a:normAutofit fontScale="90000"/>
          </a:bodyPr>
          <a:p>
            <a:r>
              <a:rPr dirty="0" lang="en-US" smtClean="0"/>
              <a:t>                    </a:t>
            </a:r>
            <a:r>
              <a:rPr b="1" dirty="0" lang="en-US" smtClean="0">
                <a:latin typeface="+mn-lt"/>
              </a:rPr>
              <a:t>Nursing management</a:t>
            </a:r>
            <a:endParaRPr b="1" dirty="0" lang="en-US">
              <a:latin typeface="+mn-lt"/>
            </a:endParaRPr>
          </a:p>
        </p:txBody>
      </p:sp>
      <p:sp>
        <p:nvSpPr>
          <p:cNvPr id="1048718" name="Content Placeholder 2"/>
          <p:cNvSpPr>
            <a:spLocks noGrp="1"/>
          </p:cNvSpPr>
          <p:nvPr>
            <p:ph idx="1"/>
          </p:nvPr>
        </p:nvSpPr>
        <p:spPr>
          <a:xfrm>
            <a:off x="321971" y="631066"/>
            <a:ext cx="11526591" cy="6053069"/>
          </a:xfrm>
        </p:spPr>
        <p:txBody>
          <a:bodyPr>
            <a:normAutofit fontScale="64286" lnSpcReduction="20000"/>
          </a:bodyPr>
          <a:p>
            <a:pPr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All prenatal mothers presentig with vaginal discharge suggestive of gonorrhoea should be treated before delivery.</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Correctly swab the baby’s eyes at birth.</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Instill 1% tracycline  eye ointment  (TEO) to all babies at birth prophylactically .</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All infected babies should be isolated take eye swab for culture and sensitivity.</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Administer drugs such as: </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4000" lang="sw-KE" smtClean="0">
                <a:latin typeface="Calibri" panose="020F0502020204030204" pitchFamily="34" charset="0"/>
                <a:ea typeface="Calibri" panose="020F0502020204030204" pitchFamily="34" charset="0"/>
                <a:cs typeface="Times New Roman" panose="02020603050405020304" pitchFamily="18" charset="0"/>
              </a:rPr>
              <a:t>Gentamicyn eye drops</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4000" lang="sw-KE" smtClean="0">
                <a:latin typeface="Calibri" panose="020F0502020204030204" pitchFamily="34" charset="0"/>
                <a:ea typeface="Calibri" panose="020F0502020204030204" pitchFamily="34" charset="0"/>
                <a:cs typeface="Times New Roman" panose="02020603050405020304" pitchFamily="18" charset="0"/>
              </a:rPr>
              <a:t>TEO but not systemic  tetracycline</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4000" lang="sw-KE" smtClean="0">
                <a:latin typeface="Calibri" panose="020F0502020204030204" pitchFamily="34" charset="0"/>
                <a:ea typeface="Calibri" panose="020F0502020204030204" pitchFamily="34" charset="0"/>
                <a:cs typeface="Times New Roman" panose="02020603050405020304" pitchFamily="18" charset="0"/>
              </a:rPr>
              <a:t>Penicilin eye drops</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457200" lvl="3">
              <a:lnSpc>
                <a:spcPct val="115000"/>
              </a:lnSpc>
              <a:spcBef>
                <a:spcPts val="0"/>
              </a:spcBef>
              <a:buFont typeface="Wingdings" panose="05000000000000000000" pitchFamily="2" charset="2"/>
              <a:buChar char="Ø"/>
            </a:pPr>
            <a:r>
              <a:rPr dirty="0" sz="4000" lang="sw-KE" smtClean="0">
                <a:latin typeface="Calibri" panose="020F0502020204030204" pitchFamily="34" charset="0"/>
                <a:ea typeface="Calibri" panose="020F0502020204030204" pitchFamily="34" charset="0"/>
                <a:cs typeface="Times New Roman" panose="02020603050405020304" pitchFamily="18" charset="0"/>
              </a:rPr>
              <a:t>Kanamycin eye drops</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Swab the eyes with warm saline 3 times a day from inside outwards.</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Administer some broad spectrum systemic antibiotics but not tetracycline  because it deposits in bone leading to depressed bone growth.</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sz="4000" lang="sw-KE" smtClean="0">
                <a:latin typeface="Calibri" panose="020F0502020204030204" pitchFamily="34" charset="0"/>
                <a:ea typeface="Calibri" panose="020F0502020204030204" pitchFamily="34" charset="0"/>
                <a:cs typeface="Times New Roman" panose="02020603050405020304" pitchFamily="18" charset="0"/>
              </a:rPr>
              <a:t>Complications </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4000" lang="sw-KE" smtClean="0">
                <a:latin typeface="Calibri" panose="020F0502020204030204" pitchFamily="34" charset="0"/>
                <a:ea typeface="Calibri" panose="020F0502020204030204" pitchFamily="34" charset="0"/>
                <a:cs typeface="Times New Roman" panose="02020603050405020304" pitchFamily="18" charset="0"/>
              </a:rPr>
              <a:t>Partial or permanent blindness</a:t>
            </a:r>
            <a:endParaRPr dirty="0" sz="4000" lang="en-US" smtClean="0">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200" name=""/>
        <p:cNvGrpSpPr/>
        <p:nvPr/>
      </p:nvGrpSpPr>
      <p:grpSpPr>
        <a:xfrm>
          <a:off x="0" y="0"/>
          <a:ext cx="0" cy="0"/>
          <a:chOff x="0" y="0"/>
          <a:chExt cx="0" cy="0"/>
        </a:xfrm>
      </p:grpSpPr>
      <p:sp>
        <p:nvSpPr>
          <p:cNvPr id="1048719" name="Title 1"/>
          <p:cNvSpPr>
            <a:spLocks noGrp="1"/>
          </p:cNvSpPr>
          <p:nvPr>
            <p:ph type="title"/>
          </p:nvPr>
        </p:nvSpPr>
        <p:spPr>
          <a:xfrm>
            <a:off x="838200" y="115911"/>
            <a:ext cx="10515600" cy="1210612"/>
          </a:xfrm>
        </p:spPr>
        <p:txBody>
          <a:bodyPr>
            <a:normAutofit fontScale="90000"/>
          </a:bodyPr>
          <a:p>
            <a:pPr lvl="0">
              <a:lnSpc>
                <a:spcPct val="115000"/>
              </a:lnSpc>
              <a:spcBef>
                <a:spcPts val="0"/>
              </a:spcBef>
            </a:pPr>
            <a:r>
              <a:rPr b="1" dirty="0" sz="41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b="1" dirty="0" sz="41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b="1" dirty="0" sz="4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41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8.  NEONATAL </a:t>
            </a:r>
            <a:r>
              <a:rPr b="1" dirty="0" sz="41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JAUNDICE</a:t>
            </a:r>
            <a:r>
              <a:rPr dirty="0" sz="27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7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20" name="Content Placeholder 2"/>
          <p:cNvSpPr>
            <a:spLocks noGrp="1"/>
          </p:cNvSpPr>
          <p:nvPr>
            <p:ph idx="1"/>
          </p:nvPr>
        </p:nvSpPr>
        <p:spPr>
          <a:xfrm>
            <a:off x="838200" y="1326523"/>
            <a:ext cx="10515600" cy="4726547"/>
          </a:xfrm>
        </p:spPr>
        <p:txBody>
          <a:bodyPr>
            <a:normAutofit/>
          </a:bodyPr>
          <a:p>
            <a:pPr marR="0">
              <a:lnSpc>
                <a:spcPct val="115000"/>
              </a:lnSpc>
              <a:spcBef>
                <a:spcPts val="0"/>
              </a:spcBef>
              <a:spcAft>
                <a:spcPts val="0"/>
              </a:spcAft>
            </a:pPr>
            <a:r>
              <a:rPr b="1" dirty="0" lang="sw-KE" smtClean="0">
                <a:latin typeface="Calibri" panose="020F0502020204030204" pitchFamily="34" charset="0"/>
                <a:ea typeface="Calibri" panose="020F0502020204030204" pitchFamily="34" charset="0"/>
                <a:cs typeface="Times New Roman" panose="02020603050405020304" pitchFamily="18" charset="0"/>
              </a:rPr>
              <a:t>Neonatal Jaundice </a:t>
            </a:r>
            <a:r>
              <a:rPr dirty="0" lang="sw-KE" smtClean="0">
                <a:latin typeface="Calibri" panose="020F0502020204030204" pitchFamily="34" charset="0"/>
                <a:ea typeface="Calibri" panose="020F0502020204030204" pitchFamily="34" charset="0"/>
                <a:cs typeface="Times New Roman" panose="02020603050405020304" pitchFamily="18" charset="0"/>
              </a:rPr>
              <a:t> is </a:t>
            </a:r>
            <a:r>
              <a:rPr dirty="0" lang="sw-KE">
                <a:latin typeface="Calibri" panose="020F0502020204030204" pitchFamily="34" charset="0"/>
                <a:ea typeface="Calibri" panose="020F0502020204030204" pitchFamily="34" charset="0"/>
                <a:cs typeface="Times New Roman" panose="02020603050405020304" pitchFamily="18" charset="0"/>
              </a:rPr>
              <a:t>a condition in neonates characterised by yellow discolouration of the skin</a:t>
            </a:r>
            <a:r>
              <a:rPr dirty="0" lang="sw-KE" smtClean="0">
                <a:latin typeface="Calibri" panose="020F0502020204030204" pitchFamily="34" charset="0"/>
                <a:ea typeface="Calibri" panose="020F0502020204030204" pitchFamily="34" charset="0"/>
                <a:cs typeface="Times New Roman" panose="02020603050405020304" pitchFamily="18" charset="0"/>
              </a:rPr>
              <a:t>, sclera </a:t>
            </a:r>
            <a:r>
              <a:rPr dirty="0" lang="sw-KE">
                <a:latin typeface="Calibri" panose="020F0502020204030204" pitchFamily="34" charset="0"/>
                <a:ea typeface="Calibri" panose="020F0502020204030204" pitchFamily="34" charset="0"/>
                <a:cs typeface="Times New Roman" panose="02020603050405020304" pitchFamily="18" charset="0"/>
              </a:rPr>
              <a:t>and mucous membranes</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It develops when there is excessive  bilirubin  levels in the blood stream</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When </a:t>
            </a:r>
            <a:r>
              <a:rPr dirty="0" lang="sw-KE">
                <a:latin typeface="Calibri" panose="020F0502020204030204" pitchFamily="34" charset="0"/>
                <a:ea typeface="Calibri" panose="020F0502020204030204" pitchFamily="34" charset="0"/>
                <a:cs typeface="Times New Roman" panose="02020603050405020304" pitchFamily="18" charset="0"/>
              </a:rPr>
              <a:t>there </a:t>
            </a:r>
            <a:r>
              <a:rPr b="1" dirty="0" lang="sw-KE">
                <a:latin typeface="Calibri" panose="020F0502020204030204" pitchFamily="34" charset="0"/>
                <a:ea typeface="Calibri" panose="020F0502020204030204" pitchFamily="34" charset="0"/>
                <a:cs typeface="Times New Roman" panose="02020603050405020304" pitchFamily="18" charset="0"/>
              </a:rPr>
              <a:t>is increased rate of haemolysis  of RBC or decreased conjugation</a:t>
            </a:r>
            <a:r>
              <a:rPr b="1" dirty="0" lang="sw-KE" smtClean="0">
                <a:latin typeface="Calibri" panose="020F0502020204030204" pitchFamily="34" charset="0"/>
                <a:ea typeface="Calibri" panose="020F0502020204030204" pitchFamily="34" charset="0"/>
                <a:cs typeface="Times New Roman" panose="02020603050405020304" pitchFamily="18" charset="0"/>
              </a:rPr>
              <a:t>, there </a:t>
            </a:r>
            <a:r>
              <a:rPr b="1" dirty="0" lang="sw-KE">
                <a:latin typeface="Calibri" panose="020F0502020204030204" pitchFamily="34" charset="0"/>
                <a:ea typeface="Calibri" panose="020F0502020204030204" pitchFamily="34" charset="0"/>
                <a:cs typeface="Times New Roman" panose="02020603050405020304" pitchFamily="18" charset="0"/>
              </a:rPr>
              <a:t>are high amounts of  free bilirubin in circulation </a:t>
            </a:r>
            <a:r>
              <a:rPr dirty="0" lang="sw-KE">
                <a:latin typeface="Calibri" panose="020F0502020204030204" pitchFamily="34" charset="0"/>
                <a:ea typeface="Calibri" panose="020F0502020204030204" pitchFamily="34" charset="0"/>
                <a:cs typeface="Times New Roman" panose="02020603050405020304" pitchFamily="18" charset="0"/>
              </a:rPr>
              <a:t>leading to  jaundice.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597" name="Title 1"/>
          <p:cNvSpPr>
            <a:spLocks noGrp="1"/>
          </p:cNvSpPr>
          <p:nvPr>
            <p:ph type="title"/>
          </p:nvPr>
        </p:nvSpPr>
        <p:spPr>
          <a:xfrm>
            <a:off x="838200" y="90153"/>
            <a:ext cx="10515600" cy="489396"/>
          </a:xfrm>
        </p:spPr>
        <p:txBody>
          <a:bodyPr>
            <a:normAutofit fontScale="90000"/>
          </a:bodyPr>
          <a:p>
            <a:r>
              <a:rPr b="1" dirty="0" lang="en-US" smtClean="0">
                <a:latin typeface="+mn-lt"/>
              </a:rPr>
              <a:t>                          Bilirubin Metabolism</a:t>
            </a:r>
            <a:endParaRPr b="1" dirty="0" lang="en-US">
              <a:latin typeface="+mn-lt"/>
            </a:endParaRPr>
          </a:p>
        </p:txBody>
      </p:sp>
      <p:sp>
        <p:nvSpPr>
          <p:cNvPr id="1048598" name="Content Placeholder 2"/>
          <p:cNvSpPr>
            <a:spLocks noGrp="1"/>
          </p:cNvSpPr>
          <p:nvPr>
            <p:ph idx="1"/>
          </p:nvPr>
        </p:nvSpPr>
        <p:spPr>
          <a:xfrm>
            <a:off x="334851" y="579550"/>
            <a:ext cx="11668259" cy="6143222"/>
          </a:xfrm>
        </p:spPr>
        <p:txBody>
          <a:bodyPr>
            <a:normAutofit fontScale="96429" lnSpcReduction="20000"/>
          </a:bodyPr>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When aged, immature, malformed </a:t>
            </a:r>
            <a:r>
              <a:rPr dirty="0" lang="sw-KE">
                <a:latin typeface="Calibri" panose="020F0502020204030204" pitchFamily="34" charset="0"/>
                <a:ea typeface="Calibri" panose="020F0502020204030204" pitchFamily="34" charset="0"/>
                <a:cs typeface="Times New Roman" panose="02020603050405020304" pitchFamily="18" charset="0"/>
              </a:rPr>
              <a:t>RBCs are broken down  by </a:t>
            </a:r>
            <a:r>
              <a:rPr dirty="0" lang="sw-KE" smtClean="0">
                <a:latin typeface="Calibri" panose="020F0502020204030204" pitchFamily="34" charset="0"/>
                <a:ea typeface="Calibri" panose="020F0502020204030204" pitchFamily="34" charset="0"/>
                <a:cs typeface="Times New Roman" panose="02020603050405020304" pitchFamily="18" charset="0"/>
              </a:rPr>
              <a:t>hemolysis in the reticuloendothelial system (liver, spleen and the macrophages), </a:t>
            </a:r>
            <a:r>
              <a:rPr dirty="0" lang="sw-KE">
                <a:latin typeface="Calibri" panose="020F0502020204030204" pitchFamily="34" charset="0"/>
                <a:ea typeface="Calibri" panose="020F0502020204030204" pitchFamily="34" charset="0"/>
                <a:cs typeface="Times New Roman" panose="02020603050405020304" pitchFamily="18" charset="0"/>
              </a:rPr>
              <a:t>they produce  </a:t>
            </a:r>
            <a:r>
              <a:rPr b="1" dirty="0" lang="sw-KE" smtClean="0">
                <a:latin typeface="Calibri" panose="020F0502020204030204" pitchFamily="34" charset="0"/>
                <a:ea typeface="Calibri" panose="020F0502020204030204" pitchFamily="34" charset="0"/>
                <a:cs typeface="Times New Roman" panose="02020603050405020304" pitchFamily="18" charset="0"/>
              </a:rPr>
              <a:t>haem </a:t>
            </a:r>
            <a:r>
              <a:rPr b="1" dirty="0" lang="sw-KE">
                <a:latin typeface="Calibri" panose="020F0502020204030204" pitchFamily="34" charset="0"/>
                <a:ea typeface="Calibri" panose="020F0502020204030204" pitchFamily="34" charset="0"/>
                <a:cs typeface="Times New Roman" panose="02020603050405020304" pitchFamily="18" charset="0"/>
              </a:rPr>
              <a:t>and globulin</a:t>
            </a:r>
            <a:r>
              <a:rPr dirty="0" lang="sw-KE" smtClean="0">
                <a:latin typeface="Calibri" panose="020F0502020204030204" pitchFamily="34" charset="0"/>
                <a:ea typeface="Calibri" panose="020F0502020204030204" pitchFamily="34" charset="0"/>
                <a:cs typeface="Times New Roman" panose="02020603050405020304" pitchFamily="18" charset="0"/>
              </a:rPr>
              <a:t>. Globulin is stored for reuse.</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haeme part produces </a:t>
            </a:r>
            <a:r>
              <a:rPr b="1" dirty="0" lang="sw-KE">
                <a:latin typeface="Calibri" panose="020F0502020204030204" pitchFamily="34" charset="0"/>
                <a:ea typeface="Calibri" panose="020F0502020204030204" pitchFamily="34" charset="0"/>
                <a:cs typeface="Times New Roman" panose="02020603050405020304" pitchFamily="18" charset="0"/>
              </a:rPr>
              <a:t>bilirubin and iron</a:t>
            </a:r>
            <a:r>
              <a:rPr dirty="0" lang="sw-KE" smtClean="0">
                <a:latin typeface="Calibri" panose="020F0502020204030204" pitchFamily="34" charset="0"/>
                <a:ea typeface="Calibri" panose="020F0502020204030204" pitchFamily="34" charset="0"/>
                <a:cs typeface="Times New Roman" panose="02020603050405020304" pitchFamily="18" charset="0"/>
              </a:rPr>
              <a:t>. Iron is stored for re use and uncojugated bilirubin (</a:t>
            </a:r>
            <a:r>
              <a:rPr b="1" dirty="0" lang="sw-KE" smtClean="0">
                <a:latin typeface="Calibri" panose="020F0502020204030204" pitchFamily="34" charset="0"/>
                <a:ea typeface="Calibri" panose="020F0502020204030204" pitchFamily="34" charset="0"/>
                <a:cs typeface="Times New Roman" panose="02020603050405020304" pitchFamily="18" charset="0"/>
              </a:rPr>
              <a:t>fat soluble) </a:t>
            </a:r>
            <a:r>
              <a:rPr dirty="0" lang="sw-KE" smtClean="0">
                <a:latin typeface="Calibri" panose="020F0502020204030204" pitchFamily="34" charset="0"/>
                <a:ea typeface="Calibri" panose="020F0502020204030204" pitchFamily="34" charset="0"/>
                <a:cs typeface="Times New Roman" panose="02020603050405020304" pitchFamily="18" charset="0"/>
              </a:rPr>
              <a:t>is waste product which should be excreted.</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Unconjugated </a:t>
            </a:r>
            <a:r>
              <a:rPr dirty="0" lang="sw-KE">
                <a:latin typeface="Calibri" panose="020F0502020204030204" pitchFamily="34" charset="0"/>
                <a:ea typeface="Calibri" panose="020F0502020204030204" pitchFamily="34" charset="0"/>
                <a:cs typeface="Times New Roman" panose="02020603050405020304" pitchFamily="18" charset="0"/>
              </a:rPr>
              <a:t>(indirect) bilirubin is fat soluble.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Unconjugated bilirubin has </a:t>
            </a:r>
            <a:r>
              <a:rPr dirty="0" lang="sw-KE">
                <a:latin typeface="Calibri" panose="020F0502020204030204" pitchFamily="34" charset="0"/>
                <a:ea typeface="Calibri" panose="020F0502020204030204" pitchFamily="34" charset="0"/>
                <a:cs typeface="Times New Roman" panose="02020603050405020304" pitchFamily="18" charset="0"/>
              </a:rPr>
              <a:t>to be  converted to </a:t>
            </a:r>
            <a:r>
              <a:rPr b="1" dirty="0" lang="sw-KE">
                <a:latin typeface="Calibri" panose="020F0502020204030204" pitchFamily="34" charset="0"/>
                <a:ea typeface="Calibri" panose="020F0502020204030204" pitchFamily="34" charset="0"/>
                <a:cs typeface="Times New Roman" panose="02020603050405020304" pitchFamily="18" charset="0"/>
              </a:rPr>
              <a:t>water soluble form</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b="1" dirty="0" lang="sw-KE">
                <a:latin typeface="Calibri" panose="020F0502020204030204" pitchFamily="34" charset="0"/>
                <a:ea typeface="Calibri" panose="020F0502020204030204" pitchFamily="34" charset="0"/>
                <a:cs typeface="Times New Roman" panose="02020603050405020304" pitchFamily="18" charset="0"/>
              </a:rPr>
              <a:t>conjugated/ direct bilirubin</a:t>
            </a:r>
            <a:r>
              <a:rPr b="1" dirty="0" lang="sw-KE" smtClean="0">
                <a:latin typeface="Calibri" panose="020F0502020204030204" pitchFamily="34" charset="0"/>
                <a:ea typeface="Calibri" panose="020F0502020204030204" pitchFamily="34" charset="0"/>
                <a:cs typeface="Times New Roman" panose="02020603050405020304" pitchFamily="18" charset="0"/>
              </a:rPr>
              <a:t>) by  a </a:t>
            </a:r>
            <a:r>
              <a:rPr dirty="0" lang="sw-KE" smtClean="0">
                <a:latin typeface="Calibri" panose="020F0502020204030204" pitchFamily="34" charset="0"/>
                <a:ea typeface="Calibri" panose="020F0502020204030204" pitchFamily="34" charset="0"/>
                <a:cs typeface="Times New Roman" panose="02020603050405020304" pitchFamily="18" charset="0"/>
              </a:rPr>
              <a:t>process </a:t>
            </a:r>
            <a:r>
              <a:rPr dirty="0" lang="sw-KE">
                <a:latin typeface="Calibri" panose="020F0502020204030204" pitchFamily="34" charset="0"/>
                <a:ea typeface="Calibri" panose="020F0502020204030204" pitchFamily="34" charset="0"/>
                <a:cs typeface="Times New Roman" panose="02020603050405020304" pitchFamily="18" charset="0"/>
              </a:rPr>
              <a:t>of conjugation for it to be excreted</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Conjugation </a:t>
            </a:r>
            <a:r>
              <a:rPr dirty="0" lang="sw-KE">
                <a:latin typeface="Calibri" panose="020F0502020204030204" pitchFamily="34" charset="0"/>
                <a:ea typeface="Calibri" panose="020F0502020204030204" pitchFamily="34" charset="0"/>
                <a:cs typeface="Times New Roman" panose="02020603050405020304" pitchFamily="18" charset="0"/>
              </a:rPr>
              <a:t>of bilirubin occurs in </a:t>
            </a:r>
            <a:r>
              <a:rPr b="1" dirty="0" lang="sw-KE">
                <a:latin typeface="Calibri" panose="020F0502020204030204" pitchFamily="34" charset="0"/>
                <a:ea typeface="Calibri" panose="020F0502020204030204" pitchFamily="34" charset="0"/>
                <a:cs typeface="Times New Roman" panose="02020603050405020304" pitchFamily="18" charset="0"/>
              </a:rPr>
              <a:t>the liver thus </a:t>
            </a:r>
            <a:r>
              <a:rPr dirty="0" lang="sw-KE">
                <a:latin typeface="Calibri" panose="020F0502020204030204" pitchFamily="34" charset="0"/>
                <a:ea typeface="Calibri" panose="020F0502020204030204" pitchFamily="34" charset="0"/>
                <a:cs typeface="Times New Roman" panose="02020603050405020304" pitchFamily="18" charset="0"/>
              </a:rPr>
              <a:t>it has to be transported to the liver by binding to transport </a:t>
            </a:r>
            <a:r>
              <a:rPr b="1" dirty="0" lang="sw-KE">
                <a:latin typeface="Calibri" panose="020F0502020204030204" pitchFamily="34" charset="0"/>
                <a:ea typeface="Calibri" panose="020F0502020204030204" pitchFamily="34" charset="0"/>
                <a:cs typeface="Times New Roman" panose="02020603050405020304" pitchFamily="18" charset="0"/>
              </a:rPr>
              <a:t>protien</a:t>
            </a:r>
            <a:r>
              <a:rPr b="1" dirty="0" lang="sw-KE" smtClean="0">
                <a:latin typeface="Calibri" panose="020F0502020204030204" pitchFamily="34" charset="0"/>
                <a:ea typeface="Calibri" panose="020F0502020204030204" pitchFamily="34" charset="0"/>
                <a:cs typeface="Times New Roman" panose="02020603050405020304" pitchFamily="18" charset="0"/>
              </a:rPr>
              <a:t>, albumin</a:t>
            </a:r>
            <a:r>
              <a:rPr dirty="0" lang="sw-KE" smtClean="0">
                <a:latin typeface="Calibri" panose="020F0502020204030204" pitchFamily="34" charset="0"/>
                <a:ea typeface="Calibri" panose="020F0502020204030204" pitchFamily="34" charset="0"/>
                <a:cs typeface="Times New Roman" panose="02020603050405020304" pitchFamily="18" charset="0"/>
              </a:rPr>
              <a:t>.On arrival to the liver, bilirubin </a:t>
            </a:r>
            <a:r>
              <a:rPr dirty="0" lang="sw-KE">
                <a:latin typeface="Calibri" panose="020F0502020204030204" pitchFamily="34" charset="0"/>
                <a:ea typeface="Calibri" panose="020F0502020204030204" pitchFamily="34" charset="0"/>
                <a:cs typeface="Times New Roman" panose="02020603050405020304" pitchFamily="18" charset="0"/>
              </a:rPr>
              <a:t>detaches itself from </a:t>
            </a:r>
            <a:r>
              <a:rPr dirty="0" lang="sw-KE" smtClean="0">
                <a:latin typeface="Calibri" panose="020F0502020204030204" pitchFamily="34" charset="0"/>
                <a:ea typeface="Calibri" panose="020F0502020204030204" pitchFamily="34" charset="0"/>
                <a:cs typeface="Times New Roman" panose="02020603050405020304" pitchFamily="18" charset="0"/>
              </a:rPr>
              <a:t>albumin attaches to x and y receptor proteins.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594" name="Content Placeholder 2"/>
          <p:cNvSpPr>
            <a:spLocks noGrp="1"/>
          </p:cNvSpPr>
          <p:nvPr>
            <p:ph idx="1"/>
          </p:nvPr>
        </p:nvSpPr>
        <p:spPr>
          <a:xfrm>
            <a:off x="386366" y="1"/>
            <a:ext cx="11565228" cy="6684134"/>
          </a:xfrm>
        </p:spPr>
        <p:txBody>
          <a:bodyPr>
            <a:normAutofit fontScale="96429" lnSpcReduction="20000"/>
          </a:bodyPr>
          <a:p>
            <a:pPr marL="0" marR="0">
              <a:lnSpc>
                <a:spcPct val="115000"/>
              </a:lnSpc>
              <a:spcBef>
                <a:spcPts val="0"/>
              </a:spcBef>
              <a:spcAft>
                <a:spcPts val="0"/>
              </a:spcAft>
            </a:pPr>
            <a:r>
              <a:rPr dirty="0" sz="3000" lang="sw-KE">
                <a:latin typeface="Calibri" panose="020F0502020204030204" pitchFamily="34" charset="0"/>
                <a:ea typeface="Calibri" panose="020F0502020204030204" pitchFamily="34" charset="0"/>
                <a:cs typeface="Times New Roman" panose="02020603050405020304" pitchFamily="18" charset="0"/>
              </a:rPr>
              <a:t>Conjugation </a:t>
            </a:r>
            <a:r>
              <a:rPr dirty="0" sz="3000" lang="sw-KE" smtClean="0">
                <a:latin typeface="Calibri" panose="020F0502020204030204" pitchFamily="34" charset="0"/>
                <a:ea typeface="Calibri" panose="020F0502020204030204" pitchFamily="34" charset="0"/>
                <a:cs typeface="Times New Roman" panose="02020603050405020304" pitchFamily="18" charset="0"/>
              </a:rPr>
              <a:t>with </a:t>
            </a:r>
            <a:r>
              <a:rPr b="1" dirty="0" sz="3000" lang="sw-KE" smtClean="0">
                <a:latin typeface="Calibri" panose="020F0502020204030204" pitchFamily="34" charset="0"/>
                <a:ea typeface="Calibri" panose="020F0502020204030204" pitchFamily="34" charset="0"/>
                <a:cs typeface="Times New Roman" panose="02020603050405020304" pitchFamily="18" charset="0"/>
              </a:rPr>
              <a:t>glucuronic acid </a:t>
            </a:r>
            <a:r>
              <a:rPr dirty="0" sz="3000" lang="sw-KE" smtClean="0">
                <a:latin typeface="Calibri" panose="020F0502020204030204" pitchFamily="34" charset="0"/>
                <a:ea typeface="Calibri" panose="020F0502020204030204" pitchFamily="34" charset="0"/>
                <a:cs typeface="Times New Roman" panose="02020603050405020304" pitchFamily="18" charset="0"/>
              </a:rPr>
              <a:t>by means </a:t>
            </a:r>
            <a:r>
              <a:rPr b="1" dirty="0" sz="3000" lang="sw-KE" smtClean="0">
                <a:latin typeface="Calibri" panose="020F0502020204030204" pitchFamily="34" charset="0"/>
                <a:ea typeface="Calibri" panose="020F0502020204030204" pitchFamily="34" charset="0"/>
                <a:cs typeface="Times New Roman" panose="02020603050405020304" pitchFamily="18" charset="0"/>
              </a:rPr>
              <a:t>of glucuronyl transferase enzyme </a:t>
            </a:r>
            <a:r>
              <a:rPr dirty="0" sz="3000" lang="sw-KE">
                <a:latin typeface="Calibri" panose="020F0502020204030204" pitchFamily="34" charset="0"/>
                <a:ea typeface="Calibri" panose="020F0502020204030204" pitchFamily="34" charset="0"/>
                <a:cs typeface="Times New Roman" panose="02020603050405020304" pitchFamily="18" charset="0"/>
              </a:rPr>
              <a:t>to become to become </a:t>
            </a:r>
            <a:r>
              <a:rPr b="1" dirty="0" sz="3000" lang="sw-KE">
                <a:latin typeface="Calibri" panose="020F0502020204030204" pitchFamily="34" charset="0"/>
                <a:ea typeface="Calibri" panose="020F0502020204030204" pitchFamily="34" charset="0"/>
                <a:cs typeface="Times New Roman" panose="02020603050405020304" pitchFamily="18" charset="0"/>
              </a:rPr>
              <a:t>bilirubin diglucoronide </a:t>
            </a:r>
            <a:r>
              <a:rPr dirty="0" sz="3000" lang="sw-KE">
                <a:latin typeface="Calibri" panose="020F0502020204030204" pitchFamily="34" charset="0"/>
                <a:ea typeface="Calibri" panose="020F0502020204030204" pitchFamily="34" charset="0"/>
                <a:cs typeface="Times New Roman" panose="02020603050405020304" pitchFamily="18" charset="0"/>
              </a:rPr>
              <a:t>that is water soluble</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Excretion </a:t>
            </a:r>
            <a:r>
              <a:rPr dirty="0" sz="3000" lang="sw-KE">
                <a:latin typeface="Calibri" panose="020F0502020204030204" pitchFamily="34" charset="0"/>
                <a:ea typeface="Calibri" panose="020F0502020204030204" pitchFamily="34" charset="0"/>
                <a:cs typeface="Times New Roman" panose="02020603050405020304" pitchFamily="18" charset="0"/>
              </a:rPr>
              <a:t>of bilirubin is done through the biliary system into the intestines</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While </a:t>
            </a:r>
            <a:r>
              <a:rPr dirty="0" sz="3000" lang="sw-KE">
                <a:latin typeface="Calibri" panose="020F0502020204030204" pitchFamily="34" charset="0"/>
                <a:ea typeface="Calibri" panose="020F0502020204030204" pitchFamily="34" charset="0"/>
                <a:cs typeface="Times New Roman" panose="02020603050405020304" pitchFamily="18" charset="0"/>
              </a:rPr>
              <a:t>in the intestines, it is converted to </a:t>
            </a:r>
            <a:r>
              <a:rPr b="1" dirty="0" sz="3000" lang="sw-KE" smtClean="0">
                <a:latin typeface="Calibri" panose="020F0502020204030204" pitchFamily="34" charset="0"/>
                <a:ea typeface="Calibri" panose="020F0502020204030204" pitchFamily="34" charset="0"/>
                <a:cs typeface="Times New Roman" panose="02020603050405020304" pitchFamily="18" charset="0"/>
              </a:rPr>
              <a:t>stercobilinogen</a:t>
            </a:r>
            <a:r>
              <a:rPr dirty="0" sz="3000" lang="sw-KE" smtClean="0">
                <a:latin typeface="Calibri" panose="020F0502020204030204" pitchFamily="34" charset="0"/>
                <a:ea typeface="Calibri" panose="020F0502020204030204" pitchFamily="34" charset="0"/>
                <a:cs typeface="Times New Roman" panose="02020603050405020304" pitchFamily="18" charset="0"/>
              </a:rPr>
              <a:t> </a:t>
            </a:r>
            <a:r>
              <a:rPr dirty="0" sz="3000" lang="sw-KE">
                <a:latin typeface="Calibri" panose="020F0502020204030204" pitchFamily="34" charset="0"/>
                <a:ea typeface="Calibri" panose="020F0502020204030204" pitchFamily="34" charset="0"/>
                <a:cs typeface="Times New Roman" panose="02020603050405020304" pitchFamily="18" charset="0"/>
              </a:rPr>
              <a:t>by gut normal flora  and excreted in </a:t>
            </a:r>
            <a:r>
              <a:rPr dirty="0" sz="3000" lang="sw-KE" smtClean="0">
                <a:latin typeface="Calibri" panose="020F0502020204030204" pitchFamily="34" charset="0"/>
                <a:ea typeface="Calibri" panose="020F0502020204030204" pitchFamily="34" charset="0"/>
                <a:cs typeface="Times New Roman" panose="02020603050405020304" pitchFamily="18" charset="0"/>
              </a:rPr>
              <a:t>stool ( gives stool the colour).</a:t>
            </a:r>
          </a:p>
          <a:p>
            <a:pPr marL="0" marR="0">
              <a:lnSpc>
                <a:spcPct val="115000"/>
              </a:lnSpc>
              <a:spcBef>
                <a:spcPts val="0"/>
              </a:spcBef>
              <a:spcAft>
                <a:spcPts val="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Some </a:t>
            </a:r>
            <a:r>
              <a:rPr dirty="0" sz="3000" lang="sw-KE">
                <a:latin typeface="Calibri" panose="020F0502020204030204" pitchFamily="34" charset="0"/>
                <a:ea typeface="Calibri" panose="020F0502020204030204" pitchFamily="34" charset="0"/>
                <a:cs typeface="Times New Roman" panose="02020603050405020304" pitchFamily="18" charset="0"/>
              </a:rPr>
              <a:t>of it absorbed from the gut and becomes </a:t>
            </a:r>
            <a:r>
              <a:rPr b="1" dirty="0" sz="3000" lang="sw-KE">
                <a:latin typeface="Calibri" panose="020F0502020204030204" pitchFamily="34" charset="0"/>
                <a:ea typeface="Calibri" panose="020F0502020204030204" pitchFamily="34" charset="0"/>
                <a:cs typeface="Times New Roman" panose="02020603050405020304" pitchFamily="18" charset="0"/>
              </a:rPr>
              <a:t>urobilinogen</a:t>
            </a:r>
            <a:r>
              <a:rPr dirty="0" sz="3000" lang="sw-KE">
                <a:latin typeface="Calibri" panose="020F0502020204030204" pitchFamily="34" charset="0"/>
                <a:ea typeface="Calibri" panose="020F0502020204030204" pitchFamily="34" charset="0"/>
                <a:cs typeface="Times New Roman" panose="02020603050405020304" pitchFamily="18" charset="0"/>
              </a:rPr>
              <a:t> which is excreted in urine</a:t>
            </a:r>
            <a:r>
              <a:rPr dirty="0" sz="3000" lang="sw-KE" smtClean="0">
                <a:latin typeface="Calibri" panose="020F0502020204030204" pitchFamily="34" charset="0"/>
                <a:ea typeface="Calibri" panose="020F0502020204030204" pitchFamily="34" charset="0"/>
                <a:cs typeface="Times New Roman" panose="02020603050405020304" pitchFamily="18" charset="0"/>
              </a:rPr>
              <a:t>. If passage though the gut is slow some bilirubin will be unconjugated be </a:t>
            </a:r>
            <a:r>
              <a:rPr b="1" dirty="0" sz="3000" lang="sw-KE" smtClean="0">
                <a:latin typeface="Calibri" panose="020F0502020204030204" pitchFamily="34" charset="0"/>
                <a:ea typeface="Calibri" panose="020F0502020204030204" pitchFamily="34" charset="0"/>
                <a:cs typeface="Times New Roman" panose="02020603050405020304" pitchFamily="18" charset="0"/>
              </a:rPr>
              <a:t>beta glucuronidase</a:t>
            </a:r>
            <a:r>
              <a:rPr dirty="0" sz="3000" lang="sw-KE">
                <a:latin typeface="Calibri" panose="020F0502020204030204" pitchFamily="34" charset="0"/>
                <a:ea typeface="Calibri" panose="020F0502020204030204" pitchFamily="34" charset="0"/>
                <a:cs typeface="Times New Roman" panose="02020603050405020304" pitchFamily="18" charset="0"/>
              </a:rPr>
              <a:t> </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sz="3000" lang="sw-KE">
                <a:latin typeface="Calibri" panose="020F0502020204030204" pitchFamily="34" charset="0"/>
                <a:ea typeface="Calibri" panose="020F0502020204030204" pitchFamily="34" charset="0"/>
                <a:cs typeface="Times New Roman" panose="02020603050405020304" pitchFamily="18" charset="0"/>
              </a:rPr>
              <a:t>If conjugation process is interfered with,there will be accumulation of unconjugated bilirubin leading to hyperbilirubinaemia and jaundice</a:t>
            </a:r>
            <a:r>
              <a:rPr dirty="0" sz="3000" lang="sw-KE"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dirty="0" sz="3000" lang="sw-KE" smtClean="0">
                <a:latin typeface="Calibri" panose="020F0502020204030204" pitchFamily="34" charset="0"/>
                <a:ea typeface="Calibri" panose="020F0502020204030204" pitchFamily="34" charset="0"/>
                <a:cs typeface="Times New Roman" panose="02020603050405020304" pitchFamily="18" charset="0"/>
              </a:rPr>
              <a:t>This bilirubin (unconjugated bilirubin) </a:t>
            </a:r>
            <a:r>
              <a:rPr dirty="0" sz="3000" lang="sw-KE">
                <a:latin typeface="Calibri" panose="020F0502020204030204" pitchFamily="34" charset="0"/>
                <a:ea typeface="Calibri" panose="020F0502020204030204" pitchFamily="34" charset="0"/>
                <a:cs typeface="Times New Roman" panose="02020603050405020304" pitchFamily="18" charset="0"/>
              </a:rPr>
              <a:t>may cross theBBB and cause brain damage,a condition known </a:t>
            </a:r>
            <a:r>
              <a:rPr b="1" dirty="0" sz="3000" lang="sw-KE">
                <a:latin typeface="Calibri" panose="020F0502020204030204" pitchFamily="34" charset="0"/>
                <a:ea typeface="Calibri" panose="020F0502020204030204" pitchFamily="34" charset="0"/>
                <a:cs typeface="Times New Roman" panose="02020603050405020304" pitchFamily="18" charset="0"/>
              </a:rPr>
              <a:t>as </a:t>
            </a:r>
            <a:r>
              <a:rPr b="1" dirty="0" sz="3000" i="1" lang="sw-KE">
                <a:latin typeface="Calibri" panose="020F0502020204030204" pitchFamily="34" charset="0"/>
                <a:ea typeface="Calibri" panose="020F0502020204030204" pitchFamily="34" charset="0"/>
                <a:cs typeface="Times New Roman" panose="02020603050405020304" pitchFamily="18" charset="0"/>
              </a:rPr>
              <a:t>Kernicterus </a:t>
            </a:r>
            <a:r>
              <a:rPr b="1" dirty="0" sz="3000" lang="sw-KE">
                <a:latin typeface="Calibri" panose="020F0502020204030204" pitchFamily="34" charset="0"/>
                <a:ea typeface="Calibri" panose="020F0502020204030204" pitchFamily="34" charset="0"/>
                <a:cs typeface="Times New Roman" panose="02020603050405020304" pitchFamily="18" charset="0"/>
              </a:rPr>
              <a:t> </a:t>
            </a:r>
            <a:r>
              <a:rPr dirty="0" sz="3000" lang="sw-KE">
                <a:latin typeface="Calibri" panose="020F0502020204030204" pitchFamily="34" charset="0"/>
                <a:ea typeface="Calibri" panose="020F0502020204030204" pitchFamily="34" charset="0"/>
                <a:cs typeface="Times New Roman" panose="02020603050405020304" pitchFamily="18" charset="0"/>
              </a:rPr>
              <a:t>that is characterised by seizures</a:t>
            </a:r>
            <a:r>
              <a:rPr dirty="0" sz="3000" lang="sw-KE" smtClean="0">
                <a:latin typeface="Calibri" panose="020F0502020204030204" pitchFamily="34" charset="0"/>
                <a:ea typeface="Calibri" panose="020F0502020204030204" pitchFamily="34" charset="0"/>
                <a:cs typeface="Times New Roman" panose="02020603050405020304" pitchFamily="18" charset="0"/>
              </a:rPr>
              <a:t>, hyper </a:t>
            </a:r>
            <a:r>
              <a:rPr dirty="0" sz="3000" lang="sw-KE">
                <a:latin typeface="Calibri" panose="020F0502020204030204" pitchFamily="34" charset="0"/>
                <a:ea typeface="Calibri" panose="020F0502020204030204" pitchFamily="34" charset="0"/>
                <a:cs typeface="Times New Roman" panose="02020603050405020304" pitchFamily="18" charset="0"/>
              </a:rPr>
              <a:t>– tonicity , lethargy, stiff neck with hyper – extended head</a:t>
            </a:r>
            <a:r>
              <a:rPr dirty="0" lang="sw-KE">
                <a:latin typeface="Calibri" panose="020F0502020204030204" pitchFamily="34" charset="0"/>
                <a:ea typeface="Calibri" panose="020F0502020204030204" pitchFamily="34" charset="0"/>
                <a:cs typeface="Times New Roman" panose="02020603050405020304" pitchFamily="18" charset="0"/>
              </a:rPr>
              <a:t>.</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590" name="Title 1"/>
          <p:cNvSpPr>
            <a:spLocks noGrp="1"/>
          </p:cNvSpPr>
          <p:nvPr>
            <p:ph type="title"/>
          </p:nvPr>
        </p:nvSpPr>
        <p:spPr>
          <a:xfrm>
            <a:off x="838200" y="90153"/>
            <a:ext cx="10515600" cy="553791"/>
          </a:xfrm>
        </p:spPr>
        <p:txBody>
          <a:bodyPr>
            <a:normAutofit fontScale="90000"/>
          </a:bodyPr>
          <a:p>
            <a:r>
              <a:rPr b="1" dirty="0" lang="en-US" smtClean="0">
                <a:latin typeface="+mn-lt"/>
              </a:rPr>
              <a:t>                         Types of jaundice</a:t>
            </a:r>
            <a:endParaRPr b="1" dirty="0" lang="en-US">
              <a:latin typeface="+mn-lt"/>
            </a:endParaRPr>
          </a:p>
        </p:txBody>
      </p:sp>
      <p:sp>
        <p:nvSpPr>
          <p:cNvPr id="1048591" name="Content Placeholder 2"/>
          <p:cNvSpPr>
            <a:spLocks noGrp="1"/>
          </p:cNvSpPr>
          <p:nvPr>
            <p:ph idx="1"/>
          </p:nvPr>
        </p:nvSpPr>
        <p:spPr>
          <a:xfrm>
            <a:off x="476518" y="643944"/>
            <a:ext cx="11269014" cy="5885645"/>
          </a:xfrm>
        </p:spPr>
        <p:txBody>
          <a:bodyPr>
            <a:normAutofit fontScale="46429" lnSpcReduction="20000"/>
          </a:bodyPr>
          <a:p>
            <a:pPr indent="0" marL="0" marR="0">
              <a:lnSpc>
                <a:spcPct val="115000"/>
              </a:lnSpc>
              <a:spcBef>
                <a:spcPts val="0"/>
              </a:spcBef>
              <a:spcAft>
                <a:spcPts val="0"/>
              </a:spcAft>
              <a:buNone/>
            </a:pPr>
            <a:r>
              <a:rPr dirty="0" sz="5900" lang="en-US" smtClean="0">
                <a:latin typeface="Calibri" panose="020F0502020204030204" pitchFamily="34" charset="0"/>
                <a:ea typeface="Calibri" panose="020F0502020204030204" pitchFamily="34" charset="0"/>
                <a:cs typeface="Times New Roman" panose="02020603050405020304" pitchFamily="18" charset="0"/>
              </a:rPr>
              <a:t>There two types of jaundice: </a:t>
            </a:r>
          </a:p>
          <a:p>
            <a:pPr lvl="2">
              <a:lnSpc>
                <a:spcPct val="115000"/>
              </a:lnSpc>
              <a:spcBef>
                <a:spcPts val="0"/>
              </a:spcBef>
              <a:buFont typeface="Wingdings" panose="05000000000000000000" pitchFamily="2" charset="2"/>
              <a:buChar char="Ø"/>
            </a:pPr>
            <a:r>
              <a:rPr b="1" dirty="0" sz="5900" lang="en-US" smtClean="0">
                <a:latin typeface="Calibri" panose="020F0502020204030204" pitchFamily="34" charset="0"/>
                <a:ea typeface="Calibri" panose="020F0502020204030204" pitchFamily="34" charset="0"/>
                <a:cs typeface="Times New Roman" panose="02020603050405020304" pitchFamily="18" charset="0"/>
              </a:rPr>
              <a:t>physiological </a:t>
            </a:r>
            <a:endParaRPr dirty="0" sz="5900" lang="en-US"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b="1" dirty="0" sz="5900" lang="en-US" smtClean="0">
                <a:latin typeface="Calibri" panose="020F0502020204030204" pitchFamily="34" charset="0"/>
                <a:ea typeface="Calibri" panose="020F0502020204030204" pitchFamily="34" charset="0"/>
                <a:cs typeface="Times New Roman" panose="02020603050405020304" pitchFamily="18" charset="0"/>
              </a:rPr>
              <a:t>pathological</a:t>
            </a:r>
          </a:p>
          <a:p>
            <a:pPr indent="0" lvl="0" marL="0" marR="0">
              <a:lnSpc>
                <a:spcPct val="115000"/>
              </a:lnSpc>
              <a:spcBef>
                <a:spcPts val="0"/>
              </a:spcBef>
              <a:spcAft>
                <a:spcPts val="0"/>
              </a:spcAft>
              <a:buNone/>
            </a:pPr>
            <a:r>
              <a:rPr dirty="0" sz="5900" lang="en-US" smtClean="0">
                <a:latin typeface="Calibri" panose="020F0502020204030204" pitchFamily="34" charset="0"/>
                <a:ea typeface="Calibri" panose="020F0502020204030204" pitchFamily="34" charset="0"/>
                <a:cs typeface="Times New Roman" panose="02020603050405020304" pitchFamily="18" charset="0"/>
              </a:rPr>
              <a:t>1.  </a:t>
            </a:r>
            <a:r>
              <a:rPr b="1" dirty="0" sz="5900" lang="sw-KE" smtClean="0">
                <a:latin typeface="Calibri" panose="020F0502020204030204" pitchFamily="34" charset="0"/>
                <a:ea typeface="Calibri" panose="020F0502020204030204" pitchFamily="34" charset="0"/>
                <a:cs typeface="Times New Roman" panose="02020603050405020304" pitchFamily="18" charset="0"/>
              </a:rPr>
              <a:t>PHYSIOLOGICAL </a:t>
            </a:r>
            <a:r>
              <a:rPr b="1" dirty="0" sz="5900" lang="sw-KE">
                <a:latin typeface="Calibri" panose="020F0502020204030204" pitchFamily="34" charset="0"/>
                <a:ea typeface="Calibri" panose="020F0502020204030204" pitchFamily="34" charset="0"/>
                <a:cs typeface="Times New Roman" panose="02020603050405020304" pitchFamily="18" charset="0"/>
              </a:rPr>
              <a:t>JAUNDICE</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pPr marR="0">
              <a:lnSpc>
                <a:spcPct val="115000"/>
              </a:lnSpc>
              <a:spcBef>
                <a:spcPts val="0"/>
              </a:spcBef>
              <a:spcAft>
                <a:spcPts val="0"/>
              </a:spcAft>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Physiological  </a:t>
            </a:r>
            <a:r>
              <a:rPr dirty="0" sz="5900" lang="sw-KE">
                <a:latin typeface="Calibri" panose="020F0502020204030204" pitchFamily="34" charset="0"/>
                <a:ea typeface="Calibri" panose="020F0502020204030204" pitchFamily="34" charset="0"/>
                <a:cs typeface="Times New Roman" panose="02020603050405020304" pitchFamily="18" charset="0"/>
              </a:rPr>
              <a:t>jaundice affects </a:t>
            </a:r>
            <a:r>
              <a:rPr b="1" dirty="0" sz="5900" lang="sw-KE">
                <a:latin typeface="Calibri" panose="020F0502020204030204" pitchFamily="34" charset="0"/>
                <a:ea typeface="Calibri" panose="020F0502020204030204" pitchFamily="34" charset="0"/>
                <a:cs typeface="Times New Roman" panose="02020603050405020304" pitchFamily="18" charset="0"/>
              </a:rPr>
              <a:t>both pretem </a:t>
            </a:r>
            <a:r>
              <a:rPr dirty="0" sz="5900" lang="sw-KE">
                <a:latin typeface="Calibri" panose="020F0502020204030204" pitchFamily="34" charset="0"/>
                <a:ea typeface="Calibri" panose="020F0502020204030204" pitchFamily="34" charset="0"/>
                <a:cs typeface="Times New Roman" panose="02020603050405020304" pitchFamily="18" charset="0"/>
              </a:rPr>
              <a:t>and </a:t>
            </a:r>
            <a:r>
              <a:rPr b="1" dirty="0" sz="5900" lang="sw-KE">
                <a:latin typeface="Calibri" panose="020F0502020204030204" pitchFamily="34" charset="0"/>
                <a:ea typeface="Calibri" panose="020F0502020204030204" pitchFamily="34" charset="0"/>
                <a:cs typeface="Times New Roman" panose="02020603050405020304" pitchFamily="18" charset="0"/>
              </a:rPr>
              <a:t>term babies </a:t>
            </a:r>
            <a:r>
              <a:rPr dirty="0" sz="5900" lang="sw-KE">
                <a:latin typeface="Calibri" panose="020F0502020204030204" pitchFamily="34" charset="0"/>
                <a:ea typeface="Calibri" panose="020F0502020204030204" pitchFamily="34" charset="0"/>
                <a:cs typeface="Times New Roman" panose="02020603050405020304" pitchFamily="18" charset="0"/>
              </a:rPr>
              <a:t>in the first few days </a:t>
            </a:r>
            <a:r>
              <a:rPr dirty="0" sz="5900" lang="sw-KE" smtClean="0">
                <a:latin typeface="Calibri" panose="020F0502020204030204" pitchFamily="34" charset="0"/>
                <a:ea typeface="Calibri" panose="020F0502020204030204" pitchFamily="34" charset="0"/>
                <a:cs typeface="Times New Roman" panose="02020603050405020304" pitchFamily="18" charset="0"/>
              </a:rPr>
              <a:t>of life . It is a normal occurence  but it may indicate a serious condition.</a:t>
            </a:r>
          </a:p>
          <a:p>
            <a:pPr indent="0" marL="0" marR="0">
              <a:lnSpc>
                <a:spcPct val="115000"/>
              </a:lnSpc>
              <a:spcBef>
                <a:spcPts val="0"/>
              </a:spcBef>
              <a:spcAft>
                <a:spcPts val="0"/>
              </a:spcAft>
              <a:buNone/>
            </a:pPr>
            <a:r>
              <a:rPr b="1" dirty="0" sz="5900" lang="sw-KE" smtClean="0">
                <a:latin typeface="Calibri" panose="020F0502020204030204" pitchFamily="34" charset="0"/>
                <a:ea typeface="Calibri" panose="020F0502020204030204" pitchFamily="34" charset="0"/>
                <a:cs typeface="Times New Roman" panose="02020603050405020304" pitchFamily="18" charset="0"/>
              </a:rPr>
              <a:t>Characteristic of physiological jaundice:</a:t>
            </a:r>
          </a:p>
          <a:p>
            <a:pPr lvl="2">
              <a:lnSpc>
                <a:spcPct val="115000"/>
              </a:lnSpc>
              <a:spcBef>
                <a:spcPts val="0"/>
              </a:spcBef>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Jaundice never appears before 24 hours of age</a:t>
            </a:r>
          </a:p>
          <a:p>
            <a:pPr lvl="2">
              <a:lnSpc>
                <a:spcPct val="115000"/>
              </a:lnSpc>
              <a:spcBef>
                <a:spcPts val="0"/>
              </a:spcBef>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The serum bilirubin levels never exceeds 250 umol/l</a:t>
            </a:r>
          </a:p>
          <a:p>
            <a:pPr lvl="2">
              <a:lnSpc>
                <a:spcPct val="115000"/>
              </a:lnSpc>
              <a:spcBef>
                <a:spcPts val="0"/>
              </a:spcBef>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The highest serum bilirubin level occurs on the 3rd or 4th day of life</a:t>
            </a:r>
          </a:p>
          <a:p>
            <a:pPr lvl="2">
              <a:lnSpc>
                <a:spcPct val="115000"/>
              </a:lnSpc>
              <a:spcBef>
                <a:spcPts val="0"/>
              </a:spcBef>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The jaundice fades by the 7th day of life</a:t>
            </a:r>
          </a:p>
          <a:p>
            <a:pPr lvl="2">
              <a:lnSpc>
                <a:spcPct val="115000"/>
              </a:lnSpc>
              <a:spcBef>
                <a:spcPts val="0"/>
              </a:spcBef>
              <a:buFont typeface="Wingdings" panose="05000000000000000000" pitchFamily="2" charset="2"/>
              <a:buChar char="Ø"/>
            </a:pPr>
            <a:r>
              <a:rPr dirty="0" sz="5900" lang="sw-KE" smtClean="0">
                <a:latin typeface="Calibri" panose="020F0502020204030204" pitchFamily="34" charset="0"/>
                <a:ea typeface="Calibri" panose="020F0502020204030204" pitchFamily="34" charset="0"/>
                <a:cs typeface="Times New Roman" panose="02020603050405020304" pitchFamily="18" charset="0"/>
              </a:rPr>
              <a:t>The baby is otherwise well</a:t>
            </a: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lang="sw-KE">
                <a:latin typeface="Calibri" panose="020F0502020204030204" pitchFamily="34" charset="0"/>
                <a:ea typeface="Calibri" panose="020F0502020204030204" pitchFamily="34" charset="0"/>
                <a:cs typeface="Times New Roman" panose="02020603050405020304" pitchFamily="18" charset="0"/>
              </a:rPr>
              <a:t>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514350">
              <a:buFont typeface="+mj-lt"/>
              <a:buAutoNum type="arabicPeriod"/>
            </a:pPr>
            <a:endParaRPr b="1" dirty="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586" name="Title 1"/>
          <p:cNvSpPr>
            <a:spLocks noGrp="1"/>
          </p:cNvSpPr>
          <p:nvPr>
            <p:ph type="title"/>
          </p:nvPr>
        </p:nvSpPr>
        <p:spPr>
          <a:xfrm>
            <a:off x="838200" y="167425"/>
            <a:ext cx="10515600" cy="927279"/>
          </a:xfrm>
        </p:spPr>
        <p:txBody>
          <a:bodyPr/>
          <a:p>
            <a:r>
              <a:rPr b="1" dirty="0" lang="en-US" smtClean="0">
                <a:latin typeface="+mn-lt"/>
              </a:rPr>
              <a:t>Causes of physiological jaundice</a:t>
            </a:r>
            <a:endParaRPr b="1" dirty="0" lang="en-US">
              <a:latin typeface="+mn-lt"/>
            </a:endParaRPr>
          </a:p>
        </p:txBody>
      </p:sp>
      <p:sp>
        <p:nvSpPr>
          <p:cNvPr id="1048587" name="Content Placeholder 2"/>
          <p:cNvSpPr>
            <a:spLocks noGrp="1"/>
          </p:cNvSpPr>
          <p:nvPr>
            <p:ph idx="1"/>
          </p:nvPr>
        </p:nvSpPr>
        <p:spPr>
          <a:xfrm>
            <a:off x="838200" y="1094704"/>
            <a:ext cx="10515600" cy="5653826"/>
          </a:xfrm>
        </p:spPr>
        <p:txBody>
          <a:bodyPr>
            <a:normAutofit fontScale="96429" lnSpcReduction="20000"/>
          </a:bodyPr>
          <a:p>
            <a:pPr indent="-514350" marL="514350" marR="0">
              <a:lnSpc>
                <a:spcPct val="115000"/>
              </a:lnSpc>
              <a:spcBef>
                <a:spcPts val="0"/>
              </a:spcBef>
              <a:spcAft>
                <a:spcPts val="0"/>
              </a:spcAft>
              <a:buFont typeface="+mj-lt"/>
              <a:buAutoNum type="alphaLcParenR"/>
            </a:pPr>
            <a:r>
              <a:rPr b="1" dirty="0" lang="sw-KE" smtClean="0">
                <a:latin typeface="Calibri" panose="020F0502020204030204" pitchFamily="34" charset="0"/>
                <a:ea typeface="Calibri" panose="020F0502020204030204" pitchFamily="34" charset="0"/>
                <a:cs typeface="Times New Roman" panose="02020603050405020304" pitchFamily="18" charset="0"/>
              </a:rPr>
              <a:t>Excessive </a:t>
            </a:r>
            <a:r>
              <a:rPr b="1" dirty="0" lang="sw-KE">
                <a:latin typeface="Calibri" panose="020F0502020204030204" pitchFamily="34" charset="0"/>
                <a:ea typeface="Calibri" panose="020F0502020204030204" pitchFamily="34" charset="0"/>
                <a:cs typeface="Times New Roman" panose="02020603050405020304" pitchFamily="18" charset="0"/>
              </a:rPr>
              <a:t>haemolysis of RBCs </a:t>
            </a:r>
            <a:r>
              <a:rPr dirty="0" lang="sw-KE">
                <a:latin typeface="Calibri" panose="020F0502020204030204" pitchFamily="34" charset="0"/>
                <a:ea typeface="Calibri" panose="020F0502020204030204" pitchFamily="34" charset="0"/>
                <a:cs typeface="Times New Roman" panose="02020603050405020304" pitchFamily="18" charset="0"/>
              </a:rPr>
              <a:t>greater than conjugation rate</a:t>
            </a:r>
            <a:r>
              <a:rPr dirty="0" lang="sw-KE" smtClean="0">
                <a:latin typeface="Calibri" panose="020F0502020204030204" pitchFamily="34" charset="0"/>
                <a:ea typeface="Calibri" panose="020F0502020204030204" pitchFamily="34" charset="0"/>
                <a:cs typeface="Times New Roman" panose="02020603050405020304" pitchFamily="18" charset="0"/>
              </a:rPr>
              <a:t>. In utero the foetus high haemoglibin level (18-22g/dl)in order to attract sufficient oxygen across the placenta. The  neonatal rbc’s have a shorter life span (60-70days) than those of adults.</a:t>
            </a:r>
          </a:p>
          <a:p>
            <a:pPr indent="-514350" marL="514350" marR="0">
              <a:lnSpc>
                <a:spcPct val="115000"/>
              </a:lnSpc>
              <a:spcBef>
                <a:spcPts val="0"/>
              </a:spcBef>
              <a:spcAft>
                <a:spcPts val="0"/>
              </a:spcAft>
              <a:buFont typeface="+mj-lt"/>
              <a:buAutoNum type="alphaLcParenR"/>
            </a:pPr>
            <a:r>
              <a:rPr b="1" dirty="0" lang="sw-KE" smtClean="0">
                <a:latin typeface="Calibri" panose="020F0502020204030204" pitchFamily="34" charset="0"/>
                <a:ea typeface="Calibri" panose="020F0502020204030204" pitchFamily="34" charset="0"/>
                <a:cs typeface="Times New Roman" panose="02020603050405020304" pitchFamily="18" charset="0"/>
              </a:rPr>
              <a:t>Glucoronyl </a:t>
            </a:r>
            <a:r>
              <a:rPr b="1" dirty="0" lang="sw-KE">
                <a:latin typeface="Calibri" panose="020F0502020204030204" pitchFamily="34" charset="0"/>
                <a:ea typeface="Calibri" panose="020F0502020204030204" pitchFamily="34" charset="0"/>
                <a:cs typeface="Times New Roman" panose="02020603050405020304" pitchFamily="18" charset="0"/>
              </a:rPr>
              <a:t>transferase enzyme </a:t>
            </a:r>
            <a:r>
              <a:rPr b="1" dirty="0" lang="sw-KE" smtClean="0">
                <a:latin typeface="Calibri" panose="020F0502020204030204" pitchFamily="34" charset="0"/>
                <a:ea typeface="Calibri" panose="020F0502020204030204" pitchFamily="34" charset="0"/>
                <a:cs typeface="Times New Roman" panose="02020603050405020304" pitchFamily="18" charset="0"/>
              </a:rPr>
              <a:t>deficiency </a:t>
            </a:r>
            <a:r>
              <a:rPr dirty="0" lang="sw-KE" smtClean="0">
                <a:latin typeface="Calibri" panose="020F0502020204030204" pitchFamily="34" charset="0"/>
                <a:ea typeface="Calibri" panose="020F0502020204030204" pitchFamily="34" charset="0"/>
                <a:cs typeface="Times New Roman" panose="02020603050405020304" pitchFamily="18" charset="0"/>
              </a:rPr>
              <a:t>this is due to liver immaturity thus the liver can not cope with the increased haemolysis of rbc’s</a:t>
            </a:r>
          </a:p>
          <a:p>
            <a:pPr indent="-514350" marL="514350" marR="0">
              <a:lnSpc>
                <a:spcPct val="115000"/>
              </a:lnSpc>
              <a:spcBef>
                <a:spcPts val="0"/>
              </a:spcBef>
              <a:spcAft>
                <a:spcPts val="0"/>
              </a:spcAft>
              <a:buFont typeface="+mj-lt"/>
              <a:buAutoNum type="alphaLcParenR"/>
            </a:pPr>
            <a:r>
              <a:rPr b="1" dirty="0" lang="sw-KE" smtClean="0">
                <a:latin typeface="Calibri" panose="020F0502020204030204" pitchFamily="34" charset="0"/>
                <a:ea typeface="Calibri" panose="020F0502020204030204" pitchFamily="34" charset="0"/>
                <a:cs typeface="Times New Roman" panose="02020603050405020304" pitchFamily="18" charset="0"/>
              </a:rPr>
              <a:t>Increased </a:t>
            </a:r>
            <a:r>
              <a:rPr b="1" dirty="0" lang="sw-KE">
                <a:latin typeface="Calibri" panose="020F0502020204030204" pitchFamily="34" charset="0"/>
                <a:ea typeface="Calibri" panose="020F0502020204030204" pitchFamily="34" charset="0"/>
                <a:cs typeface="Times New Roman" panose="02020603050405020304" pitchFamily="18" charset="0"/>
              </a:rPr>
              <a:t>enterohepatic </a:t>
            </a:r>
            <a:r>
              <a:rPr b="1" dirty="0" lang="sw-KE" smtClean="0">
                <a:latin typeface="Calibri" panose="020F0502020204030204" pitchFamily="34" charset="0"/>
                <a:ea typeface="Calibri" panose="020F0502020204030204" pitchFamily="34" charset="0"/>
                <a:cs typeface="Times New Roman" panose="02020603050405020304" pitchFamily="18" charset="0"/>
              </a:rPr>
              <a:t>reabsorption: </a:t>
            </a:r>
            <a:r>
              <a:rPr dirty="0" lang="sw-KE" smtClean="0">
                <a:latin typeface="Calibri" panose="020F0502020204030204" pitchFamily="34" charset="0"/>
                <a:ea typeface="Calibri" panose="020F0502020204030204" pitchFamily="34" charset="0"/>
                <a:cs typeface="Times New Roman" panose="02020603050405020304" pitchFamily="18" charset="0"/>
              </a:rPr>
              <a:t>peristalsis is slow  until feeding is established and the new born gut is not yet colonised with the normal bacteria responsible for converting bilirubin digluconate to stercobilinogen. These allows apportunity  for reabsorbtion</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Font typeface="+mj-lt"/>
              <a:buAutoNum type="alphaLcParenR"/>
            </a:pPr>
            <a:r>
              <a:rPr b="1" dirty="0" lang="sw-KE" smtClean="0">
                <a:latin typeface="Calibri" panose="020F0502020204030204" pitchFamily="34" charset="0"/>
                <a:ea typeface="Calibri" panose="020F0502020204030204" pitchFamily="34" charset="0"/>
                <a:cs typeface="Times New Roman" panose="02020603050405020304" pitchFamily="18" charset="0"/>
              </a:rPr>
              <a:t>Decreased </a:t>
            </a:r>
            <a:r>
              <a:rPr b="1" dirty="0" lang="sw-KE">
                <a:latin typeface="Calibri" panose="020F0502020204030204" pitchFamily="34" charset="0"/>
                <a:ea typeface="Calibri" panose="020F0502020204030204" pitchFamily="34" charset="0"/>
                <a:cs typeface="Times New Roman" panose="02020603050405020304" pitchFamily="18" charset="0"/>
              </a:rPr>
              <a:t>albumin binding </a:t>
            </a:r>
            <a:r>
              <a:rPr b="1" dirty="0" lang="sw-KE" smtClean="0">
                <a:latin typeface="Calibri" panose="020F0502020204030204" pitchFamily="34" charset="0"/>
                <a:ea typeface="Calibri" panose="020F0502020204030204" pitchFamily="34" charset="0"/>
                <a:cs typeface="Times New Roman" panose="02020603050405020304" pitchFamily="18" charset="0"/>
              </a:rPr>
              <a:t>capacity: </a:t>
            </a:r>
            <a:r>
              <a:rPr dirty="0" lang="sw-KE">
                <a:latin typeface="Calibri" panose="020F0502020204030204" pitchFamily="34" charset="0"/>
                <a:ea typeface="Calibri" panose="020F0502020204030204" pitchFamily="34" charset="0"/>
                <a:cs typeface="Times New Roman" panose="02020603050405020304" pitchFamily="18" charset="0"/>
              </a:rPr>
              <a:t>thus less bilirubin is transported to the liver for conjugation.</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
        <p:nvSpPr>
          <p:cNvPr id="1048721"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49" name=""/>
        <p:cNvGrpSpPr/>
        <p:nvPr/>
      </p:nvGrpSpPr>
      <p:grpSpPr>
        <a:xfrm>
          <a:off x="0" y="0"/>
          <a:ext cx="0" cy="0"/>
          <a:chOff x="0" y="0"/>
          <a:chExt cx="0" cy="0"/>
        </a:xfrm>
      </p:grpSpPr>
      <p:sp>
        <p:nvSpPr>
          <p:cNvPr id="1048613" name="Content Placeholder 2"/>
          <p:cNvSpPr>
            <a:spLocks noGrp="1"/>
          </p:cNvSpPr>
          <p:nvPr>
            <p:ph idx="1"/>
          </p:nvPr>
        </p:nvSpPr>
        <p:spPr>
          <a:xfrm>
            <a:off x="386365" y="785612"/>
            <a:ext cx="11397803" cy="5782613"/>
          </a:xfrm>
        </p:spPr>
        <p:txBody>
          <a:bodyPr>
            <a:normAutofit fontScale="53571" lnSpcReduction="20000"/>
          </a:bodyPr>
          <a:p>
            <a:pPr indent="0" marL="0" marR="0">
              <a:lnSpc>
                <a:spcPct val="115000"/>
              </a:lnSpc>
              <a:spcBef>
                <a:spcPts val="0"/>
              </a:spcBef>
              <a:spcAft>
                <a:spcPts val="1000"/>
              </a:spcAft>
              <a:buNone/>
            </a:pPr>
            <a:r>
              <a:rPr b="1" dirty="0" sz="5900" lang="sw-KE" smtClean="0">
                <a:latin typeface="Calibri" panose="020F0502020204030204" pitchFamily="34" charset="0"/>
                <a:ea typeface="Calibri" panose="020F0502020204030204" pitchFamily="34" charset="0"/>
                <a:cs typeface="Times New Roman" panose="02020603050405020304" pitchFamily="18" charset="0"/>
              </a:rPr>
              <a:t>Predisposing </a:t>
            </a:r>
            <a:r>
              <a:rPr b="1" dirty="0" sz="5900" lang="sw-KE">
                <a:latin typeface="Calibri" panose="020F0502020204030204" pitchFamily="34" charset="0"/>
                <a:ea typeface="Calibri" panose="020F0502020204030204" pitchFamily="34" charset="0"/>
                <a:cs typeface="Times New Roman" panose="02020603050405020304" pitchFamily="18" charset="0"/>
              </a:rPr>
              <a:t>factors</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sz="5900" lang="sw-KE">
                <a:latin typeface="Calibri" panose="020F0502020204030204" pitchFamily="34" charset="0"/>
                <a:ea typeface="Calibri" panose="020F0502020204030204" pitchFamily="34" charset="0"/>
                <a:cs typeface="Times New Roman" panose="02020603050405020304" pitchFamily="18" charset="0"/>
              </a:rPr>
              <a:t>Maternal </a:t>
            </a:r>
            <a:r>
              <a:rPr b="1" dirty="0" sz="5900" lang="sw-KE" smtClean="0">
                <a:latin typeface="Calibri" panose="020F0502020204030204" pitchFamily="34" charset="0"/>
                <a:ea typeface="Calibri" panose="020F0502020204030204" pitchFamily="34" charset="0"/>
                <a:cs typeface="Times New Roman" panose="02020603050405020304" pitchFamily="18" charset="0"/>
              </a:rPr>
              <a:t>factors: </a:t>
            </a:r>
            <a:r>
              <a:rPr dirty="0" sz="5900" lang="sw-KE">
                <a:latin typeface="Calibri" panose="020F0502020204030204" pitchFamily="34" charset="0"/>
                <a:ea typeface="Calibri" panose="020F0502020204030204" pitchFamily="34" charset="0"/>
                <a:cs typeface="Times New Roman" panose="02020603050405020304" pitchFamily="18" charset="0"/>
              </a:rPr>
              <a:t>Maternal  age </a:t>
            </a:r>
            <a:r>
              <a:rPr dirty="0" sz="5900" lang="sw-KE" smtClean="0">
                <a:latin typeface="Calibri" panose="020F0502020204030204" pitchFamily="34" charset="0"/>
                <a:ea typeface="Calibri" panose="020F0502020204030204" pitchFamily="34" charset="0"/>
                <a:cs typeface="Times New Roman" panose="02020603050405020304" pitchFamily="18" charset="0"/>
              </a:rPr>
              <a:t>e.g. </a:t>
            </a:r>
            <a:r>
              <a:rPr dirty="0" sz="5900" lang="sw-KE">
                <a:latin typeface="Calibri" panose="020F0502020204030204" pitchFamily="34" charset="0"/>
                <a:ea typeface="Calibri" panose="020F0502020204030204" pitchFamily="34" charset="0"/>
                <a:cs typeface="Times New Roman" panose="02020603050405020304" pitchFamily="18" charset="0"/>
              </a:rPr>
              <a:t>primigravida below 17 years or above 35 years ; maternal disease in pregnancy such as anaemia,hypertention,preeclampsia.</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sz="5900" lang="sw-KE">
                <a:latin typeface="Calibri" panose="020F0502020204030204" pitchFamily="34" charset="0"/>
                <a:ea typeface="Calibri" panose="020F0502020204030204" pitchFamily="34" charset="0"/>
                <a:cs typeface="Times New Roman" panose="02020603050405020304" pitchFamily="18" charset="0"/>
              </a:rPr>
              <a:t>Foetal </a:t>
            </a:r>
            <a:r>
              <a:rPr b="1" dirty="0" sz="5900" lang="sw-KE" smtClean="0">
                <a:latin typeface="Calibri" panose="020F0502020204030204" pitchFamily="34" charset="0"/>
                <a:ea typeface="Calibri" panose="020F0502020204030204" pitchFamily="34" charset="0"/>
                <a:cs typeface="Times New Roman" panose="02020603050405020304" pitchFamily="18" charset="0"/>
              </a:rPr>
              <a:t>factors: </a:t>
            </a:r>
            <a:r>
              <a:rPr dirty="0" sz="5900" lang="sw-KE" smtClean="0">
                <a:latin typeface="Calibri" panose="020F0502020204030204" pitchFamily="34" charset="0"/>
                <a:ea typeface="Calibri" panose="020F0502020204030204" pitchFamily="34" charset="0"/>
                <a:cs typeface="Times New Roman" panose="02020603050405020304" pitchFamily="18" charset="0"/>
              </a:rPr>
              <a:t>Congenital</a:t>
            </a:r>
            <a:r>
              <a:rPr b="1" dirty="0" sz="5900" lang="sw-KE" smtClean="0">
                <a:latin typeface="Calibri" panose="020F0502020204030204" pitchFamily="34" charset="0"/>
                <a:ea typeface="Calibri" panose="020F0502020204030204" pitchFamily="34" charset="0"/>
                <a:cs typeface="Times New Roman" panose="02020603050405020304" pitchFamily="18" charset="0"/>
              </a:rPr>
              <a:t> </a:t>
            </a:r>
            <a:r>
              <a:rPr dirty="0" sz="5900" lang="sw-KE">
                <a:latin typeface="Calibri" panose="020F0502020204030204" pitchFamily="34" charset="0"/>
                <a:ea typeface="Calibri" panose="020F0502020204030204" pitchFamily="34" charset="0"/>
                <a:cs typeface="Times New Roman" panose="02020603050405020304" pitchFamily="18" charset="0"/>
              </a:rPr>
              <a:t>abnormalities</a:t>
            </a:r>
            <a:r>
              <a:rPr dirty="0" sz="5900" lang="sw-KE" smtClean="0">
                <a:latin typeface="Calibri" panose="020F0502020204030204" pitchFamily="34" charset="0"/>
                <a:ea typeface="Calibri" panose="020F0502020204030204" pitchFamily="34" charset="0"/>
                <a:cs typeface="Times New Roman" panose="02020603050405020304" pitchFamily="18" charset="0"/>
              </a:rPr>
              <a:t>; multiple </a:t>
            </a:r>
            <a:r>
              <a:rPr dirty="0" sz="5900" lang="sw-KE">
                <a:latin typeface="Calibri" panose="020F0502020204030204" pitchFamily="34" charset="0"/>
                <a:ea typeface="Calibri" panose="020F0502020204030204" pitchFamily="34" charset="0"/>
                <a:cs typeface="Times New Roman" panose="02020603050405020304" pitchFamily="18" charset="0"/>
              </a:rPr>
              <a:t>pregnancy and </a:t>
            </a:r>
            <a:r>
              <a:rPr dirty="0" sz="5900" lang="sw-KE" smtClean="0">
                <a:latin typeface="Calibri" panose="020F0502020204030204" pitchFamily="34" charset="0"/>
                <a:ea typeface="Calibri" panose="020F0502020204030204" pitchFamily="34" charset="0"/>
                <a:cs typeface="Times New Roman" panose="02020603050405020304" pitchFamily="18" charset="0"/>
              </a:rPr>
              <a:t>polyhydamnios </a:t>
            </a:r>
            <a:r>
              <a:rPr dirty="0" sz="5900" lang="sw-KE">
                <a:latin typeface="Calibri" panose="020F0502020204030204" pitchFamily="34" charset="0"/>
                <a:ea typeface="Calibri" panose="020F0502020204030204" pitchFamily="34" charset="0"/>
                <a:cs typeface="Times New Roman" panose="02020603050405020304" pitchFamily="18" charset="0"/>
              </a:rPr>
              <a:t>due to over digestion of the uterus ;rhesus incompactibility interfering with foetal viability.</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sz="5900" lang="sw-KE">
                <a:latin typeface="Calibri" panose="020F0502020204030204" pitchFamily="34" charset="0"/>
                <a:ea typeface="Calibri" panose="020F0502020204030204" pitchFamily="34" charset="0"/>
                <a:cs typeface="Times New Roman" panose="02020603050405020304" pitchFamily="18" charset="0"/>
              </a:rPr>
              <a:t>Placental </a:t>
            </a:r>
            <a:r>
              <a:rPr b="1" dirty="0" sz="5900" lang="sw-KE" smtClean="0">
                <a:latin typeface="Calibri" panose="020F0502020204030204" pitchFamily="34" charset="0"/>
                <a:ea typeface="Calibri" panose="020F0502020204030204" pitchFamily="34" charset="0"/>
                <a:cs typeface="Times New Roman" panose="02020603050405020304" pitchFamily="18" charset="0"/>
              </a:rPr>
              <a:t>factors: </a:t>
            </a:r>
            <a:r>
              <a:rPr dirty="0" sz="5900" lang="sw-KE">
                <a:latin typeface="Calibri" panose="020F0502020204030204" pitchFamily="34" charset="0"/>
                <a:ea typeface="Calibri" panose="020F0502020204030204" pitchFamily="34" charset="0"/>
                <a:cs typeface="Times New Roman" panose="02020603050405020304" pitchFamily="18" charset="0"/>
              </a:rPr>
              <a:t>APH due to placenta praevia and placenta abruption.</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1000"/>
              </a:spcAft>
              <a:buFont typeface="+mj-lt"/>
              <a:buAutoNum type="arabicPeriod"/>
            </a:pPr>
            <a:r>
              <a:rPr b="1" dirty="0" sz="5900" lang="sw-KE">
                <a:latin typeface="Calibri" panose="020F0502020204030204" pitchFamily="34" charset="0"/>
                <a:ea typeface="Calibri" panose="020F0502020204030204" pitchFamily="34" charset="0"/>
                <a:cs typeface="Times New Roman" panose="02020603050405020304" pitchFamily="18" charset="0"/>
              </a:rPr>
              <a:t>Social </a:t>
            </a:r>
            <a:r>
              <a:rPr b="1" dirty="0" sz="5900" lang="sw-KE" smtClean="0">
                <a:latin typeface="Calibri" panose="020F0502020204030204" pitchFamily="34" charset="0"/>
                <a:ea typeface="Calibri" panose="020F0502020204030204" pitchFamily="34" charset="0"/>
                <a:cs typeface="Times New Roman" panose="02020603050405020304" pitchFamily="18" charset="0"/>
              </a:rPr>
              <a:t>factors: </a:t>
            </a:r>
            <a:r>
              <a:rPr dirty="0" sz="5900" lang="sw-KE" smtClean="0">
                <a:latin typeface="Calibri" panose="020F0502020204030204" pitchFamily="34" charset="0"/>
                <a:ea typeface="Calibri" panose="020F0502020204030204" pitchFamily="34" charset="0"/>
                <a:cs typeface="Times New Roman" panose="02020603050405020304" pitchFamily="18" charset="0"/>
              </a:rPr>
              <a:t>Straineous</a:t>
            </a:r>
            <a:r>
              <a:rPr b="1" dirty="0" sz="5900" lang="sw-KE" smtClean="0">
                <a:latin typeface="Calibri" panose="020F0502020204030204" pitchFamily="34" charset="0"/>
                <a:ea typeface="Calibri" panose="020F0502020204030204" pitchFamily="34" charset="0"/>
                <a:cs typeface="Times New Roman" panose="02020603050405020304" pitchFamily="18" charset="0"/>
              </a:rPr>
              <a:t> </a:t>
            </a:r>
            <a:r>
              <a:rPr dirty="0" sz="5900" lang="sw-KE" smtClean="0">
                <a:latin typeface="Calibri" panose="020F0502020204030204" pitchFamily="34" charset="0"/>
                <a:ea typeface="Calibri" panose="020F0502020204030204" pitchFamily="34" charset="0"/>
                <a:cs typeface="Times New Roman" panose="02020603050405020304" pitchFamily="18" charset="0"/>
              </a:rPr>
              <a:t>exercises</a:t>
            </a:r>
            <a:r>
              <a:rPr dirty="0" sz="5900" lang="sw-KE">
                <a:latin typeface="Calibri" panose="020F0502020204030204" pitchFamily="34" charset="0"/>
                <a:ea typeface="Calibri" panose="020F0502020204030204" pitchFamily="34" charset="0"/>
                <a:cs typeface="Times New Roman" panose="02020603050405020304" pitchFamily="18" charset="0"/>
              </a:rPr>
              <a:t>, excissive drinking of alcohol and smoking, previous history of miscarriage</a:t>
            </a:r>
            <a:r>
              <a:rPr dirty="0" sz="5900" lang="sw-KE" smtClean="0">
                <a:latin typeface="Calibri" panose="020F0502020204030204" pitchFamily="34" charset="0"/>
                <a:ea typeface="Calibri" panose="020F0502020204030204" pitchFamily="34" charset="0"/>
                <a:cs typeface="Times New Roman" panose="02020603050405020304" pitchFamily="18" charset="0"/>
              </a:rPr>
              <a:t>, psychological </a:t>
            </a:r>
            <a:r>
              <a:rPr dirty="0" sz="5900" lang="sw-KE">
                <a:latin typeface="Calibri" panose="020F0502020204030204" pitchFamily="34" charset="0"/>
                <a:ea typeface="Calibri" panose="020F0502020204030204" pitchFamily="34" charset="0"/>
                <a:cs typeface="Times New Roman" panose="02020603050405020304" pitchFamily="18" charset="0"/>
              </a:rPr>
              <a:t>stress.</a:t>
            </a:r>
            <a:endParaRPr dirty="0" sz="59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588" name="Title 1"/>
          <p:cNvSpPr>
            <a:spLocks noGrp="1"/>
          </p:cNvSpPr>
          <p:nvPr>
            <p:ph type="title"/>
          </p:nvPr>
        </p:nvSpPr>
        <p:spPr>
          <a:xfrm>
            <a:off x="838200" y="141669"/>
            <a:ext cx="10515600" cy="746973"/>
          </a:xfrm>
        </p:spPr>
        <p:txBody>
          <a:bodyPr/>
          <a:p>
            <a:r>
              <a:rPr b="1" dirty="0" lang="en-US" smtClean="0">
                <a:latin typeface="+mn-lt"/>
              </a:rPr>
              <a:t>                      Nursing management</a:t>
            </a:r>
            <a:endParaRPr b="1" dirty="0" lang="en-US">
              <a:latin typeface="+mn-lt"/>
            </a:endParaRPr>
          </a:p>
        </p:txBody>
      </p:sp>
      <p:sp>
        <p:nvSpPr>
          <p:cNvPr id="1048589" name="Content Placeholder 2"/>
          <p:cNvSpPr>
            <a:spLocks noGrp="1"/>
          </p:cNvSpPr>
          <p:nvPr>
            <p:ph idx="1"/>
          </p:nvPr>
        </p:nvSpPr>
        <p:spPr>
          <a:xfrm>
            <a:off x="838200" y="888642"/>
            <a:ext cx="10515600" cy="5653826"/>
          </a:xfrm>
        </p:spPr>
        <p:txBody>
          <a:bodyPr>
            <a:normAutofit fontScale="96429" lnSpcReduction="20000"/>
          </a:bodyPr>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Admit the baby into the NBU and and asses the general condition.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Start early and frequent breast feeding for it provides glucose to the liver cells and also encourages bowel colonisation with normal flora which are important in formation of stercobilinogen for excretion in stool</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Early feeding also leads to increased gut motility leading to faster excretion of bilirubin.</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Feeding also enhances enzyme production and conjugation.</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Closely monitor serum bilirubin levels  at 12 - 24 hr interval.</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If bilirubin levels take time to clear, put the baby on phototherapy.</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592" name="Title 1"/>
          <p:cNvSpPr>
            <a:spLocks noGrp="1"/>
          </p:cNvSpPr>
          <p:nvPr>
            <p:ph type="title"/>
          </p:nvPr>
        </p:nvSpPr>
        <p:spPr>
          <a:xfrm>
            <a:off x="838200" y="167425"/>
            <a:ext cx="10515600" cy="914401"/>
          </a:xfrm>
        </p:spPr>
        <p:txBody>
          <a:bodyPr/>
          <a:p>
            <a:r>
              <a:rPr b="1" dirty="0" lang="en-US" smtClean="0">
                <a:latin typeface="+mn-lt"/>
              </a:rPr>
              <a:t>Jaundice in preterm babies</a:t>
            </a:r>
            <a:endParaRPr b="1" dirty="0" lang="en-US">
              <a:latin typeface="+mn-lt"/>
            </a:endParaRPr>
          </a:p>
        </p:txBody>
      </p:sp>
      <p:sp>
        <p:nvSpPr>
          <p:cNvPr id="1048593" name="Content Placeholder 2"/>
          <p:cNvSpPr>
            <a:spLocks noGrp="1"/>
          </p:cNvSpPr>
          <p:nvPr>
            <p:ph idx="1"/>
          </p:nvPr>
        </p:nvSpPr>
        <p:spPr>
          <a:xfrm>
            <a:off x="838200" y="1081826"/>
            <a:ext cx="10515600" cy="5537915"/>
          </a:xfrm>
        </p:spPr>
        <p:txBody>
          <a:bodyPr>
            <a:normAutofit fontScale="92857" lnSpcReduction="10000"/>
          </a:bodyPr>
          <a:p>
            <a:r>
              <a:rPr dirty="0" lang="en-US" smtClean="0"/>
              <a:t>The preterm baby is more prone to jaundice than the term baby</a:t>
            </a:r>
          </a:p>
          <a:p>
            <a:r>
              <a:rPr dirty="0" lang="en-US" smtClean="0"/>
              <a:t>The parameters are slightly different</a:t>
            </a:r>
          </a:p>
          <a:p>
            <a:pPr lvl="2">
              <a:buFont typeface="Wingdings" panose="05000000000000000000" pitchFamily="2" charset="2"/>
              <a:buChar char="Ø"/>
            </a:pPr>
            <a:r>
              <a:rPr dirty="0" sz="2800" lang="en-US" smtClean="0"/>
              <a:t>Jaundice tends to occur earlier</a:t>
            </a:r>
          </a:p>
          <a:p>
            <a:pPr lvl="2">
              <a:buFont typeface="Wingdings" panose="05000000000000000000" pitchFamily="2" charset="2"/>
              <a:buChar char="Ø"/>
            </a:pPr>
            <a:r>
              <a:rPr dirty="0" sz="2800" lang="en-US" smtClean="0"/>
              <a:t>Peak later  and last longer than the in full term baby</a:t>
            </a:r>
          </a:p>
          <a:p>
            <a:pPr lvl="2">
              <a:buFont typeface="Wingdings" panose="05000000000000000000" pitchFamily="2" charset="2"/>
              <a:buChar char="Ø"/>
            </a:pPr>
            <a:r>
              <a:rPr dirty="0" sz="2800" lang="en-US" err="1" smtClean="0"/>
              <a:t>Haemolysis</a:t>
            </a:r>
            <a:r>
              <a:rPr dirty="0" sz="2800" lang="en-US" smtClean="0"/>
              <a:t> occur in the same way but the life of the </a:t>
            </a:r>
            <a:r>
              <a:rPr dirty="0" sz="2800" lang="en-US" err="1" smtClean="0"/>
              <a:t>rbc’s</a:t>
            </a:r>
            <a:r>
              <a:rPr dirty="0" sz="2800" lang="en-US" smtClean="0"/>
              <a:t> is shorter (30-40 days)</a:t>
            </a:r>
          </a:p>
          <a:p>
            <a:pPr lvl="2">
              <a:buFont typeface="Wingdings" panose="05000000000000000000" pitchFamily="2" charset="2"/>
              <a:buChar char="Ø"/>
            </a:pPr>
            <a:r>
              <a:rPr dirty="0" sz="2800" lang="en-US" smtClean="0"/>
              <a:t>There is likely to delay feeding of a preterm baby especially if sick</a:t>
            </a:r>
          </a:p>
          <a:p>
            <a:pPr lvl="2">
              <a:buFont typeface="Wingdings" panose="05000000000000000000" pitchFamily="2" charset="2"/>
              <a:buChar char="Ø"/>
            </a:pPr>
            <a:r>
              <a:rPr dirty="0" sz="2800" lang="en-US" smtClean="0"/>
              <a:t>The gut is also immature thus peristalsis is reduced</a:t>
            </a:r>
          </a:p>
          <a:p>
            <a:pPr lvl="2">
              <a:buFont typeface="Wingdings" panose="05000000000000000000" pitchFamily="2" charset="2"/>
              <a:buChar char="Ø"/>
            </a:pPr>
            <a:r>
              <a:rPr dirty="0" sz="2800" lang="en-US" smtClean="0"/>
              <a:t>Albumin binding capacity is affected by an increased tendency to hypoxia, acidosis, hypoglycemia, and </a:t>
            </a:r>
            <a:r>
              <a:rPr dirty="0" sz="2800" lang="en-US" err="1" smtClean="0"/>
              <a:t>hypoalbiminaemia</a:t>
            </a:r>
            <a:endParaRPr dirty="0" sz="2800" lang="en-US" smtClean="0"/>
          </a:p>
          <a:p>
            <a:pPr lvl="2">
              <a:buFont typeface="Wingdings" panose="05000000000000000000" pitchFamily="2" charset="2"/>
              <a:buChar char="Ø"/>
            </a:pPr>
            <a:r>
              <a:rPr dirty="0" sz="2800" lang="en-US" smtClean="0"/>
              <a:t>Liver immaturity </a:t>
            </a:r>
          </a:p>
          <a:p>
            <a:pPr lvl="2">
              <a:buFont typeface="Wingdings" panose="05000000000000000000" pitchFamily="2" charset="2"/>
              <a:buChar char="Ø"/>
            </a:pPr>
            <a:r>
              <a:rPr dirty="0" sz="2800" lang="en-US" smtClean="0"/>
              <a:t>Likely to complicate due to jaundice and requires treatment for jaundice at a lower bilirubin  than full term infants.</a:t>
            </a:r>
          </a:p>
          <a:p>
            <a:endParaRPr dirty="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595" name="Title 1"/>
          <p:cNvSpPr>
            <a:spLocks noGrp="1"/>
          </p:cNvSpPr>
          <p:nvPr>
            <p:ph type="title"/>
          </p:nvPr>
        </p:nvSpPr>
        <p:spPr>
          <a:xfrm>
            <a:off x="838200" y="141669"/>
            <a:ext cx="10515600" cy="695458"/>
          </a:xfrm>
        </p:spPr>
        <p:txBody>
          <a:bodyPr/>
          <a:p>
            <a:r>
              <a:rPr b="1" dirty="0" lang="en-US" smtClean="0">
                <a:latin typeface="+mn-lt"/>
              </a:rPr>
              <a:t>2.  Pathological jaundice</a:t>
            </a:r>
            <a:endParaRPr b="1" dirty="0" lang="en-US">
              <a:latin typeface="+mn-lt"/>
            </a:endParaRPr>
          </a:p>
        </p:txBody>
      </p:sp>
      <p:sp>
        <p:nvSpPr>
          <p:cNvPr id="1048596" name="Content Placeholder 2"/>
          <p:cNvSpPr>
            <a:spLocks noGrp="1"/>
          </p:cNvSpPr>
          <p:nvPr>
            <p:ph idx="1"/>
          </p:nvPr>
        </p:nvSpPr>
        <p:spPr>
          <a:xfrm>
            <a:off x="838200" y="837127"/>
            <a:ext cx="10515600" cy="5782614"/>
          </a:xfrm>
        </p:spPr>
        <p:txBody>
          <a:bodyPr/>
          <a:p>
            <a:pPr marR="0">
              <a:lnSpc>
                <a:spcPct val="115000"/>
              </a:lnSpc>
              <a:spcBef>
                <a:spcPts val="0"/>
              </a:spcBef>
              <a:spcAft>
                <a:spcPts val="0"/>
              </a:spcAft>
            </a:pPr>
            <a:r>
              <a:rPr b="1" dirty="0" lang="sw-KE" smtClean="0">
                <a:latin typeface="Calibri" panose="020F0502020204030204" pitchFamily="34" charset="0"/>
                <a:ea typeface="Calibri" panose="020F0502020204030204" pitchFamily="34" charset="0"/>
                <a:cs typeface="Times New Roman" panose="02020603050405020304" pitchFamily="18" charset="0"/>
              </a:rPr>
              <a:t>Pathological  </a:t>
            </a:r>
            <a:r>
              <a:rPr b="1" dirty="0" lang="sw-KE">
                <a:latin typeface="Calibri" panose="020F0502020204030204" pitchFamily="34" charset="0"/>
                <a:ea typeface="Calibri" panose="020F0502020204030204" pitchFamily="34" charset="0"/>
                <a:cs typeface="Times New Roman" panose="02020603050405020304" pitchFamily="18" charset="0"/>
              </a:rPr>
              <a:t>jaundice </a:t>
            </a:r>
            <a:r>
              <a:rPr dirty="0" lang="sw-KE">
                <a:latin typeface="Calibri" panose="020F0502020204030204" pitchFamily="34" charset="0"/>
                <a:ea typeface="Calibri" panose="020F0502020204030204" pitchFamily="34" charset="0"/>
                <a:cs typeface="Times New Roman" panose="02020603050405020304" pitchFamily="18" charset="0"/>
              </a:rPr>
              <a:t>appears within 24 hrs of </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life and is not self- limiting thus may persist for long</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There </a:t>
            </a:r>
            <a:r>
              <a:rPr dirty="0" lang="sw-KE">
                <a:latin typeface="Calibri" panose="020F0502020204030204" pitchFamily="34" charset="0"/>
                <a:ea typeface="Calibri" panose="020F0502020204030204" pitchFamily="34" charset="0"/>
                <a:cs typeface="Times New Roman" panose="02020603050405020304" pitchFamily="18" charset="0"/>
              </a:rPr>
              <a:t>is rapid rise in serum bilirubin</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It </a:t>
            </a:r>
            <a:r>
              <a:rPr dirty="0" lang="sw-KE">
                <a:latin typeface="Calibri" panose="020F0502020204030204" pitchFamily="34" charset="0"/>
                <a:ea typeface="Calibri" panose="020F0502020204030204" pitchFamily="34" charset="0"/>
                <a:cs typeface="Times New Roman" panose="02020603050405020304" pitchFamily="18" charset="0"/>
              </a:rPr>
              <a:t>includes both obstructive and haemolytic jaundice.</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201" name=""/>
        <p:cNvGrpSpPr/>
        <p:nvPr/>
      </p:nvGrpSpPr>
      <p:grpSpPr>
        <a:xfrm>
          <a:off x="0" y="0"/>
          <a:ext cx="0" cy="0"/>
          <a:chOff x="0" y="0"/>
          <a:chExt cx="0" cy="0"/>
        </a:xfrm>
      </p:grpSpPr>
      <p:sp>
        <p:nvSpPr>
          <p:cNvPr id="1048722" name="Title 1"/>
          <p:cNvSpPr>
            <a:spLocks noGrp="1"/>
          </p:cNvSpPr>
          <p:nvPr>
            <p:ph type="title"/>
          </p:nvPr>
        </p:nvSpPr>
        <p:spPr>
          <a:xfrm>
            <a:off x="838200" y="0"/>
            <a:ext cx="10515600" cy="746975"/>
          </a:xfrm>
        </p:spPr>
        <p:txBody>
          <a:bodyPr/>
          <a:p>
            <a:r>
              <a:rPr b="1" dirty="0" lang="en-US" smtClean="0">
                <a:latin typeface="+mn-lt"/>
              </a:rPr>
              <a:t>                                   causes</a:t>
            </a:r>
            <a:endParaRPr b="1" dirty="0" lang="en-US">
              <a:latin typeface="+mn-lt"/>
            </a:endParaRPr>
          </a:p>
        </p:txBody>
      </p:sp>
      <p:sp>
        <p:nvSpPr>
          <p:cNvPr id="1048723" name="Content Placeholder 2"/>
          <p:cNvSpPr>
            <a:spLocks noGrp="1"/>
          </p:cNvSpPr>
          <p:nvPr>
            <p:ph idx="1"/>
          </p:nvPr>
        </p:nvSpPr>
        <p:spPr>
          <a:xfrm>
            <a:off x="386365" y="746975"/>
            <a:ext cx="11423561" cy="5988676"/>
          </a:xfrm>
        </p:spPr>
        <p:txBody>
          <a:bodyPr>
            <a:noAutofit/>
          </a:bodyPr>
          <a:p>
            <a:pPr marR="0">
              <a:lnSpc>
                <a:spcPct val="115000"/>
              </a:lnSpc>
              <a:spcBef>
                <a:spcPts val="0"/>
              </a:spcBef>
              <a:spcAft>
                <a:spcPts val="0"/>
              </a:spcAft>
            </a:pPr>
            <a:r>
              <a:rPr dirty="0" lang="sw-KE" smtClean="0">
                <a:ea typeface="Calibri" panose="020F0502020204030204" pitchFamily="34" charset="0"/>
                <a:cs typeface="Times New Roman" panose="02020603050405020304" pitchFamily="18" charset="0"/>
              </a:rPr>
              <a:t>They </a:t>
            </a:r>
            <a:r>
              <a:rPr dirty="0" lang="sw-KE">
                <a:ea typeface="Calibri" panose="020F0502020204030204" pitchFamily="34" charset="0"/>
                <a:cs typeface="Times New Roman" panose="02020603050405020304" pitchFamily="18" charset="0"/>
              </a:rPr>
              <a:t>include pathological disorders </a:t>
            </a:r>
            <a:r>
              <a:rPr dirty="0" lang="sw-KE" smtClean="0">
                <a:ea typeface="Calibri" panose="020F0502020204030204" pitchFamily="34" charset="0"/>
                <a:cs typeface="Times New Roman" panose="02020603050405020304" pitchFamily="18" charset="0"/>
              </a:rPr>
              <a:t>that </a:t>
            </a:r>
            <a:r>
              <a:rPr dirty="0" lang="sw-KE">
                <a:ea typeface="Calibri" panose="020F0502020204030204" pitchFamily="34" charset="0"/>
                <a:cs typeface="Times New Roman" panose="02020603050405020304" pitchFamily="18" charset="0"/>
              </a:rPr>
              <a:t>increase </a:t>
            </a:r>
            <a:r>
              <a:rPr b="1" dirty="0" lang="sw-KE" smtClean="0">
                <a:ea typeface="Calibri" panose="020F0502020204030204" pitchFamily="34" charset="0"/>
                <a:cs typeface="Times New Roman" panose="02020603050405020304" pitchFamily="18" charset="0"/>
              </a:rPr>
              <a:t>bilirubin production, reduces </a:t>
            </a:r>
            <a:r>
              <a:rPr b="1" dirty="0" lang="sw-KE">
                <a:ea typeface="Calibri" panose="020F0502020204030204" pitchFamily="34" charset="0"/>
                <a:cs typeface="Times New Roman" panose="02020603050405020304" pitchFamily="18" charset="0"/>
              </a:rPr>
              <a:t>transportation </a:t>
            </a:r>
            <a:r>
              <a:rPr dirty="0" lang="sw-KE">
                <a:ea typeface="Calibri" panose="020F0502020204030204" pitchFamily="34" charset="0"/>
                <a:cs typeface="Times New Roman" panose="02020603050405020304" pitchFamily="18" charset="0"/>
              </a:rPr>
              <a:t>to and fro the liver or reduces rate of conjugation.</a:t>
            </a:r>
            <a:endParaRPr dirty="0" lang="en-US">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lang="sw-KE">
                <a:ea typeface="Calibri" panose="020F0502020204030204" pitchFamily="34" charset="0"/>
                <a:cs typeface="Times New Roman" panose="02020603050405020304" pitchFamily="18" charset="0"/>
              </a:rPr>
              <a:t>Increased haemolysis </a:t>
            </a:r>
            <a:r>
              <a:rPr dirty="0" lang="sw-KE">
                <a:ea typeface="Calibri" panose="020F0502020204030204" pitchFamily="34" charset="0"/>
                <a:cs typeface="Times New Roman" panose="02020603050405020304" pitchFamily="18" charset="0"/>
              </a:rPr>
              <a:t>– Rhesus and ABO incompatibility</a:t>
            </a:r>
            <a:r>
              <a:rPr dirty="0" lang="sw-KE" smtClean="0">
                <a:ea typeface="Calibri" panose="020F0502020204030204" pitchFamily="34" charset="0"/>
                <a:cs typeface="Times New Roman" panose="02020603050405020304" pitchFamily="18" charset="0"/>
              </a:rPr>
              <a:t>, G6PD </a:t>
            </a:r>
            <a:r>
              <a:rPr dirty="0" lang="sw-KE">
                <a:ea typeface="Calibri" panose="020F0502020204030204" pitchFamily="34" charset="0"/>
                <a:cs typeface="Times New Roman" panose="02020603050405020304" pitchFamily="18" charset="0"/>
              </a:rPr>
              <a:t>enzyme deficiency</a:t>
            </a:r>
            <a:r>
              <a:rPr dirty="0" lang="sw-KE" smtClean="0">
                <a:ea typeface="Calibri" panose="020F0502020204030204" pitchFamily="34" charset="0"/>
                <a:cs typeface="Times New Roman" panose="02020603050405020304" pitchFamily="18" charset="0"/>
              </a:rPr>
              <a:t>, baterial </a:t>
            </a:r>
            <a:r>
              <a:rPr dirty="0" lang="sw-KE">
                <a:ea typeface="Calibri" panose="020F0502020204030204" pitchFamily="34" charset="0"/>
                <a:cs typeface="Times New Roman" panose="02020603050405020304" pitchFamily="18" charset="0"/>
              </a:rPr>
              <a:t>septicaemia.</a:t>
            </a:r>
            <a:endParaRPr dirty="0" lang="en-US">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lang="sw-KE">
                <a:ea typeface="Calibri" panose="020F0502020204030204" pitchFamily="34" charset="0"/>
                <a:cs typeface="Times New Roman" panose="02020603050405020304" pitchFamily="18" charset="0"/>
              </a:rPr>
              <a:t>Non-haemolytic causes </a:t>
            </a:r>
            <a:r>
              <a:rPr dirty="0" lang="sw-KE">
                <a:ea typeface="Calibri" panose="020F0502020204030204" pitchFamily="34" charset="0"/>
                <a:cs typeface="Times New Roman" panose="02020603050405020304" pitchFamily="18" charset="0"/>
              </a:rPr>
              <a:t>of increased unconjugated  bilirubin – CNS haemorrhage</a:t>
            </a:r>
            <a:r>
              <a:rPr dirty="0" lang="sw-KE" smtClean="0">
                <a:ea typeface="Calibri" panose="020F0502020204030204" pitchFamily="34" charset="0"/>
                <a:cs typeface="Times New Roman" panose="02020603050405020304" pitchFamily="18" charset="0"/>
              </a:rPr>
              <a:t>, cephalohaematoma, polycythaemia, exerggerated </a:t>
            </a:r>
            <a:r>
              <a:rPr dirty="0" lang="sw-KE">
                <a:ea typeface="Calibri" panose="020F0502020204030204" pitchFamily="34" charset="0"/>
                <a:cs typeface="Times New Roman" panose="02020603050405020304" pitchFamily="18" charset="0"/>
              </a:rPr>
              <a:t>enterohepatic circulation  of bilirubin due to functional ileus.</a:t>
            </a:r>
            <a:endParaRPr dirty="0" lang="en-US">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lang="sw-KE">
                <a:ea typeface="Calibri" panose="020F0502020204030204" pitchFamily="34" charset="0"/>
                <a:cs typeface="Times New Roman" panose="02020603050405020304" pitchFamily="18" charset="0"/>
              </a:rPr>
              <a:t>Decreased rate of conjugation </a:t>
            </a:r>
            <a:r>
              <a:rPr dirty="0" lang="sw-KE">
                <a:ea typeface="Calibri" panose="020F0502020204030204" pitchFamily="34" charset="0"/>
                <a:cs typeface="Times New Roman" panose="02020603050405020304" pitchFamily="18" charset="0"/>
              </a:rPr>
              <a:t>– Cliggler Nagar Syndrome,Gilbert’s syndrome.</a:t>
            </a:r>
            <a:endParaRPr dirty="0" lang="en-US">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lang="sw-KE">
                <a:ea typeface="Calibri" panose="020F0502020204030204" pitchFamily="34" charset="0"/>
                <a:cs typeface="Times New Roman" panose="02020603050405020304" pitchFamily="18" charset="0"/>
              </a:rPr>
              <a:t>Hepatotoxic drugs</a:t>
            </a:r>
            <a:endParaRPr b="1" dirty="0" lang="en-US">
              <a:ea typeface="Calibri" panose="020F0502020204030204" pitchFamily="34" charset="0"/>
              <a:cs typeface="Times New Roman" panose="02020603050405020304" pitchFamily="18" charset="0"/>
            </a:endParaRPr>
          </a:p>
          <a:p>
            <a:pPr indent="-342900" lvl="0" marL="342900" marR="0">
              <a:lnSpc>
                <a:spcPct val="115000"/>
              </a:lnSpc>
              <a:spcBef>
                <a:spcPts val="0"/>
              </a:spcBef>
              <a:spcAft>
                <a:spcPts val="0"/>
              </a:spcAft>
              <a:buFont typeface="+mj-lt"/>
              <a:buAutoNum type="arabicPeriod"/>
            </a:pPr>
            <a:r>
              <a:rPr b="1" dirty="0" lang="sw-KE">
                <a:ea typeface="Calibri" panose="020F0502020204030204" pitchFamily="34" charset="0"/>
                <a:cs typeface="Times New Roman" panose="02020603050405020304" pitchFamily="18" charset="0"/>
              </a:rPr>
              <a:t>Biliary obstruction </a:t>
            </a:r>
            <a:r>
              <a:rPr dirty="0" lang="sw-KE">
                <a:ea typeface="Calibri" panose="020F0502020204030204" pitchFamily="34" charset="0"/>
                <a:cs typeface="Times New Roman" panose="02020603050405020304" pitchFamily="18" charset="0"/>
              </a:rPr>
              <a:t>that prevents transport of conjugated bilirubin to GIT for excretion </a:t>
            </a:r>
            <a:endParaRPr dirty="0" lang="en-US">
              <a:ea typeface="Calibri" panose="020F0502020204030204" pitchFamily="34" charset="0"/>
              <a:cs typeface="Times New Roman" panose="02020603050405020304" pitchFamily="18"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202" name=""/>
        <p:cNvGrpSpPr/>
        <p:nvPr/>
      </p:nvGrpSpPr>
      <p:grpSpPr>
        <a:xfrm>
          <a:off x="0" y="0"/>
          <a:ext cx="0" cy="0"/>
          <a:chOff x="0" y="0"/>
          <a:chExt cx="0" cy="0"/>
        </a:xfrm>
      </p:grpSpPr>
      <p:sp>
        <p:nvSpPr>
          <p:cNvPr id="1048724" name="Content Placeholder 2"/>
          <p:cNvSpPr>
            <a:spLocks noGrp="1"/>
          </p:cNvSpPr>
          <p:nvPr>
            <p:ph idx="1"/>
          </p:nvPr>
        </p:nvSpPr>
        <p:spPr/>
        <p:txBody>
          <a:bodyPr/>
          <a:p>
            <a:pPr indent="-514350" lvl="0" marL="514350">
              <a:lnSpc>
                <a:spcPct val="115000"/>
              </a:lnSpc>
              <a:spcBef>
                <a:spcPts val="0"/>
              </a:spcBef>
              <a:buAutoNum type="arabicPeriod" startAt="6"/>
            </a:pPr>
            <a:r>
              <a:rPr dirty="0" lang="sw-KE" smtClean="0">
                <a:solidFill>
                  <a:prstClr val="black"/>
                </a:solidFill>
                <a:ea typeface="Calibri" panose="020F0502020204030204" pitchFamily="34" charset="0"/>
                <a:cs typeface="Times New Roman" panose="02020603050405020304" pitchFamily="18" charset="0"/>
              </a:rPr>
              <a:t>Reduced </a:t>
            </a:r>
            <a:r>
              <a:rPr dirty="0" lang="sw-KE">
                <a:solidFill>
                  <a:prstClr val="black"/>
                </a:solidFill>
                <a:ea typeface="Calibri" panose="020F0502020204030204" pitchFamily="34" charset="0"/>
                <a:cs typeface="Times New Roman" panose="02020603050405020304" pitchFamily="18" charset="0"/>
              </a:rPr>
              <a:t>bilirubin binding sites on the </a:t>
            </a:r>
            <a:r>
              <a:rPr dirty="0" lang="sw-KE" smtClean="0">
                <a:solidFill>
                  <a:prstClr val="black"/>
                </a:solidFill>
                <a:ea typeface="Calibri" panose="020F0502020204030204" pitchFamily="34" charset="0"/>
                <a:cs typeface="Times New Roman" panose="02020603050405020304" pitchFamily="18" charset="0"/>
              </a:rPr>
              <a:t>albumin</a:t>
            </a:r>
            <a:endParaRPr dirty="0" lang="en-US" smtClean="0">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lang="sw-KE" smtClean="0">
                <a:solidFill>
                  <a:prstClr val="black"/>
                </a:solidFill>
                <a:ea typeface="Calibri" panose="020F0502020204030204" pitchFamily="34" charset="0"/>
                <a:cs typeface="Times New Roman" panose="02020603050405020304" pitchFamily="18" charset="0"/>
              </a:rPr>
              <a:t>Malnutrition</a:t>
            </a:r>
            <a:endParaRPr dirty="0" lang="en-US" smtClean="0">
              <a:solidFill>
                <a:prstClr val="black"/>
              </a:solidFill>
              <a:ea typeface="Calibri" panose="020F0502020204030204" pitchFamily="34" charset="0"/>
              <a:cs typeface="Times New Roman" panose="02020603050405020304" pitchFamily="18" charset="0"/>
            </a:endParaRPr>
          </a:p>
          <a:p>
            <a:pPr indent="-514350" lvl="0" marL="514350">
              <a:lnSpc>
                <a:spcPct val="115000"/>
              </a:lnSpc>
              <a:spcBef>
                <a:spcPts val="0"/>
              </a:spcBef>
              <a:buAutoNum type="arabicPeriod" startAt="6"/>
            </a:pPr>
            <a:r>
              <a:rPr dirty="0" lang="sw-KE" smtClean="0">
                <a:solidFill>
                  <a:prstClr val="black"/>
                </a:solidFill>
                <a:ea typeface="Calibri" panose="020F0502020204030204" pitchFamily="34" charset="0"/>
                <a:cs typeface="Times New Roman" panose="02020603050405020304" pitchFamily="18" charset="0"/>
              </a:rPr>
              <a:t>Increased </a:t>
            </a:r>
            <a:r>
              <a:rPr dirty="0" lang="sw-KE">
                <a:solidFill>
                  <a:prstClr val="black"/>
                </a:solidFill>
                <a:ea typeface="Calibri" panose="020F0502020204030204" pitchFamily="34" charset="0"/>
                <a:cs typeface="Times New Roman" panose="02020603050405020304" pitchFamily="18" charset="0"/>
              </a:rPr>
              <a:t>reconversion of conjugated to unconjugated bilirubin  if it stays in the GIT.</a:t>
            </a:r>
            <a:endParaRPr dirty="0" lang="en-US">
              <a:solidFill>
                <a:prstClr val="black"/>
              </a:solidFill>
              <a:ea typeface="Calibri" panose="020F0502020204030204" pitchFamily="34"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203" name=""/>
        <p:cNvGrpSpPr/>
        <p:nvPr/>
      </p:nvGrpSpPr>
      <p:grpSpPr>
        <a:xfrm>
          <a:off x="0" y="0"/>
          <a:ext cx="0" cy="0"/>
          <a:chOff x="0" y="0"/>
          <a:chExt cx="0" cy="0"/>
        </a:xfrm>
      </p:grpSpPr>
      <p:sp>
        <p:nvSpPr>
          <p:cNvPr id="1048725" name="Title 1"/>
          <p:cNvSpPr>
            <a:spLocks noGrp="1"/>
          </p:cNvSpPr>
          <p:nvPr>
            <p:ph type="title"/>
          </p:nvPr>
        </p:nvSpPr>
        <p:spPr>
          <a:xfrm>
            <a:off x="838200" y="128789"/>
            <a:ext cx="10515600" cy="721217"/>
          </a:xfrm>
        </p:spPr>
        <p:txBody>
          <a:bodyPr/>
          <a:p>
            <a:r>
              <a:rPr b="1" dirty="0" lang="en-US" smtClean="0">
                <a:latin typeface="+mn-lt"/>
              </a:rPr>
              <a:t>                 Nursing management</a:t>
            </a:r>
            <a:endParaRPr b="1" dirty="0" lang="en-US">
              <a:latin typeface="+mn-lt"/>
            </a:endParaRPr>
          </a:p>
        </p:txBody>
      </p:sp>
      <p:sp>
        <p:nvSpPr>
          <p:cNvPr id="1048726" name="Content Placeholder 2"/>
          <p:cNvSpPr>
            <a:spLocks noGrp="1"/>
          </p:cNvSpPr>
          <p:nvPr>
            <p:ph idx="1"/>
          </p:nvPr>
        </p:nvSpPr>
        <p:spPr>
          <a:xfrm>
            <a:off x="838200" y="1030310"/>
            <a:ext cx="10515600" cy="5718220"/>
          </a:xfrm>
        </p:spPr>
        <p:txBody>
          <a:bodyPr>
            <a:normAutofit fontScale="96154" lnSpcReduction="10000"/>
          </a:bodyPr>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Asses </a:t>
            </a:r>
            <a:r>
              <a:rPr dirty="0" lang="sw-KE">
                <a:latin typeface="Calibri" panose="020F0502020204030204" pitchFamily="34" charset="0"/>
                <a:ea typeface="Calibri" panose="020F0502020204030204" pitchFamily="34" charset="0"/>
                <a:cs typeface="Times New Roman" panose="02020603050405020304" pitchFamily="18" charset="0"/>
              </a:rPr>
              <a:t>the baby to determine the degree of jaundice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Do investigation on serum bilirubin levels and Hb</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Start the baby on </a:t>
            </a:r>
            <a:r>
              <a:rPr dirty="0" lang="sw-KE" smtClean="0">
                <a:latin typeface="Calibri" panose="020F0502020204030204" pitchFamily="34" charset="0"/>
                <a:ea typeface="Calibri" panose="020F0502020204030204" pitchFamily="34" charset="0"/>
                <a:cs typeface="Times New Roman" panose="02020603050405020304" pitchFamily="18" charset="0"/>
              </a:rPr>
              <a:t>phototherapy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Order for blood exchange transfussion if necessary.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sz="3200" lang="sw-KE">
                <a:latin typeface="Calibri" panose="020F0502020204030204" pitchFamily="34" charset="0"/>
                <a:ea typeface="Calibri" panose="020F0502020204030204" pitchFamily="34" charset="0"/>
                <a:cs typeface="Times New Roman" panose="02020603050405020304" pitchFamily="18" charset="0"/>
              </a:rPr>
              <a:t>Complications of </a:t>
            </a:r>
            <a:r>
              <a:rPr b="1" dirty="0" sz="3200" lang="sw-KE" smtClean="0">
                <a:latin typeface="Calibri" panose="020F0502020204030204" pitchFamily="34" charset="0"/>
                <a:ea typeface="Calibri" panose="020F0502020204030204" pitchFamily="34" charset="0"/>
                <a:cs typeface="Times New Roman" panose="02020603050405020304" pitchFamily="18" charset="0"/>
              </a:rPr>
              <a:t>neonatal </a:t>
            </a:r>
            <a:r>
              <a:rPr b="1" dirty="0" sz="3200" lang="sw-KE">
                <a:latin typeface="Calibri" panose="020F0502020204030204" pitchFamily="34" charset="0"/>
                <a:ea typeface="Calibri" panose="020F0502020204030204" pitchFamily="34" charset="0"/>
                <a:cs typeface="Times New Roman" panose="02020603050405020304" pitchFamily="18" charset="0"/>
              </a:rPr>
              <a:t>jaundice</a:t>
            </a:r>
            <a:endParaRPr dirty="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Retinal damage due to light used in treatment</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Anaemia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Hyperthermia associated with phototherapy</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pPr>
            <a:r>
              <a:rPr dirty="0" sz="2800" lang="sw-KE">
                <a:latin typeface="Calibri" panose="020F0502020204030204" pitchFamily="34" charset="0"/>
                <a:ea typeface="Calibri" panose="020F0502020204030204" pitchFamily="34" charset="0"/>
                <a:cs typeface="Times New Roman" panose="02020603050405020304" pitchFamily="18" charset="0"/>
              </a:rPr>
              <a:t>Hypocacaemia</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pPr>
            <a:r>
              <a:rPr dirty="0" sz="2800" lang="sw-KE" smtClean="0">
                <a:latin typeface="Calibri" panose="020F0502020204030204" pitchFamily="34" charset="0"/>
                <a:ea typeface="Calibri" panose="020F0502020204030204" pitchFamily="34" charset="0"/>
                <a:cs typeface="Times New Roman" panose="02020603050405020304" pitchFamily="18" charset="0"/>
              </a:rPr>
              <a:t>Kernicterus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that is characterised by </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seizures, hyper – tonicity , lethargy, stiff neck with hyper – extended head</a:t>
            </a:r>
            <a:r>
              <a:rPr b="1" dirty="0" sz="2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a:t>
            </a:r>
            <a:endParaRPr b="1"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2" marL="914400">
              <a:lnSpc>
                <a:spcPct val="115000"/>
              </a:lnSpc>
              <a:spcBef>
                <a:spcPts val="0"/>
              </a:spcBef>
            </a:pPr>
            <a:endParaRPr dirty="0" sz="280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204" name=""/>
        <p:cNvGrpSpPr/>
        <p:nvPr/>
      </p:nvGrpSpPr>
      <p:grpSpPr>
        <a:xfrm>
          <a:off x="0" y="0"/>
          <a:ext cx="0" cy="0"/>
          <a:chOff x="0" y="0"/>
          <a:chExt cx="0" cy="0"/>
        </a:xfrm>
      </p:grpSpPr>
      <p:sp>
        <p:nvSpPr>
          <p:cNvPr id="1048727" name="Title 1"/>
          <p:cNvSpPr>
            <a:spLocks noGrp="1"/>
          </p:cNvSpPr>
          <p:nvPr>
            <p:ph type="title"/>
          </p:nvPr>
        </p:nvSpPr>
        <p:spPr>
          <a:xfrm>
            <a:off x="838200" y="193183"/>
            <a:ext cx="10515600" cy="901522"/>
          </a:xfrm>
        </p:spPr>
        <p:txBody>
          <a:bodyPr>
            <a:normAutofit fontScale="90000"/>
          </a:bodyPr>
          <a:p>
            <a:r>
              <a:rPr b="1" dirty="0" lang="en-US" smtClean="0">
                <a:latin typeface="+mn-lt"/>
              </a:rPr>
              <a:t>Treatment modalities for neonatal jaundice</a:t>
            </a:r>
            <a:endParaRPr b="1" dirty="0" lang="en-US">
              <a:latin typeface="+mn-lt"/>
            </a:endParaRPr>
          </a:p>
        </p:txBody>
      </p:sp>
      <p:sp>
        <p:nvSpPr>
          <p:cNvPr id="1048728" name="Content Placeholder 2"/>
          <p:cNvSpPr>
            <a:spLocks noGrp="1"/>
          </p:cNvSpPr>
          <p:nvPr>
            <p:ph idx="1"/>
          </p:nvPr>
        </p:nvSpPr>
        <p:spPr>
          <a:xfrm>
            <a:off x="373487" y="1275007"/>
            <a:ext cx="11418195" cy="5383369"/>
          </a:xfrm>
        </p:spPr>
        <p:txBody>
          <a:bodyPr>
            <a:noAutofit/>
          </a:bodyPr>
          <a:p>
            <a:pPr indent="0" marL="0" marR="0">
              <a:lnSpc>
                <a:spcPct val="115000"/>
              </a:lnSpc>
              <a:spcBef>
                <a:spcPts val="0"/>
              </a:spcBef>
              <a:spcAft>
                <a:spcPts val="0"/>
              </a:spcAft>
              <a:buNone/>
            </a:pPr>
            <a:r>
              <a:rPr dirty="0" lang="sw-KE" smtClean="0">
                <a:latin typeface="Calibri" panose="020F0502020204030204" pitchFamily="34" charset="0"/>
                <a:ea typeface="Calibri" panose="020F0502020204030204" pitchFamily="34" charset="0"/>
                <a:cs typeface="Times New Roman" panose="02020603050405020304" pitchFamily="18" charset="0"/>
              </a:rPr>
              <a:t>There </a:t>
            </a:r>
            <a:r>
              <a:rPr dirty="0" lang="sw-KE">
                <a:latin typeface="Calibri" panose="020F0502020204030204" pitchFamily="34" charset="0"/>
                <a:ea typeface="Calibri" panose="020F0502020204030204" pitchFamily="34" charset="0"/>
                <a:cs typeface="Times New Roman" panose="02020603050405020304" pitchFamily="18" charset="0"/>
              </a:rPr>
              <a:t>are three main modalitie named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342900" lvl="3" marL="1714500">
              <a:lnSpc>
                <a:spcPct val="115000"/>
              </a:lnSpc>
              <a:spcBef>
                <a:spcPts val="0"/>
              </a:spcBef>
              <a:buFont typeface="Symbol" panose="05050102010706020507" pitchFamily="18" charset="2"/>
              <a:buChar char=""/>
            </a:pPr>
            <a:r>
              <a:rPr dirty="0" sz="2400" lang="sw-KE">
                <a:latin typeface="Calibri" panose="020F0502020204030204" pitchFamily="34" charset="0"/>
                <a:ea typeface="Calibri" panose="020F0502020204030204" pitchFamily="34" charset="0"/>
                <a:cs typeface="Times New Roman" panose="02020603050405020304" pitchFamily="18" charset="0"/>
              </a:rPr>
              <a:t>Phototherapy</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pPr indent="-342900" lvl="3" marL="1714500">
              <a:lnSpc>
                <a:spcPct val="115000"/>
              </a:lnSpc>
              <a:spcBef>
                <a:spcPts val="0"/>
              </a:spcBef>
              <a:buFont typeface="Symbol" panose="05050102010706020507" pitchFamily="18" charset="2"/>
              <a:buChar char=""/>
            </a:pPr>
            <a:r>
              <a:rPr dirty="0" sz="2400" lang="sw-KE">
                <a:latin typeface="Calibri" panose="020F0502020204030204" pitchFamily="34" charset="0"/>
                <a:ea typeface="Calibri" panose="020F0502020204030204" pitchFamily="34" charset="0"/>
                <a:cs typeface="Times New Roman" panose="02020603050405020304" pitchFamily="18" charset="0"/>
              </a:rPr>
              <a:t>Blood exchange transfusion</a:t>
            </a:r>
            <a:endParaRPr dirty="0" sz="2400" lang="en-US">
              <a:latin typeface="Calibri" panose="020F0502020204030204" pitchFamily="34" charset="0"/>
              <a:ea typeface="Calibri" panose="020F0502020204030204" pitchFamily="34" charset="0"/>
              <a:cs typeface="Times New Roman" panose="02020603050405020304" pitchFamily="18" charset="0"/>
            </a:endParaRPr>
          </a:p>
          <a:p>
            <a:pPr indent="-342900" lvl="3" marL="1714500">
              <a:lnSpc>
                <a:spcPct val="115000"/>
              </a:lnSpc>
              <a:spcBef>
                <a:spcPts val="0"/>
              </a:spcBef>
              <a:buFont typeface="Symbol" panose="05050102010706020507" pitchFamily="18" charset="2"/>
              <a:buChar char=""/>
            </a:pPr>
            <a:r>
              <a:rPr dirty="0" sz="2400" lang="sw-KE" smtClean="0">
                <a:latin typeface="Calibri" panose="020F0502020204030204" pitchFamily="34" charset="0"/>
                <a:ea typeface="Calibri" panose="020F0502020204030204" pitchFamily="34" charset="0"/>
                <a:cs typeface="Times New Roman" panose="02020603050405020304" pitchFamily="18" charset="0"/>
              </a:rPr>
              <a:t>Protoporphyrins</a:t>
            </a:r>
            <a:endParaRPr dirty="0" sz="240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205" name=""/>
        <p:cNvGrpSpPr/>
        <p:nvPr/>
      </p:nvGrpSpPr>
      <p:grpSpPr>
        <a:xfrm>
          <a:off x="0" y="0"/>
          <a:ext cx="0" cy="0"/>
          <a:chOff x="0" y="0"/>
          <a:chExt cx="0" cy="0"/>
        </a:xfrm>
      </p:grpSpPr>
      <p:sp>
        <p:nvSpPr>
          <p:cNvPr id="1048729" name="Title 1"/>
          <p:cNvSpPr>
            <a:spLocks noGrp="1"/>
          </p:cNvSpPr>
          <p:nvPr>
            <p:ph type="title"/>
          </p:nvPr>
        </p:nvSpPr>
        <p:spPr/>
        <p:txBody>
          <a:bodyPr>
            <a:normAutofit fontScale="90000"/>
          </a:bodyPr>
          <a:p>
            <a:pPr lvl="0" marL="228600">
              <a:lnSpc>
                <a:spcPct val="115000"/>
              </a:lnSpc>
              <a:spcBef>
                <a:spcPts val="0"/>
              </a:spcBef>
            </a:pPr>
            <a:r>
              <a:rPr b="1" dirty="0" sz="49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a:t>
            </a:r>
            <a:r>
              <a:rPr b="1" dirty="0" sz="49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Phototherapy</a:t>
            </a:r>
            <a: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30" name="Content Placeholder 2"/>
          <p:cNvSpPr>
            <a:spLocks noGrp="1"/>
          </p:cNvSpPr>
          <p:nvPr>
            <p:ph idx="1"/>
          </p:nvPr>
        </p:nvSpPr>
        <p:spPr/>
        <p:txBody>
          <a:bodyPr/>
          <a:p>
            <a:pPr lvl="0" marL="0">
              <a:lnSpc>
                <a:spcPct val="115000"/>
              </a:lnSpc>
              <a:spcBef>
                <a:spcPts val="0"/>
              </a:spcBef>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Phototherapy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prevents bilirubin  levels from going high enough to cross BBB and cause </a:t>
            </a:r>
            <a:r>
              <a:rPr dirty="0" i="1"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kernicterus</a:t>
            </a:r>
          </a:p>
          <a:p>
            <a:pPr indent="0" lvl="0" marL="0">
              <a:lnSpc>
                <a:spcPct val="115000"/>
              </a:lnSpc>
              <a:spcBef>
                <a:spcPts val="0"/>
              </a:spcBef>
              <a:buNone/>
            </a:pPr>
            <a:endParaRPr dirty="0" i="1" lang="sw-KE">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0" lvl="0" marL="0">
              <a:lnSpc>
                <a:spcPct val="115000"/>
              </a:lnSpc>
              <a:spcBef>
                <a:spcPts val="0"/>
              </a:spcBef>
              <a:buNone/>
            </a:pPr>
            <a:r>
              <a:rPr b="1" dirty="0" lang="en-US">
                <a:solidFill>
                  <a:prstClr val="black"/>
                </a:solidFill>
                <a:latin typeface="Calibri" panose="020F0502020204030204" pitchFamily="34" charset="0"/>
                <a:ea typeface="Calibri" panose="020F0502020204030204" pitchFamily="34" charset="0"/>
                <a:cs typeface="Times New Roman" panose="02020603050405020304" pitchFamily="18" charset="0"/>
              </a:rPr>
              <a:t>m</a:t>
            </a:r>
            <a:r>
              <a:rPr b="1"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echanism of Action:</a:t>
            </a:r>
            <a:r>
              <a:rPr b="1" dirty="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Blue fluorescent  light at a given wavelength  is absorbed by the unconjugated  bilirubin in the skin and superficial capillary and is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unconjugated bilirubin (indirect) is converted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into conjugated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bilirubin (direct)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which is water soluble and can be excreted in stool and urine.</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206" name=""/>
        <p:cNvGrpSpPr/>
        <p:nvPr/>
      </p:nvGrpSpPr>
      <p:grpSpPr>
        <a:xfrm>
          <a:off x="0" y="0"/>
          <a:ext cx="0" cy="0"/>
          <a:chOff x="0" y="0"/>
          <a:chExt cx="0" cy="0"/>
        </a:xfrm>
      </p:grpSpPr>
      <p:sp>
        <p:nvSpPr>
          <p:cNvPr id="1048731" name="Content Placeholder 2"/>
          <p:cNvSpPr>
            <a:spLocks noGrp="1"/>
          </p:cNvSpPr>
          <p:nvPr>
            <p:ph idx="1"/>
          </p:nvPr>
        </p:nvSpPr>
        <p:spPr>
          <a:xfrm>
            <a:off x="838200" y="115910"/>
            <a:ext cx="10515600" cy="6413679"/>
          </a:xfrm>
        </p:spPr>
        <p:txBody>
          <a:bodyPr>
            <a:normAutofit/>
          </a:bodyPr>
          <a:p>
            <a:pPr indent="0" marL="0" marR="0">
              <a:lnSpc>
                <a:spcPct val="115000"/>
              </a:lnSpc>
              <a:spcBef>
                <a:spcPts val="0"/>
              </a:spcBef>
              <a:spcAft>
                <a:spcPts val="0"/>
              </a:spcAft>
              <a:buNone/>
            </a:pPr>
            <a:r>
              <a:rPr b="1" dirty="0" lang="sw-KE">
                <a:latin typeface="Calibri" panose="020F0502020204030204" pitchFamily="34" charset="0"/>
                <a:ea typeface="Calibri" panose="020F0502020204030204" pitchFamily="34" charset="0"/>
                <a:cs typeface="Times New Roman" panose="02020603050405020304" pitchFamily="18" charset="0"/>
              </a:rPr>
              <a:t>Indications.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Preterm with jaundice  appearing after 48 hrs and bilirubin levels are 260 – 265 mol/l</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Preterm with weight  less than 1500g and bilirubin levels are 85 – 114 mol/l</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Preterm with weight more than 1500g and bilirubin levels are 14 – 165 </a:t>
            </a:r>
            <a:r>
              <a:rPr dirty="0" lang="sw-KE" smtClean="0">
                <a:latin typeface="Calibri" panose="020F0502020204030204" pitchFamily="34" charset="0"/>
                <a:ea typeface="Calibri" panose="020F0502020204030204" pitchFamily="34" charset="0"/>
                <a:cs typeface="Times New Roman" panose="02020603050405020304" pitchFamily="18" charset="0"/>
              </a:rPr>
              <a:t>mol/l</a:t>
            </a: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207" name=""/>
        <p:cNvGrpSpPr/>
        <p:nvPr/>
      </p:nvGrpSpPr>
      <p:grpSpPr>
        <a:xfrm>
          <a:off x="0" y="0"/>
          <a:ext cx="0" cy="0"/>
          <a:chOff x="0" y="0"/>
          <a:chExt cx="0" cy="0"/>
        </a:xfrm>
      </p:grpSpPr>
      <p:sp>
        <p:nvSpPr>
          <p:cNvPr id="1048732" name="Title 1"/>
          <p:cNvSpPr>
            <a:spLocks noGrp="1"/>
          </p:cNvSpPr>
          <p:nvPr>
            <p:ph type="title"/>
          </p:nvPr>
        </p:nvSpPr>
        <p:spPr>
          <a:xfrm>
            <a:off x="838200" y="365126"/>
            <a:ext cx="10515600" cy="793974"/>
          </a:xfrm>
        </p:spPr>
        <p:txBody>
          <a:bodyPr>
            <a:normAutofit fontScale="90000"/>
          </a:bodyPr>
          <a:p>
            <a:pPr lvl="0">
              <a:lnSpc>
                <a:spcPct val="115000"/>
              </a:lnSpc>
              <a:spcBef>
                <a:spcPts val="0"/>
              </a:spcBef>
            </a:pPr>
            <a:r>
              <a:rPr b="1" dirty="0" sz="53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b="1" dirty="0" sz="53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b="1" dirty="0" sz="53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Care </a:t>
            </a:r>
            <a:r>
              <a:rPr b="1" dirty="0" sz="53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of a Baby on Phototherapy</a:t>
            </a:r>
            <a:r>
              <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4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33" name="Content Placeholder 2"/>
          <p:cNvSpPr>
            <a:spLocks noGrp="1"/>
          </p:cNvSpPr>
          <p:nvPr>
            <p:ph idx="1"/>
          </p:nvPr>
        </p:nvSpPr>
        <p:spPr>
          <a:xfrm>
            <a:off x="450761" y="1275008"/>
            <a:ext cx="11423560" cy="5254581"/>
          </a:xfrm>
        </p:spPr>
        <p:txBody>
          <a:bodyPr>
            <a:noAutofit/>
          </a:bodyPr>
          <a:p>
            <a:pPr indent="-514350" lvl="0" marL="285750">
              <a:lnSpc>
                <a:spcPct val="115000"/>
              </a:lnSpc>
              <a:spcBef>
                <a:spcPts val="0"/>
              </a:spcBef>
              <a:buFont typeface="+mj-lt"/>
              <a:buAutoNum type="arabicPeriod"/>
            </a:pP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Expose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the whole body of the baby to increase surface area exposed to light</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285750">
              <a:lnSpc>
                <a:spcPct val="115000"/>
              </a:lnSpc>
              <a:spcBef>
                <a:spcPts val="0"/>
              </a:spcBef>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Keep turning the baby 2 hourly to expose all parts to the fluorescent light.</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285750">
              <a:lnSpc>
                <a:spcPct val="115000"/>
              </a:lnSpc>
              <a:spcBef>
                <a:spcPts val="0"/>
              </a:spcBef>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Ensure the airway of the baby is patent by extending the head</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285750">
              <a:lnSpc>
                <a:spcPct val="115000"/>
              </a:lnSpc>
              <a:spcBef>
                <a:spcPts val="0"/>
              </a:spcBef>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Cover the eyes to prevent damage by direct rays of light</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285750">
              <a:lnSpc>
                <a:spcPct val="115000"/>
              </a:lnSpc>
              <a:spcBef>
                <a:spcPts val="0"/>
              </a:spcBef>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When breastfeeding the eyes are  unpadded to encourage eye contact with the mother</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285750">
              <a:lnSpc>
                <a:spcPct val="115000"/>
              </a:lnSpc>
              <a:spcBef>
                <a:spcPts val="0"/>
              </a:spcBef>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Provide intermittent phototherapy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ie 6hrs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on </a:t>
            </a:r>
            <a:r>
              <a:rPr dirty="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and 6 </a:t>
            </a: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hrs off but may be continuous.</a:t>
            </a:r>
            <a:endParaRPr dirty="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514350" lvl="0" marL="514350">
              <a:buFont typeface="+mj-lt"/>
              <a:buAutoNum type="arabicPeriod"/>
            </a:pPr>
            <a:r>
              <a:rPr dirty="0" lang="sw-KE">
                <a:solidFill>
                  <a:prstClr val="black"/>
                </a:solidFill>
                <a:latin typeface="Calibri" panose="020F0502020204030204" pitchFamily="34" charset="0"/>
                <a:ea typeface="Calibri" panose="020F0502020204030204" pitchFamily="34" charset="0"/>
                <a:cs typeface="Times New Roman" panose="02020603050405020304" pitchFamily="18" charset="0"/>
              </a:rPr>
              <a:t>Give phototherapy for 2 – 3 days and asses the serum bilirubin levels twice or three times a day</a:t>
            </a:r>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620" name="Title 1"/>
          <p:cNvSpPr>
            <a:spLocks noGrp="1"/>
          </p:cNvSpPr>
          <p:nvPr>
            <p:ph type="title"/>
          </p:nvPr>
        </p:nvSpPr>
        <p:spPr>
          <a:xfrm>
            <a:off x="838200" y="0"/>
            <a:ext cx="10515600" cy="695459"/>
          </a:xfrm>
        </p:spPr>
        <p:txBody>
          <a:bodyPr/>
          <a:p>
            <a:r>
              <a:rPr b="1" dirty="0" lang="en-US" smtClean="0">
                <a:latin typeface="+mn-lt"/>
              </a:rPr>
              <a:t>Clinical Features Of A Premature Baby</a:t>
            </a:r>
            <a:endParaRPr b="1" dirty="0" lang="en-US">
              <a:latin typeface="+mn-lt"/>
            </a:endParaRPr>
          </a:p>
        </p:txBody>
      </p:sp>
      <p:sp>
        <p:nvSpPr>
          <p:cNvPr id="1048621" name="Content Placeholder 2"/>
          <p:cNvSpPr>
            <a:spLocks noGrp="1"/>
          </p:cNvSpPr>
          <p:nvPr>
            <p:ph sz="half" idx="1"/>
          </p:nvPr>
        </p:nvSpPr>
        <p:spPr>
          <a:xfrm>
            <a:off x="334851" y="1043190"/>
            <a:ext cx="5684949" cy="5679582"/>
          </a:xfrm>
        </p:spPr>
        <p:txBody>
          <a:bodyPr>
            <a:normAutofit fontScale="25000" lnSpcReduction="20000"/>
          </a:bodyPr>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Small stature with low birth weight less than 2500 g</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Thin and sparsely distributed hair on the head</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Skin is reddish with plenty of laguno</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Widely open sutures</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Eyes are closed most of the time</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Pinnae of the ears are soft and fold easily on pressure and slow to uncoil.</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marL="0">
              <a:lnSpc>
                <a:spcPct val="115000"/>
              </a:lnSpc>
              <a:spcBef>
                <a:spcPts val="0"/>
              </a:spcBef>
              <a:spcAft>
                <a:spcPts val="1000"/>
              </a:spcAft>
            </a:pPr>
            <a:r>
              <a:rPr dirty="0" sz="96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Narrow sinuses and and the nose a bit </a:t>
            </a:r>
            <a:r>
              <a:rPr dirty="0" sz="9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flat</a:t>
            </a:r>
          </a:p>
          <a:p>
            <a:pPr lvl="0" marL="0">
              <a:lnSpc>
                <a:spcPct val="115000"/>
              </a:lnSpc>
              <a:spcBef>
                <a:spcPts val="0"/>
              </a:spcBef>
              <a:spcAft>
                <a:spcPts val="1000"/>
              </a:spcAft>
            </a:pPr>
            <a:r>
              <a:rPr dirty="0" sz="96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Swallowing and sucking reflexes absent or very weak</a:t>
            </a:r>
            <a:endParaRPr dirty="0" sz="9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0" lvl="0" marL="0">
              <a:lnSpc>
                <a:spcPct val="115000"/>
              </a:lnSpc>
              <a:spcBef>
                <a:spcPts val="0"/>
              </a:spcBef>
              <a:spcAft>
                <a:spcPts val="1000"/>
              </a:spcAft>
              <a:buNone/>
            </a:pPr>
            <a:endParaRPr dirty="0" sz="37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
        <p:nvSpPr>
          <p:cNvPr id="1048622" name="Content Placeholder 3"/>
          <p:cNvSpPr>
            <a:spLocks noGrp="1"/>
          </p:cNvSpPr>
          <p:nvPr>
            <p:ph sz="half" idx="2"/>
          </p:nvPr>
        </p:nvSpPr>
        <p:spPr>
          <a:xfrm>
            <a:off x="6019800" y="740535"/>
            <a:ext cx="5843789" cy="5872766"/>
          </a:xfrm>
        </p:spPr>
        <p:txBody>
          <a:bodyPr>
            <a:normAutofit fontScale="28571" lnSpcReduction="20000"/>
          </a:bodyPr>
          <a:p>
            <a:pPr marR="0">
              <a:lnSpc>
                <a:spcPct val="115000"/>
              </a:lnSpc>
              <a:spcBef>
                <a:spcPts val="0"/>
              </a:spcBef>
              <a:spcAft>
                <a:spcPts val="1000"/>
              </a:spcAft>
            </a:pPr>
            <a:r>
              <a:rPr dirty="0" sz="9600" lang="sw-KE" smtClean="0">
                <a:latin typeface="Calibri" panose="020F0502020204030204" pitchFamily="34" charset="0"/>
                <a:ea typeface="Calibri" panose="020F0502020204030204" pitchFamily="34" charset="0"/>
                <a:cs typeface="Times New Roman" panose="02020603050405020304" pitchFamily="18" charset="0"/>
              </a:rPr>
              <a:t>Weak </a:t>
            </a:r>
            <a:r>
              <a:rPr dirty="0" sz="9600" lang="sw-KE">
                <a:latin typeface="Calibri" panose="020F0502020204030204" pitchFamily="34" charset="0"/>
                <a:ea typeface="Calibri" panose="020F0502020204030204" pitchFamily="34" charset="0"/>
                <a:cs typeface="Times New Roman" panose="02020603050405020304" pitchFamily="18" charset="0"/>
              </a:rPr>
              <a:t>cry and there is no tears.</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Chest is small, soft with underdevelped breast tissues</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Poor muscle tone and the baby lies inactive most of the time</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In females,labis majora are widely separated and the libia minora is protruding  in between</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In males, scrotal muscles are smooth and testes are undescended</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Palmer and  planter creases are absent </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pPr>
            <a:r>
              <a:rPr dirty="0" sz="9600" lang="sw-KE">
                <a:latin typeface="Calibri" panose="020F0502020204030204" pitchFamily="34" charset="0"/>
                <a:ea typeface="Calibri" panose="020F0502020204030204" pitchFamily="34" charset="0"/>
                <a:cs typeface="Times New Roman" panose="02020603050405020304" pitchFamily="18" charset="0"/>
              </a:rPr>
              <a:t>Grasp reflexes are absent</a:t>
            </a:r>
            <a:endParaRPr dirty="0" sz="96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208" name=""/>
        <p:cNvGrpSpPr/>
        <p:nvPr/>
      </p:nvGrpSpPr>
      <p:grpSpPr>
        <a:xfrm>
          <a:off x="0" y="0"/>
          <a:ext cx="0" cy="0"/>
          <a:chOff x="0" y="0"/>
          <a:chExt cx="0" cy="0"/>
        </a:xfrm>
      </p:grpSpPr>
      <p:sp>
        <p:nvSpPr>
          <p:cNvPr id="1048734" name="Content Placeholder 2"/>
          <p:cNvSpPr>
            <a:spLocks noGrp="1"/>
          </p:cNvSpPr>
          <p:nvPr>
            <p:ph idx="1"/>
          </p:nvPr>
        </p:nvSpPr>
        <p:spPr>
          <a:xfrm>
            <a:off x="838200" y="437882"/>
            <a:ext cx="10515600" cy="6001555"/>
          </a:xfrm>
        </p:spPr>
        <p:txBody>
          <a:bodyPr>
            <a:normAutofit/>
          </a:bodyPr>
          <a:p>
            <a:pPr indent="0" marL="0" marR="0">
              <a:lnSpc>
                <a:spcPct val="115000"/>
              </a:lnSpc>
              <a:spcBef>
                <a:spcPts val="0"/>
              </a:spcBef>
              <a:spcAft>
                <a:spcPts val="0"/>
              </a:spcAft>
              <a:buNone/>
            </a:pPr>
            <a:r>
              <a:rPr dirty="0" lang="en-US" smtClean="0"/>
              <a:t> </a:t>
            </a:r>
            <a:r>
              <a:rPr b="1" dirty="0" lang="sw-KE">
                <a:latin typeface="Calibri" panose="020F0502020204030204" pitchFamily="34" charset="0"/>
                <a:ea typeface="Calibri" panose="020F0502020204030204" pitchFamily="34" charset="0"/>
                <a:cs typeface="Times New Roman" panose="02020603050405020304" pitchFamily="18" charset="0"/>
              </a:rPr>
              <a:t>NB :</a:t>
            </a:r>
            <a:r>
              <a:rPr dirty="0" lang="sw-KE">
                <a:latin typeface="Calibri" panose="020F0502020204030204" pitchFamily="34" charset="0"/>
                <a:ea typeface="Calibri" panose="020F0502020204030204" pitchFamily="34" charset="0"/>
                <a:cs typeface="Times New Roman" panose="02020603050405020304" pitchFamily="18" charset="0"/>
              </a:rPr>
              <a:t> Greatest reduction in bilirubin levels will be in the first 24 hrs of phototherapy.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startAt="8"/>
            </a:pPr>
            <a:r>
              <a:rPr dirty="0" lang="sw-KE">
                <a:latin typeface="Calibri" panose="020F0502020204030204" pitchFamily="34" charset="0"/>
                <a:ea typeface="Calibri" panose="020F0502020204030204" pitchFamily="34" charset="0"/>
                <a:cs typeface="Times New Roman" panose="02020603050405020304" pitchFamily="18" charset="0"/>
              </a:rPr>
              <a:t>Observe the eyes for weeping or discharge.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startAt="8"/>
            </a:pPr>
            <a:r>
              <a:rPr dirty="0" lang="sw-KE">
                <a:latin typeface="Calibri" panose="020F0502020204030204" pitchFamily="34" charset="0"/>
                <a:ea typeface="Calibri" panose="020F0502020204030204" pitchFamily="34" charset="0"/>
                <a:cs typeface="Times New Roman" panose="02020603050405020304" pitchFamily="18" charset="0"/>
              </a:rPr>
              <a:t>If photo therapy is continuous, give extra fluids to prevent dehydration and maintain accurate input output charts.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startAt="8"/>
            </a:pPr>
            <a:r>
              <a:rPr dirty="0" lang="sw-KE">
                <a:latin typeface="Calibri" panose="020F0502020204030204" pitchFamily="34" charset="0"/>
                <a:ea typeface="Calibri" panose="020F0502020204030204" pitchFamily="34" charset="0"/>
                <a:cs typeface="Times New Roman" panose="02020603050405020304" pitchFamily="18" charset="0"/>
              </a:rPr>
              <a:t>Change </a:t>
            </a:r>
            <a:r>
              <a:rPr dirty="0" lang="sw-KE" smtClean="0">
                <a:latin typeface="Calibri" panose="020F0502020204030204" pitchFamily="34" charset="0"/>
                <a:ea typeface="Calibri" panose="020F0502020204030204" pitchFamily="34" charset="0"/>
                <a:cs typeface="Times New Roman" panose="02020603050405020304" pitchFamily="18" charset="0"/>
              </a:rPr>
              <a:t>linen </a:t>
            </a:r>
            <a:r>
              <a:rPr dirty="0" lang="sw-KE">
                <a:latin typeface="Calibri" panose="020F0502020204030204" pitchFamily="34" charset="0"/>
                <a:ea typeface="Calibri" panose="020F0502020204030204" pitchFamily="34" charset="0"/>
                <a:cs typeface="Times New Roman" panose="02020603050405020304" pitchFamily="18" charset="0"/>
              </a:rPr>
              <a:t>frequently because opening of bowels is increased. (loose stool)</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startAt="8"/>
            </a:pPr>
            <a:r>
              <a:rPr dirty="0" lang="sw-KE">
                <a:latin typeface="Calibri" panose="020F0502020204030204" pitchFamily="34" charset="0"/>
                <a:ea typeface="Calibri" panose="020F0502020204030204" pitchFamily="34" charset="0"/>
                <a:cs typeface="Times New Roman" panose="02020603050405020304" pitchFamily="18" charset="0"/>
              </a:rPr>
              <a:t>Observe the feeding and sleeping behaviour of the baby.</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15000"/>
              </a:lnSpc>
              <a:spcBef>
                <a:spcPts val="0"/>
              </a:spcBef>
              <a:spcAft>
                <a:spcPts val="0"/>
              </a:spcAft>
              <a:buFont typeface="+mj-lt"/>
              <a:buAutoNum type="arabicPeriod" startAt="8"/>
            </a:pPr>
            <a:r>
              <a:rPr dirty="0" lang="sw-KE">
                <a:latin typeface="Calibri" panose="020F0502020204030204" pitchFamily="34" charset="0"/>
                <a:ea typeface="Calibri" panose="020F0502020204030204" pitchFamily="34" charset="0"/>
                <a:cs typeface="Times New Roman" panose="02020603050405020304" pitchFamily="18" charset="0"/>
              </a:rPr>
              <a:t>Observations </a:t>
            </a:r>
            <a:r>
              <a:rPr dirty="0" lang="sw-KE" smtClean="0">
                <a:latin typeface="Calibri" panose="020F0502020204030204" pitchFamily="34" charset="0"/>
                <a:ea typeface="Calibri" panose="020F0502020204030204" pitchFamily="34" charset="0"/>
                <a:cs typeface="Times New Roman" panose="02020603050405020304" pitchFamily="18" charset="0"/>
              </a:rPr>
              <a:t>e.g </a:t>
            </a:r>
            <a:r>
              <a:rPr dirty="0" lang="sw-KE">
                <a:latin typeface="Calibri" panose="020F0502020204030204" pitchFamily="34" charset="0"/>
                <a:ea typeface="Calibri" panose="020F0502020204030204" pitchFamily="34" charset="0"/>
                <a:cs typeface="Times New Roman" panose="02020603050405020304" pitchFamily="18" charset="0"/>
              </a:rPr>
              <a:t>temperature to rule out </a:t>
            </a:r>
            <a:r>
              <a:rPr dirty="0" lang="sw-KE" smtClean="0">
                <a:latin typeface="Calibri" panose="020F0502020204030204" pitchFamily="34" charset="0"/>
                <a:ea typeface="Calibri" panose="020F0502020204030204" pitchFamily="34" charset="0"/>
                <a:cs typeface="Times New Roman" panose="02020603050405020304" pitchFamily="18" charset="0"/>
              </a:rPr>
              <a:t>hyperthermia,  </a:t>
            </a:r>
            <a:r>
              <a:rPr dirty="0" lang="sw-KE">
                <a:latin typeface="Calibri" panose="020F0502020204030204" pitchFamily="34" charset="0"/>
                <a:ea typeface="Calibri" panose="020F0502020204030204" pitchFamily="34" charset="0"/>
                <a:cs typeface="Times New Roman" panose="02020603050405020304" pitchFamily="18" charset="0"/>
              </a:rPr>
              <a:t>skin colour to monitor the </a:t>
            </a:r>
            <a:r>
              <a:rPr dirty="0" lang="sw-KE" smtClean="0">
                <a:latin typeface="Calibri" panose="020F0502020204030204" pitchFamily="34" charset="0"/>
                <a:ea typeface="Calibri" panose="020F0502020204030204" pitchFamily="34" charset="0"/>
                <a:cs typeface="Times New Roman" panose="02020603050405020304" pitchFamily="18" charset="0"/>
              </a:rPr>
              <a:t>progress, apex beat, and respiration.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a:buNone/>
            </a:pPr>
            <a:r>
              <a:rPr dirty="0" lang="en-US" smtClean="0"/>
              <a:t> </a:t>
            </a:r>
            <a:endParaRPr dirty="0"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209" name=""/>
        <p:cNvGrpSpPr/>
        <p:nvPr/>
      </p:nvGrpSpPr>
      <p:grpSpPr>
        <a:xfrm>
          <a:off x="0" y="0"/>
          <a:ext cx="0" cy="0"/>
          <a:chOff x="0" y="0"/>
          <a:chExt cx="0" cy="0"/>
        </a:xfrm>
      </p:grpSpPr>
      <p:sp>
        <p:nvSpPr>
          <p:cNvPr id="1048735" name="Title 1"/>
          <p:cNvSpPr>
            <a:spLocks noGrp="1"/>
          </p:cNvSpPr>
          <p:nvPr>
            <p:ph type="title"/>
          </p:nvPr>
        </p:nvSpPr>
        <p:spPr/>
        <p:txBody>
          <a:bodyPr/>
          <a:p>
            <a:r>
              <a:rPr b="1" dirty="0" lang="en-US" smtClean="0">
                <a:latin typeface="+mn-lt"/>
              </a:rPr>
              <a:t>                           Side effects</a:t>
            </a:r>
            <a:endParaRPr b="1" dirty="0" lang="en-US">
              <a:latin typeface="+mn-lt"/>
            </a:endParaRPr>
          </a:p>
        </p:txBody>
      </p:sp>
      <p:sp>
        <p:nvSpPr>
          <p:cNvPr id="1048736" name="Content Placeholder 2"/>
          <p:cNvSpPr>
            <a:spLocks noGrp="1"/>
          </p:cNvSpPr>
          <p:nvPr>
            <p:ph idx="1"/>
          </p:nvPr>
        </p:nvSpPr>
        <p:spPr/>
        <p:txBody>
          <a:bodyPr/>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loose stool due rapid interstinal </a:t>
            </a:r>
            <a:r>
              <a:rPr dirty="0" lang="sw-KE" smtClean="0">
                <a:latin typeface="Calibri" panose="020F0502020204030204" pitchFamily="34" charset="0"/>
                <a:ea typeface="Calibri" panose="020F0502020204030204" pitchFamily="34" charset="0"/>
                <a:cs typeface="Times New Roman" panose="02020603050405020304" pitchFamily="18" charset="0"/>
              </a:rPr>
              <a:t>transit</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poor </a:t>
            </a:r>
            <a:r>
              <a:rPr dirty="0" lang="sw-KE" smtClean="0">
                <a:latin typeface="Calibri" panose="020F0502020204030204" pitchFamily="34" charset="0"/>
                <a:ea typeface="Calibri" panose="020F0502020204030204" pitchFamily="34" charset="0"/>
                <a:cs typeface="Times New Roman" panose="02020603050405020304" pitchFamily="18" charset="0"/>
              </a:rPr>
              <a:t>feeding </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Hypocalcaemia</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fragility			</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Hyperthermia</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Lethargy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Visual deprivation				   </a:t>
            </a:r>
            <a:endParaRPr dirty="0" lang="sw-KE"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Irritability</a:t>
            </a:r>
            <a:r>
              <a:rPr dirty="0" lang="sw-KE">
                <a:latin typeface="Calibri" panose="020F0502020204030204" pitchFamily="34" charset="0"/>
                <a:ea typeface="Calibri" panose="020F0502020204030204" pitchFamily="34" charset="0"/>
                <a:cs typeface="Times New Roman" panose="02020603050405020304" pitchFamily="18" charset="0"/>
              </a:rPr>
              <a:t>.</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210" name=""/>
        <p:cNvGrpSpPr/>
        <p:nvPr/>
      </p:nvGrpSpPr>
      <p:grpSpPr>
        <a:xfrm>
          <a:off x="0" y="0"/>
          <a:ext cx="0" cy="0"/>
          <a:chOff x="0" y="0"/>
          <a:chExt cx="0" cy="0"/>
        </a:xfrm>
      </p:grpSpPr>
      <p:sp>
        <p:nvSpPr>
          <p:cNvPr id="1048737" name="Title 1"/>
          <p:cNvSpPr>
            <a:spLocks noGrp="1"/>
          </p:cNvSpPr>
          <p:nvPr>
            <p:ph type="title"/>
          </p:nvPr>
        </p:nvSpPr>
        <p:spPr>
          <a:xfrm>
            <a:off x="838200" y="1"/>
            <a:ext cx="10515600" cy="592428"/>
          </a:xfrm>
        </p:spPr>
        <p:txBody>
          <a:bodyPr>
            <a:normAutofit fontScale="90000"/>
          </a:bodyPr>
          <a:p>
            <a:pPr indent="449580" lvl="0" marL="449580">
              <a:lnSpc>
                <a:spcPct val="115000"/>
              </a:lnSpc>
              <a:spcBef>
                <a:spcPts val="0"/>
              </a:spcBef>
            </a:pPr>
            <a:r>
              <a:rPr b="1" dirty="0" sz="33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B)  BLOOD EXCHANGE TRANSFUSION</a:t>
            </a:r>
            <a:endPar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048738" name="Content Placeholder 2"/>
          <p:cNvSpPr>
            <a:spLocks noGrp="1"/>
          </p:cNvSpPr>
          <p:nvPr>
            <p:ph idx="1"/>
          </p:nvPr>
        </p:nvSpPr>
        <p:spPr>
          <a:xfrm>
            <a:off x="257577" y="592429"/>
            <a:ext cx="11681138" cy="6091705"/>
          </a:xfrm>
        </p:spPr>
        <p:txBody>
          <a:bodyPr>
            <a:normAutofit fontScale="96429" lnSpcReduction="20000"/>
          </a:bodyPr>
          <a:p>
            <a:pPr marR="0">
              <a:lnSpc>
                <a:spcPct val="115000"/>
              </a:lnSpc>
              <a:spcBef>
                <a:spcPts val="0"/>
              </a:spcBef>
              <a:spcAft>
                <a:spcPts val="0"/>
              </a:spcAft>
            </a:pPr>
            <a:r>
              <a:rPr dirty="0" lang="sw-KE" smtClean="0">
                <a:ea typeface="Calibri" panose="020F0502020204030204" pitchFamily="34" charset="0"/>
                <a:cs typeface="Times New Roman" panose="02020603050405020304" pitchFamily="18" charset="0"/>
              </a:rPr>
              <a:t>This </a:t>
            </a:r>
            <a:r>
              <a:rPr dirty="0" lang="sw-KE">
                <a:ea typeface="Calibri" panose="020F0502020204030204" pitchFamily="34" charset="0"/>
                <a:cs typeface="Times New Roman" panose="02020603050405020304" pitchFamily="18" charset="0"/>
              </a:rPr>
              <a:t>is a treatment in which the baby’s blood is gradually removed and replaced by donors blood.It is used as a difinitive treatment when bilirubin concentrations are approaching toxic levels,the baby has haemolytic disease or low Hb</a:t>
            </a:r>
            <a:r>
              <a:rPr dirty="0" lang="sw-KE" smtClean="0">
                <a:ea typeface="Calibri" panose="020F0502020204030204" pitchFamily="34" charset="0"/>
                <a:cs typeface="Times New Roman" panose="02020603050405020304" pitchFamily="18" charset="0"/>
              </a:rPr>
              <a:t>.</a:t>
            </a:r>
          </a:p>
          <a:p>
            <a:pPr indent="0" marL="0" marR="0">
              <a:lnSpc>
                <a:spcPct val="115000"/>
              </a:lnSpc>
              <a:spcBef>
                <a:spcPts val="0"/>
              </a:spcBef>
              <a:spcAft>
                <a:spcPts val="0"/>
              </a:spcAft>
              <a:buNone/>
            </a:pPr>
            <a:r>
              <a:rPr dirty="0" lang="sw-KE" smtClean="0">
                <a:ea typeface="Calibri" panose="020F0502020204030204" pitchFamily="34" charset="0"/>
                <a:cs typeface="Times New Roman" panose="02020603050405020304" pitchFamily="18" charset="0"/>
              </a:rPr>
              <a:t>The </a:t>
            </a:r>
            <a:r>
              <a:rPr dirty="0" lang="sw-KE">
                <a:ea typeface="Calibri" panose="020F0502020204030204" pitchFamily="34" charset="0"/>
                <a:cs typeface="Times New Roman" panose="02020603050405020304" pitchFamily="18" charset="0"/>
              </a:rPr>
              <a:t>transfusion has the following benefits :</a:t>
            </a:r>
            <a:endParaRPr dirty="0" lang="en-US">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b="1" dirty="0" sz="2800" lang="sw-KE" smtClean="0">
                <a:ea typeface="Calibri" panose="020F0502020204030204" pitchFamily="34" charset="0"/>
                <a:cs typeface="Times New Roman" panose="02020603050405020304" pitchFamily="18" charset="0"/>
              </a:rPr>
              <a:t>It </a:t>
            </a:r>
            <a:r>
              <a:rPr b="1" dirty="0" sz="2800" lang="sw-KE">
                <a:ea typeface="Calibri" panose="020F0502020204030204" pitchFamily="34" charset="0"/>
                <a:cs typeface="Times New Roman" panose="02020603050405020304" pitchFamily="18" charset="0"/>
              </a:rPr>
              <a:t>helps in increasing the baby’s Hb </a:t>
            </a:r>
            <a:endParaRPr b="1" dirty="0" sz="2800" lang="en-US">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b="1" dirty="0" sz="2800" lang="sw-KE" smtClean="0">
                <a:ea typeface="Calibri" panose="020F0502020204030204" pitchFamily="34" charset="0"/>
                <a:cs typeface="Times New Roman" panose="02020603050405020304" pitchFamily="18" charset="0"/>
              </a:rPr>
              <a:t>Excessive </a:t>
            </a:r>
            <a:r>
              <a:rPr b="1" dirty="0" sz="2800" lang="sw-KE">
                <a:ea typeface="Calibri" panose="020F0502020204030204" pitchFamily="34" charset="0"/>
                <a:cs typeface="Times New Roman" panose="02020603050405020304" pitchFamily="18" charset="0"/>
              </a:rPr>
              <a:t>bilirubin and unwanted antibodies are washed from the baby’s circulation.</a:t>
            </a:r>
            <a:endParaRPr b="1" dirty="0" sz="2800" lang="en-US">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ea typeface="Calibri" panose="020F0502020204030204" pitchFamily="34" charset="0"/>
                <a:cs typeface="Times New Roman" panose="02020603050405020304" pitchFamily="18" charset="0"/>
              </a:rPr>
              <a:t>The donor’s blood used for the transfusion should be Rhesus negative so that it does not alter the baby’s blood group </a:t>
            </a:r>
            <a:r>
              <a:rPr dirty="0" lang="sw-KE" smtClean="0">
                <a:ea typeface="Calibri" panose="020F0502020204030204" pitchFamily="34" charset="0"/>
                <a:cs typeface="Times New Roman" panose="02020603050405020304" pitchFamily="18" charset="0"/>
              </a:rPr>
              <a:t>and </a:t>
            </a:r>
            <a:r>
              <a:rPr dirty="0" lang="sw-KE">
                <a:ea typeface="Calibri" panose="020F0502020204030204" pitchFamily="34" charset="0"/>
                <a:cs typeface="Times New Roman" panose="02020603050405020304" pitchFamily="18" charset="0"/>
              </a:rPr>
              <a:t>to ensure that no antigen is introduced into baby’s circulation that may lead to antibodies production</a:t>
            </a:r>
            <a:r>
              <a:rPr dirty="0" lang="sw-KE" smtClean="0">
                <a:ea typeface="Calibri" panose="020F0502020204030204" pitchFamily="34" charset="0"/>
                <a:cs typeface="Times New Roman" panose="02020603050405020304" pitchFamily="18" charset="0"/>
              </a:rPr>
              <a:t>.</a:t>
            </a:r>
          </a:p>
          <a:p>
            <a:pPr marL="0" marR="0">
              <a:lnSpc>
                <a:spcPct val="115000"/>
              </a:lnSpc>
              <a:spcBef>
                <a:spcPts val="0"/>
              </a:spcBef>
              <a:spcAft>
                <a:spcPts val="0"/>
              </a:spcAft>
            </a:pPr>
            <a:r>
              <a:rPr dirty="0" lang="sw-KE" smtClean="0">
                <a:ea typeface="Calibri" panose="020F0502020204030204" pitchFamily="34" charset="0"/>
                <a:cs typeface="Times New Roman" panose="02020603050405020304" pitchFamily="18" charset="0"/>
              </a:rPr>
              <a:t>It </a:t>
            </a:r>
            <a:r>
              <a:rPr dirty="0" lang="sw-KE">
                <a:ea typeface="Calibri" panose="020F0502020204030204" pitchFamily="34" charset="0"/>
                <a:cs typeface="Times New Roman" panose="02020603050405020304" pitchFamily="18" charset="0"/>
              </a:rPr>
              <a:t>should also be fresh and ABO compatible.</a:t>
            </a:r>
            <a:endParaRPr dirty="0" lang="en-US">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211" name=""/>
        <p:cNvGrpSpPr/>
        <p:nvPr/>
      </p:nvGrpSpPr>
      <p:grpSpPr>
        <a:xfrm>
          <a:off x="0" y="0"/>
          <a:ext cx="0" cy="0"/>
          <a:chOff x="0" y="0"/>
          <a:chExt cx="0" cy="0"/>
        </a:xfrm>
      </p:grpSpPr>
      <p:sp>
        <p:nvSpPr>
          <p:cNvPr id="1048739" name="Content Placeholder 2"/>
          <p:cNvSpPr>
            <a:spLocks noGrp="1"/>
          </p:cNvSpPr>
          <p:nvPr>
            <p:ph idx="1"/>
          </p:nvPr>
        </p:nvSpPr>
        <p:spPr>
          <a:xfrm>
            <a:off x="838200" y="90152"/>
            <a:ext cx="10515600" cy="6310648"/>
          </a:xfrm>
        </p:spPr>
        <p:txBody>
          <a:bodyPr>
            <a:normAutofit fontScale="96429" lnSpcReduction="10000"/>
          </a:bodyPr>
          <a:p>
            <a:pPr indent="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Indications</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Infants </a:t>
            </a:r>
            <a:r>
              <a:rPr dirty="0" sz="2800" lang="sw-KE">
                <a:latin typeface="Calibri" panose="020F0502020204030204" pitchFamily="34" charset="0"/>
                <a:ea typeface="Calibri" panose="020F0502020204030204" pitchFamily="34" charset="0"/>
                <a:cs typeface="Times New Roman" panose="02020603050405020304" pitchFamily="18" charset="0"/>
              </a:rPr>
              <a:t>with haemolytic </a:t>
            </a:r>
            <a:r>
              <a:rPr dirty="0" sz="2800" lang="sw-KE" smtClean="0">
                <a:latin typeface="Calibri" panose="020F0502020204030204" pitchFamily="34" charset="0"/>
                <a:ea typeface="Calibri" panose="020F0502020204030204" pitchFamily="34" charset="0"/>
                <a:cs typeface="Times New Roman" panose="02020603050405020304" pitchFamily="18" charset="0"/>
              </a:rPr>
              <a:t>diseases</a:t>
            </a:r>
          </a:p>
          <a:p>
            <a:pPr lvl="2">
              <a:lnSpc>
                <a:spcPct val="115000"/>
              </a:lnSpc>
              <a:spcBef>
                <a:spcPts val="0"/>
              </a:spcBef>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Preterms </a:t>
            </a:r>
            <a:r>
              <a:rPr dirty="0" sz="2800" lang="sw-KE">
                <a:latin typeface="Calibri" panose="020F0502020204030204" pitchFamily="34" charset="0"/>
                <a:ea typeface="Calibri" panose="020F0502020204030204" pitchFamily="34" charset="0"/>
                <a:cs typeface="Times New Roman" panose="02020603050405020304" pitchFamily="18" charset="0"/>
              </a:rPr>
              <a:t>with bilirubin levels  of 300 – 400 </a:t>
            </a:r>
            <a:r>
              <a:rPr dirty="0" sz="2800" lang="sw-KE" smtClean="0">
                <a:latin typeface="Calibri" panose="020F0502020204030204" pitchFamily="34" charset="0"/>
                <a:ea typeface="Calibri" panose="020F0502020204030204" pitchFamily="34" charset="0"/>
                <a:cs typeface="Times New Roman" panose="02020603050405020304" pitchFamily="18" charset="0"/>
              </a:rPr>
              <a:t>mol/l</a:t>
            </a:r>
            <a:endParaRPr dirty="0" sz="2800" lang="en-US" smtClean="0">
              <a:latin typeface="Calibri" panose="020F0502020204030204" pitchFamily="34" charset="0"/>
              <a:ea typeface="Calibri" panose="020F0502020204030204" pitchFamily="34" charset="0"/>
              <a:cs typeface="Times New Roman" panose="02020603050405020304" pitchFamily="18" charset="0"/>
            </a:endParaRPr>
          </a:p>
          <a:p>
            <a:pPr lvl="2">
              <a:lnSpc>
                <a:spcPct val="115000"/>
              </a:lnSpc>
              <a:spcBef>
                <a:spcPts val="0"/>
              </a:spcBef>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Babies </a:t>
            </a:r>
            <a:r>
              <a:rPr dirty="0" sz="2800" lang="sw-KE">
                <a:latin typeface="Calibri" panose="020F0502020204030204" pitchFamily="34" charset="0"/>
                <a:ea typeface="Calibri" panose="020F0502020204030204" pitchFamily="34" charset="0"/>
                <a:cs typeface="Times New Roman" panose="02020603050405020304" pitchFamily="18" charset="0"/>
              </a:rPr>
              <a:t>whose birth weight was less than 1500g and have bilirubin levels of 225 </a:t>
            </a:r>
            <a:r>
              <a:rPr dirty="0" sz="2800" lang="sw-KE" smtClean="0">
                <a:latin typeface="Calibri" panose="020F0502020204030204" pitchFamily="34" charset="0"/>
                <a:ea typeface="Calibri" panose="020F0502020204030204" pitchFamily="34" charset="0"/>
                <a:cs typeface="Times New Roman" panose="02020603050405020304" pitchFamily="18" charset="0"/>
              </a:rPr>
              <a:t>mol/l</a:t>
            </a:r>
          </a:p>
          <a:p>
            <a:pPr lvl="2">
              <a:lnSpc>
                <a:spcPct val="115000"/>
              </a:lnSpc>
              <a:spcBef>
                <a:spcPts val="0"/>
              </a:spcBef>
              <a:buFont typeface="Wingdings" panose="05000000000000000000" pitchFamily="2" charset="2"/>
              <a:buChar char="Ø"/>
            </a:pPr>
            <a:r>
              <a:rPr dirty="0" sz="2800" lang="sw-KE" smtClean="0">
                <a:latin typeface="Calibri" panose="020F0502020204030204" pitchFamily="34" charset="0"/>
                <a:ea typeface="Calibri" panose="020F0502020204030204" pitchFamily="34" charset="0"/>
                <a:cs typeface="Times New Roman" panose="02020603050405020304" pitchFamily="18" charset="0"/>
              </a:rPr>
              <a:t>Term </a:t>
            </a:r>
            <a:r>
              <a:rPr dirty="0" sz="2800" lang="sw-KE">
                <a:latin typeface="Calibri" panose="020F0502020204030204" pitchFamily="34" charset="0"/>
                <a:ea typeface="Calibri" panose="020F0502020204030204" pitchFamily="34" charset="0"/>
                <a:cs typeface="Times New Roman" panose="02020603050405020304" pitchFamily="18" charset="0"/>
              </a:rPr>
              <a:t>babies with bilirubin levels above 100 mol/l at birth or later 400 – 500 mol/l</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lang="sw-KE">
                <a:latin typeface="Calibri" panose="020F0502020204030204" pitchFamily="34" charset="0"/>
                <a:ea typeface="Calibri" panose="020F0502020204030204" pitchFamily="34" charset="0"/>
                <a:cs typeface="Times New Roman" panose="02020603050405020304" pitchFamily="18" charset="0"/>
              </a:rPr>
              <a:t>Care of the baby post transfusion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Put the baby back to phototherapy</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Closely observe the baby  for bleeding from the umbilical cord</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If the baby was on infusion</a:t>
            </a:r>
            <a:r>
              <a:rPr dirty="0" sz="2800" lang="sw-KE" smtClean="0">
                <a:latin typeface="Calibri" panose="020F0502020204030204" pitchFamily="34" charset="0"/>
                <a:ea typeface="Calibri" panose="020F0502020204030204" pitchFamily="34" charset="0"/>
                <a:cs typeface="Times New Roman" panose="02020603050405020304" pitchFamily="18" charset="0"/>
              </a:rPr>
              <a:t>, continue </a:t>
            </a:r>
            <a:r>
              <a:rPr dirty="0" sz="2800" lang="sw-KE">
                <a:latin typeface="Calibri" panose="020F0502020204030204" pitchFamily="34" charset="0"/>
                <a:ea typeface="Calibri" panose="020F0502020204030204" pitchFamily="34" charset="0"/>
                <a:cs typeface="Times New Roman" panose="02020603050405020304" pitchFamily="18" charset="0"/>
              </a:rPr>
              <a:t>for some time </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latin typeface="Calibri" panose="020F0502020204030204" pitchFamily="34" charset="0"/>
                <a:ea typeface="Calibri" panose="020F0502020204030204" pitchFamily="34" charset="0"/>
                <a:cs typeface="Times New Roman" panose="02020603050405020304" pitchFamily="18" charset="0"/>
              </a:rPr>
              <a:t>Reassure the mother and involve her in the care of the baby</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212" name=""/>
        <p:cNvGrpSpPr/>
        <p:nvPr/>
      </p:nvGrpSpPr>
      <p:grpSpPr>
        <a:xfrm>
          <a:off x="0" y="0"/>
          <a:ext cx="0" cy="0"/>
          <a:chOff x="0" y="0"/>
          <a:chExt cx="0" cy="0"/>
        </a:xfrm>
      </p:grpSpPr>
      <p:sp>
        <p:nvSpPr>
          <p:cNvPr id="1048740" name="Title 1"/>
          <p:cNvSpPr>
            <a:spLocks noGrp="1"/>
          </p:cNvSpPr>
          <p:nvPr>
            <p:ph type="title"/>
          </p:nvPr>
        </p:nvSpPr>
        <p:spPr/>
        <p:txBody>
          <a:bodyPr/>
          <a:p>
            <a:pPr lvl="0">
              <a:lnSpc>
                <a:spcPct val="115000"/>
              </a:lnSpc>
              <a:spcBef>
                <a:spcPts val="0"/>
              </a:spcBef>
            </a:pPr>
            <a:r>
              <a:rPr b="1" dirty="0" sz="2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C) PROTOPORPHYRINS</a:t>
            </a:r>
            <a: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r>
              <a:rPr dirty="0" sz="2800" lang="en-US"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endParaRPr dirty="0" lang="en-US"/>
          </a:p>
        </p:txBody>
      </p:sp>
      <p:sp>
        <p:nvSpPr>
          <p:cNvPr id="1048741" name="Content Placeholder 2"/>
          <p:cNvSpPr>
            <a:spLocks noGrp="1"/>
          </p:cNvSpPr>
          <p:nvPr>
            <p:ph idx="1"/>
          </p:nvPr>
        </p:nvSpPr>
        <p:spPr/>
        <p:txBody>
          <a:bodyPr>
            <a:normAutofit fontScale="96429" lnSpcReduction="20000"/>
          </a:bodyPr>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These </a:t>
            </a:r>
            <a:r>
              <a:rPr dirty="0" lang="sw-KE">
                <a:latin typeface="Calibri" panose="020F0502020204030204" pitchFamily="34" charset="0"/>
                <a:ea typeface="Calibri" panose="020F0502020204030204" pitchFamily="34" charset="0"/>
                <a:cs typeface="Times New Roman" panose="02020603050405020304" pitchFamily="18" charset="0"/>
              </a:rPr>
              <a:t>are haeme oxygenase  inhibitors which are administered to inhibit the breakdown of haeme thus reduce bilirubin production.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They are usually used in combination with phototherapy and/or blood exchange transfusion</a:t>
            </a:r>
            <a:r>
              <a:rPr dirty="0" lang="sw-KE" smtClean="0">
                <a:latin typeface="Calibri" panose="020F0502020204030204" pitchFamily="34" charset="0"/>
                <a:ea typeface="Calibri" panose="020F0502020204030204" pitchFamily="34" charset="0"/>
                <a:cs typeface="Times New Roman" panose="02020603050405020304" pitchFamily="18" charset="0"/>
              </a:rPr>
              <a:t>.</a:t>
            </a:r>
          </a:p>
          <a:p>
            <a:pPr indent="0" marL="0" marR="0">
              <a:lnSpc>
                <a:spcPct val="115000"/>
              </a:lnSpc>
              <a:spcBef>
                <a:spcPts val="0"/>
              </a:spcBef>
              <a:spcAft>
                <a:spcPts val="0"/>
              </a:spcAft>
              <a:buNone/>
            </a:pPr>
            <a:endParaRPr dirty="0" lang="sw-KE">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sw-KE" smtClean="0">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i="1" lang="en-US" smtClean="0">
                <a:ea typeface="Calibri" panose="020F0502020204030204" pitchFamily="34" charset="0"/>
                <a:cs typeface="Times New Roman" panose="02020603050405020304" pitchFamily="18" charset="0"/>
              </a:rPr>
              <a:t>READ AND MAKE NOTES ON RHESUS AND ABO INCOMPATIBILITY, MANAGEMENT AND  PREVENTION </a:t>
            </a:r>
          </a:p>
          <a:p>
            <a:endParaRPr dirty="0"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213" name=""/>
        <p:cNvGrpSpPr/>
        <p:nvPr/>
      </p:nvGrpSpPr>
      <p:grpSpPr>
        <a:xfrm>
          <a:off x="0" y="0"/>
          <a:ext cx="0" cy="0"/>
          <a:chOff x="0" y="0"/>
          <a:chExt cx="0" cy="0"/>
        </a:xfrm>
      </p:grpSpPr>
      <p:sp>
        <p:nvSpPr>
          <p:cNvPr id="1048742" name="Title 1"/>
          <p:cNvSpPr>
            <a:spLocks noGrp="1"/>
          </p:cNvSpPr>
          <p:nvPr>
            <p:ph type="title"/>
          </p:nvPr>
        </p:nvSpPr>
        <p:spPr/>
        <p:txBody>
          <a:bodyPr/>
          <a:p>
            <a:r>
              <a:rPr b="1" dirty="0" lang="en-US" smtClean="0">
                <a:latin typeface="+mn-lt"/>
              </a:rPr>
              <a:t>9.  HAEMORRHAGIC DISEASE OF THE NEW BORN.  </a:t>
            </a:r>
            <a:endParaRPr b="1" dirty="0" lang="en-US">
              <a:latin typeface="+mn-lt"/>
            </a:endParaRPr>
          </a:p>
        </p:txBody>
      </p:sp>
      <p:sp>
        <p:nvSpPr>
          <p:cNvPr id="1048743" name="Content Placeholder 2"/>
          <p:cNvSpPr>
            <a:spLocks noGrp="1"/>
          </p:cNvSpPr>
          <p:nvPr>
            <p:ph idx="1"/>
          </p:nvPr>
        </p:nvSpPr>
        <p:spPr/>
        <p:txBody>
          <a:bodyPr/>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This bleeding that occurs during the first few days of life due to </a:t>
            </a:r>
            <a:r>
              <a:rPr dirty="0" lang="sw-KE" smtClean="0">
                <a:latin typeface="Calibri" panose="020F0502020204030204" pitchFamily="34" charset="0"/>
                <a:ea typeface="Calibri" panose="020F0502020204030204" pitchFamily="34" charset="0"/>
                <a:cs typeface="Times New Roman" panose="02020603050405020304" pitchFamily="18" charset="0"/>
              </a:rPr>
              <a:t>vitamin k </a:t>
            </a:r>
            <a:r>
              <a:rPr dirty="0" lang="sw-KE">
                <a:latin typeface="Calibri" panose="020F0502020204030204" pitchFamily="34" charset="0"/>
                <a:ea typeface="Calibri" panose="020F0502020204030204" pitchFamily="34" charset="0"/>
                <a:cs typeface="Times New Roman" panose="02020603050405020304" pitchFamily="18" charset="0"/>
              </a:rPr>
              <a:t>deficiency.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Vitamin K is synthesised by the bowel normal flora and its role is to convert  clotting factors such as prothrombin</a:t>
            </a:r>
            <a:r>
              <a:rPr dirty="0" lang="sw-KE" smtClean="0">
                <a:latin typeface="Calibri" panose="020F0502020204030204" pitchFamily="34" charset="0"/>
                <a:ea typeface="Calibri" panose="020F0502020204030204" pitchFamily="34" charset="0"/>
                <a:cs typeface="Times New Roman" panose="02020603050405020304" pitchFamily="18" charset="0"/>
              </a:rPr>
              <a:t>, thrombokinase, thromboplastin.</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To </a:t>
            </a:r>
            <a:r>
              <a:rPr dirty="0" lang="sw-KE">
                <a:latin typeface="Calibri" panose="020F0502020204030204" pitchFamily="34" charset="0"/>
                <a:ea typeface="Calibri" panose="020F0502020204030204" pitchFamily="34" charset="0"/>
                <a:cs typeface="Times New Roman" panose="02020603050405020304" pitchFamily="18" charset="0"/>
              </a:rPr>
              <a:t>prevent HDN, the neonates  are given  </a:t>
            </a:r>
            <a:r>
              <a:rPr b="1" dirty="0" i="1" lang="sw-KE" smtClean="0">
                <a:latin typeface="Calibri" panose="020F0502020204030204" pitchFamily="34" charset="0"/>
                <a:ea typeface="Calibri" panose="020F0502020204030204" pitchFamily="34" charset="0"/>
                <a:cs typeface="Times New Roman" panose="02020603050405020304" pitchFamily="18" charset="0"/>
              </a:rPr>
              <a:t>vitamin </a:t>
            </a:r>
            <a:r>
              <a:rPr b="1" dirty="0" i="1" lang="sw-KE">
                <a:latin typeface="Calibri" panose="020F0502020204030204" pitchFamily="34" charset="0"/>
                <a:ea typeface="Calibri" panose="020F0502020204030204" pitchFamily="34" charset="0"/>
                <a:cs typeface="Times New Roman" panose="02020603050405020304" pitchFamily="18" charset="0"/>
              </a:rPr>
              <a:t>K  0.5 -  1 mg i.m</a:t>
            </a:r>
            <a:r>
              <a:rPr dirty="0" i="1" lang="sw-KE">
                <a:latin typeface="Calibri" panose="020F0502020204030204" pitchFamily="34" charset="0"/>
                <a:ea typeface="Calibri" panose="020F0502020204030204" pitchFamily="34" charset="0"/>
                <a:cs typeface="Times New Roman" panose="02020603050405020304" pitchFamily="18" charset="0"/>
              </a:rPr>
              <a:t>.</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214" name=""/>
        <p:cNvGrpSpPr/>
        <p:nvPr/>
      </p:nvGrpSpPr>
      <p:grpSpPr>
        <a:xfrm>
          <a:off x="0" y="0"/>
          <a:ext cx="0" cy="0"/>
          <a:chOff x="0" y="0"/>
          <a:chExt cx="0" cy="0"/>
        </a:xfrm>
      </p:grpSpPr>
      <p:sp>
        <p:nvSpPr>
          <p:cNvPr id="1048744" name="Title 1"/>
          <p:cNvSpPr>
            <a:spLocks noGrp="1"/>
          </p:cNvSpPr>
          <p:nvPr>
            <p:ph type="title"/>
          </p:nvPr>
        </p:nvSpPr>
        <p:spPr/>
        <p:txBody>
          <a:bodyPr/>
          <a:p>
            <a:r>
              <a:rPr b="1" dirty="0" lang="en-US" smtClean="0">
                <a:latin typeface="+mn-lt"/>
              </a:rPr>
              <a:t>                    Predisposing factors</a:t>
            </a:r>
            <a:endParaRPr b="1" dirty="0" lang="en-US">
              <a:latin typeface="+mn-lt"/>
            </a:endParaRPr>
          </a:p>
        </p:txBody>
      </p:sp>
      <p:sp>
        <p:nvSpPr>
          <p:cNvPr id="1048745" name="Content Placeholder 2"/>
          <p:cNvSpPr>
            <a:spLocks noGrp="1"/>
          </p:cNvSpPr>
          <p:nvPr>
            <p:ph idx="1"/>
          </p:nvPr>
        </p:nvSpPr>
        <p:spPr/>
        <p:txBody>
          <a:bodyPr>
            <a:normAutofit/>
          </a:bodyPr>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H</a:t>
            </a:r>
            <a:r>
              <a:rPr dirty="0" lang="sw-KE" smtClean="0">
                <a:latin typeface="Calibri" panose="020F0502020204030204" pitchFamily="34" charset="0"/>
                <a:ea typeface="Calibri" panose="020F0502020204030204" pitchFamily="34" charset="0"/>
                <a:cs typeface="Times New Roman" panose="02020603050405020304" pitchFamily="18" charset="0"/>
              </a:rPr>
              <a:t>ereditary </a:t>
            </a:r>
            <a:r>
              <a:rPr dirty="0" lang="sw-KE">
                <a:latin typeface="Calibri" panose="020F0502020204030204" pitchFamily="34" charset="0"/>
                <a:ea typeface="Calibri" panose="020F0502020204030204" pitchFamily="34" charset="0"/>
                <a:cs typeface="Times New Roman" panose="02020603050405020304" pitchFamily="18" charset="0"/>
              </a:rPr>
              <a:t>factors clotting factor defect</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Prematurity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Birth </a:t>
            </a:r>
            <a:r>
              <a:rPr dirty="0" lang="sw-KE">
                <a:latin typeface="Calibri" panose="020F0502020204030204" pitchFamily="34" charset="0"/>
                <a:ea typeface="Calibri" panose="020F0502020204030204" pitchFamily="34" charset="0"/>
                <a:cs typeface="Times New Roman" panose="02020603050405020304" pitchFamily="18" charset="0"/>
              </a:rPr>
              <a:t>trauma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Treatment  </a:t>
            </a:r>
            <a:r>
              <a:rPr dirty="0" lang="sw-KE">
                <a:latin typeface="Calibri" panose="020F0502020204030204" pitchFamily="34" charset="0"/>
                <a:ea typeface="Calibri" panose="020F0502020204030204" pitchFamily="34" charset="0"/>
                <a:cs typeface="Times New Roman" panose="02020603050405020304" pitchFamily="18" charset="0"/>
              </a:rPr>
              <a:t>with antibiotics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Respiratory  </a:t>
            </a:r>
            <a:r>
              <a:rPr dirty="0" lang="sw-KE">
                <a:latin typeface="Calibri" panose="020F0502020204030204" pitchFamily="34" charset="0"/>
                <a:ea typeface="Calibri" panose="020F0502020204030204" pitchFamily="34" charset="0"/>
                <a:cs typeface="Times New Roman" panose="02020603050405020304" pitchFamily="18" charset="0"/>
              </a:rPr>
              <a:t>distress syndrome</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Disseminated intravascular coagulopathy (DIC)</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Birth asphyxia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Mothers who are on drugs like warfarin</a:t>
            </a:r>
            <a:r>
              <a:rPr dirty="0" lang="sw-KE" smtClean="0">
                <a:latin typeface="Calibri" panose="020F0502020204030204" pitchFamily="34" charset="0"/>
                <a:ea typeface="Calibri" panose="020F0502020204030204" pitchFamily="34" charset="0"/>
                <a:cs typeface="Times New Roman" panose="02020603050405020304" pitchFamily="18" charset="0"/>
              </a:rPr>
              <a:t>, heparin, phenobarbital</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215" name=""/>
        <p:cNvGrpSpPr/>
        <p:nvPr/>
      </p:nvGrpSpPr>
      <p:grpSpPr>
        <a:xfrm>
          <a:off x="0" y="0"/>
          <a:ext cx="0" cy="0"/>
          <a:chOff x="0" y="0"/>
          <a:chExt cx="0" cy="0"/>
        </a:xfrm>
      </p:grpSpPr>
      <p:sp>
        <p:nvSpPr>
          <p:cNvPr id="1048746" name="Title 1"/>
          <p:cNvSpPr>
            <a:spLocks noGrp="1"/>
          </p:cNvSpPr>
          <p:nvPr>
            <p:ph type="title"/>
          </p:nvPr>
        </p:nvSpPr>
        <p:spPr/>
        <p:txBody>
          <a:bodyPr/>
          <a:p>
            <a:r>
              <a:rPr b="1" dirty="0" lang="en-US">
                <a:latin typeface="+mn-lt"/>
              </a:rPr>
              <a:t> </a:t>
            </a:r>
            <a:r>
              <a:rPr b="1" dirty="0" lang="en-US" smtClean="0">
                <a:latin typeface="+mn-lt"/>
              </a:rPr>
              <a:t>                        Clinical features</a:t>
            </a:r>
            <a:endParaRPr b="1" dirty="0" lang="en-US">
              <a:latin typeface="+mn-lt"/>
            </a:endParaRPr>
          </a:p>
        </p:txBody>
      </p:sp>
      <p:sp>
        <p:nvSpPr>
          <p:cNvPr id="1048747" name="Content Placeholder 2"/>
          <p:cNvSpPr>
            <a:spLocks noGrp="1"/>
          </p:cNvSpPr>
          <p:nvPr>
            <p:ph idx="1"/>
          </p:nvPr>
        </p:nvSpPr>
        <p:spPr/>
        <p:txBody>
          <a:bodyPr>
            <a:normAutofit fontScale="96429" lnSpcReduction="20000"/>
          </a:bodyPr>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Continuous </a:t>
            </a:r>
            <a:r>
              <a:rPr dirty="0" lang="sw-KE">
                <a:latin typeface="Calibri" panose="020F0502020204030204" pitchFamily="34" charset="0"/>
                <a:ea typeface="Calibri" panose="020F0502020204030204" pitchFamily="34" charset="0"/>
                <a:cs typeface="Times New Roman" panose="02020603050405020304" pitchFamily="18" charset="0"/>
              </a:rPr>
              <a:t>oozing of blood from  umbilical cord.</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There is spontaneous bleeding from various parts of the body.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Bleeding in the mucous membranes of GIT and may present with maleana  stool or haematemesis.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Continuous bleeding from any punctured blood vessel or injection site thus when looking for venous access avoid puncturing  femoral orjuguolar veins which are the larget veins in the body.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Haematuria or omphalorrhagia</a:t>
            </a:r>
            <a:endParaRPr dirty="0" lang="en-US">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216" name=""/>
        <p:cNvGrpSpPr/>
        <p:nvPr/>
      </p:nvGrpSpPr>
      <p:grpSpPr>
        <a:xfrm>
          <a:off x="0" y="0"/>
          <a:ext cx="0" cy="0"/>
          <a:chOff x="0" y="0"/>
          <a:chExt cx="0" cy="0"/>
        </a:xfrm>
      </p:grpSpPr>
      <p:sp>
        <p:nvSpPr>
          <p:cNvPr id="1048748" name="Title 1"/>
          <p:cNvSpPr>
            <a:spLocks noGrp="1"/>
          </p:cNvSpPr>
          <p:nvPr>
            <p:ph type="title"/>
          </p:nvPr>
        </p:nvSpPr>
        <p:spPr>
          <a:xfrm>
            <a:off x="838200" y="1"/>
            <a:ext cx="10515600" cy="1094704"/>
          </a:xfrm>
        </p:spPr>
        <p:txBody>
          <a:bodyPr>
            <a:normAutofit fontScale="90000"/>
          </a:bodyPr>
          <a:p>
            <a:pPr indent="-228600" lvl="0">
              <a:lnSpc>
                <a:spcPct val="115000"/>
              </a:lnSpc>
              <a:spcBef>
                <a:spcPts val="0"/>
              </a:spcBef>
            </a:pPr>
            <a:r>
              <a:rPr b="1" dirty="0" sz="49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b="1" dirty="0" sz="49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b="1" dirty="0" sz="49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Nursing Management</a:t>
            </a:r>
            <a:r>
              <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49" name="Content Placeholder 2"/>
          <p:cNvSpPr>
            <a:spLocks noGrp="1"/>
          </p:cNvSpPr>
          <p:nvPr>
            <p:ph idx="1"/>
          </p:nvPr>
        </p:nvSpPr>
        <p:spPr>
          <a:xfrm>
            <a:off x="838200" y="1094705"/>
            <a:ext cx="10515600" cy="5563672"/>
          </a:xfrm>
        </p:spPr>
        <p:txBody>
          <a:bodyPr>
            <a:normAutofit/>
          </a:bodyPr>
          <a:p>
            <a:pPr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Upon </a:t>
            </a:r>
            <a:r>
              <a:rPr dirty="0" lang="sw-KE">
                <a:latin typeface="Calibri" panose="020F0502020204030204" pitchFamily="34" charset="0"/>
                <a:ea typeface="Calibri" panose="020F0502020204030204" pitchFamily="34" charset="0"/>
                <a:cs typeface="Times New Roman" panose="02020603050405020304" pitchFamily="18" charset="0"/>
              </a:rPr>
              <a:t>admission into NBU</a:t>
            </a:r>
            <a:r>
              <a:rPr dirty="0" lang="sw-KE" smtClean="0">
                <a:latin typeface="Calibri" panose="020F0502020204030204" pitchFamily="34" charset="0"/>
                <a:ea typeface="Calibri" panose="020F0502020204030204" pitchFamily="34" charset="0"/>
                <a:cs typeface="Times New Roman" panose="02020603050405020304" pitchFamily="18" charset="0"/>
              </a:rPr>
              <a:t>, administer </a:t>
            </a:r>
            <a:r>
              <a:rPr dirty="0" lang="sw-KE">
                <a:latin typeface="Calibri" panose="020F0502020204030204" pitchFamily="34" charset="0"/>
                <a:ea typeface="Calibri" panose="020F0502020204030204" pitchFamily="34" charset="0"/>
                <a:cs typeface="Times New Roman" panose="02020603050405020304" pitchFamily="18" charset="0"/>
              </a:rPr>
              <a:t>vitamin K 0.5 – 1 mg </a:t>
            </a:r>
            <a:r>
              <a:rPr dirty="0" lang="sw-KE" smtClean="0">
                <a:latin typeface="Calibri" panose="020F0502020204030204" pitchFamily="34" charset="0"/>
                <a:ea typeface="Calibri" panose="020F0502020204030204" pitchFamily="34" charset="0"/>
                <a:cs typeface="Times New Roman" panose="02020603050405020304" pitchFamily="18" charset="0"/>
              </a:rPr>
              <a:t>I.M</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Preserve </a:t>
            </a:r>
            <a:r>
              <a:rPr dirty="0" lang="sw-KE">
                <a:latin typeface="Calibri" panose="020F0502020204030204" pitchFamily="34" charset="0"/>
                <a:ea typeface="Calibri" panose="020F0502020204030204" pitchFamily="34" charset="0"/>
                <a:cs typeface="Times New Roman" panose="02020603050405020304" pitchFamily="18" charset="0"/>
              </a:rPr>
              <a:t>all linen soiled by blood for estimation of blood loss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Administer vitamin K 1 – 2 mg to arrest bleeding immediately.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Observe vital signs TPR ¼   hourly.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If bleeding is severe</a:t>
            </a:r>
            <a:r>
              <a:rPr dirty="0" lang="sw-KE" smtClean="0">
                <a:latin typeface="Calibri" panose="020F0502020204030204" pitchFamily="34" charset="0"/>
                <a:ea typeface="Calibri" panose="020F0502020204030204" pitchFamily="34" charset="0"/>
                <a:cs typeface="Times New Roman" panose="02020603050405020304" pitchFamily="18" charset="0"/>
              </a:rPr>
              <a:t>, transfuse </a:t>
            </a:r>
            <a:r>
              <a:rPr dirty="0" lang="sw-KE">
                <a:latin typeface="Calibri" panose="020F0502020204030204" pitchFamily="34" charset="0"/>
                <a:ea typeface="Calibri" panose="020F0502020204030204" pitchFamily="34" charset="0"/>
                <a:cs typeface="Times New Roman" panose="02020603050405020304" pitchFamily="18" charset="0"/>
              </a:rPr>
              <a:t>fresh blood or frozen plasma at 20 mls / kg of body weight.</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Observe for signs of shock and if present transfuse with packed cells and fresh whole blood at 75 – 100 mls/kg of body weight if the baby is term.</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General management is like any other baby in the unit.</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217" name=""/>
        <p:cNvGrpSpPr/>
        <p:nvPr/>
      </p:nvGrpSpPr>
      <p:grpSpPr>
        <a:xfrm>
          <a:off x="0" y="0"/>
          <a:ext cx="0" cy="0"/>
          <a:chOff x="0" y="0"/>
          <a:chExt cx="0" cy="0"/>
        </a:xfrm>
      </p:grpSpPr>
      <p:sp>
        <p:nvSpPr>
          <p:cNvPr id="1048750" name="Title 1"/>
          <p:cNvSpPr>
            <a:spLocks noGrp="1"/>
          </p:cNvSpPr>
          <p:nvPr>
            <p:ph type="title"/>
          </p:nvPr>
        </p:nvSpPr>
        <p:spPr/>
        <p:txBody>
          <a:bodyPr/>
          <a:p>
            <a:r>
              <a:rPr b="1" dirty="0" lang="en-US" smtClean="0">
                <a:latin typeface="+mn-lt"/>
              </a:rPr>
              <a:t>                         complications</a:t>
            </a:r>
            <a:endParaRPr b="1" dirty="0" lang="en-US">
              <a:latin typeface="+mn-lt"/>
            </a:endParaRPr>
          </a:p>
        </p:txBody>
      </p:sp>
      <p:sp>
        <p:nvSpPr>
          <p:cNvPr id="1048751" name="Content Placeholder 2"/>
          <p:cNvSpPr>
            <a:spLocks noGrp="1"/>
          </p:cNvSpPr>
          <p:nvPr>
            <p:ph idx="1"/>
          </p:nvPr>
        </p:nvSpPr>
        <p:spPr/>
        <p:txBody>
          <a:bodyPr/>
          <a:p>
            <a:pPr indent="0" marL="0" marR="0">
              <a:lnSpc>
                <a:spcPct val="115000"/>
              </a:lnSpc>
              <a:spcBef>
                <a:spcPts val="0"/>
              </a:spcBef>
              <a:spcAft>
                <a:spcPts val="0"/>
              </a:spcAft>
              <a:buNone/>
            </a:pPr>
            <a:endParaRPr b="1" dirty="0" lang="en-US">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Anaemia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Hypovolaemic shock</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Brain damage</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2" name=""/>
        <p:cNvGrpSpPr/>
        <p:nvPr/>
      </p:nvGrpSpPr>
      <p:grpSpPr>
        <a:xfrm>
          <a:off x="0" y="0"/>
          <a:ext cx="0" cy="0"/>
          <a:chOff x="0" y="0"/>
          <a:chExt cx="0" cy="0"/>
        </a:xfrm>
      </p:grpSpPr>
      <p:sp>
        <p:nvSpPr>
          <p:cNvPr id="1048623" name="Title 1"/>
          <p:cNvSpPr>
            <a:spLocks noGrp="1"/>
          </p:cNvSpPr>
          <p:nvPr>
            <p:ph type="title"/>
          </p:nvPr>
        </p:nvSpPr>
        <p:spPr>
          <a:xfrm>
            <a:off x="838200" y="154547"/>
            <a:ext cx="10515600" cy="901521"/>
          </a:xfrm>
        </p:spPr>
        <p:txBody>
          <a:bodyPr/>
          <a:p>
            <a:r>
              <a:rPr b="1" dirty="0" lang="en-US" smtClean="0">
                <a:latin typeface="+mn-lt"/>
              </a:rPr>
              <a:t>           Physiology of the preterm baby</a:t>
            </a:r>
            <a:endParaRPr b="1" dirty="0" lang="en-US">
              <a:latin typeface="+mn-lt"/>
            </a:endParaRPr>
          </a:p>
        </p:txBody>
      </p:sp>
      <p:sp>
        <p:nvSpPr>
          <p:cNvPr id="1048624" name="Content Placeholder 2"/>
          <p:cNvSpPr>
            <a:spLocks noGrp="1"/>
          </p:cNvSpPr>
          <p:nvPr>
            <p:ph idx="1"/>
          </p:nvPr>
        </p:nvSpPr>
        <p:spPr>
          <a:xfrm>
            <a:off x="838200" y="1056068"/>
            <a:ext cx="10515600" cy="5576552"/>
          </a:xfrm>
        </p:spPr>
        <p:txBody>
          <a:bodyPr>
            <a:normAutofit fontScale="92857" lnSpcReduction="10000"/>
          </a:bodyPr>
          <a:p>
            <a:pPr indent="-342900" lvl="0" marL="342900" marR="0">
              <a:lnSpc>
                <a:spcPct val="115000"/>
              </a:lnSpc>
              <a:spcBef>
                <a:spcPts val="0"/>
              </a:spcBef>
              <a:spcAft>
                <a:spcPts val="0"/>
              </a:spcAft>
              <a:buFont typeface="+mj-lt"/>
              <a:buAutoNum type="arabicPeriod"/>
            </a:pPr>
            <a:r>
              <a:rPr b="1" dirty="0" lang="sw-KE" smtClean="0">
                <a:latin typeface="Calibri" panose="020F0502020204030204" pitchFamily="34" charset="0"/>
                <a:ea typeface="Calibri" panose="020F0502020204030204" pitchFamily="34" charset="0"/>
                <a:cs typeface="Times New Roman" panose="02020603050405020304" pitchFamily="18" charset="0"/>
              </a:rPr>
              <a:t>Immunity </a:t>
            </a:r>
            <a:r>
              <a:rPr b="1" dirty="0" lang="sw-KE">
                <a:latin typeface="Calibri" panose="020F0502020204030204" pitchFamily="34" charset="0"/>
                <a:ea typeface="Calibri" panose="020F0502020204030204" pitchFamily="34" charset="0"/>
                <a:cs typeface="Times New Roman" panose="02020603050405020304" pitchFamily="18" charset="0"/>
              </a:rPr>
              <a:t>is low due to:</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Low gamma globulinsresponsible for immunity</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Delicate skin that is vulnerable to injuries and infection</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Lack of passive immunity which usually develops around 38 weeks gestation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2.  Blood </a:t>
            </a:r>
            <a:r>
              <a:rPr b="1" dirty="0" lang="sw-KE">
                <a:latin typeface="Calibri" panose="020F0502020204030204" pitchFamily="34" charset="0"/>
                <a:ea typeface="Calibri" panose="020F0502020204030204" pitchFamily="34" charset="0"/>
                <a:cs typeface="Times New Roman" panose="02020603050405020304" pitchFamily="18" charset="0"/>
              </a:rPr>
              <a:t>system </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spcBef>
                <a:spcPts val="0"/>
              </a:spcBef>
              <a:spcAft>
                <a:spcPts val="1000"/>
              </a:spcAft>
            </a:pPr>
            <a:r>
              <a:rPr dirty="0" lang="sw-KE">
                <a:latin typeface="Calibri" panose="020F0502020204030204" pitchFamily="34" charset="0"/>
                <a:ea typeface="Calibri" panose="020F0502020204030204" pitchFamily="34" charset="0"/>
                <a:cs typeface="Times New Roman" panose="02020603050405020304" pitchFamily="18" charset="0"/>
              </a:rPr>
              <a:t>Has poor peripheral circulation with high tendency to haemorrhage because of weak vascular walls</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Prone to haemorrhage due to lack of clotting factors.Vitamin K is administered to promote clotting.</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Unable  to store iron hence are at risk of iron deficiency anaemia</a:t>
            </a:r>
            <a:endParaRPr dirty="0" lang="en-US">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Bef>
                <a:spcPts val="0"/>
              </a:spcBef>
              <a:spcAft>
                <a:spcPts val="0"/>
              </a:spcAft>
            </a:pPr>
            <a:r>
              <a:rPr dirty="0" lang="sw-KE">
                <a:latin typeface="Calibri" panose="020F0502020204030204" pitchFamily="34" charset="0"/>
                <a:ea typeface="Calibri" panose="020F0502020204030204" pitchFamily="34" charset="0"/>
                <a:cs typeface="Times New Roman" panose="02020603050405020304" pitchFamily="18" charset="0"/>
              </a:rPr>
              <a:t>They have very few blood cells  and may develop nonpitting oedema</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218" name=""/>
        <p:cNvGrpSpPr/>
        <p:nvPr/>
      </p:nvGrpSpPr>
      <p:grpSpPr>
        <a:xfrm>
          <a:off x="0" y="0"/>
          <a:ext cx="0" cy="0"/>
          <a:chOff x="0" y="0"/>
          <a:chExt cx="0" cy="0"/>
        </a:xfrm>
      </p:grpSpPr>
      <p:sp>
        <p:nvSpPr>
          <p:cNvPr id="1048752" name="Title 1"/>
          <p:cNvSpPr>
            <a:spLocks noGrp="1"/>
          </p:cNvSpPr>
          <p:nvPr>
            <p:ph type="title"/>
          </p:nvPr>
        </p:nvSpPr>
        <p:spPr>
          <a:xfrm>
            <a:off x="838200" y="115911"/>
            <a:ext cx="10515600" cy="579548"/>
          </a:xfrm>
        </p:spPr>
        <p:txBody>
          <a:bodyPr>
            <a:normAutofit fontScale="90000"/>
          </a:bodyPr>
          <a:p>
            <a:pPr indent="-228600" lvl="0">
              <a:lnSpc>
                <a:spcPct val="115000"/>
              </a:lnSpc>
              <a:spcBef>
                <a:spcPts val="0"/>
              </a:spcBef>
            </a:pPr>
            <a:r>
              <a:rPr b="1" dirty="0" sz="4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a:t>
            </a:r>
            <a:br>
              <a:rPr b="1" dirty="0" sz="4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br>
            <a:r>
              <a:rPr b="1" dirty="0" sz="4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 </a:t>
            </a:r>
            <a:r>
              <a:rPr b="1" dirty="0" sz="4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                    11.    BIRTH </a:t>
            </a:r>
            <a:r>
              <a:rPr b="1" dirty="0" sz="4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INJURIES</a:t>
            </a:r>
            <a:r>
              <a:rPr dirty="0" sz="15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15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53" name="Content Placeholder 2"/>
          <p:cNvSpPr>
            <a:spLocks noGrp="1"/>
          </p:cNvSpPr>
          <p:nvPr>
            <p:ph idx="1"/>
          </p:nvPr>
        </p:nvSpPr>
        <p:spPr>
          <a:xfrm>
            <a:off x="838200" y="888642"/>
            <a:ext cx="10515600" cy="5288321"/>
          </a:xfrm>
        </p:spPr>
        <p:txBody>
          <a:bodyPr>
            <a:normAutofit fontScale="86364" lnSpcReduction="10000"/>
          </a:bodyPr>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Birth </a:t>
            </a:r>
            <a:r>
              <a:rPr dirty="0" lang="sw-KE">
                <a:latin typeface="Calibri" panose="020F0502020204030204" pitchFamily="34" charset="0"/>
                <a:ea typeface="Calibri" panose="020F0502020204030204" pitchFamily="34" charset="0"/>
                <a:cs typeface="Times New Roman" panose="02020603050405020304" pitchFamily="18" charset="0"/>
              </a:rPr>
              <a:t>injuries refer to trauma that a foetus sustains during birth</a:t>
            </a:r>
            <a:r>
              <a:rPr dirty="0" lang="sw-KE" smtClean="0">
                <a:latin typeface="Calibri" panose="020F0502020204030204" pitchFamily="34" charset="0"/>
                <a:ea typeface="Calibri" panose="020F0502020204030204" pitchFamily="34" charset="0"/>
                <a:cs typeface="Times New Roman" panose="02020603050405020304" pitchFamily="18" charset="0"/>
              </a:rPr>
              <a:t>. </a:t>
            </a:r>
          </a:p>
          <a:p>
            <a:pPr marL="0" marR="0">
              <a:lnSpc>
                <a:spcPct val="115000"/>
              </a:lnSpc>
              <a:spcBef>
                <a:spcPts val="0"/>
              </a:spcBef>
              <a:spcAft>
                <a:spcPts val="0"/>
              </a:spcAft>
            </a:pP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structures commonly involved </a:t>
            </a:r>
            <a:r>
              <a:rPr dirty="0" lang="sw-KE" smtClean="0">
                <a:latin typeface="Calibri" panose="020F0502020204030204" pitchFamily="34" charset="0"/>
                <a:ea typeface="Calibri" panose="020F0502020204030204" pitchFamily="34" charset="0"/>
                <a:cs typeface="Times New Roman" panose="02020603050405020304" pitchFamily="18" charset="0"/>
              </a:rPr>
              <a:t>are:</a:t>
            </a:r>
          </a:p>
          <a:p>
            <a:pPr indent="-457200" lvl="4">
              <a:lnSpc>
                <a:spcPct val="115000"/>
              </a:lnSpc>
              <a:spcBef>
                <a:spcPts val="0"/>
              </a:spcBef>
              <a:buFont typeface="Wingdings" panose="05000000000000000000" pitchFamily="2" charset="2"/>
              <a:buChar char="Ø"/>
            </a:pPr>
            <a:r>
              <a:rPr dirty="0" sz="2200" lang="sw-KE" smtClean="0">
                <a:latin typeface="Calibri" panose="020F0502020204030204" pitchFamily="34" charset="0"/>
                <a:ea typeface="Calibri" panose="020F0502020204030204" pitchFamily="34" charset="0"/>
                <a:cs typeface="Times New Roman" panose="02020603050405020304" pitchFamily="18" charset="0"/>
              </a:rPr>
              <a:t> </a:t>
            </a:r>
            <a:r>
              <a:rPr b="1" dirty="0" sz="2200" lang="sw-KE">
                <a:latin typeface="Calibri" panose="020F0502020204030204" pitchFamily="34" charset="0"/>
                <a:ea typeface="Calibri" panose="020F0502020204030204" pitchFamily="34" charset="0"/>
                <a:cs typeface="Times New Roman" panose="02020603050405020304" pitchFamily="18" charset="0"/>
              </a:rPr>
              <a:t>muscles</a:t>
            </a:r>
            <a:r>
              <a:rPr b="1" dirty="0" sz="2200" lang="sw-KE" smtClean="0">
                <a:latin typeface="Calibri" panose="020F0502020204030204" pitchFamily="34" charset="0"/>
                <a:ea typeface="Calibri" panose="020F0502020204030204" pitchFamily="34" charset="0"/>
                <a:cs typeface="Times New Roman" panose="02020603050405020304" pitchFamily="18" charset="0"/>
              </a:rPr>
              <a:t>,</a:t>
            </a:r>
          </a:p>
          <a:p>
            <a:pPr indent="-457200" lvl="4">
              <a:lnSpc>
                <a:spcPct val="115000"/>
              </a:lnSpc>
              <a:spcBef>
                <a:spcPts val="0"/>
              </a:spcBef>
              <a:buFont typeface="Wingdings" panose="05000000000000000000" pitchFamily="2" charset="2"/>
              <a:buChar char="Ø"/>
            </a:pPr>
            <a:r>
              <a:rPr b="1" dirty="0" sz="2200" lang="sw-KE" smtClean="0">
                <a:latin typeface="Calibri" panose="020F0502020204030204" pitchFamily="34" charset="0"/>
                <a:ea typeface="Calibri" panose="020F0502020204030204" pitchFamily="34" charset="0"/>
                <a:cs typeface="Times New Roman" panose="02020603050405020304" pitchFamily="18" charset="0"/>
              </a:rPr>
              <a:t>nerves,</a:t>
            </a:r>
          </a:p>
          <a:p>
            <a:pPr indent="-457200" lvl="4">
              <a:lnSpc>
                <a:spcPct val="115000"/>
              </a:lnSpc>
              <a:spcBef>
                <a:spcPts val="0"/>
              </a:spcBef>
              <a:buFont typeface="Wingdings" panose="05000000000000000000" pitchFamily="2" charset="2"/>
              <a:buChar char="Ø"/>
            </a:pPr>
            <a:r>
              <a:rPr b="1" dirty="0" sz="2200" lang="sw-KE" smtClean="0">
                <a:latin typeface="Calibri" panose="020F0502020204030204" pitchFamily="34" charset="0"/>
                <a:ea typeface="Calibri" panose="020F0502020204030204" pitchFamily="34" charset="0"/>
                <a:cs typeface="Times New Roman" panose="02020603050405020304" pitchFamily="18" charset="0"/>
              </a:rPr>
              <a:t>bones,</a:t>
            </a:r>
          </a:p>
          <a:p>
            <a:pPr indent="-457200" lvl="4">
              <a:lnSpc>
                <a:spcPct val="115000"/>
              </a:lnSpc>
              <a:spcBef>
                <a:spcPts val="0"/>
              </a:spcBef>
              <a:buFont typeface="Wingdings" panose="05000000000000000000" pitchFamily="2" charset="2"/>
              <a:buChar char="Ø"/>
            </a:pPr>
            <a:r>
              <a:rPr b="1" dirty="0" sz="2200" lang="sw-KE" smtClean="0">
                <a:latin typeface="Calibri" panose="020F0502020204030204" pitchFamily="34" charset="0"/>
                <a:ea typeface="Calibri" panose="020F0502020204030204" pitchFamily="34" charset="0"/>
                <a:cs typeface="Times New Roman" panose="02020603050405020304" pitchFamily="18" charset="0"/>
              </a:rPr>
              <a:t>visceral </a:t>
            </a:r>
            <a:r>
              <a:rPr b="1" dirty="0" sz="2200" lang="sw-KE">
                <a:latin typeface="Calibri" panose="020F0502020204030204" pitchFamily="34" charset="0"/>
                <a:ea typeface="Calibri" panose="020F0502020204030204" pitchFamily="34" charset="0"/>
                <a:cs typeface="Times New Roman" panose="02020603050405020304" pitchFamily="18" charset="0"/>
              </a:rPr>
              <a:t>organs </a:t>
            </a:r>
            <a:endParaRPr b="1" dirty="0" sz="2200" lang="sw-KE" smtClean="0">
              <a:latin typeface="Calibri" panose="020F0502020204030204" pitchFamily="34" charset="0"/>
              <a:ea typeface="Calibri" panose="020F0502020204030204" pitchFamily="34" charset="0"/>
              <a:cs typeface="Times New Roman" panose="02020603050405020304" pitchFamily="18" charset="0"/>
            </a:endParaRPr>
          </a:p>
          <a:p>
            <a:pPr indent="-457200" lvl="4">
              <a:lnSpc>
                <a:spcPct val="115000"/>
              </a:lnSpc>
              <a:spcBef>
                <a:spcPts val="0"/>
              </a:spcBef>
              <a:buFont typeface="Wingdings" panose="05000000000000000000" pitchFamily="2" charset="2"/>
              <a:buChar char="Ø"/>
            </a:pPr>
            <a:r>
              <a:rPr b="1" dirty="0" sz="2200" lang="sw-KE" smtClean="0">
                <a:latin typeface="Calibri" panose="020F0502020204030204" pitchFamily="34" charset="0"/>
                <a:ea typeface="Calibri" panose="020F0502020204030204" pitchFamily="34" charset="0"/>
                <a:cs typeface="Times New Roman" panose="02020603050405020304" pitchFamily="18" charset="0"/>
              </a:rPr>
              <a:t> </a:t>
            </a:r>
            <a:r>
              <a:rPr b="1" dirty="0" sz="2200" lang="sw-KE">
                <a:latin typeface="Calibri" panose="020F0502020204030204" pitchFamily="34" charset="0"/>
                <a:ea typeface="Calibri" panose="020F0502020204030204" pitchFamily="34" charset="0"/>
                <a:cs typeface="Times New Roman" panose="02020603050405020304" pitchFamily="18" charset="0"/>
              </a:rPr>
              <a:t>skin.</a:t>
            </a:r>
            <a:endParaRPr b="1" dirty="0" sz="22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TYPES </a:t>
            </a:r>
            <a:r>
              <a:rPr b="1" dirty="0" lang="sw-KE">
                <a:latin typeface="Calibri" panose="020F0502020204030204" pitchFamily="34" charset="0"/>
                <a:ea typeface="Calibri" panose="020F0502020204030204" pitchFamily="34" charset="0"/>
                <a:cs typeface="Times New Roman" panose="02020603050405020304" pitchFamily="18" charset="0"/>
              </a:rPr>
              <a:t>OF BIRTH INJURIES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285750" lvl="4" marL="18859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Internal organ </a:t>
            </a:r>
            <a:r>
              <a:rPr b="1" dirty="0" sz="2800" lang="sw-KE" smtClean="0">
                <a:latin typeface="Calibri" panose="020F0502020204030204" pitchFamily="34" charset="0"/>
                <a:ea typeface="Calibri" panose="020F0502020204030204" pitchFamily="34" charset="0"/>
                <a:cs typeface="Times New Roman" panose="02020603050405020304" pitchFamily="18" charset="0"/>
              </a:rPr>
              <a:t>injury</a:t>
            </a:r>
            <a:r>
              <a:rPr dirty="0" sz="2800" lang="sw-KE" smtClean="0">
                <a:latin typeface="Calibri" panose="020F0502020204030204" pitchFamily="34" charset="0"/>
                <a:ea typeface="Calibri" panose="020F0502020204030204" pitchFamily="34" charset="0"/>
                <a:cs typeface="Times New Roman" panose="02020603050405020304" pitchFamily="18" charset="0"/>
              </a:rPr>
              <a:t>: spleen, liver, adrenal glands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285750" lvl="4" marL="18859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Nerve injury </a:t>
            </a:r>
            <a:r>
              <a:rPr dirty="0" sz="2800" lang="sw-KE">
                <a:latin typeface="Calibri" panose="020F0502020204030204" pitchFamily="34" charset="0"/>
                <a:ea typeface="Calibri" panose="020F0502020204030204" pitchFamily="34" charset="0"/>
                <a:cs typeface="Times New Roman" panose="02020603050405020304" pitchFamily="18" charset="0"/>
              </a:rPr>
              <a:t>– mostly branchial  plexus  leading to Erb’s </a:t>
            </a:r>
            <a:r>
              <a:rPr dirty="0" sz="2800" lang="sw-KE" smtClean="0">
                <a:latin typeface="Calibri" panose="020F0502020204030204" pitchFamily="34" charset="0"/>
                <a:ea typeface="Calibri" panose="020F0502020204030204" pitchFamily="34" charset="0"/>
                <a:cs typeface="Times New Roman" panose="02020603050405020304" pitchFamily="18" charset="0"/>
              </a:rPr>
              <a:t>paralysis, klumpke’s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285750" lvl="4" marL="18859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Soft tissue injury – genitalia</a:t>
            </a:r>
            <a:r>
              <a:rPr b="1" dirty="0" sz="2800" lang="sw-KE" smtClean="0">
                <a:latin typeface="Calibri" panose="020F0502020204030204" pitchFamily="34" charset="0"/>
                <a:ea typeface="Calibri" panose="020F0502020204030204" pitchFamily="34" charset="0"/>
                <a:cs typeface="Times New Roman" panose="02020603050405020304" pitchFamily="18" charset="0"/>
              </a:rPr>
              <a:t>, eyes</a:t>
            </a:r>
            <a:endParaRPr b="1" dirty="0" sz="2800" lang="en-US">
              <a:latin typeface="Calibri" panose="020F0502020204030204" pitchFamily="34" charset="0"/>
              <a:ea typeface="Calibri" panose="020F0502020204030204" pitchFamily="34" charset="0"/>
              <a:cs typeface="Times New Roman" panose="02020603050405020304" pitchFamily="18" charset="0"/>
            </a:endParaRPr>
          </a:p>
          <a:p>
            <a:pPr indent="-285750" lvl="4" marL="18859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Intracranial injuries </a:t>
            </a:r>
            <a:r>
              <a:rPr dirty="0" sz="2800" lang="sw-KE">
                <a:latin typeface="Calibri" panose="020F0502020204030204" pitchFamily="34" charset="0"/>
                <a:ea typeface="Calibri" panose="020F0502020204030204" pitchFamily="34" charset="0"/>
                <a:cs typeface="Times New Roman" panose="02020603050405020304" pitchFamily="18" charset="0"/>
              </a:rPr>
              <a:t>– intracranial haemorrhage</a:t>
            </a:r>
            <a:r>
              <a:rPr dirty="0" sz="2800" lang="sw-KE" smtClean="0">
                <a:latin typeface="Calibri" panose="020F0502020204030204" pitchFamily="34" charset="0"/>
                <a:ea typeface="Calibri" panose="020F0502020204030204" pitchFamily="34" charset="0"/>
                <a:cs typeface="Times New Roman" panose="02020603050405020304" pitchFamily="18" charset="0"/>
              </a:rPr>
              <a:t>, skull </a:t>
            </a:r>
            <a:r>
              <a:rPr dirty="0" sz="2800" lang="sw-KE">
                <a:latin typeface="Calibri" panose="020F0502020204030204" pitchFamily="34" charset="0"/>
                <a:ea typeface="Calibri" panose="020F0502020204030204" pitchFamily="34" charset="0"/>
                <a:cs typeface="Times New Roman" panose="02020603050405020304" pitchFamily="18" charset="0"/>
              </a:rPr>
              <a:t>features</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285750" lvl="4" marL="1885950">
              <a:lnSpc>
                <a:spcPct val="115000"/>
              </a:lnSpc>
              <a:spcBef>
                <a:spcPts val="0"/>
              </a:spcBef>
              <a:buFont typeface="Wingdings" panose="05000000000000000000" pitchFamily="2" charset="2"/>
              <a:buChar char="Ø"/>
            </a:pPr>
            <a:r>
              <a:rPr b="1" dirty="0" sz="2800" lang="sw-KE">
                <a:latin typeface="Calibri" panose="020F0502020204030204" pitchFamily="34" charset="0"/>
                <a:ea typeface="Calibri" panose="020F0502020204030204" pitchFamily="34" charset="0"/>
                <a:cs typeface="Times New Roman" panose="02020603050405020304" pitchFamily="18" charset="0"/>
              </a:rPr>
              <a:t>Extracranial injuries – </a:t>
            </a:r>
            <a:r>
              <a:rPr dirty="0" sz="2800" lang="sw-KE">
                <a:latin typeface="Calibri" panose="020F0502020204030204" pitchFamily="34" charset="0"/>
                <a:ea typeface="Calibri" panose="020F0502020204030204" pitchFamily="34" charset="0"/>
                <a:cs typeface="Times New Roman" panose="02020603050405020304" pitchFamily="18" charset="0"/>
              </a:rPr>
              <a:t>cephalohaematoma, caput succadenium.</a:t>
            </a:r>
            <a:endParaRPr dirty="0" sz="28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219" name=""/>
        <p:cNvGrpSpPr/>
        <p:nvPr/>
      </p:nvGrpSpPr>
      <p:grpSpPr>
        <a:xfrm>
          <a:off x="0" y="0"/>
          <a:ext cx="0" cy="0"/>
          <a:chOff x="0" y="0"/>
          <a:chExt cx="0" cy="0"/>
        </a:xfrm>
      </p:grpSpPr>
      <p:sp>
        <p:nvSpPr>
          <p:cNvPr id="1048754" name="Title 1"/>
          <p:cNvSpPr>
            <a:spLocks noGrp="1"/>
          </p:cNvSpPr>
          <p:nvPr>
            <p:ph type="title"/>
          </p:nvPr>
        </p:nvSpPr>
        <p:spPr/>
        <p:txBody>
          <a:bodyPr/>
          <a:p>
            <a:r>
              <a:rPr b="1" dirty="0" lang="en-US" smtClean="0">
                <a:latin typeface="+mn-lt"/>
              </a:rPr>
              <a:t>          Predisposing factors to birth injuries</a:t>
            </a:r>
            <a:endParaRPr b="1" dirty="0" lang="en-US">
              <a:latin typeface="+mn-lt"/>
            </a:endParaRPr>
          </a:p>
        </p:txBody>
      </p:sp>
      <p:sp>
        <p:nvSpPr>
          <p:cNvPr id="1048755" name="Content Placeholder 2"/>
          <p:cNvSpPr>
            <a:spLocks noGrp="1"/>
          </p:cNvSpPr>
          <p:nvPr>
            <p:ph idx="1"/>
          </p:nvPr>
        </p:nvSpPr>
        <p:spPr/>
        <p:txBody>
          <a:bodyPr/>
          <a:p>
            <a:pPr indent="0" lvl="0" marL="0">
              <a:lnSpc>
                <a:spcPct val="115000"/>
              </a:lnSpc>
              <a:spcBef>
                <a:spcPts val="0"/>
              </a:spcBef>
              <a:buNone/>
            </a:pPr>
            <a:endParaRPr dirty="0" sz="1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Prematurity</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Large for dates babies</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Cephalopelvic disproportion</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Malpresentation eg </a:t>
            </a:r>
            <a:r>
              <a:rPr b="1" dirty="0" sz="2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brow, breecch,face </a:t>
            </a:r>
            <a:r>
              <a:rPr dirty="0" sz="28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etc</a:t>
            </a:r>
            <a:endParaRPr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457200" lvl="2">
              <a:lnSpc>
                <a:spcPct val="115000"/>
              </a:lnSpc>
              <a:spcBef>
                <a:spcPts val="0"/>
              </a:spcBef>
              <a:buFont typeface="Wingdings" panose="05000000000000000000" pitchFamily="2" charset="2"/>
              <a:buChar char="Ø"/>
            </a:pPr>
            <a:r>
              <a:rPr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Congenital malformations </a:t>
            </a:r>
            <a:r>
              <a:rPr b="1" dirty="0" sz="28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eg hydrocephalus</a:t>
            </a:r>
            <a:endParaRPr b="1" dirty="0" sz="2800" lang="en-US">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indent="0" marL="0">
              <a:buNone/>
            </a:pPr>
            <a:endParaRPr dirty="0"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220" name=""/>
        <p:cNvGrpSpPr/>
        <p:nvPr/>
      </p:nvGrpSpPr>
      <p:grpSpPr>
        <a:xfrm>
          <a:off x="0" y="0"/>
          <a:ext cx="0" cy="0"/>
          <a:chOff x="0" y="0"/>
          <a:chExt cx="0" cy="0"/>
        </a:xfrm>
      </p:grpSpPr>
      <p:sp>
        <p:nvSpPr>
          <p:cNvPr id="1048756" name="Title 1"/>
          <p:cNvSpPr>
            <a:spLocks noGrp="1"/>
          </p:cNvSpPr>
          <p:nvPr>
            <p:ph type="title"/>
          </p:nvPr>
        </p:nvSpPr>
        <p:spPr/>
        <p:txBody>
          <a:bodyPr/>
          <a:p>
            <a:r>
              <a:rPr b="1" dirty="0" lang="en-US" smtClean="0">
                <a:latin typeface="+mn-lt"/>
              </a:rPr>
              <a:t>                    A) HEAD TRAUMA</a:t>
            </a:r>
            <a:endParaRPr b="1" dirty="0" lang="en-US">
              <a:latin typeface="+mn-lt"/>
            </a:endParaRPr>
          </a:p>
        </p:txBody>
      </p:sp>
      <p:sp>
        <p:nvSpPr>
          <p:cNvPr id="1048757" name="Content Placeholder 2"/>
          <p:cNvSpPr>
            <a:spLocks noGrp="1"/>
          </p:cNvSpPr>
          <p:nvPr>
            <p:ph idx="1"/>
          </p:nvPr>
        </p:nvSpPr>
        <p:spPr/>
        <p:txBody>
          <a:bodyPr/>
          <a:p>
            <a:r>
              <a:rPr dirty="0" lang="en-US" smtClean="0"/>
              <a:t>Trauma to the head and scalp that occurs during  the birth </a:t>
            </a:r>
            <a:r>
              <a:rPr dirty="0" lang="en-US" err="1" smtClean="0"/>
              <a:t>processis</a:t>
            </a:r>
            <a:r>
              <a:rPr dirty="0" lang="en-US" smtClean="0"/>
              <a:t> usually benign but occasionally results in more serious injuries.</a:t>
            </a:r>
          </a:p>
          <a:p>
            <a:r>
              <a:rPr dirty="0" lang="en-US" smtClean="0"/>
              <a:t>There are three main types of </a:t>
            </a:r>
            <a:r>
              <a:rPr dirty="0" lang="en-US" err="1" smtClean="0"/>
              <a:t>extracranial</a:t>
            </a:r>
            <a:r>
              <a:rPr dirty="0" lang="en-US" smtClean="0"/>
              <a:t>  (out of the cranium, brain) </a:t>
            </a:r>
            <a:r>
              <a:rPr dirty="0" lang="en-US" err="1" smtClean="0"/>
              <a:t>haemorrhage</a:t>
            </a:r>
            <a:r>
              <a:rPr dirty="0" lang="en-US"/>
              <a:t> </a:t>
            </a:r>
            <a:r>
              <a:rPr dirty="0" lang="en-US" smtClean="0"/>
              <a:t>which are :</a:t>
            </a:r>
          </a:p>
          <a:p>
            <a:pPr lvl="2">
              <a:buFont typeface="Wingdings" panose="05000000000000000000" pitchFamily="2" charset="2"/>
              <a:buChar char="Ø"/>
            </a:pPr>
            <a:r>
              <a:rPr dirty="0" sz="2800" lang="en-US" smtClean="0"/>
              <a:t>Caput succedaneum</a:t>
            </a:r>
          </a:p>
          <a:p>
            <a:pPr lvl="2">
              <a:buFont typeface="Wingdings" panose="05000000000000000000" pitchFamily="2" charset="2"/>
              <a:buChar char="Ø"/>
            </a:pPr>
            <a:r>
              <a:rPr dirty="0" sz="2800" lang="en-US" err="1" smtClean="0"/>
              <a:t>Cephalohaematoma</a:t>
            </a:r>
            <a:endParaRPr dirty="0" sz="2800" lang="en-US" smtClean="0"/>
          </a:p>
          <a:p>
            <a:pPr lvl="2">
              <a:buFont typeface="Wingdings" panose="05000000000000000000" pitchFamily="2" charset="2"/>
              <a:buChar char="Ø"/>
            </a:pPr>
            <a:r>
              <a:rPr dirty="0" sz="2800" lang="en-US" err="1" smtClean="0"/>
              <a:t>Subgaleal</a:t>
            </a:r>
            <a:r>
              <a:rPr dirty="0" sz="2800" lang="en-US" smtClean="0"/>
              <a:t> or </a:t>
            </a:r>
            <a:r>
              <a:rPr dirty="0" sz="2800" lang="en-US" err="1" smtClean="0"/>
              <a:t>subaponeurotic</a:t>
            </a:r>
            <a:r>
              <a:rPr dirty="0" sz="2800" lang="en-US" smtClean="0"/>
              <a:t>  </a:t>
            </a:r>
            <a:r>
              <a:rPr dirty="0" sz="2800" lang="en-US" err="1" smtClean="0"/>
              <a:t>haemorrhage</a:t>
            </a:r>
            <a:endParaRPr dirty="0" sz="2800"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221" name=""/>
        <p:cNvGrpSpPr/>
        <p:nvPr/>
      </p:nvGrpSpPr>
      <p:grpSpPr>
        <a:xfrm>
          <a:off x="0" y="0"/>
          <a:ext cx="0" cy="0"/>
          <a:chOff x="0" y="0"/>
          <a:chExt cx="0" cy="0"/>
        </a:xfrm>
      </p:grpSpPr>
      <p:sp>
        <p:nvSpPr>
          <p:cNvPr id="1048758" name="Title 1"/>
          <p:cNvSpPr>
            <a:spLocks noGrp="1"/>
          </p:cNvSpPr>
          <p:nvPr>
            <p:ph type="title"/>
          </p:nvPr>
        </p:nvSpPr>
        <p:spPr>
          <a:xfrm>
            <a:off x="838200" y="244700"/>
            <a:ext cx="10515600" cy="953036"/>
          </a:xfrm>
        </p:spPr>
        <p:txBody>
          <a:bodyPr>
            <a:normAutofit fontScale="90000"/>
          </a:bodyPr>
          <a:p>
            <a:pPr lvl="0">
              <a:lnSpc>
                <a:spcPct val="115000"/>
              </a:lnSpc>
              <a:spcBef>
                <a:spcPts val="0"/>
              </a:spcBef>
            </a:pPr>
            <a:r>
              <a:rPr dirty="0" sz="4900" lang="en-US"/>
              <a:t> </a:t>
            </a:r>
            <a:r>
              <a:rPr dirty="0" sz="4900" lang="en-US" smtClean="0"/>
              <a:t>    </a:t>
            </a:r>
            <a:r>
              <a:rPr dirty="0" sz="4000" lang="en-US"/>
              <a:t/>
            </a:r>
            <a:br>
              <a:rPr dirty="0" sz="4000" lang="en-US"/>
            </a:br>
            <a:r>
              <a:rPr dirty="0" sz="4000" lang="en-US" smtClean="0"/>
              <a:t> </a:t>
            </a:r>
            <a:r>
              <a:rPr b="1" dirty="0" sz="4000" lang="sw-KE" smtClean="0">
                <a:solidFill>
                  <a:prstClr val="black"/>
                </a:solidFill>
                <a:latin typeface="Calibri" panose="020F0502020204030204" pitchFamily="34" charset="0"/>
                <a:ea typeface="Calibri" panose="020F0502020204030204" pitchFamily="34" charset="0"/>
                <a:cs typeface="Times New Roman" panose="02020603050405020304" pitchFamily="18" charset="0"/>
              </a:rPr>
              <a:t>CAPUT </a:t>
            </a:r>
            <a:r>
              <a:rPr b="1" dirty="0" sz="4000" lang="sw-KE">
                <a:solidFill>
                  <a:prstClr val="black"/>
                </a:solidFill>
                <a:latin typeface="Calibri" panose="020F0502020204030204" pitchFamily="34" charset="0"/>
                <a:ea typeface="Calibri" panose="020F0502020204030204" pitchFamily="34" charset="0"/>
                <a:cs typeface="Times New Roman" panose="02020603050405020304" pitchFamily="18" charset="0"/>
              </a:rPr>
              <a:t>SUCCADENIUM AND CEPHALOHAEMOTOMA</a:t>
            </a:r>
            <a:r>
              <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dirty="0" sz="2600" lang="en-US">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dirty="0" lang="en-US"/>
          </a:p>
        </p:txBody>
      </p:sp>
      <p:sp>
        <p:nvSpPr>
          <p:cNvPr id="1048759" name="Content Placeholder 2"/>
          <p:cNvSpPr>
            <a:spLocks noGrp="1"/>
          </p:cNvSpPr>
          <p:nvPr>
            <p:ph idx="1"/>
          </p:nvPr>
        </p:nvSpPr>
        <p:spPr>
          <a:xfrm>
            <a:off x="528034" y="1197736"/>
            <a:ext cx="11127346" cy="5370489"/>
          </a:xfrm>
        </p:spPr>
        <p:txBody>
          <a:bodyPr>
            <a:normAutofit/>
          </a:bodyPr>
          <a:p>
            <a:pPr indent="-514350" marL="514350" marR="0">
              <a:lnSpc>
                <a:spcPct val="115000"/>
              </a:lnSpc>
              <a:spcBef>
                <a:spcPts val="0"/>
              </a:spcBef>
              <a:spcAft>
                <a:spcPts val="0"/>
              </a:spcAft>
              <a:buFont typeface="+mj-lt"/>
              <a:buAutoNum type="arabicPeriod"/>
            </a:pPr>
            <a:r>
              <a:rPr b="1" dirty="0" lang="sw-KE" smtClean="0">
                <a:latin typeface="Calibri" panose="020F0502020204030204" pitchFamily="34" charset="0"/>
                <a:ea typeface="Calibri" panose="020F0502020204030204" pitchFamily="34" charset="0"/>
                <a:cs typeface="Times New Roman" panose="02020603050405020304" pitchFamily="18" charset="0"/>
              </a:rPr>
              <a:t>CAPUT SUCCADENIUM - </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Is an oedematous swelling due to accumulation of serum fluid </a:t>
            </a:r>
            <a:r>
              <a:rPr b="1" dirty="0" lang="sw-KE">
                <a:latin typeface="Calibri" panose="020F0502020204030204" pitchFamily="34" charset="0"/>
                <a:ea typeface="Calibri" panose="020F0502020204030204" pitchFamily="34" charset="0"/>
                <a:cs typeface="Times New Roman" panose="02020603050405020304" pitchFamily="18" charset="0"/>
              </a:rPr>
              <a:t>under the foetal scalp</a:t>
            </a:r>
            <a:r>
              <a:rPr b="1"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smtClean="0">
                <a:latin typeface="Calibri" panose="020F0502020204030204" pitchFamily="34" charset="0"/>
                <a:ea typeface="Calibri" panose="020F0502020204030204" pitchFamily="34" charset="0"/>
                <a:cs typeface="Times New Roman" panose="02020603050405020304" pitchFamily="18" charset="0"/>
              </a:rPr>
              <a:t>it</a:t>
            </a:r>
            <a:r>
              <a:rPr b="1"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results from pressure of the presenting part of the scalp against the dilating cervix during delivery that leads to reduced venous blood and lymphatic drainage and part of  serum escapes into the tissue </a:t>
            </a:r>
            <a:r>
              <a:rPr dirty="0" lang="sw-KE" smtClean="0">
                <a:latin typeface="Calibri" panose="020F0502020204030204" pitchFamily="34" charset="0"/>
                <a:ea typeface="Calibri" panose="020F0502020204030204" pitchFamily="34" charset="0"/>
                <a:cs typeface="Times New Roman" panose="02020603050405020304" pitchFamily="18" charset="0"/>
              </a:rPr>
              <a:t>.The </a:t>
            </a:r>
            <a:r>
              <a:rPr dirty="0" lang="sw-KE">
                <a:latin typeface="Calibri" panose="020F0502020204030204" pitchFamily="34" charset="0"/>
                <a:ea typeface="Calibri" panose="020F0502020204030204" pitchFamily="34" charset="0"/>
                <a:cs typeface="Times New Roman" panose="02020603050405020304" pitchFamily="18" charset="0"/>
              </a:rPr>
              <a:t>swelling is </a:t>
            </a:r>
            <a:r>
              <a:rPr b="1" dirty="0" lang="sw-KE">
                <a:latin typeface="Calibri" panose="020F0502020204030204" pitchFamily="34" charset="0"/>
                <a:ea typeface="Calibri" panose="020F0502020204030204" pitchFamily="34" charset="0"/>
                <a:cs typeface="Times New Roman" panose="02020603050405020304" pitchFamily="18" charset="0"/>
              </a:rPr>
              <a:t>self - limiting </a:t>
            </a:r>
            <a:r>
              <a:rPr dirty="0" lang="sw-KE">
                <a:latin typeface="Calibri" panose="020F0502020204030204" pitchFamily="34" charset="0"/>
                <a:ea typeface="Calibri" panose="020F0502020204030204" pitchFamily="34" charset="0"/>
                <a:cs typeface="Times New Roman" panose="02020603050405020304" pitchFamily="18" charset="0"/>
              </a:rPr>
              <a:t> and </a:t>
            </a:r>
            <a:r>
              <a:rPr b="1" dirty="0" lang="sw-KE">
                <a:latin typeface="Calibri" panose="020F0502020204030204" pitchFamily="34" charset="0"/>
                <a:ea typeface="Calibri" panose="020F0502020204030204" pitchFamily="34" charset="0"/>
                <a:cs typeface="Times New Roman" panose="02020603050405020304" pitchFamily="18" charset="0"/>
              </a:rPr>
              <a:t>disappears </a:t>
            </a:r>
            <a:r>
              <a:rPr dirty="0" lang="sw-KE">
                <a:latin typeface="Calibri" panose="020F0502020204030204" pitchFamily="34" charset="0"/>
                <a:ea typeface="Calibri" panose="020F0502020204030204" pitchFamily="34" charset="0"/>
                <a:cs typeface="Times New Roman" panose="02020603050405020304" pitchFamily="18" charset="0"/>
              </a:rPr>
              <a:t>within </a:t>
            </a:r>
            <a:r>
              <a:rPr b="1" dirty="0" lang="sw-KE">
                <a:latin typeface="Calibri" panose="020F0502020204030204" pitchFamily="34" charset="0"/>
                <a:ea typeface="Calibri" panose="020F0502020204030204" pitchFamily="34" charset="0"/>
                <a:cs typeface="Times New Roman" panose="02020603050405020304" pitchFamily="18" charset="0"/>
              </a:rPr>
              <a:t>36 hours of </a:t>
            </a:r>
            <a:r>
              <a:rPr b="1" dirty="0" lang="sw-KE" smtClean="0">
                <a:latin typeface="Calibri" panose="020F0502020204030204" pitchFamily="34" charset="0"/>
                <a:ea typeface="Calibri" panose="020F0502020204030204" pitchFamily="34" charset="0"/>
                <a:cs typeface="Times New Roman" panose="02020603050405020304" pitchFamily="18" charset="0"/>
              </a:rPr>
              <a:t>life.</a:t>
            </a:r>
            <a:endParaRPr b="1"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514350" marR="0">
              <a:lnSpc>
                <a:spcPct val="115000"/>
              </a:lnSpc>
              <a:spcBef>
                <a:spcPts val="0"/>
              </a:spcBef>
              <a:spcAft>
                <a:spcPts val="0"/>
              </a:spcAft>
              <a:buFont typeface="+mj-lt"/>
              <a:buAutoNum type="arabicPeriod"/>
            </a:pPr>
            <a:r>
              <a:rPr b="1" dirty="0" lang="sw-KE" smtClean="0">
                <a:latin typeface="Calibri" panose="020F0502020204030204" pitchFamily="34" charset="0"/>
                <a:ea typeface="Calibri" panose="020F0502020204030204" pitchFamily="34" charset="0"/>
                <a:cs typeface="Times New Roman" panose="02020603050405020304" pitchFamily="18" charset="0"/>
              </a:rPr>
              <a:t>Cephalohaematoma </a:t>
            </a:r>
            <a:r>
              <a:rPr dirty="0" lang="sw-KE" smtClean="0">
                <a:latin typeface="Calibri" panose="020F0502020204030204" pitchFamily="34" charset="0"/>
                <a:ea typeface="Calibri" panose="020F0502020204030204" pitchFamily="34" charset="0"/>
                <a:cs typeface="Times New Roman" panose="02020603050405020304" pitchFamily="18" charset="0"/>
              </a:rPr>
              <a:t> </a:t>
            </a:r>
            <a:r>
              <a:rPr dirty="0" lang="sw-KE">
                <a:latin typeface="Calibri" panose="020F0502020204030204" pitchFamily="34" charset="0"/>
                <a:ea typeface="Calibri" panose="020F0502020204030204" pitchFamily="34" charset="0"/>
                <a:cs typeface="Times New Roman" panose="02020603050405020304" pitchFamily="18" charset="0"/>
              </a:rPr>
              <a:t>- is accumulation of blood between the periosteum and the skull bone.It is caused by friction between the foetal skull bones and pelvic bones eg.CPD </a:t>
            </a:r>
            <a:endParaRPr dirty="0"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222" name=""/>
        <p:cNvGrpSpPr/>
        <p:nvPr/>
      </p:nvGrpSpPr>
      <p:grpSpPr>
        <a:xfrm>
          <a:off x="0" y="0"/>
          <a:ext cx="0" cy="0"/>
          <a:chOff x="0" y="0"/>
          <a:chExt cx="0" cy="0"/>
        </a:xfrm>
      </p:grpSpPr>
      <p:sp>
        <p:nvSpPr>
          <p:cNvPr id="1048760" name="Title 1"/>
          <p:cNvSpPr>
            <a:spLocks noGrp="1"/>
          </p:cNvSpPr>
          <p:nvPr>
            <p:ph type="title"/>
          </p:nvPr>
        </p:nvSpPr>
        <p:spPr/>
        <p:txBody>
          <a:bodyPr/>
          <a:p>
            <a:r>
              <a:rPr b="1" dirty="0" lang="en-US" smtClean="0">
                <a:latin typeface="+mn-lt"/>
              </a:rPr>
              <a:t>Difference between caput succedaneum and cephalohaematoma</a:t>
            </a:r>
            <a:endParaRPr b="1" dirty="0" lang="en-US">
              <a:latin typeface="+mn-lt"/>
            </a:endParaRPr>
          </a:p>
        </p:txBody>
      </p:sp>
      <p:sp>
        <p:nvSpPr>
          <p:cNvPr id="1048761" name="Content Placeholder 2"/>
          <p:cNvSpPr>
            <a:spLocks noGrp="1"/>
          </p:cNvSpPr>
          <p:nvPr>
            <p:ph sz="half" idx="1"/>
          </p:nvPr>
        </p:nvSpPr>
        <p:spPr>
          <a:xfrm>
            <a:off x="838200" y="1825624"/>
            <a:ext cx="5181600" cy="4781237"/>
          </a:xfrm>
        </p:spPr>
        <p:txBody>
          <a:bodyPr>
            <a:normAutofit fontScale="64286" lnSpcReduction="20000"/>
          </a:bodyPr>
          <a:p>
            <a:pPr indent="0" marL="0" marR="0">
              <a:lnSpc>
                <a:spcPct val="170000"/>
              </a:lnSpc>
              <a:spcBef>
                <a:spcPts val="0"/>
              </a:spcBef>
              <a:spcAft>
                <a:spcPts val="0"/>
              </a:spcAft>
              <a:buNone/>
            </a:pPr>
            <a:r>
              <a:rPr b="1" dirty="0" sz="3000" lang="sw-KE" smtClean="0">
                <a:latin typeface="Calibri" panose="020F0502020204030204" pitchFamily="34" charset="0"/>
                <a:ea typeface="Calibri" panose="020F0502020204030204" pitchFamily="34" charset="0"/>
                <a:cs typeface="Times New Roman" panose="02020603050405020304" pitchFamily="18" charset="0"/>
              </a:rPr>
              <a:t>         Caput succadenium</a:t>
            </a:r>
          </a:p>
          <a:p>
            <a:pPr indent="-514350" marL="514350" marR="0">
              <a:lnSpc>
                <a:spcPct val="170000"/>
              </a:lnSpc>
              <a:spcBef>
                <a:spcPts val="0"/>
              </a:spcBef>
              <a:spcAft>
                <a:spcPts val="0"/>
              </a:spcAft>
              <a:buFont typeface="+mj-lt"/>
              <a:buAutoNum type="arabicPeriod"/>
            </a:pPr>
            <a:r>
              <a:rPr dirty="0" sz="3000" lang="sw-KE" smtClean="0">
                <a:latin typeface="Calibri" panose="020F0502020204030204" pitchFamily="34" charset="0"/>
                <a:ea typeface="Calibri" panose="020F0502020204030204" pitchFamily="34" charset="0"/>
                <a:cs typeface="Times New Roman" panose="02020603050405020304" pitchFamily="18" charset="0"/>
              </a:rPr>
              <a:t>Swelling under the scalp above the periosteum forms on the presenting part</a:t>
            </a:r>
          </a:p>
          <a:p>
            <a:pPr indent="-514350" marL="5143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Present </a:t>
            </a:r>
            <a:r>
              <a:rPr dirty="0" lang="sw-KE">
                <a:latin typeface="Calibri" panose="020F0502020204030204" pitchFamily="34" charset="0"/>
                <a:ea typeface="Calibri" panose="020F0502020204030204" pitchFamily="34" charset="0"/>
                <a:cs typeface="Times New Roman" panose="02020603050405020304" pitchFamily="18" charset="0"/>
              </a:rPr>
              <a:t>at birth	</a:t>
            </a:r>
            <a:endParaRPr dirty="0" lang="sw-KE" smtClean="0">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Disappears </a:t>
            </a:r>
            <a:r>
              <a:rPr dirty="0" lang="sw-KE">
                <a:latin typeface="Calibri" panose="020F0502020204030204" pitchFamily="34" charset="0"/>
                <a:ea typeface="Calibri" panose="020F0502020204030204" pitchFamily="34" charset="0"/>
                <a:cs typeface="Times New Roman" panose="02020603050405020304" pitchFamily="18" charset="0"/>
              </a:rPr>
              <a:t>within 36 </a:t>
            </a:r>
            <a:r>
              <a:rPr dirty="0" lang="sw-KE" smtClean="0">
                <a:latin typeface="Calibri" panose="020F0502020204030204" pitchFamily="34" charset="0"/>
                <a:ea typeface="Calibri" panose="020F0502020204030204" pitchFamily="34" charset="0"/>
                <a:cs typeface="Times New Roman" panose="02020603050405020304" pitchFamily="18" charset="0"/>
              </a:rPr>
              <a:t>hr</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Diffuse </a:t>
            </a:r>
            <a:r>
              <a:rPr dirty="0" lang="sw-KE">
                <a:latin typeface="Calibri" panose="020F0502020204030204" pitchFamily="34" charset="0"/>
                <a:ea typeface="Calibri" panose="020F0502020204030204" pitchFamily="34" charset="0"/>
                <a:cs typeface="Times New Roman" panose="02020603050405020304" pitchFamily="18" charset="0"/>
              </a:rPr>
              <a:t>and pits on </a:t>
            </a:r>
            <a:r>
              <a:rPr dirty="0" lang="sw-KE" smtClean="0">
                <a:latin typeface="Calibri" panose="020F0502020204030204" pitchFamily="34" charset="0"/>
                <a:ea typeface="Calibri" panose="020F0502020204030204" pitchFamily="34" charset="0"/>
                <a:cs typeface="Times New Roman" panose="02020603050405020304" pitchFamily="18" charset="0"/>
              </a:rPr>
              <a:t>pressure</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May </a:t>
            </a:r>
            <a:r>
              <a:rPr dirty="0" lang="sw-KE">
                <a:latin typeface="Calibri" panose="020F0502020204030204" pitchFamily="34" charset="0"/>
                <a:ea typeface="Calibri" panose="020F0502020204030204" pitchFamily="34" charset="0"/>
                <a:cs typeface="Times New Roman" panose="02020603050405020304" pitchFamily="18" charset="0"/>
              </a:rPr>
              <a:t>cross a suture </a:t>
            </a:r>
            <a:r>
              <a:rPr dirty="0" lang="sw-KE" smtClean="0">
                <a:latin typeface="Calibri" panose="020F0502020204030204" pitchFamily="34" charset="0"/>
                <a:ea typeface="Calibri" panose="020F0502020204030204" pitchFamily="34" charset="0"/>
                <a:cs typeface="Times New Roman" panose="02020603050405020304" pitchFamily="18" charset="0"/>
              </a:rPr>
              <a:t>line</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Double </a:t>
            </a:r>
            <a:r>
              <a:rPr dirty="0" lang="sw-KE">
                <a:latin typeface="Calibri" panose="020F0502020204030204" pitchFamily="34" charset="0"/>
                <a:ea typeface="Calibri" panose="020F0502020204030204" pitchFamily="34" charset="0"/>
                <a:cs typeface="Times New Roman" panose="02020603050405020304" pitchFamily="18" charset="0"/>
              </a:rPr>
              <a:t>caput is unilateral	</a:t>
            </a:r>
            <a:endParaRPr dirty="0" lang="sw-KE" smtClean="0">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Tends </a:t>
            </a:r>
            <a:r>
              <a:rPr dirty="0" lang="sw-KE">
                <a:latin typeface="Calibri" panose="020F0502020204030204" pitchFamily="34" charset="0"/>
                <a:ea typeface="Calibri" panose="020F0502020204030204" pitchFamily="34" charset="0"/>
                <a:cs typeface="Times New Roman" panose="02020603050405020304" pitchFamily="18" charset="0"/>
              </a:rPr>
              <a:t>to grow less with </a:t>
            </a:r>
            <a:r>
              <a:rPr dirty="0" lang="sw-KE" smtClean="0">
                <a:latin typeface="Calibri" panose="020F0502020204030204" pitchFamily="34" charset="0"/>
                <a:ea typeface="Calibri" panose="020F0502020204030204" pitchFamily="34" charset="0"/>
                <a:cs typeface="Times New Roman" panose="02020603050405020304" pitchFamily="18" charset="0"/>
              </a:rPr>
              <a:t>time</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cs typeface="Times New Roman" panose="02020603050405020304" pitchFamily="18" charset="0"/>
              </a:rPr>
              <a:t>Painless ill defined edges</a:t>
            </a:r>
            <a:endParaRPr dirty="0" lang="en-US"/>
          </a:p>
        </p:txBody>
      </p:sp>
      <p:sp>
        <p:nvSpPr>
          <p:cNvPr id="1048762" name="Content Placeholder 3"/>
          <p:cNvSpPr>
            <a:spLocks noGrp="1"/>
          </p:cNvSpPr>
          <p:nvPr>
            <p:ph sz="half" idx="2"/>
          </p:nvPr>
        </p:nvSpPr>
        <p:spPr>
          <a:xfrm>
            <a:off x="6172199" y="1825625"/>
            <a:ext cx="5676363" cy="4884268"/>
          </a:xfrm>
        </p:spPr>
        <p:txBody>
          <a:bodyPr>
            <a:normAutofit fontScale="67857" lnSpcReduction="20000"/>
          </a:bodyPr>
          <a:p>
            <a:pPr indent="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         </a:t>
            </a:r>
            <a:r>
              <a:rPr b="1" dirty="0" sz="3000" lang="sw-KE" smtClean="0">
                <a:latin typeface="Calibri" panose="020F0502020204030204" pitchFamily="34" charset="0"/>
                <a:ea typeface="Calibri" panose="020F0502020204030204" pitchFamily="34" charset="0"/>
                <a:cs typeface="Times New Roman" panose="02020603050405020304" pitchFamily="18" charset="0"/>
              </a:rPr>
              <a:t>cephalohaematoma</a:t>
            </a:r>
          </a:p>
          <a:p>
            <a:pPr indent="-514350" marL="514350" marR="0">
              <a:lnSpc>
                <a:spcPct val="170000"/>
              </a:lnSpc>
              <a:spcBef>
                <a:spcPts val="0"/>
              </a:spcBef>
              <a:spcAft>
                <a:spcPts val="0"/>
              </a:spcAft>
              <a:buFont typeface="+mj-lt"/>
              <a:buAutoNum type="arabicPeriod"/>
            </a:pPr>
            <a:r>
              <a:rPr dirty="0" sz="3000" lang="sw-KE" smtClean="0">
                <a:latin typeface="Calibri" panose="020F0502020204030204" pitchFamily="34" charset="0"/>
                <a:ea typeface="Calibri" panose="020F0502020204030204" pitchFamily="34" charset="0"/>
                <a:cs typeface="Times New Roman" panose="02020603050405020304" pitchFamily="18" charset="0"/>
              </a:rPr>
              <a:t>Effusion of blood under the periosteumdue to friction btwn the skull and the maternal pelvis.</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appears </a:t>
            </a:r>
            <a:r>
              <a:rPr dirty="0" lang="sw-KE">
                <a:latin typeface="Calibri" panose="020F0502020204030204" pitchFamily="34" charset="0"/>
                <a:ea typeface="Calibri" panose="020F0502020204030204" pitchFamily="34" charset="0"/>
                <a:cs typeface="Times New Roman" panose="02020603050405020304" pitchFamily="18" charset="0"/>
              </a:rPr>
              <a:t>after 4 hrs of life</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may </a:t>
            </a:r>
            <a:r>
              <a:rPr dirty="0" lang="sw-KE">
                <a:latin typeface="Calibri" panose="020F0502020204030204" pitchFamily="34" charset="0"/>
                <a:ea typeface="Calibri" panose="020F0502020204030204" pitchFamily="34" charset="0"/>
                <a:cs typeface="Times New Roman" panose="02020603050405020304" pitchFamily="18" charset="0"/>
              </a:rPr>
              <a:t>persist for 2 weeks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Circumscribed</a:t>
            </a:r>
            <a:r>
              <a:rPr dirty="0" lang="sw-KE">
                <a:latin typeface="Calibri" panose="020F0502020204030204" pitchFamily="34" charset="0"/>
                <a:ea typeface="Calibri" panose="020F0502020204030204" pitchFamily="34" charset="0"/>
                <a:cs typeface="Times New Roman" panose="02020603050405020304" pitchFamily="18" charset="0"/>
              </a:rPr>
              <a:t>; doesn’t pit on </a:t>
            </a:r>
            <a:r>
              <a:rPr dirty="0" lang="sw-KE" smtClean="0">
                <a:latin typeface="Calibri" panose="020F0502020204030204" pitchFamily="34" charset="0"/>
                <a:ea typeface="Calibri" panose="020F0502020204030204" pitchFamily="34" charset="0"/>
                <a:cs typeface="Times New Roman" panose="02020603050405020304" pitchFamily="18" charset="0"/>
              </a:rPr>
              <a:t>pressure</a:t>
            </a:r>
            <a:endParaRPr dirty="0" lang="en-US" smtClean="0">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never </a:t>
            </a:r>
            <a:r>
              <a:rPr dirty="0" lang="sw-KE">
                <a:latin typeface="Calibri" panose="020F0502020204030204" pitchFamily="34" charset="0"/>
                <a:ea typeface="Calibri" panose="020F0502020204030204" pitchFamily="34" charset="0"/>
                <a:cs typeface="Times New Roman" panose="02020603050405020304" pitchFamily="18" charset="0"/>
              </a:rPr>
              <a:t>crosses suture lines</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Double </a:t>
            </a:r>
            <a:r>
              <a:rPr dirty="0" lang="sw-KE">
                <a:latin typeface="Calibri" panose="020F0502020204030204" pitchFamily="34" charset="0"/>
                <a:ea typeface="Calibri" panose="020F0502020204030204" pitchFamily="34" charset="0"/>
                <a:cs typeface="Times New Roman" panose="02020603050405020304" pitchFamily="18" charset="0"/>
              </a:rPr>
              <a:t>cephalohaematoma is </a:t>
            </a:r>
            <a:r>
              <a:rPr dirty="0" lang="sw-KE" smtClean="0">
                <a:latin typeface="Calibri" panose="020F0502020204030204" pitchFamily="34" charset="0"/>
                <a:ea typeface="Calibri" panose="020F0502020204030204" pitchFamily="34" charset="0"/>
                <a:cs typeface="Times New Roman" panose="02020603050405020304" pitchFamily="18" charset="0"/>
              </a:rPr>
              <a:t>bilateral</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Tends to grow larger with time</a:t>
            </a:r>
          </a:p>
          <a:p>
            <a:pPr indent="-514350" marL="285750" marR="0">
              <a:lnSpc>
                <a:spcPct val="170000"/>
              </a:lnSpc>
              <a:spcBef>
                <a:spcPts val="0"/>
              </a:spcBef>
              <a:spcAft>
                <a:spcPts val="0"/>
              </a:spcAft>
              <a:buFont typeface="+mj-lt"/>
              <a:buAutoNum type="arabicPeriod"/>
            </a:pPr>
            <a:r>
              <a:rPr dirty="0" lang="sw-KE" smtClean="0">
                <a:latin typeface="Calibri" panose="020F0502020204030204" pitchFamily="34" charset="0"/>
                <a:ea typeface="Calibri" panose="020F0502020204030204" pitchFamily="34" charset="0"/>
                <a:cs typeface="Times New Roman" panose="02020603050405020304" pitchFamily="18" charset="0"/>
              </a:rPr>
              <a:t>Painful, well defined edges</a:t>
            </a:r>
            <a:endParaRPr dirty="0" lang="en-US">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223" name=""/>
        <p:cNvGrpSpPr/>
        <p:nvPr/>
      </p:nvGrpSpPr>
      <p:grpSpPr>
        <a:xfrm>
          <a:off x="0" y="0"/>
          <a:ext cx="0" cy="0"/>
          <a:chOff x="0" y="0"/>
          <a:chExt cx="0" cy="0"/>
        </a:xfrm>
      </p:grpSpPr>
      <p:sp>
        <p:nvSpPr>
          <p:cNvPr id="1048763" name="Title 1"/>
          <p:cNvSpPr>
            <a:spLocks noGrp="1"/>
          </p:cNvSpPr>
          <p:nvPr>
            <p:ph type="title"/>
          </p:nvPr>
        </p:nvSpPr>
        <p:spPr>
          <a:xfrm>
            <a:off x="838200" y="128790"/>
            <a:ext cx="10515600" cy="772732"/>
          </a:xfrm>
        </p:spPr>
        <p:txBody>
          <a:bodyPr>
            <a:normAutofit fontScale="90000"/>
          </a:bodyPr>
          <a:p>
            <a:r>
              <a:rPr dirty="0" sz="4000" lang="en-US" smtClean="0">
                <a:latin typeface="+mn-lt"/>
              </a:rPr>
              <a:t>3.  </a:t>
            </a:r>
            <a:r>
              <a:rPr dirty="0" sz="4000" lang="en-US" err="1" smtClean="0">
                <a:latin typeface="+mn-lt"/>
              </a:rPr>
              <a:t>Subgaleal</a:t>
            </a:r>
            <a:r>
              <a:rPr dirty="0" sz="4000" lang="en-US" smtClean="0">
                <a:latin typeface="+mn-lt"/>
              </a:rPr>
              <a:t> or </a:t>
            </a:r>
            <a:r>
              <a:rPr dirty="0" sz="4000" lang="en-US" err="1" smtClean="0">
                <a:latin typeface="+mn-lt"/>
              </a:rPr>
              <a:t>subaponeurotic</a:t>
            </a:r>
            <a:r>
              <a:rPr dirty="0" sz="4000" lang="en-US" smtClean="0">
                <a:latin typeface="+mn-lt"/>
              </a:rPr>
              <a:t>  </a:t>
            </a:r>
            <a:r>
              <a:rPr dirty="0" sz="4000" lang="en-US" err="1" smtClean="0">
                <a:latin typeface="+mn-lt"/>
              </a:rPr>
              <a:t>haemorrhage</a:t>
            </a:r>
            <a:endParaRPr dirty="0" sz="4000" lang="en-US">
              <a:latin typeface="+mn-lt"/>
            </a:endParaRPr>
          </a:p>
        </p:txBody>
      </p:sp>
      <p:sp>
        <p:nvSpPr>
          <p:cNvPr id="1048764" name="Content Placeholder 2"/>
          <p:cNvSpPr>
            <a:spLocks noGrp="1"/>
          </p:cNvSpPr>
          <p:nvPr>
            <p:ph idx="1"/>
          </p:nvPr>
        </p:nvSpPr>
        <p:spPr>
          <a:xfrm>
            <a:off x="838200" y="1481070"/>
            <a:ext cx="10515600" cy="5151550"/>
          </a:xfrm>
        </p:spPr>
        <p:txBody>
          <a:bodyPr>
            <a:normAutofit/>
          </a:bodyPr>
          <a:p>
            <a:r>
              <a:rPr dirty="0" lang="en-US" err="1" smtClean="0"/>
              <a:t>Subgaleal</a:t>
            </a:r>
            <a:r>
              <a:rPr dirty="0" lang="en-US" smtClean="0"/>
              <a:t> </a:t>
            </a:r>
            <a:r>
              <a:rPr dirty="0" lang="en-US" err="1" smtClean="0"/>
              <a:t>haemorrhage</a:t>
            </a:r>
            <a:r>
              <a:rPr dirty="0" lang="en-US" smtClean="0"/>
              <a:t> is bleeding into the </a:t>
            </a:r>
            <a:r>
              <a:rPr dirty="0" lang="en-US" err="1" smtClean="0"/>
              <a:t>subgaleal</a:t>
            </a:r>
            <a:r>
              <a:rPr dirty="0" lang="en-US" smtClean="0"/>
              <a:t> compartment.</a:t>
            </a:r>
          </a:p>
          <a:p>
            <a:r>
              <a:rPr dirty="0" lang="en-US" smtClean="0"/>
              <a:t>The injury occurs as a result of pressure through the head (of the infant) into the pelvic outlet</a:t>
            </a:r>
          </a:p>
          <a:p>
            <a:r>
              <a:rPr dirty="0" lang="en-US" smtClean="0"/>
              <a:t>It  commonly associated with vacuum extraction</a:t>
            </a:r>
          </a:p>
          <a:p>
            <a:r>
              <a:rPr dirty="0" lang="en-US" smtClean="0"/>
              <a:t>Bleeding occurs below the </a:t>
            </a:r>
            <a:r>
              <a:rPr dirty="0" lang="en-US" err="1" smtClean="0"/>
              <a:t>epicranial</a:t>
            </a:r>
            <a:r>
              <a:rPr dirty="0" lang="en-US" smtClean="0"/>
              <a:t> </a:t>
            </a:r>
            <a:r>
              <a:rPr dirty="0" lang="en-US" err="1" smtClean="0"/>
              <a:t>aponeurosis</a:t>
            </a:r>
            <a:r>
              <a:rPr dirty="0" lang="en-US" smtClean="0"/>
              <a:t>.</a:t>
            </a:r>
          </a:p>
          <a:p>
            <a:r>
              <a:rPr dirty="0" lang="en-US" smtClean="0"/>
              <a:t>It can be confused with a caput  succedaneum as the swelling extends across the suture line.</a:t>
            </a:r>
          </a:p>
          <a:p>
            <a:r>
              <a:rPr dirty="0" lang="en-US" smtClean="0"/>
              <a:t>Early detection is vital</a:t>
            </a:r>
          </a:p>
          <a:p>
            <a:pPr indent="0" marL="0">
              <a:buNone/>
            </a:pPr>
            <a:r>
              <a:rPr b="1" dirty="0" lang="en-US"/>
              <a:t>	</a:t>
            </a:r>
            <a:endParaRPr b="1" dirty="0" lang="en-US" smtClean="0"/>
          </a:p>
          <a:p>
            <a:endParaRPr dirty="0"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224" name=""/>
        <p:cNvGrpSpPr/>
        <p:nvPr/>
      </p:nvGrpSpPr>
      <p:grpSpPr>
        <a:xfrm>
          <a:off x="0" y="0"/>
          <a:ext cx="0" cy="0"/>
          <a:chOff x="0" y="0"/>
          <a:chExt cx="0" cy="0"/>
        </a:xfrm>
      </p:grpSpPr>
      <p:sp>
        <p:nvSpPr>
          <p:cNvPr id="1048765" name="Title 1"/>
          <p:cNvSpPr>
            <a:spLocks noGrp="1"/>
          </p:cNvSpPr>
          <p:nvPr>
            <p:ph type="title"/>
          </p:nvPr>
        </p:nvSpPr>
        <p:spPr/>
        <p:txBody>
          <a:bodyPr/>
          <a:p>
            <a:r>
              <a:rPr b="1" dirty="0" lang="en-US" smtClean="0">
                <a:latin typeface="+mn-lt"/>
              </a:rPr>
              <a:t>Characteristic of </a:t>
            </a:r>
            <a:r>
              <a:rPr b="1" dirty="0" lang="en-US" err="1" smtClean="0">
                <a:latin typeface="+mn-lt"/>
              </a:rPr>
              <a:t>subgaleal</a:t>
            </a:r>
            <a:r>
              <a:rPr b="1" dirty="0" lang="en-US" smtClean="0">
                <a:latin typeface="+mn-lt"/>
              </a:rPr>
              <a:t> </a:t>
            </a:r>
            <a:r>
              <a:rPr b="1" dirty="0" lang="en-US" err="1" smtClean="0">
                <a:latin typeface="+mn-lt"/>
              </a:rPr>
              <a:t>haemorrhage</a:t>
            </a:r>
            <a:endParaRPr b="1" dirty="0" lang="en-US">
              <a:latin typeface="+mn-lt"/>
            </a:endParaRPr>
          </a:p>
        </p:txBody>
      </p:sp>
      <p:sp>
        <p:nvSpPr>
          <p:cNvPr id="1048766" name="Content Placeholder 2"/>
          <p:cNvSpPr>
            <a:spLocks noGrp="1"/>
          </p:cNvSpPr>
          <p:nvPr>
            <p:ph idx="1"/>
          </p:nvPr>
        </p:nvSpPr>
        <p:spPr/>
        <p:txBody>
          <a:bodyPr/>
          <a:p>
            <a:pPr indent="0" lvl="0" marL="0">
              <a:buNone/>
            </a:pPr>
            <a:endParaRPr b="1" dirty="0" lang="en-US">
              <a:solidFill>
                <a:prstClr val="black"/>
              </a:solidFill>
            </a:endParaRPr>
          </a:p>
          <a:p>
            <a:pPr indent="-514350" lvl="2" marL="1428750">
              <a:buFont typeface="+mj-lt"/>
              <a:buAutoNum type="arabicPeriod"/>
            </a:pPr>
            <a:r>
              <a:rPr dirty="0" sz="2800" lang="en-US">
                <a:solidFill>
                  <a:prstClr val="black"/>
                </a:solidFill>
              </a:rPr>
              <a:t>It is present at birth</a:t>
            </a:r>
            <a:r>
              <a:rPr b="1" dirty="0" sz="2800" lang="en-US">
                <a:solidFill>
                  <a:prstClr val="black"/>
                </a:solidFill>
              </a:rPr>
              <a:t>	</a:t>
            </a:r>
          </a:p>
          <a:p>
            <a:pPr indent="-514350" lvl="2" marL="1428750">
              <a:buFont typeface="+mj-lt"/>
              <a:buAutoNum type="arabicPeriod"/>
            </a:pPr>
            <a:r>
              <a:rPr dirty="0" sz="2800" lang="en-US">
                <a:solidFill>
                  <a:prstClr val="black"/>
                </a:solidFill>
              </a:rPr>
              <a:t>The swelling crosses the suture line</a:t>
            </a:r>
          </a:p>
          <a:p>
            <a:pPr indent="-514350" lvl="2" marL="1428750">
              <a:buFont typeface="+mj-lt"/>
              <a:buAutoNum type="arabicPeriod"/>
            </a:pPr>
            <a:r>
              <a:rPr dirty="0" sz="2800" lang="en-US">
                <a:solidFill>
                  <a:prstClr val="black"/>
                </a:solidFill>
              </a:rPr>
              <a:t>It increases in size</a:t>
            </a:r>
          </a:p>
          <a:p>
            <a:pPr indent="-514350" lvl="2" marL="1428750">
              <a:buFont typeface="+mj-lt"/>
              <a:buAutoNum type="arabicPeriod"/>
            </a:pPr>
            <a:r>
              <a:rPr dirty="0" sz="2800" lang="en-US">
                <a:solidFill>
                  <a:prstClr val="black"/>
                </a:solidFill>
              </a:rPr>
              <a:t>Resolves in 2-3 weeks</a:t>
            </a:r>
          </a:p>
          <a:p>
            <a:pPr indent="-514350" lvl="2" marL="1428750">
              <a:buFont typeface="+mj-lt"/>
              <a:buAutoNum type="arabicPeriod"/>
            </a:pPr>
            <a:r>
              <a:rPr dirty="0" sz="2800" lang="en-US">
                <a:solidFill>
                  <a:prstClr val="black"/>
                </a:solidFill>
              </a:rPr>
              <a:t>Firm </a:t>
            </a:r>
            <a:r>
              <a:rPr dirty="0" sz="2800" lang="en-US" err="1">
                <a:solidFill>
                  <a:prstClr val="black"/>
                </a:solidFill>
              </a:rPr>
              <a:t>flactuent</a:t>
            </a:r>
            <a:r>
              <a:rPr dirty="0" sz="2800" lang="en-US">
                <a:solidFill>
                  <a:prstClr val="black"/>
                </a:solidFill>
              </a:rPr>
              <a:t> mass</a:t>
            </a:r>
          </a:p>
          <a:p>
            <a:pPr indent="-514350" lvl="2" marL="1428750">
              <a:buFont typeface="+mj-lt"/>
              <a:buAutoNum type="arabicPeriod"/>
            </a:pPr>
            <a:r>
              <a:rPr dirty="0" sz="2800" lang="en-US" smtClean="0">
                <a:solidFill>
                  <a:prstClr val="black"/>
                </a:solidFill>
              </a:rPr>
              <a:t>Bleeding ma  </a:t>
            </a:r>
            <a:r>
              <a:rPr dirty="0" sz="2800" lang="en-US">
                <a:solidFill>
                  <a:prstClr val="black"/>
                </a:solidFill>
              </a:rPr>
              <a:t>extend into subcutaneous tissue of the neck and eyelids</a:t>
            </a:r>
          </a:p>
          <a:p>
            <a:pPr indent="-514350" lvl="2" marL="1428750">
              <a:buFont typeface="+mj-lt"/>
              <a:buAutoNum type="arabicPeriod"/>
            </a:pPr>
            <a:r>
              <a:rPr dirty="0" sz="2800" lang="en-US">
                <a:solidFill>
                  <a:prstClr val="black"/>
                </a:solidFill>
              </a:rPr>
              <a:t>Bruising may be apparent for days and sometimes weeks.</a:t>
            </a:r>
          </a:p>
          <a:p>
            <a:endParaRPr dirty="0"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225" name=""/>
        <p:cNvGrpSpPr/>
        <p:nvPr/>
      </p:nvGrpSpPr>
      <p:grpSpPr>
        <a:xfrm>
          <a:off x="0" y="0"/>
          <a:ext cx="0" cy="0"/>
          <a:chOff x="0" y="0"/>
          <a:chExt cx="0" cy="0"/>
        </a:xfrm>
      </p:grpSpPr>
      <p:sp>
        <p:nvSpPr>
          <p:cNvPr id="1048767" name="Title 1"/>
          <p:cNvSpPr>
            <a:spLocks noGrp="1"/>
          </p:cNvSpPr>
          <p:nvPr>
            <p:ph type="title"/>
          </p:nvPr>
        </p:nvSpPr>
        <p:spPr/>
        <p:txBody>
          <a:bodyPr/>
          <a:p>
            <a:r>
              <a:rPr b="1" dirty="0" lang="en-US" smtClean="0">
                <a:latin typeface="+mn-lt"/>
              </a:rPr>
              <a:t>                         Nursing care </a:t>
            </a:r>
            <a:endParaRPr b="1" dirty="0" lang="en-US">
              <a:latin typeface="+mn-lt"/>
            </a:endParaRPr>
          </a:p>
        </p:txBody>
      </p:sp>
      <p:sp>
        <p:nvSpPr>
          <p:cNvPr id="1048768" name="Content Placeholder 2"/>
          <p:cNvSpPr>
            <a:spLocks noGrp="1"/>
          </p:cNvSpPr>
          <p:nvPr>
            <p:ph idx="1"/>
          </p:nvPr>
        </p:nvSpPr>
        <p:spPr/>
        <p:txBody>
          <a:bodyPr>
            <a:normAutofit fontScale="92857" lnSpcReduction="20000"/>
          </a:bodyPr>
          <a:p>
            <a:r>
              <a:rPr dirty="0" lang="en-US" smtClean="0"/>
              <a:t>Serial head circumference may detect any increase due to </a:t>
            </a:r>
            <a:r>
              <a:rPr dirty="0" lang="en-US" err="1" smtClean="0"/>
              <a:t>haemorrhage</a:t>
            </a:r>
            <a:r>
              <a:rPr dirty="0" lang="en-US" smtClean="0"/>
              <a:t>.</a:t>
            </a:r>
          </a:p>
          <a:p>
            <a:r>
              <a:rPr dirty="0" lang="en-US" smtClean="0"/>
              <a:t>The infant must be observed for signs of </a:t>
            </a:r>
            <a:r>
              <a:rPr dirty="0" lang="en-US" err="1" smtClean="0"/>
              <a:t>hyperbilirubinaemia</a:t>
            </a:r>
            <a:r>
              <a:rPr dirty="0" lang="en-US" smtClean="0"/>
              <a:t> and </a:t>
            </a:r>
            <a:r>
              <a:rPr dirty="0" lang="en-US" err="1" smtClean="0"/>
              <a:t>anaemia</a:t>
            </a:r>
            <a:r>
              <a:rPr dirty="0" lang="en-US" smtClean="0"/>
              <a:t>.</a:t>
            </a:r>
          </a:p>
          <a:p>
            <a:r>
              <a:rPr dirty="0" lang="en-US" smtClean="0"/>
              <a:t>If the </a:t>
            </a:r>
            <a:r>
              <a:rPr dirty="0" lang="en-US" err="1" smtClean="0"/>
              <a:t>haemorrhage</a:t>
            </a:r>
            <a:r>
              <a:rPr dirty="0" lang="en-US" smtClean="0"/>
              <a:t> is severe , blood transfusion may be necessary.</a:t>
            </a:r>
          </a:p>
          <a:p>
            <a:r>
              <a:rPr dirty="0" lang="en-US" smtClean="0"/>
              <a:t>Monitor the bleeding time and coagulation time.</a:t>
            </a:r>
          </a:p>
          <a:p>
            <a:r>
              <a:rPr dirty="0" lang="en-US" smtClean="0"/>
              <a:t>Assess the level of consciousness.</a:t>
            </a:r>
          </a:p>
          <a:p>
            <a:r>
              <a:rPr dirty="0" lang="en-US" smtClean="0"/>
              <a:t>Assess </a:t>
            </a:r>
            <a:r>
              <a:rPr dirty="0" lang="en-US" err="1" smtClean="0"/>
              <a:t>Haemoglobin</a:t>
            </a:r>
            <a:r>
              <a:rPr dirty="0" lang="en-US" smtClean="0"/>
              <a:t> and </a:t>
            </a:r>
            <a:r>
              <a:rPr dirty="0" lang="en-US" err="1" smtClean="0"/>
              <a:t>haematocrit</a:t>
            </a:r>
            <a:endParaRPr dirty="0" lang="en-US" smtClean="0"/>
          </a:p>
          <a:p>
            <a:r>
              <a:rPr dirty="0" lang="en-US" smtClean="0"/>
              <a:t>Increase in bilirubin is expected due to blood lyses.</a:t>
            </a:r>
          </a:p>
          <a:p>
            <a:r>
              <a:rPr dirty="0" lang="en-US" smtClean="0"/>
              <a:t>Death due to massive </a:t>
            </a:r>
            <a:r>
              <a:rPr dirty="0" lang="en-US" err="1" smtClean="0"/>
              <a:t>haemorhage</a:t>
            </a:r>
            <a:r>
              <a:rPr dirty="0" lang="en-US" smtClean="0"/>
              <a:t> is a possibility.</a:t>
            </a:r>
          </a:p>
          <a:p>
            <a:endParaRPr dirty="0" lang="en-US" smtClean="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226" name=""/>
        <p:cNvGrpSpPr/>
        <p:nvPr/>
      </p:nvGrpSpPr>
      <p:grpSpPr>
        <a:xfrm>
          <a:off x="0" y="0"/>
          <a:ext cx="0" cy="0"/>
          <a:chOff x="0" y="0"/>
          <a:chExt cx="0" cy="0"/>
        </a:xfrm>
      </p:grpSpPr>
      <p:sp>
        <p:nvSpPr>
          <p:cNvPr id="1048769" name="Title 1"/>
          <p:cNvSpPr>
            <a:spLocks noGrp="1"/>
          </p:cNvSpPr>
          <p:nvPr>
            <p:ph type="title"/>
          </p:nvPr>
        </p:nvSpPr>
        <p:spPr/>
        <p:txBody>
          <a:bodyPr/>
          <a:p>
            <a:r>
              <a:rPr b="1" dirty="0" lang="en-US" smtClean="0">
                <a:latin typeface="+mn-lt"/>
              </a:rPr>
              <a:t>               B)  NERVE TRAUMA/ INJURIES</a:t>
            </a:r>
            <a:endParaRPr b="1" dirty="0" lang="en-US">
              <a:latin typeface="+mn-lt"/>
            </a:endParaRPr>
          </a:p>
        </p:txBody>
      </p:sp>
      <p:sp>
        <p:nvSpPr>
          <p:cNvPr id="1048770" name="Content Placeholder 2"/>
          <p:cNvSpPr>
            <a:spLocks noGrp="1"/>
          </p:cNvSpPr>
          <p:nvPr>
            <p:ph idx="1"/>
          </p:nvPr>
        </p:nvSpPr>
        <p:spPr/>
        <p:txBody>
          <a:bodyPr/>
          <a:p>
            <a:r>
              <a:rPr dirty="0" lang="en-US" smtClean="0"/>
              <a:t>The most common are the facial nerve and </a:t>
            </a:r>
            <a:r>
              <a:rPr dirty="0" lang="en-US" err="1" smtClean="0"/>
              <a:t>branchial</a:t>
            </a:r>
            <a:r>
              <a:rPr dirty="0" lang="en-US" smtClean="0"/>
              <a:t> plexus injuries.</a:t>
            </a:r>
          </a:p>
          <a:p>
            <a:pPr indent="-514350" marL="514350">
              <a:buFont typeface="+mj-lt"/>
              <a:buAutoNum type="arabicPeriod"/>
            </a:pPr>
            <a:r>
              <a:rPr b="1" dirty="0" lang="en-US" smtClean="0"/>
              <a:t>Facial Nerve Injury: </a:t>
            </a:r>
          </a:p>
          <a:p>
            <a:pPr lvl="2">
              <a:buFont typeface="Wingdings" panose="05000000000000000000" pitchFamily="2" charset="2"/>
              <a:buChar char="Ø"/>
            </a:pPr>
            <a:r>
              <a:rPr dirty="0" sz="2800" lang="en-US" smtClean="0"/>
              <a:t>This is due damage of the facial nerve.</a:t>
            </a:r>
          </a:p>
          <a:p>
            <a:pPr lvl="2">
              <a:buFont typeface="Wingdings" panose="05000000000000000000" pitchFamily="2" charset="2"/>
              <a:buChar char="Ø"/>
            </a:pPr>
            <a:r>
              <a:rPr dirty="0" sz="2800" lang="en-US" smtClean="0"/>
              <a:t> The eye of the affected side remains open &amp; the mouth is drawn to the normal side. </a:t>
            </a:r>
          </a:p>
          <a:p>
            <a:pPr lvl="2">
              <a:buFont typeface="Wingdings" panose="05000000000000000000" pitchFamily="2" charset="2"/>
              <a:buChar char="Ø"/>
            </a:pPr>
            <a:r>
              <a:rPr dirty="0" sz="2800" lang="en-US" smtClean="0"/>
              <a:t>Might cause feeding problems. </a:t>
            </a:r>
          </a:p>
          <a:p>
            <a:pPr lvl="2">
              <a:buFont typeface="Wingdings" panose="05000000000000000000" pitchFamily="2" charset="2"/>
              <a:buChar char="Ø"/>
            </a:pPr>
            <a:r>
              <a:rPr dirty="0" sz="2800" lang="en-US" smtClean="0"/>
              <a:t>No treatment is required</a:t>
            </a:r>
          </a:p>
          <a:p>
            <a:pPr lvl="2">
              <a:buFont typeface="Wingdings" panose="05000000000000000000" pitchFamily="2" charset="2"/>
              <a:buChar char="Ø"/>
            </a:pPr>
            <a:r>
              <a:rPr dirty="0" sz="2800" lang="en-US" smtClean="0"/>
              <a:t>Spontaneous improvement should be seen in 7 -10 days</a:t>
            </a:r>
          </a:p>
          <a:p>
            <a:pPr indent="-514350" marL="514350">
              <a:buFont typeface="+mj-lt"/>
              <a:buAutoNum type="arabicPeriod"/>
            </a:pPr>
            <a:endParaRPr dirty="0"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227" name=""/>
        <p:cNvGrpSpPr/>
        <p:nvPr/>
      </p:nvGrpSpPr>
      <p:grpSpPr>
        <a:xfrm>
          <a:off x="0" y="0"/>
          <a:ext cx="0" cy="0"/>
          <a:chOff x="0" y="0"/>
          <a:chExt cx="0" cy="0"/>
        </a:xfrm>
      </p:grpSpPr>
      <p:sp>
        <p:nvSpPr>
          <p:cNvPr id="1048771" name="Content Placeholder 2"/>
          <p:cNvSpPr>
            <a:spLocks noGrp="1"/>
          </p:cNvSpPr>
          <p:nvPr>
            <p:ph idx="1"/>
          </p:nvPr>
        </p:nvSpPr>
        <p:spPr>
          <a:xfrm>
            <a:off x="838200" y="244699"/>
            <a:ext cx="10515600" cy="6375042"/>
          </a:xfrm>
        </p:spPr>
        <p:txBody>
          <a:bodyPr>
            <a:normAutofit fontScale="89286" lnSpcReduction="10000"/>
          </a:bodyPr>
          <a:p>
            <a:pPr indent="0" marL="0">
              <a:buNone/>
            </a:pPr>
            <a:r>
              <a:rPr b="1" dirty="0" lang="en-US" smtClean="0"/>
              <a:t>2.  </a:t>
            </a:r>
            <a:r>
              <a:rPr b="1" dirty="0" lang="en-US" err="1" smtClean="0"/>
              <a:t>Branchial</a:t>
            </a:r>
            <a:r>
              <a:rPr b="1" dirty="0" lang="en-US" smtClean="0"/>
              <a:t> Plexus Injuries:</a:t>
            </a:r>
          </a:p>
          <a:p>
            <a:r>
              <a:rPr dirty="0" lang="en-US" err="1" smtClean="0"/>
              <a:t>Branchial</a:t>
            </a:r>
            <a:r>
              <a:rPr dirty="0" lang="en-US" smtClean="0"/>
              <a:t> plexus nerves injury are caused by stretching or disruption of the nerve at the apex of the axilla, lying under the clavicle.</a:t>
            </a:r>
          </a:p>
          <a:p>
            <a:r>
              <a:rPr dirty="0" lang="en-US" smtClean="0"/>
              <a:t>Injuries can be cause by excessive lateral flexion of the head and neck in cases of shoulder dystocia or breech presentation.</a:t>
            </a:r>
          </a:p>
          <a:p>
            <a:r>
              <a:rPr b="1" dirty="0" lang="en-US" smtClean="0"/>
              <a:t>There are three main types of </a:t>
            </a:r>
            <a:r>
              <a:rPr b="1" dirty="0" lang="en-US" err="1" smtClean="0"/>
              <a:t>injurie</a:t>
            </a:r>
            <a:endParaRPr b="1" dirty="0" lang="en-US" smtClean="0"/>
          </a:p>
          <a:p>
            <a:pPr indent="-342900" lvl="3" marL="1714500">
              <a:buFont typeface="+mj-lt"/>
              <a:buAutoNum type="alphaLcParenR"/>
            </a:pPr>
            <a:r>
              <a:rPr b="1" dirty="0" sz="2800" lang="en-US" err="1" smtClean="0"/>
              <a:t>Erb’s</a:t>
            </a:r>
            <a:r>
              <a:rPr b="1" dirty="0" sz="2800" lang="en-US" smtClean="0"/>
              <a:t> palsy</a:t>
            </a:r>
          </a:p>
          <a:p>
            <a:pPr indent="-342900" lvl="3" marL="1714500">
              <a:buFont typeface="+mj-lt"/>
              <a:buAutoNum type="alphaLcParenR"/>
            </a:pPr>
            <a:r>
              <a:rPr b="1" dirty="0" sz="2800" lang="en-US" err="1" smtClean="0"/>
              <a:t>Klumpke’s</a:t>
            </a:r>
            <a:r>
              <a:rPr b="1" dirty="0" sz="2800" lang="en-US" smtClean="0"/>
              <a:t> palsy</a:t>
            </a:r>
          </a:p>
          <a:p>
            <a:pPr indent="-342900" lvl="3" marL="1714500">
              <a:buFont typeface="+mj-lt"/>
              <a:buAutoNum type="alphaLcParenR"/>
            </a:pPr>
            <a:r>
              <a:rPr b="1" dirty="0" sz="2800" lang="en-US" smtClean="0"/>
              <a:t>Total </a:t>
            </a:r>
            <a:r>
              <a:rPr b="1" dirty="0" sz="2800" lang="en-US" err="1" smtClean="0"/>
              <a:t>branchial</a:t>
            </a:r>
            <a:r>
              <a:rPr b="1" dirty="0" sz="2800" lang="en-US" smtClean="0"/>
              <a:t> plexus palsy</a:t>
            </a:r>
          </a:p>
          <a:p>
            <a:pPr indent="0" marL="0">
              <a:buNone/>
            </a:pPr>
            <a:r>
              <a:rPr b="1" dirty="0" lang="en-US" smtClean="0"/>
              <a:t>a)  </a:t>
            </a:r>
            <a:r>
              <a:rPr b="1" dirty="0" lang="en-US" err="1" smtClean="0"/>
              <a:t>Erb’s</a:t>
            </a:r>
            <a:r>
              <a:rPr b="1" dirty="0" lang="en-US" smtClean="0"/>
              <a:t> palsy:</a:t>
            </a:r>
            <a:r>
              <a:rPr dirty="0" lang="en-US" smtClean="0"/>
              <a:t> </a:t>
            </a:r>
          </a:p>
          <a:p>
            <a:r>
              <a:rPr dirty="0" lang="en-US" smtClean="0"/>
              <a:t>This  involves damage to the upper roots of the </a:t>
            </a:r>
            <a:r>
              <a:rPr dirty="0" lang="en-US" err="1" smtClean="0"/>
              <a:t>branchial</a:t>
            </a:r>
            <a:r>
              <a:rPr dirty="0" lang="en-US" smtClean="0"/>
              <a:t> plexus involving the 5</a:t>
            </a:r>
            <a:r>
              <a:rPr baseline="30000" dirty="0" lang="en-US" smtClean="0"/>
              <a:t>th</a:t>
            </a:r>
            <a:r>
              <a:rPr dirty="0" lang="en-US" smtClean="0"/>
              <a:t> and 6</a:t>
            </a:r>
            <a:r>
              <a:rPr baseline="30000" dirty="0" lang="en-US" smtClean="0"/>
              <a:t>th</a:t>
            </a:r>
            <a:r>
              <a:rPr dirty="0" lang="en-US" smtClean="0"/>
              <a:t> cervical nerve roots.</a:t>
            </a:r>
          </a:p>
          <a:p>
            <a:r>
              <a:rPr dirty="0" sz="2800" lang="en-US" smtClean="0"/>
              <a:t>The affect arm </a:t>
            </a:r>
            <a:r>
              <a:rPr b="1" dirty="0" sz="2800" lang="en-US" smtClean="0"/>
              <a:t>is inwardly rotated, lies limply </a:t>
            </a:r>
            <a:r>
              <a:rPr dirty="0" sz="2800" lang="en-US" smtClean="0"/>
              <a:t>by his side and he can not flex his elbow or lift his arm, the half-closed hand is turned outwards (waiter’s tip position), but there is movement of arm and fingers.</a:t>
            </a:r>
          </a:p>
          <a:p>
            <a:pPr indent="0" lvl="2" marL="914400">
              <a:buNone/>
            </a:pPr>
            <a:endParaRPr b="1" dirty="0" sz="2800" lang="en-US"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3" name=""/>
        <p:cNvGrpSpPr/>
        <p:nvPr/>
      </p:nvGrpSpPr>
      <p:grpSpPr>
        <a:xfrm>
          <a:off x="0" y="0"/>
          <a:ext cx="0" cy="0"/>
          <a:chOff x="0" y="0"/>
          <a:chExt cx="0" cy="0"/>
        </a:xfrm>
      </p:grpSpPr>
      <p:sp>
        <p:nvSpPr>
          <p:cNvPr id="1048625" name="Content Placeholder 2"/>
          <p:cNvSpPr>
            <a:spLocks noGrp="1"/>
          </p:cNvSpPr>
          <p:nvPr>
            <p:ph idx="1"/>
          </p:nvPr>
        </p:nvSpPr>
        <p:spPr>
          <a:xfrm>
            <a:off x="838200" y="218940"/>
            <a:ext cx="10515600" cy="6272011"/>
          </a:xfrm>
        </p:spPr>
        <p:txBody>
          <a:bodyPr>
            <a:normAutofit fontScale="89286" lnSpcReduction="20000"/>
          </a:bodyPr>
          <a:p>
            <a:pPr indent="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3.   Weight</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3" marL="1371600">
              <a:lnSpc>
                <a:spcPct val="115000"/>
              </a:lnSpc>
              <a:spcBef>
                <a:spcPts val="0"/>
              </a:spcBef>
            </a:pPr>
            <a:r>
              <a:rPr dirty="0" sz="3000" lang="sw-KE">
                <a:latin typeface="Calibri" panose="020F0502020204030204" pitchFamily="34" charset="0"/>
                <a:ea typeface="Calibri" panose="020F0502020204030204" pitchFamily="34" charset="0"/>
                <a:cs typeface="Times New Roman" panose="02020603050405020304" pitchFamily="18" charset="0"/>
              </a:rPr>
              <a:t>Initially they lose up to 10% of their birth weight and start gaining and reach birth weight 2 – 3 weeks post delivery</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indent="0" marL="0">
              <a:lnSpc>
                <a:spcPct val="115000"/>
              </a:lnSpc>
              <a:spcBef>
                <a:spcPts val="0"/>
              </a:spcBef>
              <a:buNone/>
            </a:pPr>
            <a:r>
              <a:rPr dirty="0" lang="sw-KE">
                <a:latin typeface="Calibri" panose="020F0502020204030204" pitchFamily="34" charset="0"/>
                <a:ea typeface="Calibri" panose="020F0502020204030204" pitchFamily="34" charset="0"/>
                <a:cs typeface="Times New Roman" panose="02020603050405020304" pitchFamily="18" charset="0"/>
              </a:rPr>
              <a:t> </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indent="0" marL="0">
              <a:lnSpc>
                <a:spcPct val="115000"/>
              </a:lnSpc>
              <a:spcBef>
                <a:spcPts val="0"/>
              </a:spcBef>
              <a:buNone/>
            </a:pPr>
            <a:r>
              <a:rPr b="1" dirty="0" lang="sw-KE">
                <a:latin typeface="Calibri" panose="020F0502020204030204" pitchFamily="34" charset="0"/>
                <a:ea typeface="Calibri" panose="020F0502020204030204" pitchFamily="34" charset="0"/>
                <a:cs typeface="Times New Roman" panose="02020603050405020304" pitchFamily="18" charset="0"/>
              </a:rPr>
              <a:t>4</a:t>
            </a:r>
            <a:r>
              <a:rPr b="1" dirty="0" lang="sw-KE" smtClean="0">
                <a:latin typeface="Calibri" panose="020F0502020204030204" pitchFamily="34" charset="0"/>
                <a:ea typeface="Calibri" panose="020F0502020204030204" pitchFamily="34" charset="0"/>
                <a:cs typeface="Times New Roman" panose="02020603050405020304" pitchFamily="18" charset="0"/>
              </a:rPr>
              <a:t>.  Temperature </a:t>
            </a:r>
            <a:r>
              <a:rPr b="1" dirty="0" lang="sw-KE">
                <a:latin typeface="Calibri" panose="020F0502020204030204" pitchFamily="34" charset="0"/>
                <a:ea typeface="Calibri" panose="020F0502020204030204" pitchFamily="34" charset="0"/>
                <a:cs typeface="Times New Roman" panose="02020603050405020304" pitchFamily="18" charset="0"/>
              </a:rPr>
              <a:t>regulation is poor due to:</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Immature heat regulatory centre</a:t>
            </a:r>
            <a:endParaRPr dirty="0" sz="3000" lang="en-US" smtClean="0">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Limited food intake and low metabolic rate </a:t>
            </a:r>
            <a:endParaRPr dirty="0" sz="3000" lang="en-US" smtClean="0">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Inability to shiver and generate heat</a:t>
            </a:r>
            <a:endParaRPr dirty="0" sz="3000" lang="en-US" smtClean="0">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smtClean="0">
                <a:latin typeface="Calibri" panose="020F0502020204030204" pitchFamily="34" charset="0"/>
                <a:ea typeface="Calibri" panose="020F0502020204030204" pitchFamily="34" charset="0"/>
                <a:cs typeface="Times New Roman" panose="02020603050405020304" pitchFamily="18" charset="0"/>
              </a:rPr>
              <a:t>Excessive heat loss due to little or no subcutaneous fat.The brown fat is usually in baby’s body by 36 weeks gestation</a:t>
            </a:r>
            <a:endParaRPr dirty="0" sz="3000" lang="en-US" smtClean="0">
              <a:latin typeface="Calibri" panose="020F0502020204030204" pitchFamily="34" charset="0"/>
              <a:ea typeface="Calibri" panose="020F0502020204030204" pitchFamily="34" charset="0"/>
              <a:cs typeface="Times New Roman" panose="02020603050405020304" pitchFamily="18" charset="0"/>
            </a:endParaRPr>
          </a:p>
          <a:p>
            <a:pPr indent="0" marR="0">
              <a:lnSpc>
                <a:spcPct val="115000"/>
              </a:lnSpc>
              <a:spcBef>
                <a:spcPts val="0"/>
              </a:spcBef>
              <a:spcAft>
                <a:spcPts val="0"/>
              </a:spcAft>
              <a:buNone/>
            </a:pPr>
            <a:r>
              <a:rPr dirty="0" lang="sw-KE">
                <a:latin typeface="Calibri" panose="020F0502020204030204" pitchFamily="34" charset="0"/>
                <a:ea typeface="Calibri" panose="020F0502020204030204" pitchFamily="34" charset="0"/>
                <a:cs typeface="Times New Roman" panose="02020603050405020304" pitchFamily="18" charset="0"/>
              </a:rPr>
              <a:t> </a:t>
            </a:r>
            <a:endParaRPr dirty="0" lang="en-US">
              <a:latin typeface="Calibri" panose="020F0502020204030204" pitchFamily="34" charset="0"/>
              <a:ea typeface="Calibri" panose="020F0502020204030204" pitchFamily="34" charset="0"/>
              <a:cs typeface="Times New Roman" panose="02020603050405020304" pitchFamily="18" charset="0"/>
            </a:endParaRPr>
          </a:p>
          <a:p>
            <a:pPr indent="0" lvl="0" marL="0" marR="0">
              <a:lnSpc>
                <a:spcPct val="115000"/>
              </a:lnSpc>
              <a:spcBef>
                <a:spcPts val="0"/>
              </a:spcBef>
              <a:spcAft>
                <a:spcPts val="0"/>
              </a:spcAft>
              <a:buNone/>
            </a:pPr>
            <a:r>
              <a:rPr b="1" dirty="0" lang="sw-KE" smtClean="0">
                <a:latin typeface="Calibri" panose="020F0502020204030204" pitchFamily="34" charset="0"/>
                <a:ea typeface="Calibri" panose="020F0502020204030204" pitchFamily="34" charset="0"/>
                <a:cs typeface="Times New Roman" panose="02020603050405020304" pitchFamily="18" charset="0"/>
              </a:rPr>
              <a:t>5. Respiratory </a:t>
            </a:r>
            <a:r>
              <a:rPr b="1" dirty="0" lang="sw-KE">
                <a:latin typeface="Calibri" panose="020F0502020204030204" pitchFamily="34" charset="0"/>
                <a:ea typeface="Calibri" panose="020F0502020204030204" pitchFamily="34" charset="0"/>
                <a:cs typeface="Times New Roman" panose="02020603050405020304" pitchFamily="18" charset="0"/>
              </a:rPr>
              <a:t>system </a:t>
            </a:r>
            <a:endParaRPr b="1" dirty="0" lang="en-US">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a:latin typeface="Calibri" panose="020F0502020204030204" pitchFamily="34" charset="0"/>
                <a:ea typeface="Calibri" panose="020F0502020204030204" pitchFamily="34" charset="0"/>
                <a:cs typeface="Times New Roman" panose="02020603050405020304" pitchFamily="18" charset="0"/>
              </a:rPr>
              <a:t>Underdeveloped respiratory centre leading to difficulty in initiation of </a:t>
            </a:r>
            <a:r>
              <a:rPr dirty="0" sz="3000" lang="sw-KE" smtClean="0">
                <a:latin typeface="Calibri" panose="020F0502020204030204" pitchFamily="34" charset="0"/>
                <a:ea typeface="Calibri" panose="020F0502020204030204" pitchFamily="34" charset="0"/>
                <a:cs typeface="Times New Roman" panose="02020603050405020304" pitchFamily="18" charset="0"/>
              </a:rPr>
              <a:t>respiration.</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a:latin typeface="Calibri" panose="020F0502020204030204" pitchFamily="34" charset="0"/>
                <a:ea typeface="Calibri" panose="020F0502020204030204" pitchFamily="34" charset="0"/>
                <a:cs typeface="Times New Roman" panose="02020603050405020304" pitchFamily="18" charset="0"/>
              </a:rPr>
              <a:t>Frequent opnoeic attack with irregular </a:t>
            </a:r>
            <a:r>
              <a:rPr dirty="0" sz="3000" lang="sw-KE" smtClean="0">
                <a:latin typeface="Calibri" panose="020F0502020204030204" pitchFamily="34" charset="0"/>
                <a:ea typeface="Calibri" panose="020F0502020204030204" pitchFamily="34" charset="0"/>
                <a:cs typeface="Times New Roman" panose="02020603050405020304" pitchFamily="18" charset="0"/>
              </a:rPr>
              <a:t>respiration.</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pPr lvl="2" marL="1371600">
              <a:lnSpc>
                <a:spcPct val="115000"/>
              </a:lnSpc>
              <a:spcBef>
                <a:spcPts val="0"/>
              </a:spcBef>
            </a:pPr>
            <a:r>
              <a:rPr dirty="0" sz="3000" lang="sw-KE">
                <a:latin typeface="Calibri" panose="020F0502020204030204" pitchFamily="34" charset="0"/>
                <a:ea typeface="Calibri" panose="020F0502020204030204" pitchFamily="34" charset="0"/>
                <a:cs typeface="Times New Roman" panose="02020603050405020304" pitchFamily="18" charset="0"/>
              </a:rPr>
              <a:t>Abdominal movements more than chest </a:t>
            </a:r>
            <a:r>
              <a:rPr dirty="0" sz="3000" lang="sw-KE" smtClean="0">
                <a:latin typeface="Calibri" panose="020F0502020204030204" pitchFamily="34" charset="0"/>
                <a:ea typeface="Calibri" panose="020F0502020204030204" pitchFamily="34" charset="0"/>
                <a:cs typeface="Times New Roman" panose="02020603050405020304" pitchFamily="18" charset="0"/>
              </a:rPr>
              <a:t>movements.</a:t>
            </a:r>
            <a:endParaRPr dirty="0" sz="300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228" name=""/>
        <p:cNvGrpSpPr/>
        <p:nvPr/>
      </p:nvGrpSpPr>
      <p:grpSpPr>
        <a:xfrm>
          <a:off x="0" y="0"/>
          <a:ext cx="0" cy="0"/>
          <a:chOff x="0" y="0"/>
          <a:chExt cx="0" cy="0"/>
        </a:xfrm>
      </p:grpSpPr>
      <p:sp>
        <p:nvSpPr>
          <p:cNvPr id="1048772" name="Content Placeholder 2"/>
          <p:cNvSpPr>
            <a:spLocks noGrp="1"/>
          </p:cNvSpPr>
          <p:nvPr>
            <p:ph idx="1"/>
          </p:nvPr>
        </p:nvSpPr>
        <p:spPr>
          <a:xfrm>
            <a:off x="838200" y="257577"/>
            <a:ext cx="10515600" cy="6362164"/>
          </a:xfrm>
        </p:spPr>
        <p:txBody>
          <a:bodyPr>
            <a:normAutofit fontScale="91667" lnSpcReduction="10000"/>
          </a:bodyPr>
          <a:p>
            <a:pPr indent="-514350" marL="514350">
              <a:buAutoNum type="alphaLcParenR" startAt="2"/>
            </a:pPr>
            <a:r>
              <a:rPr b="1" dirty="0" lang="en-US" err="1"/>
              <a:t>K</a:t>
            </a:r>
            <a:r>
              <a:rPr b="1" dirty="0" lang="en-US" err="1" smtClean="0"/>
              <a:t>lumpke’s</a:t>
            </a:r>
            <a:r>
              <a:rPr b="1" dirty="0" lang="en-US" smtClean="0"/>
              <a:t> palsy:</a:t>
            </a:r>
          </a:p>
          <a:p>
            <a:r>
              <a:rPr dirty="0" lang="en-US" err="1" smtClean="0"/>
              <a:t>Klumpke’s</a:t>
            </a:r>
            <a:r>
              <a:rPr dirty="0" lang="en-US" smtClean="0"/>
              <a:t> palsy involves the lower arm, wrist and hand, with wrist drop and limp ( no grasping reflex) fingers caused by damage to spinal roots  C8 and T1.</a:t>
            </a:r>
          </a:p>
          <a:p>
            <a:r>
              <a:rPr dirty="0" lang="en-US" smtClean="0"/>
              <a:t>The  shoulder and upper arm has normal movements</a:t>
            </a:r>
          </a:p>
          <a:p>
            <a:r>
              <a:rPr dirty="0" lang="en-US" smtClean="0"/>
              <a:t>The injury is caused by difficult birth e.g.in breech, large baby</a:t>
            </a:r>
          </a:p>
          <a:p>
            <a:pPr indent="-514350" marL="514350">
              <a:buAutoNum type="alphaLcParenR" startAt="3"/>
            </a:pPr>
            <a:r>
              <a:rPr b="1" dirty="0" lang="en-US" smtClean="0"/>
              <a:t>Total brachial plexus palsy: </a:t>
            </a:r>
          </a:p>
          <a:p>
            <a:r>
              <a:rPr dirty="0" lang="en-US" smtClean="0"/>
              <a:t>There  is  complete paralysis of the shoulder, arm, wrist and hand &amp; loss of sensation due to damage of all the brachial plexus nerve roots.</a:t>
            </a:r>
          </a:p>
          <a:p>
            <a:pPr indent="0" marL="0">
              <a:buNone/>
            </a:pPr>
            <a:r>
              <a:rPr b="1" dirty="0" lang="en-US" smtClean="0"/>
              <a:t>Treatment:</a:t>
            </a:r>
          </a:p>
          <a:p>
            <a:pPr lvl="2">
              <a:buFont typeface="Wingdings" panose="05000000000000000000" pitchFamily="2" charset="2"/>
              <a:buChar char="Ø"/>
            </a:pPr>
            <a:r>
              <a:rPr dirty="0" sz="2400" lang="en-US" smtClean="0"/>
              <a:t>Resting the arm for 7-10 days followed by  gentle physiotherapy to avoid contracture.</a:t>
            </a:r>
          </a:p>
          <a:p>
            <a:pPr lvl="2">
              <a:buFont typeface="Wingdings" panose="05000000000000000000" pitchFamily="2" charset="2"/>
              <a:buChar char="Ø"/>
            </a:pPr>
            <a:r>
              <a:rPr dirty="0" sz="2400" lang="en-US" smtClean="0"/>
              <a:t>Parents should be taught  a full range of passive movements for shoulder, elbow, and wrist. </a:t>
            </a:r>
          </a:p>
          <a:p>
            <a:pPr lvl="2">
              <a:buFont typeface="Wingdings" panose="05000000000000000000" pitchFamily="2" charset="2"/>
              <a:buChar char="Ø"/>
            </a:pPr>
            <a:r>
              <a:rPr dirty="0" sz="2400" lang="en-US" smtClean="0"/>
              <a:t>Complete spontaneous recovery is more common with </a:t>
            </a:r>
            <a:r>
              <a:rPr dirty="0" sz="2400" lang="en-US" err="1"/>
              <a:t>E</a:t>
            </a:r>
            <a:r>
              <a:rPr dirty="0" sz="2400" lang="en-US" err="1" smtClean="0"/>
              <a:t>rb’s</a:t>
            </a:r>
            <a:r>
              <a:rPr dirty="0" sz="2400" lang="en-US" smtClean="0"/>
              <a:t> palsy than in </a:t>
            </a:r>
            <a:r>
              <a:rPr dirty="0" sz="2400" lang="en-US" err="1" smtClean="0"/>
              <a:t>Klumpke’s</a:t>
            </a:r>
            <a:r>
              <a:rPr dirty="0" sz="2400" lang="en-US" smtClean="0"/>
              <a:t> or total brachial palsy but may take several months up to 2 years </a:t>
            </a:r>
          </a:p>
          <a:p>
            <a:pPr lvl="2">
              <a:buFont typeface="Wingdings" panose="05000000000000000000" pitchFamily="2" charset="2"/>
              <a:buChar char="Ø"/>
            </a:pPr>
            <a:r>
              <a:rPr dirty="0" sz="2400" lang="en-US" smtClean="0"/>
              <a:t>Do follow up</a:t>
            </a:r>
          </a:p>
          <a:p>
            <a:pPr indent="-514350" marL="514350">
              <a:buAutoNum type="alphaLcParenR" startAt="3"/>
            </a:pPr>
            <a:endParaRPr dirty="0" lang="en-US" smtClean="0"/>
          </a:p>
          <a:p>
            <a:pPr indent="-514350" marL="514350">
              <a:buAutoNum type="alphaLcParenR" startAt="3"/>
            </a:pPr>
            <a:endParaRPr dirty="0"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229" name=""/>
        <p:cNvGrpSpPr/>
        <p:nvPr/>
      </p:nvGrpSpPr>
      <p:grpSpPr>
        <a:xfrm>
          <a:off x="0" y="0"/>
          <a:ext cx="0" cy="0"/>
          <a:chOff x="0" y="0"/>
          <a:chExt cx="0" cy="0"/>
        </a:xfrm>
      </p:grpSpPr>
      <p:sp>
        <p:nvSpPr>
          <p:cNvPr id="1048773" name="Content Placeholder 2"/>
          <p:cNvSpPr>
            <a:spLocks noGrp="1"/>
          </p:cNvSpPr>
          <p:nvPr>
            <p:ph idx="1"/>
          </p:nvPr>
        </p:nvSpPr>
        <p:spPr>
          <a:xfrm>
            <a:off x="838200" y="141668"/>
            <a:ext cx="10515600" cy="6426557"/>
          </a:xfrm>
        </p:spPr>
        <p:txBody>
          <a:bodyPr>
            <a:normAutofit lnSpcReduction="10000"/>
          </a:bodyPr>
          <a:p>
            <a:pPr indent="-514350" marL="514350">
              <a:buAutoNum type="arabicPeriod" startAt="3"/>
            </a:pPr>
            <a:r>
              <a:rPr b="1" dirty="0" lang="en-US" smtClean="0"/>
              <a:t>Phrenic nerve injury:</a:t>
            </a:r>
          </a:p>
          <a:p>
            <a:pPr>
              <a:buFont typeface="Wingdings" panose="05000000000000000000" pitchFamily="2" charset="2"/>
              <a:buChar char="Ø"/>
            </a:pPr>
            <a:r>
              <a:rPr dirty="0" lang="en-US" smtClean="0"/>
              <a:t>Commonly  occurs in association with brachial plexus and less commonly as an isolated lesion.</a:t>
            </a:r>
          </a:p>
          <a:p>
            <a:pPr>
              <a:buFont typeface="Wingdings" panose="05000000000000000000" pitchFamily="2" charset="2"/>
              <a:buChar char="Ø"/>
            </a:pPr>
            <a:r>
              <a:rPr dirty="0" lang="en-US" smtClean="0"/>
              <a:t>It may affect one or both sides of the diaphragm.</a:t>
            </a:r>
            <a:endParaRPr dirty="0" lang="en-US"/>
          </a:p>
          <a:p>
            <a:pPr indent="0" marL="0">
              <a:buNone/>
            </a:pPr>
            <a:r>
              <a:rPr b="1" dirty="0" lang="en-US" smtClean="0"/>
              <a:t>Treatment </a:t>
            </a:r>
            <a:r>
              <a:rPr dirty="0" lang="en-US" smtClean="0"/>
              <a:t>: varies from simple oxygen therapy to intermittent positive pressure ventilation</a:t>
            </a:r>
            <a:endParaRPr b="1" dirty="0" lang="en-US" smtClean="0"/>
          </a:p>
          <a:p>
            <a:pPr indent="0" marL="0">
              <a:buNone/>
            </a:pPr>
            <a:r>
              <a:rPr b="1" dirty="0" lang="en-US" smtClean="0"/>
              <a:t>Complication: </a:t>
            </a:r>
            <a:r>
              <a:rPr dirty="0" lang="en-US" smtClean="0"/>
              <a:t>Hypostatic pneumonia</a:t>
            </a:r>
          </a:p>
          <a:p>
            <a:pPr indent="-514350" marL="514350">
              <a:buAutoNum type="arabicPeriod" startAt="4"/>
            </a:pPr>
            <a:r>
              <a:rPr b="1" dirty="0" lang="en-US" smtClean="0"/>
              <a:t>Horner’s syndrome:</a:t>
            </a:r>
          </a:p>
          <a:p>
            <a:pPr indent="0" marL="0">
              <a:buNone/>
            </a:pPr>
            <a:r>
              <a:rPr dirty="0" lang="en-US" smtClean="0"/>
              <a:t>This is caused by damage to the cervical sympathetic nerves and is often associated </a:t>
            </a:r>
            <a:r>
              <a:rPr b="1" dirty="0" lang="en-US" smtClean="0"/>
              <a:t>with </a:t>
            </a:r>
            <a:r>
              <a:rPr b="1" dirty="0" lang="en-US" err="1" smtClean="0"/>
              <a:t>klumpke’s</a:t>
            </a:r>
            <a:r>
              <a:rPr b="1" dirty="0" lang="en-US" smtClean="0"/>
              <a:t> paralysis</a:t>
            </a:r>
          </a:p>
          <a:p>
            <a:pPr indent="0" marL="0">
              <a:buNone/>
            </a:pPr>
            <a:r>
              <a:rPr dirty="0" lang="en-US" smtClean="0"/>
              <a:t>The syndrome occurs infrequently, presenting </a:t>
            </a:r>
            <a:r>
              <a:rPr b="1" dirty="0" lang="en-US" smtClean="0"/>
              <a:t>with ptosis </a:t>
            </a:r>
            <a:r>
              <a:rPr dirty="0" lang="en-US" smtClean="0"/>
              <a:t>(drooping or falling of the upper eyelid), </a:t>
            </a:r>
            <a:r>
              <a:rPr b="1" dirty="0" lang="en-US" err="1" smtClean="0"/>
              <a:t>enophthalmos</a:t>
            </a:r>
            <a:r>
              <a:rPr dirty="0" lang="en-US" smtClean="0"/>
              <a:t> (posterior displacement of the eyeball within the orbit) due to loss of function of the </a:t>
            </a:r>
            <a:r>
              <a:rPr dirty="0" lang="en-US" err="1" smtClean="0"/>
              <a:t>orbitalis</a:t>
            </a:r>
            <a:r>
              <a:rPr dirty="0" lang="en-US" smtClean="0"/>
              <a:t> muscle</a:t>
            </a:r>
            <a:r>
              <a:rPr b="1" dirty="0" lang="en-US" smtClean="0"/>
              <a:t>, constriction of the pupil </a:t>
            </a:r>
            <a:r>
              <a:rPr dirty="0" lang="en-US" smtClean="0"/>
              <a:t>and </a:t>
            </a:r>
            <a:r>
              <a:rPr b="1" dirty="0" lang="en-US" smtClean="0"/>
              <a:t>absence of sweating </a:t>
            </a:r>
            <a:r>
              <a:rPr dirty="0" lang="en-US" smtClean="0"/>
              <a:t>from the affected side of the head and  face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230" name=""/>
        <p:cNvGrpSpPr/>
        <p:nvPr/>
      </p:nvGrpSpPr>
      <p:grpSpPr>
        <a:xfrm>
          <a:off x="0" y="0"/>
          <a:ext cx="0" cy="0"/>
          <a:chOff x="0" y="0"/>
          <a:chExt cx="0" cy="0"/>
        </a:xfrm>
      </p:grpSpPr>
      <p:sp>
        <p:nvSpPr>
          <p:cNvPr id="1048774" name="Title 1"/>
          <p:cNvSpPr>
            <a:spLocks noGrp="1"/>
          </p:cNvSpPr>
          <p:nvPr>
            <p:ph type="title"/>
          </p:nvPr>
        </p:nvSpPr>
        <p:spPr>
          <a:xfrm>
            <a:off x="838200" y="103031"/>
            <a:ext cx="10515600" cy="811369"/>
          </a:xfrm>
        </p:spPr>
        <p:txBody>
          <a:bodyPr/>
          <a:p>
            <a:r>
              <a:rPr dirty="0" lang="en-US">
                <a:latin typeface="+mn-lt"/>
              </a:rPr>
              <a:t> </a:t>
            </a:r>
            <a:r>
              <a:rPr dirty="0" lang="en-US" smtClean="0">
                <a:latin typeface="+mn-lt"/>
              </a:rPr>
              <a:t>                </a:t>
            </a:r>
            <a:r>
              <a:rPr b="1" dirty="0" lang="en-US" smtClean="0">
                <a:latin typeface="+mn-lt"/>
              </a:rPr>
              <a:t>C)  FRACTURES</a:t>
            </a:r>
            <a:endParaRPr dirty="0" lang="en-US">
              <a:latin typeface="+mn-lt"/>
            </a:endParaRPr>
          </a:p>
        </p:txBody>
      </p:sp>
      <p:sp>
        <p:nvSpPr>
          <p:cNvPr id="1048775" name="Content Placeholder 2"/>
          <p:cNvSpPr>
            <a:spLocks noGrp="1"/>
          </p:cNvSpPr>
          <p:nvPr>
            <p:ph idx="1"/>
          </p:nvPr>
        </p:nvSpPr>
        <p:spPr>
          <a:xfrm>
            <a:off x="838200" y="914400"/>
            <a:ext cx="10515600" cy="5262563"/>
          </a:xfrm>
        </p:spPr>
        <p:txBody>
          <a:bodyPr>
            <a:normAutofit lnSpcReduction="10000"/>
          </a:bodyPr>
          <a:p>
            <a:r>
              <a:rPr b="1" dirty="0" lang="en-US" smtClean="0"/>
              <a:t>A </a:t>
            </a:r>
            <a:r>
              <a:rPr dirty="0" lang="en-US" smtClean="0"/>
              <a:t> fracture  can occur during delivery most common are : fractured of the </a:t>
            </a:r>
            <a:r>
              <a:rPr b="1" dirty="0" lang="en-US" smtClean="0"/>
              <a:t>skull , clavicle, </a:t>
            </a:r>
            <a:r>
              <a:rPr b="1" dirty="0" lang="en-US" err="1" smtClean="0"/>
              <a:t>humerus</a:t>
            </a:r>
            <a:r>
              <a:rPr b="1" dirty="0" lang="en-US" smtClean="0"/>
              <a:t> and femur bones.</a:t>
            </a:r>
          </a:p>
          <a:p>
            <a:pPr indent="0" marL="0">
              <a:buNone/>
            </a:pPr>
            <a:r>
              <a:rPr b="1" dirty="0" lang="en-US" smtClean="0"/>
              <a:t>1.  SKULL FRACTURES:</a:t>
            </a:r>
          </a:p>
          <a:p>
            <a:pPr lvl="2">
              <a:buFont typeface="Wingdings" panose="05000000000000000000" pitchFamily="2" charset="2"/>
              <a:buChar char="Ø"/>
            </a:pPr>
            <a:r>
              <a:rPr dirty="0" sz="2800" lang="en-US" smtClean="0"/>
              <a:t>These  are rare and majority are linear and asymptomatic.</a:t>
            </a:r>
          </a:p>
          <a:p>
            <a:pPr lvl="2">
              <a:buFont typeface="Wingdings" panose="05000000000000000000" pitchFamily="2" charset="2"/>
              <a:buChar char="Ø"/>
            </a:pPr>
            <a:r>
              <a:rPr dirty="0" sz="2800" lang="en-US" smtClean="0"/>
              <a:t>An overlying </a:t>
            </a:r>
            <a:r>
              <a:rPr dirty="0" sz="2800" lang="en-US" err="1" smtClean="0"/>
              <a:t>cephalohaematoma</a:t>
            </a:r>
            <a:r>
              <a:rPr dirty="0" sz="2800" lang="en-US" smtClean="0"/>
              <a:t> or skull deformation may be the only feature</a:t>
            </a:r>
          </a:p>
          <a:p>
            <a:pPr lvl="2">
              <a:buFont typeface="Wingdings" panose="05000000000000000000" pitchFamily="2" charset="2"/>
              <a:buChar char="Ø"/>
            </a:pPr>
            <a:r>
              <a:rPr dirty="0" sz="2800" lang="en-US" smtClean="0"/>
              <a:t>They may be associated with intracranial </a:t>
            </a:r>
            <a:r>
              <a:rPr dirty="0" sz="2800" lang="en-US" err="1" smtClean="0"/>
              <a:t>haemorrhage</a:t>
            </a:r>
            <a:r>
              <a:rPr dirty="0" sz="2800" lang="en-US" smtClean="0"/>
              <a:t>, seizures, and death as contusion of the underlying brain may have occurred</a:t>
            </a:r>
          </a:p>
          <a:p>
            <a:pPr indent="0" marL="0">
              <a:buNone/>
            </a:pPr>
            <a:r>
              <a:rPr b="1" dirty="0" lang="en-US" smtClean="0"/>
              <a:t>Treatment :</a:t>
            </a:r>
          </a:p>
          <a:p>
            <a:pPr lvl="2">
              <a:buFont typeface="Wingdings" panose="05000000000000000000" pitchFamily="2" charset="2"/>
              <a:buChar char="Ø"/>
            </a:pPr>
            <a:r>
              <a:rPr dirty="0" sz="2800" lang="en-US" smtClean="0"/>
              <a:t> symptomatic e.g. ant seizure  drugs for seizure </a:t>
            </a:r>
          </a:p>
          <a:p>
            <a:pPr lvl="2">
              <a:buFont typeface="Wingdings" panose="05000000000000000000" pitchFamily="2" charset="2"/>
              <a:buChar char="Ø"/>
            </a:pPr>
            <a:r>
              <a:rPr dirty="0" sz="2800" lang="en-US" smtClean="0"/>
              <a:t>Antibiotics cover for  patients with leak of Cerebral Spinal Fluid (CSF ) from the nasal and auditory canal </a:t>
            </a:r>
          </a:p>
          <a:p>
            <a:pPr indent="0" marL="0">
              <a:buNone/>
            </a:pPr>
            <a:endParaRPr dirty="0" lang="en-US" smtClean="0"/>
          </a:p>
          <a:p>
            <a:pPr indent="0" marL="0">
              <a:buNone/>
            </a:pPr>
            <a:endParaRPr dirty="0"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231" name=""/>
        <p:cNvGrpSpPr/>
        <p:nvPr/>
      </p:nvGrpSpPr>
      <p:grpSpPr>
        <a:xfrm>
          <a:off x="0" y="0"/>
          <a:ext cx="0" cy="0"/>
          <a:chOff x="0" y="0"/>
          <a:chExt cx="0" cy="0"/>
        </a:xfrm>
      </p:grpSpPr>
      <p:sp>
        <p:nvSpPr>
          <p:cNvPr id="1048776" name="Content Placeholder 2"/>
          <p:cNvSpPr>
            <a:spLocks noGrp="1"/>
          </p:cNvSpPr>
          <p:nvPr>
            <p:ph idx="1"/>
          </p:nvPr>
        </p:nvSpPr>
        <p:spPr>
          <a:xfrm>
            <a:off x="781929" y="253218"/>
            <a:ext cx="10515600" cy="6302327"/>
          </a:xfrm>
        </p:spPr>
        <p:txBody>
          <a:bodyPr/>
          <a:p>
            <a:pPr indent="0" marL="0">
              <a:buNone/>
            </a:pPr>
            <a:r>
              <a:rPr b="1" dirty="0" lang="en-US" smtClean="0"/>
              <a:t>2.  CLAVICLE FRACTURE:</a:t>
            </a:r>
          </a:p>
          <a:p>
            <a:pPr lvl="2">
              <a:buFont typeface="Wingdings" panose="05000000000000000000" pitchFamily="2" charset="2"/>
              <a:buChar char="Ø"/>
            </a:pPr>
            <a:r>
              <a:rPr dirty="0" sz="2800" lang="en-US" smtClean="0"/>
              <a:t>this occurs due to shoulder dystocia  and in breech delivery</a:t>
            </a:r>
          </a:p>
          <a:p>
            <a:pPr lvl="2">
              <a:buFont typeface="Wingdings" panose="05000000000000000000" pitchFamily="2" charset="2"/>
              <a:buChar char="Ø"/>
            </a:pPr>
            <a:r>
              <a:rPr dirty="0" sz="2800" lang="en-US" smtClean="0"/>
              <a:t>It is often asymptomatic  and may go undiagnosed</a:t>
            </a:r>
          </a:p>
          <a:p>
            <a:pPr indent="0" marL="0">
              <a:buNone/>
            </a:pPr>
            <a:r>
              <a:rPr b="1" dirty="0" lang="en-US" smtClean="0"/>
              <a:t>Signs and symptoms:</a:t>
            </a:r>
          </a:p>
          <a:p>
            <a:pPr lvl="2">
              <a:buFont typeface="Wingdings" panose="05000000000000000000" pitchFamily="2" charset="2"/>
              <a:buChar char="Ø"/>
            </a:pPr>
            <a:r>
              <a:rPr dirty="0" sz="2800" lang="en-US" smtClean="0"/>
              <a:t>A crack is heard during delivery</a:t>
            </a:r>
          </a:p>
          <a:p>
            <a:pPr lvl="2">
              <a:buFont typeface="Wingdings" panose="05000000000000000000" pitchFamily="2" charset="2"/>
              <a:buChar char="Ø"/>
            </a:pPr>
            <a:r>
              <a:rPr dirty="0" sz="2800" lang="en-US" smtClean="0"/>
              <a:t>Feeling of distortion at the break</a:t>
            </a:r>
          </a:p>
          <a:p>
            <a:pPr lvl="2">
              <a:buFont typeface="Wingdings" panose="05000000000000000000" pitchFamily="2" charset="2"/>
              <a:buChar char="Ø"/>
            </a:pPr>
            <a:r>
              <a:rPr dirty="0" sz="2800" lang="en-US" smtClean="0"/>
              <a:t>Presence of crepitus</a:t>
            </a:r>
          </a:p>
          <a:p>
            <a:pPr lvl="2">
              <a:buFont typeface="Wingdings" panose="05000000000000000000" pitchFamily="2" charset="2"/>
              <a:buChar char="Ø"/>
            </a:pPr>
            <a:r>
              <a:rPr dirty="0" sz="2800" lang="en-US" smtClean="0"/>
              <a:t>In late phase by callus formation</a:t>
            </a:r>
          </a:p>
          <a:p>
            <a:pPr indent="0" marL="0">
              <a:buNone/>
            </a:pPr>
            <a:r>
              <a:rPr b="1" dirty="0" lang="en-US" smtClean="0"/>
              <a:t>Treatment : </a:t>
            </a:r>
          </a:p>
          <a:p>
            <a:pPr lvl="2">
              <a:buFont typeface="Wingdings" panose="05000000000000000000" pitchFamily="2" charset="2"/>
              <a:buChar char="Ø"/>
            </a:pPr>
            <a:r>
              <a:rPr dirty="0" sz="2800" lang="en-US" smtClean="0"/>
              <a:t>Figure of eight bandage if the infant shows signs of discomfort</a:t>
            </a:r>
          </a:p>
          <a:p>
            <a:pPr lvl="2">
              <a:buFont typeface="Wingdings" panose="05000000000000000000" pitchFamily="2" charset="2"/>
              <a:buChar char="Ø"/>
            </a:pPr>
            <a:r>
              <a:rPr dirty="0" sz="2800" lang="en-US" smtClean="0"/>
              <a:t>A stable union of the break usually occurs within 7-10 days</a:t>
            </a:r>
            <a:endParaRPr dirty="0" sz="2800"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232" name=""/>
        <p:cNvGrpSpPr/>
        <p:nvPr/>
      </p:nvGrpSpPr>
      <p:grpSpPr>
        <a:xfrm>
          <a:off x="0" y="0"/>
          <a:ext cx="0" cy="0"/>
          <a:chOff x="0" y="0"/>
          <a:chExt cx="0" cy="0"/>
        </a:xfrm>
      </p:grpSpPr>
      <p:sp>
        <p:nvSpPr>
          <p:cNvPr id="1048777" name="Title 1"/>
          <p:cNvSpPr>
            <a:spLocks noGrp="1"/>
          </p:cNvSpPr>
          <p:nvPr>
            <p:ph type="title"/>
          </p:nvPr>
        </p:nvSpPr>
        <p:spPr>
          <a:xfrm>
            <a:off x="838200" y="154746"/>
            <a:ext cx="10515600" cy="1069144"/>
          </a:xfrm>
        </p:spPr>
        <p:txBody>
          <a:bodyPr/>
          <a:p>
            <a:r>
              <a:rPr b="1" dirty="0" lang="en-US" smtClean="0">
                <a:latin typeface="+mn-lt"/>
              </a:rPr>
              <a:t>     3. Fractured  </a:t>
            </a:r>
            <a:r>
              <a:rPr b="1" dirty="0" lang="en-US" err="1" smtClean="0">
                <a:latin typeface="+mn-lt"/>
              </a:rPr>
              <a:t>Humerus</a:t>
            </a:r>
            <a:endParaRPr b="1" dirty="0" lang="en-US">
              <a:latin typeface="+mn-lt"/>
            </a:endParaRPr>
          </a:p>
        </p:txBody>
      </p:sp>
      <p:sp>
        <p:nvSpPr>
          <p:cNvPr id="1048778" name="Content Placeholder 2"/>
          <p:cNvSpPr>
            <a:spLocks noGrp="1"/>
          </p:cNvSpPr>
          <p:nvPr>
            <p:ph idx="1"/>
          </p:nvPr>
        </p:nvSpPr>
        <p:spPr>
          <a:xfrm>
            <a:off x="838200" y="1223890"/>
            <a:ext cx="10515600" cy="5317587"/>
          </a:xfrm>
        </p:spPr>
        <p:txBody>
          <a:bodyPr>
            <a:normAutofit/>
          </a:bodyPr>
          <a:p>
            <a:r>
              <a:rPr dirty="0" lang="en-US" smtClean="0"/>
              <a:t>This may occur in shoulder dystocia or in extended arms in breech presentation</a:t>
            </a:r>
          </a:p>
          <a:p>
            <a:pPr indent="0" marL="0">
              <a:buNone/>
            </a:pPr>
            <a:r>
              <a:rPr b="1" dirty="0" lang="en-US" smtClean="0"/>
              <a:t>Signs and symptoms</a:t>
            </a:r>
          </a:p>
          <a:p>
            <a:pPr lvl="2">
              <a:buFont typeface="Wingdings" panose="05000000000000000000" pitchFamily="2" charset="2"/>
              <a:buChar char="Ø"/>
            </a:pPr>
            <a:r>
              <a:rPr dirty="0" sz="2800" lang="en-US" smtClean="0"/>
              <a:t>A crack may be heard at delivery  or </a:t>
            </a:r>
          </a:p>
          <a:p>
            <a:pPr lvl="2">
              <a:buFont typeface="Wingdings" panose="05000000000000000000" pitchFamily="2" charset="2"/>
              <a:buChar char="Ø"/>
            </a:pPr>
            <a:r>
              <a:rPr dirty="0" sz="2800" lang="en-US" smtClean="0"/>
              <a:t>The  infant may present with deformity or</a:t>
            </a:r>
          </a:p>
          <a:p>
            <a:pPr lvl="2">
              <a:buFont typeface="Wingdings" panose="05000000000000000000" pitchFamily="2" charset="2"/>
              <a:buChar char="Ø"/>
            </a:pPr>
            <a:r>
              <a:rPr dirty="0" sz="2800" lang="en-US" err="1" smtClean="0"/>
              <a:t>Pseudoparesis</a:t>
            </a:r>
            <a:r>
              <a:rPr dirty="0" sz="2800" lang="en-US" smtClean="0"/>
              <a:t>  of the upper arm secondary to pain</a:t>
            </a:r>
          </a:p>
          <a:p>
            <a:pPr lvl="2">
              <a:buFont typeface="Wingdings" panose="05000000000000000000" pitchFamily="2" charset="2"/>
              <a:buChar char="Ø"/>
            </a:pPr>
            <a:r>
              <a:rPr dirty="0" sz="2800" lang="en-US" smtClean="0"/>
              <a:t>Confirm diagnosis by an x-ray</a:t>
            </a:r>
          </a:p>
          <a:p>
            <a:pPr indent="0" marL="0">
              <a:buNone/>
            </a:pPr>
            <a:r>
              <a:rPr b="1" dirty="0" lang="en-US" smtClean="0"/>
              <a:t>Treatment</a:t>
            </a:r>
            <a:r>
              <a:rPr dirty="0" lang="en-US" smtClean="0"/>
              <a:t>:  </a:t>
            </a:r>
          </a:p>
          <a:p>
            <a:pPr lvl="2">
              <a:buFont typeface="Wingdings" panose="05000000000000000000" pitchFamily="2" charset="2"/>
              <a:buChar char="Ø"/>
            </a:pPr>
            <a:r>
              <a:rPr dirty="0" sz="2800" lang="en-US" smtClean="0"/>
              <a:t>by splinting the upper arm or bandaging the arm to the chest</a:t>
            </a:r>
          </a:p>
          <a:p>
            <a:pPr lvl="2">
              <a:buFont typeface="Wingdings" panose="05000000000000000000" pitchFamily="2" charset="2"/>
              <a:buChar char="Ø"/>
            </a:pPr>
            <a:r>
              <a:rPr dirty="0" sz="2800" lang="en-US" smtClean="0"/>
              <a:t>Stable union occurs 3-4 weeks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233" name=""/>
        <p:cNvGrpSpPr/>
        <p:nvPr/>
      </p:nvGrpSpPr>
      <p:grpSpPr>
        <a:xfrm>
          <a:off x="0" y="0"/>
          <a:ext cx="0" cy="0"/>
          <a:chOff x="0" y="0"/>
          <a:chExt cx="0" cy="0"/>
        </a:xfrm>
      </p:grpSpPr>
      <p:sp>
        <p:nvSpPr>
          <p:cNvPr id="1048779" name="Title 1"/>
          <p:cNvSpPr>
            <a:spLocks noGrp="1"/>
          </p:cNvSpPr>
          <p:nvPr>
            <p:ph type="title"/>
          </p:nvPr>
        </p:nvSpPr>
        <p:spPr>
          <a:xfrm>
            <a:off x="838200" y="168813"/>
            <a:ext cx="10515600" cy="858129"/>
          </a:xfrm>
        </p:spPr>
        <p:txBody>
          <a:bodyPr/>
          <a:p>
            <a:r>
              <a:rPr b="1" dirty="0" lang="en-US" smtClean="0">
                <a:latin typeface="+mn-lt"/>
              </a:rPr>
              <a:t>                     4.  Fracture femur</a:t>
            </a:r>
            <a:endParaRPr b="1" dirty="0" lang="en-US">
              <a:latin typeface="+mn-lt"/>
            </a:endParaRPr>
          </a:p>
        </p:txBody>
      </p:sp>
      <p:sp>
        <p:nvSpPr>
          <p:cNvPr id="1048780" name="Content Placeholder 2"/>
          <p:cNvSpPr>
            <a:spLocks noGrp="1"/>
          </p:cNvSpPr>
          <p:nvPr>
            <p:ph idx="1"/>
          </p:nvPr>
        </p:nvSpPr>
        <p:spPr>
          <a:xfrm>
            <a:off x="838200" y="1026942"/>
            <a:ext cx="10515600" cy="5430129"/>
          </a:xfrm>
        </p:spPr>
        <p:txBody>
          <a:bodyPr>
            <a:normAutofit fontScale="92500" lnSpcReduction="20000"/>
          </a:bodyPr>
          <a:p>
            <a:r>
              <a:rPr dirty="0" sz="3000" lang="en-US" smtClean="0"/>
              <a:t>Fracture of the femur may occur during delivery of extended legs in breech presentation.</a:t>
            </a:r>
          </a:p>
          <a:p>
            <a:pPr indent="0" marL="0">
              <a:buNone/>
            </a:pPr>
            <a:r>
              <a:rPr b="1" dirty="0" sz="3000" lang="en-US" smtClean="0"/>
              <a:t>Signs and </a:t>
            </a:r>
            <a:r>
              <a:rPr b="1" dirty="0" sz="3000" lang="en-US" err="1" smtClean="0"/>
              <a:t>symtoms</a:t>
            </a:r>
            <a:r>
              <a:rPr b="1" dirty="0" sz="3000" lang="en-US" smtClean="0"/>
              <a:t>:</a:t>
            </a:r>
          </a:p>
          <a:p>
            <a:pPr lvl="2">
              <a:buFont typeface="Wingdings" panose="05000000000000000000" pitchFamily="2" charset="2"/>
              <a:buChar char="Ø"/>
            </a:pPr>
            <a:r>
              <a:rPr dirty="0" sz="3000" lang="en-US" smtClean="0"/>
              <a:t>A crack may be heard or felt at the time</a:t>
            </a:r>
          </a:p>
          <a:p>
            <a:pPr lvl="2">
              <a:buFont typeface="Wingdings" panose="05000000000000000000" pitchFamily="2" charset="2"/>
              <a:buChar char="Ø"/>
            </a:pPr>
            <a:r>
              <a:rPr dirty="0" sz="3000" lang="en-US" smtClean="0"/>
              <a:t>Fractures are usually in the mid shaft presenting with deformity</a:t>
            </a:r>
          </a:p>
          <a:p>
            <a:pPr lvl="2">
              <a:buFont typeface="Wingdings" panose="05000000000000000000" pitchFamily="2" charset="2"/>
              <a:buChar char="Ø"/>
            </a:pPr>
            <a:r>
              <a:rPr dirty="0" sz="3000" lang="en-US" smtClean="0"/>
              <a:t>Or </a:t>
            </a:r>
            <a:r>
              <a:rPr dirty="0" sz="3000" lang="en-US" err="1" smtClean="0"/>
              <a:t>pseudoparesis</a:t>
            </a:r>
            <a:r>
              <a:rPr dirty="0" sz="3000" lang="en-US" smtClean="0"/>
              <a:t> due to pain</a:t>
            </a:r>
          </a:p>
          <a:p>
            <a:pPr lvl="2">
              <a:buFont typeface="Wingdings" panose="05000000000000000000" pitchFamily="2" charset="2"/>
              <a:buChar char="Ø"/>
            </a:pPr>
            <a:r>
              <a:rPr dirty="0" sz="3000" lang="en-US"/>
              <a:t> </a:t>
            </a:r>
            <a:r>
              <a:rPr dirty="0" sz="3000" lang="en-US" smtClean="0"/>
              <a:t>diagnosis  confirmed by x-ray</a:t>
            </a:r>
          </a:p>
          <a:p>
            <a:pPr indent="0" marL="0">
              <a:buNone/>
            </a:pPr>
            <a:r>
              <a:rPr b="1" dirty="0" sz="3000" lang="en-US" smtClean="0"/>
              <a:t>Treatment :</a:t>
            </a:r>
          </a:p>
          <a:p>
            <a:pPr lvl="2">
              <a:buFont typeface="Wingdings" panose="05000000000000000000" pitchFamily="2" charset="2"/>
              <a:buChar char="Ø"/>
            </a:pPr>
            <a:r>
              <a:rPr b="1" dirty="0" sz="3000" lang="en-US" smtClean="0"/>
              <a:t> </a:t>
            </a:r>
            <a:r>
              <a:rPr dirty="0" sz="3000" lang="en-US" smtClean="0"/>
              <a:t>simple splinting  and application of a firm a crepe bandage to the upper leg for 2-3 weeks.</a:t>
            </a:r>
          </a:p>
          <a:p>
            <a:pPr indent="0" marL="0">
              <a:buNone/>
            </a:pPr>
            <a:r>
              <a:rPr b="1" dirty="0" sz="3000" lang="en-US" smtClean="0"/>
              <a:t>5.  Fracture spine: </a:t>
            </a:r>
            <a:r>
              <a:rPr dirty="0" sz="3000" lang="en-US" smtClean="0"/>
              <a:t>very rare  but may also occur in breech deliver with extended head</a:t>
            </a:r>
          </a:p>
          <a:p>
            <a:pPr indent="0" marL="0">
              <a:buNone/>
            </a:pPr>
            <a:r>
              <a:rPr dirty="0" lang="en-US" smtClean="0"/>
              <a:t>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234" name=""/>
        <p:cNvGrpSpPr/>
        <p:nvPr/>
      </p:nvGrpSpPr>
      <p:grpSpPr>
        <a:xfrm>
          <a:off x="0" y="0"/>
          <a:ext cx="0" cy="0"/>
          <a:chOff x="0" y="0"/>
          <a:chExt cx="0" cy="0"/>
        </a:xfrm>
      </p:grpSpPr>
      <p:sp>
        <p:nvSpPr>
          <p:cNvPr id="1048781" name="Title 1"/>
          <p:cNvSpPr>
            <a:spLocks noGrp="1"/>
          </p:cNvSpPr>
          <p:nvPr>
            <p:ph type="title"/>
          </p:nvPr>
        </p:nvSpPr>
        <p:spPr/>
        <p:txBody>
          <a:bodyPr/>
          <a:p>
            <a:r>
              <a:rPr b="1" dirty="0" lang="en-US" smtClean="0">
                <a:latin typeface="+mn-lt"/>
              </a:rPr>
              <a:t>              D) MUSCLE INJURIES</a:t>
            </a:r>
            <a:endParaRPr b="1" dirty="0" lang="en-US">
              <a:latin typeface="+mn-lt"/>
            </a:endParaRPr>
          </a:p>
        </p:txBody>
      </p:sp>
      <p:sp>
        <p:nvSpPr>
          <p:cNvPr id="1048782" name="Content Placeholder 2"/>
          <p:cNvSpPr>
            <a:spLocks noGrp="1"/>
          </p:cNvSpPr>
          <p:nvPr>
            <p:ph idx="1"/>
          </p:nvPr>
        </p:nvSpPr>
        <p:spPr/>
        <p:txBody>
          <a:bodyPr/>
          <a:p>
            <a:pPr indent="0" marL="0">
              <a:buNone/>
            </a:pPr>
            <a:r>
              <a:rPr b="1" dirty="0" lang="en-US" smtClean="0"/>
              <a:t>TORTICOLIS : </a:t>
            </a:r>
          </a:p>
          <a:p>
            <a:r>
              <a:rPr dirty="0" lang="en-US" smtClean="0"/>
              <a:t>This results from injury to the sternomastoid muscle (sternocleidomastoid muscle)  during birth when the muscle is either torn or  its blood supply is impaired.</a:t>
            </a:r>
          </a:p>
          <a:p>
            <a:r>
              <a:rPr dirty="0" lang="en-US" smtClean="0"/>
              <a:t>It may occur during the delivery of the anterior shoulder in vertex presentation or while rotating the shoulders in breech presentation.</a:t>
            </a:r>
            <a:endParaRPr dirty="0"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235" name=""/>
        <p:cNvGrpSpPr/>
        <p:nvPr/>
      </p:nvGrpSpPr>
      <p:grpSpPr>
        <a:xfrm>
          <a:off x="0" y="0"/>
          <a:ext cx="0" cy="0"/>
          <a:chOff x="0" y="0"/>
          <a:chExt cx="0" cy="0"/>
        </a:xfrm>
      </p:grpSpPr>
      <p:sp>
        <p:nvSpPr>
          <p:cNvPr id="1048783" name="Title 1"/>
          <p:cNvSpPr>
            <a:spLocks noGrp="1"/>
          </p:cNvSpPr>
          <p:nvPr>
            <p:ph type="title"/>
          </p:nvPr>
        </p:nvSpPr>
        <p:spPr>
          <a:xfrm>
            <a:off x="838200" y="115911"/>
            <a:ext cx="10515600" cy="682579"/>
          </a:xfrm>
        </p:spPr>
        <p:txBody>
          <a:bodyPr>
            <a:normAutofit fontScale="90000"/>
          </a:bodyPr>
          <a:p>
            <a:r>
              <a:rPr b="1" dirty="0" lang="en-US" smtClean="0">
                <a:latin typeface="+mn-lt"/>
              </a:rPr>
              <a:t>  E)  soft tissue injuries in  the newborn.</a:t>
            </a:r>
            <a:endParaRPr b="1" dirty="0" lang="en-US">
              <a:latin typeface="+mn-lt"/>
            </a:endParaRPr>
          </a:p>
        </p:txBody>
      </p:sp>
      <p:sp>
        <p:nvSpPr>
          <p:cNvPr id="1048784" name="Content Placeholder 2"/>
          <p:cNvSpPr>
            <a:spLocks noGrp="1"/>
          </p:cNvSpPr>
          <p:nvPr>
            <p:ph idx="1"/>
          </p:nvPr>
        </p:nvSpPr>
        <p:spPr>
          <a:xfrm>
            <a:off x="838200" y="798490"/>
            <a:ext cx="10515600" cy="5705341"/>
          </a:xfrm>
        </p:spPr>
        <p:txBody>
          <a:bodyPr/>
          <a:p>
            <a:r>
              <a:rPr dirty="0" lang="en-US" smtClean="0"/>
              <a:t>Soft tissue injuries usually occurs when there is some degree of disproportion between the presenting part  and the maternal pelvis (cephalopelvic disproportion).</a:t>
            </a:r>
          </a:p>
          <a:p>
            <a:pPr indent="0" marL="0">
              <a:buNone/>
            </a:pPr>
            <a:r>
              <a:rPr b="1" dirty="0" lang="en-US" smtClean="0"/>
              <a:t>Causes of soft tissue injuries</a:t>
            </a:r>
          </a:p>
          <a:p>
            <a:pPr lvl="2">
              <a:buFont typeface="Wingdings" panose="05000000000000000000" pitchFamily="2" charset="2"/>
              <a:buChar char="Ø"/>
            </a:pPr>
            <a:r>
              <a:rPr dirty="0" sz="2800" lang="en-US" smtClean="0"/>
              <a:t>Dystocia</a:t>
            </a:r>
          </a:p>
          <a:p>
            <a:pPr lvl="2">
              <a:buFont typeface="Wingdings" panose="05000000000000000000" pitchFamily="2" charset="2"/>
              <a:buChar char="Ø"/>
            </a:pPr>
            <a:r>
              <a:rPr dirty="0" sz="2800" lang="en-US" smtClean="0"/>
              <a:t>Cephalopelvic disproportion</a:t>
            </a:r>
          </a:p>
          <a:p>
            <a:pPr lvl="2">
              <a:buFont typeface="Wingdings" panose="05000000000000000000" pitchFamily="2" charset="2"/>
              <a:buChar char="Ø"/>
            </a:pPr>
            <a:r>
              <a:rPr dirty="0" sz="2800" lang="en-US" smtClean="0"/>
              <a:t>Forceps delivery</a:t>
            </a:r>
          </a:p>
          <a:p>
            <a:pPr lvl="2">
              <a:buFont typeface="Wingdings" panose="05000000000000000000" pitchFamily="2" charset="2"/>
              <a:buChar char="Ø"/>
            </a:pPr>
            <a:r>
              <a:rPr dirty="0" sz="2800" lang="en-US" smtClean="0"/>
              <a:t>Enlarged fetus</a:t>
            </a:r>
          </a:p>
          <a:p>
            <a:pPr lvl="2">
              <a:buFont typeface="Wingdings" panose="05000000000000000000" pitchFamily="2" charset="2"/>
              <a:buChar char="Ø"/>
            </a:pPr>
            <a:r>
              <a:rPr dirty="0" sz="2800" lang="en-US" smtClean="0"/>
              <a:t>Vacuum delivery</a:t>
            </a:r>
          </a:p>
          <a:p>
            <a:pPr lvl="2">
              <a:buFont typeface="Wingdings" panose="05000000000000000000" pitchFamily="2" charset="2"/>
              <a:buChar char="Ø"/>
            </a:pPr>
            <a:r>
              <a:rPr dirty="0" sz="2800" lang="en-US" smtClean="0"/>
              <a:t>Improper episiotomy technique</a:t>
            </a:r>
          </a:p>
          <a:p>
            <a:pPr lvl="2">
              <a:buFont typeface="Wingdings" panose="05000000000000000000" pitchFamily="2" charset="2"/>
              <a:buChar char="Ø"/>
            </a:pPr>
            <a:r>
              <a:rPr dirty="0" sz="2800" lang="en-US" smtClean="0"/>
              <a:t>Caesarean section (rare)</a:t>
            </a:r>
          </a:p>
          <a:p>
            <a:endParaRPr dirty="0"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236" name=""/>
        <p:cNvGrpSpPr/>
        <p:nvPr/>
      </p:nvGrpSpPr>
      <p:grpSpPr>
        <a:xfrm>
          <a:off x="0" y="0"/>
          <a:ext cx="0" cy="0"/>
          <a:chOff x="0" y="0"/>
          <a:chExt cx="0" cy="0"/>
        </a:xfrm>
      </p:grpSpPr>
      <p:sp>
        <p:nvSpPr>
          <p:cNvPr id="1048785" name="Title 1"/>
          <p:cNvSpPr>
            <a:spLocks noGrp="1"/>
          </p:cNvSpPr>
          <p:nvPr>
            <p:ph type="title"/>
          </p:nvPr>
        </p:nvSpPr>
        <p:spPr>
          <a:xfrm>
            <a:off x="838200" y="1"/>
            <a:ext cx="10515600" cy="875762"/>
          </a:xfrm>
        </p:spPr>
        <p:txBody>
          <a:bodyPr>
            <a:normAutofit fontScale="90000"/>
          </a:bodyPr>
          <a:p>
            <a:r>
              <a:rPr b="1" dirty="0" lang="en-US" smtClean="0">
                <a:latin typeface="+mn-lt"/>
              </a:rPr>
              <a:t>signs , symptoms and feature  of soft tissue injuries</a:t>
            </a:r>
            <a:endParaRPr b="1" dirty="0" lang="en-US">
              <a:latin typeface="+mn-lt"/>
            </a:endParaRPr>
          </a:p>
        </p:txBody>
      </p:sp>
      <p:sp>
        <p:nvSpPr>
          <p:cNvPr id="1048786" name="Content Placeholder 2"/>
          <p:cNvSpPr>
            <a:spLocks noGrp="1"/>
          </p:cNvSpPr>
          <p:nvPr>
            <p:ph idx="1"/>
          </p:nvPr>
        </p:nvSpPr>
        <p:spPr>
          <a:xfrm>
            <a:off x="838200" y="991673"/>
            <a:ext cx="10515600" cy="5494383"/>
          </a:xfrm>
        </p:spPr>
        <p:txBody>
          <a:bodyPr/>
          <a:p>
            <a:r>
              <a:rPr dirty="0" lang="en-US" smtClean="0"/>
              <a:t>Bruising  with excoriation can occur in breech and face presentation</a:t>
            </a:r>
          </a:p>
          <a:p>
            <a:r>
              <a:rPr dirty="0" lang="en-US" smtClean="0"/>
              <a:t>In face presentation the face is </a:t>
            </a:r>
            <a:r>
              <a:rPr b="1" dirty="0" lang="en-US" smtClean="0"/>
              <a:t>congested</a:t>
            </a:r>
            <a:r>
              <a:rPr dirty="0" lang="en-US" smtClean="0"/>
              <a:t> and </a:t>
            </a:r>
            <a:r>
              <a:rPr b="1" dirty="0" lang="en-US" smtClean="0"/>
              <a:t>bruised </a:t>
            </a:r>
            <a:r>
              <a:rPr dirty="0" lang="en-US" smtClean="0"/>
              <a:t>and the </a:t>
            </a:r>
            <a:r>
              <a:rPr b="1" dirty="0" lang="en-US" smtClean="0"/>
              <a:t>eyelids </a:t>
            </a:r>
            <a:r>
              <a:rPr dirty="0" lang="en-US" smtClean="0"/>
              <a:t>and</a:t>
            </a:r>
            <a:r>
              <a:rPr b="1" dirty="0" lang="en-US" smtClean="0"/>
              <a:t> lips edematous.</a:t>
            </a:r>
          </a:p>
          <a:p>
            <a:r>
              <a:rPr b="1" dirty="0" lang="en-US" smtClean="0"/>
              <a:t>In breech presentation  </a:t>
            </a:r>
            <a:r>
              <a:rPr dirty="0" lang="en-US" smtClean="0"/>
              <a:t>there is </a:t>
            </a:r>
            <a:r>
              <a:rPr b="1" dirty="0" lang="en-US" smtClean="0"/>
              <a:t>bruising  and edema </a:t>
            </a:r>
            <a:r>
              <a:rPr dirty="0" lang="en-US" smtClean="0"/>
              <a:t>of the </a:t>
            </a:r>
            <a:r>
              <a:rPr b="1" dirty="0" lang="en-US" smtClean="0"/>
              <a:t>vulva </a:t>
            </a:r>
            <a:r>
              <a:rPr dirty="0" lang="en-US" smtClean="0"/>
              <a:t>area in female child and </a:t>
            </a:r>
            <a:r>
              <a:rPr b="1" dirty="0" lang="en-US" smtClean="0"/>
              <a:t>scrotum in male. </a:t>
            </a:r>
          </a:p>
          <a:p>
            <a:pPr indent="0" marL="0">
              <a:buNone/>
            </a:pPr>
            <a:r>
              <a:rPr b="1" dirty="0" lang="en-US" smtClean="0"/>
              <a:t>Nursing care for soft tissue injury.</a:t>
            </a:r>
          </a:p>
          <a:p>
            <a:pPr lvl="2">
              <a:buFont typeface="Wingdings" panose="05000000000000000000" pitchFamily="2" charset="2"/>
              <a:buChar char="Ø"/>
            </a:pPr>
            <a:r>
              <a:rPr dirty="0" sz="2800" lang="en-US" smtClean="0"/>
              <a:t>Assess the newborn for bleeding from the injury site.</a:t>
            </a:r>
          </a:p>
          <a:p>
            <a:pPr lvl="2">
              <a:buFont typeface="Wingdings" panose="05000000000000000000" pitchFamily="2" charset="2"/>
              <a:buChar char="Ø"/>
            </a:pPr>
            <a:r>
              <a:rPr dirty="0" sz="2800" lang="en-US" smtClean="0"/>
              <a:t>The soft tissue injury usually fade (disappear) spontaneously within few days, without treatment.</a:t>
            </a:r>
          </a:p>
          <a:p>
            <a:pPr lvl="2">
              <a:buFont typeface="Wingdings" panose="05000000000000000000" pitchFamily="2" charset="2"/>
              <a:buChar char="Ø"/>
            </a:pPr>
            <a:r>
              <a:rPr dirty="0" sz="2800" lang="en-US" smtClean="0"/>
              <a:t>Explain, reassure and provide health information to  the parents about these injuries.</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787" name="Title 1"/>
          <p:cNvSpPr>
            <a:spLocks noGrp="1"/>
          </p:cNvSpPr>
          <p:nvPr>
            <p:ph type="title"/>
          </p:nvPr>
        </p:nvSpPr>
        <p:spPr>
          <a:xfrm>
            <a:off x="838200" y="128789"/>
            <a:ext cx="10515600" cy="785611"/>
          </a:xfrm>
        </p:spPr>
        <p:txBody>
          <a:bodyPr/>
          <a:p>
            <a:r>
              <a:rPr b="1" dirty="0" lang="en-US" smtClean="0">
                <a:latin typeface="+mn-lt"/>
              </a:rPr>
              <a:t>General management of birth injuries</a:t>
            </a:r>
            <a:endParaRPr b="1" dirty="0" lang="en-US">
              <a:latin typeface="+mn-lt"/>
            </a:endParaRPr>
          </a:p>
        </p:txBody>
      </p:sp>
      <p:sp>
        <p:nvSpPr>
          <p:cNvPr id="1048788" name="Content Placeholder 2"/>
          <p:cNvSpPr>
            <a:spLocks noGrp="1"/>
          </p:cNvSpPr>
          <p:nvPr>
            <p:ph idx="1"/>
          </p:nvPr>
        </p:nvSpPr>
        <p:spPr>
          <a:xfrm>
            <a:off x="838200" y="914400"/>
            <a:ext cx="10515600" cy="5705341"/>
          </a:xfrm>
        </p:spPr>
        <p:txBody>
          <a:bodyPr>
            <a:normAutofit fontScale="85000" lnSpcReduction="20000"/>
          </a:bodyPr>
          <a:p>
            <a:pPr indent="-457200" lvl="1">
              <a:lnSpc>
                <a:spcPct val="115000"/>
              </a:lnSpc>
              <a:spcBef>
                <a:spcPts val="0"/>
              </a:spcBef>
              <a:buFont typeface="Wingdings" panose="05000000000000000000" pitchFamily="2" charset="2"/>
              <a:buChar char="Ø"/>
            </a:pPr>
            <a:r>
              <a:rPr dirty="0" sz="2900" lang="sw-KE" smtClean="0">
                <a:latin typeface="Calibri" panose="020F0502020204030204" pitchFamily="34" charset="0"/>
                <a:ea typeface="Calibri" panose="020F0502020204030204" pitchFamily="34" charset="0"/>
                <a:cs typeface="Times New Roman" panose="02020603050405020304" pitchFamily="18" charset="0"/>
              </a:rPr>
              <a:t>Intrapartally </a:t>
            </a:r>
            <a:r>
              <a:rPr dirty="0" sz="2900" lang="sw-KE">
                <a:latin typeface="Calibri" panose="020F0502020204030204" pitchFamily="34" charset="0"/>
                <a:ea typeface="Calibri" panose="020F0502020204030204" pitchFamily="34" charset="0"/>
                <a:cs typeface="Times New Roman" panose="02020603050405020304" pitchFamily="18" charset="0"/>
              </a:rPr>
              <a:t>,predisposing  factors should be diagnosed and managed early eg.preterm labour,malpresentation,prolonged labour.</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Obseve the baby closely for skin colour</a:t>
            </a:r>
            <a:r>
              <a:rPr dirty="0" sz="2900" lang="sw-KE" smtClean="0">
                <a:latin typeface="Calibri" panose="020F0502020204030204" pitchFamily="34" charset="0"/>
                <a:ea typeface="Calibri" panose="020F0502020204030204" pitchFamily="34" charset="0"/>
                <a:cs typeface="Times New Roman" panose="02020603050405020304" pitchFamily="18" charset="0"/>
              </a:rPr>
              <a:t>, twitching, rolling  </a:t>
            </a:r>
            <a:r>
              <a:rPr dirty="0" sz="2900" lang="sw-KE">
                <a:latin typeface="Calibri" panose="020F0502020204030204" pitchFamily="34" charset="0"/>
                <a:ea typeface="Calibri" panose="020F0502020204030204" pitchFamily="34" charset="0"/>
                <a:cs typeface="Times New Roman" panose="02020603050405020304" pitchFamily="18" charset="0"/>
              </a:rPr>
              <a:t>of eyes</a:t>
            </a:r>
            <a:r>
              <a:rPr dirty="0" sz="2900" lang="sw-KE" smtClean="0">
                <a:latin typeface="Calibri" panose="020F0502020204030204" pitchFamily="34" charset="0"/>
                <a:ea typeface="Calibri" panose="020F0502020204030204" pitchFamily="34" charset="0"/>
                <a:cs typeface="Times New Roman" panose="02020603050405020304" pitchFamily="18" charset="0"/>
              </a:rPr>
              <a:t>, convulsions </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Keep  the baby warm</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Administer vitamin K 0.5 – 1mg i.m for they are predisposed to haemorrhage</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Maintain 2hrly turning of the baby</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Provide intermitent oxygen therapy </a:t>
            </a:r>
            <a:r>
              <a:rPr dirty="0" sz="2900" lang="sw-KE" smtClean="0">
                <a:latin typeface="Calibri" panose="020F0502020204030204" pitchFamily="34" charset="0"/>
                <a:ea typeface="Calibri" panose="020F0502020204030204" pitchFamily="34" charset="0"/>
                <a:cs typeface="Times New Roman" panose="02020603050405020304" pitchFamily="18" charset="0"/>
              </a:rPr>
              <a:t> when neccessary (PRN)</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Give </a:t>
            </a:r>
            <a:r>
              <a:rPr dirty="0" sz="2900" lang="sw-KE" smtClean="0">
                <a:latin typeface="Calibri" panose="020F0502020204030204" pitchFamily="34" charset="0"/>
                <a:ea typeface="Calibri" panose="020F0502020204030204" pitchFamily="34" charset="0"/>
                <a:cs typeface="Times New Roman" panose="02020603050405020304" pitchFamily="18" charset="0"/>
              </a:rPr>
              <a:t> </a:t>
            </a:r>
            <a:r>
              <a:rPr dirty="0" sz="2900" lang="sw-KE">
                <a:latin typeface="Calibri" panose="020F0502020204030204" pitchFamily="34" charset="0"/>
                <a:ea typeface="Calibri" panose="020F0502020204030204" pitchFamily="34" charset="0"/>
                <a:cs typeface="Times New Roman" panose="02020603050405020304" pitchFamily="18" charset="0"/>
              </a:rPr>
              <a:t>fluids eg.10% dextrose for the first 24 hours  then introduce oral feeds if the condition improves.</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Give symptomatic management.</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Have resuscitative equipment ready incase  of emergency</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457200" lvl="1">
              <a:lnSpc>
                <a:spcPct val="115000"/>
              </a:lnSpc>
              <a:spcBef>
                <a:spcPts val="0"/>
              </a:spcBef>
              <a:buFont typeface="Wingdings" panose="05000000000000000000" pitchFamily="2" charset="2"/>
              <a:buChar char="Ø"/>
            </a:pPr>
            <a:r>
              <a:rPr dirty="0" sz="2900" lang="sw-KE">
                <a:latin typeface="Calibri" panose="020F0502020204030204" pitchFamily="34" charset="0"/>
                <a:ea typeface="Calibri" panose="020F0502020204030204" pitchFamily="34" charset="0"/>
                <a:cs typeface="Times New Roman" panose="02020603050405020304" pitchFamily="18" charset="0"/>
              </a:rPr>
              <a:t>Administer anticonvulsants  eg</a:t>
            </a:r>
            <a:r>
              <a:rPr dirty="0" sz="2900" lang="sw-KE" smtClean="0">
                <a:latin typeface="Calibri" panose="020F0502020204030204" pitchFamily="34" charset="0"/>
                <a:ea typeface="Calibri" panose="020F0502020204030204" pitchFamily="34" charset="0"/>
                <a:cs typeface="Times New Roman" panose="02020603050405020304" pitchFamily="18" charset="0"/>
              </a:rPr>
              <a:t>. Phenobarbital </a:t>
            </a:r>
            <a:r>
              <a:rPr dirty="0" sz="2900" lang="sw-KE">
                <a:latin typeface="Calibri" panose="020F0502020204030204" pitchFamily="34" charset="0"/>
                <a:ea typeface="Calibri" panose="020F0502020204030204" pitchFamily="34" charset="0"/>
                <a:cs typeface="Times New Roman" panose="02020603050405020304" pitchFamily="18" charset="0"/>
              </a:rPr>
              <a:t>prophylactically</a:t>
            </a:r>
            <a:endParaRPr dirty="0" sz="2900" lang="en-US">
              <a:latin typeface="Calibri" panose="020F0502020204030204" pitchFamily="34" charset="0"/>
              <a:ea typeface="Calibri" panose="020F0502020204030204" pitchFamily="34" charset="0"/>
              <a:cs typeface="Times New Roman" panose="02020603050405020304" pitchFamily="18" charset="0"/>
            </a:endParaRPr>
          </a:p>
          <a:p>
            <a:pPr indent="0" marL="0" marR="0">
              <a:lnSpc>
                <a:spcPct val="115000"/>
              </a:lnSpc>
              <a:spcBef>
                <a:spcPts val="0"/>
              </a:spcBef>
              <a:spcAft>
                <a:spcPts val="0"/>
              </a:spcAft>
              <a:buNone/>
            </a:pPr>
            <a:r>
              <a:rPr b="1" dirty="0" lang="sw-KE">
                <a:latin typeface="Calibri" panose="020F0502020204030204" pitchFamily="34" charset="0"/>
                <a:ea typeface="Calibri" panose="020F0502020204030204" pitchFamily="34" charset="0"/>
                <a:cs typeface="Times New Roman" panose="02020603050405020304" pitchFamily="18" charset="0"/>
              </a:rPr>
              <a:t> </a:t>
            </a:r>
            <a:endParaRPr dirty="0" lang="en-US">
              <a:latin typeface="Calibri" panose="020F0502020204030204" pitchFamily="34" charset="0"/>
              <a:ea typeface="Calibri" panose="020F0502020204030204" pitchFamily="34" charset="0"/>
              <a:cs typeface="Times New Roman" panose="02020603050405020304" pitchFamily="18" charset="0"/>
            </a:endParaRPr>
          </a:p>
          <a:p>
            <a:endParaRPr dirty="0" lang="en-US"/>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COMPLICATIONS OF NEW BORN</dc:title>
  <dc:creator>user</dc:creator>
  <cp:lastModifiedBy>user</cp:lastModifiedBy>
  <dcterms:created xsi:type="dcterms:W3CDTF">2018-07-15T10:51:42Z</dcterms:created>
  <dcterms:modified xsi:type="dcterms:W3CDTF">2019-11-26T10:32:38Z</dcterms:modified>
</cp:coreProperties>
</file>