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306" r:id="rId4"/>
    <p:sldId id="258" r:id="rId5"/>
    <p:sldId id="310" r:id="rId6"/>
    <p:sldId id="311" r:id="rId7"/>
    <p:sldId id="259" r:id="rId8"/>
    <p:sldId id="312" r:id="rId9"/>
    <p:sldId id="313" r:id="rId10"/>
    <p:sldId id="314" r:id="rId11"/>
    <p:sldId id="260" r:id="rId12"/>
    <p:sldId id="315" r:id="rId13"/>
    <p:sldId id="316" r:id="rId14"/>
    <p:sldId id="322" r:id="rId15"/>
    <p:sldId id="319" r:id="rId16"/>
    <p:sldId id="318" r:id="rId17"/>
    <p:sldId id="320" r:id="rId18"/>
    <p:sldId id="321" r:id="rId19"/>
    <p:sldId id="317" r:id="rId20"/>
    <p:sldId id="261" r:id="rId21"/>
    <p:sldId id="262" r:id="rId22"/>
    <p:sldId id="263" r:id="rId23"/>
    <p:sldId id="264" r:id="rId24"/>
    <p:sldId id="265" r:id="rId25"/>
    <p:sldId id="307" r:id="rId26"/>
    <p:sldId id="309" r:id="rId27"/>
    <p:sldId id="308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sw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262F38-DAF4-4B0B-81B4-8EF89F455BB9}" type="doc">
      <dgm:prSet loTypeId="urn:microsoft.com/office/officeart/2005/8/layout/lProcess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3A9CB9-CCAF-435B-95E1-12800C7B8616}">
      <dgm:prSet phldrT="[Text]"/>
      <dgm:spPr/>
      <dgm:t>
        <a:bodyPr/>
        <a:lstStyle/>
        <a:p>
          <a:r>
            <a:rPr lang="en-US" dirty="0" smtClean="0"/>
            <a:t>Tetanolysin</a:t>
          </a:r>
          <a:endParaRPr lang="en-US" dirty="0"/>
        </a:p>
      </dgm:t>
    </dgm:pt>
    <dgm:pt modelId="{32FB0FAE-0511-46C9-8866-EB6A59F0B0D3}" type="parTrans" cxnId="{DFE9FF2D-E9E6-4B46-BB99-63D959E8031E}">
      <dgm:prSet/>
      <dgm:spPr/>
      <dgm:t>
        <a:bodyPr/>
        <a:lstStyle/>
        <a:p>
          <a:endParaRPr lang="en-US"/>
        </a:p>
      </dgm:t>
    </dgm:pt>
    <dgm:pt modelId="{8A404EB6-CA57-453F-AA3C-0A8A9F7DE384}" type="sibTrans" cxnId="{DFE9FF2D-E9E6-4B46-BB99-63D959E8031E}">
      <dgm:prSet/>
      <dgm:spPr/>
      <dgm:t>
        <a:bodyPr/>
        <a:lstStyle/>
        <a:p>
          <a:endParaRPr lang="en-US"/>
        </a:p>
      </dgm:t>
    </dgm:pt>
    <dgm:pt modelId="{B165971D-F64E-4B3B-8307-0562CB775249}">
      <dgm:prSet phldrT="[Text]"/>
      <dgm:spPr/>
      <dgm:t>
        <a:bodyPr/>
        <a:lstStyle/>
        <a:p>
          <a:r>
            <a:rPr lang="en-US" dirty="0" smtClean="0"/>
            <a:t>Hemolytic toxin</a:t>
          </a:r>
          <a:endParaRPr lang="en-US" dirty="0"/>
        </a:p>
      </dgm:t>
    </dgm:pt>
    <dgm:pt modelId="{C80B92EE-2FF6-40AF-AA68-06C5040C9234}" type="parTrans" cxnId="{DCE8A705-7B91-48F3-B04D-E5A730A9EAD5}">
      <dgm:prSet/>
      <dgm:spPr/>
      <dgm:t>
        <a:bodyPr/>
        <a:lstStyle/>
        <a:p>
          <a:endParaRPr lang="en-US"/>
        </a:p>
      </dgm:t>
    </dgm:pt>
    <dgm:pt modelId="{145D36BC-86EC-422C-BA29-E78B5E868656}" type="sibTrans" cxnId="{DCE8A705-7B91-48F3-B04D-E5A730A9EAD5}">
      <dgm:prSet/>
      <dgm:spPr/>
      <dgm:t>
        <a:bodyPr/>
        <a:lstStyle/>
        <a:p>
          <a:endParaRPr lang="en-US"/>
        </a:p>
      </dgm:t>
    </dgm:pt>
    <dgm:pt modelId="{19BE5D15-8CF9-4574-AFFE-DD45E62E2939}">
      <dgm:prSet phldrT="[Text]"/>
      <dgm:spPr/>
      <dgm:t>
        <a:bodyPr/>
        <a:lstStyle/>
        <a:p>
          <a:r>
            <a:rPr lang="en-US" dirty="0" smtClean="0"/>
            <a:t>Potentiates infection  but does not cause disease process</a:t>
          </a:r>
          <a:endParaRPr lang="en-US" dirty="0"/>
        </a:p>
      </dgm:t>
    </dgm:pt>
    <dgm:pt modelId="{159387DF-BCA1-491E-9FB6-A98622E8FF56}" type="parTrans" cxnId="{519FD332-27FD-4541-9BB2-6AE4A70CA8FD}">
      <dgm:prSet/>
      <dgm:spPr/>
      <dgm:t>
        <a:bodyPr/>
        <a:lstStyle/>
        <a:p>
          <a:endParaRPr lang="en-US"/>
        </a:p>
      </dgm:t>
    </dgm:pt>
    <dgm:pt modelId="{B34DEF37-E070-46F4-A469-AD8FA6E8CF42}" type="sibTrans" cxnId="{519FD332-27FD-4541-9BB2-6AE4A70CA8FD}">
      <dgm:prSet/>
      <dgm:spPr/>
      <dgm:t>
        <a:bodyPr/>
        <a:lstStyle/>
        <a:p>
          <a:endParaRPr lang="en-US"/>
        </a:p>
      </dgm:t>
    </dgm:pt>
    <dgm:pt modelId="{C1A199C3-2C50-48F3-9919-7BD85E28A0CE}">
      <dgm:prSet phldrT="[Text]"/>
      <dgm:spPr/>
      <dgm:t>
        <a:bodyPr/>
        <a:lstStyle/>
        <a:p>
          <a:r>
            <a:rPr lang="en-US" dirty="0" smtClean="0"/>
            <a:t>Tetanospasmin</a:t>
          </a:r>
          <a:endParaRPr lang="en-US" dirty="0"/>
        </a:p>
      </dgm:t>
    </dgm:pt>
    <dgm:pt modelId="{2F8F1597-8BDC-4215-B941-DD5C97CAB7BB}" type="parTrans" cxnId="{0E6F7009-DF66-4BC2-BE55-7FCF892911D1}">
      <dgm:prSet/>
      <dgm:spPr/>
      <dgm:t>
        <a:bodyPr/>
        <a:lstStyle/>
        <a:p>
          <a:endParaRPr lang="en-US"/>
        </a:p>
      </dgm:t>
    </dgm:pt>
    <dgm:pt modelId="{0DC641F6-67A8-48D0-9D1E-13B8DCE42AEC}" type="sibTrans" cxnId="{0E6F7009-DF66-4BC2-BE55-7FCF892911D1}">
      <dgm:prSet/>
      <dgm:spPr/>
      <dgm:t>
        <a:bodyPr/>
        <a:lstStyle/>
        <a:p>
          <a:endParaRPr lang="en-US"/>
        </a:p>
      </dgm:t>
    </dgm:pt>
    <dgm:pt modelId="{8E40B01B-3E07-4229-9F2C-09A9E6A6F0A1}">
      <dgm:prSet phldrT="[Text]"/>
      <dgm:spPr/>
      <dgm:t>
        <a:bodyPr/>
        <a:lstStyle/>
        <a:p>
          <a:r>
            <a:rPr lang="en-US" dirty="0" smtClean="0"/>
            <a:t>Binds to NM junction at the site of injury and undergoes retrograde axonal transport to reach presynaptic nerve terminal where it prevents the inhibitory neurotransmitters GLYCINE  AND GABA.</a:t>
          </a:r>
          <a:endParaRPr lang="en-US" dirty="0"/>
        </a:p>
      </dgm:t>
    </dgm:pt>
    <dgm:pt modelId="{C23577D5-3D32-4675-9A33-751A7045E4C9}" type="parTrans" cxnId="{EB6ACB62-5177-4439-9454-A10A8A9E95C3}">
      <dgm:prSet/>
      <dgm:spPr/>
      <dgm:t>
        <a:bodyPr/>
        <a:lstStyle/>
        <a:p>
          <a:endParaRPr lang="en-US"/>
        </a:p>
      </dgm:t>
    </dgm:pt>
    <dgm:pt modelId="{F4E6CA52-B907-48FB-B0C0-033392EE6580}" type="sibTrans" cxnId="{EB6ACB62-5177-4439-9454-A10A8A9E95C3}">
      <dgm:prSet/>
      <dgm:spPr/>
      <dgm:t>
        <a:bodyPr/>
        <a:lstStyle/>
        <a:p>
          <a:endParaRPr lang="en-US"/>
        </a:p>
      </dgm:t>
    </dgm:pt>
    <dgm:pt modelId="{8B8C19A9-A696-4B29-8B29-FBD0CD2F5007}">
      <dgm:prSet phldrT="[Text]"/>
      <dgm:spPr/>
      <dgm:t>
        <a:bodyPr/>
        <a:lstStyle/>
        <a:p>
          <a:r>
            <a:rPr lang="en-US" dirty="0" smtClean="0"/>
            <a:t>In normal states these neurotransmitters prevent release of Ach from excitatory neurons thus prevent muscle contraction.in the presence of toxins these inhibitory impulses are prevented leading to uncontrolled contraction of muscles,</a:t>
          </a:r>
          <a:endParaRPr lang="en-US" dirty="0"/>
        </a:p>
      </dgm:t>
    </dgm:pt>
    <dgm:pt modelId="{4686E48F-695B-49B9-9771-EA15548CFA87}" type="parTrans" cxnId="{0DF75F75-5B0D-4E56-8367-4BDCD07E8C25}">
      <dgm:prSet/>
      <dgm:spPr/>
      <dgm:t>
        <a:bodyPr/>
        <a:lstStyle/>
        <a:p>
          <a:endParaRPr lang="en-US"/>
        </a:p>
      </dgm:t>
    </dgm:pt>
    <dgm:pt modelId="{91000F0E-1E8D-418D-828C-8840C1C64044}" type="sibTrans" cxnId="{0DF75F75-5B0D-4E56-8367-4BDCD07E8C25}">
      <dgm:prSet/>
      <dgm:spPr/>
      <dgm:t>
        <a:bodyPr/>
        <a:lstStyle/>
        <a:p>
          <a:endParaRPr lang="en-US"/>
        </a:p>
      </dgm:t>
    </dgm:pt>
    <dgm:pt modelId="{BE4B575B-07E4-4766-A3E8-3D335562CCFD}" type="pres">
      <dgm:prSet presAssocID="{B8262F38-DAF4-4B0B-81B4-8EF89F455B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4074B8-2F3F-4B07-96FB-DFE9F859D2EA}" type="pres">
      <dgm:prSet presAssocID="{8E3A9CB9-CCAF-435B-95E1-12800C7B8616}" presName="vertFlow" presStyleCnt="0"/>
      <dgm:spPr/>
    </dgm:pt>
    <dgm:pt modelId="{40B596D0-0610-4EDF-BAB1-E8239D4AE41B}" type="pres">
      <dgm:prSet presAssocID="{8E3A9CB9-CCAF-435B-95E1-12800C7B8616}" presName="header" presStyleLbl="node1" presStyleIdx="0" presStyleCnt="2" custScaleY="66426"/>
      <dgm:spPr/>
      <dgm:t>
        <a:bodyPr/>
        <a:lstStyle/>
        <a:p>
          <a:endParaRPr lang="en-US"/>
        </a:p>
      </dgm:t>
    </dgm:pt>
    <dgm:pt modelId="{85917FE7-6EF0-4F46-B2AF-A9EB148F3C66}" type="pres">
      <dgm:prSet presAssocID="{C80B92EE-2FF6-40AF-AA68-06C5040C9234}" presName="parTrans" presStyleLbl="sibTrans2D1" presStyleIdx="0" presStyleCnt="4"/>
      <dgm:spPr/>
      <dgm:t>
        <a:bodyPr/>
        <a:lstStyle/>
        <a:p>
          <a:endParaRPr lang="en-US"/>
        </a:p>
      </dgm:t>
    </dgm:pt>
    <dgm:pt modelId="{65CAC9F4-EE30-4EAA-82C0-315483D15096}" type="pres">
      <dgm:prSet presAssocID="{B165971D-F64E-4B3B-8307-0562CB775249}" presName="child" presStyleLbl="alignAccFollowNode1" presStyleIdx="0" presStyleCnt="4" custScaleY="14454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9BA4D-0D19-4A02-90AE-AA2AB4829115}" type="pres">
      <dgm:prSet presAssocID="{145D36BC-86EC-422C-BA29-E78B5E868656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B2D5B08-514C-4466-B87D-F4624BB23E81}" type="pres">
      <dgm:prSet presAssocID="{19BE5D15-8CF9-4574-AFFE-DD45E62E2939}" presName="child" presStyleLbl="alignAccFollowNode1" presStyleIdx="1" presStyleCnt="4" custScaleY="2141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748BF6-B35E-4947-AA62-B691C5B1E837}" type="pres">
      <dgm:prSet presAssocID="{8E3A9CB9-CCAF-435B-95E1-12800C7B8616}" presName="hSp" presStyleCnt="0"/>
      <dgm:spPr/>
    </dgm:pt>
    <dgm:pt modelId="{05765CDE-AAC1-408B-BF6D-964A63CFBE3E}" type="pres">
      <dgm:prSet presAssocID="{C1A199C3-2C50-48F3-9919-7BD85E28A0CE}" presName="vertFlow" presStyleCnt="0"/>
      <dgm:spPr/>
    </dgm:pt>
    <dgm:pt modelId="{B696FD81-4D7E-4358-AF00-32CCD1E78399}" type="pres">
      <dgm:prSet presAssocID="{C1A199C3-2C50-48F3-9919-7BD85E28A0CE}" presName="header" presStyleLbl="node1" presStyleIdx="1" presStyleCnt="2" custScaleY="66426"/>
      <dgm:spPr/>
      <dgm:t>
        <a:bodyPr/>
        <a:lstStyle/>
        <a:p>
          <a:endParaRPr lang="en-US"/>
        </a:p>
      </dgm:t>
    </dgm:pt>
    <dgm:pt modelId="{3080BE62-1355-4735-8EB2-5C77A1ACDCC6}" type="pres">
      <dgm:prSet presAssocID="{C23577D5-3D32-4675-9A33-751A7045E4C9}" presName="parTrans" presStyleLbl="sibTrans2D1" presStyleIdx="2" presStyleCnt="4"/>
      <dgm:spPr/>
      <dgm:t>
        <a:bodyPr/>
        <a:lstStyle/>
        <a:p>
          <a:endParaRPr lang="en-US"/>
        </a:p>
      </dgm:t>
    </dgm:pt>
    <dgm:pt modelId="{29C3365F-F66B-4DD0-9226-FEE52E3661C0}" type="pres">
      <dgm:prSet presAssocID="{8E40B01B-3E07-4229-9F2C-09A9E6A6F0A1}" presName="child" presStyleLbl="alignAccFollowNode1" presStyleIdx="2" presStyleCnt="4" custScaleX="112759" custScaleY="14181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D15C9-CA74-4B6A-A341-C5F3D8173497}" type="pres">
      <dgm:prSet presAssocID="{F4E6CA52-B907-48FB-B0C0-033392EE658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A389501B-C008-4A93-9F33-1F8F8255B33E}" type="pres">
      <dgm:prSet presAssocID="{8B8C19A9-A696-4B29-8B29-FBD0CD2F5007}" presName="child" presStyleLbl="alignAccFollowNode1" presStyleIdx="3" presStyleCnt="4" custScaleX="114887" custScaleY="214120" custLinFactNeighborX="3276" custLinFactNeighborY="1672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3D046E-2F26-48D4-8AD2-CB428ABE0904}" type="presOf" srcId="{8E3A9CB9-CCAF-435B-95E1-12800C7B8616}" destId="{40B596D0-0610-4EDF-BAB1-E8239D4AE41B}" srcOrd="0" destOrd="0" presId="urn:microsoft.com/office/officeart/2005/8/layout/lProcess1"/>
    <dgm:cxn modelId="{BD707B04-502C-4526-B0E9-5DA89458DA8D}" type="presOf" srcId="{19BE5D15-8CF9-4574-AFFE-DD45E62E2939}" destId="{7B2D5B08-514C-4466-B87D-F4624BB23E81}" srcOrd="0" destOrd="0" presId="urn:microsoft.com/office/officeart/2005/8/layout/lProcess1"/>
    <dgm:cxn modelId="{519FD332-27FD-4541-9BB2-6AE4A70CA8FD}" srcId="{8E3A9CB9-CCAF-435B-95E1-12800C7B8616}" destId="{19BE5D15-8CF9-4574-AFFE-DD45E62E2939}" srcOrd="1" destOrd="0" parTransId="{159387DF-BCA1-491E-9FB6-A98622E8FF56}" sibTransId="{B34DEF37-E070-46F4-A469-AD8FA6E8CF42}"/>
    <dgm:cxn modelId="{56460944-4EA7-4225-8D9C-D6737210D8F3}" type="presOf" srcId="{C23577D5-3D32-4675-9A33-751A7045E4C9}" destId="{3080BE62-1355-4735-8EB2-5C77A1ACDCC6}" srcOrd="0" destOrd="0" presId="urn:microsoft.com/office/officeart/2005/8/layout/lProcess1"/>
    <dgm:cxn modelId="{EB6ACB62-5177-4439-9454-A10A8A9E95C3}" srcId="{C1A199C3-2C50-48F3-9919-7BD85E28A0CE}" destId="{8E40B01B-3E07-4229-9F2C-09A9E6A6F0A1}" srcOrd="0" destOrd="0" parTransId="{C23577D5-3D32-4675-9A33-751A7045E4C9}" sibTransId="{F4E6CA52-B907-48FB-B0C0-033392EE6580}"/>
    <dgm:cxn modelId="{7CF9F0A5-FB50-4975-9E81-A4F7B1C17A38}" type="presOf" srcId="{B165971D-F64E-4B3B-8307-0562CB775249}" destId="{65CAC9F4-EE30-4EAA-82C0-315483D15096}" srcOrd="0" destOrd="0" presId="urn:microsoft.com/office/officeart/2005/8/layout/lProcess1"/>
    <dgm:cxn modelId="{18D35C9E-04D0-4821-8938-0E0027492D83}" type="presOf" srcId="{8B8C19A9-A696-4B29-8B29-FBD0CD2F5007}" destId="{A389501B-C008-4A93-9F33-1F8F8255B33E}" srcOrd="0" destOrd="0" presId="urn:microsoft.com/office/officeart/2005/8/layout/lProcess1"/>
    <dgm:cxn modelId="{3514B16E-EF8D-4B21-A5F9-28D754E02B4C}" type="presOf" srcId="{145D36BC-86EC-422C-BA29-E78B5E868656}" destId="{0509BA4D-0D19-4A02-90AE-AA2AB4829115}" srcOrd="0" destOrd="0" presId="urn:microsoft.com/office/officeart/2005/8/layout/lProcess1"/>
    <dgm:cxn modelId="{9A0022A2-4FC7-4C25-8876-DC2C1B3578A1}" type="presOf" srcId="{B8262F38-DAF4-4B0B-81B4-8EF89F455BB9}" destId="{BE4B575B-07E4-4766-A3E8-3D335562CCFD}" srcOrd="0" destOrd="0" presId="urn:microsoft.com/office/officeart/2005/8/layout/lProcess1"/>
    <dgm:cxn modelId="{0DF75F75-5B0D-4E56-8367-4BDCD07E8C25}" srcId="{C1A199C3-2C50-48F3-9919-7BD85E28A0CE}" destId="{8B8C19A9-A696-4B29-8B29-FBD0CD2F5007}" srcOrd="1" destOrd="0" parTransId="{4686E48F-695B-49B9-9771-EA15548CFA87}" sibTransId="{91000F0E-1E8D-418D-828C-8840C1C64044}"/>
    <dgm:cxn modelId="{0EFB40D8-A054-4A19-9E75-E9B84DCEC8EE}" type="presOf" srcId="{C1A199C3-2C50-48F3-9919-7BD85E28A0CE}" destId="{B696FD81-4D7E-4358-AF00-32CCD1E78399}" srcOrd="0" destOrd="0" presId="urn:microsoft.com/office/officeart/2005/8/layout/lProcess1"/>
    <dgm:cxn modelId="{DCE8A705-7B91-48F3-B04D-E5A730A9EAD5}" srcId="{8E3A9CB9-CCAF-435B-95E1-12800C7B8616}" destId="{B165971D-F64E-4B3B-8307-0562CB775249}" srcOrd="0" destOrd="0" parTransId="{C80B92EE-2FF6-40AF-AA68-06C5040C9234}" sibTransId="{145D36BC-86EC-422C-BA29-E78B5E868656}"/>
    <dgm:cxn modelId="{DFE9FF2D-E9E6-4B46-BB99-63D959E8031E}" srcId="{B8262F38-DAF4-4B0B-81B4-8EF89F455BB9}" destId="{8E3A9CB9-CCAF-435B-95E1-12800C7B8616}" srcOrd="0" destOrd="0" parTransId="{32FB0FAE-0511-46C9-8866-EB6A59F0B0D3}" sibTransId="{8A404EB6-CA57-453F-AA3C-0A8A9F7DE384}"/>
    <dgm:cxn modelId="{4B6C4810-A5D9-4D75-8A5E-F953B8F06FD6}" type="presOf" srcId="{8E40B01B-3E07-4229-9F2C-09A9E6A6F0A1}" destId="{29C3365F-F66B-4DD0-9226-FEE52E3661C0}" srcOrd="0" destOrd="0" presId="urn:microsoft.com/office/officeart/2005/8/layout/lProcess1"/>
    <dgm:cxn modelId="{0E6F7009-DF66-4BC2-BE55-7FCF892911D1}" srcId="{B8262F38-DAF4-4B0B-81B4-8EF89F455BB9}" destId="{C1A199C3-2C50-48F3-9919-7BD85E28A0CE}" srcOrd="1" destOrd="0" parTransId="{2F8F1597-8BDC-4215-B941-DD5C97CAB7BB}" sibTransId="{0DC641F6-67A8-48D0-9D1E-13B8DCE42AEC}"/>
    <dgm:cxn modelId="{184ECCB4-4940-4DC2-9FDB-E611E5034341}" type="presOf" srcId="{C80B92EE-2FF6-40AF-AA68-06C5040C9234}" destId="{85917FE7-6EF0-4F46-B2AF-A9EB148F3C66}" srcOrd="0" destOrd="0" presId="urn:microsoft.com/office/officeart/2005/8/layout/lProcess1"/>
    <dgm:cxn modelId="{E6D5CEB6-F317-4D9A-A023-D3E05B1683EF}" type="presOf" srcId="{F4E6CA52-B907-48FB-B0C0-033392EE6580}" destId="{9BDD15C9-CA74-4B6A-A341-C5F3D8173497}" srcOrd="0" destOrd="0" presId="urn:microsoft.com/office/officeart/2005/8/layout/lProcess1"/>
    <dgm:cxn modelId="{AF1FBE51-BC51-40A9-B2DF-3130E6458A76}" type="presParOf" srcId="{BE4B575B-07E4-4766-A3E8-3D335562CCFD}" destId="{D84074B8-2F3F-4B07-96FB-DFE9F859D2EA}" srcOrd="0" destOrd="0" presId="urn:microsoft.com/office/officeart/2005/8/layout/lProcess1"/>
    <dgm:cxn modelId="{9DBC7474-0FEA-4C5E-9109-B194C0F54C5B}" type="presParOf" srcId="{D84074B8-2F3F-4B07-96FB-DFE9F859D2EA}" destId="{40B596D0-0610-4EDF-BAB1-E8239D4AE41B}" srcOrd="0" destOrd="0" presId="urn:microsoft.com/office/officeart/2005/8/layout/lProcess1"/>
    <dgm:cxn modelId="{3D00E3EA-6DAE-411C-95C6-2CF01637FDAB}" type="presParOf" srcId="{D84074B8-2F3F-4B07-96FB-DFE9F859D2EA}" destId="{85917FE7-6EF0-4F46-B2AF-A9EB148F3C66}" srcOrd="1" destOrd="0" presId="urn:microsoft.com/office/officeart/2005/8/layout/lProcess1"/>
    <dgm:cxn modelId="{8D7A14E9-E47F-4DC7-B8CE-08C92E26EAFD}" type="presParOf" srcId="{D84074B8-2F3F-4B07-96FB-DFE9F859D2EA}" destId="{65CAC9F4-EE30-4EAA-82C0-315483D15096}" srcOrd="2" destOrd="0" presId="urn:microsoft.com/office/officeart/2005/8/layout/lProcess1"/>
    <dgm:cxn modelId="{E5AAD56F-047A-4FC1-A25E-3B6A96956C59}" type="presParOf" srcId="{D84074B8-2F3F-4B07-96FB-DFE9F859D2EA}" destId="{0509BA4D-0D19-4A02-90AE-AA2AB4829115}" srcOrd="3" destOrd="0" presId="urn:microsoft.com/office/officeart/2005/8/layout/lProcess1"/>
    <dgm:cxn modelId="{5FE55227-398D-4771-8833-0AB45B86B52E}" type="presParOf" srcId="{D84074B8-2F3F-4B07-96FB-DFE9F859D2EA}" destId="{7B2D5B08-514C-4466-B87D-F4624BB23E81}" srcOrd="4" destOrd="0" presId="urn:microsoft.com/office/officeart/2005/8/layout/lProcess1"/>
    <dgm:cxn modelId="{A21EABDD-CD51-4290-9FDA-3C9CD64888BE}" type="presParOf" srcId="{BE4B575B-07E4-4766-A3E8-3D335562CCFD}" destId="{34748BF6-B35E-4947-AA62-B691C5B1E837}" srcOrd="1" destOrd="0" presId="urn:microsoft.com/office/officeart/2005/8/layout/lProcess1"/>
    <dgm:cxn modelId="{4CF6333C-F5AC-43FC-A043-14521BEEEB64}" type="presParOf" srcId="{BE4B575B-07E4-4766-A3E8-3D335562CCFD}" destId="{05765CDE-AAC1-408B-BF6D-964A63CFBE3E}" srcOrd="2" destOrd="0" presId="urn:microsoft.com/office/officeart/2005/8/layout/lProcess1"/>
    <dgm:cxn modelId="{A878ED50-CB6F-4550-A9B2-9EDC198CB7E0}" type="presParOf" srcId="{05765CDE-AAC1-408B-BF6D-964A63CFBE3E}" destId="{B696FD81-4D7E-4358-AF00-32CCD1E78399}" srcOrd="0" destOrd="0" presId="urn:microsoft.com/office/officeart/2005/8/layout/lProcess1"/>
    <dgm:cxn modelId="{D63668FD-26A2-435D-926C-23D3087905D0}" type="presParOf" srcId="{05765CDE-AAC1-408B-BF6D-964A63CFBE3E}" destId="{3080BE62-1355-4735-8EB2-5C77A1ACDCC6}" srcOrd="1" destOrd="0" presId="urn:microsoft.com/office/officeart/2005/8/layout/lProcess1"/>
    <dgm:cxn modelId="{7EDACC88-80E1-4897-A8BB-62BBE415FADC}" type="presParOf" srcId="{05765CDE-AAC1-408B-BF6D-964A63CFBE3E}" destId="{29C3365F-F66B-4DD0-9226-FEE52E3661C0}" srcOrd="2" destOrd="0" presId="urn:microsoft.com/office/officeart/2005/8/layout/lProcess1"/>
    <dgm:cxn modelId="{CF8CE223-F6E8-42A3-B06C-B49C15C06774}" type="presParOf" srcId="{05765CDE-AAC1-408B-BF6D-964A63CFBE3E}" destId="{9BDD15C9-CA74-4B6A-A341-C5F3D8173497}" srcOrd="3" destOrd="0" presId="urn:microsoft.com/office/officeart/2005/8/layout/lProcess1"/>
    <dgm:cxn modelId="{C847E1F9-D9A6-40B8-AAB4-DFE78F48022E}" type="presParOf" srcId="{05765CDE-AAC1-408B-BF6D-964A63CFBE3E}" destId="{A389501B-C008-4A93-9F33-1F8F8255B33E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C801FD-DFA3-4B2F-BF5C-B32C715B78A7}" type="doc">
      <dgm:prSet loTypeId="urn:microsoft.com/office/officeart/2005/8/layout/process2" loCatId="process" qsTypeId="urn:microsoft.com/office/officeart/2005/8/quickstyle/3d1" qsCatId="3D" csTypeId="urn:microsoft.com/office/officeart/2005/8/colors/accent1_2" csCatId="accent1" phldr="1"/>
      <dgm:spPr/>
    </dgm:pt>
    <dgm:pt modelId="{D85696D2-5737-47A8-BBE5-ABC5EB123C83}">
      <dgm:prSet phldrT="[Text]"/>
      <dgm:spPr/>
      <dgm:t>
        <a:bodyPr/>
        <a:lstStyle/>
        <a:p>
          <a:r>
            <a:rPr lang="en-US" dirty="0" smtClean="0"/>
            <a:t>Airway maintenance</a:t>
          </a:r>
          <a:endParaRPr lang="en-US" dirty="0"/>
        </a:p>
      </dgm:t>
    </dgm:pt>
    <dgm:pt modelId="{EFEBC45E-F4CE-4760-BA32-406A7766C6A1}" type="parTrans" cxnId="{504D22FB-FCCC-4D37-B2EB-190692557777}">
      <dgm:prSet/>
      <dgm:spPr/>
      <dgm:t>
        <a:bodyPr/>
        <a:lstStyle/>
        <a:p>
          <a:endParaRPr lang="en-US"/>
        </a:p>
      </dgm:t>
    </dgm:pt>
    <dgm:pt modelId="{29138A9D-7B73-4212-9290-49DD5ACD63B5}" type="sibTrans" cxnId="{504D22FB-FCCC-4D37-B2EB-190692557777}">
      <dgm:prSet/>
      <dgm:spPr/>
      <dgm:t>
        <a:bodyPr/>
        <a:lstStyle/>
        <a:p>
          <a:endParaRPr lang="en-US"/>
        </a:p>
      </dgm:t>
    </dgm:pt>
    <dgm:pt modelId="{5B2EB48E-04A8-4C4A-ACD0-81D2B2183231}">
      <dgm:prSet phldrT="[Text]"/>
      <dgm:spPr/>
      <dgm:t>
        <a:bodyPr/>
        <a:lstStyle/>
        <a:p>
          <a:r>
            <a:rPr lang="en-US" dirty="0" smtClean="0"/>
            <a:t>Prevention of further toxin absorption</a:t>
          </a:r>
          <a:endParaRPr lang="en-US" dirty="0"/>
        </a:p>
      </dgm:t>
    </dgm:pt>
    <dgm:pt modelId="{259B283C-B04C-4D5C-A033-07F9A2EF6A57}" type="parTrans" cxnId="{6DA356C7-19D6-4B9D-BDEE-CDCC4657327B}">
      <dgm:prSet/>
      <dgm:spPr/>
      <dgm:t>
        <a:bodyPr/>
        <a:lstStyle/>
        <a:p>
          <a:endParaRPr lang="en-US"/>
        </a:p>
      </dgm:t>
    </dgm:pt>
    <dgm:pt modelId="{C2D83AF0-66A9-43F8-BBD2-AC72C4D5275F}" type="sibTrans" cxnId="{6DA356C7-19D6-4B9D-BDEE-CDCC4657327B}">
      <dgm:prSet/>
      <dgm:spPr/>
      <dgm:t>
        <a:bodyPr/>
        <a:lstStyle/>
        <a:p>
          <a:endParaRPr lang="en-US"/>
        </a:p>
      </dgm:t>
    </dgm:pt>
    <dgm:pt modelId="{D58169D4-8FE5-465F-B8AD-E2234042072D}">
      <dgm:prSet phldrT="[Text]"/>
      <dgm:spPr/>
      <dgm:t>
        <a:bodyPr/>
        <a:lstStyle/>
        <a:p>
          <a:r>
            <a:rPr lang="en-US" dirty="0" smtClean="0"/>
            <a:t>Relieving clinical symptoms : spasms, autonomic instability</a:t>
          </a:r>
          <a:endParaRPr lang="en-US" dirty="0"/>
        </a:p>
      </dgm:t>
    </dgm:pt>
    <dgm:pt modelId="{EE8E927A-2C35-4460-98BD-13CD8766B39C}" type="parTrans" cxnId="{85DC3E38-2224-4D95-8CCC-7FCB222E933A}">
      <dgm:prSet/>
      <dgm:spPr/>
      <dgm:t>
        <a:bodyPr/>
        <a:lstStyle/>
        <a:p>
          <a:endParaRPr lang="en-US"/>
        </a:p>
      </dgm:t>
    </dgm:pt>
    <dgm:pt modelId="{FA2551A5-E755-46E3-9FCE-95960BC09EBD}" type="sibTrans" cxnId="{85DC3E38-2224-4D95-8CCC-7FCB222E933A}">
      <dgm:prSet/>
      <dgm:spPr/>
      <dgm:t>
        <a:bodyPr/>
        <a:lstStyle/>
        <a:p>
          <a:endParaRPr lang="en-US"/>
        </a:p>
      </dgm:t>
    </dgm:pt>
    <dgm:pt modelId="{3A9261A2-0DBF-4E77-9349-721B037F3B85}" type="pres">
      <dgm:prSet presAssocID="{4AC801FD-DFA3-4B2F-BF5C-B32C715B78A7}" presName="linearFlow" presStyleCnt="0">
        <dgm:presLayoutVars>
          <dgm:resizeHandles val="exact"/>
        </dgm:presLayoutVars>
      </dgm:prSet>
      <dgm:spPr/>
    </dgm:pt>
    <dgm:pt modelId="{C1381EFF-F4DA-4F72-8F6D-2242A360D778}" type="pres">
      <dgm:prSet presAssocID="{D85696D2-5737-47A8-BBE5-ABC5EB123C8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2378FA-C893-4BC0-BE40-DAE3783EE706}" type="pres">
      <dgm:prSet presAssocID="{29138A9D-7B73-4212-9290-49DD5ACD63B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0A8B074-3562-41A8-8CF9-4C21D31560DB}" type="pres">
      <dgm:prSet presAssocID="{29138A9D-7B73-4212-9290-49DD5ACD63B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1D74EB9-052C-4011-82BC-C4DEDACC6A76}" type="pres">
      <dgm:prSet presAssocID="{5B2EB48E-04A8-4C4A-ACD0-81D2B218323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19285-CA37-4395-BA28-4D299B7AAC8D}" type="pres">
      <dgm:prSet presAssocID="{C2D83AF0-66A9-43F8-BBD2-AC72C4D5275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93DAADAA-B7E3-45F3-A978-5E23A88B0EE4}" type="pres">
      <dgm:prSet presAssocID="{C2D83AF0-66A9-43F8-BBD2-AC72C4D5275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3334529-47BC-4F79-9592-1F1E30856233}" type="pres">
      <dgm:prSet presAssocID="{D58169D4-8FE5-465F-B8AD-E2234042072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B21B72-152B-461B-874B-C5D80A068EC2}" type="presOf" srcId="{C2D83AF0-66A9-43F8-BBD2-AC72C4D5275F}" destId="{9D819285-CA37-4395-BA28-4D299B7AAC8D}" srcOrd="0" destOrd="0" presId="urn:microsoft.com/office/officeart/2005/8/layout/process2"/>
    <dgm:cxn modelId="{C9046F8D-D915-4DA5-ADBF-3AC0A84AD2A1}" type="presOf" srcId="{5B2EB48E-04A8-4C4A-ACD0-81D2B2183231}" destId="{11D74EB9-052C-4011-82BC-C4DEDACC6A76}" srcOrd="0" destOrd="0" presId="urn:microsoft.com/office/officeart/2005/8/layout/process2"/>
    <dgm:cxn modelId="{D727481A-18A6-40D0-A98B-8FFBD98595D2}" type="presOf" srcId="{4AC801FD-DFA3-4B2F-BF5C-B32C715B78A7}" destId="{3A9261A2-0DBF-4E77-9349-721B037F3B85}" srcOrd="0" destOrd="0" presId="urn:microsoft.com/office/officeart/2005/8/layout/process2"/>
    <dgm:cxn modelId="{AF7812DA-47EE-4C96-AE79-7E1F6802E05F}" type="presOf" srcId="{D58169D4-8FE5-465F-B8AD-E2234042072D}" destId="{B3334529-47BC-4F79-9592-1F1E30856233}" srcOrd="0" destOrd="0" presId="urn:microsoft.com/office/officeart/2005/8/layout/process2"/>
    <dgm:cxn modelId="{5B1E12DA-C2AE-4346-8BE3-CF0FD8009267}" type="presOf" srcId="{29138A9D-7B73-4212-9290-49DD5ACD63B5}" destId="{D42378FA-C893-4BC0-BE40-DAE3783EE706}" srcOrd="0" destOrd="0" presId="urn:microsoft.com/office/officeart/2005/8/layout/process2"/>
    <dgm:cxn modelId="{504D22FB-FCCC-4D37-B2EB-190692557777}" srcId="{4AC801FD-DFA3-4B2F-BF5C-B32C715B78A7}" destId="{D85696D2-5737-47A8-BBE5-ABC5EB123C83}" srcOrd="0" destOrd="0" parTransId="{EFEBC45E-F4CE-4760-BA32-406A7766C6A1}" sibTransId="{29138A9D-7B73-4212-9290-49DD5ACD63B5}"/>
    <dgm:cxn modelId="{68B06565-1217-4E27-B3D6-85C293794A87}" type="presOf" srcId="{C2D83AF0-66A9-43F8-BBD2-AC72C4D5275F}" destId="{93DAADAA-B7E3-45F3-A978-5E23A88B0EE4}" srcOrd="1" destOrd="0" presId="urn:microsoft.com/office/officeart/2005/8/layout/process2"/>
    <dgm:cxn modelId="{6DA356C7-19D6-4B9D-BDEE-CDCC4657327B}" srcId="{4AC801FD-DFA3-4B2F-BF5C-B32C715B78A7}" destId="{5B2EB48E-04A8-4C4A-ACD0-81D2B2183231}" srcOrd="1" destOrd="0" parTransId="{259B283C-B04C-4D5C-A033-07F9A2EF6A57}" sibTransId="{C2D83AF0-66A9-43F8-BBD2-AC72C4D5275F}"/>
    <dgm:cxn modelId="{85DC3E38-2224-4D95-8CCC-7FCB222E933A}" srcId="{4AC801FD-DFA3-4B2F-BF5C-B32C715B78A7}" destId="{D58169D4-8FE5-465F-B8AD-E2234042072D}" srcOrd="2" destOrd="0" parTransId="{EE8E927A-2C35-4460-98BD-13CD8766B39C}" sibTransId="{FA2551A5-E755-46E3-9FCE-95960BC09EBD}"/>
    <dgm:cxn modelId="{1DABC981-E525-4E72-8297-50244B75634F}" type="presOf" srcId="{D85696D2-5737-47A8-BBE5-ABC5EB123C83}" destId="{C1381EFF-F4DA-4F72-8F6D-2242A360D778}" srcOrd="0" destOrd="0" presId="urn:microsoft.com/office/officeart/2005/8/layout/process2"/>
    <dgm:cxn modelId="{61B25AAD-1DD1-4D39-93CC-61F0EBAFB637}" type="presOf" srcId="{29138A9D-7B73-4212-9290-49DD5ACD63B5}" destId="{B0A8B074-3562-41A8-8CF9-4C21D31560DB}" srcOrd="1" destOrd="0" presId="urn:microsoft.com/office/officeart/2005/8/layout/process2"/>
    <dgm:cxn modelId="{D1AF06D0-80D1-45B8-8BF5-3C85E3AE3B7A}" type="presParOf" srcId="{3A9261A2-0DBF-4E77-9349-721B037F3B85}" destId="{C1381EFF-F4DA-4F72-8F6D-2242A360D778}" srcOrd="0" destOrd="0" presId="urn:microsoft.com/office/officeart/2005/8/layout/process2"/>
    <dgm:cxn modelId="{FA191C81-F3A2-487C-BE12-61628B15C6A9}" type="presParOf" srcId="{3A9261A2-0DBF-4E77-9349-721B037F3B85}" destId="{D42378FA-C893-4BC0-BE40-DAE3783EE706}" srcOrd="1" destOrd="0" presId="urn:microsoft.com/office/officeart/2005/8/layout/process2"/>
    <dgm:cxn modelId="{7D262ADA-A786-4079-9882-88E6BC2C6E0B}" type="presParOf" srcId="{D42378FA-C893-4BC0-BE40-DAE3783EE706}" destId="{B0A8B074-3562-41A8-8CF9-4C21D31560DB}" srcOrd="0" destOrd="0" presId="urn:microsoft.com/office/officeart/2005/8/layout/process2"/>
    <dgm:cxn modelId="{F7A9F038-CEDF-4046-BCAA-D8C3A26A9870}" type="presParOf" srcId="{3A9261A2-0DBF-4E77-9349-721B037F3B85}" destId="{11D74EB9-052C-4011-82BC-C4DEDACC6A76}" srcOrd="2" destOrd="0" presId="urn:microsoft.com/office/officeart/2005/8/layout/process2"/>
    <dgm:cxn modelId="{D164E89A-8DDE-4933-BC72-FF9C1C49DB72}" type="presParOf" srcId="{3A9261A2-0DBF-4E77-9349-721B037F3B85}" destId="{9D819285-CA37-4395-BA28-4D299B7AAC8D}" srcOrd="3" destOrd="0" presId="urn:microsoft.com/office/officeart/2005/8/layout/process2"/>
    <dgm:cxn modelId="{49EA2D25-3382-45A2-BBED-C2E5B832B265}" type="presParOf" srcId="{9D819285-CA37-4395-BA28-4D299B7AAC8D}" destId="{93DAADAA-B7E3-45F3-A978-5E23A88B0EE4}" srcOrd="0" destOrd="0" presId="urn:microsoft.com/office/officeart/2005/8/layout/process2"/>
    <dgm:cxn modelId="{13E16B5D-6D48-4C0E-8F3F-1C31BA63A073}" type="presParOf" srcId="{3A9261A2-0DBF-4E77-9349-721B037F3B85}" destId="{B3334529-47BC-4F79-9592-1F1E3085623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0B596D0-0610-4EDF-BAB1-E8239D4AE41B}">
      <dsp:nvSpPr>
        <dsp:cNvPr id="0" name=""/>
        <dsp:cNvSpPr/>
      </dsp:nvSpPr>
      <dsp:spPr>
        <a:xfrm>
          <a:off x="795" y="244320"/>
          <a:ext cx="3261875" cy="5416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Tetanolysin</a:t>
          </a:r>
          <a:endParaRPr lang="en-US" sz="3200" kern="1200" dirty="0"/>
        </a:p>
      </dsp:txBody>
      <dsp:txXfrm>
        <a:off x="795" y="244320"/>
        <a:ext cx="3261875" cy="541683"/>
      </dsp:txXfrm>
    </dsp:sp>
    <dsp:sp modelId="{85917FE7-6EF0-4F46-B2AF-A9EB148F3C66}">
      <dsp:nvSpPr>
        <dsp:cNvPr id="0" name=""/>
        <dsp:cNvSpPr/>
      </dsp:nvSpPr>
      <dsp:spPr>
        <a:xfrm rot="5400000">
          <a:off x="1560379" y="857357"/>
          <a:ext cx="142707" cy="14270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CAC9F4-EE30-4EAA-82C0-315483D15096}">
      <dsp:nvSpPr>
        <dsp:cNvPr id="0" name=""/>
        <dsp:cNvSpPr/>
      </dsp:nvSpPr>
      <dsp:spPr>
        <a:xfrm>
          <a:off x="795" y="1071418"/>
          <a:ext cx="3261875" cy="11787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70000">
            <a:schemeClr val="accent1">
              <a:alpha val="90000"/>
              <a:tint val="4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Hemolytic toxin</a:t>
          </a:r>
          <a:endParaRPr lang="en-US" sz="1500" kern="1200" dirty="0"/>
        </a:p>
      </dsp:txBody>
      <dsp:txXfrm>
        <a:off x="795" y="1071418"/>
        <a:ext cx="3261875" cy="1178727"/>
      </dsp:txXfrm>
    </dsp:sp>
    <dsp:sp modelId="{0509BA4D-0D19-4A02-90AE-AA2AB4829115}">
      <dsp:nvSpPr>
        <dsp:cNvPr id="0" name=""/>
        <dsp:cNvSpPr/>
      </dsp:nvSpPr>
      <dsp:spPr>
        <a:xfrm rot="5400000">
          <a:off x="1560379" y="2321499"/>
          <a:ext cx="142707" cy="14270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2D5B08-514C-4466-B87D-F4624BB23E81}">
      <dsp:nvSpPr>
        <dsp:cNvPr id="0" name=""/>
        <dsp:cNvSpPr/>
      </dsp:nvSpPr>
      <dsp:spPr>
        <a:xfrm>
          <a:off x="795" y="2535560"/>
          <a:ext cx="3261875" cy="17460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70000">
            <a:schemeClr val="accent1">
              <a:alpha val="90000"/>
              <a:tint val="4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Potentiates infection  but does not cause disease process</a:t>
          </a:r>
          <a:endParaRPr lang="en-US" sz="1500" kern="1200" dirty="0"/>
        </a:p>
      </dsp:txBody>
      <dsp:txXfrm>
        <a:off x="795" y="2535560"/>
        <a:ext cx="3261875" cy="1746082"/>
      </dsp:txXfrm>
    </dsp:sp>
    <dsp:sp modelId="{B696FD81-4D7E-4358-AF00-32CCD1E78399}">
      <dsp:nvSpPr>
        <dsp:cNvPr id="0" name=""/>
        <dsp:cNvSpPr/>
      </dsp:nvSpPr>
      <dsp:spPr>
        <a:xfrm>
          <a:off x="3962131" y="244320"/>
          <a:ext cx="3261875" cy="5416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Tetanospasmin</a:t>
          </a:r>
          <a:endParaRPr lang="en-US" sz="3200" kern="1200" dirty="0"/>
        </a:p>
      </dsp:txBody>
      <dsp:txXfrm>
        <a:off x="3962131" y="244320"/>
        <a:ext cx="3261875" cy="541683"/>
      </dsp:txXfrm>
    </dsp:sp>
    <dsp:sp modelId="{3080BE62-1355-4735-8EB2-5C77A1ACDCC6}">
      <dsp:nvSpPr>
        <dsp:cNvPr id="0" name=""/>
        <dsp:cNvSpPr/>
      </dsp:nvSpPr>
      <dsp:spPr>
        <a:xfrm rot="5400000">
          <a:off x="5521715" y="857357"/>
          <a:ext cx="142707" cy="14270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C3365F-F66B-4DD0-9226-FEE52E3661C0}">
      <dsp:nvSpPr>
        <dsp:cNvPr id="0" name=""/>
        <dsp:cNvSpPr/>
      </dsp:nvSpPr>
      <dsp:spPr>
        <a:xfrm>
          <a:off x="3754039" y="1071418"/>
          <a:ext cx="3678058" cy="115647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70000">
            <a:schemeClr val="accent1">
              <a:alpha val="90000"/>
              <a:tint val="4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Binds to NM junction at the site of injury and undergoes retrograde axonal transport to reach presynaptic nerve terminal where it prevents the inhibitory neurotransmitters GLYCINE  AND GABA.</a:t>
          </a:r>
          <a:endParaRPr lang="en-US" sz="1500" kern="1200" dirty="0"/>
        </a:p>
      </dsp:txBody>
      <dsp:txXfrm>
        <a:off x="3754039" y="1071418"/>
        <a:ext cx="3678058" cy="1156473"/>
      </dsp:txXfrm>
    </dsp:sp>
    <dsp:sp modelId="{9BDD15C9-CA74-4B6A-A341-C5F3D8173497}">
      <dsp:nvSpPr>
        <dsp:cNvPr id="0" name=""/>
        <dsp:cNvSpPr/>
      </dsp:nvSpPr>
      <dsp:spPr>
        <a:xfrm rot="5398468">
          <a:off x="5498174" y="2323118"/>
          <a:ext cx="190454" cy="142707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89501B-C008-4A93-9F33-1F8F8255B33E}">
      <dsp:nvSpPr>
        <dsp:cNvPr id="0" name=""/>
        <dsp:cNvSpPr/>
      </dsp:nvSpPr>
      <dsp:spPr>
        <a:xfrm>
          <a:off x="3720128" y="2561052"/>
          <a:ext cx="3747471" cy="174608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70000">
            <a:schemeClr val="accent1">
              <a:alpha val="90000"/>
              <a:tint val="4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 normal states these neurotransmitters prevent release of Ach from excitatory neurons thus prevent muscle contraction.in the presence of toxins these inhibitory impulses are prevented leading to uncontrolled contraction of muscles,</a:t>
          </a:r>
          <a:endParaRPr lang="en-US" sz="1500" kern="1200" dirty="0"/>
        </a:p>
      </dsp:txBody>
      <dsp:txXfrm>
        <a:off x="3720128" y="2561052"/>
        <a:ext cx="3747471" cy="174608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1381EFF-F4DA-4F72-8F6D-2242A360D778}">
      <dsp:nvSpPr>
        <dsp:cNvPr id="0" name=""/>
        <dsp:cNvSpPr/>
      </dsp:nvSpPr>
      <dsp:spPr>
        <a:xfrm>
          <a:off x="2559878" y="0"/>
          <a:ext cx="2347843" cy="11314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Airway maintenance</a:t>
          </a:r>
          <a:endParaRPr lang="en-US" sz="1800" kern="1200" dirty="0"/>
        </a:p>
      </dsp:txBody>
      <dsp:txXfrm>
        <a:off x="2559878" y="0"/>
        <a:ext cx="2347843" cy="1131490"/>
      </dsp:txXfrm>
    </dsp:sp>
    <dsp:sp modelId="{D42378FA-C893-4BC0-BE40-DAE3783EE706}">
      <dsp:nvSpPr>
        <dsp:cNvPr id="0" name=""/>
        <dsp:cNvSpPr/>
      </dsp:nvSpPr>
      <dsp:spPr>
        <a:xfrm rot="5400000">
          <a:off x="3521645" y="1159778"/>
          <a:ext cx="424309" cy="5091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5400000">
        <a:off x="3521645" y="1159778"/>
        <a:ext cx="424309" cy="509170"/>
      </dsp:txXfrm>
    </dsp:sp>
    <dsp:sp modelId="{11D74EB9-052C-4011-82BC-C4DEDACC6A76}">
      <dsp:nvSpPr>
        <dsp:cNvPr id="0" name=""/>
        <dsp:cNvSpPr/>
      </dsp:nvSpPr>
      <dsp:spPr>
        <a:xfrm>
          <a:off x="2559878" y="1697236"/>
          <a:ext cx="2347843" cy="11314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Prevention of further toxin absorption</a:t>
          </a:r>
          <a:endParaRPr lang="en-US" sz="1800" kern="1200" dirty="0"/>
        </a:p>
      </dsp:txBody>
      <dsp:txXfrm>
        <a:off x="2559878" y="1697236"/>
        <a:ext cx="2347843" cy="1131490"/>
      </dsp:txXfrm>
    </dsp:sp>
    <dsp:sp modelId="{9D819285-CA37-4395-BA28-4D299B7AAC8D}">
      <dsp:nvSpPr>
        <dsp:cNvPr id="0" name=""/>
        <dsp:cNvSpPr/>
      </dsp:nvSpPr>
      <dsp:spPr>
        <a:xfrm rot="5400000">
          <a:off x="3521645" y="2857014"/>
          <a:ext cx="424309" cy="5091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tint val="6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5400000">
        <a:off x="3521645" y="2857014"/>
        <a:ext cx="424309" cy="509170"/>
      </dsp:txXfrm>
    </dsp:sp>
    <dsp:sp modelId="{B3334529-47BC-4F79-9592-1F1E30856233}">
      <dsp:nvSpPr>
        <dsp:cNvPr id="0" name=""/>
        <dsp:cNvSpPr/>
      </dsp:nvSpPr>
      <dsp:spPr>
        <a:xfrm>
          <a:off x="2559878" y="3394472"/>
          <a:ext cx="2347843" cy="11314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Relieving clinical symptoms : spasms, autonomic instability</a:t>
          </a:r>
          <a:endParaRPr lang="en-US" sz="1800" kern="1200" dirty="0"/>
        </a:p>
      </dsp:txBody>
      <dsp:txXfrm>
        <a:off x="2559878" y="3394472"/>
        <a:ext cx="2347843" cy="1131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w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21150-2C0E-47AF-9AD4-79421C9EF456}" type="datetimeFigureOut">
              <a:rPr lang="sw-KE" smtClean="0"/>
              <a:pPr/>
              <a:t>5/31/2015</a:t>
            </a:fld>
            <a:endParaRPr lang="sw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w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w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w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E1823-C269-4996-8E51-7715F3CA690D}" type="slidenum">
              <a:rPr lang="sw-KE" smtClean="0"/>
              <a:pPr/>
              <a:t>‹#›</a:t>
            </a:fld>
            <a:endParaRPr lang="sw-K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w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E1823-C269-4996-8E51-7715F3CA690D}" type="slidenum">
              <a:rPr lang="sw-KE" smtClean="0"/>
              <a:pPr/>
              <a:t>22</a:t>
            </a:fld>
            <a:endParaRPr lang="sw-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NB/ ATS is only effective</a:t>
            </a:r>
            <a:r>
              <a:rPr lang="en-US" baseline="0" dirty="0" smtClean="0"/>
              <a:t> against still-circulating tetanus toxins. PPF is only against still-present bacteria</a:t>
            </a:r>
            <a:endParaRPr lang="sw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E1823-C269-4996-8E51-7715F3CA690D}" type="slidenum">
              <a:rPr lang="sw-KE" smtClean="0"/>
              <a:pPr/>
              <a:t>23</a:t>
            </a:fld>
            <a:endParaRPr lang="sw-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NB/ survivors DO</a:t>
            </a:r>
            <a:r>
              <a:rPr lang="en-US" baseline="0" dirty="0" smtClean="0"/>
              <a:t> NOT develop immunity against Tetanus infection. They must be vaccinated with </a:t>
            </a:r>
            <a:r>
              <a:rPr lang="en-US" baseline="0" dirty="0" err="1" smtClean="0"/>
              <a:t>Pentavalent</a:t>
            </a:r>
            <a:r>
              <a:rPr lang="en-US" baseline="0" dirty="0" smtClean="0"/>
              <a:t>  after 1-2months. </a:t>
            </a:r>
            <a:r>
              <a:rPr lang="en-US" baseline="0" dirty="0" err="1" smtClean="0"/>
              <a:t>Therafter</a:t>
            </a:r>
            <a:r>
              <a:rPr lang="en-US" baseline="0" dirty="0" smtClean="0"/>
              <a:t> with booster dose as in children who have not had tetanus</a:t>
            </a:r>
            <a:endParaRPr lang="sw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E1823-C269-4996-8E51-7715F3CA690D}" type="slidenum">
              <a:rPr lang="sw-KE" smtClean="0"/>
              <a:pPr/>
              <a:t>27</a:t>
            </a:fld>
            <a:endParaRPr lang="sw-K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85CD-6ACD-4E70-8814-83DFC5CFAEAA}" type="datetimeFigureOut">
              <a:rPr lang="sw-KE" smtClean="0"/>
              <a:pPr/>
              <a:t>5/31/2015</a:t>
            </a:fld>
            <a:endParaRPr lang="sw-K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71DA-9484-408C-82DE-0E3A9545B064}" type="slidenum">
              <a:rPr lang="sw-KE" smtClean="0"/>
              <a:pPr/>
              <a:t>‹#›</a:t>
            </a:fld>
            <a:endParaRPr lang="sw-K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85CD-6ACD-4E70-8814-83DFC5CFAEAA}" type="datetimeFigureOut">
              <a:rPr lang="sw-KE" smtClean="0"/>
              <a:pPr/>
              <a:t>5/31/2015</a:t>
            </a:fld>
            <a:endParaRPr lang="sw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71DA-9484-408C-82DE-0E3A9545B064}" type="slidenum">
              <a:rPr lang="sw-KE" smtClean="0"/>
              <a:pPr/>
              <a:t>‹#›</a:t>
            </a:fld>
            <a:endParaRPr lang="sw-K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85CD-6ACD-4E70-8814-83DFC5CFAEAA}" type="datetimeFigureOut">
              <a:rPr lang="sw-KE" smtClean="0"/>
              <a:pPr/>
              <a:t>5/31/2015</a:t>
            </a:fld>
            <a:endParaRPr lang="sw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71DA-9484-408C-82DE-0E3A9545B064}" type="slidenum">
              <a:rPr lang="sw-KE" smtClean="0"/>
              <a:pPr/>
              <a:t>‹#›</a:t>
            </a:fld>
            <a:endParaRPr lang="sw-K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85CD-6ACD-4E70-8814-83DFC5CFAEAA}" type="datetimeFigureOut">
              <a:rPr lang="sw-KE" smtClean="0"/>
              <a:pPr/>
              <a:t>5/31/2015</a:t>
            </a:fld>
            <a:endParaRPr lang="sw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71DA-9484-408C-82DE-0E3A9545B064}" type="slidenum">
              <a:rPr lang="sw-KE" smtClean="0"/>
              <a:pPr/>
              <a:t>‹#›</a:t>
            </a:fld>
            <a:endParaRPr lang="sw-K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85CD-6ACD-4E70-8814-83DFC5CFAEAA}" type="datetimeFigureOut">
              <a:rPr lang="sw-KE" smtClean="0"/>
              <a:pPr/>
              <a:t>5/31/2015</a:t>
            </a:fld>
            <a:endParaRPr lang="sw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71DA-9484-408C-82DE-0E3A9545B064}" type="slidenum">
              <a:rPr lang="sw-KE" smtClean="0"/>
              <a:pPr/>
              <a:t>‹#›</a:t>
            </a:fld>
            <a:endParaRPr lang="sw-K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85CD-6ACD-4E70-8814-83DFC5CFAEAA}" type="datetimeFigureOut">
              <a:rPr lang="sw-KE" smtClean="0"/>
              <a:pPr/>
              <a:t>5/31/2015</a:t>
            </a:fld>
            <a:endParaRPr lang="sw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71DA-9484-408C-82DE-0E3A9545B064}" type="slidenum">
              <a:rPr lang="sw-KE" smtClean="0"/>
              <a:pPr/>
              <a:t>‹#›</a:t>
            </a:fld>
            <a:endParaRPr lang="sw-K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85CD-6ACD-4E70-8814-83DFC5CFAEAA}" type="datetimeFigureOut">
              <a:rPr lang="sw-KE" smtClean="0"/>
              <a:pPr/>
              <a:t>5/31/2015</a:t>
            </a:fld>
            <a:endParaRPr lang="sw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71DA-9484-408C-82DE-0E3A9545B064}" type="slidenum">
              <a:rPr lang="sw-KE" smtClean="0"/>
              <a:pPr/>
              <a:t>‹#›</a:t>
            </a:fld>
            <a:endParaRPr lang="sw-K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85CD-6ACD-4E70-8814-83DFC5CFAEAA}" type="datetimeFigureOut">
              <a:rPr lang="sw-KE" smtClean="0"/>
              <a:pPr/>
              <a:t>5/31/2015</a:t>
            </a:fld>
            <a:endParaRPr lang="sw-K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7771DA-9484-408C-82DE-0E3A9545B064}" type="slidenum">
              <a:rPr lang="sw-KE" smtClean="0"/>
              <a:pPr/>
              <a:t>‹#›</a:t>
            </a:fld>
            <a:endParaRPr lang="sw-K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w-K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85CD-6ACD-4E70-8814-83DFC5CFAEAA}" type="datetimeFigureOut">
              <a:rPr lang="sw-KE" smtClean="0"/>
              <a:pPr/>
              <a:t>5/31/2015</a:t>
            </a:fld>
            <a:endParaRPr lang="sw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71DA-9484-408C-82DE-0E3A9545B064}" type="slidenum">
              <a:rPr lang="sw-KE" smtClean="0"/>
              <a:pPr/>
              <a:t>‹#›</a:t>
            </a:fld>
            <a:endParaRPr lang="sw-K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85CD-6ACD-4E70-8814-83DFC5CFAEAA}" type="datetimeFigureOut">
              <a:rPr lang="sw-KE" smtClean="0"/>
              <a:pPr/>
              <a:t>5/31/2015</a:t>
            </a:fld>
            <a:endParaRPr lang="sw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F7771DA-9484-408C-82DE-0E3A9545B064}" type="slidenum">
              <a:rPr lang="sw-KE" smtClean="0"/>
              <a:pPr/>
              <a:t>‹#›</a:t>
            </a:fld>
            <a:endParaRPr lang="sw-K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9D685CD-6ACD-4E70-8814-83DFC5CFAEAA}" type="datetimeFigureOut">
              <a:rPr lang="sw-KE" smtClean="0"/>
              <a:pPr/>
              <a:t>5/31/2015</a:t>
            </a:fld>
            <a:endParaRPr lang="sw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w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771DA-9484-408C-82DE-0E3A9545B064}" type="slidenum">
              <a:rPr lang="sw-KE" smtClean="0"/>
              <a:pPr/>
              <a:t>‹#›</a:t>
            </a:fld>
            <a:endParaRPr lang="sw-K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9D685CD-6ACD-4E70-8814-83DFC5CFAEAA}" type="datetimeFigureOut">
              <a:rPr lang="sw-KE" smtClean="0"/>
              <a:pPr/>
              <a:t>5/31/2015</a:t>
            </a:fld>
            <a:endParaRPr lang="sw-K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w-K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F7771DA-9484-408C-82DE-0E3A9545B064}" type="slidenum">
              <a:rPr lang="sw-KE" smtClean="0"/>
              <a:pPr/>
              <a:t>‹#›</a:t>
            </a:fld>
            <a:endParaRPr lang="sw-K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Neonatal tetanus</a:t>
            </a:r>
            <a:endParaRPr lang="sw-K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Omondi</a:t>
            </a:r>
            <a:r>
              <a:rPr lang="en-US" dirty="0" smtClean="0"/>
              <a:t> S. </a:t>
            </a:r>
            <a:r>
              <a:rPr lang="en-US" dirty="0" err="1" smtClean="0"/>
              <a:t>Aluoch</a:t>
            </a:r>
            <a:endParaRPr lang="sw-K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lostridiumTetanusToxinMechanismFigur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874" y="1752600"/>
            <a:ext cx="8367926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features</a:t>
            </a:r>
            <a:endParaRPr lang="sw-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Gradual onset of symptoms- age 3-14 days</a:t>
            </a:r>
          </a:p>
          <a:p>
            <a:r>
              <a:rPr lang="en-US" dirty="0" smtClean="0"/>
              <a:t>Inability to suckle due to spasm of the </a:t>
            </a:r>
            <a:r>
              <a:rPr lang="en-US" dirty="0" err="1" smtClean="0"/>
              <a:t>masseter</a:t>
            </a:r>
            <a:r>
              <a:rPr lang="en-US" dirty="0" smtClean="0"/>
              <a:t> muscles (</a:t>
            </a:r>
            <a:r>
              <a:rPr lang="en-US" dirty="0" err="1" smtClean="0"/>
              <a:t>trismus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Increasing rigidity of muscles especially abdominal</a:t>
            </a:r>
          </a:p>
          <a:p>
            <a:r>
              <a:rPr lang="en-US" dirty="0" smtClean="0"/>
              <a:t>Within 36hrs typical tetanus spasms follow</a:t>
            </a:r>
          </a:p>
          <a:p>
            <a:r>
              <a:rPr lang="en-US" dirty="0" smtClean="0"/>
              <a:t>Difficulty in breathing (</a:t>
            </a:r>
            <a:r>
              <a:rPr lang="en-US" dirty="0" err="1" smtClean="0"/>
              <a:t>laryngospasm</a:t>
            </a:r>
            <a:r>
              <a:rPr lang="en-US" dirty="0" smtClean="0"/>
              <a:t>) with </a:t>
            </a:r>
            <a:r>
              <a:rPr lang="en-US" dirty="0" err="1" smtClean="0"/>
              <a:t>cynosis</a:t>
            </a:r>
            <a:endParaRPr lang="en-US" dirty="0" smtClean="0"/>
          </a:p>
          <a:p>
            <a:r>
              <a:rPr lang="en-US" dirty="0" smtClean="0"/>
              <a:t>Fever and local signs of umbilical infection</a:t>
            </a:r>
            <a:endParaRPr lang="sw-K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 smtClean="0"/>
              <a:t>The baby develops progressive feeding difficulty</a:t>
            </a:r>
          </a:p>
          <a:p>
            <a:r>
              <a:rPr lang="en-US" b="1" dirty="0" smtClean="0"/>
              <a:t>              (reflex spasm of </a:t>
            </a:r>
            <a:r>
              <a:rPr lang="en-US" b="1" dirty="0" err="1" smtClean="0"/>
              <a:t>massetter</a:t>
            </a:r>
            <a:r>
              <a:rPr lang="en-US" b="1" dirty="0" smtClean="0"/>
              <a:t> makes feeding painful)</a:t>
            </a:r>
          </a:p>
          <a:p>
            <a:r>
              <a:rPr lang="en-US" b="1" dirty="0" smtClean="0"/>
              <a:t>              (pharyngeal muscles goes into spasm and cause </a:t>
            </a:r>
            <a:r>
              <a:rPr lang="en-US" b="1" dirty="0" err="1" smtClean="0"/>
              <a:t>dysphagia</a:t>
            </a:r>
            <a:r>
              <a:rPr lang="en-US" b="1" dirty="0" smtClean="0"/>
              <a:t> chocking)</a:t>
            </a:r>
          </a:p>
          <a:p>
            <a:r>
              <a:rPr lang="en-US" b="1" dirty="0" smtClean="0">
                <a:latin typeface="Franklin Gothic Book" pitchFamily="34" charset="0"/>
              </a:rPr>
              <a:t>Spasm of larynx and respiratory muscles are induced by stimuli such as touch ,noise ,bright light, resulting in episodes of apnea and cyanosis.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Franklin Gothic Book" pitchFamily="34" charset="0"/>
              </a:rPr>
              <a:t>Constipation persists until spasms are relieved,</a:t>
            </a:r>
          </a:p>
          <a:p>
            <a:r>
              <a:rPr lang="en-US" b="1" dirty="0" smtClean="0">
                <a:latin typeface="Franklin Gothic Book" pitchFamily="34" charset="0"/>
              </a:rPr>
              <a:t>  becomes rigid ,develops paralysis , and may develop </a:t>
            </a:r>
            <a:r>
              <a:rPr lang="en-US" b="1" dirty="0" err="1" smtClean="0">
                <a:latin typeface="Franklin Gothic Book" pitchFamily="34" charset="0"/>
              </a:rPr>
              <a:t>opisthotonic</a:t>
            </a:r>
            <a:r>
              <a:rPr lang="en-US" b="1" dirty="0" smtClean="0">
                <a:latin typeface="Franklin Gothic Book" pitchFamily="34" charset="0"/>
              </a:rPr>
              <a:t> posturing(in extension) and experience painful spasm.</a:t>
            </a:r>
          </a:p>
          <a:p>
            <a:r>
              <a:rPr lang="en-US" b="1" dirty="0" err="1" smtClean="0">
                <a:latin typeface="Franklin Gothic Book" pitchFamily="34" charset="0"/>
              </a:rPr>
              <a:t>Intercurrent</a:t>
            </a:r>
            <a:r>
              <a:rPr lang="en-US" b="1" dirty="0" smtClean="0">
                <a:latin typeface="Franklin Gothic Book" pitchFamily="34" charset="0"/>
              </a:rPr>
              <a:t> infections, dehydration and acidosis complicate the clinical picture:</a:t>
            </a:r>
          </a:p>
          <a:p>
            <a:endParaRPr lang="en-US" dirty="0"/>
          </a:p>
        </p:txBody>
      </p:sp>
      <p:pic>
        <p:nvPicPr>
          <p:cNvPr id="5" name="Picture 2" descr="TetanusOpisthotonosPhot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3332248"/>
            <a:ext cx="3657600" cy="322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495800" y="2438400"/>
            <a:ext cx="4488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FF00"/>
                </a:solidFill>
              </a:rPr>
              <a:t>Opisthotonos</a:t>
            </a:r>
            <a:r>
              <a:rPr lang="en-US" sz="3200" dirty="0" smtClean="0">
                <a:solidFill>
                  <a:srgbClr val="FFFF00"/>
                </a:solidFill>
              </a:rPr>
              <a:t> in tetanus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taiac00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9800"/>
            <a:ext cx="4114800" cy="3733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1-2-5-3-1-0-0-0-0-0-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2148680"/>
            <a:ext cx="4495800" cy="4023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Opisthotonus_in_a_patient_suffering_from_tetanus_-_Painting_by_Sir_Charles_Bell_-_1809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8" y="152400"/>
            <a:ext cx="9144000" cy="658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err="1" smtClean="0"/>
              <a:t>Risus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sardonicus</a:t>
            </a:r>
            <a:endParaRPr lang="en-US" dirty="0"/>
          </a:p>
        </p:txBody>
      </p:sp>
      <p:pic>
        <p:nvPicPr>
          <p:cNvPr id="4" name="Picture 4" descr="tetaaap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33400" y="2286000"/>
            <a:ext cx="4191000" cy="4495800"/>
          </a:xfrm>
          <a:prstGeom prst="rect">
            <a:avLst/>
          </a:prstGeom>
          <a:noFill/>
        </p:spPr>
      </p:pic>
      <p:pic>
        <p:nvPicPr>
          <p:cNvPr id="5" name="Picture 5" descr="tetaiac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362200"/>
            <a:ext cx="388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Other symptoms 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32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Drooling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Fever usually absent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Hand or foot spasms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Irritability</a:t>
            </a:r>
          </a:p>
          <a:p>
            <a:pPr marL="41148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Uncontrolled urination or defecation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accent6"/>
                </a:solidFill>
              </a:rPr>
              <a:t>Sequence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  <a:defRPr/>
            </a:pPr>
            <a:r>
              <a:rPr lang="en-IN" b="1" dirty="0" smtClean="0"/>
              <a:t>Lock Jaw</a:t>
            </a:r>
          </a:p>
          <a:p>
            <a:pPr>
              <a:buNone/>
              <a:defRPr/>
            </a:pPr>
            <a:r>
              <a:rPr lang="en-IN" b="1" dirty="0" smtClean="0">
                <a:solidFill>
                  <a:srgbClr val="FFFFFF"/>
                </a:solidFill>
              </a:rPr>
              <a:t>		       </a:t>
            </a:r>
          </a:p>
          <a:p>
            <a:pPr>
              <a:buNone/>
              <a:defRPr/>
            </a:pPr>
            <a:r>
              <a:rPr lang="en-IN" b="1" dirty="0" smtClean="0"/>
              <a:t>Stiff Neck</a:t>
            </a:r>
          </a:p>
          <a:p>
            <a:pPr>
              <a:buNone/>
              <a:defRPr/>
            </a:pPr>
            <a:r>
              <a:rPr lang="en-IN" b="1" dirty="0" smtClean="0">
                <a:solidFill>
                  <a:srgbClr val="FFFFFF"/>
                </a:solidFill>
              </a:rPr>
              <a:t>		</a:t>
            </a:r>
          </a:p>
          <a:p>
            <a:pPr>
              <a:buNone/>
              <a:defRPr/>
            </a:pPr>
            <a:r>
              <a:rPr lang="en-IN" b="1" dirty="0" smtClean="0"/>
              <a:t>Difficulty Swallowing</a:t>
            </a:r>
          </a:p>
          <a:p>
            <a:pPr>
              <a:defRPr/>
            </a:pPr>
            <a:endParaRPr lang="en-IN" b="1" dirty="0" smtClean="0">
              <a:solidFill>
                <a:srgbClr val="FFFFFF"/>
              </a:solidFill>
            </a:endParaRPr>
          </a:p>
          <a:p>
            <a:pPr>
              <a:buNone/>
              <a:defRPr/>
            </a:pPr>
            <a:r>
              <a:rPr lang="en-IN" b="1" dirty="0" smtClean="0"/>
              <a:t>Muscle Rigidity</a:t>
            </a:r>
          </a:p>
          <a:p>
            <a:pPr>
              <a:buNone/>
              <a:defRPr/>
            </a:pPr>
            <a:endParaRPr lang="en-IN" b="1" dirty="0" smtClean="0">
              <a:solidFill>
                <a:srgbClr val="FFFFFF"/>
              </a:solidFill>
            </a:endParaRPr>
          </a:p>
          <a:p>
            <a:pPr>
              <a:buNone/>
              <a:defRPr/>
            </a:pPr>
            <a:r>
              <a:rPr lang="en-IN" b="1" dirty="0" smtClean="0"/>
              <a:t>Spasms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1295400" y="2971800"/>
            <a:ext cx="484188" cy="3048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219200" y="2057400"/>
            <a:ext cx="484188" cy="3048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447800" y="4038600"/>
            <a:ext cx="484188" cy="3048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1447800" y="5029200"/>
            <a:ext cx="484188" cy="3048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of management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82800176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</a:t>
            </a:r>
            <a:endParaRPr lang="sw-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Tetanus an neurological disease characterized by an acute onset of </a:t>
            </a:r>
            <a:r>
              <a:rPr lang="en-US" dirty="0" err="1" smtClean="0"/>
              <a:t>hypertonia</a:t>
            </a:r>
            <a:r>
              <a:rPr lang="en-US" dirty="0" smtClean="0"/>
              <a:t>, painful muscular contractions (usually of the muscles of the jaw and neck), and generalized muscle spasms without other apparent medical causes.</a:t>
            </a:r>
          </a:p>
          <a:p>
            <a:r>
              <a:rPr lang="en-US" dirty="0" smtClean="0"/>
              <a:t>Only vaccine preventable disease that is infectious but not contagious</a:t>
            </a:r>
          </a:p>
          <a:p>
            <a:endParaRPr lang="sw-K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</a:t>
            </a:r>
            <a:endParaRPr lang="sw-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measures:</a:t>
            </a:r>
          </a:p>
          <a:p>
            <a:r>
              <a:rPr lang="en-US" dirty="0" smtClean="0"/>
              <a:t>Child nursed in quiet room closely monitored</a:t>
            </a:r>
          </a:p>
          <a:p>
            <a:r>
              <a:rPr lang="en-US" dirty="0" smtClean="0"/>
              <a:t>Avoid bright light, noise and unnecessary handling- these </a:t>
            </a:r>
            <a:r>
              <a:rPr lang="en-US" smtClean="0"/>
              <a:t>can precipitate spasm</a:t>
            </a:r>
            <a:endParaRPr lang="en-US" dirty="0" smtClean="0"/>
          </a:p>
          <a:p>
            <a:r>
              <a:rPr lang="en-US" dirty="0" smtClean="0"/>
              <a:t>Clean umbilical stump and ensure it is dry</a:t>
            </a:r>
          </a:p>
          <a:p>
            <a:endParaRPr lang="sw-K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</a:t>
            </a:r>
            <a:endParaRPr lang="sw-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the child 3hrly to prevent pneumonia. Never turn the child to his back due to danger of aspiration</a:t>
            </a:r>
          </a:p>
          <a:p>
            <a:r>
              <a:rPr lang="en-US" dirty="0" smtClean="0"/>
              <a:t>Clear airway of secretion by suction as need arises</a:t>
            </a:r>
          </a:p>
          <a:p>
            <a:r>
              <a:rPr lang="en-US" dirty="0" smtClean="0"/>
              <a:t>Continuously monitor with a special intensive care chart </a:t>
            </a:r>
            <a:endParaRPr lang="sw-K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Intensive care chart for neonatal tetanus</a:t>
            </a:r>
            <a:endParaRPr lang="sw-K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0" y="1600200"/>
          <a:ext cx="8915401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838200"/>
                <a:gridCol w="1066800"/>
                <a:gridCol w="685800"/>
                <a:gridCol w="838200"/>
                <a:gridCol w="1143000"/>
                <a:gridCol w="838200"/>
                <a:gridCol w="762000"/>
                <a:gridCol w="1143000"/>
                <a:gridCol w="685801"/>
              </a:tblGrid>
              <a:tr h="370840">
                <a:tc gridSpan="10"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r>
                        <a:rPr lang="en-US" baseline="0" dirty="0" smtClean="0"/>
                        <a:t> ………………               Name……………………………….. </a:t>
                      </a:r>
                      <a:endParaRPr lang="sw-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Sedation as </a:t>
                      </a:r>
                    </a:p>
                    <a:p>
                      <a:r>
                        <a:rPr lang="en-US" dirty="0" smtClean="0"/>
                        <a:t>required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6am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9am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</a:p>
                    <a:p>
                      <a:r>
                        <a:rPr lang="en-US" dirty="0" smtClean="0"/>
                        <a:t>Noon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3pm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6pm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9pm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</a:p>
                    <a:p>
                      <a:r>
                        <a:rPr lang="en-US" dirty="0" err="1" smtClean="0"/>
                        <a:t>mn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3am</a:t>
                      </a:r>
                      <a:endParaRPr lang="sw-KE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Diazepam mgs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w-KE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w-KE" dirty="0" smtClean="0"/>
                    </a:p>
                    <a:p>
                      <a:endParaRPr lang="sw-KE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w-KE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w-KE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Largactil</a:t>
                      </a:r>
                      <a:r>
                        <a:rPr lang="en-US" dirty="0" smtClean="0"/>
                        <a:t> mgs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12.5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w-KE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12.5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w-KE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12.5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w-KE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12.5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w-KE" dirty="0"/>
                    </a:p>
                  </a:txBody>
                  <a:tcP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endParaRPr lang="sw-K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ATS PPF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endParaRPr lang="sw-K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endParaRPr lang="sw-K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endParaRPr lang="sw-K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endParaRPr lang="sw-K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</a:t>
                      </a:r>
                      <a:endParaRPr lang="sw-K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abdomen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Abdomen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Abdomen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sw-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sw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++++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+++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sw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w-K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treatment</a:t>
            </a:r>
            <a:endParaRPr lang="sw-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ATS 10,000 U </a:t>
            </a:r>
            <a:r>
              <a:rPr lang="en-US" dirty="0" err="1" smtClean="0"/>
              <a:t>im</a:t>
            </a:r>
            <a:r>
              <a:rPr lang="en-US" dirty="0" smtClean="0"/>
              <a:t> or iv stat</a:t>
            </a:r>
          </a:p>
          <a:p>
            <a:r>
              <a:rPr lang="en-US" dirty="0" smtClean="0"/>
              <a:t>Newer preparations: human </a:t>
            </a:r>
            <a:r>
              <a:rPr lang="en-US" dirty="0" err="1" smtClean="0"/>
              <a:t>antitetanus</a:t>
            </a:r>
            <a:r>
              <a:rPr lang="en-US" dirty="0" smtClean="0"/>
              <a:t> </a:t>
            </a:r>
            <a:r>
              <a:rPr lang="en-US" dirty="0" err="1" smtClean="0"/>
              <a:t>immonoglobulin</a:t>
            </a:r>
            <a:r>
              <a:rPr lang="en-US" dirty="0" smtClean="0"/>
              <a:t> (HTIG) 500 U (still very expensive)</a:t>
            </a:r>
          </a:p>
          <a:p>
            <a:r>
              <a:rPr lang="en-US" dirty="0" smtClean="0"/>
              <a:t>PPF 50,000 U </a:t>
            </a:r>
            <a:r>
              <a:rPr lang="en-US" dirty="0" err="1" smtClean="0"/>
              <a:t>od</a:t>
            </a:r>
            <a:r>
              <a:rPr lang="en-US" dirty="0" smtClean="0"/>
              <a:t> for 1 week</a:t>
            </a:r>
            <a:endParaRPr lang="sw-K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Sedation </a:t>
            </a:r>
            <a:endParaRPr lang="sw-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Sedate to control spasm but not so much that increase the danger of pneumonia</a:t>
            </a:r>
          </a:p>
          <a:p>
            <a:r>
              <a:rPr lang="en-US" dirty="0" smtClean="0"/>
              <a:t>Begin with diazepam 2.5-5 mg slow iv</a:t>
            </a:r>
          </a:p>
          <a:p>
            <a:r>
              <a:rPr lang="en-US" dirty="0" smtClean="0"/>
              <a:t>Ct with diazepam 2.5-5mg </a:t>
            </a:r>
            <a:r>
              <a:rPr lang="en-US" dirty="0" err="1" smtClean="0"/>
              <a:t>im</a:t>
            </a:r>
            <a:r>
              <a:rPr lang="en-US" dirty="0" smtClean="0"/>
              <a:t> and </a:t>
            </a:r>
            <a:r>
              <a:rPr lang="en-US" dirty="0" err="1" smtClean="0"/>
              <a:t>largactil</a:t>
            </a:r>
            <a:r>
              <a:rPr lang="en-US" dirty="0" smtClean="0"/>
              <a:t> 12.5mg 6hrly by NGT</a:t>
            </a:r>
            <a:endParaRPr lang="sw-K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Sedation</a:t>
            </a:r>
            <a:endParaRPr lang="sw-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dose once spasm reduce (become less severe)</a:t>
            </a:r>
          </a:p>
          <a:p>
            <a:r>
              <a:rPr lang="en-US" dirty="0" smtClean="0"/>
              <a:t>Pass NGT after primary sedation and give EBM to the baby to meet nutritional needs and keep the breasts active</a:t>
            </a:r>
          </a:p>
          <a:p>
            <a:r>
              <a:rPr lang="en-US" dirty="0" smtClean="0"/>
              <a:t>Assess the infant regularly for frequency and severity of spasm and depth of sedation on basis of respiratory rate and effort</a:t>
            </a:r>
            <a:endParaRPr lang="sw-K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</a:t>
            </a:r>
            <a:endParaRPr lang="sw-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Tracheotomy if resp. is compromised</a:t>
            </a:r>
          </a:p>
          <a:p>
            <a:r>
              <a:rPr lang="en-US" dirty="0" smtClean="0"/>
              <a:t>Artificial respiration</a:t>
            </a:r>
            <a:endParaRPr lang="sw-K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Prognosis </a:t>
            </a:r>
            <a:endParaRPr lang="sw-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 nursing care and prevention of aspiration of secretions and pneumonia</a:t>
            </a:r>
          </a:p>
          <a:p>
            <a:r>
              <a:rPr lang="en-US" dirty="0" smtClean="0"/>
              <a:t>If incubation is short the prognosis is worse</a:t>
            </a:r>
          </a:p>
          <a:p>
            <a:r>
              <a:rPr lang="en-US" dirty="0" smtClean="0"/>
              <a:t>If the child survives, recovery is complete 2wks to 2 months of onset</a:t>
            </a:r>
          </a:p>
          <a:p>
            <a:endParaRPr lang="en-US" dirty="0" smtClean="0"/>
          </a:p>
          <a:p>
            <a:endParaRPr lang="sw-K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Prevention </a:t>
            </a:r>
            <a:endParaRPr lang="sw-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Targets: </a:t>
            </a:r>
            <a:r>
              <a:rPr lang="en-US" dirty="0" err="1" smtClean="0"/>
              <a:t>i</a:t>
            </a:r>
            <a:r>
              <a:rPr lang="en-US" dirty="0" smtClean="0"/>
              <a:t>) delivery practices</a:t>
            </a:r>
          </a:p>
          <a:p>
            <a:pPr>
              <a:buNone/>
            </a:pPr>
            <a:r>
              <a:rPr lang="en-US" dirty="0" smtClean="0"/>
              <a:t>                 ii) antenatal services</a:t>
            </a:r>
          </a:p>
          <a:p>
            <a:r>
              <a:rPr lang="en-US" dirty="0" smtClean="0"/>
              <a:t>Immunize all children against Tetanus. Give booster to all girls leaving school</a:t>
            </a:r>
          </a:p>
          <a:p>
            <a:r>
              <a:rPr lang="en-US" dirty="0" smtClean="0"/>
              <a:t>All pregnant women not previously vaccinated in ANC 2 inj. Of 0.5ml TT to protect mother and the baby. Total of 5 inj. (doses) offers life protection</a:t>
            </a:r>
            <a:endParaRPr lang="sw-K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Prevention</a:t>
            </a:r>
            <a:endParaRPr lang="sw-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Encourage hospital delivery</a:t>
            </a:r>
          </a:p>
          <a:p>
            <a:r>
              <a:rPr lang="en-US" dirty="0" smtClean="0"/>
              <a:t>Health education on proper handling of the  cord (clean </a:t>
            </a:r>
            <a:r>
              <a:rPr lang="en-US" dirty="0" err="1" smtClean="0"/>
              <a:t>hands,delivery</a:t>
            </a:r>
            <a:r>
              <a:rPr lang="en-US" dirty="0" smtClean="0"/>
              <a:t> surface, cutting and cleaning ), postnatal visits</a:t>
            </a:r>
          </a:p>
          <a:p>
            <a:r>
              <a:rPr lang="en-US" dirty="0" smtClean="0"/>
              <a:t>Train and equip TBA and MCH workers</a:t>
            </a:r>
          </a:p>
          <a:p>
            <a:r>
              <a:rPr lang="en-US" dirty="0" smtClean="0"/>
              <a:t>Check your own method of handling the cord and equipment processing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sw-K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 </a:t>
            </a:r>
            <a:endParaRPr lang="sw-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Clostridium Tetani</a:t>
            </a:r>
          </a:p>
          <a:p>
            <a:r>
              <a:rPr lang="en-US" dirty="0" smtClean="0"/>
              <a:t>An anaerobic bacterium</a:t>
            </a:r>
          </a:p>
          <a:p>
            <a:r>
              <a:rPr lang="en-US" dirty="0" smtClean="0"/>
              <a:t>Grows only in dirty wounds</a:t>
            </a:r>
          </a:p>
          <a:p>
            <a:pPr lvl="0" algn="ctr"/>
            <a:r>
              <a:rPr lang="en-US" b="1" dirty="0" smtClean="0"/>
              <a:t>Gram positive </a:t>
            </a:r>
            <a:r>
              <a:rPr lang="en-US" dirty="0" smtClean="0"/>
              <a:t>motile bacillus</a:t>
            </a:r>
          </a:p>
          <a:p>
            <a:pPr lvl="0" algn="ctr"/>
            <a:r>
              <a:rPr lang="en-US" dirty="0" smtClean="0"/>
              <a:t>Found in human and animal feces</a:t>
            </a:r>
          </a:p>
          <a:p>
            <a:pPr lvl="0" algn="ctr"/>
            <a:r>
              <a:rPr lang="en-US" dirty="0" smtClean="0"/>
              <a:t>Found commonly in  areas where soil is cultivated, in warm climates and during summer months</a:t>
            </a:r>
          </a:p>
          <a:p>
            <a:endParaRPr lang="sw-K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Tetanus in older children</a:t>
            </a:r>
            <a:endParaRPr lang="sw-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of entry: </a:t>
            </a:r>
          </a:p>
          <a:p>
            <a:r>
              <a:rPr lang="en-US" dirty="0" smtClean="0"/>
              <a:t>Wounds or on limbs </a:t>
            </a:r>
            <a:r>
              <a:rPr lang="en-US" dirty="0" err="1" smtClean="0"/>
              <a:t>eg</a:t>
            </a:r>
            <a:r>
              <a:rPr lang="en-US" dirty="0" smtClean="0"/>
              <a:t> jiggers, injuries, burns, unsterile vaccination or injections</a:t>
            </a:r>
          </a:p>
          <a:p>
            <a:r>
              <a:rPr lang="en-US" dirty="0" smtClean="0"/>
              <a:t>In children without external wound, consider CSOM</a:t>
            </a:r>
          </a:p>
          <a:p>
            <a:endParaRPr lang="sw-K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features</a:t>
            </a:r>
            <a:endParaRPr lang="sw-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in newborn;</a:t>
            </a:r>
          </a:p>
          <a:p>
            <a:r>
              <a:rPr lang="en-US" dirty="0" smtClean="0"/>
              <a:t>Inability to open the mouth</a:t>
            </a:r>
          </a:p>
          <a:p>
            <a:r>
              <a:rPr lang="en-US" dirty="0" smtClean="0"/>
              <a:t>Painful muscle spasms, without loss of consciousness</a:t>
            </a:r>
          </a:p>
          <a:p>
            <a:r>
              <a:rPr lang="en-US" dirty="0" smtClean="0"/>
              <a:t>Spasms involving back muscles result in arching of the back and may </a:t>
            </a:r>
            <a:r>
              <a:rPr lang="en-US" dirty="0" err="1" smtClean="0"/>
              <a:t>rais</a:t>
            </a:r>
            <a:r>
              <a:rPr lang="en-US" dirty="0" smtClean="0"/>
              <a:t> the child on his heels and neck (</a:t>
            </a:r>
            <a:r>
              <a:rPr lang="en-US" dirty="0" err="1" smtClean="0"/>
              <a:t>opisthotonos</a:t>
            </a:r>
            <a:r>
              <a:rPr lang="en-US" dirty="0" smtClean="0"/>
              <a:t>)</a:t>
            </a:r>
            <a:endParaRPr lang="sw-K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napshot_20130820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381001" y="304800"/>
            <a:ext cx="8407350" cy="58213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3">
            <a:schemeClr val="lt1"/>
          </a:lnRef>
          <a:fillRef idx="1003">
            <a:schemeClr val="dk2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7" name="TextBox 6"/>
          <p:cNvSpPr txBox="1"/>
          <p:nvPr/>
        </p:nvSpPr>
        <p:spPr>
          <a:xfrm>
            <a:off x="4267200" y="381000"/>
            <a:ext cx="3886200" cy="1015663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Opisthotonos in tetanus</a:t>
            </a:r>
            <a:r>
              <a:rPr lang="en-US" sz="2400" dirty="0" smtClean="0"/>
              <a:t>           </a:t>
            </a:r>
          </a:p>
          <a:p>
            <a:endParaRPr lang="en-US" dirty="0" smtClean="0"/>
          </a:p>
          <a:p>
            <a:endParaRPr lang="sw-K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</a:t>
            </a:r>
            <a:endParaRPr lang="sw-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dose of ATS first then administer 50,000-100,000U </a:t>
            </a:r>
            <a:r>
              <a:rPr lang="en-US" dirty="0" err="1" smtClean="0"/>
              <a:t>i.m</a:t>
            </a:r>
            <a:r>
              <a:rPr lang="en-US" dirty="0" smtClean="0"/>
              <a:t> stat. if HTIG is available no test dose is given (no risk of </a:t>
            </a:r>
            <a:r>
              <a:rPr lang="en-US" dirty="0" err="1" smtClean="0"/>
              <a:t>Rxn</a:t>
            </a:r>
            <a:r>
              <a:rPr lang="en-US" dirty="0" smtClean="0"/>
              <a:t>) give in dose of 30-300U</a:t>
            </a:r>
          </a:p>
          <a:p>
            <a:r>
              <a:rPr lang="en-US" dirty="0" smtClean="0"/>
              <a:t>Tetanus </a:t>
            </a:r>
            <a:r>
              <a:rPr lang="en-US" dirty="0" err="1" smtClean="0"/>
              <a:t>toxoid</a:t>
            </a:r>
            <a:r>
              <a:rPr lang="en-US" dirty="0" smtClean="0"/>
              <a:t> 0.5mls stat</a:t>
            </a:r>
          </a:p>
          <a:p>
            <a:r>
              <a:rPr lang="en-US" dirty="0" smtClean="0"/>
              <a:t>*</a:t>
            </a:r>
            <a:r>
              <a:rPr lang="en-US" dirty="0" smtClean="0">
                <a:solidFill>
                  <a:srgbClr val="FF0000"/>
                </a:solidFill>
              </a:rPr>
              <a:t>PPF 0.1g/kg/day for 1wk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</a:t>
            </a:r>
            <a:endParaRPr lang="sw-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NGT and IV line established</a:t>
            </a:r>
          </a:p>
          <a:p>
            <a:r>
              <a:rPr lang="en-US" dirty="0" smtClean="0"/>
              <a:t>Surgical wound cleaning</a:t>
            </a:r>
          </a:p>
          <a:p>
            <a:r>
              <a:rPr lang="en-US" dirty="0" smtClean="0"/>
              <a:t>Sedation- Diazepam 5-10mg and CPZ (individually adjusted) 6hly according to severity of spasm</a:t>
            </a:r>
          </a:p>
          <a:p>
            <a:r>
              <a:rPr lang="en-US" dirty="0" smtClean="0"/>
              <a:t>Afterwards give full vaccination of TT or DPT-</a:t>
            </a:r>
            <a:r>
              <a:rPr lang="en-US" dirty="0" err="1" smtClean="0"/>
              <a:t>HepB+Hib</a:t>
            </a:r>
            <a:endParaRPr lang="sw-KE" dirty="0" smtClean="0"/>
          </a:p>
          <a:p>
            <a:endParaRPr lang="sw-K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Tetanus prevention  after a wound</a:t>
            </a:r>
            <a:endParaRPr lang="sw-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TT 0.5ml </a:t>
            </a:r>
            <a:r>
              <a:rPr lang="en-US" dirty="0" err="1" smtClean="0"/>
              <a:t>im</a:t>
            </a:r>
            <a:r>
              <a:rPr lang="en-US" dirty="0" smtClean="0"/>
              <a:t> stat (this is a booster as many children have been immunized in the 1</a:t>
            </a:r>
            <a:r>
              <a:rPr lang="en-US" baseline="30000" dirty="0" smtClean="0"/>
              <a:t>st</a:t>
            </a:r>
            <a:r>
              <a:rPr lang="en-US" dirty="0" smtClean="0"/>
              <a:t> year of life)</a:t>
            </a:r>
          </a:p>
          <a:p>
            <a:r>
              <a:rPr lang="en-US" dirty="0" smtClean="0"/>
              <a:t>If not sure of primary immunization, give HTIG 250U </a:t>
            </a:r>
            <a:r>
              <a:rPr lang="en-US" dirty="0" err="1" smtClean="0"/>
              <a:t>im</a:t>
            </a:r>
            <a:r>
              <a:rPr lang="en-US" dirty="0" smtClean="0"/>
              <a:t>, if not available ATS 10,000U </a:t>
            </a:r>
            <a:r>
              <a:rPr lang="en-US" dirty="0" err="1" smtClean="0"/>
              <a:t>im</a:t>
            </a:r>
            <a:r>
              <a:rPr lang="en-US" dirty="0" smtClean="0"/>
              <a:t> after an </a:t>
            </a:r>
            <a:r>
              <a:rPr lang="en-US" dirty="0" err="1" smtClean="0"/>
              <a:t>intradermal</a:t>
            </a:r>
            <a:r>
              <a:rPr lang="en-US" dirty="0" smtClean="0"/>
              <a:t> test dose of 0.02ml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Tetanus prevention  after a wound</a:t>
            </a:r>
            <a:endParaRPr lang="sw-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  TT (TT2)after 1month</a:t>
            </a:r>
            <a:endParaRPr lang="sw-KE" dirty="0" smtClean="0"/>
          </a:p>
          <a:p>
            <a:r>
              <a:rPr lang="en-US" dirty="0" smtClean="0"/>
              <a:t>If wound is contaminated give a course of A/B </a:t>
            </a:r>
          </a:p>
          <a:p>
            <a:r>
              <a:rPr lang="en-US" dirty="0" smtClean="0"/>
              <a:t>Clean the wound</a:t>
            </a:r>
            <a:endParaRPr lang="sw-K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Thank</a:t>
            </a:r>
            <a:r>
              <a:rPr lang="en-US" dirty="0" smtClean="0"/>
              <a:t>  you</a:t>
            </a:r>
            <a:endParaRPr lang="sw-K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end </a:t>
            </a:r>
            <a:endParaRPr lang="sw-KE" sz="3200" dirty="0"/>
          </a:p>
        </p:txBody>
      </p:sp>
      <p:pic>
        <p:nvPicPr>
          <p:cNvPr id="6" name="Picture 5" descr="j03049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267200" y="2667001"/>
            <a:ext cx="4565650" cy="35452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of transmission</a:t>
            </a:r>
            <a:endParaRPr lang="sw-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Acquired during delivery</a:t>
            </a:r>
          </a:p>
          <a:p>
            <a:r>
              <a:rPr lang="en-US" dirty="0" smtClean="0"/>
              <a:t>After delivery</a:t>
            </a:r>
          </a:p>
          <a:p>
            <a:r>
              <a:rPr lang="en-US" dirty="0" smtClean="0"/>
              <a:t>Through unsterile cord cutting</a:t>
            </a:r>
          </a:p>
          <a:p>
            <a:r>
              <a:rPr lang="en-US" dirty="0" smtClean="0"/>
              <a:t>Poor cord care</a:t>
            </a:r>
          </a:p>
          <a:p>
            <a:r>
              <a:rPr lang="en-US" dirty="0" smtClean="0"/>
              <a:t>Occasionally, unsterile circumcision, traditional operations</a:t>
            </a:r>
          </a:p>
          <a:p>
            <a:r>
              <a:rPr lang="en-US" dirty="0" smtClean="0"/>
              <a:t>Environmental and social factors: Unhygienic custom </a:t>
            </a:r>
            <a:r>
              <a:rPr lang="en-US" dirty="0" err="1" smtClean="0"/>
              <a:t>habits,Unhygienic</a:t>
            </a:r>
            <a:r>
              <a:rPr lang="en-US" dirty="0" smtClean="0"/>
              <a:t> delivery practices</a:t>
            </a:r>
            <a:endParaRPr lang="sw-K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300" dirty="0" smtClean="0">
                <a:latin typeface="Arial Black" pitchFamily="34" charset="0"/>
              </a:rPr>
              <a:t>TRANSMISSION :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447800"/>
            <a:ext cx="9144000" cy="5105399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00200"/>
            <a:ext cx="49720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962401"/>
            <a:ext cx="4419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Pathogenesis </a:t>
            </a:r>
            <a:endParaRPr lang="sw-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Bacteria gains entry to newborn’s body through umbilical stump cut by an unsterile instrument or treated in an unclean method</a:t>
            </a:r>
          </a:p>
          <a:p>
            <a:r>
              <a:rPr lang="en-US" dirty="0" smtClean="0"/>
              <a:t>Bacteria can only grow in dirty crusted umbilicus</a:t>
            </a:r>
          </a:p>
          <a:p>
            <a:r>
              <a:rPr lang="en-US" dirty="0" smtClean="0"/>
              <a:t>Neurotoxins produced after incubation of 3-10 days</a:t>
            </a:r>
          </a:p>
          <a:p>
            <a:r>
              <a:rPr lang="en-US" dirty="0" smtClean="0"/>
              <a:t>Neurotoxins reach nerves  producing typical tetanus spasms</a:t>
            </a:r>
            <a:endParaRPr lang="sw-K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Spores that gain entry can persist in normal tissue for months to years under anaerobic conditions.</a:t>
            </a:r>
          </a:p>
          <a:p>
            <a:pPr>
              <a:buFont typeface="Arial" pitchFamily="34" charset="0"/>
              <a:buChar char="•"/>
              <a:defRPr/>
            </a:pPr>
            <a:endParaRPr lang="en-US" sz="2000" dirty="0" smtClean="0"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000" b="1" dirty="0" smtClean="0"/>
              <a:t>  </a:t>
            </a:r>
            <a:r>
              <a:rPr lang="en-US" sz="2000" dirty="0" smtClean="0"/>
              <a:t>When the oxygen levels in the surrounding tissue is sufficiently low, the implanted </a:t>
            </a:r>
            <a:r>
              <a:rPr lang="en-US" sz="2000" i="1" dirty="0" smtClean="0"/>
              <a:t>C. </a:t>
            </a:r>
            <a:r>
              <a:rPr lang="en-US" sz="2000" i="1" dirty="0" err="1" smtClean="0"/>
              <a:t>tetani</a:t>
            </a:r>
            <a:r>
              <a:rPr lang="en-US" sz="2000" dirty="0" smtClean="0"/>
              <a:t> spore then germinates into a new, active vegetative cell that grows and multiplies and most importantly produces tetanus toxin</a:t>
            </a:r>
            <a:r>
              <a:rPr lang="en-US" sz="2000" i="1" dirty="0" smtClean="0"/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 - </a:t>
            </a:r>
            <a:r>
              <a:rPr lang="en-US" sz="2000" dirty="0" err="1" smtClean="0">
                <a:latin typeface="Arial" charset="0"/>
                <a:cs typeface="Arial" charset="0"/>
              </a:rPr>
              <a:t>tetanospasmin</a:t>
            </a:r>
            <a:r>
              <a:rPr lang="en-US" sz="2000" dirty="0" smtClean="0">
                <a:latin typeface="Arial" charset="0"/>
                <a:cs typeface="Arial" charset="0"/>
              </a:rPr>
              <a:t> and </a:t>
            </a:r>
            <a:r>
              <a:rPr lang="en-US" sz="2000" dirty="0" err="1" smtClean="0">
                <a:latin typeface="Arial" charset="0"/>
                <a:cs typeface="Arial" charset="0"/>
              </a:rPr>
              <a:t>tetanolysin</a:t>
            </a:r>
            <a:r>
              <a:rPr lang="en-US" sz="2000" dirty="0" smtClean="0">
                <a:latin typeface="Arial" charset="0"/>
                <a:cs typeface="Arial" charset="0"/>
              </a:rPr>
              <a:t>.</a:t>
            </a:r>
          </a:p>
          <a:p>
            <a:pPr lvl="1">
              <a:buFont typeface="Arial" pitchFamily="34" charset="0"/>
              <a:buChar char="•"/>
              <a:defRPr/>
            </a:pPr>
            <a:endParaRPr lang="en-US" sz="2000" dirty="0" smtClean="0"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000" b="1" dirty="0" smtClean="0">
                <a:latin typeface="Arial" charset="0"/>
                <a:cs typeface="Arial" charset="0"/>
              </a:rPr>
              <a:t> </a:t>
            </a:r>
            <a:r>
              <a:rPr lang="en-US" sz="2000" b="1" dirty="0" err="1" smtClean="0">
                <a:latin typeface="Arial" charset="0"/>
                <a:cs typeface="Arial" charset="0"/>
              </a:rPr>
              <a:t>Tetanolysin</a:t>
            </a:r>
            <a:r>
              <a:rPr lang="en-US" sz="2000" b="1" dirty="0" smtClean="0"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is not believed to be of any significance in the clinical course of tetanus. </a:t>
            </a:r>
          </a:p>
          <a:p>
            <a:pPr>
              <a:buFont typeface="Arial" pitchFamily="34" charset="0"/>
              <a:buChar char="•"/>
              <a:defRPr/>
            </a:pPr>
            <a:endParaRPr lang="en-US" sz="2000" b="1" dirty="0" smtClean="0">
              <a:latin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000" b="1" dirty="0" err="1" smtClean="0">
                <a:latin typeface="Arial" charset="0"/>
                <a:cs typeface="Arial" charset="0"/>
              </a:rPr>
              <a:t>Tetanospasmin</a:t>
            </a:r>
            <a:r>
              <a:rPr lang="en-US" sz="2000" b="1" dirty="0" smtClean="0"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is </a:t>
            </a:r>
            <a:r>
              <a:rPr lang="en-US" sz="2000" b="1" u="sng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a neurotoxin </a:t>
            </a:r>
            <a:r>
              <a:rPr lang="en-US" sz="2000" dirty="0" smtClean="0">
                <a:latin typeface="Arial" charset="0"/>
                <a:cs typeface="Arial" charset="0"/>
              </a:rPr>
              <a:t>and causes the clinical manifestations of tetanus.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16509526"/>
              </p:ext>
            </p:extLst>
          </p:nvPr>
        </p:nvGraphicFramePr>
        <p:xfrm>
          <a:off x="457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1194</Words>
  <Application>Microsoft Office PowerPoint</Application>
  <PresentationFormat>On-screen Show (4:3)</PresentationFormat>
  <Paragraphs>201</Paragraphs>
  <Slides>37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Technic</vt:lpstr>
      <vt:lpstr>Neonatal tetanus</vt:lpstr>
      <vt:lpstr>Definition </vt:lpstr>
      <vt:lpstr>Cause </vt:lpstr>
      <vt:lpstr>Mode of transmission</vt:lpstr>
      <vt:lpstr>TRANSMISSION :</vt:lpstr>
      <vt:lpstr>Sources </vt:lpstr>
      <vt:lpstr>Pathogenesis </vt:lpstr>
      <vt:lpstr>Slide 8</vt:lpstr>
      <vt:lpstr>Slide 9</vt:lpstr>
      <vt:lpstr>Slide 10</vt:lpstr>
      <vt:lpstr>Clinical features</vt:lpstr>
      <vt:lpstr>Clinical features</vt:lpstr>
      <vt:lpstr>Clinical features</vt:lpstr>
      <vt:lpstr>Slide 14</vt:lpstr>
      <vt:lpstr>Slide 15</vt:lpstr>
      <vt:lpstr>Clinical features</vt:lpstr>
      <vt:lpstr>Other symptoms include</vt:lpstr>
      <vt:lpstr>Sequence of events</vt:lpstr>
      <vt:lpstr>Aims of management</vt:lpstr>
      <vt:lpstr>Management </vt:lpstr>
      <vt:lpstr>Management </vt:lpstr>
      <vt:lpstr>Intensive care chart for neonatal tetanus</vt:lpstr>
      <vt:lpstr>Specific treatment</vt:lpstr>
      <vt:lpstr>Sedation </vt:lpstr>
      <vt:lpstr>Sedation</vt:lpstr>
      <vt:lpstr>Management </vt:lpstr>
      <vt:lpstr>Prognosis </vt:lpstr>
      <vt:lpstr>Prevention </vt:lpstr>
      <vt:lpstr>Prevention</vt:lpstr>
      <vt:lpstr>Tetanus in older children</vt:lpstr>
      <vt:lpstr>Clinical features</vt:lpstr>
      <vt:lpstr>Slide 32</vt:lpstr>
      <vt:lpstr>Treatment </vt:lpstr>
      <vt:lpstr>Treatment </vt:lpstr>
      <vt:lpstr>Tetanus prevention  after a wound</vt:lpstr>
      <vt:lpstr>Tetanus prevention  after a wound</vt:lpstr>
      <vt:lpstr>Thank  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Anaemia</dc:title>
  <dc:creator>mtc bondo</dc:creator>
  <cp:lastModifiedBy>OMONDI</cp:lastModifiedBy>
  <cp:revision>58</cp:revision>
  <dcterms:created xsi:type="dcterms:W3CDTF">2013-06-12T19:28:46Z</dcterms:created>
  <dcterms:modified xsi:type="dcterms:W3CDTF">2015-05-31T06:09:17Z</dcterms:modified>
</cp:coreProperties>
</file>