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71" r:id="rId3"/>
    <p:sldId id="268" r:id="rId4"/>
    <p:sldId id="269" r:id="rId5"/>
    <p:sldId id="270" r:id="rId6"/>
    <p:sldId id="256" r:id="rId7"/>
    <p:sldId id="257" r:id="rId8"/>
    <p:sldId id="258" r:id="rId9"/>
    <p:sldId id="263" r:id="rId10"/>
    <p:sldId id="259" r:id="rId11"/>
    <p:sldId id="264" r:id="rId12"/>
    <p:sldId id="260" r:id="rId13"/>
    <p:sldId id="265" r:id="rId14"/>
    <p:sldId id="261" r:id="rId15"/>
    <p:sldId id="262"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721812C-1D0C-4460-952E-1291BBB099C2}" type="datetimeFigureOut">
              <a:rPr lang="en-US" smtClean="0"/>
              <a:pPr/>
              <a:t>3/22/2013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F2A3AE8E-D90D-45EF-853C-C4D056279C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21812C-1D0C-4460-952E-1291BBB099C2}" type="datetimeFigureOut">
              <a:rPr lang="en-US" smtClean="0"/>
              <a:pPr/>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3AE8E-D90D-45EF-853C-C4D056279C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21812C-1D0C-4460-952E-1291BBB099C2}" type="datetimeFigureOut">
              <a:rPr lang="en-US" smtClean="0"/>
              <a:pPr/>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3AE8E-D90D-45EF-853C-C4D056279C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721812C-1D0C-4460-952E-1291BBB099C2}" type="datetimeFigureOut">
              <a:rPr lang="en-US" smtClean="0"/>
              <a:pPr/>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3AE8E-D90D-45EF-853C-C4D056279C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721812C-1D0C-4460-952E-1291BBB099C2}" type="datetimeFigureOut">
              <a:rPr lang="en-US" smtClean="0"/>
              <a:pPr/>
              <a:t>3/22/2013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3AE8E-D90D-45EF-853C-C4D056279CA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21812C-1D0C-4460-952E-1291BBB099C2}" type="datetimeFigureOut">
              <a:rPr lang="en-US" smtClean="0"/>
              <a:pPr/>
              <a:t>3/22/2013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3AE8E-D90D-45EF-853C-C4D056279C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721812C-1D0C-4460-952E-1291BBB099C2}" type="datetimeFigureOut">
              <a:rPr lang="en-US" smtClean="0"/>
              <a:pPr/>
              <a:t>3/22/2013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3AE8E-D90D-45EF-853C-C4D056279C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721812C-1D0C-4460-952E-1291BBB099C2}" type="datetimeFigureOut">
              <a:rPr lang="en-US" smtClean="0"/>
              <a:pPr/>
              <a:t>3/22/2013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A3AE8E-D90D-45EF-853C-C4D056279C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21812C-1D0C-4460-952E-1291BBB099C2}" type="datetimeFigureOut">
              <a:rPr lang="en-US" smtClean="0"/>
              <a:pPr/>
              <a:t>3/22/2013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A3AE8E-D90D-45EF-853C-C4D056279C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721812C-1D0C-4460-952E-1291BBB099C2}" type="datetimeFigureOut">
              <a:rPr lang="en-US" smtClean="0"/>
              <a:pPr/>
              <a:t>3/22/2013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3AE8E-D90D-45EF-853C-C4D056279C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721812C-1D0C-4460-952E-1291BBB099C2}" type="datetimeFigureOut">
              <a:rPr lang="en-US" smtClean="0"/>
              <a:pPr/>
              <a:t>3/22/2013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F2A3AE8E-D90D-45EF-853C-C4D056279CA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721812C-1D0C-4460-952E-1291BBB099C2}" type="datetimeFigureOut">
              <a:rPr lang="en-US" smtClean="0"/>
              <a:pPr/>
              <a:t>3/22/2013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F2A3AE8E-D90D-45EF-853C-C4D056279CA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nlm.nih.gov/medlineplus/ency/article/003931.htm" TargetMode="External"/><Relationship Id="rId2" Type="http://schemas.openxmlformats.org/officeDocument/2006/relationships/hyperlink" Target="http://www.nlm.nih.gov/medlineplus/ency/article/000694.htm" TargetMode="External"/><Relationship Id="rId1" Type="http://schemas.openxmlformats.org/officeDocument/2006/relationships/slideLayout" Target="../slideLayouts/slideLayout2.xml"/><Relationship Id="rId4" Type="http://schemas.openxmlformats.org/officeDocument/2006/relationships/hyperlink" Target="http://www.nlm.nih.gov/medlineplus/ency/article/003428.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emedicinehealth.com/script/main/art.asp?articlekey=59285" TargetMode="External"/><Relationship Id="rId2" Type="http://schemas.openxmlformats.org/officeDocument/2006/relationships/hyperlink" Target="http://www.emedicinehealth.com/script/main/art.asp?articlekey=5875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nlm.nih.gov/medlineplus/ency/article/003090.htm" TargetMode="External"/><Relationship Id="rId2" Type="http://schemas.openxmlformats.org/officeDocument/2006/relationships/hyperlink" Target="http://www.nlm.nih.gov/medlineplus/ency/article/003200.htm" TargetMode="External"/><Relationship Id="rId1" Type="http://schemas.openxmlformats.org/officeDocument/2006/relationships/slideLayout" Target="../slideLayouts/slideLayout1.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CONVULSIVE DISORERS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1143000"/>
          </a:xfrm>
        </p:spPr>
        <p:txBody>
          <a:bodyPr>
            <a:normAutofit fontScale="90000"/>
          </a:bodyPr>
          <a:lstStyle/>
          <a:p>
            <a:r>
              <a:rPr lang="en-US" b="1" dirty="0"/>
              <a:t>Exams and Tests</a:t>
            </a:r>
            <a:r>
              <a:rPr lang="en-US" dirty="0"/>
              <a:t/>
            </a:r>
            <a:br>
              <a:rPr lang="en-US" dirty="0"/>
            </a:br>
            <a:endParaRPr lang="en-US" dirty="0"/>
          </a:p>
        </p:txBody>
      </p:sp>
      <p:sp>
        <p:nvSpPr>
          <p:cNvPr id="3" name="Content Placeholder 2"/>
          <p:cNvSpPr>
            <a:spLocks noGrp="1"/>
          </p:cNvSpPr>
          <p:nvPr>
            <p:ph idx="1"/>
          </p:nvPr>
        </p:nvSpPr>
        <p:spPr>
          <a:xfrm>
            <a:off x="457200" y="914400"/>
            <a:ext cx="8229600" cy="5638800"/>
          </a:xfrm>
        </p:spPr>
        <p:txBody>
          <a:bodyPr>
            <a:normAutofit/>
          </a:bodyPr>
          <a:lstStyle/>
          <a:p>
            <a:r>
              <a:rPr lang="en-US" dirty="0"/>
              <a:t>The health care provider may diagnose febrile seizure if the child has a grand mal seizure but does not have a history of seizure disorders (</a:t>
            </a:r>
            <a:r>
              <a:rPr lang="en-US" dirty="0">
                <a:hlinkClick r:id="rId2"/>
              </a:rPr>
              <a:t>epilepsy</a:t>
            </a:r>
            <a:r>
              <a:rPr lang="en-US" dirty="0"/>
              <a:t>). In infants and young children, it is important to rule out other causes of a first-time seizure, especially meningitis.</a:t>
            </a:r>
          </a:p>
          <a:p>
            <a:r>
              <a:rPr lang="en-US" dirty="0"/>
              <a:t>In a typical febrile seizure, the examination usually is normal, other than symptoms of the illness causing the fever. Typically, the child will not need a full seizure workup, which includes an </a:t>
            </a:r>
            <a:r>
              <a:rPr lang="en-US" dirty="0">
                <a:hlinkClick r:id="rId3"/>
              </a:rPr>
              <a:t>EEG</a:t>
            </a:r>
            <a:r>
              <a:rPr lang="en-US" dirty="0"/>
              <a:t>, head CT, and lumbar puncture (</a:t>
            </a:r>
            <a:r>
              <a:rPr lang="en-US" dirty="0">
                <a:hlinkClick r:id="rId4"/>
              </a:rPr>
              <a:t>spinal tap</a:t>
            </a:r>
            <a:r>
              <a:rPr lang="en-US" dirty="0"/>
              <a:t>).</a:t>
            </a:r>
          </a:p>
          <a:p>
            <a:r>
              <a:rPr lang="en-US" dirty="0"/>
              <a:t>Further testing may be needed if:</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Exams n tests </a:t>
            </a:r>
            <a:r>
              <a:rPr lang="en-US" dirty="0" err="1" smtClean="0"/>
              <a:t>ctnd</a:t>
            </a:r>
            <a:endParaRPr lang="en-US" dirty="0"/>
          </a:p>
        </p:txBody>
      </p:sp>
      <p:sp>
        <p:nvSpPr>
          <p:cNvPr id="3" name="Content Placeholder 2"/>
          <p:cNvSpPr>
            <a:spLocks noGrp="1"/>
          </p:cNvSpPr>
          <p:nvPr>
            <p:ph idx="1"/>
          </p:nvPr>
        </p:nvSpPr>
        <p:spPr/>
        <p:txBody>
          <a:bodyPr>
            <a:normAutofit/>
          </a:bodyPr>
          <a:lstStyle/>
          <a:p>
            <a:pPr lvl="0"/>
            <a:r>
              <a:rPr lang="en-US" dirty="0" smtClean="0"/>
              <a:t>The child younger than 9 months or older than 5 years</a:t>
            </a:r>
          </a:p>
          <a:p>
            <a:pPr lvl="0"/>
            <a:r>
              <a:rPr lang="en-US" dirty="0" smtClean="0"/>
              <a:t>The child has a brain, nerve, or developmental disorder.</a:t>
            </a:r>
          </a:p>
          <a:p>
            <a:pPr lvl="0"/>
            <a:r>
              <a:rPr lang="en-US" dirty="0" smtClean="0"/>
              <a:t>The seizure was confined to one part of the body.</a:t>
            </a:r>
          </a:p>
          <a:p>
            <a:pPr lvl="0"/>
            <a:r>
              <a:rPr lang="en-US" dirty="0" smtClean="0"/>
              <a:t>The seizure lasted longer than 15 minutes.</a:t>
            </a:r>
          </a:p>
          <a:p>
            <a:pPr lvl="0"/>
            <a:r>
              <a:rPr lang="en-US" dirty="0" smtClean="0"/>
              <a:t>The child had more than one febrile seizure in 24 hours.</a:t>
            </a:r>
          </a:p>
          <a:p>
            <a:pPr lvl="0"/>
            <a:r>
              <a:rPr lang="en-US" dirty="0" smtClean="0"/>
              <a:t>The child has abnormal findings when examined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Treatment</a:t>
            </a:r>
            <a:r>
              <a:rPr lang="en-US" dirty="0"/>
              <a:t/>
            </a:r>
            <a:br>
              <a:rPr lang="en-US" dirty="0"/>
            </a:br>
            <a:endParaRPr lang="en-US" dirty="0"/>
          </a:p>
        </p:txBody>
      </p:sp>
      <p:sp>
        <p:nvSpPr>
          <p:cNvPr id="3" name="Content Placeholder 2"/>
          <p:cNvSpPr>
            <a:spLocks noGrp="1"/>
          </p:cNvSpPr>
          <p:nvPr>
            <p:ph idx="1"/>
          </p:nvPr>
        </p:nvSpPr>
        <p:spPr>
          <a:xfrm>
            <a:off x="457200" y="914400"/>
            <a:ext cx="8229600" cy="5562600"/>
          </a:xfrm>
        </p:spPr>
        <p:txBody>
          <a:bodyPr>
            <a:normAutofit fontScale="25000" lnSpcReduction="20000"/>
          </a:bodyPr>
          <a:lstStyle/>
          <a:p>
            <a:endParaRPr lang="en-US" sz="11200" dirty="0"/>
          </a:p>
          <a:p>
            <a:pPr lvl="0"/>
            <a:r>
              <a:rPr lang="en-US" sz="11200" dirty="0"/>
              <a:t>Move him only if he is in a dangerous location.</a:t>
            </a:r>
          </a:p>
          <a:p>
            <a:pPr lvl="0"/>
            <a:r>
              <a:rPr lang="en-US" sz="11200" dirty="0"/>
              <a:t>Remove objects that may injure him.</a:t>
            </a:r>
          </a:p>
          <a:p>
            <a:pPr lvl="0"/>
            <a:r>
              <a:rPr lang="en-US" sz="11200" dirty="0"/>
              <a:t>Loosen any tight clothing, especially around the neck. If possible, open or remove clothes from the waist up.</a:t>
            </a:r>
          </a:p>
          <a:p>
            <a:pPr lvl="0"/>
            <a:r>
              <a:rPr lang="en-US" sz="11200" dirty="0"/>
              <a:t>If he vomits, or if saliva and mucus build up in the mouth, turn him on his side or stomach. This is also important if it looks like the tongue is getting in the way of breathing.</a:t>
            </a:r>
          </a:p>
          <a:p>
            <a:r>
              <a:rPr lang="en-US" sz="11200" dirty="0"/>
              <a:t>Do NOT try to force anything into his mouth to prevent him from biting the tongue, as this increases the risk of injury. Do NOT try to restrain your child or try to stop the seizure movements.</a:t>
            </a:r>
          </a:p>
          <a:p>
            <a:r>
              <a:rPr lang="en-US" sz="11200" dirty="0"/>
              <a:t>Focus your attention on bringing the fever down:</a:t>
            </a:r>
          </a:p>
          <a:p>
            <a:pPr lvl="0"/>
            <a:endParaRPr lang="en-US" dirty="0"/>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629400"/>
          </a:xfrm>
        </p:spPr>
        <p:txBody>
          <a:bodyPr>
            <a:normAutofit fontScale="85000" lnSpcReduction="20000"/>
          </a:bodyPr>
          <a:lstStyle/>
          <a:p>
            <a:pPr lvl="0"/>
            <a:r>
              <a:rPr lang="en-US" sz="3400" dirty="0" smtClean="0"/>
              <a:t>Insert an acetaminophen suppository (if you have some) into the child's rectum.</a:t>
            </a:r>
          </a:p>
          <a:p>
            <a:pPr lvl="0"/>
            <a:r>
              <a:rPr lang="en-US" sz="3400" dirty="0" smtClean="0"/>
              <a:t>Do NOT try to give anything by mouth.</a:t>
            </a:r>
          </a:p>
          <a:p>
            <a:pPr lvl="0"/>
            <a:r>
              <a:rPr lang="en-US" sz="3400" dirty="0" smtClean="0"/>
              <a:t>Apply cool washcloths to the forehead and neck. Sponge the rest of the body with lukewarm (not cold) water</a:t>
            </a:r>
            <a:r>
              <a:rPr lang="en-US" sz="3400" smtClean="0"/>
              <a:t>. </a:t>
            </a:r>
            <a:endParaRPr lang="en-US" sz="3400" dirty="0" smtClean="0"/>
          </a:p>
          <a:p>
            <a:pPr lvl="0"/>
            <a:r>
              <a:rPr lang="en-US" sz="3400" dirty="0" smtClean="0"/>
              <a:t>After the seizure is over and your child is awake, give the normal dose of ibuprofen or acetaminophen.</a:t>
            </a:r>
          </a:p>
          <a:p>
            <a:r>
              <a:rPr lang="en-US" sz="3400" dirty="0" smtClean="0"/>
              <a:t>After the seizure, the most important step is to identify the cause of the fever.</a:t>
            </a:r>
          </a:p>
          <a:p>
            <a:r>
              <a:rPr lang="en-US" sz="3400" dirty="0" smtClean="0"/>
              <a:t>Meningitis causes less than 0.1% of febrile seizures. It should always be considered, especially in children less </a:t>
            </a:r>
            <a:r>
              <a:rPr lang="en-US" sz="3600" dirty="0" smtClean="0"/>
              <a:t>than 1 year old, or those who still look ill when the fever comes down</a:t>
            </a:r>
            <a:r>
              <a:rPr lang="en-US" dirty="0" smtClean="0"/>
              <a: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Outlook (Prognosis)</a:t>
            </a:r>
            <a:r>
              <a:rPr lang="en-US" dirty="0"/>
              <a:t/>
            </a:r>
            <a:br>
              <a:rPr lang="en-US" dirty="0"/>
            </a:br>
            <a:endParaRPr lang="en-US" dirty="0"/>
          </a:p>
        </p:txBody>
      </p:sp>
      <p:sp>
        <p:nvSpPr>
          <p:cNvPr id="3" name="Content Placeholder 2"/>
          <p:cNvSpPr>
            <a:spLocks noGrp="1"/>
          </p:cNvSpPr>
          <p:nvPr>
            <p:ph idx="1"/>
          </p:nvPr>
        </p:nvSpPr>
        <p:spPr>
          <a:xfrm>
            <a:off x="457200" y="1143000"/>
            <a:ext cx="8229600" cy="5334000"/>
          </a:xfrm>
        </p:spPr>
        <p:txBody>
          <a:bodyPr>
            <a:normAutofit fontScale="77500" lnSpcReduction="20000"/>
          </a:bodyPr>
          <a:lstStyle/>
          <a:p>
            <a:r>
              <a:rPr lang="en-US" sz="3800" dirty="0"/>
              <a:t>The first febrile seizure is a frightening moment for parents. Most parents are afraid that their child will die or have brain damage. However, simple febrile seizures are harmless. There is no evidence that they cause death, brain damage, epilepsy, a decrease in IQ, or learning problems.</a:t>
            </a:r>
          </a:p>
          <a:p>
            <a:r>
              <a:rPr lang="en-US" sz="3800" dirty="0"/>
              <a:t>Most children outgrow febrile seizures by age 5. </a:t>
            </a:r>
          </a:p>
          <a:p>
            <a:r>
              <a:rPr lang="en-US" sz="3800" dirty="0"/>
              <a:t>Few children have more than three febrile seizures in their lifetime. The number of febrile seizures is not related to future risk of epilepsy.</a:t>
            </a:r>
          </a:p>
          <a:p>
            <a:r>
              <a:rPr lang="en-US" sz="3800" dirty="0"/>
              <a:t>Children who would develop epilepsy anyway will sometimes have their first seizures during fevers. These seizures most often do not appear like a typical febrile seizure.</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Prevention</a:t>
            </a:r>
            <a:r>
              <a:rPr lang="en-US" dirty="0"/>
              <a:t/>
            </a:r>
            <a:br>
              <a:rPr lang="en-US" dirty="0"/>
            </a:br>
            <a:endParaRPr lang="en-US" dirty="0"/>
          </a:p>
        </p:txBody>
      </p:sp>
      <p:sp>
        <p:nvSpPr>
          <p:cNvPr id="3" name="Content Placeholder 2"/>
          <p:cNvSpPr>
            <a:spLocks noGrp="1"/>
          </p:cNvSpPr>
          <p:nvPr>
            <p:ph idx="1"/>
          </p:nvPr>
        </p:nvSpPr>
        <p:spPr>
          <a:xfrm>
            <a:off x="457200" y="1600200"/>
            <a:ext cx="8229600" cy="5257800"/>
          </a:xfrm>
        </p:spPr>
        <p:txBody>
          <a:bodyPr>
            <a:normAutofit fontScale="70000" lnSpcReduction="20000"/>
          </a:bodyPr>
          <a:lstStyle/>
          <a:p>
            <a:r>
              <a:rPr lang="en-US" sz="3400" dirty="0"/>
              <a:t>Most seizures cannot be prevented. There are some exceptions, but these are very difficult to control, such as head trauma and infections during </a:t>
            </a:r>
            <a:r>
              <a:rPr lang="en-US" sz="3400" dirty="0">
                <a:hlinkClick r:id="rId2"/>
              </a:rPr>
              <a:t>pregnancy</a:t>
            </a:r>
            <a:r>
              <a:rPr lang="en-US" sz="3400" dirty="0"/>
              <a:t>. </a:t>
            </a:r>
          </a:p>
          <a:p>
            <a:pPr lvl="0"/>
            <a:r>
              <a:rPr lang="en-US" sz="3400" dirty="0"/>
              <a:t>Children who are known to have febrile seizures should have their fevers well controlled when sick. </a:t>
            </a:r>
          </a:p>
          <a:p>
            <a:pPr lvl="0"/>
            <a:r>
              <a:rPr lang="en-US" sz="3400" dirty="0"/>
              <a:t>The biggest impact caretakers can have is to prevent further injury if a seizure does occur. </a:t>
            </a:r>
          </a:p>
          <a:p>
            <a:pPr lvl="0"/>
            <a:r>
              <a:rPr lang="en-US" sz="3400" dirty="0"/>
              <a:t>The child can participate in most activities just as other children do. Parents and other caretakers must be aware of added safety measures, such as having an adult around if the child is swimming or participating in any other activities that could result in harm if a seizure occurs. </a:t>
            </a:r>
          </a:p>
          <a:p>
            <a:pPr lvl="0"/>
            <a:r>
              <a:rPr lang="en-US" sz="3400" dirty="0"/>
              <a:t>One common area for added caution is in the bathroom. </a:t>
            </a:r>
            <a:r>
              <a:rPr lang="en-US" sz="3400" dirty="0" err="1"/>
              <a:t>Sho``wers</a:t>
            </a:r>
            <a:r>
              <a:rPr lang="en-US" sz="3400" dirty="0"/>
              <a:t> are preferred because they reduce the risk of </a:t>
            </a:r>
            <a:r>
              <a:rPr lang="en-US" sz="3400" dirty="0">
                <a:hlinkClick r:id="rId3"/>
              </a:rPr>
              <a:t>drowning</a:t>
            </a:r>
            <a:r>
              <a:rPr lang="en-US" sz="3400" dirty="0"/>
              <a:t> more than baths.</a:t>
            </a:r>
          </a:p>
          <a:p>
            <a:r>
              <a:rPr lang="en-US" dirty="0"/>
              <a:t> </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 SAID ENGLISH IS EASY?</a:t>
            </a:r>
            <a:endParaRPr lang="en-US" dirty="0"/>
          </a:p>
        </p:txBody>
      </p:sp>
      <p:sp>
        <p:nvSpPr>
          <p:cNvPr id="3" name="Content Placeholder 2"/>
          <p:cNvSpPr>
            <a:spLocks noGrp="1"/>
          </p:cNvSpPr>
          <p:nvPr>
            <p:ph idx="1"/>
          </p:nvPr>
        </p:nvSpPr>
        <p:spPr/>
        <p:txBody>
          <a:bodyPr/>
          <a:lstStyle/>
          <a:p>
            <a:r>
              <a:rPr lang="en-US" dirty="0" smtClean="0"/>
              <a:t>FILL THE BLANK WITH YES OR NO ?</a:t>
            </a:r>
          </a:p>
          <a:p>
            <a:r>
              <a:rPr lang="en-US" sz="2800" dirty="0" smtClean="0"/>
              <a:t>……………………I don’t have a brain.</a:t>
            </a:r>
          </a:p>
          <a:p>
            <a:r>
              <a:rPr lang="en-US" sz="2800" dirty="0" smtClean="0"/>
              <a:t>…………………….I don’t have sense.</a:t>
            </a:r>
          </a:p>
          <a:p>
            <a:r>
              <a:rPr lang="en-US" sz="2800" dirty="0" smtClean="0"/>
              <a:t>……………………..</a:t>
            </a:r>
            <a:r>
              <a:rPr lang="en-US" sz="2800" dirty="0" err="1" smtClean="0"/>
              <a:t>iam</a:t>
            </a:r>
            <a:r>
              <a:rPr lang="en-US" sz="2800" dirty="0" smtClean="0"/>
              <a:t> stupid </a:t>
            </a:r>
          </a:p>
          <a:p>
            <a:endParaRPr lang="en-US" dirty="0"/>
          </a:p>
        </p:txBody>
      </p:sp>
      <p:pic>
        <p:nvPicPr>
          <p:cNvPr id="1026" name="Picture 2" descr="C:\Program Files (x86)\Microsoft Office\MEDIA\CAGCAT10\j0299125.wmf"/>
          <p:cNvPicPr>
            <a:picLocks noChangeAspect="1" noChangeArrowheads="1"/>
          </p:cNvPicPr>
          <p:nvPr/>
        </p:nvPicPr>
        <p:blipFill>
          <a:blip r:embed="rId2" cstate="print"/>
          <a:srcRect/>
          <a:stretch>
            <a:fillRect/>
          </a:stretch>
        </p:blipFill>
        <p:spPr bwMode="auto">
          <a:xfrm>
            <a:off x="762000" y="3962400"/>
            <a:ext cx="5715000" cy="256702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Convulsion is spasmodic contraction of muscles</a:t>
            </a:r>
          </a:p>
          <a:p>
            <a:endParaRPr lang="en-US" dirty="0"/>
          </a:p>
        </p:txBody>
      </p:sp>
      <p:pic>
        <p:nvPicPr>
          <p:cNvPr id="1026" name="Picture 2" descr="C:\Program Files (x86)\Microsoft Office\MEDIA\CAGCAT10\j0301252.wmf"/>
          <p:cNvPicPr>
            <a:picLocks noChangeAspect="1" noChangeArrowheads="1"/>
          </p:cNvPicPr>
          <p:nvPr/>
        </p:nvPicPr>
        <p:blipFill>
          <a:blip r:embed="rId2" cstate="print"/>
          <a:srcRect/>
          <a:stretch>
            <a:fillRect/>
          </a:stretch>
        </p:blipFill>
        <p:spPr bwMode="auto">
          <a:xfrm>
            <a:off x="2133600" y="2646273"/>
            <a:ext cx="4267199" cy="1565453"/>
          </a:xfrm>
          <a:prstGeom prst="rect">
            <a:avLst/>
          </a:prstGeom>
          <a:noFill/>
        </p:spPr>
      </p:pic>
      <p:pic>
        <p:nvPicPr>
          <p:cNvPr id="1027" name="Picture 3" descr="C:\Program Files (x86)\Microsoft Office\MEDIA\CAGCAT10\j0299125.wmf"/>
          <p:cNvPicPr>
            <a:picLocks noChangeAspect="1" noChangeArrowheads="1"/>
          </p:cNvPicPr>
          <p:nvPr/>
        </p:nvPicPr>
        <p:blipFill>
          <a:blip r:embed="rId3" cstate="print"/>
          <a:srcRect/>
          <a:stretch>
            <a:fillRect/>
          </a:stretch>
        </p:blipFill>
        <p:spPr bwMode="auto">
          <a:xfrm>
            <a:off x="1752600" y="4648200"/>
            <a:ext cx="5105400" cy="1805026"/>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MOST COMMON CAUSES</a:t>
            </a:r>
            <a:endParaRPr lang="en-US" dirty="0"/>
          </a:p>
        </p:txBody>
      </p:sp>
      <p:sp>
        <p:nvSpPr>
          <p:cNvPr id="3" name="Content Placeholder 2"/>
          <p:cNvSpPr>
            <a:spLocks noGrp="1"/>
          </p:cNvSpPr>
          <p:nvPr>
            <p:ph idx="1"/>
          </p:nvPr>
        </p:nvSpPr>
        <p:spPr/>
        <p:txBody>
          <a:bodyPr/>
          <a:lstStyle/>
          <a:p>
            <a:r>
              <a:rPr lang="en-US" dirty="0" smtClean="0"/>
              <a:t>Infections-</a:t>
            </a:r>
            <a:r>
              <a:rPr lang="en-US" dirty="0" err="1" smtClean="0"/>
              <a:t>menengitis</a:t>
            </a:r>
            <a:endParaRPr lang="en-US" dirty="0" smtClean="0"/>
          </a:p>
          <a:p>
            <a:r>
              <a:rPr lang="en-US" dirty="0" smtClean="0"/>
              <a:t>Brain abscess</a:t>
            </a:r>
          </a:p>
          <a:p>
            <a:r>
              <a:rPr lang="en-US" dirty="0" smtClean="0"/>
              <a:t>Malaria &amp;other febrile illness</a:t>
            </a:r>
          </a:p>
          <a:p>
            <a:r>
              <a:rPr lang="en-US" dirty="0" err="1" smtClean="0"/>
              <a:t>Encephaliti</a:t>
            </a:r>
            <a:endParaRPr lang="en-US" dirty="0" smtClean="0"/>
          </a:p>
          <a:p>
            <a:r>
              <a:rPr lang="en-US" dirty="0" err="1" smtClean="0"/>
              <a:t>Otitis</a:t>
            </a:r>
            <a:r>
              <a:rPr lang="en-US" dirty="0" smtClean="0"/>
              <a:t> media</a:t>
            </a:r>
          </a:p>
          <a:p>
            <a:r>
              <a:rPr lang="en-US" dirty="0" smtClean="0"/>
              <a:t>Congenital malformations </a:t>
            </a:r>
            <a:r>
              <a:rPr lang="en-US" dirty="0" err="1" smtClean="0"/>
              <a:t>hydroceph</a:t>
            </a:r>
            <a:r>
              <a:rPr lang="en-US" dirty="0" smtClean="0"/>
              <a:t> </a:t>
            </a:r>
          </a:p>
          <a:p>
            <a:r>
              <a:rPr lang="en-US" dirty="0" smtClean="0"/>
              <a:t>Metabolic problems </a:t>
            </a:r>
            <a:r>
              <a:rPr lang="en-US" dirty="0" err="1" smtClean="0"/>
              <a:t>hypocalcemia,hypoglcemia</a:t>
            </a:r>
            <a:endParaRPr lang="en-US" dirty="0" smtClean="0"/>
          </a:p>
          <a:p>
            <a:r>
              <a:rPr lang="en-US" dirty="0" smtClean="0"/>
              <a:t>Toxin –tetanus</a:t>
            </a:r>
          </a:p>
          <a:p>
            <a:r>
              <a:rPr lang="en-US" dirty="0" smtClean="0"/>
              <a:t>Inherited metabolic disorders-</a:t>
            </a:r>
            <a:r>
              <a:rPr lang="en-US" dirty="0" err="1" smtClean="0"/>
              <a:t>phenyketonuria</a:t>
            </a: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 </a:t>
            </a:r>
            <a:r>
              <a:rPr lang="en-US" dirty="0" err="1" smtClean="0"/>
              <a:t>cntd</a:t>
            </a:r>
            <a:endParaRPr lang="en-US" dirty="0"/>
          </a:p>
        </p:txBody>
      </p:sp>
      <p:sp>
        <p:nvSpPr>
          <p:cNvPr id="3" name="Content Placeholder 2"/>
          <p:cNvSpPr>
            <a:spLocks noGrp="1"/>
          </p:cNvSpPr>
          <p:nvPr>
            <p:ph idx="1"/>
          </p:nvPr>
        </p:nvSpPr>
        <p:spPr/>
        <p:txBody>
          <a:bodyPr/>
          <a:lstStyle/>
          <a:p>
            <a:r>
              <a:rPr lang="en-US" dirty="0" smtClean="0"/>
              <a:t>Sols –</a:t>
            </a:r>
            <a:r>
              <a:rPr lang="en-US" dirty="0" err="1" smtClean="0"/>
              <a:t>haematoma</a:t>
            </a:r>
            <a:endParaRPr lang="en-US" dirty="0" smtClean="0"/>
          </a:p>
          <a:p>
            <a:r>
              <a:rPr lang="en-US" dirty="0" smtClean="0"/>
              <a:t>Post traumatic convulsions </a:t>
            </a:r>
          </a:p>
          <a:p>
            <a:r>
              <a:rPr lang="en-US" dirty="0" smtClean="0"/>
              <a:t>Systemic infections –renal diseases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533400"/>
            <a:ext cx="7772400" cy="1470025"/>
          </a:xfrm>
        </p:spPr>
        <p:txBody>
          <a:bodyPr>
            <a:normAutofit fontScale="90000"/>
          </a:bodyPr>
          <a:lstStyle/>
          <a:p>
            <a:r>
              <a:rPr lang="en-US" b="1" dirty="0"/>
              <a:t>Febrile seizures</a:t>
            </a:r>
            <a:r>
              <a:rPr lang="en-US" dirty="0"/>
              <a:t/>
            </a:r>
            <a:br>
              <a:rPr lang="en-US" dirty="0"/>
            </a:br>
            <a:endParaRPr lang="en-US" dirty="0"/>
          </a:p>
        </p:txBody>
      </p:sp>
      <p:sp>
        <p:nvSpPr>
          <p:cNvPr id="3" name="Subtitle 2"/>
          <p:cNvSpPr>
            <a:spLocks noGrp="1"/>
          </p:cNvSpPr>
          <p:nvPr>
            <p:ph type="subTitle" idx="1"/>
          </p:nvPr>
        </p:nvSpPr>
        <p:spPr>
          <a:xfrm>
            <a:off x="533400" y="1600200"/>
            <a:ext cx="8610600" cy="5029200"/>
          </a:xfrm>
        </p:spPr>
        <p:txBody>
          <a:bodyPr>
            <a:normAutofit/>
          </a:bodyPr>
          <a:lstStyle/>
          <a:p>
            <a:r>
              <a:rPr lang="en-US" dirty="0"/>
              <a:t>A febrile seizure is a </a:t>
            </a:r>
            <a:r>
              <a:rPr lang="en-US" dirty="0">
                <a:hlinkClick r:id="rId2"/>
              </a:rPr>
              <a:t>convulsion</a:t>
            </a:r>
            <a:r>
              <a:rPr lang="en-US" dirty="0"/>
              <a:t> in a child triggered by a </a:t>
            </a:r>
            <a:r>
              <a:rPr lang="en-US" dirty="0">
                <a:hlinkClick r:id="rId3"/>
              </a:rPr>
              <a:t>fever</a:t>
            </a:r>
            <a:r>
              <a:rPr lang="en-US" dirty="0"/>
              <a:t>. </a:t>
            </a:r>
          </a:p>
          <a:p>
            <a:r>
              <a:rPr lang="en-US" dirty="0" smtClean="0"/>
              <a:t>.</a:t>
            </a:r>
            <a:endParaRPr lang="en-US" dirty="0"/>
          </a:p>
          <a:p>
            <a:endParaRPr lang="en-US" dirty="0"/>
          </a:p>
        </p:txBody>
      </p:sp>
      <p:pic>
        <p:nvPicPr>
          <p:cNvPr id="2050" name="Picture 2" descr="C:\Program Files (x86)\Microsoft Office\MEDIA\CAGCAT10\j0292020.wmf"/>
          <p:cNvPicPr>
            <a:picLocks noChangeAspect="1" noChangeArrowheads="1"/>
          </p:cNvPicPr>
          <p:nvPr/>
        </p:nvPicPr>
        <p:blipFill>
          <a:blip r:embed="rId4" cstate="print"/>
          <a:srcRect/>
          <a:stretch>
            <a:fillRect/>
          </a:stretch>
        </p:blipFill>
        <p:spPr bwMode="auto">
          <a:xfrm>
            <a:off x="609600" y="2542032"/>
            <a:ext cx="6781799" cy="370636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Causes</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Febrile seizures occur most often in otherwise healthy children between ages 9 months and 5 years. Toddlers are most commonly affected. </a:t>
            </a:r>
          </a:p>
          <a:p>
            <a:r>
              <a:rPr lang="en-US" dirty="0"/>
              <a:t>Most febrile seizures occur in the first 24 hours of an illness and may not occur when the fever is highest. Ear infections or any cold or viral illness may trigger a febrile seizure.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a:t>Symptoms</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dirty="0"/>
              <a:t>A febrile seizure may be as mild as the child's eyes rolling or limbs stiffening. A simple febrile seizure stops by itself within a few seconds to 10 minutes. It is often followed by a brief period of drowsiness or confusion.</a:t>
            </a:r>
          </a:p>
          <a:p>
            <a:r>
              <a:rPr lang="en-US" dirty="0"/>
              <a:t>Febrile seizures may begin with the sudden tightening (contraction) of muscles on both sides of a child's body.</a:t>
            </a:r>
          </a:p>
          <a:p>
            <a:pPr lvl="0"/>
            <a:r>
              <a:rPr lang="en-US" dirty="0"/>
              <a:t>The child may cry or moan.</a:t>
            </a:r>
          </a:p>
          <a:p>
            <a:pPr lvl="0"/>
            <a:r>
              <a:rPr lang="en-US" dirty="0"/>
              <a:t>The muscle tightening may last for several seconds, or longer.</a:t>
            </a:r>
          </a:p>
          <a:p>
            <a:pPr lvl="0"/>
            <a:r>
              <a:rPr lang="en-US" dirty="0"/>
              <a:t>The child will fall, if standing, and may pass urine.</a:t>
            </a:r>
          </a:p>
          <a:p>
            <a:pPr lvl="0"/>
            <a:endParaRPr lang="en-US"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Symptoms </a:t>
            </a:r>
            <a:r>
              <a:rPr lang="en-US" dirty="0" err="1" smtClean="0"/>
              <a:t>ctnd</a:t>
            </a:r>
            <a:endParaRPr lang="en-US" dirty="0"/>
          </a:p>
        </p:txBody>
      </p:sp>
      <p:sp>
        <p:nvSpPr>
          <p:cNvPr id="3" name="Content Placeholder 2"/>
          <p:cNvSpPr>
            <a:spLocks noGrp="1"/>
          </p:cNvSpPr>
          <p:nvPr>
            <p:ph idx="1"/>
          </p:nvPr>
        </p:nvSpPr>
        <p:spPr/>
        <p:txBody>
          <a:bodyPr>
            <a:normAutofit/>
          </a:bodyPr>
          <a:lstStyle/>
          <a:p>
            <a:pPr lvl="0"/>
            <a:r>
              <a:rPr lang="en-US" dirty="0" smtClean="0"/>
              <a:t>The child may vomit or bite the tongue.</a:t>
            </a:r>
          </a:p>
          <a:p>
            <a:pPr lvl="0"/>
            <a:r>
              <a:rPr lang="en-US" dirty="0" smtClean="0"/>
              <a:t>Sometimes children do not breathe, and may begin to turn blue.</a:t>
            </a:r>
          </a:p>
          <a:p>
            <a:pPr lvl="0"/>
            <a:r>
              <a:rPr lang="en-US" dirty="0" smtClean="0"/>
              <a:t>The child's body may then begin to jerk rhythmically. The child will not respond to the parent's voice.</a:t>
            </a:r>
          </a:p>
          <a:p>
            <a:r>
              <a:rPr lang="en-US" dirty="0" smtClean="0"/>
              <a:t>A seizure lasts longer than 15 minutes, is in just one part of the body, or occurs again during the same illness is not a normal febrile seizure.</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122</TotalTime>
  <Words>993</Words>
  <Application>Microsoft Office PowerPoint</Application>
  <PresentationFormat>On-screen Show (4:3)</PresentationFormat>
  <Paragraphs>75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CONVULSIVE DISORERS</vt:lpstr>
      <vt:lpstr>WHO SAID ENGLISH IS EASY?</vt:lpstr>
      <vt:lpstr>Slide 3</vt:lpstr>
      <vt:lpstr>MOST COMMON CAUSES</vt:lpstr>
      <vt:lpstr>Cause cntd</vt:lpstr>
      <vt:lpstr>Febrile seizures </vt:lpstr>
      <vt:lpstr>Causes </vt:lpstr>
      <vt:lpstr>Symptoms</vt:lpstr>
      <vt:lpstr>Symptoms ctnd</vt:lpstr>
      <vt:lpstr>Exams and Tests </vt:lpstr>
      <vt:lpstr>Exams n tests ctnd</vt:lpstr>
      <vt:lpstr>Treatment </vt:lpstr>
      <vt:lpstr>Slide 13</vt:lpstr>
      <vt:lpstr>Outlook (Prognosis) </vt:lpstr>
      <vt:lpstr>Prevention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Febrile seizures</dc:title>
  <dc:creator>peter murage</dc:creator>
  <cp:lastModifiedBy>peter murage</cp:lastModifiedBy>
  <cp:revision>13</cp:revision>
  <dcterms:created xsi:type="dcterms:W3CDTF">2012-05-28T17:19:48Z</dcterms:created>
  <dcterms:modified xsi:type="dcterms:W3CDTF">2013-03-22T07:56:36Z</dcterms:modified>
</cp:coreProperties>
</file>