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257" r:id="rId3"/>
    <p:sldId id="258" r:id="rId4"/>
    <p:sldId id="259" r:id="rId5"/>
    <p:sldId id="260" r:id="rId6"/>
    <p:sldId id="326" r:id="rId7"/>
    <p:sldId id="329" r:id="rId8"/>
    <p:sldId id="327" r:id="rId9"/>
    <p:sldId id="330" r:id="rId10"/>
    <p:sldId id="328" r:id="rId11"/>
    <p:sldId id="331" r:id="rId12"/>
    <p:sldId id="261" r:id="rId13"/>
    <p:sldId id="262" r:id="rId14"/>
    <p:sldId id="263" r:id="rId15"/>
    <p:sldId id="274" r:id="rId16"/>
    <p:sldId id="276" r:id="rId17"/>
    <p:sldId id="275" r:id="rId18"/>
    <p:sldId id="277" r:id="rId19"/>
    <p:sldId id="333" r:id="rId20"/>
    <p:sldId id="332" r:id="rId21"/>
    <p:sldId id="281" r:id="rId22"/>
    <p:sldId id="334" r:id="rId23"/>
    <p:sldId id="282" r:id="rId24"/>
    <p:sldId id="335" r:id="rId25"/>
    <p:sldId id="336" r:id="rId26"/>
    <p:sldId id="283" r:id="rId27"/>
    <p:sldId id="338" r:id="rId28"/>
    <p:sldId id="339" r:id="rId29"/>
    <p:sldId id="285" r:id="rId30"/>
    <p:sldId id="302" r:id="rId31"/>
    <p:sldId id="303" r:id="rId32"/>
    <p:sldId id="340" r:id="rId33"/>
    <p:sldId id="287" r:id="rId34"/>
    <p:sldId id="323" r:id="rId35"/>
    <p:sldId id="324" r:id="rId36"/>
    <p:sldId id="325" r:id="rId37"/>
    <p:sldId id="296" r:id="rId38"/>
    <p:sldId id="297" r:id="rId39"/>
    <p:sldId id="298" r:id="rId40"/>
    <p:sldId id="299" r:id="rId41"/>
    <p:sldId id="300" r:id="rId42"/>
    <p:sldId id="301" r:id="rId43"/>
    <p:sldId id="278" r:id="rId44"/>
    <p:sldId id="279" r:id="rId45"/>
    <p:sldId id="304" r:id="rId46"/>
    <p:sldId id="305" r:id="rId47"/>
    <p:sldId id="306" r:id="rId48"/>
    <p:sldId id="307" r:id="rId49"/>
    <p:sldId id="293" r:id="rId50"/>
    <p:sldId id="295" r:id="rId51"/>
    <p:sldId id="294" r:id="rId52"/>
    <p:sldId id="288" r:id="rId53"/>
    <p:sldId id="312" r:id="rId54"/>
    <p:sldId id="316" r:id="rId55"/>
    <p:sldId id="317" r:id="rId56"/>
    <p:sldId id="318" r:id="rId57"/>
    <p:sldId id="319" r:id="rId58"/>
    <p:sldId id="320" r:id="rId59"/>
    <p:sldId id="321" r:id="rId60"/>
    <p:sldId id="322" r:id="rId61"/>
    <p:sldId id="313" r:id="rId62"/>
    <p:sldId id="290" r:id="rId63"/>
    <p:sldId id="291" r:id="rId64"/>
    <p:sldId id="292" r:id="rId65"/>
    <p:sldId id="314" r:id="rId66"/>
    <p:sldId id="315" r:id="rId67"/>
    <p:sldId id="308" r:id="rId68"/>
    <p:sldId id="30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B7772-6B26-4F50-B91A-1C46C21A0ED3}" type="datetimeFigureOut">
              <a:rPr lang="en-US" smtClean="0"/>
              <a:pPr/>
              <a:t>7/3/2014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7D88CB-E7B6-4891-B3E5-90505FA6DFF7}" type="slidenum">
              <a:rPr lang="en-US" smtClean="0"/>
              <a:pPr/>
              <a:t>‹#›</a:t>
            </a:fld>
            <a:endParaRPr lang="en-US"/>
          </a:p>
        </p:txBody>
      </p:sp>
    </p:spTree>
    <p:extLst>
      <p:ext uri="{BB962C8B-B14F-4D97-AF65-F5344CB8AC3E}">
        <p14:creationId xmlns:p14="http://schemas.microsoft.com/office/powerpoint/2010/main" val="90385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7B4EFB-5234-4F3C-8B56-F6DA742DD4A4}" type="datetimeFigureOut">
              <a:rPr lang="en-US" smtClean="0"/>
              <a:pPr/>
              <a:t>7/3/2014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D98F2-AA10-4767-8189-9FE33ECB6659}" type="slidenum">
              <a:rPr lang="en-US" smtClean="0"/>
              <a:pPr/>
              <a:t>‹#›</a:t>
            </a:fld>
            <a:endParaRPr lang="en-US"/>
          </a:p>
        </p:txBody>
      </p:sp>
    </p:spTree>
    <p:extLst>
      <p:ext uri="{BB962C8B-B14F-4D97-AF65-F5344CB8AC3E}">
        <p14:creationId xmlns:p14="http://schemas.microsoft.com/office/powerpoint/2010/main" val="373737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BD98F2-AA10-4767-8189-9FE33ECB6659}" type="slidenum">
              <a:rPr lang="en-US" smtClean="0"/>
              <a:pPr/>
              <a:t>59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11C283-C2DA-401C-92E1-57904D68DCD5}"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1C283-C2DA-401C-92E1-57904D68DCD5}"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1C283-C2DA-401C-92E1-57904D68DCD5}"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C0F243-B72D-41F9-97E1-CB410E4552D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1C283-C2DA-401C-92E1-57904D68DCD5}"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11C283-C2DA-401C-92E1-57904D68DCD5}" type="datetimeFigureOut">
              <a:rPr lang="en-US" smtClean="0"/>
              <a:pPr/>
              <a:t>7/3/2014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11C283-C2DA-401C-92E1-57904D68DCD5}"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11C283-C2DA-401C-92E1-57904D68DCD5}" type="datetimeFigureOut">
              <a:rPr lang="en-US" smtClean="0"/>
              <a:pPr/>
              <a:t>7/3/2014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11C283-C2DA-401C-92E1-57904D68DCD5}" type="datetimeFigureOut">
              <a:rPr lang="en-US" smtClean="0"/>
              <a:pPr/>
              <a:t>7/3/2014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1C283-C2DA-401C-92E1-57904D68DCD5}" type="datetimeFigureOut">
              <a:rPr lang="en-US" smtClean="0"/>
              <a:pPr/>
              <a:t>7/3/2014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1C283-C2DA-401C-92E1-57904D68DCD5}"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1C283-C2DA-401C-92E1-57904D68DCD5}" type="datetimeFigureOut">
              <a:rPr lang="en-US" smtClean="0"/>
              <a:pPr/>
              <a:t>7/3/2014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A3A98-27BA-42A0-AA57-D419CBDE46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1C283-C2DA-401C-92E1-57904D68DCD5}" type="datetimeFigureOut">
              <a:rPr lang="en-US" smtClean="0"/>
              <a:pPr/>
              <a:t>7/3/2014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3A98-27BA-42A0-AA57-D419CBDE46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Gastrointestinal disorders in children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839200" cy="6705600"/>
          </a:xfrm>
        </p:spPr>
        <p:txBody>
          <a:bodyPr>
            <a:normAutofit fontScale="92500" lnSpcReduction="10000"/>
          </a:bodyPr>
          <a:lstStyle/>
          <a:p>
            <a:pPr algn="ctr">
              <a:buNone/>
            </a:pPr>
            <a:r>
              <a:rPr lang="en-US" b="1" dirty="0" smtClean="0"/>
              <a:t>Examination of the rectum and anus</a:t>
            </a:r>
          </a:p>
          <a:p>
            <a:pPr>
              <a:buNone/>
            </a:pPr>
            <a:r>
              <a:rPr lang="en-US" sz="2800" b="1" dirty="0" smtClean="0"/>
              <a:t>Inspection</a:t>
            </a:r>
            <a:endParaRPr lang="en-US" sz="2800" dirty="0" smtClean="0"/>
          </a:p>
          <a:p>
            <a:r>
              <a:rPr lang="en-US" sz="2800" dirty="0" smtClean="0"/>
              <a:t>In infants or toddler, place the child on a flat surface so that the weight is evenly distributed on the front of the pelvis. As the infant moves about on the abdomen, observe the entire back, the lower back, the upper thigh, and the tightening of the buttocks and symmetry</a:t>
            </a:r>
          </a:p>
          <a:p>
            <a:r>
              <a:rPr lang="en-US" sz="2800" dirty="0" smtClean="0"/>
              <a:t>Check particularly the lower part of the back for hairiness or a mass.</a:t>
            </a:r>
          </a:p>
          <a:p>
            <a:r>
              <a:rPr lang="en-US" sz="2800" dirty="0" smtClean="0"/>
              <a:t>Part the butt chicks and inspect the cleft between for </a:t>
            </a:r>
            <a:r>
              <a:rPr lang="en-US" sz="2800" dirty="0" err="1" smtClean="0"/>
              <a:t>pilonidal</a:t>
            </a:r>
            <a:r>
              <a:rPr lang="en-US" sz="2800" dirty="0" smtClean="0"/>
              <a:t> dimple or sinus. </a:t>
            </a:r>
          </a:p>
          <a:p>
            <a:r>
              <a:rPr lang="en-US" sz="2800" dirty="0" smtClean="0"/>
              <a:t>Note the outer appearance of the anus and the perineum, the underside of the scrotum in the male, and the labia </a:t>
            </a:r>
            <a:r>
              <a:rPr lang="en-US" sz="2800" dirty="0" err="1" smtClean="0"/>
              <a:t>majora</a:t>
            </a:r>
            <a:r>
              <a:rPr lang="en-US" sz="2800" dirty="0" smtClean="0"/>
              <a:t> in the female.</a:t>
            </a:r>
          </a:p>
          <a:p>
            <a:r>
              <a:rPr lang="en-US" sz="2800" dirty="0" smtClean="0"/>
              <a:t>Inspect the anus for blood, fissures, or splitting in the external tissue, redness, swelling, or pads of extra flesh or worms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fontScale="77500" lnSpcReduction="20000"/>
          </a:bodyPr>
          <a:lstStyle/>
          <a:p>
            <a:endParaRPr lang="en-US" dirty="0" smtClean="0"/>
          </a:p>
          <a:p>
            <a:pPr>
              <a:buNone/>
            </a:pPr>
            <a:r>
              <a:rPr lang="en-US" b="1" dirty="0" smtClean="0"/>
              <a:t>Palpation</a:t>
            </a:r>
            <a:endParaRPr lang="en-US" dirty="0" smtClean="0"/>
          </a:p>
          <a:p>
            <a:r>
              <a:rPr lang="en-US" dirty="0" smtClean="0"/>
              <a:t>This part of the examination is not always needed.</a:t>
            </a:r>
          </a:p>
          <a:p>
            <a:r>
              <a:rPr lang="en-US" dirty="0" smtClean="0"/>
              <a:t>Part the buttocks with the left hand and introducing a well-lubricated finger into the anus.</a:t>
            </a:r>
          </a:p>
          <a:p>
            <a:r>
              <a:rPr lang="en-US" dirty="0" smtClean="0"/>
              <a:t>Gently apply pressure on the anal sphincter with the pulp of the finger to allow the muscles to relax and the fingertip to slide into the rectum.</a:t>
            </a:r>
          </a:p>
          <a:p>
            <a:r>
              <a:rPr lang="en-US" dirty="0" smtClean="0"/>
              <a:t>Gently palpate the inner ring, feeling for areas of thickening and tenderness and simultaneously judging the sphincter tone.</a:t>
            </a:r>
          </a:p>
          <a:p>
            <a:r>
              <a:rPr lang="en-US" dirty="0" smtClean="0"/>
              <a:t>Palpate the walls of the rectum, mucosal walls should be smooth, and deep palpation should elicit mild tenderness and no acute pain.</a:t>
            </a:r>
          </a:p>
          <a:p>
            <a:r>
              <a:rPr lang="en-US" dirty="0" smtClean="0"/>
              <a:t>In the male, gently turn your finger through 180 degrees and feel the posterior surface of the prostate. Note size, consistency, tenderness, and contour.</a:t>
            </a:r>
          </a:p>
          <a:p>
            <a:r>
              <a:rPr lang="en-US" dirty="0" smtClean="0"/>
              <a:t>In the female, perform a bimanual examination and palpate the cervix.</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915400" cy="6324600"/>
          </a:xfrm>
        </p:spPr>
        <p:txBody>
          <a:bodyPr>
            <a:normAutofit fontScale="85000" lnSpcReduction="20000"/>
          </a:bodyPr>
          <a:lstStyle/>
          <a:p>
            <a:pPr>
              <a:buNone/>
            </a:pPr>
            <a:r>
              <a:rPr lang="en-US" b="1" dirty="0" err="1" smtClean="0"/>
              <a:t>Peadiatric</a:t>
            </a:r>
            <a:r>
              <a:rPr lang="en-US" b="1" dirty="0" smtClean="0"/>
              <a:t> differences in the GIT system</a:t>
            </a:r>
          </a:p>
          <a:p>
            <a:r>
              <a:rPr lang="en-US" dirty="0" smtClean="0"/>
              <a:t>Infant </a:t>
            </a:r>
            <a:r>
              <a:rPr lang="en-US" dirty="0" smtClean="0"/>
              <a:t>s have minimal saliva </a:t>
            </a:r>
          </a:p>
          <a:p>
            <a:r>
              <a:rPr lang="en-US" dirty="0" smtClean="0"/>
              <a:t>Swallowing is not under voluntary control until 6wks</a:t>
            </a:r>
          </a:p>
          <a:p>
            <a:r>
              <a:rPr lang="en-US" dirty="0" smtClean="0"/>
              <a:t>Infants &amp; children have less stomach capacity</a:t>
            </a:r>
          </a:p>
          <a:p>
            <a:pPr>
              <a:buNone/>
            </a:pPr>
            <a:r>
              <a:rPr lang="en-US" dirty="0" smtClean="0"/>
              <a:t>    </a:t>
            </a:r>
            <a:r>
              <a:rPr lang="en-US" dirty="0" smtClean="0"/>
              <a:t>A</a:t>
            </a:r>
            <a:r>
              <a:rPr lang="en-US" u="sng" dirty="0" smtClean="0"/>
              <a:t>ge</a:t>
            </a:r>
            <a:r>
              <a:rPr lang="en-US" dirty="0" smtClean="0"/>
              <a:t>                           S</a:t>
            </a:r>
            <a:r>
              <a:rPr lang="en-US" u="sng" dirty="0" smtClean="0"/>
              <a:t>tomach </a:t>
            </a:r>
            <a:r>
              <a:rPr lang="en-US" u="sng" dirty="0" smtClean="0"/>
              <a:t>capacity (</a:t>
            </a:r>
            <a:r>
              <a:rPr lang="en-US" u="sng" dirty="0" err="1" smtClean="0"/>
              <a:t>mls</a:t>
            </a:r>
            <a:r>
              <a:rPr lang="en-US" u="sng" dirty="0" smtClean="0"/>
              <a:t>)</a:t>
            </a:r>
          </a:p>
          <a:p>
            <a:pPr>
              <a:buNone/>
            </a:pPr>
            <a:r>
              <a:rPr lang="en-US" dirty="0" smtClean="0"/>
              <a:t>     newborn                             10-20</a:t>
            </a:r>
          </a:p>
          <a:p>
            <a:pPr>
              <a:buNone/>
            </a:pPr>
            <a:r>
              <a:rPr lang="en-US" dirty="0" smtClean="0"/>
              <a:t>     1wk                                      30-90</a:t>
            </a:r>
          </a:p>
          <a:p>
            <a:pPr>
              <a:buNone/>
            </a:pPr>
            <a:r>
              <a:rPr lang="en-US" dirty="0" smtClean="0"/>
              <a:t>     2-3wks                                 75-100</a:t>
            </a:r>
          </a:p>
          <a:p>
            <a:pPr>
              <a:buNone/>
            </a:pPr>
            <a:r>
              <a:rPr lang="en-US" dirty="0" smtClean="0"/>
              <a:t>     1mnth                                  90- 150</a:t>
            </a:r>
          </a:p>
          <a:p>
            <a:pPr>
              <a:buNone/>
            </a:pPr>
            <a:r>
              <a:rPr lang="en-US" dirty="0" smtClean="0"/>
              <a:t>     3mnths                                150- 200</a:t>
            </a:r>
          </a:p>
          <a:p>
            <a:pPr>
              <a:buNone/>
            </a:pPr>
            <a:r>
              <a:rPr lang="en-US" dirty="0" smtClean="0"/>
              <a:t>     1yr                                        210- 360</a:t>
            </a:r>
          </a:p>
          <a:p>
            <a:pPr>
              <a:buNone/>
            </a:pPr>
            <a:r>
              <a:rPr lang="en-US" dirty="0" smtClean="0"/>
              <a:t>     2yrs                                      500</a:t>
            </a:r>
          </a:p>
          <a:p>
            <a:pPr>
              <a:buNone/>
            </a:pPr>
            <a:r>
              <a:rPr lang="en-US" dirty="0" smtClean="0"/>
              <a:t>     10yrs                                   750- 900</a:t>
            </a:r>
          </a:p>
          <a:p>
            <a:pPr>
              <a:buNone/>
            </a:pPr>
            <a:r>
              <a:rPr lang="en-US" dirty="0" smtClean="0"/>
              <a:t>     16yrs                                   1500</a:t>
            </a:r>
          </a:p>
          <a:p>
            <a:pPr>
              <a:buNone/>
            </a:pPr>
            <a:r>
              <a:rPr lang="en-US" dirty="0" smtClean="0"/>
              <a:t>      adult                                  2000-3000</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705600"/>
          </a:xfrm>
        </p:spPr>
        <p:txBody>
          <a:bodyPr>
            <a:normAutofit/>
          </a:bodyPr>
          <a:lstStyle/>
          <a:p>
            <a:pPr>
              <a:lnSpc>
                <a:spcPct val="90000"/>
              </a:lnSpc>
            </a:pPr>
            <a:r>
              <a:rPr lang="en-US" sz="2400" dirty="0" smtClean="0"/>
              <a:t>Gastric </a:t>
            </a:r>
            <a:r>
              <a:rPr lang="en-US" sz="2400" dirty="0" smtClean="0"/>
              <a:t>emptying time is 2-3 hrs and peristalsis is </a:t>
            </a:r>
            <a:r>
              <a:rPr lang="en-US" sz="2400" dirty="0" smtClean="0"/>
              <a:t>faster; fever increases propulsion</a:t>
            </a:r>
            <a:endParaRPr lang="en-US" sz="2400" dirty="0" smtClean="0"/>
          </a:p>
          <a:p>
            <a:pPr>
              <a:lnSpc>
                <a:spcPct val="90000"/>
              </a:lnSpc>
            </a:pPr>
            <a:r>
              <a:rPr lang="en-US" sz="2400" dirty="0" smtClean="0"/>
              <a:t>Metabolic rate is </a:t>
            </a:r>
            <a:r>
              <a:rPr lang="en-US" sz="2400" dirty="0" smtClean="0"/>
              <a:t>faster, resulting in greater production of metabolic wastes</a:t>
            </a:r>
          </a:p>
          <a:p>
            <a:pPr>
              <a:lnSpc>
                <a:spcPct val="90000"/>
              </a:lnSpc>
            </a:pPr>
            <a:r>
              <a:rPr lang="en-US" sz="2400" dirty="0" smtClean="0"/>
              <a:t>infancy </a:t>
            </a:r>
            <a:r>
              <a:rPr lang="en-US" sz="2400" dirty="0" smtClean="0"/>
              <a:t>causing regurgitation and vomiting</a:t>
            </a:r>
          </a:p>
          <a:p>
            <a:pPr>
              <a:lnSpc>
                <a:spcPct val="90000"/>
              </a:lnSpc>
            </a:pPr>
            <a:r>
              <a:rPr lang="en-US" sz="2400" dirty="0" smtClean="0"/>
              <a:t>HCL acid concentration is low until school age</a:t>
            </a:r>
          </a:p>
          <a:p>
            <a:pPr>
              <a:lnSpc>
                <a:spcPct val="90000"/>
              </a:lnSpc>
            </a:pPr>
            <a:r>
              <a:rPr lang="en-US" sz="2400" dirty="0" smtClean="0"/>
              <a:t>Immature </a:t>
            </a:r>
            <a:r>
              <a:rPr lang="en-US" sz="2400" dirty="0" smtClean="0"/>
              <a:t>liver – insufficient detoxifying less vitamin and mineral breakdown; varies with age</a:t>
            </a:r>
          </a:p>
          <a:p>
            <a:pPr>
              <a:lnSpc>
                <a:spcPct val="90000"/>
              </a:lnSpc>
            </a:pPr>
            <a:r>
              <a:rPr lang="en-US" sz="2400" dirty="0" smtClean="0"/>
              <a:t>Small intestine is proportionately greater and secretes more fluids and electrolytes than in adulthood. Consequently more prone to dehydration.</a:t>
            </a:r>
          </a:p>
          <a:p>
            <a:pPr>
              <a:lnSpc>
                <a:spcPct val="90000"/>
              </a:lnSpc>
            </a:pPr>
            <a:r>
              <a:rPr lang="en-US" sz="2400" dirty="0" smtClean="0"/>
              <a:t>Infants are deficient of several digestive enzymes; amylase  produced at 4-6 months, lactase low in preterm and after early childhood</a:t>
            </a:r>
          </a:p>
          <a:p>
            <a:pPr>
              <a:lnSpc>
                <a:spcPct val="90000"/>
              </a:lnSpc>
            </a:pPr>
            <a:r>
              <a:rPr lang="en-US" sz="2400" dirty="0" smtClean="0"/>
              <a:t>Intestine more permeable to proteins in infancy therefore prone to food allergies</a:t>
            </a:r>
          </a:p>
          <a:p>
            <a:pPr>
              <a:lnSpc>
                <a:spcPct val="90000"/>
              </a:lnSpc>
            </a:pPr>
            <a:r>
              <a:rPr lang="en-US" sz="2400" dirty="0" smtClean="0"/>
              <a:t>The large intestine is relatively short with, with less epithelial lining to absorb water from fecal mass- stools have soft consistency and peristalsis is rapid.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Classification of GIT conditions</a:t>
            </a:r>
            <a:endParaRPr lang="en-US" dirty="0"/>
          </a:p>
        </p:txBody>
      </p:sp>
      <p:sp>
        <p:nvSpPr>
          <p:cNvPr id="4" name="Content Placeholder 3"/>
          <p:cNvSpPr>
            <a:spLocks noGrp="1"/>
          </p:cNvSpPr>
          <p:nvPr>
            <p:ph idx="1"/>
          </p:nvPr>
        </p:nvSpPr>
        <p:spPr>
          <a:xfrm>
            <a:off x="228600" y="990600"/>
            <a:ext cx="8686800" cy="5486400"/>
          </a:xfrm>
        </p:spPr>
        <p:txBody>
          <a:bodyPr>
            <a:normAutofit/>
          </a:bodyPr>
          <a:lstStyle/>
          <a:p>
            <a:pPr>
              <a:lnSpc>
                <a:spcPct val="90000"/>
              </a:lnSpc>
            </a:pPr>
            <a:r>
              <a:rPr lang="en-US" sz="2400" dirty="0" smtClean="0"/>
              <a:t>Congenital defects e.g. cleft lip &amp; palate,tracheoesophageal atresia &amp; fistula, imperforate anus, abdominal wall defects</a:t>
            </a:r>
          </a:p>
          <a:p>
            <a:pPr>
              <a:lnSpc>
                <a:spcPct val="90000"/>
              </a:lnSpc>
            </a:pPr>
            <a:r>
              <a:rPr lang="en-US" sz="2400" dirty="0" smtClean="0"/>
              <a:t>Motility disorders e.g. GER, constipation, </a:t>
            </a:r>
            <a:r>
              <a:rPr lang="en-US" sz="2400" dirty="0" err="1" smtClean="0"/>
              <a:t>encopresis</a:t>
            </a:r>
            <a:r>
              <a:rPr lang="en-US" sz="2400" dirty="0" smtClean="0"/>
              <a:t>, irritable bowel syndrome</a:t>
            </a:r>
          </a:p>
          <a:p>
            <a:pPr>
              <a:lnSpc>
                <a:spcPct val="90000"/>
              </a:lnSpc>
            </a:pPr>
            <a:r>
              <a:rPr lang="en-US" sz="2400" dirty="0" smtClean="0"/>
              <a:t>Inflammatory &amp; infectious conditions e.g. NEC, IBD, GE, appendicitis. </a:t>
            </a:r>
          </a:p>
          <a:p>
            <a:pPr>
              <a:lnSpc>
                <a:spcPct val="90000"/>
              </a:lnSpc>
            </a:pPr>
            <a:r>
              <a:rPr lang="en-US" sz="2400" dirty="0" smtClean="0"/>
              <a:t>Obstructive disease e.g. pyloric stenosis, Intussusception and Hirchsprung disease</a:t>
            </a:r>
          </a:p>
          <a:p>
            <a:pPr>
              <a:lnSpc>
                <a:spcPct val="90000"/>
              </a:lnSpc>
            </a:pPr>
            <a:r>
              <a:rPr lang="en-US" sz="2400" dirty="0" smtClean="0"/>
              <a:t>Malabsorption condition e.g. lactose intolerance and celiac disease</a:t>
            </a:r>
          </a:p>
          <a:p>
            <a:pPr>
              <a:lnSpc>
                <a:spcPct val="90000"/>
              </a:lnSpc>
            </a:pPr>
            <a:r>
              <a:rPr lang="en-US" sz="2400" dirty="0" smtClean="0"/>
              <a:t> Accessory organs disorders e.g. hepatitis, </a:t>
            </a:r>
            <a:r>
              <a:rPr lang="en-US" sz="2400" dirty="0" err="1" smtClean="0"/>
              <a:t>biliary</a:t>
            </a:r>
            <a:r>
              <a:rPr lang="en-US" sz="2400" dirty="0" smtClean="0"/>
              <a:t> atresia &amp; cirrhosis, pancreatitis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639762"/>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4294967295"/>
          </p:nvPr>
        </p:nvSpPr>
        <p:spPr>
          <a:xfrm>
            <a:off x="0" y="0"/>
            <a:ext cx="9144000" cy="6858000"/>
          </a:xfrm>
        </p:spPr>
        <p:txBody>
          <a:bodyPr>
            <a:normAutofit/>
          </a:bodyPr>
          <a:lstStyle/>
          <a:p>
            <a:pPr algn="ctr">
              <a:lnSpc>
                <a:spcPct val="90000"/>
              </a:lnSpc>
              <a:buNone/>
            </a:pPr>
            <a:r>
              <a:rPr lang="en-US" sz="2800" b="1" dirty="0" smtClean="0"/>
              <a:t>Tracheoesophageal Atresia and Fistula</a:t>
            </a:r>
          </a:p>
          <a:p>
            <a:pPr>
              <a:lnSpc>
                <a:spcPct val="90000"/>
              </a:lnSpc>
            </a:pPr>
            <a:r>
              <a:rPr lang="en-US" sz="2600" dirty="0" smtClean="0"/>
              <a:t>Esophageal atresia (EA) is failure of the esophagus to form a continuous passage from the pharynx to the stomach during embryonic development. </a:t>
            </a:r>
          </a:p>
          <a:p>
            <a:pPr>
              <a:lnSpc>
                <a:spcPct val="90000"/>
              </a:lnSpc>
            </a:pPr>
            <a:r>
              <a:rPr lang="en-US" sz="2600" dirty="0" smtClean="0"/>
              <a:t>EA can occur with </a:t>
            </a:r>
            <a:r>
              <a:rPr lang="en-US" sz="2600" dirty="0" err="1" smtClean="0"/>
              <a:t>tracheoesophageal</a:t>
            </a:r>
            <a:r>
              <a:rPr lang="en-US" sz="2600" dirty="0" smtClean="0"/>
              <a:t> fistula (TEF), which is an abnormal connection between the trachea and esophagus.</a:t>
            </a:r>
          </a:p>
          <a:p>
            <a:pPr>
              <a:lnSpc>
                <a:spcPct val="90000"/>
              </a:lnSpc>
            </a:pPr>
            <a:r>
              <a:rPr lang="en-US" sz="2600" dirty="0" smtClean="0"/>
              <a:t>TEA or TEF Occurs at 4-5 wks gestation  due to failure of proper separation of the embryonic channel into the esophagus and trachea.</a:t>
            </a:r>
          </a:p>
          <a:p>
            <a:pPr>
              <a:lnSpc>
                <a:spcPct val="90000"/>
              </a:lnSpc>
            </a:pPr>
            <a:r>
              <a:rPr lang="en-US" sz="2600" dirty="0" smtClean="0"/>
              <a:t>Etiology unknown, possible influences include:</a:t>
            </a:r>
          </a:p>
          <a:p>
            <a:pPr lvl="1"/>
            <a:r>
              <a:rPr lang="en-US" sz="2600" dirty="0" smtClean="0"/>
              <a:t>Inheritable genetic factor</a:t>
            </a:r>
          </a:p>
          <a:p>
            <a:pPr lvl="1"/>
            <a:r>
              <a:rPr lang="en-US" sz="2600" dirty="0" smtClean="0"/>
              <a:t>Chromosomal (structural) abnormalities</a:t>
            </a:r>
          </a:p>
          <a:p>
            <a:pPr lvl="1"/>
            <a:r>
              <a:rPr lang="en-US" sz="2600" dirty="0" err="1" smtClean="0"/>
              <a:t>Teratogens</a:t>
            </a:r>
            <a:r>
              <a:rPr lang="en-US" sz="2600" dirty="0" smtClean="0"/>
              <a:t> such as </a:t>
            </a:r>
            <a:r>
              <a:rPr lang="en-US" sz="2600" dirty="0" err="1" smtClean="0"/>
              <a:t>adriamycin</a:t>
            </a:r>
            <a:r>
              <a:rPr lang="en-US" sz="2600" dirty="0" smtClean="0"/>
              <a:t> and diethylstilbestrol (DES).</a:t>
            </a:r>
          </a:p>
          <a:p>
            <a:pPr>
              <a:buNone/>
            </a:pPr>
            <a:endParaRPr lang="en-US" sz="3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Classification of TEF</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a:xfrm>
            <a:off x="304800" y="1143000"/>
            <a:ext cx="8001000" cy="55626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r>
              <a:rPr lang="en-US" sz="2400" dirty="0" smtClean="0"/>
              <a:t>The esophagus in EA is inherently abnormal.</a:t>
            </a:r>
          </a:p>
          <a:p>
            <a:r>
              <a:rPr lang="en-US" sz="2400" dirty="0" smtClean="0"/>
              <a:t>Esophageal </a:t>
            </a:r>
            <a:r>
              <a:rPr lang="en-US" sz="2400" dirty="0" err="1" smtClean="0"/>
              <a:t>dysmotility</a:t>
            </a:r>
            <a:r>
              <a:rPr lang="en-US" sz="2400" dirty="0" smtClean="0"/>
              <a:t> and consequent delayed esophageal emptying increase the duration of exposure of the esophageal mucosa to gastric acid in </a:t>
            </a:r>
            <a:r>
              <a:rPr lang="en-US" sz="2400" dirty="0" err="1" smtClean="0"/>
              <a:t>infants,with</a:t>
            </a:r>
            <a:r>
              <a:rPr lang="en-US" sz="2400" dirty="0" smtClean="0"/>
              <a:t> GE reflux.</a:t>
            </a:r>
          </a:p>
          <a:p>
            <a:r>
              <a:rPr lang="en-US" sz="2400" dirty="0" smtClean="0"/>
              <a:t>Many infants also have an abnormally soft trachea (</a:t>
            </a:r>
            <a:r>
              <a:rPr lang="en-US" sz="2400" dirty="0" err="1" smtClean="0"/>
              <a:t>tracheomalacia</a:t>
            </a:r>
            <a:r>
              <a:rPr lang="en-US" sz="2400" dirty="0" smtClean="0"/>
              <a:t>). When the </a:t>
            </a:r>
            <a:r>
              <a:rPr lang="en-US" sz="2400" dirty="0" err="1" smtClean="0"/>
              <a:t>tracheomalacia</a:t>
            </a:r>
            <a:r>
              <a:rPr lang="en-US" sz="2400" dirty="0" smtClean="0"/>
              <a:t> is severe, the trachea tends to collapse and may cause obstruction on expiration</a:t>
            </a:r>
            <a:endParaRPr lang="en-US" sz="2400" dirty="0" smtClean="0">
              <a:solidFill>
                <a:schemeClr val="tx2"/>
              </a:solidFill>
            </a:endParaRPr>
          </a:p>
          <a:p>
            <a:pPr marL="609600" indent="-609600">
              <a:lnSpc>
                <a:spcPct val="80000"/>
              </a:lnSpc>
              <a:buNone/>
            </a:pPr>
            <a:r>
              <a:rPr lang="en-US" sz="2400" dirty="0" err="1" smtClean="0">
                <a:solidFill>
                  <a:schemeClr val="tx2"/>
                </a:solidFill>
              </a:rPr>
              <a:t>Dx</a:t>
            </a:r>
            <a:r>
              <a:rPr lang="en-US" sz="2400" dirty="0" smtClean="0"/>
              <a:t>: </a:t>
            </a:r>
          </a:p>
          <a:p>
            <a:pPr marL="609600" indent="-609600">
              <a:lnSpc>
                <a:spcPct val="80000"/>
              </a:lnSpc>
            </a:pPr>
            <a:r>
              <a:rPr lang="en-US" sz="2400" dirty="0" err="1" smtClean="0"/>
              <a:t>Hx</a:t>
            </a:r>
            <a:r>
              <a:rPr lang="en-US" sz="2400" dirty="0" smtClean="0"/>
              <a:t> of maternal </a:t>
            </a:r>
            <a:r>
              <a:rPr lang="en-US" sz="2400" dirty="0" err="1" smtClean="0"/>
              <a:t>polyhydramnios</a:t>
            </a:r>
            <a:endParaRPr lang="en-US" sz="2400" dirty="0"/>
          </a:p>
          <a:p>
            <a:pPr marL="609600" indent="-609600">
              <a:lnSpc>
                <a:spcPct val="80000"/>
              </a:lnSpc>
            </a:pPr>
            <a:r>
              <a:rPr lang="en-US" sz="2400" dirty="0" smtClean="0"/>
              <a:t>Infant born slightly prematurely</a:t>
            </a:r>
          </a:p>
          <a:p>
            <a:pPr marL="609600" indent="-609600">
              <a:lnSpc>
                <a:spcPct val="80000"/>
              </a:lnSpc>
            </a:pPr>
            <a:r>
              <a:rPr lang="en-US" sz="2400" dirty="0" smtClean="0"/>
              <a:t>Symptoms: </a:t>
            </a:r>
            <a:r>
              <a:rPr lang="en-US" sz="2000" dirty="0" smtClean="0"/>
              <a:t>Cyanotic episodes and respiratory distress shortly after birth; Excessive oral mucous (blowing bubbles); “Double bubble”, drooling of saliva.</a:t>
            </a:r>
          </a:p>
          <a:p>
            <a:pPr marL="609600" indent="-609600">
              <a:lnSpc>
                <a:spcPct val="80000"/>
              </a:lnSpc>
            </a:pPr>
            <a:r>
              <a:rPr lang="en-US" sz="2400" dirty="0" smtClean="0"/>
              <a:t>Inability to pass a catheter (10 gauge) to the stomach, becomes arrested 9-10 cm from the gums</a:t>
            </a:r>
          </a:p>
          <a:p>
            <a:pPr marL="609600" indent="-609600">
              <a:lnSpc>
                <a:spcPct val="80000"/>
              </a:lnSpc>
            </a:pPr>
            <a:r>
              <a:rPr lang="en-US" sz="2400" dirty="0" smtClean="0"/>
              <a:t>Litmus paper confirms fluid aspirated is acidic</a:t>
            </a:r>
          </a:p>
          <a:p>
            <a:pPr marL="609600" indent="-609600">
              <a:lnSpc>
                <a:spcPct val="80000"/>
              </a:lnSpc>
            </a:pPr>
            <a:r>
              <a:rPr lang="en-US" sz="2400" dirty="0" err="1" smtClean="0"/>
              <a:t>Abd</a:t>
            </a:r>
            <a:r>
              <a:rPr lang="en-US" sz="2400" dirty="0" smtClean="0"/>
              <a:t> x-ray shows stomach distended with air </a:t>
            </a:r>
          </a:p>
          <a:p>
            <a:pPr marL="609600" indent="-609600">
              <a:lnSpc>
                <a:spcPct val="80000"/>
              </a:lnSpc>
            </a:pPr>
            <a:r>
              <a:rPr lang="en-US" sz="2400" dirty="0" smtClean="0"/>
              <a:t>Radiopaque NG tube will x-ray as curled in esophagus</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839200" cy="6705600"/>
          </a:xfrm>
        </p:spPr>
        <p:txBody>
          <a:bodyPr>
            <a:normAutofit fontScale="92500"/>
          </a:bodyPr>
          <a:lstStyle/>
          <a:p>
            <a:pPr>
              <a:lnSpc>
                <a:spcPct val="90000"/>
              </a:lnSpc>
            </a:pPr>
            <a:r>
              <a:rPr lang="en-US" sz="2400" dirty="0" smtClean="0"/>
              <a:t>Presence of other associated anomalies VARTEL Syndrome ( vertebral, </a:t>
            </a:r>
            <a:r>
              <a:rPr lang="en-US" sz="2400" dirty="0" err="1" smtClean="0"/>
              <a:t>anorectal</a:t>
            </a:r>
            <a:r>
              <a:rPr lang="en-US" sz="2400" dirty="0" smtClean="0"/>
              <a:t>, respiratory ,TEF, limbs), down syndrome.</a:t>
            </a:r>
          </a:p>
          <a:p>
            <a:pPr>
              <a:lnSpc>
                <a:spcPct val="90000"/>
              </a:lnSpc>
              <a:buNone/>
            </a:pPr>
            <a:r>
              <a:rPr lang="en-US" sz="2400" b="1" dirty="0" smtClean="0"/>
              <a:t>Signs &amp; Symptoms</a:t>
            </a:r>
            <a:r>
              <a:rPr lang="en-US" sz="2400" dirty="0" smtClean="0"/>
              <a:t>: </a:t>
            </a:r>
          </a:p>
          <a:p>
            <a:pPr>
              <a:lnSpc>
                <a:spcPct val="90000"/>
              </a:lnSpc>
            </a:pPr>
            <a:r>
              <a:rPr lang="en-US" sz="2400" dirty="0" smtClean="0"/>
              <a:t> 3 C’s - coughing, choking, and cyanosis;  excessive oral mucous, bubbles, drooling</a:t>
            </a:r>
          </a:p>
          <a:p>
            <a:r>
              <a:rPr lang="en-US" sz="2400" dirty="0" smtClean="0"/>
              <a:t>Explosive ejection of the milk on feeding associated with cyanosis, choking and respiratory distress.</a:t>
            </a:r>
          </a:p>
          <a:p>
            <a:r>
              <a:rPr lang="en-US" sz="2400" dirty="0" smtClean="0"/>
              <a:t>Abdominal distention.</a:t>
            </a:r>
          </a:p>
          <a:p>
            <a:r>
              <a:rPr lang="en-US" sz="2400" dirty="0" smtClean="0"/>
              <a:t>Intermittent, unexplained cyanosis and </a:t>
            </a:r>
            <a:r>
              <a:rPr lang="en-US" sz="2400" dirty="0" err="1" smtClean="0"/>
              <a:t>laryngospasm</a:t>
            </a:r>
            <a:r>
              <a:rPr lang="en-US" sz="2400" dirty="0" smtClean="0"/>
              <a:t>.</a:t>
            </a:r>
          </a:p>
          <a:p>
            <a:pPr>
              <a:buNone/>
            </a:pPr>
            <a:r>
              <a:rPr lang="en-US" sz="2400" b="1" dirty="0" smtClean="0"/>
              <a:t>Management</a:t>
            </a:r>
          </a:p>
          <a:p>
            <a:r>
              <a:rPr lang="en-US" sz="2400" dirty="0" smtClean="0"/>
              <a:t>Minimum  handling to prevent high O2 consumption, exposure of  the infant to cold stress which may cause dramatic cardiovascular responses.</a:t>
            </a:r>
          </a:p>
          <a:p>
            <a:r>
              <a:rPr lang="en-US" sz="2400" dirty="0" smtClean="0"/>
              <a:t>O2 therapy to prevent respiratory distress 2o prematurity, aspiration pneumonia or diaphragmatic splinting caused by excessive escape of air through the distal fistula into the stomach.</a:t>
            </a:r>
          </a:p>
          <a:p>
            <a:r>
              <a:rPr lang="en-US" sz="2400" dirty="0" smtClean="0"/>
              <a:t>Nurse in the </a:t>
            </a:r>
            <a:r>
              <a:rPr lang="en-US" sz="2400" dirty="0" smtClean="0"/>
              <a:t>supine </a:t>
            </a:r>
            <a:r>
              <a:rPr lang="en-US" sz="2400" dirty="0" smtClean="0"/>
              <a:t>position  prop infant at 30-degree angle; minimizes regurgitation of gastric contents up the distal TEF, decrease the work of breathing and improve oxygenation.</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r>
              <a:rPr lang="en-US" sz="2400" dirty="0" smtClean="0"/>
              <a:t>NPO; I.V. fluids.</a:t>
            </a:r>
          </a:p>
          <a:p>
            <a:r>
              <a:rPr lang="en-US" sz="2400" dirty="0" smtClean="0"/>
              <a:t>RX co morbidities, such as pneumonitis and HF.</a:t>
            </a:r>
          </a:p>
          <a:p>
            <a:r>
              <a:rPr lang="en-US" sz="2400" dirty="0" smtClean="0"/>
              <a:t>Suction the upper esophagus intermittently to remove accumulating saliva.</a:t>
            </a:r>
          </a:p>
          <a:p>
            <a:r>
              <a:rPr lang="en-US" sz="2400" dirty="0" smtClean="0"/>
              <a:t>Administer antibiotics as ordered to prevent or treat associated pneumonitis.</a:t>
            </a:r>
          </a:p>
          <a:p>
            <a:r>
              <a:rPr lang="en-US" sz="2400" dirty="0" smtClean="0"/>
              <a:t>Premature care; temperature control, </a:t>
            </a:r>
            <a:r>
              <a:rPr lang="en-US" sz="2400" dirty="0" smtClean="0"/>
              <a:t>O₂, </a:t>
            </a:r>
            <a:r>
              <a:rPr lang="en-US" sz="2400" dirty="0" smtClean="0"/>
              <a:t>early fluid and dextrose solution resuscitation to limit the problems of </a:t>
            </a:r>
            <a:r>
              <a:rPr lang="en-US" sz="2400" dirty="0" err="1" smtClean="0"/>
              <a:t>apnoea</a:t>
            </a:r>
            <a:r>
              <a:rPr lang="en-US" sz="2400" dirty="0" smtClean="0"/>
              <a:t>, respiratory distress and </a:t>
            </a:r>
            <a:r>
              <a:rPr lang="en-US" sz="2400" dirty="0" err="1" smtClean="0"/>
              <a:t>hypoglycaemia</a:t>
            </a:r>
            <a:r>
              <a:rPr lang="en-US" sz="2400" dirty="0" smtClean="0"/>
              <a:t>.</a:t>
            </a:r>
          </a:p>
          <a:p>
            <a:r>
              <a:rPr lang="en-US" sz="2400" dirty="0" smtClean="0"/>
              <a:t>Care of parents; give an honest appraisal of the situation. In absence of associated severe congenital abnormalities, prognosis for survival is excellent.</a:t>
            </a:r>
          </a:p>
          <a:p>
            <a:r>
              <a:rPr lang="en-US" sz="2400" dirty="0" smtClean="0"/>
              <a:t>Surgical management: Thoracotomy with  division and ligatio</a:t>
            </a:r>
            <a:r>
              <a:rPr lang="en-US" sz="2400" dirty="0" smtClean="0"/>
              <a:t>n </a:t>
            </a:r>
            <a:r>
              <a:rPr lang="en-US" sz="2400" dirty="0" smtClean="0"/>
              <a:t>of TEF and end to end anastomosis of esophagus. This can be a single procedure or done in stages.</a:t>
            </a: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5" name="Content Placeholder 4"/>
          <p:cNvSpPr>
            <a:spLocks noGrp="1"/>
          </p:cNvSpPr>
          <p:nvPr>
            <p:ph idx="1"/>
          </p:nvPr>
        </p:nvSpPr>
        <p:spPr>
          <a:xfrm>
            <a:off x="152400" y="1066800"/>
            <a:ext cx="8839200" cy="5562600"/>
          </a:xfrm>
        </p:spPr>
        <p:txBody>
          <a:bodyPr>
            <a:normAutofit/>
          </a:bodyPr>
          <a:lstStyle/>
          <a:p>
            <a:pPr>
              <a:lnSpc>
                <a:spcPct val="80000"/>
              </a:lnSpc>
              <a:buNone/>
            </a:pPr>
            <a:r>
              <a:rPr lang="en-US" sz="2600" b="1" dirty="0" smtClean="0"/>
              <a:t>Review of GIT anatomy</a:t>
            </a:r>
          </a:p>
          <a:p>
            <a:r>
              <a:rPr lang="en-US" sz="2400" dirty="0" smtClean="0"/>
              <a:t>Components </a:t>
            </a:r>
            <a:r>
              <a:rPr lang="en-US" sz="2400" dirty="0" smtClean="0"/>
              <a:t>of the gastrointestinal (GI) </a:t>
            </a:r>
            <a:r>
              <a:rPr lang="en-US" sz="2400" dirty="0" smtClean="0"/>
              <a:t>system:</a:t>
            </a:r>
          </a:p>
          <a:p>
            <a:pPr lvl="1"/>
            <a:r>
              <a:rPr lang="en-US" sz="2400" dirty="0" smtClean="0"/>
              <a:t>Alimentary canal</a:t>
            </a:r>
          </a:p>
          <a:p>
            <a:pPr lvl="1"/>
            <a:r>
              <a:rPr lang="en-US" sz="2400" dirty="0" smtClean="0"/>
              <a:t>Accessory </a:t>
            </a:r>
            <a:r>
              <a:rPr lang="en-US" sz="2400" dirty="0" smtClean="0"/>
              <a:t>organs.</a:t>
            </a:r>
          </a:p>
          <a:p>
            <a:pPr>
              <a:lnSpc>
                <a:spcPct val="80000"/>
              </a:lnSpc>
            </a:pPr>
            <a:r>
              <a:rPr lang="en-US" sz="2400" dirty="0" smtClean="0"/>
              <a:t>Mouth </a:t>
            </a:r>
          </a:p>
          <a:p>
            <a:pPr>
              <a:lnSpc>
                <a:spcPct val="80000"/>
              </a:lnSpc>
              <a:buNone/>
            </a:pPr>
            <a:r>
              <a:rPr lang="en-US" sz="2400" dirty="0" smtClean="0"/>
              <a:t>    - Entrance to the GIT</a:t>
            </a:r>
          </a:p>
          <a:p>
            <a:pPr>
              <a:lnSpc>
                <a:spcPct val="80000"/>
              </a:lnSpc>
              <a:buNone/>
            </a:pPr>
            <a:r>
              <a:rPr lang="en-US" sz="2400" dirty="0" smtClean="0"/>
              <a:t>    - Starts the process of digestion. </a:t>
            </a:r>
          </a:p>
          <a:p>
            <a:pPr>
              <a:lnSpc>
                <a:spcPct val="80000"/>
              </a:lnSpc>
              <a:buNone/>
            </a:pPr>
            <a:r>
              <a:rPr lang="en-US" sz="2400" dirty="0" smtClean="0"/>
              <a:t>    - Saliva -produced by </a:t>
            </a:r>
            <a:r>
              <a:rPr lang="en-US" sz="2400" dirty="0" err="1" smtClean="0"/>
              <a:t>submandibular</a:t>
            </a:r>
            <a:r>
              <a:rPr lang="en-US" sz="2400" dirty="0" smtClean="0"/>
              <a:t>, parotid and sublingual glands in response to smell, taste &amp; thought of food</a:t>
            </a:r>
          </a:p>
          <a:p>
            <a:pPr>
              <a:lnSpc>
                <a:spcPct val="80000"/>
              </a:lnSpc>
              <a:buNone/>
            </a:pPr>
            <a:r>
              <a:rPr lang="en-US" sz="2400" dirty="0" smtClean="0"/>
              <a:t>    - Tongue contains taste buds that distinguish sweet, sour, bitter and salt taste. </a:t>
            </a:r>
            <a:endParaRPr lang="en-US" sz="2400" dirty="0" smtClean="0"/>
          </a:p>
          <a:p>
            <a:pPr marL="742950" lvl="2" indent="-342900">
              <a:lnSpc>
                <a:spcPct val="80000"/>
              </a:lnSpc>
              <a:buFont typeface="Calibri" pitchFamily="34" charset="0"/>
              <a:buChar char="-"/>
            </a:pPr>
            <a:r>
              <a:rPr lang="en-US" dirty="0"/>
              <a:t>The tongue is essential for swallowing.</a:t>
            </a:r>
          </a:p>
          <a:p>
            <a:pPr>
              <a:lnSpc>
                <a:spcPct val="80000"/>
              </a:lnSpc>
              <a:buNone/>
            </a:pPr>
            <a:r>
              <a:rPr lang="en-US" dirty="0" smtClean="0"/>
              <a:t>   </a:t>
            </a:r>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90000"/>
              </a:lnSpc>
              <a:buNone/>
            </a:pPr>
            <a:r>
              <a:rPr lang="en-US" sz="2400" b="1" dirty="0" smtClean="0"/>
              <a:t>Post-op care</a:t>
            </a:r>
            <a:r>
              <a:rPr lang="en-US" sz="2400" dirty="0" smtClean="0"/>
              <a:t>;</a:t>
            </a:r>
          </a:p>
          <a:p>
            <a:pPr lvl="1">
              <a:lnSpc>
                <a:spcPct val="90000"/>
              </a:lnSpc>
              <a:buFont typeface="Arial" pitchFamily="34" charset="0"/>
              <a:buChar char="•"/>
            </a:pPr>
            <a:r>
              <a:rPr lang="en-US" sz="2400" dirty="0" smtClean="0"/>
              <a:t>Maintain patent airway</a:t>
            </a:r>
          </a:p>
          <a:p>
            <a:pPr lvl="1">
              <a:lnSpc>
                <a:spcPct val="90000"/>
              </a:lnSpc>
              <a:buFont typeface="Arial" pitchFamily="34" charset="0"/>
              <a:buChar char="•"/>
            </a:pPr>
            <a:r>
              <a:rPr lang="en-US" sz="2400" dirty="0" smtClean="0"/>
              <a:t>Prevent trauma to the </a:t>
            </a:r>
            <a:r>
              <a:rPr lang="en-US" sz="2400" dirty="0" err="1" smtClean="0"/>
              <a:t>anastomosis</a:t>
            </a:r>
            <a:r>
              <a:rPr lang="en-US" sz="2400" dirty="0" smtClean="0"/>
              <a:t>, elevate </a:t>
            </a:r>
            <a:r>
              <a:rPr lang="en-US" sz="2400" dirty="0" err="1" smtClean="0"/>
              <a:t>gastrostomy</a:t>
            </a:r>
            <a:r>
              <a:rPr lang="en-US" sz="2400" dirty="0" smtClean="0"/>
              <a:t> tube</a:t>
            </a:r>
          </a:p>
          <a:p>
            <a:pPr lvl="1">
              <a:lnSpc>
                <a:spcPct val="90000"/>
              </a:lnSpc>
              <a:buFont typeface="Arial" pitchFamily="34" charset="0"/>
              <a:buChar char="•"/>
            </a:pPr>
            <a:r>
              <a:rPr lang="en-US" sz="2400" dirty="0" smtClean="0"/>
              <a:t>Provide adequate nutrition</a:t>
            </a:r>
          </a:p>
          <a:p>
            <a:pPr lvl="1">
              <a:lnSpc>
                <a:spcPct val="90000"/>
              </a:lnSpc>
              <a:buFont typeface="Arial" pitchFamily="34" charset="0"/>
              <a:buChar char="•"/>
            </a:pPr>
            <a:r>
              <a:rPr lang="en-US" sz="2400" dirty="0" smtClean="0"/>
              <a:t>Provide comfort measures</a:t>
            </a:r>
          </a:p>
          <a:p>
            <a:pPr lvl="1">
              <a:lnSpc>
                <a:spcPct val="90000"/>
              </a:lnSpc>
              <a:buFont typeface="Arial" pitchFamily="34" charset="0"/>
              <a:buChar char="•"/>
            </a:pPr>
            <a:r>
              <a:rPr lang="en-US" sz="2400" dirty="0" smtClean="0"/>
              <a:t>Observe for complications</a:t>
            </a:r>
          </a:p>
          <a:p>
            <a:pPr lvl="1">
              <a:lnSpc>
                <a:spcPct val="90000"/>
              </a:lnSpc>
              <a:buFont typeface="Arial" pitchFamily="34" charset="0"/>
              <a:buChar char="•"/>
            </a:pPr>
            <a:r>
              <a:rPr lang="en-US" sz="2400" dirty="0" smtClean="0"/>
              <a:t>Stimulate parent-infant attachment</a:t>
            </a:r>
          </a:p>
          <a:p>
            <a:pPr lvl="1">
              <a:lnSpc>
                <a:spcPct val="90000"/>
              </a:lnSpc>
              <a:buFont typeface="Arial" pitchFamily="34" charset="0"/>
              <a:buChar char="•"/>
            </a:pPr>
            <a:r>
              <a:rPr lang="en-US" sz="2400" dirty="0" smtClean="0"/>
              <a:t>support &amp; teach parents, routine pre and post op care plus normal neonatal care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algn="ctr">
              <a:buNone/>
            </a:pPr>
            <a:r>
              <a:rPr lang="en-US" sz="2800" b="1" dirty="0" smtClean="0"/>
              <a:t>Motility disorders</a:t>
            </a:r>
          </a:p>
          <a:p>
            <a:pPr>
              <a:buNone/>
            </a:pPr>
            <a:r>
              <a:rPr lang="en-US" sz="2400" b="1" dirty="0" smtClean="0"/>
              <a:t>Vomiting</a:t>
            </a:r>
            <a:r>
              <a:rPr lang="en-US" sz="2400" dirty="0" smtClean="0"/>
              <a:t> </a:t>
            </a:r>
          </a:p>
          <a:p>
            <a:r>
              <a:rPr lang="en-US" sz="2400" dirty="0" smtClean="0"/>
              <a:t>Presenting complaint in a variety of disorders</a:t>
            </a:r>
          </a:p>
          <a:p>
            <a:r>
              <a:rPr lang="en-US" sz="2400" dirty="0" smtClean="0"/>
              <a:t>Vomiting is a coordinated motor response of the GI tract and abdominal and thoracic muscles that results in the forceful expulsion of stomach contents. Three basic phases of vomiting can be differentiated.</a:t>
            </a:r>
          </a:p>
          <a:p>
            <a:pPr lvl="1"/>
            <a:r>
              <a:rPr lang="en-US" sz="2400" dirty="0" smtClean="0"/>
              <a:t>Nausea, which is the sensation of impending vomiting often associated with autonomic symptoms of pallor, diaphoresis, salivation, and anorexia.</a:t>
            </a:r>
          </a:p>
          <a:p>
            <a:pPr lvl="1"/>
            <a:r>
              <a:rPr lang="en-US" sz="2400" dirty="0" smtClean="0"/>
              <a:t>Retching, which is the spasmodic respiratory movements against a closed epiglottis.</a:t>
            </a:r>
          </a:p>
          <a:p>
            <a:pPr lvl="1"/>
            <a:r>
              <a:rPr lang="en-US" sz="2400" dirty="0" smtClean="0"/>
              <a:t>Emesis, which is the retrograde expulsion of gastrointestinal contents through the mouth.</a:t>
            </a:r>
          </a:p>
          <a:p>
            <a:pPr>
              <a:buNone/>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915400" cy="6705600"/>
          </a:xfrm>
        </p:spPr>
        <p:txBody>
          <a:bodyPr>
            <a:noAutofit/>
          </a:bodyPr>
          <a:lstStyle/>
          <a:p>
            <a:r>
              <a:rPr lang="en-US" sz="2400" dirty="0" smtClean="0"/>
              <a:t>Classification of vomiting- (duration)</a:t>
            </a:r>
          </a:p>
          <a:p>
            <a:pPr>
              <a:buNone/>
            </a:pPr>
            <a:r>
              <a:rPr lang="en-US" sz="2400" b="1" dirty="0" smtClean="0"/>
              <a:t>Acute vomiting</a:t>
            </a:r>
          </a:p>
          <a:p>
            <a:pPr lvl="1"/>
            <a:r>
              <a:rPr lang="en-US" sz="2400" dirty="0" smtClean="0"/>
              <a:t>Short-term episodes of abrupt onset</a:t>
            </a:r>
          </a:p>
          <a:p>
            <a:pPr lvl="1"/>
            <a:r>
              <a:rPr lang="en-US" sz="2400" dirty="0" smtClean="0"/>
              <a:t>oral rehydration usually is effective. Occasionally, however, intravenous hydration is required.</a:t>
            </a:r>
          </a:p>
          <a:p>
            <a:pPr lvl="1"/>
            <a:r>
              <a:rPr lang="en-US" sz="2400" dirty="0" smtClean="0"/>
              <a:t>Pharmacologic agents are avoided in children because they may mask the outward signs of serious disease.</a:t>
            </a:r>
          </a:p>
          <a:p>
            <a:pPr>
              <a:buNone/>
            </a:pPr>
            <a:r>
              <a:rPr lang="en-US" sz="2400" b="1" dirty="0" smtClean="0"/>
              <a:t>Recurrent vomiting</a:t>
            </a:r>
          </a:p>
          <a:p>
            <a:r>
              <a:rPr lang="en-US" sz="2400" dirty="0" smtClean="0"/>
              <a:t>Classified into;</a:t>
            </a:r>
          </a:p>
          <a:p>
            <a:pPr marL="914400" lvl="1" indent="-457200">
              <a:buFont typeface="+mj-lt"/>
              <a:buAutoNum type="arabicPeriod"/>
            </a:pPr>
            <a:r>
              <a:rPr lang="en-US" sz="2400" dirty="0" smtClean="0"/>
              <a:t>Chronic vomiting- associated with relatively mild vomiting episodes that occur frequently</a:t>
            </a:r>
          </a:p>
          <a:p>
            <a:pPr lvl="1">
              <a:buNone/>
            </a:pP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marL="914400" lvl="1" indent="-457200">
              <a:buFont typeface="+mj-lt"/>
              <a:buAutoNum type="arabicPeriod" startAt="2"/>
            </a:pPr>
            <a:r>
              <a:rPr lang="en-US" sz="2400" dirty="0" smtClean="0"/>
              <a:t>Cyclic vomiting- recurrent intense episodes of rapid vomiting separated by asymptomatic periods.</a:t>
            </a:r>
          </a:p>
          <a:p>
            <a:pPr lvl="2"/>
            <a:r>
              <a:rPr lang="en-US" dirty="0" smtClean="0"/>
              <a:t>Common in girls aged 6 to 7</a:t>
            </a:r>
          </a:p>
          <a:p>
            <a:pPr lvl="2"/>
            <a:r>
              <a:rPr lang="en-US" dirty="0" smtClean="0"/>
              <a:t>Several weeks between episodes</a:t>
            </a:r>
          </a:p>
          <a:p>
            <a:pPr lvl="2"/>
            <a:r>
              <a:rPr lang="en-US" dirty="0" smtClean="0"/>
              <a:t>Strong association with family history of migraines</a:t>
            </a:r>
          </a:p>
          <a:p>
            <a:pPr lvl="2"/>
            <a:r>
              <a:rPr lang="en-US" dirty="0" smtClean="0"/>
              <a:t>Must evaluate for organic disease</a:t>
            </a:r>
          </a:p>
          <a:p>
            <a:pPr lvl="2"/>
            <a:r>
              <a:rPr lang="en-US" dirty="0" smtClean="0"/>
              <a:t>Treatment difficult – beta-blockers</a:t>
            </a:r>
          </a:p>
          <a:p>
            <a:pPr>
              <a:buNone/>
            </a:pPr>
            <a:r>
              <a:rPr lang="en-US" sz="2400" b="1" dirty="0" err="1" smtClean="0"/>
              <a:t>Dx</a:t>
            </a:r>
            <a:r>
              <a:rPr lang="en-US" sz="2400" b="1" dirty="0" smtClean="0"/>
              <a:t> and Rx</a:t>
            </a:r>
            <a:r>
              <a:rPr lang="en-US" sz="2400" dirty="0" smtClean="0"/>
              <a:t>;</a:t>
            </a:r>
          </a:p>
          <a:p>
            <a:r>
              <a:rPr lang="en-US" sz="2400" dirty="0" smtClean="0"/>
              <a:t>Evaluate and correct dehydration and other life threatening conditions first</a:t>
            </a:r>
          </a:p>
          <a:p>
            <a:r>
              <a:rPr lang="en-US" sz="2400" dirty="0" smtClean="0"/>
              <a:t>Describe the nature, associated factors and history of </a:t>
            </a:r>
            <a:r>
              <a:rPr lang="en-US" sz="2400" dirty="0" err="1" smtClean="0"/>
              <a:t>vomitus</a:t>
            </a:r>
            <a:r>
              <a:rPr lang="en-US" sz="2400" dirty="0" smtClean="0"/>
              <a:t> and r/o underlying pathology</a:t>
            </a:r>
          </a:p>
          <a:p>
            <a:pPr>
              <a:lnSpc>
                <a:spcPct val="90000"/>
              </a:lnSpc>
              <a:buNone/>
            </a:pP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8"/>
          <p:cNvSpPr>
            <a:spLocks noGrp="1" noChangeArrowheads="1"/>
          </p:cNvSpPr>
          <p:nvPr>
            <p:ph type="title"/>
          </p:nvPr>
        </p:nvSpPr>
        <p:spPr/>
        <p:txBody>
          <a:bodyPr/>
          <a:lstStyle/>
          <a:p>
            <a:pPr eaLnBrk="1" hangingPunct="1"/>
            <a:r>
              <a:rPr lang="en-US" smtClean="0"/>
              <a:t>Nature of Vomitus </a:t>
            </a:r>
          </a:p>
        </p:txBody>
      </p:sp>
      <p:graphicFrame>
        <p:nvGraphicFramePr>
          <p:cNvPr id="28713" name="Group 41"/>
          <p:cNvGraphicFramePr>
            <a:graphicFrameLocks noGrp="1"/>
          </p:cNvGraphicFramePr>
          <p:nvPr>
            <p:ph idx="1"/>
          </p:nvPr>
        </p:nvGraphicFramePr>
        <p:xfrm>
          <a:off x="395288" y="1196975"/>
          <a:ext cx="8424862" cy="5400802"/>
        </p:xfrm>
        <a:graphic>
          <a:graphicData uri="http://schemas.openxmlformats.org/drawingml/2006/table">
            <a:tbl>
              <a:tblPr/>
              <a:tblGrid>
                <a:gridCol w="4213225"/>
                <a:gridCol w="4211637"/>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COLOR/TASTE/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CONSISTENCY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POSSIBLE SOURCE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Yellowish or greenish</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May contain bile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Medication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Bright red (arterial)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Hemorrhage, peptic ulcer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Dark red (venous)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Hemorrhage, esophageal or gastric varices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Coffee ground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Digested blood from slowly bleeding gastric or duodenal ulcer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Nature of Vomitus </a:t>
            </a:r>
          </a:p>
        </p:txBody>
      </p:sp>
      <p:graphicFrame>
        <p:nvGraphicFramePr>
          <p:cNvPr id="31769" name="Group 25"/>
          <p:cNvGraphicFramePr>
            <a:graphicFrameLocks noGrp="1"/>
          </p:cNvGraphicFramePr>
          <p:nvPr>
            <p:ph idx="1"/>
          </p:nvPr>
        </p:nvGraphicFramePr>
        <p:xfrm>
          <a:off x="395288" y="1196975"/>
          <a:ext cx="8424862" cy="4319589"/>
        </p:xfrm>
        <a:graphic>
          <a:graphicData uri="http://schemas.openxmlformats.org/drawingml/2006/table">
            <a:tbl>
              <a:tblPr/>
              <a:tblGrid>
                <a:gridCol w="4213225"/>
                <a:gridCol w="4211637"/>
              </a:tblGrid>
              <a:tr h="98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COLOR/TASTE/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CONSISTENCY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POSSIBLE SOURCE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4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Undigested food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Undigested food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Bitter taste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Bile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Sour or acid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Gastric contents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Fecal components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Intestinal obstruction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Autofit/>
          </a:bodyPr>
          <a:lstStyle/>
          <a:p>
            <a:pPr>
              <a:lnSpc>
                <a:spcPct val="90000"/>
              </a:lnSpc>
              <a:buNone/>
            </a:pPr>
            <a:r>
              <a:rPr lang="en-US" sz="2400" b="1" dirty="0" smtClean="0"/>
              <a:t>Diarrhea</a:t>
            </a:r>
          </a:p>
          <a:p>
            <a:pPr>
              <a:lnSpc>
                <a:spcPct val="90000"/>
              </a:lnSpc>
            </a:pPr>
            <a:r>
              <a:rPr lang="en-US" sz="2400" dirty="0" smtClean="0"/>
              <a:t>Rapid movement of fecal matter through the intestine, resulting in an excessive loss of water and electrolytes resulting in frequent loose (&gt;4-5 in 24 hrs), unformed, or watery stools. </a:t>
            </a:r>
          </a:p>
          <a:p>
            <a:pPr>
              <a:lnSpc>
                <a:spcPct val="90000"/>
              </a:lnSpc>
            </a:pPr>
            <a:r>
              <a:rPr lang="en-US" sz="2400" dirty="0" smtClean="0"/>
              <a:t>In addition, it causes dehydration, electrical imbalance, metabolic acidosis and monosaccharide intolerance and protein hypersensitivity</a:t>
            </a:r>
          </a:p>
          <a:p>
            <a:pPr>
              <a:lnSpc>
                <a:spcPct val="90000"/>
              </a:lnSpc>
            </a:pPr>
            <a:r>
              <a:rPr lang="en-US" sz="2400" dirty="0" smtClean="0"/>
              <a:t>It is a symptom of many conditions and may be caused by many diseases.</a:t>
            </a:r>
            <a:endParaRPr lang="en-US" sz="2400" b="1" dirty="0" smtClean="0"/>
          </a:p>
          <a:p>
            <a:pPr>
              <a:lnSpc>
                <a:spcPct val="90000"/>
              </a:lnSpc>
            </a:pPr>
            <a:r>
              <a:rPr lang="en-US" sz="2400" dirty="0" smtClean="0"/>
              <a:t>Major cause of infant mortality in developing countries</a:t>
            </a:r>
          </a:p>
          <a:p>
            <a:pPr>
              <a:lnSpc>
                <a:spcPct val="90000"/>
              </a:lnSpc>
            </a:pPr>
            <a:r>
              <a:rPr lang="en-US" sz="2400" dirty="0" smtClean="0"/>
              <a:t>Most commonly viral, -usually rotaviruses or adenoviruses</a:t>
            </a:r>
          </a:p>
          <a:p>
            <a:pPr>
              <a:lnSpc>
                <a:spcPct val="90000"/>
              </a:lnSpc>
            </a:pPr>
            <a:r>
              <a:rPr lang="en-US" sz="2400" dirty="0" smtClean="0"/>
              <a:t>Bacterial causes,- C. </a:t>
            </a:r>
            <a:r>
              <a:rPr lang="en-US" sz="2400" dirty="0" err="1" smtClean="0"/>
              <a:t>difficile</a:t>
            </a:r>
            <a:r>
              <a:rPr lang="en-US" sz="2400" dirty="0" smtClean="0"/>
              <a:t>, salmonella, </a:t>
            </a:r>
            <a:r>
              <a:rPr lang="en-US" sz="2400" dirty="0" err="1" smtClean="0"/>
              <a:t>Giardia</a:t>
            </a:r>
            <a:r>
              <a:rPr lang="en-US" sz="2400" dirty="0" smtClean="0"/>
              <a:t>, and Campylobacter</a:t>
            </a:r>
          </a:p>
          <a:p>
            <a:r>
              <a:rPr lang="en-US" sz="2400" dirty="0" smtClean="0"/>
              <a:t>Noninfectious causes; </a:t>
            </a:r>
            <a:r>
              <a:rPr lang="en-US" sz="2400" dirty="0" err="1" smtClean="0"/>
              <a:t>Malabsorption</a:t>
            </a:r>
            <a:r>
              <a:rPr lang="en-US" sz="2400" dirty="0" smtClean="0"/>
              <a:t>, IBD, Immune deficiency, hyperthermia, stress, Irritation of GIT, Inappropriate use of laxatives and purgatives, mechanical disorders, congenital anomalies </a:t>
            </a:r>
          </a:p>
          <a:p>
            <a:pPr>
              <a:lnSpc>
                <a:spcPct val="90000"/>
              </a:lnSpc>
            </a:pPr>
            <a:r>
              <a:rPr lang="en-US" sz="2400" dirty="0" smtClean="0"/>
              <a:t>Always serious in infancy due to small ECF reserve, therefore can dehydrate quickly</a:t>
            </a:r>
          </a:p>
          <a:p>
            <a:pPr lvl="1">
              <a:buNone/>
            </a:pPr>
            <a:endParaRPr lang="en-US" sz="2000" dirty="0" smtClean="0"/>
          </a:p>
          <a:p>
            <a:pPr>
              <a:lnSpc>
                <a:spcPct val="90000"/>
              </a:lnSpc>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0"/>
            <a:ext cx="9144000" cy="6858000"/>
          </a:xfrm>
        </p:spPr>
        <p:txBody>
          <a:bodyPr>
            <a:normAutofit fontScale="92500" lnSpcReduction="10000"/>
          </a:bodyPr>
          <a:lstStyle/>
          <a:p>
            <a:pPr>
              <a:buNone/>
            </a:pPr>
            <a:r>
              <a:rPr lang="en-US" sz="2400" b="1" dirty="0" smtClean="0"/>
              <a:t>Mechanisms of Diarrhea</a:t>
            </a:r>
          </a:p>
          <a:p>
            <a:pPr lvl="1"/>
            <a:r>
              <a:rPr lang="en-US" sz="2000" dirty="0" smtClean="0"/>
              <a:t>Secretory—decreased absorption, increased secretion</a:t>
            </a:r>
          </a:p>
          <a:p>
            <a:pPr lvl="1"/>
            <a:r>
              <a:rPr lang="en-US" sz="2000" dirty="0" smtClean="0"/>
              <a:t>Osmotic—</a:t>
            </a:r>
            <a:r>
              <a:rPr lang="en-US" sz="2000" dirty="0" err="1" smtClean="0"/>
              <a:t>maldigestion</a:t>
            </a:r>
            <a:r>
              <a:rPr lang="en-US" sz="2000" dirty="0" smtClean="0"/>
              <a:t>, transport defects, ingestion of </a:t>
            </a:r>
            <a:r>
              <a:rPr lang="en-US" sz="2000" dirty="0" err="1" smtClean="0"/>
              <a:t>unabsorbable</a:t>
            </a:r>
            <a:r>
              <a:rPr lang="en-US" sz="2000" dirty="0" smtClean="0"/>
              <a:t> solute</a:t>
            </a:r>
          </a:p>
          <a:p>
            <a:pPr lvl="1"/>
            <a:r>
              <a:rPr lang="en-US" sz="2000" dirty="0" smtClean="0"/>
              <a:t>Increased motility—decreased transit time or stasis (bacterial overgrowth)</a:t>
            </a:r>
          </a:p>
          <a:p>
            <a:pPr lvl="1"/>
            <a:r>
              <a:rPr lang="en-US" sz="2000" dirty="0" smtClean="0"/>
              <a:t>Decreased surface area—decreased functional capacity</a:t>
            </a:r>
          </a:p>
          <a:p>
            <a:pPr lvl="1"/>
            <a:r>
              <a:rPr lang="en-US" sz="2000" dirty="0" smtClean="0"/>
              <a:t>Mucosal invasion (motile or secretory)—inflammation, decreased colonic </a:t>
            </a:r>
            <a:r>
              <a:rPr lang="en-US" sz="2000" dirty="0" err="1" smtClean="0"/>
              <a:t>reabsorption</a:t>
            </a:r>
            <a:r>
              <a:rPr lang="en-US" sz="2000" dirty="0" smtClean="0"/>
              <a:t>, increased motility</a:t>
            </a:r>
          </a:p>
          <a:p>
            <a:r>
              <a:rPr lang="en-US" sz="2400" dirty="0" smtClean="0"/>
              <a:t>Management of Child presenting with </a:t>
            </a:r>
            <a:r>
              <a:rPr lang="en-US" sz="2400" dirty="0" err="1" smtClean="0"/>
              <a:t>diarrhoea</a:t>
            </a:r>
            <a:endParaRPr lang="en-US" sz="2400" dirty="0" smtClean="0"/>
          </a:p>
          <a:p>
            <a:pPr>
              <a:buNone/>
            </a:pPr>
            <a:r>
              <a:rPr lang="en-US" sz="2400" b="1" dirty="0" err="1" smtClean="0"/>
              <a:t>Hx</a:t>
            </a:r>
            <a:r>
              <a:rPr lang="en-US" sz="2400" b="1" dirty="0" smtClean="0"/>
              <a:t>;</a:t>
            </a:r>
          </a:p>
          <a:p>
            <a:r>
              <a:rPr lang="en-US" sz="2400" dirty="0" smtClean="0"/>
              <a:t>Diarrheal episode</a:t>
            </a:r>
          </a:p>
          <a:p>
            <a:pPr lvl="1"/>
            <a:r>
              <a:rPr lang="en-US" sz="2000" dirty="0" smtClean="0"/>
              <a:t>Frequency of stools</a:t>
            </a:r>
          </a:p>
          <a:p>
            <a:pPr lvl="1"/>
            <a:r>
              <a:rPr lang="en-US" sz="2000" dirty="0" smtClean="0"/>
              <a:t>Number of days</a:t>
            </a:r>
          </a:p>
          <a:p>
            <a:pPr lvl="1"/>
            <a:r>
              <a:rPr lang="en-US" sz="2000" dirty="0" smtClean="0"/>
              <a:t>Characteristic of stool; presence of  pus, blood, mucous</a:t>
            </a:r>
          </a:p>
          <a:p>
            <a:r>
              <a:rPr lang="en-US" sz="2400" dirty="0" smtClean="0"/>
              <a:t>Recent antibiotic or other drug treatment</a:t>
            </a:r>
          </a:p>
          <a:p>
            <a:r>
              <a:rPr lang="en-US" sz="2400" dirty="0" smtClean="0"/>
              <a:t>Attacks of crying with pallor in child.</a:t>
            </a:r>
          </a:p>
          <a:p>
            <a:pPr>
              <a:buNone/>
            </a:pPr>
            <a:r>
              <a:rPr lang="en-US" sz="2400" b="1" dirty="0" smtClean="0"/>
              <a:t>Physical examination;</a:t>
            </a:r>
          </a:p>
          <a:p>
            <a:r>
              <a:rPr lang="en-US" sz="2400" dirty="0" smtClean="0"/>
              <a:t>Signs of dehydration</a:t>
            </a:r>
          </a:p>
          <a:p>
            <a:r>
              <a:rPr lang="en-US" sz="2400" dirty="0" smtClean="0"/>
              <a:t>Signs of malnutrition</a:t>
            </a:r>
          </a:p>
          <a:p>
            <a:r>
              <a:rPr lang="en-US" sz="2400" dirty="0" smtClean="0"/>
              <a:t>Abdominal mass/ distention</a:t>
            </a:r>
          </a:p>
          <a:p>
            <a:pPr lvl="1"/>
            <a:endParaRPr lang="en-US" sz="2000" dirty="0" smtClean="0"/>
          </a:p>
          <a:p>
            <a:endParaRPr lang="en-US" sz="24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r>
              <a:rPr lang="en-US" sz="2400" dirty="0" smtClean="0"/>
              <a:t>Classification of dehydration</a:t>
            </a:r>
          </a:p>
          <a:p>
            <a:pPr>
              <a:buNone/>
            </a:pPr>
            <a:r>
              <a:rPr lang="en-US" sz="2400" b="1" dirty="0" smtClean="0"/>
              <a:t>Severe</a:t>
            </a:r>
            <a:r>
              <a:rPr lang="en-US" sz="2400" dirty="0" smtClean="0"/>
              <a:t>- 2 or more of the following (Plan C)</a:t>
            </a:r>
          </a:p>
          <a:p>
            <a:pPr lvl="1"/>
            <a:r>
              <a:rPr lang="en-US" sz="2400" dirty="0" smtClean="0"/>
              <a:t>Lethargy/ unconsciousness</a:t>
            </a:r>
          </a:p>
          <a:p>
            <a:pPr lvl="1"/>
            <a:r>
              <a:rPr lang="en-US" sz="2400" dirty="0" smtClean="0"/>
              <a:t>Sunken eyes</a:t>
            </a:r>
          </a:p>
          <a:p>
            <a:pPr lvl="1"/>
            <a:r>
              <a:rPr lang="en-US" sz="2400" dirty="0" smtClean="0"/>
              <a:t>Poor skin tugor (≥ 2 seconds)</a:t>
            </a:r>
          </a:p>
          <a:p>
            <a:pPr lvl="1"/>
            <a:r>
              <a:rPr lang="en-US" sz="2400" dirty="0" smtClean="0"/>
              <a:t>Inability to drink/ drinks poorly</a:t>
            </a:r>
          </a:p>
          <a:p>
            <a:pPr>
              <a:buNone/>
            </a:pPr>
            <a:r>
              <a:rPr lang="en-US" sz="2400" b="1" dirty="0" smtClean="0"/>
              <a:t>Some dehydration</a:t>
            </a:r>
            <a:r>
              <a:rPr lang="en-US" sz="2400" dirty="0" smtClean="0"/>
              <a:t>- 2 or more of the </a:t>
            </a:r>
            <a:r>
              <a:rPr lang="en-US" sz="2400" dirty="0" smtClean="0"/>
              <a:t>following </a:t>
            </a:r>
            <a:r>
              <a:rPr lang="en-US" sz="2400" dirty="0" smtClean="0"/>
              <a:t>(Plan B)</a:t>
            </a:r>
          </a:p>
          <a:p>
            <a:pPr lvl="1"/>
            <a:r>
              <a:rPr lang="en-US" sz="2400" dirty="0" smtClean="0"/>
              <a:t>Restlessness/ irritability</a:t>
            </a:r>
          </a:p>
          <a:p>
            <a:pPr lvl="1"/>
            <a:r>
              <a:rPr lang="en-US" sz="2400" dirty="0" smtClean="0"/>
              <a:t>Sunken eyes</a:t>
            </a:r>
          </a:p>
          <a:p>
            <a:pPr lvl="1"/>
            <a:r>
              <a:rPr lang="en-US" sz="2400" dirty="0" smtClean="0"/>
              <a:t>Thirsty, drinks eagerly</a:t>
            </a:r>
          </a:p>
          <a:p>
            <a:pPr lvl="1"/>
            <a:r>
              <a:rPr lang="en-US" sz="2400" dirty="0" smtClean="0"/>
              <a:t>Poor skin tugor</a:t>
            </a:r>
          </a:p>
          <a:p>
            <a:pPr>
              <a:buNone/>
            </a:pPr>
            <a:r>
              <a:rPr lang="en-US" sz="2400" b="1" dirty="0" smtClean="0"/>
              <a:t>No dehydration </a:t>
            </a:r>
            <a:r>
              <a:rPr lang="en-US" sz="2400" dirty="0" smtClean="0"/>
              <a:t>(Plan A)</a:t>
            </a:r>
          </a:p>
          <a:p>
            <a:pPr lvl="1"/>
            <a:r>
              <a:rPr lang="en-US" sz="2400" dirty="0" smtClean="0"/>
              <a:t>Child does not have 2 or more signs that characterize some or severe dehydration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0"/>
            <a:ext cx="8915400" cy="6858000"/>
          </a:xfrm>
        </p:spPr>
        <p:txBody>
          <a:bodyPr>
            <a:normAutofit fontScale="77500" lnSpcReduction="20000"/>
          </a:bodyPr>
          <a:lstStyle/>
          <a:p>
            <a:pPr>
              <a:buNone/>
            </a:pPr>
            <a:r>
              <a:rPr lang="en-US" sz="3100" b="1" dirty="0" smtClean="0"/>
              <a:t>Treatment</a:t>
            </a:r>
          </a:p>
          <a:p>
            <a:r>
              <a:rPr lang="en-US" sz="3100" dirty="0" smtClean="0"/>
              <a:t>Correct fluid and electrolyte imbalance (plan A, B or C rehydration)</a:t>
            </a:r>
          </a:p>
          <a:p>
            <a:r>
              <a:rPr lang="en-US" sz="3100" dirty="0" smtClean="0"/>
              <a:t>Comfort care, prevent skin </a:t>
            </a:r>
            <a:r>
              <a:rPr lang="en-US" sz="3100" dirty="0" err="1" smtClean="0"/>
              <a:t>impairement</a:t>
            </a:r>
            <a:endParaRPr lang="en-US" sz="3100" dirty="0" smtClean="0"/>
          </a:p>
          <a:p>
            <a:r>
              <a:rPr lang="en-US" sz="3100" dirty="0" smtClean="0"/>
              <a:t>Stool culture with initiation of appropriate antibiotics</a:t>
            </a:r>
          </a:p>
          <a:p>
            <a:r>
              <a:rPr lang="en-US" sz="3100" dirty="0" smtClean="0"/>
              <a:t>Initial IV in hospital is without K until child voids, then </a:t>
            </a:r>
            <a:r>
              <a:rPr lang="en-US" sz="3100" dirty="0" err="1" smtClean="0"/>
              <a:t>KCl</a:t>
            </a:r>
            <a:r>
              <a:rPr lang="en-US" sz="3100" dirty="0" smtClean="0"/>
              <a:t> is added.  </a:t>
            </a:r>
          </a:p>
          <a:p>
            <a:r>
              <a:rPr lang="en-US" sz="3100" dirty="0" smtClean="0"/>
              <a:t>Dehydrated infants usually are K depleted (due to GI loss), but have to be certain kidneys function before giving any potassium</a:t>
            </a:r>
          </a:p>
          <a:p>
            <a:r>
              <a:rPr lang="en-US" sz="3100" dirty="0" smtClean="0"/>
              <a:t>Zinc supplement</a:t>
            </a:r>
          </a:p>
          <a:p>
            <a:r>
              <a:rPr lang="en-US" sz="3100" dirty="0" err="1" smtClean="0"/>
              <a:t>Antidiarrheal</a:t>
            </a:r>
            <a:r>
              <a:rPr lang="en-US" sz="3100" dirty="0" smtClean="0"/>
              <a:t> for chronic </a:t>
            </a:r>
            <a:r>
              <a:rPr lang="en-US" sz="3100" dirty="0" err="1" smtClean="0"/>
              <a:t>diarrhoea</a:t>
            </a:r>
            <a:r>
              <a:rPr lang="en-US" sz="3100" dirty="0" smtClean="0"/>
              <a:t>; adsorbents, </a:t>
            </a:r>
            <a:r>
              <a:rPr lang="en-US" sz="3100" dirty="0" err="1" smtClean="0"/>
              <a:t>antimotility</a:t>
            </a:r>
            <a:r>
              <a:rPr lang="en-US" sz="3100" dirty="0" smtClean="0"/>
              <a:t> drugs, </a:t>
            </a:r>
            <a:r>
              <a:rPr lang="en-US" sz="3100" dirty="0" err="1" smtClean="0"/>
              <a:t>antisecretory</a:t>
            </a:r>
            <a:r>
              <a:rPr lang="en-US" sz="3100" dirty="0" smtClean="0"/>
              <a:t> drugs, and </a:t>
            </a:r>
            <a:r>
              <a:rPr lang="en-US" sz="3100" dirty="0" err="1" smtClean="0"/>
              <a:t>probiotics</a:t>
            </a:r>
            <a:r>
              <a:rPr lang="en-US" sz="3100" dirty="0" smtClean="0"/>
              <a:t>.</a:t>
            </a:r>
          </a:p>
          <a:p>
            <a:r>
              <a:rPr lang="en-US" sz="3100" dirty="0" smtClean="0"/>
              <a:t>Continued feeding</a:t>
            </a:r>
          </a:p>
          <a:p>
            <a:pPr>
              <a:lnSpc>
                <a:spcPct val="90000"/>
              </a:lnSpc>
              <a:buNone/>
            </a:pPr>
            <a:r>
              <a:rPr lang="en-US" sz="3100" b="1" dirty="0" smtClean="0"/>
              <a:t>Rotavirus Diarrhea</a:t>
            </a:r>
          </a:p>
          <a:p>
            <a:pPr>
              <a:lnSpc>
                <a:spcPct val="90000"/>
              </a:lnSpc>
            </a:pPr>
            <a:r>
              <a:rPr lang="en-US" sz="3100" dirty="0" smtClean="0"/>
              <a:t>Most common cause of severe, dehydrating diarrhea</a:t>
            </a:r>
          </a:p>
          <a:p>
            <a:pPr>
              <a:lnSpc>
                <a:spcPct val="90000"/>
              </a:lnSpc>
            </a:pPr>
            <a:r>
              <a:rPr lang="en-US" sz="3100" dirty="0" smtClean="0"/>
              <a:t>Accounts for 500,000 office visits and 50,000 hospitalizations (3 day average stay) in children less than 5 yrs old</a:t>
            </a:r>
          </a:p>
          <a:p>
            <a:pPr>
              <a:lnSpc>
                <a:spcPct val="90000"/>
              </a:lnSpc>
            </a:pPr>
            <a:r>
              <a:rPr lang="en-US" sz="3100" dirty="0" smtClean="0"/>
              <a:t>Strikes almost all children at least once in the first 5 years of life</a:t>
            </a:r>
          </a:p>
          <a:p>
            <a:pPr>
              <a:lnSpc>
                <a:spcPct val="90000"/>
              </a:lnSpc>
            </a:pPr>
            <a:r>
              <a:rPr lang="en-US" sz="3100" dirty="0" smtClean="0"/>
              <a:t>Primary prevention: breastfeed for at least 6 months to get antibody protection from mother; </a:t>
            </a:r>
          </a:p>
          <a:p>
            <a:pPr>
              <a:lnSpc>
                <a:spcPct val="90000"/>
              </a:lnSpc>
            </a:pPr>
            <a:r>
              <a:rPr lang="en-US" sz="3100" dirty="0" smtClean="0"/>
              <a:t>research is continuing on vaccine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28600" y="152400"/>
            <a:ext cx="8534400" cy="6477000"/>
          </a:xfrm>
        </p:spPr>
        <p:txBody>
          <a:bodyPr>
            <a:normAutofit/>
          </a:bodyPr>
          <a:lstStyle/>
          <a:p>
            <a:pPr>
              <a:lnSpc>
                <a:spcPct val="90000"/>
              </a:lnSpc>
              <a:buNone/>
            </a:pPr>
            <a:r>
              <a:rPr lang="en-US" sz="2400" dirty="0" smtClean="0"/>
              <a:t>Esophagus </a:t>
            </a:r>
          </a:p>
          <a:p>
            <a:pPr lvl="1">
              <a:lnSpc>
                <a:spcPct val="90000"/>
              </a:lnSpc>
            </a:pPr>
            <a:r>
              <a:rPr lang="en-US" sz="2400" dirty="0" smtClean="0"/>
              <a:t>Upper esophageal sphincter (UES); </a:t>
            </a:r>
          </a:p>
          <a:p>
            <a:pPr lvl="2">
              <a:lnSpc>
                <a:spcPct val="90000"/>
              </a:lnSpc>
              <a:buNone/>
            </a:pPr>
            <a:r>
              <a:rPr lang="en-US" dirty="0" smtClean="0"/>
              <a:t>  - prevents esophageal reflux into pharynx </a:t>
            </a:r>
          </a:p>
          <a:p>
            <a:pPr lvl="2">
              <a:lnSpc>
                <a:spcPct val="90000"/>
              </a:lnSpc>
              <a:buNone/>
            </a:pPr>
            <a:r>
              <a:rPr lang="en-US" dirty="0" smtClean="0"/>
              <a:t>  - prevents esophageal distension during breathing</a:t>
            </a:r>
          </a:p>
          <a:p>
            <a:pPr lvl="1">
              <a:lnSpc>
                <a:spcPct val="90000"/>
              </a:lnSpc>
            </a:pPr>
            <a:r>
              <a:rPr lang="en-US" sz="2400" dirty="0" smtClean="0"/>
              <a:t> lower esophageal sphincter (LES)- cardiac sphincter</a:t>
            </a:r>
          </a:p>
          <a:p>
            <a:pPr lvl="2">
              <a:lnSpc>
                <a:spcPct val="90000"/>
              </a:lnSpc>
              <a:buNone/>
            </a:pPr>
            <a:r>
              <a:rPr lang="en-US" dirty="0" smtClean="0"/>
              <a:t>     - prevents stomach contents reflux into esophagus.</a:t>
            </a:r>
          </a:p>
          <a:p>
            <a:pPr>
              <a:lnSpc>
                <a:spcPct val="90000"/>
              </a:lnSpc>
            </a:pPr>
            <a:r>
              <a:rPr lang="en-US" sz="2400" dirty="0" smtClean="0"/>
              <a:t>Swallowing is both voluntary and </a:t>
            </a:r>
            <a:r>
              <a:rPr lang="en-US" sz="2400" dirty="0" smtClean="0"/>
              <a:t>involuntary</a:t>
            </a:r>
          </a:p>
          <a:p>
            <a:pPr>
              <a:lnSpc>
                <a:spcPct val="80000"/>
              </a:lnSpc>
            </a:pPr>
            <a:r>
              <a:rPr lang="en-US" sz="2400" dirty="0"/>
              <a:t>Stomach</a:t>
            </a:r>
          </a:p>
          <a:p>
            <a:pPr lvl="1">
              <a:lnSpc>
                <a:spcPct val="80000"/>
              </a:lnSpc>
            </a:pPr>
            <a:r>
              <a:rPr lang="en-US" sz="2000" dirty="0" smtClean="0"/>
              <a:t>Divided </a:t>
            </a:r>
            <a:r>
              <a:rPr lang="en-US" sz="2000" dirty="0"/>
              <a:t>into fundus, body and pylorus </a:t>
            </a:r>
          </a:p>
          <a:p>
            <a:pPr lvl="1">
              <a:lnSpc>
                <a:spcPct val="80000"/>
              </a:lnSpc>
            </a:pPr>
            <a:r>
              <a:rPr lang="en-US" sz="2000" dirty="0" smtClean="0"/>
              <a:t>Churns </a:t>
            </a:r>
            <a:r>
              <a:rPr lang="en-US" sz="2000" dirty="0"/>
              <a:t>bolus into </a:t>
            </a:r>
            <a:r>
              <a:rPr lang="en-US" sz="2000" dirty="0" err="1"/>
              <a:t>chyme</a:t>
            </a:r>
            <a:endParaRPr lang="en-US" sz="2000" dirty="0"/>
          </a:p>
          <a:p>
            <a:pPr lvl="1">
              <a:lnSpc>
                <a:spcPct val="80000"/>
              </a:lnSpc>
            </a:pPr>
            <a:r>
              <a:rPr lang="en-US" sz="2000" dirty="0" smtClean="0"/>
              <a:t>Mucous </a:t>
            </a:r>
            <a:r>
              <a:rPr lang="en-US" sz="2000" dirty="0"/>
              <a:t>bicarbonate layer buffers the acidic </a:t>
            </a:r>
            <a:r>
              <a:rPr lang="en-US" sz="2000" dirty="0" err="1"/>
              <a:t>chyme</a:t>
            </a:r>
            <a:r>
              <a:rPr lang="en-US" sz="2000" dirty="0"/>
              <a:t> from eroding the stomach</a:t>
            </a:r>
          </a:p>
          <a:p>
            <a:pPr>
              <a:lnSpc>
                <a:spcPct val="90000"/>
              </a:lnSpc>
            </a:pPr>
            <a:endParaRPr lang="en-US" sz="2400" dirty="0" smtClean="0"/>
          </a:p>
          <a:p>
            <a:pPr lvl="1">
              <a:lnSpc>
                <a:spcPct val="90000"/>
              </a:lnSpc>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fontScale="85000" lnSpcReduction="20000"/>
          </a:bodyPr>
          <a:lstStyle/>
          <a:p>
            <a:pPr algn="ctr">
              <a:buNone/>
            </a:pPr>
            <a:r>
              <a:rPr lang="en-US" b="1" dirty="0" smtClean="0"/>
              <a:t>Gastroesophageal reflux (GER)</a:t>
            </a:r>
          </a:p>
          <a:p>
            <a:r>
              <a:rPr lang="en-US" sz="2800" dirty="0" smtClean="0"/>
              <a:t>It refers to an incompetent lower esophageal sphincter (LES) causing reflux of gastric contents into the esophagus. </a:t>
            </a:r>
            <a:endParaRPr lang="en-US" sz="2800" dirty="0" smtClean="0"/>
          </a:p>
          <a:p>
            <a:r>
              <a:rPr lang="en-US" sz="2800" dirty="0" smtClean="0"/>
              <a:t>GERD represents symptoms of tissue damage that result from GER</a:t>
            </a:r>
            <a:endParaRPr lang="en-US" sz="2800" dirty="0" smtClean="0"/>
          </a:p>
          <a:p>
            <a:r>
              <a:rPr lang="en-US" sz="2800" dirty="0" smtClean="0"/>
              <a:t>More common in premature infants</a:t>
            </a:r>
          </a:p>
          <a:p>
            <a:pPr lvl="1"/>
            <a:r>
              <a:rPr lang="en-US" sz="2400" dirty="0" smtClean="0"/>
              <a:t>Cause thought to be delayed maturation of lower esophageal neuromuscular function or impaired local hormonal control mechanisms</a:t>
            </a:r>
          </a:p>
          <a:p>
            <a:pPr lvl="1"/>
            <a:r>
              <a:rPr lang="en-US" sz="2400" dirty="0" smtClean="0"/>
              <a:t>Defective nerve transmission results in inappropriate relaxation of the LES, allowing reflux of gastric contents into the esophagus</a:t>
            </a:r>
          </a:p>
          <a:p>
            <a:r>
              <a:rPr lang="en-US" sz="2800" dirty="0" smtClean="0"/>
              <a:t>Delayed gastric emptying occurs in infants caused by hyper motility / retrograde peristalsis</a:t>
            </a:r>
          </a:p>
          <a:p>
            <a:r>
              <a:rPr lang="en-US" sz="2800" dirty="0" smtClean="0"/>
              <a:t>Types:</a:t>
            </a:r>
          </a:p>
          <a:p>
            <a:pPr lvl="1"/>
            <a:r>
              <a:rPr lang="en-US" dirty="0" smtClean="0"/>
              <a:t>Physiological- common in infants 6-12 months and resolves as child matures</a:t>
            </a:r>
          </a:p>
          <a:p>
            <a:pPr lvl="1"/>
            <a:r>
              <a:rPr lang="en-US" dirty="0" smtClean="0"/>
              <a:t>Pathological-manifests with respiratory disorders, esophagitis or its complication (strictures), and malnutrition</a:t>
            </a:r>
          </a:p>
          <a:p>
            <a:pPr lvl="1"/>
            <a:r>
              <a:rPr lang="en-US" dirty="0" smtClean="0"/>
              <a:t>Secondary GER: This refers to a case in which an underlying condition predisposes to GER. Examples include hernia and gastric outlet obstruction.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915400" cy="6705600"/>
          </a:xfrm>
        </p:spPr>
        <p:txBody>
          <a:bodyPr>
            <a:normAutofit fontScale="85000" lnSpcReduction="20000"/>
          </a:bodyPr>
          <a:lstStyle/>
          <a:p>
            <a:pPr>
              <a:buNone/>
            </a:pPr>
            <a:r>
              <a:rPr lang="en-US" b="1" dirty="0" smtClean="0"/>
              <a:t>Clinical manifestations</a:t>
            </a:r>
          </a:p>
          <a:p>
            <a:pPr marL="342900" lvl="1" indent="-342900">
              <a:buFont typeface="Arial" pitchFamily="34" charset="0"/>
              <a:buChar char="•"/>
            </a:pPr>
            <a:r>
              <a:rPr lang="en-US" sz="3200" dirty="0" smtClean="0"/>
              <a:t>Effortless and non-projectile vomiting, often not sour smelling (digestion has not started) after meals, </a:t>
            </a:r>
            <a:r>
              <a:rPr lang="en-US" dirty="0" smtClean="0"/>
              <a:t>or lying down and which may be relieved by antacids or propping up 30°.</a:t>
            </a:r>
            <a:endParaRPr lang="en-US" sz="3200" dirty="0" smtClean="0"/>
          </a:p>
          <a:p>
            <a:pPr marL="342900" lvl="1" indent="-342900">
              <a:buFont typeface="Arial" pitchFamily="34" charset="0"/>
              <a:buChar char="•"/>
            </a:pPr>
            <a:r>
              <a:rPr lang="en-US" sz="3200" dirty="0" smtClean="0"/>
              <a:t>Vomiting and regurgitation(consists of undigested food material</a:t>
            </a:r>
            <a:r>
              <a:rPr lang="en-US" sz="3200" dirty="0" smtClean="0"/>
              <a:t>)</a:t>
            </a:r>
          </a:p>
          <a:p>
            <a:pPr marL="342900" lvl="1" indent="-342900">
              <a:buFont typeface="Arial" pitchFamily="34" charset="0"/>
              <a:buChar char="•"/>
            </a:pPr>
            <a:r>
              <a:rPr lang="en-US" sz="3200" dirty="0" smtClean="0"/>
              <a:t>Excessive crying, irritability, arching of the back, stiffening</a:t>
            </a:r>
            <a:endParaRPr lang="en-US" sz="3200" dirty="0" smtClean="0"/>
          </a:p>
          <a:p>
            <a:r>
              <a:rPr lang="en-US" dirty="0" smtClean="0"/>
              <a:t>Cough </a:t>
            </a:r>
            <a:r>
              <a:rPr lang="en-US" dirty="0" smtClean="0"/>
              <a:t>after meals or at night</a:t>
            </a:r>
          </a:p>
          <a:p>
            <a:r>
              <a:rPr lang="en-US" dirty="0" smtClean="0"/>
              <a:t>Refusal to feed</a:t>
            </a:r>
          </a:p>
          <a:p>
            <a:r>
              <a:rPr lang="en-US" dirty="0" smtClean="0"/>
              <a:t>Bleeding into the GIT leading to anemia</a:t>
            </a:r>
          </a:p>
          <a:p>
            <a:r>
              <a:rPr lang="en-US" dirty="0" smtClean="0"/>
              <a:t>Insufficient caloric intake causing malnourishment</a:t>
            </a:r>
          </a:p>
          <a:p>
            <a:r>
              <a:rPr lang="en-US" dirty="0" smtClean="0"/>
              <a:t>Complications; apnea, choking spells, recurrent aspiration pneumonia, frequent URTI</a:t>
            </a:r>
          </a:p>
          <a:p>
            <a:pPr>
              <a:buNone/>
            </a:pPr>
            <a:r>
              <a:rPr lang="en-US" b="1" dirty="0" err="1" smtClean="0"/>
              <a:t>Dx</a:t>
            </a:r>
            <a:r>
              <a:rPr lang="en-US" dirty="0" smtClean="0"/>
              <a:t>: </a:t>
            </a:r>
            <a:r>
              <a:rPr lang="en-US" dirty="0" err="1" smtClean="0"/>
              <a:t>hx</a:t>
            </a:r>
            <a:r>
              <a:rPr lang="en-US" dirty="0" smtClean="0"/>
              <a:t>, upper GI barium to eliminate anatomic abnormalities, upper GI endoscopy</a:t>
            </a:r>
            <a:r>
              <a:rPr lang="en-US" dirty="0" smtClean="0"/>
              <a:t>.</a:t>
            </a:r>
          </a:p>
          <a:p>
            <a:r>
              <a:rPr lang="en-US" dirty="0" smtClean="0"/>
              <a:t>Esophageal pH monitoring to establish presence of acid reflux</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067800" cy="6705600"/>
          </a:xfrm>
        </p:spPr>
        <p:txBody>
          <a:bodyPr>
            <a:normAutofit/>
          </a:bodyPr>
          <a:lstStyle/>
          <a:p>
            <a:pPr>
              <a:buNone/>
            </a:pPr>
            <a:r>
              <a:rPr lang="en-US" sz="2400" b="1" dirty="0"/>
              <a:t>Rx</a:t>
            </a:r>
            <a:r>
              <a:rPr lang="en-US" sz="2400" dirty="0"/>
              <a:t>:</a:t>
            </a:r>
          </a:p>
          <a:p>
            <a:pPr lvl="1">
              <a:buFont typeface="Arial" pitchFamily="34" charset="0"/>
              <a:buChar char="•"/>
            </a:pPr>
            <a:r>
              <a:rPr lang="en-US" sz="2400" dirty="0"/>
              <a:t>Dietary modifications; small frequent meals, thickening formula</a:t>
            </a:r>
          </a:p>
          <a:p>
            <a:pPr lvl="1">
              <a:buFont typeface="Arial" pitchFamily="34" charset="0"/>
              <a:buChar char="•"/>
            </a:pPr>
            <a:r>
              <a:rPr lang="en-US" sz="2400" dirty="0" smtClean="0"/>
              <a:t>Drug therapy: H2 antagonists,  PPI’s, </a:t>
            </a:r>
            <a:r>
              <a:rPr lang="en-US" sz="2400" dirty="0" err="1" smtClean="0"/>
              <a:t>prokinetics</a:t>
            </a:r>
            <a:endParaRPr lang="en-US" sz="2400" dirty="0"/>
          </a:p>
          <a:p>
            <a:pPr lvl="1">
              <a:buFont typeface="Arial" pitchFamily="34" charset="0"/>
              <a:buChar char="•"/>
            </a:pPr>
            <a:r>
              <a:rPr lang="en-US" sz="2400" dirty="0"/>
              <a:t>Surgery; </a:t>
            </a:r>
            <a:r>
              <a:rPr lang="en-US" sz="2400" dirty="0" err="1"/>
              <a:t>Nissen</a:t>
            </a:r>
            <a:r>
              <a:rPr lang="en-US" sz="2400" dirty="0"/>
              <a:t> </a:t>
            </a:r>
            <a:r>
              <a:rPr lang="en-US" sz="2400" dirty="0" smtClean="0"/>
              <a:t>fundoplication; encircling the esophagus with fundus of the stomach</a:t>
            </a:r>
            <a:endParaRPr lang="en-US" sz="2400" dirty="0"/>
          </a:p>
          <a:p>
            <a:pPr>
              <a:buNone/>
            </a:pPr>
            <a:r>
              <a:rPr lang="en-US" sz="2400" b="1" dirty="0" smtClean="0"/>
              <a:t>Complications </a:t>
            </a:r>
            <a:r>
              <a:rPr lang="en-US" sz="2400" b="1" dirty="0" smtClean="0"/>
              <a:t>of GE reflux</a:t>
            </a:r>
          </a:p>
          <a:p>
            <a:r>
              <a:rPr lang="en-US" sz="2400" dirty="0" smtClean="0"/>
              <a:t>Pain, bleeding, iron deficiency </a:t>
            </a:r>
          </a:p>
          <a:p>
            <a:r>
              <a:rPr lang="en-US" sz="2400" dirty="0" smtClean="0"/>
              <a:t>Pulmonary aspiration leading to 'bronchitis' or pneumonia </a:t>
            </a:r>
          </a:p>
          <a:p>
            <a:r>
              <a:rPr lang="en-US" sz="2400" dirty="0" smtClean="0"/>
              <a:t>Peptic stricture - associated with </a:t>
            </a:r>
            <a:r>
              <a:rPr lang="en-US" sz="2400" dirty="0" err="1" smtClean="0"/>
              <a:t>oesophagitis</a:t>
            </a:r>
            <a:r>
              <a:rPr lang="en-US" sz="2400" dirty="0" smtClean="0"/>
              <a:t> </a:t>
            </a:r>
          </a:p>
          <a:p>
            <a:r>
              <a:rPr lang="en-US" sz="2400" dirty="0" err="1" smtClean="0"/>
              <a:t>Dystonic</a:t>
            </a:r>
            <a:r>
              <a:rPr lang="en-US" sz="2400" dirty="0" smtClean="0"/>
              <a:t> movements of head and neck (</a:t>
            </a:r>
            <a:r>
              <a:rPr lang="en-US" sz="2400" dirty="0" err="1" smtClean="0"/>
              <a:t>Sandifer's</a:t>
            </a:r>
            <a:r>
              <a:rPr lang="en-US" sz="2400" dirty="0" smtClean="0"/>
              <a:t> syndrome) </a:t>
            </a:r>
          </a:p>
          <a:p>
            <a:r>
              <a:rPr lang="en-US" sz="2400" dirty="0" err="1" smtClean="0"/>
              <a:t>Apnoea</a:t>
            </a:r>
            <a:r>
              <a:rPr lang="en-US" sz="2400" dirty="0" smtClean="0"/>
              <a:t> in preterm infants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a:lnSpc>
                <a:spcPct val="90000"/>
              </a:lnSpc>
              <a:buNone/>
            </a:pPr>
            <a:r>
              <a:rPr lang="en-US" sz="2400" b="1" dirty="0" smtClean="0"/>
              <a:t>Constipation</a:t>
            </a:r>
          </a:p>
          <a:p>
            <a:pPr>
              <a:lnSpc>
                <a:spcPct val="90000"/>
              </a:lnSpc>
            </a:pPr>
            <a:r>
              <a:rPr lang="en-US" sz="2400" dirty="0" smtClean="0"/>
              <a:t>Characterized by a decrease in stool frequency or the formation of hard, dry stools</a:t>
            </a:r>
          </a:p>
          <a:p>
            <a:pPr>
              <a:lnSpc>
                <a:spcPct val="90000"/>
              </a:lnSpc>
            </a:pPr>
            <a:r>
              <a:rPr lang="en-US" sz="2400" dirty="0" smtClean="0"/>
              <a:t>May be due to underlying disease, diet, or psychological factors</a:t>
            </a:r>
          </a:p>
          <a:p>
            <a:pPr>
              <a:lnSpc>
                <a:spcPct val="90000"/>
              </a:lnSpc>
            </a:pPr>
            <a:r>
              <a:rPr lang="en-US" sz="2400" dirty="0" smtClean="0"/>
              <a:t>Rare during infancy</a:t>
            </a:r>
          </a:p>
          <a:p>
            <a:pPr lvl="1">
              <a:lnSpc>
                <a:spcPct val="90000"/>
              </a:lnSpc>
            </a:pPr>
            <a:r>
              <a:rPr lang="en-US" sz="2000" dirty="0" smtClean="0"/>
              <a:t>Almost unheard of in breastfed infants</a:t>
            </a:r>
          </a:p>
          <a:p>
            <a:pPr lvl="1">
              <a:lnSpc>
                <a:spcPct val="90000"/>
              </a:lnSpc>
            </a:pPr>
            <a:r>
              <a:rPr lang="en-US" sz="2000" dirty="0" smtClean="0"/>
              <a:t>Usually due to feeding mismanagement or medications</a:t>
            </a:r>
          </a:p>
          <a:p>
            <a:pPr>
              <a:lnSpc>
                <a:spcPct val="90000"/>
              </a:lnSpc>
            </a:pPr>
            <a:r>
              <a:rPr lang="en-US" sz="2400" dirty="0" smtClean="0"/>
              <a:t>Most common in toddler and preschool children</a:t>
            </a:r>
          </a:p>
          <a:p>
            <a:pPr>
              <a:lnSpc>
                <a:spcPct val="90000"/>
              </a:lnSpc>
            </a:pPr>
            <a:r>
              <a:rPr lang="en-US" sz="2400" dirty="0" smtClean="0"/>
              <a:t>Corrected by dietary changes</a:t>
            </a:r>
          </a:p>
          <a:p>
            <a:pPr lvl="1">
              <a:lnSpc>
                <a:spcPct val="90000"/>
              </a:lnSpc>
            </a:pPr>
            <a:r>
              <a:rPr lang="en-US" sz="2000" dirty="0" smtClean="0"/>
              <a:t>Remove constipating foods such as bananas, rice, and cheese</a:t>
            </a:r>
          </a:p>
          <a:p>
            <a:pPr lvl="1">
              <a:lnSpc>
                <a:spcPct val="90000"/>
              </a:lnSpc>
            </a:pPr>
            <a:r>
              <a:rPr lang="en-US" sz="2000" dirty="0" smtClean="0"/>
              <a:t>Increase fluids and fiber-rich foods such as whole grains, fruits, vegetables</a:t>
            </a:r>
          </a:p>
          <a:p>
            <a:pPr>
              <a:lnSpc>
                <a:spcPct val="90000"/>
              </a:lnSpc>
            </a:pPr>
            <a:r>
              <a:rPr lang="en-US" sz="2400" dirty="0" smtClean="0"/>
              <a:t>Dietary management is treatment of choice; if that doesn’t work a simple glycerin suppository usually does.</a:t>
            </a:r>
          </a:p>
          <a:p>
            <a:pPr lvl="1">
              <a:lnSpc>
                <a:spcPct val="90000"/>
              </a:lnSpc>
            </a:pPr>
            <a:r>
              <a:rPr lang="en-US" sz="2000" dirty="0" smtClean="0"/>
              <a:t>Caution parents to avoid use of laxatives, stool softeners, enemas</a:t>
            </a:r>
          </a:p>
          <a:p>
            <a:pPr>
              <a:lnSpc>
                <a:spcPct val="90000"/>
              </a:lnSpc>
            </a:pPr>
            <a:endParaRPr lang="en-US" sz="2400"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Infant colic</a:t>
            </a:r>
            <a:endParaRPr lang="en-US" dirty="0"/>
          </a:p>
        </p:txBody>
      </p:sp>
      <p:sp>
        <p:nvSpPr>
          <p:cNvPr id="3" name="Content Placeholder 2"/>
          <p:cNvSpPr>
            <a:spLocks noGrp="1"/>
          </p:cNvSpPr>
          <p:nvPr>
            <p:ph idx="1"/>
          </p:nvPr>
        </p:nvSpPr>
        <p:spPr>
          <a:xfrm>
            <a:off x="457200" y="990600"/>
            <a:ext cx="8229600" cy="5486400"/>
          </a:xfrm>
        </p:spPr>
        <p:txBody>
          <a:bodyPr>
            <a:normAutofit fontScale="77500" lnSpcReduction="20000"/>
          </a:bodyPr>
          <a:lstStyle/>
          <a:p>
            <a:r>
              <a:rPr lang="en-US" dirty="0" smtClean="0"/>
              <a:t>Behavioral syndrome characterized by excessive, paroxysmal crying, peaks in the 2</a:t>
            </a:r>
            <a:r>
              <a:rPr lang="en-US" baseline="30000" dirty="0" smtClean="0"/>
              <a:t>nd</a:t>
            </a:r>
            <a:r>
              <a:rPr lang="en-US" dirty="0" smtClean="0"/>
              <a:t> month, and resolves by 3 to 4 months of age.</a:t>
            </a:r>
          </a:p>
          <a:p>
            <a:r>
              <a:rPr lang="en-US" dirty="0" smtClean="0"/>
              <a:t>Associated motor behaviors (legs drawn to abdomen, clenched fists), an atypical facial expression (pain </a:t>
            </a:r>
            <a:r>
              <a:rPr lang="en-US" dirty="0" err="1" smtClean="0"/>
              <a:t>facies</a:t>
            </a:r>
            <a:r>
              <a:rPr lang="en-US" dirty="0" smtClean="0"/>
              <a:t>), GI symptoms (distention, gas, regurgitation), and lack of response to soothing (including lack of quieting with feeding). </a:t>
            </a:r>
          </a:p>
          <a:p>
            <a:r>
              <a:rPr lang="en-US" dirty="0" smtClean="0"/>
              <a:t>Prolonged crying bouts are paroxysmal, beginning and ending without warning, and unrelated to events in the environment </a:t>
            </a:r>
          </a:p>
          <a:p>
            <a:r>
              <a:rPr lang="en-US" dirty="0" smtClean="0"/>
              <a:t>Colic is most likely to occur in the evenings, and it occurs without any identifiable cause.</a:t>
            </a:r>
          </a:p>
          <a:p>
            <a:r>
              <a:rPr lang="en-US" dirty="0" smtClean="0"/>
              <a:t>During episodes of colic, an otherwise healthy neonate or infant aged 2 weeks to 4 months is difficult to console. </a:t>
            </a:r>
          </a:p>
          <a:p>
            <a:r>
              <a:rPr lang="en-US" dirty="0" smtClean="0"/>
              <a:t>They stiffen, draw up their legs, and pass flatus.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6324600"/>
          </a:xfrm>
        </p:spPr>
        <p:txBody>
          <a:bodyPr>
            <a:noAutofit/>
          </a:bodyPr>
          <a:lstStyle/>
          <a:p>
            <a:pPr>
              <a:buNone/>
            </a:pPr>
            <a:r>
              <a:rPr lang="en-US" sz="2400" dirty="0" smtClean="0"/>
              <a:t>Associated factors</a:t>
            </a:r>
          </a:p>
          <a:p>
            <a:r>
              <a:rPr lang="en-US" sz="2400" dirty="0" smtClean="0"/>
              <a:t>Maturation; rapid growth and differentiation of the CNS.</a:t>
            </a:r>
          </a:p>
          <a:p>
            <a:r>
              <a:rPr lang="en-US" sz="2400" dirty="0" smtClean="0"/>
              <a:t>Nutrients; antigenic proteins may be passed through formula or breast milk, may stimulate gastrointestinal hypersensitivity reactions.</a:t>
            </a:r>
          </a:p>
          <a:p>
            <a:r>
              <a:rPr lang="en-US" sz="2400" dirty="0" smtClean="0"/>
              <a:t>Gut hormones and transmitters; Variability in gut hormone and transmitter release due to individual differences, maturational stage, feeding pattern, or pathologic insult could contribute to prolonged crying by inducing motility changes.</a:t>
            </a:r>
          </a:p>
          <a:p>
            <a:r>
              <a:rPr lang="en-US" sz="2400" dirty="0" smtClean="0"/>
              <a:t>Care giver behaviors; carrying, frequent feeding, close mother infant proximity  involving postural change, repetition, constancy, and/or </a:t>
            </a:r>
            <a:r>
              <a:rPr lang="en-US" sz="2400" dirty="0" err="1" smtClean="0"/>
              <a:t>rhythmicity</a:t>
            </a:r>
            <a:r>
              <a:rPr lang="en-US" sz="2400" dirty="0" smtClean="0"/>
              <a:t> tend to maintain a non crying state.</a:t>
            </a:r>
          </a:p>
          <a:p>
            <a:pPr>
              <a:buNone/>
            </a:pPr>
            <a:endParaRPr lang="en-US" sz="2400" dirty="0" smtClean="0"/>
          </a:p>
          <a:p>
            <a:endParaRPr lang="en-US" sz="2400" dirty="0" smtClean="0"/>
          </a:p>
          <a:p>
            <a:endParaRPr lang="en-US" sz="2400" dirty="0" smtClean="0"/>
          </a:p>
          <a:p>
            <a:endParaRPr lang="en-US" sz="2000" dirty="0" smtClean="0"/>
          </a:p>
          <a:p>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8229600" cy="6172200"/>
          </a:xfrm>
        </p:spPr>
        <p:txBody>
          <a:bodyPr>
            <a:normAutofit fontScale="85000" lnSpcReduction="20000"/>
          </a:bodyPr>
          <a:lstStyle/>
          <a:p>
            <a:pPr>
              <a:buNone/>
            </a:pPr>
            <a:r>
              <a:rPr lang="en-US" b="1" dirty="0" smtClean="0"/>
              <a:t>Management</a:t>
            </a:r>
          </a:p>
          <a:p>
            <a:r>
              <a:rPr lang="en-US" dirty="0" smtClean="0"/>
              <a:t>Information should be provided to parents about the condition</a:t>
            </a:r>
          </a:p>
          <a:p>
            <a:r>
              <a:rPr lang="en-US" dirty="0" smtClean="0"/>
              <a:t>Allay parental anxiety </a:t>
            </a:r>
          </a:p>
          <a:p>
            <a:r>
              <a:rPr lang="en-US" dirty="0" smtClean="0"/>
              <a:t>Modifying caretaking style; should move the parent toward behaviors that encourage a state of alert wakefulness rather than crying. These include carrying or rocking the baby, responding promptly to signals from the infant, decreasing feeding intervals</a:t>
            </a:r>
          </a:p>
          <a:p>
            <a:r>
              <a:rPr lang="en-US" dirty="0" smtClean="0"/>
              <a:t>Preventive advice; All parents should be instructed never to shake the infant when frustrated. Instead, parents should seek help on coping mechanisms</a:t>
            </a:r>
          </a:p>
          <a:p>
            <a:r>
              <a:rPr lang="en-US" dirty="0" smtClean="0"/>
              <a:t>Environmental modifications; expose infants to constant, rhythmic stimulation. The best modification is increased time and contact with the infant. Alternatives include music, car or stroller rides, and devices that produce a rhythmic motion.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Abdominal wall defects</a:t>
            </a:r>
            <a:endParaRPr lang="en-US" dirty="0"/>
          </a:p>
        </p:txBody>
      </p:sp>
      <p:sp>
        <p:nvSpPr>
          <p:cNvPr id="3" name="Content Placeholder 2"/>
          <p:cNvSpPr>
            <a:spLocks noGrp="1"/>
          </p:cNvSpPr>
          <p:nvPr>
            <p:ph idx="1"/>
          </p:nvPr>
        </p:nvSpPr>
        <p:spPr>
          <a:xfrm>
            <a:off x="457200" y="762000"/>
            <a:ext cx="8229600" cy="6096000"/>
          </a:xfrm>
        </p:spPr>
        <p:txBody>
          <a:bodyPr>
            <a:normAutofit fontScale="70000" lnSpcReduction="20000"/>
          </a:bodyPr>
          <a:lstStyle/>
          <a:p>
            <a:pPr>
              <a:buNone/>
            </a:pPr>
            <a:r>
              <a:rPr lang="en-US" dirty="0" err="1" smtClean="0">
                <a:solidFill>
                  <a:schemeClr val="tx2"/>
                </a:solidFill>
              </a:rPr>
              <a:t>Omphalocele</a:t>
            </a:r>
            <a:endParaRPr lang="en-US" dirty="0" smtClean="0">
              <a:solidFill>
                <a:schemeClr val="tx2"/>
              </a:solidFill>
            </a:endParaRPr>
          </a:p>
          <a:p>
            <a:r>
              <a:rPr lang="en-US" sz="3400" dirty="0" smtClean="0"/>
              <a:t>Protrusion of abdominal contents through abdominal wall at the umbilical junction</a:t>
            </a:r>
          </a:p>
          <a:p>
            <a:r>
              <a:rPr lang="en-US" sz="3400" dirty="0" smtClean="0"/>
              <a:t>Results from failure of abdominal contents to return to abdomen when abdominal walls begins to close about 10 weeks gestation</a:t>
            </a:r>
          </a:p>
          <a:p>
            <a:r>
              <a:rPr lang="en-US" sz="3400" dirty="0" smtClean="0"/>
              <a:t>Defect may vary from 2-10 cm</a:t>
            </a:r>
          </a:p>
          <a:p>
            <a:r>
              <a:rPr lang="en-US" sz="3400" dirty="0" smtClean="0"/>
              <a:t>Usually intestines, may include liver and even stomach;  covered with peritoneum </a:t>
            </a:r>
          </a:p>
          <a:p>
            <a:r>
              <a:rPr lang="en-US" sz="3400" dirty="0" smtClean="0"/>
              <a:t>Umbilical cord inserts into the </a:t>
            </a:r>
            <a:r>
              <a:rPr lang="en-US" sz="3400" dirty="0" err="1" smtClean="0"/>
              <a:t>omphalocele</a:t>
            </a:r>
            <a:r>
              <a:rPr lang="en-US" sz="3400" dirty="0" smtClean="0"/>
              <a:t> sac</a:t>
            </a:r>
          </a:p>
          <a:p>
            <a:r>
              <a:rPr lang="en-US" sz="3400" dirty="0" smtClean="0"/>
              <a:t>Sac is composed of amnion, Wharton’s jelly and peritoneum</a:t>
            </a:r>
          </a:p>
          <a:p>
            <a:r>
              <a:rPr lang="en-US" sz="3400" dirty="0" smtClean="0"/>
              <a:t>keep clean and moist</a:t>
            </a:r>
          </a:p>
          <a:p>
            <a:pPr>
              <a:lnSpc>
                <a:spcPct val="80000"/>
              </a:lnSpc>
            </a:pPr>
            <a:r>
              <a:rPr lang="en-US" sz="3400" dirty="0" smtClean="0"/>
              <a:t>Rupture of sac results in evisceration of abdominal contents</a:t>
            </a:r>
          </a:p>
          <a:p>
            <a:pPr>
              <a:lnSpc>
                <a:spcPct val="80000"/>
              </a:lnSpc>
            </a:pPr>
            <a:r>
              <a:rPr lang="en-US" sz="3400" dirty="0" smtClean="0"/>
              <a:t>Sac must be protected until surgery is performed</a:t>
            </a:r>
          </a:p>
          <a:p>
            <a:pPr>
              <a:lnSpc>
                <a:spcPct val="80000"/>
              </a:lnSpc>
            </a:pPr>
            <a:r>
              <a:rPr lang="en-US" sz="3400" dirty="0" smtClean="0"/>
              <a:t>Cover sac with sterile gauze soaked with warmed saline</a:t>
            </a:r>
          </a:p>
          <a:p>
            <a:pPr>
              <a:lnSpc>
                <a:spcPct val="80000"/>
              </a:lnSpc>
            </a:pPr>
            <a:r>
              <a:rPr lang="en-US" sz="3400" dirty="0" smtClean="0"/>
              <a:t>Sterile technique is essential</a:t>
            </a:r>
          </a:p>
          <a:p>
            <a:pPr>
              <a:lnSpc>
                <a:spcPct val="80000"/>
              </a:lnSpc>
            </a:pPr>
            <a:r>
              <a:rPr lang="en-US" sz="3400" dirty="0" smtClean="0"/>
              <a:t>Cover gauze with plastic to keep moisture in and to decrease evaporative heat loss</a:t>
            </a:r>
          </a:p>
          <a:p>
            <a:pPr>
              <a:lnSpc>
                <a:spcPct val="80000"/>
              </a:lnSpc>
              <a:buNone/>
            </a:pPr>
            <a:r>
              <a:rPr lang="en-US" sz="2900" dirty="0" smtClean="0"/>
              <a:t>Rx - Surgical repair</a:t>
            </a:r>
          </a:p>
          <a:p>
            <a:pPr>
              <a:lnSpc>
                <a:spcPct val="80000"/>
              </a:lnSpc>
            </a:pPr>
            <a:endParaRPr lang="en-US" sz="2800" dirty="0" smtClean="0"/>
          </a:p>
          <a:p>
            <a:pPr>
              <a:lnSpc>
                <a:spcPct val="80000"/>
              </a:lnSpc>
              <a:buNone/>
            </a:pPr>
            <a:endParaRPr lang="en-US" dirty="0" smtClean="0"/>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Omphalocele</a:t>
            </a:r>
            <a:endParaRPr lang="en-US" dirty="0"/>
          </a:p>
        </p:txBody>
      </p:sp>
      <p:pic>
        <p:nvPicPr>
          <p:cNvPr id="4" name="Picture 9" descr="pic 1"/>
          <p:cNvPicPr>
            <a:picLocks noGrp="1" noChangeAspect="1" noChangeArrowheads="1"/>
          </p:cNvPicPr>
          <p:nvPr>
            <p:ph idx="1"/>
          </p:nvPr>
        </p:nvPicPr>
        <p:blipFill>
          <a:blip r:embed="rId2"/>
          <a:srcRect/>
          <a:stretch>
            <a:fillRect/>
          </a:stretch>
        </p:blipFill>
        <p:spPr>
          <a:xfrm>
            <a:off x="533400" y="2819400"/>
            <a:ext cx="3276600" cy="2971800"/>
          </a:xfrm>
          <a:noFill/>
        </p:spPr>
      </p:pic>
      <p:pic>
        <p:nvPicPr>
          <p:cNvPr id="5" name="Picture 12" descr="pics mm2"/>
          <p:cNvPicPr>
            <a:picLocks noChangeAspect="1" noChangeArrowheads="1"/>
          </p:cNvPicPr>
          <p:nvPr/>
        </p:nvPicPr>
        <p:blipFill>
          <a:blip r:embed="rId3"/>
          <a:srcRect/>
          <a:stretch>
            <a:fillRect/>
          </a:stretch>
        </p:blipFill>
        <p:spPr bwMode="auto">
          <a:xfrm>
            <a:off x="4953000" y="2819400"/>
            <a:ext cx="3810000" cy="30035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fontScale="92500" lnSpcReduction="10000"/>
          </a:bodyPr>
          <a:lstStyle/>
          <a:p>
            <a:pPr>
              <a:buNone/>
            </a:pPr>
            <a:r>
              <a:rPr lang="en-US" sz="2800" dirty="0" err="1" smtClean="0"/>
              <a:t>Gastroschisis</a:t>
            </a:r>
            <a:endParaRPr lang="en-US" sz="2800" dirty="0" smtClean="0"/>
          </a:p>
          <a:p>
            <a:r>
              <a:rPr lang="en-US" sz="2800" dirty="0" smtClean="0"/>
              <a:t>Similar to </a:t>
            </a:r>
            <a:r>
              <a:rPr lang="en-US" sz="2800" dirty="0" err="1" smtClean="0"/>
              <a:t>omphalocele</a:t>
            </a:r>
            <a:r>
              <a:rPr lang="en-US" sz="2800" dirty="0" smtClean="0"/>
              <a:t> but abdominal wall defect is not at umbilicus &amp; is not covered by peritoneal sac, so contents spill freely</a:t>
            </a:r>
          </a:p>
          <a:p>
            <a:pPr lvl="1"/>
            <a:r>
              <a:rPr lang="en-US" sz="2400" dirty="0" smtClean="0"/>
              <a:t>Harder to repair</a:t>
            </a:r>
          </a:p>
          <a:p>
            <a:pPr lvl="1"/>
            <a:r>
              <a:rPr lang="en-US" sz="2400" dirty="0" smtClean="0"/>
              <a:t>Incidence about 1 to 3 in 10,000 births</a:t>
            </a:r>
          </a:p>
          <a:p>
            <a:r>
              <a:rPr lang="en-US" sz="2800" dirty="0" smtClean="0"/>
              <a:t>Sterile technique, keep warm, keep hydrated, NG to keep GI system decompressed</a:t>
            </a:r>
          </a:p>
          <a:p>
            <a:r>
              <a:rPr lang="en-US" sz="2800" dirty="0" smtClean="0"/>
              <a:t>Repair is surgical, often done in stages</a:t>
            </a:r>
          </a:p>
          <a:p>
            <a:pPr>
              <a:buNone/>
            </a:pPr>
            <a:r>
              <a:rPr lang="en-US" sz="2800" dirty="0" smtClean="0"/>
              <a:t>Pathophysiology</a:t>
            </a:r>
          </a:p>
          <a:p>
            <a:r>
              <a:rPr lang="en-US" sz="2800" dirty="0" smtClean="0"/>
              <a:t>Abnormal involution of right umbilical vein</a:t>
            </a:r>
          </a:p>
          <a:p>
            <a:r>
              <a:rPr lang="en-US" sz="2800" dirty="0" smtClean="0"/>
              <a:t>Rupture of a small </a:t>
            </a:r>
            <a:r>
              <a:rPr lang="en-US" sz="2800" dirty="0" err="1" smtClean="0"/>
              <a:t>omphalocoele</a:t>
            </a:r>
            <a:endParaRPr lang="en-US" sz="2800" dirty="0" smtClean="0"/>
          </a:p>
          <a:p>
            <a:r>
              <a:rPr lang="en-US" sz="2800" dirty="0" smtClean="0"/>
              <a:t>Failure of migration and fusion of the lateral folds of the embryonic disc on the 3</a:t>
            </a:r>
            <a:r>
              <a:rPr lang="en-US" sz="2800" baseline="30000" dirty="0" smtClean="0"/>
              <a:t>rd</a:t>
            </a:r>
            <a:r>
              <a:rPr lang="en-US" sz="2800" dirty="0" smtClean="0"/>
              <a:t>-4</a:t>
            </a:r>
            <a:r>
              <a:rPr lang="en-US" sz="2800" baseline="30000" dirty="0" smtClean="0"/>
              <a:t>th</a:t>
            </a:r>
            <a:r>
              <a:rPr lang="en-US" sz="2800" dirty="0" smtClean="0"/>
              <a:t> week of gestation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781800"/>
          </a:xfrm>
        </p:spPr>
        <p:txBody>
          <a:bodyPr>
            <a:normAutofit/>
          </a:bodyPr>
          <a:lstStyle/>
          <a:p>
            <a:pPr marL="0" indent="0">
              <a:lnSpc>
                <a:spcPct val="80000"/>
              </a:lnSpc>
              <a:buNone/>
            </a:pPr>
            <a:r>
              <a:rPr lang="en-US" sz="2400" b="1" dirty="0" smtClean="0"/>
              <a:t>Lower </a:t>
            </a:r>
            <a:r>
              <a:rPr lang="en-US" sz="2400" b="1" dirty="0" smtClean="0"/>
              <a:t>Gastrointestinal System</a:t>
            </a:r>
          </a:p>
          <a:p>
            <a:pPr>
              <a:lnSpc>
                <a:spcPct val="80000"/>
              </a:lnSpc>
            </a:pPr>
            <a:r>
              <a:rPr lang="en-US" sz="2400" dirty="0" smtClean="0"/>
              <a:t>I</a:t>
            </a:r>
            <a:r>
              <a:rPr lang="en-US" sz="2400" dirty="0" smtClean="0"/>
              <a:t>ncludes </a:t>
            </a:r>
            <a:r>
              <a:rPr lang="en-US" sz="2400" dirty="0" smtClean="0"/>
              <a:t>the duodenum, liver, gallbladder, pancreas, ileum, caecum, appendix, ascending colon</a:t>
            </a:r>
            <a:r>
              <a:rPr lang="en-US" sz="2400" dirty="0" smtClean="0"/>
              <a:t>,  </a:t>
            </a:r>
            <a:r>
              <a:rPr lang="en-US" sz="2400" dirty="0" smtClean="0"/>
              <a:t>transverse colon, sigmoid colon and rectum &amp; anus.</a:t>
            </a:r>
          </a:p>
          <a:p>
            <a:pPr>
              <a:lnSpc>
                <a:spcPct val="80000"/>
              </a:lnSpc>
            </a:pPr>
            <a:r>
              <a:rPr lang="en-US" sz="2400" dirty="0" smtClean="0"/>
              <a:t>The pancreas produce insulin, glucagon, amylase, trypsin, lipase and bicarbonate to aid digestion</a:t>
            </a:r>
          </a:p>
          <a:p>
            <a:pPr>
              <a:lnSpc>
                <a:spcPct val="80000"/>
              </a:lnSpc>
            </a:pPr>
            <a:r>
              <a:rPr lang="en-US" sz="2400" dirty="0" smtClean="0"/>
              <a:t>The liver is the is the second largest organ in the body, divided into two lobes by </a:t>
            </a:r>
            <a:r>
              <a:rPr lang="en-US" sz="2400" dirty="0" err="1" smtClean="0"/>
              <a:t>falciform</a:t>
            </a:r>
            <a:r>
              <a:rPr lang="en-US" sz="2400" dirty="0" smtClean="0"/>
              <a:t> ligament </a:t>
            </a:r>
          </a:p>
          <a:p>
            <a:pPr lvl="1">
              <a:lnSpc>
                <a:spcPct val="80000"/>
              </a:lnSpc>
            </a:pPr>
            <a:r>
              <a:rPr lang="en-US" sz="2400" dirty="0" smtClean="0"/>
              <a:t>The blood supply is from hepatic artery &amp; hepatic portal vein</a:t>
            </a:r>
          </a:p>
          <a:p>
            <a:pPr lvl="1">
              <a:lnSpc>
                <a:spcPct val="80000"/>
              </a:lnSpc>
            </a:pPr>
            <a:r>
              <a:rPr lang="en-US" sz="2400" dirty="0" smtClean="0"/>
              <a:t>The liver has many functions:- </a:t>
            </a:r>
            <a:r>
              <a:rPr lang="en-US" sz="2400" dirty="0" err="1" smtClean="0"/>
              <a:t>phagocytosis</a:t>
            </a:r>
            <a:r>
              <a:rPr lang="en-US" sz="2400" dirty="0" smtClean="0"/>
              <a:t>, bile production, storage of glycogen &amp; vitamins, </a:t>
            </a:r>
            <a:r>
              <a:rPr lang="en-US" sz="2400" dirty="0" err="1" smtClean="0"/>
              <a:t>deamination</a:t>
            </a:r>
            <a:r>
              <a:rPr lang="en-US" sz="2400" dirty="0" smtClean="0"/>
              <a:t> of protein, heat production and detoxification </a:t>
            </a:r>
          </a:p>
          <a:p>
            <a:pPr>
              <a:lnSpc>
                <a:spcPct val="80000"/>
              </a:lnSpc>
              <a:buNone/>
            </a:pPr>
            <a:endParaRPr lang="en-US" sz="2400" dirty="0" smtClean="0"/>
          </a:p>
          <a:p>
            <a:pPr>
              <a:lnSpc>
                <a:spcPct val="80000"/>
              </a:lnSpc>
              <a:buNone/>
            </a:pPr>
            <a:r>
              <a:rPr lang="en-US" sz="2400" dirty="0" smtClean="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6629400"/>
          </a:xfrm>
        </p:spPr>
        <p:txBody>
          <a:bodyPr/>
          <a:lstStyle/>
          <a:p>
            <a:r>
              <a:rPr lang="en-US" sz="2400" smtClean="0"/>
              <a:t>Newborns </a:t>
            </a:r>
            <a:r>
              <a:rPr lang="en-US" sz="2400" dirty="0" smtClean="0"/>
              <a:t>with large defect will have severe respiratory distress (life-threatening condition)</a:t>
            </a:r>
          </a:p>
          <a:p>
            <a:pPr lvl="1"/>
            <a:r>
              <a:rPr lang="en-US" sz="2400" dirty="0" smtClean="0"/>
              <a:t>Lung on affected side is not expanded, and may not have developed properly (hypoplastic lung)</a:t>
            </a:r>
          </a:p>
          <a:p>
            <a:pPr lvl="1">
              <a:buNone/>
            </a:pPr>
            <a:endParaRPr lang="en-US" dirty="0" smtClean="0"/>
          </a:p>
          <a:p>
            <a:endParaRPr lang="en-US" dirty="0"/>
          </a:p>
        </p:txBody>
      </p:sp>
      <p:pic>
        <p:nvPicPr>
          <p:cNvPr id="4" name="Picture 13" descr="pic4"/>
          <p:cNvPicPr>
            <a:picLocks noChangeAspect="1" noChangeArrowheads="1"/>
          </p:cNvPicPr>
          <p:nvPr/>
        </p:nvPicPr>
        <p:blipFill>
          <a:blip r:embed="rId2"/>
          <a:srcRect/>
          <a:stretch>
            <a:fillRect/>
          </a:stretch>
        </p:blipFill>
        <p:spPr bwMode="auto">
          <a:xfrm>
            <a:off x="228600" y="3352800"/>
            <a:ext cx="3276600" cy="3276600"/>
          </a:xfrm>
          <a:prstGeom prst="rect">
            <a:avLst/>
          </a:prstGeom>
          <a:noFill/>
          <a:ln w="9525">
            <a:noFill/>
            <a:miter lim="800000"/>
            <a:headEnd/>
            <a:tailEnd/>
          </a:ln>
        </p:spPr>
      </p:pic>
      <p:pic>
        <p:nvPicPr>
          <p:cNvPr id="5" name="Picture 5" descr="gastroshisis"/>
          <p:cNvPicPr>
            <a:picLocks noChangeAspect="1" noChangeArrowheads="1"/>
          </p:cNvPicPr>
          <p:nvPr/>
        </p:nvPicPr>
        <p:blipFill>
          <a:blip r:embed="rId3"/>
          <a:srcRect/>
          <a:stretch>
            <a:fillRect/>
          </a:stretch>
        </p:blipFill>
        <p:spPr bwMode="auto">
          <a:xfrm>
            <a:off x="4800600" y="3581400"/>
            <a:ext cx="2701925" cy="2743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6324600"/>
          </a:xfrm>
        </p:spPr>
        <p:txBody>
          <a:bodyPr>
            <a:normAutofit/>
          </a:bodyPr>
          <a:lstStyle/>
          <a:p>
            <a:pPr lvl="1">
              <a:lnSpc>
                <a:spcPct val="90000"/>
              </a:lnSpc>
              <a:buNone/>
            </a:pPr>
            <a:r>
              <a:rPr lang="en-US" sz="2400" dirty="0" smtClean="0"/>
              <a:t>Treatment</a:t>
            </a:r>
          </a:p>
          <a:p>
            <a:pPr>
              <a:lnSpc>
                <a:spcPct val="90000"/>
              </a:lnSpc>
            </a:pPr>
            <a:r>
              <a:rPr lang="en-US" sz="2400" dirty="0" smtClean="0"/>
              <a:t>Requires NICU care</a:t>
            </a:r>
          </a:p>
          <a:p>
            <a:pPr>
              <a:lnSpc>
                <a:spcPct val="90000"/>
              </a:lnSpc>
            </a:pPr>
            <a:r>
              <a:rPr lang="en-US" sz="2400" dirty="0" smtClean="0"/>
              <a:t>Surgical correction – may require staged surgery, must have ventilator support</a:t>
            </a:r>
          </a:p>
          <a:p>
            <a:pPr>
              <a:lnSpc>
                <a:spcPct val="90000"/>
              </a:lnSpc>
            </a:pPr>
            <a:r>
              <a:rPr lang="en-US" sz="2400" dirty="0" smtClean="0"/>
              <a:t>Pre-op: assess VS frequently, elevate HOB and position on affected side (collapsed lung down), maintain NG tube, monitor IV fluids, maintain mechanical ventilation, provide minimal stimulation, support family</a:t>
            </a:r>
          </a:p>
          <a:p>
            <a:pPr>
              <a:buNone/>
            </a:pPr>
            <a:r>
              <a:rPr lang="en-US" sz="2400" dirty="0" smtClean="0"/>
              <a:t>Nursing Management</a:t>
            </a:r>
          </a:p>
          <a:p>
            <a:r>
              <a:rPr lang="en-US" sz="2400" dirty="0" smtClean="0"/>
              <a:t>Post-op</a:t>
            </a:r>
          </a:p>
          <a:p>
            <a:pPr lvl="1"/>
            <a:r>
              <a:rPr lang="en-US" sz="2400" dirty="0" smtClean="0"/>
              <a:t>Elevate the repair bag, maintain NG and chest tubes, suction </a:t>
            </a:r>
            <a:r>
              <a:rPr lang="en-US" sz="2400" dirty="0" err="1" smtClean="0"/>
              <a:t>prn</a:t>
            </a:r>
            <a:r>
              <a:rPr lang="en-US" sz="2400" dirty="0" smtClean="0"/>
              <a:t>, maintain IVs and TPN (may need ECMO) Post-op: monitor for infection, continue respiratory support, organize care to decrease stimulation, assess/maintain adequate nutrition, support and educate family</a:t>
            </a:r>
          </a:p>
          <a:p>
            <a:pPr>
              <a:buNone/>
            </a:pPr>
            <a:endParaRPr lang="en-US" dirty="0" smtClean="0"/>
          </a:p>
          <a:p>
            <a:pPr>
              <a:lnSpc>
                <a:spcPct val="90000"/>
              </a:lnSpc>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closure of </a:t>
            </a:r>
            <a:r>
              <a:rPr lang="en-US" dirty="0" err="1" smtClean="0"/>
              <a:t>gastroschisis</a:t>
            </a:r>
            <a:endParaRPr lang="en-US" dirty="0"/>
          </a:p>
        </p:txBody>
      </p:sp>
      <p:pic>
        <p:nvPicPr>
          <p:cNvPr id="4" name="Picture 2" descr="silo 3"/>
          <p:cNvPicPr>
            <a:picLocks noGrp="1" noChangeAspect="1" noChangeArrowheads="1"/>
          </p:cNvPicPr>
          <p:nvPr>
            <p:ph idx="1"/>
          </p:nvPr>
        </p:nvPicPr>
        <p:blipFill>
          <a:blip r:embed="rId2"/>
          <a:srcRect/>
          <a:stretch>
            <a:fillRect/>
          </a:stretch>
        </p:blipFill>
        <p:spPr bwMode="auto">
          <a:xfrm>
            <a:off x="1566672" y="2476341"/>
            <a:ext cx="6010656" cy="277368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Obstructive disorders</a:t>
            </a:r>
            <a:endParaRPr lang="en-US" dirty="0"/>
          </a:p>
        </p:txBody>
      </p:sp>
      <p:sp>
        <p:nvSpPr>
          <p:cNvPr id="3" name="Content Placeholder 2"/>
          <p:cNvSpPr>
            <a:spLocks noGrp="1"/>
          </p:cNvSpPr>
          <p:nvPr>
            <p:ph idx="1"/>
          </p:nvPr>
        </p:nvSpPr>
        <p:spPr>
          <a:xfrm>
            <a:off x="0" y="838200"/>
            <a:ext cx="8991600" cy="6019800"/>
          </a:xfrm>
        </p:spPr>
        <p:txBody>
          <a:bodyPr>
            <a:normAutofit/>
          </a:bodyPr>
          <a:lstStyle/>
          <a:p>
            <a:pPr>
              <a:lnSpc>
                <a:spcPct val="90000"/>
              </a:lnSpc>
              <a:buNone/>
            </a:pPr>
            <a:r>
              <a:rPr lang="en-US" sz="2400" b="1" dirty="0" smtClean="0"/>
              <a:t>Pyloric Stenosis</a:t>
            </a:r>
          </a:p>
          <a:p>
            <a:pPr>
              <a:lnSpc>
                <a:spcPct val="90000"/>
              </a:lnSpc>
            </a:pPr>
            <a:r>
              <a:rPr lang="en-US" sz="2400" dirty="0" smtClean="0"/>
              <a:t>Circumferential muscle of pylorus thickens, resulting in elongation and narrowing of pylorus channel</a:t>
            </a:r>
            <a:endParaRPr lang="en-US" sz="2400" dirty="0" smtClean="0"/>
          </a:p>
          <a:p>
            <a:pPr>
              <a:lnSpc>
                <a:spcPct val="90000"/>
              </a:lnSpc>
            </a:pPr>
            <a:r>
              <a:rPr lang="en-US" sz="2400" dirty="0" smtClean="0"/>
              <a:t>This produces outlet obstruction, compensatory dilation, hypertrophy and </a:t>
            </a:r>
            <a:r>
              <a:rPr lang="en-US" sz="2400" dirty="0" err="1" smtClean="0"/>
              <a:t>hyperperistalsis</a:t>
            </a:r>
            <a:r>
              <a:rPr lang="en-US" sz="2400" dirty="0" smtClean="0"/>
              <a:t> of the stomach</a:t>
            </a:r>
            <a:endParaRPr lang="en-US" sz="2400" dirty="0" smtClean="0"/>
          </a:p>
          <a:p>
            <a:pPr>
              <a:lnSpc>
                <a:spcPct val="90000"/>
              </a:lnSpc>
              <a:buNone/>
            </a:pPr>
            <a:r>
              <a:rPr lang="en-US" sz="2400" b="1" dirty="0" smtClean="0"/>
              <a:t>Manifestations</a:t>
            </a:r>
            <a:endParaRPr lang="en-US" sz="2400" b="1" dirty="0" smtClean="0"/>
          </a:p>
          <a:p>
            <a:pPr>
              <a:lnSpc>
                <a:spcPct val="90000"/>
              </a:lnSpc>
            </a:pPr>
            <a:r>
              <a:rPr lang="en-US" sz="2400" dirty="0" smtClean="0"/>
              <a:t>Emesis immediately after feeding beginning about 2 to 4 wks of age and grows increasingly forceful until projectile, usually smells sour because digestion had begun</a:t>
            </a:r>
          </a:p>
          <a:p>
            <a:r>
              <a:rPr lang="en-US" sz="2400" dirty="0" smtClean="0"/>
              <a:t>projectile vomiting (not bile-stained), which increases in frequency and severity with time </a:t>
            </a:r>
          </a:p>
          <a:p>
            <a:r>
              <a:rPr lang="en-US" sz="2400" dirty="0" smtClean="0"/>
              <a:t>constant hunger even after vomiting</a:t>
            </a:r>
          </a:p>
          <a:p>
            <a:r>
              <a:rPr lang="en-US" sz="2400" dirty="0" smtClean="0"/>
              <a:t>Visible </a:t>
            </a:r>
            <a:r>
              <a:rPr lang="en-US" sz="2400" dirty="0" smtClean="0"/>
              <a:t>peristalsis</a:t>
            </a:r>
          </a:p>
          <a:p>
            <a:r>
              <a:rPr lang="en-US" sz="2400" dirty="0" smtClean="0"/>
              <a:t>Metabolic alkalosis</a:t>
            </a:r>
          </a:p>
          <a:p>
            <a:r>
              <a:rPr lang="en-US" sz="2400" dirty="0" smtClean="0"/>
              <a:t>Failure to thrive</a:t>
            </a:r>
            <a:endParaRPr lang="en-US" sz="2400" dirty="0" smtClean="0"/>
          </a:p>
          <a:p>
            <a:pPr lvl="1">
              <a:lnSpc>
                <a:spcPct val="90000"/>
              </a:lnSpc>
            </a:pPr>
            <a:endParaRPr lang="en-US" sz="2400"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991600" cy="6324600"/>
          </a:xfrm>
        </p:spPr>
        <p:txBody>
          <a:bodyPr>
            <a:normAutofit lnSpcReduction="10000"/>
          </a:bodyPr>
          <a:lstStyle/>
          <a:p>
            <a:pPr>
              <a:lnSpc>
                <a:spcPct val="90000"/>
              </a:lnSpc>
              <a:buNone/>
            </a:pPr>
            <a:endParaRPr lang="en-US" sz="2800" dirty="0" smtClean="0"/>
          </a:p>
          <a:p>
            <a:pPr>
              <a:lnSpc>
                <a:spcPct val="90000"/>
              </a:lnSpc>
              <a:buNone/>
            </a:pPr>
            <a:r>
              <a:rPr lang="en-US" sz="2600" b="1" dirty="0" smtClean="0"/>
              <a:t>Diagnosis</a:t>
            </a:r>
          </a:p>
          <a:p>
            <a:pPr>
              <a:lnSpc>
                <a:spcPct val="90000"/>
              </a:lnSpc>
            </a:pPr>
            <a:r>
              <a:rPr lang="en-US" sz="2600" dirty="0" smtClean="0"/>
              <a:t>History of projectile vomiting, visible peristaltic waves on abdomen, palpable olive-sized mass in </a:t>
            </a:r>
            <a:r>
              <a:rPr lang="en-US" sz="2600" dirty="0" smtClean="0"/>
              <a:t>LUQ when stomach is empty</a:t>
            </a:r>
            <a:endParaRPr lang="en-US" sz="2600" dirty="0" smtClean="0"/>
          </a:p>
          <a:p>
            <a:pPr>
              <a:lnSpc>
                <a:spcPct val="90000"/>
              </a:lnSpc>
            </a:pPr>
            <a:r>
              <a:rPr lang="en-US" sz="2600" dirty="0" smtClean="0"/>
              <a:t>Confirmed by </a:t>
            </a:r>
            <a:r>
              <a:rPr lang="en-US" sz="2600" dirty="0" smtClean="0"/>
              <a:t>u/s; elongated, sausage-shaped mass with elongated pyloric channel</a:t>
            </a:r>
          </a:p>
          <a:p>
            <a:pPr>
              <a:lnSpc>
                <a:spcPct val="90000"/>
              </a:lnSpc>
            </a:pPr>
            <a:r>
              <a:rPr lang="en-US" sz="2600" dirty="0" smtClean="0"/>
              <a:t>Decreased K+, Na+, </a:t>
            </a:r>
            <a:r>
              <a:rPr lang="en-US" sz="2600" dirty="0" err="1" smtClean="0"/>
              <a:t>Cl</a:t>
            </a:r>
            <a:r>
              <a:rPr lang="en-US" sz="2600" dirty="0" smtClean="0"/>
              <a:t>-, increased pH; metabolic alkalosis</a:t>
            </a:r>
            <a:endParaRPr lang="en-US" sz="2600" dirty="0" smtClean="0"/>
          </a:p>
          <a:p>
            <a:pPr>
              <a:buNone/>
            </a:pPr>
            <a:r>
              <a:rPr lang="en-US" sz="2600" b="1" dirty="0" smtClean="0"/>
              <a:t>Treatment</a:t>
            </a:r>
            <a:endParaRPr lang="en-US" sz="2600" b="1" dirty="0" smtClean="0"/>
          </a:p>
          <a:p>
            <a:r>
              <a:rPr lang="en-US" sz="2600" dirty="0" smtClean="0"/>
              <a:t>Small feedings if obstruction is not severe</a:t>
            </a:r>
          </a:p>
          <a:p>
            <a:r>
              <a:rPr lang="en-US" sz="2600" dirty="0" smtClean="0"/>
              <a:t>If severe; correct fluid and electrolyte imbalance</a:t>
            </a:r>
          </a:p>
          <a:p>
            <a:r>
              <a:rPr lang="en-US" sz="2600" dirty="0" smtClean="0"/>
              <a:t>Surgical repair of pyloric sphincter  (</a:t>
            </a:r>
            <a:r>
              <a:rPr lang="en-US" sz="2600" dirty="0" err="1" smtClean="0"/>
              <a:t>pyloromyotomy</a:t>
            </a:r>
            <a:r>
              <a:rPr lang="en-US" sz="2600" dirty="0" smtClean="0"/>
              <a:t>; </a:t>
            </a:r>
            <a:r>
              <a:rPr lang="en-US" sz="2600" dirty="0" err="1" smtClean="0"/>
              <a:t>Fredet</a:t>
            </a:r>
            <a:r>
              <a:rPr lang="en-US" sz="2600" dirty="0" err="1" smtClean="0"/>
              <a:t>-Ramstedt</a:t>
            </a:r>
            <a:r>
              <a:rPr lang="en-US" sz="2600" dirty="0" smtClean="0"/>
              <a:t> procedure</a:t>
            </a:r>
            <a:r>
              <a:rPr lang="en-US" sz="2600" dirty="0" smtClean="0"/>
              <a:t>)</a:t>
            </a:r>
            <a:endParaRPr lang="en-US" sz="2600" dirty="0" smtClean="0"/>
          </a:p>
          <a:p>
            <a:r>
              <a:rPr lang="en-US" sz="2600" dirty="0" smtClean="0"/>
              <a:t>Routine post op care with PO volume restricted feedings to allow suture line to heal</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839200" cy="6553200"/>
          </a:xfrm>
        </p:spPr>
        <p:txBody>
          <a:bodyPr>
            <a:normAutofit fontScale="77500" lnSpcReduction="20000"/>
          </a:bodyPr>
          <a:lstStyle/>
          <a:p>
            <a:pPr algn="ctr">
              <a:buNone/>
            </a:pPr>
            <a:r>
              <a:rPr lang="en-US" b="1" dirty="0" smtClean="0"/>
              <a:t>Intussusception</a:t>
            </a:r>
          </a:p>
          <a:p>
            <a:r>
              <a:rPr lang="en-US" dirty="0" smtClean="0"/>
              <a:t>Occurs when one segment of the bowel telescopes into lumen of adjacent segment of intestine.</a:t>
            </a:r>
          </a:p>
          <a:p>
            <a:r>
              <a:rPr lang="en-US" dirty="0" smtClean="0"/>
              <a:t>This causes inflammation and edema resulting in blood vessel occlusion leading to necrosis.</a:t>
            </a:r>
          </a:p>
          <a:p>
            <a:r>
              <a:rPr lang="en-US" dirty="0" smtClean="0"/>
              <a:t>It most commonly involves ileum passing into the caecum and colon through the ileocaecal valve </a:t>
            </a:r>
          </a:p>
          <a:p>
            <a:r>
              <a:rPr lang="en-US" dirty="0" smtClean="0"/>
              <a:t>Causes include; </a:t>
            </a:r>
          </a:p>
          <a:p>
            <a:pPr lvl="1"/>
            <a:r>
              <a:rPr lang="en-US" dirty="0" smtClean="0"/>
              <a:t>Idiopathic</a:t>
            </a:r>
          </a:p>
          <a:p>
            <a:pPr lvl="1"/>
            <a:r>
              <a:rPr lang="en-US" dirty="0" smtClean="0"/>
              <a:t>Lead point: an identifiable change in the intestinal mucosa , malformations include polyps, cysts, tumors, </a:t>
            </a:r>
            <a:r>
              <a:rPr lang="en-US" dirty="0" err="1" smtClean="0"/>
              <a:t>Meckel's</a:t>
            </a:r>
            <a:r>
              <a:rPr lang="en-US" dirty="0" smtClean="0"/>
              <a:t> </a:t>
            </a:r>
            <a:r>
              <a:rPr lang="en-US" dirty="0" err="1" smtClean="0"/>
              <a:t>diverticulum</a:t>
            </a:r>
            <a:r>
              <a:rPr lang="en-US" dirty="0" smtClean="0"/>
              <a:t>, and hematomas cystic fibrosis.</a:t>
            </a:r>
          </a:p>
          <a:p>
            <a:pPr lvl="1"/>
            <a:r>
              <a:rPr lang="en-US" dirty="0" smtClean="0"/>
              <a:t>Postoperative: May be due to interrupted motility from anesthesia or direct handling of the intestine. It can also occur from placing long tubes into the bowel.</a:t>
            </a:r>
          </a:p>
          <a:p>
            <a:r>
              <a:rPr lang="en-US" dirty="0" smtClean="0"/>
              <a:t>Intussusception is the commonest cause of intestinal obstruction in infants after the neonatal period. </a:t>
            </a:r>
          </a:p>
          <a:p>
            <a:r>
              <a:rPr lang="en-US" dirty="0" smtClean="0"/>
              <a:t>It usually occurs between 2 months and 2 years of age and resuscitation and reduction are urgent.</a:t>
            </a:r>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763000" cy="6858000"/>
          </a:xfrm>
        </p:spPr>
        <p:txBody>
          <a:bodyPr>
            <a:noAutofit/>
          </a:bodyPr>
          <a:lstStyle/>
          <a:p>
            <a:pPr>
              <a:buNone/>
            </a:pPr>
            <a:r>
              <a:rPr lang="en-US" sz="2400" b="1" dirty="0" smtClean="0"/>
              <a:t>Clinical presentation</a:t>
            </a:r>
          </a:p>
          <a:p>
            <a:r>
              <a:rPr lang="en-US" sz="2400" dirty="0" smtClean="0"/>
              <a:t>Paroxysmal, severe colicky pain and pallor - during episodes of pain, the child becomes pale, especially around the mouth, and draws up his legs </a:t>
            </a:r>
          </a:p>
          <a:p>
            <a:r>
              <a:rPr lang="en-US" sz="2400" dirty="0" smtClean="0"/>
              <a:t>Sausage-shaped mass - often palpable in the abdomen </a:t>
            </a:r>
          </a:p>
          <a:p>
            <a:r>
              <a:rPr lang="en-US" sz="2400" dirty="0" smtClean="0"/>
              <a:t>Passage of a characteristic redcurrant jelly stool comprising blood-stained mucus</a:t>
            </a:r>
          </a:p>
          <a:p>
            <a:r>
              <a:rPr lang="en-US" sz="2400" dirty="0" smtClean="0"/>
              <a:t>Abdominal distension and shock.</a:t>
            </a:r>
          </a:p>
          <a:p>
            <a:r>
              <a:rPr lang="en-US" sz="2400" dirty="0" smtClean="0"/>
              <a:t>Fecal material in vomit</a:t>
            </a:r>
          </a:p>
          <a:p>
            <a:pPr>
              <a:buNone/>
            </a:pPr>
            <a:r>
              <a:rPr lang="en-US" sz="2400" b="1" dirty="0" smtClean="0"/>
              <a:t>DX; </a:t>
            </a:r>
            <a:r>
              <a:rPr lang="en-US" sz="2400" dirty="0" smtClean="0"/>
              <a:t>Barium enema: Shows intussusceptions</a:t>
            </a:r>
            <a:endParaRPr lang="en-US" sz="2400" b="1" dirty="0" smtClean="0"/>
          </a:p>
          <a:p>
            <a:pPr>
              <a:buNone/>
            </a:pPr>
            <a:r>
              <a:rPr lang="en-US" sz="2400" b="1" dirty="0" smtClean="0"/>
              <a:t>Treatment</a:t>
            </a:r>
          </a:p>
          <a:p>
            <a:pPr lvl="1"/>
            <a:r>
              <a:rPr lang="en-US" sz="2000" dirty="0" smtClean="0"/>
              <a:t> Insert an NG tube to reduce vomiting and decompress the GI tract.</a:t>
            </a:r>
          </a:p>
          <a:p>
            <a:pPr lvl="1"/>
            <a:r>
              <a:rPr lang="en-US" sz="2000" dirty="0" smtClean="0"/>
              <a:t> Hydrostatic reduction of bowel: The bowel is moved back into position using a barium solution, water-soluble contrast solution, or air pressure.</a:t>
            </a:r>
          </a:p>
          <a:p>
            <a:pPr lvl="1"/>
            <a:r>
              <a:rPr lang="en-US" sz="2000" dirty="0" smtClean="0"/>
              <a:t> Surgery: Pulling the intussusceptions back into position or resectioning the bowel if other treatments fail to resolve the intussusceptions.</a:t>
            </a:r>
          </a:p>
          <a:p>
            <a:pPr lvl="1"/>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smtClean="0"/>
              <a:t>Hirschsprung’s</a:t>
            </a:r>
            <a:r>
              <a:rPr lang="en-US" dirty="0" smtClean="0"/>
              <a:t> disease</a:t>
            </a:r>
            <a:endParaRPr lang="en-US" dirty="0"/>
          </a:p>
        </p:txBody>
      </p:sp>
      <p:sp>
        <p:nvSpPr>
          <p:cNvPr id="3" name="Content Placeholder 2"/>
          <p:cNvSpPr>
            <a:spLocks noGrp="1"/>
          </p:cNvSpPr>
          <p:nvPr>
            <p:ph idx="1"/>
          </p:nvPr>
        </p:nvSpPr>
        <p:spPr>
          <a:xfrm>
            <a:off x="228600" y="838200"/>
            <a:ext cx="8610600" cy="6019800"/>
          </a:xfrm>
        </p:spPr>
        <p:txBody>
          <a:bodyPr>
            <a:normAutofit fontScale="70000" lnSpcReduction="20000"/>
          </a:bodyPr>
          <a:lstStyle/>
          <a:p>
            <a:r>
              <a:rPr lang="en-US" dirty="0" smtClean="0"/>
              <a:t>Congenital condition where there is the lack of nerve cells in the colon causing lack of peristalsis, resulting in stool being unable to be pushed through the colon.</a:t>
            </a:r>
          </a:p>
          <a:p>
            <a:r>
              <a:rPr lang="en-US" dirty="0" smtClean="0"/>
              <a:t>Also referred to as congenital aganglionic </a:t>
            </a:r>
            <a:r>
              <a:rPr lang="en-US" dirty="0" err="1" smtClean="0"/>
              <a:t>megacolon</a:t>
            </a:r>
            <a:r>
              <a:rPr lang="en-US" dirty="0" smtClean="0"/>
              <a:t>.</a:t>
            </a:r>
          </a:p>
          <a:p>
            <a:r>
              <a:rPr lang="en-US" dirty="0" smtClean="0"/>
              <a:t>The aganglionic segment is most frequently located in the </a:t>
            </a:r>
            <a:r>
              <a:rPr lang="en-US" dirty="0" err="1" smtClean="0"/>
              <a:t>rectosigmoid</a:t>
            </a:r>
            <a:r>
              <a:rPr lang="en-US" dirty="0" smtClean="0"/>
              <a:t> area.</a:t>
            </a:r>
          </a:p>
          <a:p>
            <a:r>
              <a:rPr lang="en-US" dirty="0" smtClean="0"/>
              <a:t>Rectal examination; narrowed segment and withdrawal of the examining finger often releases a gush of liquid stool and flatus due to temporary improvement in the obstruction following the dilatation caused by the rectal examination can lead to a delay in diagnosis.</a:t>
            </a:r>
          </a:p>
          <a:p>
            <a:pPr>
              <a:buNone/>
            </a:pPr>
            <a:r>
              <a:rPr lang="en-US" b="1" dirty="0" smtClean="0"/>
              <a:t>Clinical manifestation</a:t>
            </a:r>
          </a:p>
          <a:p>
            <a:r>
              <a:rPr lang="en-US" dirty="0" smtClean="0"/>
              <a:t> Failure to pass </a:t>
            </a:r>
            <a:r>
              <a:rPr lang="en-US" dirty="0" err="1" smtClean="0"/>
              <a:t>meconium</a:t>
            </a:r>
            <a:r>
              <a:rPr lang="en-US" dirty="0" smtClean="0"/>
              <a:t> within the first 48 hours following birth</a:t>
            </a:r>
          </a:p>
          <a:p>
            <a:r>
              <a:rPr lang="en-US" dirty="0" smtClean="0"/>
              <a:t> Abdominal distention</a:t>
            </a:r>
          </a:p>
          <a:p>
            <a:r>
              <a:rPr lang="en-US" dirty="0" smtClean="0"/>
              <a:t> Abdominal mass; easily palpable fecal mass present</a:t>
            </a:r>
          </a:p>
          <a:p>
            <a:r>
              <a:rPr lang="en-US" dirty="0" smtClean="0"/>
              <a:t> Ribbon-like or pellet shaped foul smelling stool</a:t>
            </a:r>
          </a:p>
          <a:p>
            <a:r>
              <a:rPr lang="en-US" dirty="0" smtClean="0"/>
              <a:t> Enterocolitis; inflammation of intestine and colon</a:t>
            </a:r>
          </a:p>
          <a:p>
            <a:pPr>
              <a:buNone/>
            </a:pPr>
            <a:r>
              <a:rPr lang="en-US" dirty="0" smtClean="0"/>
              <a:t>DX</a:t>
            </a:r>
          </a:p>
          <a:p>
            <a:r>
              <a:rPr lang="en-US" dirty="0" smtClean="0"/>
              <a:t> Abdominal radiograph: Shows distended colon</a:t>
            </a:r>
          </a:p>
          <a:p>
            <a:r>
              <a:rPr lang="en-US" dirty="0" smtClean="0"/>
              <a:t> Rectal biopsy: Absence of ganglion cells in the colon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fontScale="77500" lnSpcReduction="20000"/>
          </a:bodyPr>
          <a:lstStyle/>
          <a:p>
            <a:pPr>
              <a:buNone/>
            </a:pPr>
            <a:r>
              <a:rPr lang="en-US" b="1" dirty="0" smtClean="0"/>
              <a:t>Treatment</a:t>
            </a:r>
          </a:p>
          <a:p>
            <a:r>
              <a:rPr lang="en-US" dirty="0" smtClean="0"/>
              <a:t>Colostomy to allow infant defecate and gain weight</a:t>
            </a:r>
          </a:p>
          <a:p>
            <a:r>
              <a:rPr lang="en-US" dirty="0" smtClean="0"/>
              <a:t>Pull through procedure; affected segment resectioned and anastomosed when infant is 6-15 months and closure of colostomy</a:t>
            </a:r>
          </a:p>
          <a:p>
            <a:pPr>
              <a:buNone/>
            </a:pPr>
            <a:r>
              <a:rPr lang="en-US" b="1" dirty="0" smtClean="0"/>
              <a:t>Nursing intervention</a:t>
            </a:r>
          </a:p>
          <a:p>
            <a:r>
              <a:rPr lang="en-US" dirty="0" smtClean="0"/>
              <a:t>Preoperative care:</a:t>
            </a:r>
          </a:p>
          <a:p>
            <a:pPr lvl="1">
              <a:buNone/>
            </a:pPr>
            <a:r>
              <a:rPr lang="en-US" dirty="0" smtClean="0"/>
              <a:t>• NPO</a:t>
            </a:r>
          </a:p>
          <a:p>
            <a:pPr lvl="1">
              <a:buNone/>
            </a:pPr>
            <a:r>
              <a:rPr lang="en-US" dirty="0" smtClean="0"/>
              <a:t>• Administer IV fluids to prevent maintain fluid and electrolyte balance.</a:t>
            </a:r>
          </a:p>
          <a:p>
            <a:pPr lvl="1">
              <a:buNone/>
            </a:pPr>
            <a:r>
              <a:rPr lang="en-US" dirty="0" smtClean="0"/>
              <a:t>• Insert an </a:t>
            </a:r>
            <a:r>
              <a:rPr lang="en-US" dirty="0" err="1" smtClean="0"/>
              <a:t>NGtube</a:t>
            </a:r>
            <a:r>
              <a:rPr lang="en-US" dirty="0" smtClean="0"/>
              <a:t> to decompress the upper GI tract.</a:t>
            </a:r>
          </a:p>
          <a:p>
            <a:pPr lvl="1">
              <a:buNone/>
            </a:pPr>
            <a:r>
              <a:rPr lang="en-US" dirty="0" smtClean="0"/>
              <a:t>• Administer enemas to clean the bowel.</a:t>
            </a:r>
          </a:p>
          <a:p>
            <a:pPr lvl="1">
              <a:buNone/>
            </a:pPr>
            <a:r>
              <a:rPr lang="en-US" dirty="0" smtClean="0"/>
              <a:t>• Administer antibiotics</a:t>
            </a:r>
          </a:p>
          <a:p>
            <a:r>
              <a:rPr lang="en-US" dirty="0" smtClean="0"/>
              <a:t> Postoperative care:</a:t>
            </a:r>
          </a:p>
          <a:p>
            <a:pPr lvl="1">
              <a:buNone/>
            </a:pPr>
            <a:r>
              <a:rPr lang="en-US" dirty="0" smtClean="0"/>
              <a:t>• Strict input and output.</a:t>
            </a:r>
          </a:p>
          <a:p>
            <a:pPr lvl="1">
              <a:buNone/>
            </a:pPr>
            <a:r>
              <a:rPr lang="en-US" dirty="0" smtClean="0"/>
              <a:t>• Provide care for the colostomy or ileostomy</a:t>
            </a:r>
          </a:p>
          <a:p>
            <a:pPr lvl="1">
              <a:buNone/>
            </a:pPr>
            <a:r>
              <a:rPr lang="en-US" dirty="0" smtClean="0"/>
              <a:t>• Monitor bowel sounds and start feeding when present.</a:t>
            </a:r>
          </a:p>
          <a:p>
            <a:r>
              <a:rPr lang="en-US" dirty="0" smtClean="0"/>
              <a:t>Explain the disorder and treatment to the family and instruct them on proper care for the wound, care of colostomy or ileostomy, and to seek treatment at first signs of constipation, dehydration, fever, vomiting, and diarrhea.</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1" algn="ctr" rtl="0">
              <a:spcBef>
                <a:spcPct val="0"/>
              </a:spcBef>
            </a:pPr>
            <a:r>
              <a:rPr lang="en-US" sz="3200" b="1" dirty="0" smtClean="0"/>
              <a:t>Malabsorption disorders</a:t>
            </a:r>
            <a:endParaRPr lang="en-US" sz="3200" b="1"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lnSpc>
                <a:spcPct val="90000"/>
              </a:lnSpc>
              <a:buNone/>
            </a:pPr>
            <a:r>
              <a:rPr lang="en-US" sz="2400" b="1" dirty="0" smtClean="0"/>
              <a:t>Celiac disease</a:t>
            </a:r>
          </a:p>
          <a:p>
            <a:pPr>
              <a:lnSpc>
                <a:spcPct val="90000"/>
              </a:lnSpc>
            </a:pPr>
            <a:r>
              <a:rPr lang="en-US" sz="2400" dirty="0" smtClean="0"/>
              <a:t>Celiac disease (CD), also called gluten-sensitive </a:t>
            </a:r>
            <a:r>
              <a:rPr lang="en-US" sz="2400" dirty="0" err="1" smtClean="0"/>
              <a:t>enteropathy</a:t>
            </a:r>
            <a:r>
              <a:rPr lang="en-US" sz="2400" dirty="0" smtClean="0"/>
              <a:t>, is a disease of the small intestines characterized by a permanent inability to tolerate dietary gluten. </a:t>
            </a:r>
            <a:endParaRPr lang="en-US" sz="2400" dirty="0" smtClean="0">
              <a:solidFill>
                <a:schemeClr val="tx2"/>
              </a:solidFill>
            </a:endParaRPr>
          </a:p>
          <a:p>
            <a:pPr>
              <a:lnSpc>
                <a:spcPct val="90000"/>
              </a:lnSpc>
            </a:pPr>
            <a:r>
              <a:rPr lang="en-US" sz="2400" dirty="0" smtClean="0"/>
              <a:t>Autoimmune disorders common in Children with type I DM and </a:t>
            </a:r>
            <a:r>
              <a:rPr lang="en-US" sz="2400" dirty="0" err="1" smtClean="0"/>
              <a:t>IgA</a:t>
            </a:r>
            <a:r>
              <a:rPr lang="en-US" sz="2400" dirty="0" smtClean="0"/>
              <a:t> deficiency should be screened for celiac</a:t>
            </a:r>
          </a:p>
          <a:p>
            <a:pPr>
              <a:lnSpc>
                <a:spcPct val="90000"/>
              </a:lnSpc>
            </a:pPr>
            <a:r>
              <a:rPr lang="en-US" sz="2400" dirty="0" smtClean="0"/>
              <a:t>50x more common in Down syndrome</a:t>
            </a:r>
          </a:p>
          <a:p>
            <a:pPr>
              <a:lnSpc>
                <a:spcPct val="90000"/>
              </a:lnSpc>
            </a:pPr>
            <a:r>
              <a:rPr lang="en-US" sz="2400" dirty="0" smtClean="0"/>
              <a:t>Chronic </a:t>
            </a:r>
            <a:r>
              <a:rPr lang="en-US" sz="2400" dirty="0" err="1" smtClean="0"/>
              <a:t>malabsorption</a:t>
            </a:r>
            <a:r>
              <a:rPr lang="en-US" sz="2400" dirty="0" smtClean="0"/>
              <a:t> syndrome due to sensitivity to protein, particularly the gluten protein found in grains (</a:t>
            </a:r>
            <a:r>
              <a:rPr lang="en-US" sz="2400" i="1" dirty="0" smtClean="0"/>
              <a:t>wheat, barley, rye, oats</a:t>
            </a:r>
            <a:r>
              <a:rPr lang="en-US" sz="2400" dirty="0" smtClean="0"/>
              <a:t>) </a:t>
            </a:r>
          </a:p>
          <a:p>
            <a:pPr>
              <a:lnSpc>
                <a:spcPct val="90000"/>
              </a:lnSpc>
            </a:pPr>
            <a:r>
              <a:rPr lang="en-US" sz="2400" dirty="0" smtClean="0"/>
              <a:t>Gluten consists of two proteins i.e. gluten and </a:t>
            </a:r>
            <a:r>
              <a:rPr lang="en-US" sz="2400" dirty="0" err="1" smtClean="0"/>
              <a:t>gliadin</a:t>
            </a:r>
            <a:r>
              <a:rPr lang="en-US" sz="2400" dirty="0" smtClean="0"/>
              <a:t>. The harmful protein is </a:t>
            </a:r>
            <a:r>
              <a:rPr lang="en-US" sz="2400" dirty="0" err="1" smtClean="0"/>
              <a:t>gliadin</a:t>
            </a:r>
            <a:endParaRPr lang="en-US" sz="2400" dirty="0" smtClean="0"/>
          </a:p>
          <a:p>
            <a:pPr>
              <a:lnSpc>
                <a:spcPct val="90000"/>
              </a:lnSpc>
            </a:pPr>
            <a:r>
              <a:rPr lang="en-US" sz="2400" dirty="0" smtClean="0"/>
              <a:t>When children with celiac disease ingest such protein, changes occur in the intestinal mucosa or </a:t>
            </a:r>
            <a:r>
              <a:rPr lang="en-US" sz="2400" dirty="0" err="1" smtClean="0"/>
              <a:t>villi</a:t>
            </a:r>
            <a:r>
              <a:rPr lang="en-US" sz="2400" dirty="0" smtClean="0"/>
              <a:t> that prevent absorption of foods across the intestinal </a:t>
            </a:r>
            <a:r>
              <a:rPr lang="en-US" sz="2400" dirty="0" err="1" smtClean="0"/>
              <a:t>villi</a:t>
            </a:r>
            <a:r>
              <a:rPr lang="en-US" sz="2400" dirty="0" smtClean="0"/>
              <a:t> into the bloodstream;  Most noticeable </a:t>
            </a:r>
            <a:r>
              <a:rPr lang="en-US" sz="2400" dirty="0" err="1" smtClean="0"/>
              <a:t>malabsorption</a:t>
            </a:r>
            <a:r>
              <a:rPr lang="en-US" sz="2400" dirty="0" smtClean="0"/>
              <a:t> developed is inability to absorb fat</a:t>
            </a:r>
          </a:p>
          <a:p>
            <a:pPr>
              <a:lnSpc>
                <a:spcPct val="90000"/>
              </a:lnSpc>
            </a:pPr>
            <a:r>
              <a:rPr lang="en-US" sz="2400" dirty="0" smtClean="0"/>
              <a:t>Celiac panel screening (</a:t>
            </a:r>
            <a:r>
              <a:rPr lang="en-US" sz="2400" dirty="0" err="1" smtClean="0"/>
              <a:t>antigliadin</a:t>
            </a:r>
            <a:r>
              <a:rPr lang="en-US" sz="2400" dirty="0" smtClean="0"/>
              <a:t> antibodies, </a:t>
            </a:r>
            <a:r>
              <a:rPr lang="en-US" sz="2400" dirty="0" err="1" smtClean="0"/>
              <a:t>transglutaminase</a:t>
            </a:r>
            <a:r>
              <a:rPr lang="en-US" sz="2400" dirty="0" smtClean="0"/>
              <a:t> antibodies)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705600"/>
          </a:xfrm>
        </p:spPr>
        <p:txBody>
          <a:bodyPr>
            <a:normAutofit/>
          </a:bodyPr>
          <a:lstStyle/>
          <a:p>
            <a:pPr>
              <a:lnSpc>
                <a:spcPct val="80000"/>
              </a:lnSpc>
            </a:pPr>
            <a:r>
              <a:rPr lang="en-US" sz="2400" dirty="0" smtClean="0"/>
              <a:t>The gall bladder store bile, necessary in fat digestion </a:t>
            </a:r>
          </a:p>
          <a:p>
            <a:pPr>
              <a:lnSpc>
                <a:spcPct val="80000"/>
              </a:lnSpc>
            </a:pPr>
            <a:r>
              <a:rPr lang="en-US" sz="2400" dirty="0" smtClean="0"/>
              <a:t> Jejunum &amp; ileum are for absorption of the nutrients and vitamins. Absorption of Vitamin B</a:t>
            </a:r>
            <a:r>
              <a:rPr lang="en-US" sz="2400" baseline="-25000" dirty="0" smtClean="0"/>
              <a:t>12  </a:t>
            </a:r>
            <a:r>
              <a:rPr lang="en-US" sz="2400" dirty="0" smtClean="0"/>
              <a:t>occurs only in the terminal ileum</a:t>
            </a:r>
          </a:p>
          <a:p>
            <a:pPr>
              <a:lnSpc>
                <a:spcPct val="80000"/>
              </a:lnSpc>
            </a:pPr>
            <a:r>
              <a:rPr lang="en-US" sz="2400" dirty="0" smtClean="0"/>
              <a:t>The function of the large intestines include: </a:t>
            </a:r>
          </a:p>
          <a:p>
            <a:pPr>
              <a:lnSpc>
                <a:spcPct val="80000"/>
              </a:lnSpc>
              <a:buNone/>
            </a:pPr>
            <a:r>
              <a:rPr lang="en-US" sz="2400" dirty="0" smtClean="0"/>
              <a:t>      - water absorption mostly in the </a:t>
            </a:r>
            <a:r>
              <a:rPr lang="en-US" sz="2400" dirty="0" err="1" smtClean="0"/>
              <a:t>cecum</a:t>
            </a:r>
            <a:r>
              <a:rPr lang="en-US" sz="2400" dirty="0" smtClean="0"/>
              <a:t> &amp; ascending colon.</a:t>
            </a:r>
          </a:p>
          <a:p>
            <a:pPr>
              <a:lnSpc>
                <a:spcPct val="80000"/>
              </a:lnSpc>
              <a:buNone/>
            </a:pPr>
            <a:r>
              <a:rPr lang="en-US" sz="2400" dirty="0" smtClean="0"/>
              <a:t>      - Synthesis of vitamins B &amp; K </a:t>
            </a:r>
          </a:p>
          <a:p>
            <a:pPr>
              <a:lnSpc>
                <a:spcPct val="80000"/>
              </a:lnSpc>
              <a:buNone/>
            </a:pPr>
            <a:r>
              <a:rPr lang="en-US" sz="2400" dirty="0" smtClean="0"/>
              <a:t>      - mucous secretion &amp; peristalsis of waste</a:t>
            </a:r>
          </a:p>
          <a:p>
            <a:pPr>
              <a:lnSpc>
                <a:spcPct val="80000"/>
              </a:lnSpc>
            </a:pPr>
            <a:r>
              <a:rPr lang="en-US" sz="2400" dirty="0" smtClean="0"/>
              <a:t>The rectum is the last 7-8 inches of the intestines. </a:t>
            </a:r>
          </a:p>
          <a:p>
            <a:pPr>
              <a:lnSpc>
                <a:spcPct val="80000"/>
              </a:lnSpc>
              <a:buNone/>
            </a:pPr>
            <a:r>
              <a:rPr lang="en-US" sz="2400" dirty="0" smtClean="0"/>
              <a:t>    stool is stored in the rectum until distended to initiate defecation reflex </a:t>
            </a:r>
          </a:p>
          <a:p>
            <a:pPr>
              <a:lnSpc>
                <a:spcPct val="80000"/>
              </a:lnSpc>
            </a:pPr>
            <a:r>
              <a:rPr lang="en-US" sz="2400" dirty="0" smtClean="0"/>
              <a:t>The anal canal refers to the last 1-2 inches the of intestines, expels undigested and indigestible products of digestion  </a:t>
            </a:r>
            <a:endParaRPr lang="en-US" sz="2400" baseline="-25000"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Celiac disease</a:t>
            </a:r>
            <a:endParaRPr lang="en-US" dirty="0"/>
          </a:p>
        </p:txBody>
      </p:sp>
      <p:sp>
        <p:nvSpPr>
          <p:cNvPr id="3" name="Content Placeholder 2"/>
          <p:cNvSpPr>
            <a:spLocks noGrp="1"/>
          </p:cNvSpPr>
          <p:nvPr>
            <p:ph idx="1"/>
          </p:nvPr>
        </p:nvSpPr>
        <p:spPr>
          <a:xfrm>
            <a:off x="228600" y="990600"/>
            <a:ext cx="8686800" cy="5715000"/>
          </a:xfrm>
        </p:spPr>
        <p:txBody>
          <a:bodyPr>
            <a:normAutofit/>
          </a:bodyPr>
          <a:lstStyle/>
          <a:p>
            <a:pPr>
              <a:lnSpc>
                <a:spcPct val="90000"/>
              </a:lnSpc>
            </a:pPr>
            <a:r>
              <a:rPr lang="en-US" sz="2400" dirty="0" smtClean="0"/>
              <a:t>Relatively rare but early </a:t>
            </a:r>
            <a:r>
              <a:rPr lang="en-US" sz="2400" dirty="0" err="1" smtClean="0"/>
              <a:t>dx</a:t>
            </a:r>
            <a:r>
              <a:rPr lang="en-US" sz="2400" dirty="0" smtClean="0"/>
              <a:t> is essential for continued health</a:t>
            </a:r>
          </a:p>
          <a:p>
            <a:pPr>
              <a:lnSpc>
                <a:spcPct val="90000"/>
              </a:lnSpc>
            </a:pPr>
            <a:r>
              <a:rPr lang="en-US" sz="2400" dirty="0" smtClean="0"/>
              <a:t>Dominant inheritance in children of northern European descent; children have varying degrees of involvement (disease can be mild to severe)</a:t>
            </a:r>
          </a:p>
          <a:p>
            <a:r>
              <a:rPr lang="en-US" sz="2400" dirty="0" smtClean="0"/>
              <a:t>Classic presentation – patient &lt;2 years of age with diarrhea, poor weight gain, abdominal distention and proximal muscle wasting                                               </a:t>
            </a:r>
          </a:p>
          <a:p>
            <a:r>
              <a:rPr lang="en-US" sz="2400" dirty="0" smtClean="0"/>
              <a:t>Dermatitis </a:t>
            </a:r>
            <a:r>
              <a:rPr lang="en-US" sz="2400" dirty="0" err="1" smtClean="0"/>
              <a:t>herpetiformis</a:t>
            </a:r>
            <a:r>
              <a:rPr lang="en-US" sz="2400" dirty="0" smtClean="0"/>
              <a:t> – itchy, </a:t>
            </a:r>
            <a:r>
              <a:rPr lang="en-US" sz="2400" dirty="0" err="1" smtClean="0"/>
              <a:t>bullous</a:t>
            </a:r>
            <a:r>
              <a:rPr lang="en-US" sz="2400" dirty="0" smtClean="0"/>
              <a:t> lesions on the extensor surfaces of arms, legs, trunk, and scalp</a:t>
            </a:r>
          </a:p>
          <a:p>
            <a:endParaRPr lang="en-US" dirty="0"/>
          </a:p>
        </p:txBody>
      </p:sp>
      <p:pic>
        <p:nvPicPr>
          <p:cNvPr id="4" name="Picture 3"/>
          <p:cNvPicPr>
            <a:picLocks noChangeAspect="1" noChangeArrowheads="1"/>
          </p:cNvPicPr>
          <p:nvPr/>
        </p:nvPicPr>
        <p:blipFill>
          <a:blip r:embed="rId2"/>
          <a:srcRect/>
          <a:stretch>
            <a:fillRect/>
          </a:stretch>
        </p:blipFill>
        <p:spPr bwMode="auto">
          <a:xfrm>
            <a:off x="5181600" y="4114800"/>
            <a:ext cx="30480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Celiac disease</a:t>
            </a:r>
            <a:endParaRPr lang="en-US" sz="3600" dirty="0"/>
          </a:p>
        </p:txBody>
      </p:sp>
      <p:sp>
        <p:nvSpPr>
          <p:cNvPr id="3" name="Content Placeholder 2"/>
          <p:cNvSpPr>
            <a:spLocks noGrp="1"/>
          </p:cNvSpPr>
          <p:nvPr>
            <p:ph idx="1"/>
          </p:nvPr>
        </p:nvSpPr>
        <p:spPr>
          <a:xfrm>
            <a:off x="457200" y="990600"/>
            <a:ext cx="8229600" cy="5715000"/>
          </a:xfrm>
        </p:spPr>
        <p:txBody>
          <a:bodyPr>
            <a:normAutofit fontScale="92500" lnSpcReduction="20000"/>
          </a:bodyPr>
          <a:lstStyle/>
          <a:p>
            <a:pPr>
              <a:lnSpc>
                <a:spcPct val="90000"/>
              </a:lnSpc>
              <a:buNone/>
            </a:pPr>
            <a:r>
              <a:rPr lang="en-US" sz="2400" dirty="0" smtClean="0"/>
              <a:t>Diagnosis</a:t>
            </a:r>
          </a:p>
          <a:p>
            <a:pPr lvl="1">
              <a:lnSpc>
                <a:spcPct val="90000"/>
              </a:lnSpc>
            </a:pPr>
            <a:r>
              <a:rPr lang="en-US" sz="2000" dirty="0" smtClean="0"/>
              <a:t>Positive small bowel biopsy</a:t>
            </a:r>
          </a:p>
          <a:p>
            <a:pPr lvl="1">
              <a:lnSpc>
                <a:spcPct val="90000"/>
              </a:lnSpc>
            </a:pPr>
            <a:r>
              <a:rPr lang="en-US" sz="2000" dirty="0" smtClean="0"/>
              <a:t>Complete remission on gluten free diet</a:t>
            </a:r>
          </a:p>
          <a:p>
            <a:pPr>
              <a:lnSpc>
                <a:spcPct val="90000"/>
              </a:lnSpc>
              <a:buNone/>
            </a:pPr>
            <a:r>
              <a:rPr lang="en-US" sz="2400" dirty="0" smtClean="0"/>
              <a:t>Manifestations</a:t>
            </a:r>
          </a:p>
          <a:p>
            <a:pPr>
              <a:lnSpc>
                <a:spcPct val="90000"/>
              </a:lnSpc>
              <a:buFont typeface="Wingdings" pitchFamily="2" charset="2"/>
              <a:buChar char="§"/>
            </a:pPr>
            <a:r>
              <a:rPr lang="en-US" sz="2400" dirty="0" smtClean="0"/>
              <a:t>Steatorrhea, vitamin deficiencies of ADEK, malnutrition</a:t>
            </a:r>
          </a:p>
          <a:p>
            <a:pPr>
              <a:lnSpc>
                <a:spcPct val="90000"/>
              </a:lnSpc>
              <a:buFont typeface="Wingdings" pitchFamily="2" charset="2"/>
              <a:buChar char="§"/>
            </a:pPr>
            <a:r>
              <a:rPr lang="en-US" sz="2400" dirty="0" smtClean="0"/>
              <a:t>Distended abdomen with skinny extremities</a:t>
            </a:r>
          </a:p>
          <a:p>
            <a:pPr>
              <a:lnSpc>
                <a:spcPct val="90000"/>
              </a:lnSpc>
              <a:buFont typeface="Wingdings" pitchFamily="2" charset="2"/>
              <a:buChar char="§"/>
            </a:pPr>
            <a:r>
              <a:rPr lang="en-US" sz="2400" dirty="0" smtClean="0"/>
              <a:t>Anorexia</a:t>
            </a:r>
          </a:p>
          <a:p>
            <a:pPr>
              <a:lnSpc>
                <a:spcPct val="90000"/>
              </a:lnSpc>
              <a:buFont typeface="Wingdings" pitchFamily="2" charset="2"/>
              <a:buChar char="§"/>
            </a:pPr>
            <a:r>
              <a:rPr lang="en-US" sz="2400" dirty="0" smtClean="0"/>
              <a:t>Irritability</a:t>
            </a:r>
          </a:p>
          <a:p>
            <a:pPr>
              <a:lnSpc>
                <a:spcPct val="90000"/>
              </a:lnSpc>
              <a:buFont typeface="Wingdings" pitchFamily="2" charset="2"/>
              <a:buChar char="§"/>
            </a:pPr>
            <a:r>
              <a:rPr lang="en-US" sz="2400" dirty="0" smtClean="0"/>
              <a:t>Growth failure</a:t>
            </a:r>
          </a:p>
          <a:p>
            <a:pPr>
              <a:lnSpc>
                <a:spcPct val="90000"/>
              </a:lnSpc>
              <a:buFont typeface="Wingdings" pitchFamily="2" charset="2"/>
              <a:buChar char="§"/>
            </a:pPr>
            <a:r>
              <a:rPr lang="en-US" sz="2400" dirty="0" smtClean="0"/>
              <a:t>May develop rickets due to </a:t>
            </a:r>
            <a:r>
              <a:rPr lang="en-US" sz="2400" dirty="0" err="1" smtClean="0"/>
              <a:t>vit</a:t>
            </a:r>
            <a:r>
              <a:rPr lang="en-US" sz="2400" dirty="0" smtClean="0"/>
              <a:t> D deficiency and clotting disorders due to </a:t>
            </a:r>
            <a:r>
              <a:rPr lang="en-US" sz="2400" dirty="0" err="1" smtClean="0"/>
              <a:t>vit</a:t>
            </a:r>
            <a:r>
              <a:rPr lang="en-US" sz="2400" dirty="0" smtClean="0"/>
              <a:t> K deficiency</a:t>
            </a:r>
          </a:p>
          <a:p>
            <a:pPr>
              <a:lnSpc>
                <a:spcPct val="90000"/>
              </a:lnSpc>
              <a:buNone/>
            </a:pPr>
            <a:r>
              <a:rPr lang="en-US" sz="2400" dirty="0" smtClean="0"/>
              <a:t>Rx: gluten-free diet for life (priority is pt. education on diet)</a:t>
            </a:r>
          </a:p>
          <a:p>
            <a:r>
              <a:rPr lang="en-US" sz="2400" dirty="0" smtClean="0"/>
              <a:t>Increase dietary protein, calories.</a:t>
            </a:r>
          </a:p>
          <a:p>
            <a:r>
              <a:rPr lang="en-US" sz="2400" dirty="0" smtClean="0"/>
              <a:t> Decrease dietary fat.</a:t>
            </a:r>
          </a:p>
          <a:p>
            <a:r>
              <a:rPr lang="en-US" sz="2400" dirty="0" smtClean="0"/>
              <a:t> Administer water-soluble vitamins A and D.</a:t>
            </a:r>
          </a:p>
          <a:p>
            <a:r>
              <a:rPr lang="en-US" sz="2400" dirty="0" smtClean="0"/>
              <a:t> Administer iron supplements.</a:t>
            </a:r>
          </a:p>
          <a:p>
            <a:r>
              <a:rPr lang="en-US" sz="2400" dirty="0" smtClean="0"/>
              <a:t> Administer folic acid.</a:t>
            </a:r>
          </a:p>
          <a:p>
            <a:pPr lvl="1">
              <a:lnSpc>
                <a:spcPct val="90000"/>
              </a:lnSpc>
            </a:pPr>
            <a:endParaRPr lang="en-US" sz="2000"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686800" cy="6553200"/>
          </a:xfrm>
        </p:spPr>
        <p:txBody>
          <a:bodyPr>
            <a:normAutofit fontScale="92500" lnSpcReduction="20000"/>
          </a:bodyPr>
          <a:lstStyle/>
          <a:p>
            <a:pPr lvl="1">
              <a:lnSpc>
                <a:spcPct val="90000"/>
              </a:lnSpc>
              <a:buNone/>
            </a:pPr>
            <a:r>
              <a:rPr lang="en-US" b="1" dirty="0" smtClean="0"/>
              <a:t>Inflammatory disorders</a:t>
            </a:r>
          </a:p>
          <a:p>
            <a:pPr lvl="1">
              <a:lnSpc>
                <a:spcPct val="90000"/>
              </a:lnSpc>
              <a:buNone/>
            </a:pPr>
            <a:r>
              <a:rPr lang="en-US" b="1" dirty="0" smtClean="0"/>
              <a:t>Appendicitis</a:t>
            </a:r>
          </a:p>
          <a:p>
            <a:pPr>
              <a:lnSpc>
                <a:spcPct val="90000"/>
              </a:lnSpc>
            </a:pPr>
            <a:r>
              <a:rPr lang="en-US" sz="2400" dirty="0" smtClean="0"/>
              <a:t>Inflammation of vermiform appendix</a:t>
            </a:r>
          </a:p>
          <a:p>
            <a:pPr>
              <a:lnSpc>
                <a:spcPct val="90000"/>
              </a:lnSpc>
            </a:pPr>
            <a:r>
              <a:rPr lang="en-US" sz="2400" dirty="0" smtClean="0"/>
              <a:t>This may be caused by obstruction by </a:t>
            </a:r>
            <a:r>
              <a:rPr lang="en-US" sz="2400" dirty="0" err="1" smtClean="0"/>
              <a:t>fecalith</a:t>
            </a:r>
            <a:r>
              <a:rPr lang="en-US" sz="2400" dirty="0" smtClean="0"/>
              <a:t>, calculi, tumors, parasites or foreign bodies.</a:t>
            </a:r>
          </a:p>
          <a:p>
            <a:pPr>
              <a:lnSpc>
                <a:spcPct val="90000"/>
              </a:lnSpc>
            </a:pPr>
            <a:r>
              <a:rPr lang="en-US" sz="2400" dirty="0" smtClean="0"/>
              <a:t>Most common cause of abdominal surgery in children</a:t>
            </a:r>
          </a:p>
          <a:p>
            <a:pPr>
              <a:lnSpc>
                <a:spcPct val="90000"/>
              </a:lnSpc>
            </a:pPr>
            <a:r>
              <a:rPr lang="en-US" sz="2400" dirty="0" smtClean="0"/>
              <a:t>Seen most frequently in adolescent boys (10 to 30 year-olds)</a:t>
            </a:r>
          </a:p>
          <a:p>
            <a:pPr>
              <a:lnSpc>
                <a:spcPct val="90000"/>
              </a:lnSpc>
            </a:pPr>
            <a:r>
              <a:rPr lang="en-US" sz="2400" dirty="0" smtClean="0"/>
              <a:t>Typical history: anorexia for 12 to 24 hours, may have nausea and vomiting, gradual development of diffuse abdominal pain or cramps (often </a:t>
            </a:r>
            <a:r>
              <a:rPr lang="en-US" sz="2400" dirty="0" err="1" smtClean="0"/>
              <a:t>periumbilical</a:t>
            </a:r>
            <a:r>
              <a:rPr lang="en-US" sz="2400" dirty="0" smtClean="0"/>
              <a:t>) with eventual localization at </a:t>
            </a:r>
            <a:r>
              <a:rPr lang="en-US" sz="2400" dirty="0" err="1" smtClean="0"/>
              <a:t>McBurney’s</a:t>
            </a:r>
            <a:r>
              <a:rPr lang="en-US" sz="2400" dirty="0" smtClean="0"/>
              <a:t> point</a:t>
            </a:r>
          </a:p>
          <a:p>
            <a:pPr lvl="1">
              <a:lnSpc>
                <a:spcPct val="90000"/>
              </a:lnSpc>
            </a:pPr>
            <a:r>
              <a:rPr lang="en-US" sz="2200" dirty="0" smtClean="0"/>
              <a:t>Displaced appendix is common, so pain may not be RLQ</a:t>
            </a:r>
          </a:p>
          <a:p>
            <a:pPr>
              <a:lnSpc>
                <a:spcPct val="90000"/>
              </a:lnSpc>
              <a:buNone/>
            </a:pPr>
            <a:r>
              <a:rPr lang="en-US" sz="2400" dirty="0" smtClean="0"/>
              <a:t>Clinical presentation</a:t>
            </a:r>
          </a:p>
          <a:p>
            <a:pPr>
              <a:lnSpc>
                <a:spcPct val="90000"/>
              </a:lnSpc>
            </a:pPr>
            <a:r>
              <a:rPr lang="en-US" sz="2400" dirty="0" smtClean="0"/>
              <a:t>Pain</a:t>
            </a:r>
          </a:p>
          <a:p>
            <a:pPr>
              <a:lnSpc>
                <a:spcPct val="90000"/>
              </a:lnSpc>
            </a:pPr>
            <a:r>
              <a:rPr lang="en-US" sz="2400" dirty="0" smtClean="0"/>
              <a:t>Anorexia and vomiting</a:t>
            </a:r>
          </a:p>
          <a:p>
            <a:r>
              <a:rPr lang="en-US" sz="2400" dirty="0" smtClean="0"/>
              <a:t>Fever</a:t>
            </a:r>
          </a:p>
          <a:p>
            <a:r>
              <a:rPr lang="en-US" sz="2400" dirty="0" smtClean="0"/>
              <a:t>Difficult to differentiate from gastroenteritis (symptoms are often identical), but rebound tenderness is specific for appendicitis</a:t>
            </a:r>
          </a:p>
          <a:p>
            <a:r>
              <a:rPr lang="en-US" sz="2400" dirty="0" smtClean="0"/>
              <a:t>WBC elevated</a:t>
            </a:r>
          </a:p>
          <a:p>
            <a:r>
              <a:rPr lang="en-US" sz="2400" dirty="0" smtClean="0"/>
              <a:t>u/s is usually diagnostic</a:t>
            </a:r>
          </a:p>
          <a:p>
            <a:r>
              <a:rPr lang="en-US" sz="2400" dirty="0" smtClean="0"/>
              <a:t>Absent bowel sounds may indicate rupture and peritonitis</a:t>
            </a:r>
          </a:p>
          <a:p>
            <a:pPr>
              <a:lnSpc>
                <a:spcPct val="90000"/>
              </a:lnSpc>
            </a:pPr>
            <a:endParaRPr lang="en-US" sz="2400"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228600"/>
            <a:ext cx="8229600" cy="6400800"/>
          </a:xfrm>
        </p:spPr>
        <p:txBody>
          <a:bodyPr>
            <a:normAutofit fontScale="85000" lnSpcReduction="20000"/>
          </a:bodyPr>
          <a:lstStyle/>
          <a:p>
            <a:pPr>
              <a:buNone/>
            </a:pPr>
            <a:r>
              <a:rPr lang="en-US" dirty="0" smtClean="0"/>
              <a:t>Diagnosis</a:t>
            </a:r>
          </a:p>
          <a:p>
            <a:r>
              <a:rPr lang="en-US" dirty="0" smtClean="0"/>
              <a:t>Based on </a:t>
            </a:r>
            <a:r>
              <a:rPr lang="en-US" dirty="0" err="1" smtClean="0"/>
              <a:t>hx</a:t>
            </a:r>
            <a:r>
              <a:rPr lang="en-US" dirty="0" smtClean="0"/>
              <a:t> and PE</a:t>
            </a:r>
          </a:p>
          <a:p>
            <a:pPr lvl="1">
              <a:buFont typeface="Arial" pitchFamily="34" charset="0"/>
              <a:buChar char="•"/>
            </a:pPr>
            <a:r>
              <a:rPr lang="en-US" dirty="0" smtClean="0"/>
              <a:t>Abdominal tenderness on palpation</a:t>
            </a:r>
          </a:p>
          <a:p>
            <a:pPr lvl="1">
              <a:buFont typeface="Arial" pitchFamily="34" charset="0"/>
              <a:buChar char="•"/>
            </a:pPr>
            <a:r>
              <a:rPr lang="en-US" dirty="0" smtClean="0"/>
              <a:t>Tenseness of muscle (rigidity) over tender area</a:t>
            </a:r>
          </a:p>
          <a:p>
            <a:pPr lvl="1">
              <a:buFont typeface="Arial" pitchFamily="34" charset="0"/>
              <a:buChar char="•"/>
            </a:pPr>
            <a:r>
              <a:rPr lang="en-US" dirty="0" smtClean="0"/>
              <a:t>Guarding; involuntary contraction of abdominal muscles caused by fear of abdominal pain- indicates peritonitis</a:t>
            </a:r>
          </a:p>
          <a:p>
            <a:pPr lvl="1">
              <a:buFont typeface="Arial" pitchFamily="34" charset="0"/>
              <a:buChar char="•"/>
            </a:pPr>
            <a:r>
              <a:rPr lang="en-US" dirty="0" smtClean="0"/>
              <a:t>Rebound tenderness</a:t>
            </a:r>
          </a:p>
          <a:p>
            <a:pPr lvl="1">
              <a:buFont typeface="Arial" pitchFamily="34" charset="0"/>
              <a:buChar char="•"/>
            </a:pPr>
            <a:r>
              <a:rPr lang="en-US" dirty="0" smtClean="0"/>
              <a:t>Signs of peritonitis</a:t>
            </a:r>
          </a:p>
          <a:p>
            <a:r>
              <a:rPr lang="en-US" dirty="0" smtClean="0"/>
              <a:t>Elevated WBC; may be present but not always</a:t>
            </a:r>
          </a:p>
          <a:p>
            <a:r>
              <a:rPr lang="en-US" dirty="0" smtClean="0"/>
              <a:t>u/s is confirmatory</a:t>
            </a:r>
          </a:p>
          <a:p>
            <a:pPr>
              <a:buNone/>
            </a:pPr>
            <a:r>
              <a:rPr lang="en-US" dirty="0" smtClean="0"/>
              <a:t>Rx;</a:t>
            </a:r>
          </a:p>
          <a:p>
            <a:pPr lvl="1">
              <a:buFont typeface="Arial" pitchFamily="34" charset="0"/>
              <a:buChar char="•"/>
            </a:pPr>
            <a:r>
              <a:rPr lang="en-US" dirty="0" smtClean="0"/>
              <a:t>Surgical removal of the appendix (appendectomy).</a:t>
            </a:r>
          </a:p>
          <a:p>
            <a:pPr lvl="1">
              <a:buFont typeface="Arial" pitchFamily="34" charset="0"/>
              <a:buChar char="•"/>
            </a:pPr>
            <a:r>
              <a:rPr lang="en-US" dirty="0" smtClean="0"/>
              <a:t>Intravenous fluids until diet resumed.</a:t>
            </a:r>
          </a:p>
          <a:p>
            <a:pPr lvl="1">
              <a:buFont typeface="Arial" pitchFamily="34" charset="0"/>
              <a:buChar char="•"/>
            </a:pPr>
            <a:r>
              <a:rPr lang="en-US" dirty="0" smtClean="0"/>
              <a:t>Pain medications after surgery as needed; pain medication is used cautiously preoperatively to maintain awareness of increase in pain due to possible rupture of appendix.</a:t>
            </a:r>
          </a:p>
          <a:p>
            <a:pPr lvl="1">
              <a:buFont typeface="Arial" pitchFamily="34" charset="0"/>
              <a:buChar char="•"/>
            </a:pPr>
            <a:r>
              <a:rPr lang="en-US" dirty="0" smtClean="0"/>
              <a:t> Antibiotics postoperatively</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763000" cy="6553200"/>
          </a:xfrm>
        </p:spPr>
        <p:txBody>
          <a:bodyPr>
            <a:normAutofit/>
          </a:bodyPr>
          <a:lstStyle/>
          <a:p>
            <a:pPr algn="ctr">
              <a:buNone/>
            </a:pPr>
            <a:r>
              <a:rPr lang="en-US" b="1" dirty="0" smtClean="0"/>
              <a:t>Inflammatory bowel disease</a:t>
            </a:r>
          </a:p>
          <a:p>
            <a:r>
              <a:rPr lang="en-US" sz="2400" dirty="0" smtClean="0"/>
              <a:t>Refers to a </a:t>
            </a:r>
            <a:r>
              <a:rPr lang="en-US" sz="2400" dirty="0" err="1" smtClean="0"/>
              <a:t>grp</a:t>
            </a:r>
            <a:r>
              <a:rPr lang="en-US" sz="2400" dirty="0" smtClean="0"/>
              <a:t> of chronic disorders causing inflammation or ulceration in the small and large intestine. This includes:</a:t>
            </a:r>
          </a:p>
          <a:p>
            <a:r>
              <a:rPr lang="en-US" sz="2400" dirty="0" smtClean="0"/>
              <a:t>Ulcerative colitis (UC)</a:t>
            </a:r>
          </a:p>
          <a:p>
            <a:pPr lvl="1"/>
            <a:r>
              <a:rPr lang="en-US" sz="2400" dirty="0" smtClean="0"/>
              <a:t>Inflammation of mucosa and sub mucosa of colon and rectum.</a:t>
            </a:r>
          </a:p>
          <a:p>
            <a:pPr lvl="1"/>
            <a:r>
              <a:rPr lang="en-US" sz="2400" dirty="0" smtClean="0"/>
              <a:t>Disease presents with rectal bleeding, </a:t>
            </a:r>
            <a:r>
              <a:rPr lang="en-US" sz="2400" dirty="0" err="1" smtClean="0"/>
              <a:t>diarrhoea</a:t>
            </a:r>
            <a:r>
              <a:rPr lang="en-US" sz="2400" dirty="0" smtClean="0"/>
              <a:t>, colicky pain and weight loss. </a:t>
            </a:r>
          </a:p>
          <a:p>
            <a:r>
              <a:rPr lang="en-US" sz="2400" dirty="0" err="1" smtClean="0"/>
              <a:t>Crohn’s</a:t>
            </a:r>
            <a:r>
              <a:rPr lang="en-US" sz="2400" dirty="0" smtClean="0"/>
              <a:t> disease (CD)</a:t>
            </a:r>
          </a:p>
          <a:p>
            <a:pPr lvl="1"/>
            <a:r>
              <a:rPr lang="en-US" sz="2400" dirty="0" smtClean="0"/>
              <a:t>Inflammation of entire GIT, affecting all layers of bowel wall (</a:t>
            </a:r>
            <a:r>
              <a:rPr lang="en-US" sz="2400" dirty="0" err="1" smtClean="0"/>
              <a:t>transmural</a:t>
            </a:r>
            <a:r>
              <a:rPr lang="en-US" sz="2400" dirty="0" smtClean="0"/>
              <a:t>) but most commonly the distal ileum and proximal colon</a:t>
            </a:r>
          </a:p>
          <a:p>
            <a:pPr lvl="1"/>
            <a:r>
              <a:rPr lang="en-US" sz="2400" dirty="0" smtClean="0"/>
              <a:t>The affected intestine is thickened and adhesions between affected loops are common.</a:t>
            </a:r>
          </a:p>
          <a:p>
            <a:pPr lvl="1"/>
            <a:r>
              <a:rPr lang="en-US" sz="2400" dirty="0" smtClean="0"/>
              <a:t> </a:t>
            </a:r>
            <a:r>
              <a:rPr lang="en-US" sz="2400" dirty="0" err="1" smtClean="0"/>
              <a:t>Perianal</a:t>
            </a:r>
            <a:r>
              <a:rPr lang="en-US" sz="2400" dirty="0" smtClean="0"/>
              <a:t> skin tags, fissures and fistulae are also common.</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fontScale="70000" lnSpcReduction="20000"/>
          </a:bodyPr>
          <a:lstStyle/>
          <a:p>
            <a:pPr>
              <a:buNone/>
            </a:pPr>
            <a:r>
              <a:rPr lang="en-US" b="1" dirty="0" smtClean="0"/>
              <a:t>Pathophysiology</a:t>
            </a:r>
          </a:p>
          <a:p>
            <a:r>
              <a:rPr lang="en-US" dirty="0" smtClean="0"/>
              <a:t>Cause is unknown – infectious agents, autoimmune, genetic and environmental factors have been implicated</a:t>
            </a:r>
          </a:p>
          <a:p>
            <a:r>
              <a:rPr lang="en-US" dirty="0" smtClean="0"/>
              <a:t>Triggering factor (virus or atypical bacterium) interacts with body’s immune system inducing inflammatory reaction in the intestinal wall.</a:t>
            </a:r>
          </a:p>
          <a:p>
            <a:r>
              <a:rPr lang="en-US" dirty="0" smtClean="0"/>
              <a:t>Vasoconstriction and release of cellular mediators resulting in edema</a:t>
            </a:r>
          </a:p>
          <a:p>
            <a:r>
              <a:rPr lang="en-US" dirty="0" smtClean="0"/>
              <a:t>The swollen engorged bowel is fragile therefore inclined to ulcerate, causing a break in the mucosal barrier</a:t>
            </a:r>
          </a:p>
          <a:p>
            <a:r>
              <a:rPr lang="en-US" dirty="0" smtClean="0"/>
              <a:t>Digestive enzymes and intestinal bacteria act on the exposed tissue causing further irritation, inflammation, ulceration and bleeding.</a:t>
            </a:r>
          </a:p>
          <a:p>
            <a:r>
              <a:rPr lang="en-US" dirty="0" smtClean="0"/>
              <a:t>Ulcers may become fissures and penetrate deeply into intestinal wall, fistulas to adjacent organs may occur</a:t>
            </a:r>
          </a:p>
          <a:p>
            <a:r>
              <a:rPr lang="en-US" dirty="0" smtClean="0"/>
              <a:t>Inflammatory exudates draws more fluid into the bowel resulting in bloody diarrhea</a:t>
            </a:r>
          </a:p>
          <a:p>
            <a:r>
              <a:rPr lang="en-US" dirty="0" smtClean="0"/>
              <a:t>Healing lesions result in scar tissue formation and scarring of bowel mucosa that may result in stricture formation and bowel obstruction</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763000" cy="6400800"/>
          </a:xfrm>
        </p:spPr>
        <p:txBody>
          <a:bodyPr>
            <a:noAutofit/>
          </a:bodyPr>
          <a:lstStyle/>
          <a:p>
            <a:pPr>
              <a:buNone/>
            </a:pPr>
            <a:r>
              <a:rPr lang="en-US" sz="2400" b="1" dirty="0" smtClean="0"/>
              <a:t>Clinical manifestation</a:t>
            </a:r>
          </a:p>
          <a:p>
            <a:r>
              <a:rPr lang="en-US" sz="2000" dirty="0" smtClean="0"/>
              <a:t>UC</a:t>
            </a:r>
          </a:p>
          <a:p>
            <a:pPr lvl="2"/>
            <a:r>
              <a:rPr lang="en-US" sz="2000" dirty="0" smtClean="0"/>
              <a:t>Rectal bleeding resulting in mild anemia</a:t>
            </a:r>
          </a:p>
          <a:p>
            <a:pPr lvl="2"/>
            <a:r>
              <a:rPr lang="en-US" sz="2000" dirty="0" smtClean="0"/>
              <a:t>Diarrhea</a:t>
            </a:r>
          </a:p>
          <a:p>
            <a:pPr lvl="2"/>
            <a:r>
              <a:rPr lang="en-US" sz="2000" dirty="0" smtClean="0"/>
              <a:t>colicky pain</a:t>
            </a:r>
          </a:p>
          <a:p>
            <a:pPr lvl="2"/>
            <a:r>
              <a:rPr lang="en-US" sz="2000" dirty="0" smtClean="0"/>
              <a:t>Anorexia and weight loss.</a:t>
            </a:r>
          </a:p>
          <a:p>
            <a:pPr lvl="2"/>
            <a:r>
              <a:rPr lang="en-US" sz="2000" dirty="0" smtClean="0"/>
              <a:t>Urgency to defecate</a:t>
            </a:r>
          </a:p>
          <a:p>
            <a:pPr lvl="2"/>
            <a:r>
              <a:rPr lang="en-US" sz="2000" dirty="0" err="1" smtClean="0"/>
              <a:t>Extraintestinal</a:t>
            </a:r>
            <a:r>
              <a:rPr lang="en-US" sz="2000" dirty="0" smtClean="0"/>
              <a:t> complications include </a:t>
            </a:r>
            <a:r>
              <a:rPr lang="en-US" sz="2000" dirty="0" err="1" smtClean="0"/>
              <a:t>erythema</a:t>
            </a:r>
            <a:r>
              <a:rPr lang="en-US" sz="2000" dirty="0" smtClean="0"/>
              <a:t> </a:t>
            </a:r>
            <a:r>
              <a:rPr lang="en-US" sz="2000" dirty="0" err="1" smtClean="0"/>
              <a:t>nodosum</a:t>
            </a:r>
            <a:r>
              <a:rPr lang="en-US" sz="2000" dirty="0" smtClean="0"/>
              <a:t>, </a:t>
            </a:r>
            <a:r>
              <a:rPr lang="en-US" sz="2000" dirty="0" err="1" smtClean="0"/>
              <a:t>pyoderma</a:t>
            </a:r>
            <a:r>
              <a:rPr lang="en-US" sz="2000" dirty="0" smtClean="0"/>
              <a:t> </a:t>
            </a:r>
            <a:r>
              <a:rPr lang="en-US" sz="2000" dirty="0" err="1" smtClean="0"/>
              <a:t>gangrenosum</a:t>
            </a:r>
            <a:r>
              <a:rPr lang="en-US" sz="2000" dirty="0" smtClean="0"/>
              <a:t>, arthritis and </a:t>
            </a:r>
            <a:r>
              <a:rPr lang="en-US" sz="2000" dirty="0" err="1" smtClean="0"/>
              <a:t>spondylitis</a:t>
            </a:r>
            <a:r>
              <a:rPr lang="en-US" sz="2000" dirty="0" smtClean="0"/>
              <a:t>.</a:t>
            </a:r>
          </a:p>
          <a:p>
            <a:r>
              <a:rPr lang="en-US" sz="2000" dirty="0" smtClean="0"/>
              <a:t> CD</a:t>
            </a:r>
          </a:p>
          <a:p>
            <a:pPr lvl="2"/>
            <a:r>
              <a:rPr lang="en-US" sz="2000" dirty="0" smtClean="0"/>
              <a:t>Clinical manifestation determined primarily by the location and extent of disease involvement</a:t>
            </a:r>
          </a:p>
          <a:p>
            <a:pPr lvl="2"/>
            <a:r>
              <a:rPr lang="en-US" sz="2000" dirty="0" smtClean="0"/>
              <a:t>Abdominal pain</a:t>
            </a:r>
          </a:p>
          <a:p>
            <a:pPr lvl="2"/>
            <a:r>
              <a:rPr lang="en-US" sz="2000" dirty="0" err="1" smtClean="0"/>
              <a:t>Diarrhoea</a:t>
            </a:r>
            <a:r>
              <a:rPr lang="en-US" sz="2000" dirty="0" smtClean="0"/>
              <a:t> </a:t>
            </a:r>
          </a:p>
          <a:p>
            <a:pPr lvl="2"/>
            <a:r>
              <a:rPr lang="en-US" sz="2000" dirty="0" smtClean="0"/>
              <a:t>Growth failure with pubertal delay </a:t>
            </a:r>
          </a:p>
          <a:p>
            <a:pPr lvl="2"/>
            <a:r>
              <a:rPr lang="en-US" sz="2000" dirty="0" smtClean="0"/>
              <a:t>oral and </a:t>
            </a:r>
            <a:r>
              <a:rPr lang="en-US" sz="2000" dirty="0" err="1" smtClean="0"/>
              <a:t>perianal</a:t>
            </a:r>
            <a:r>
              <a:rPr lang="en-US" sz="2000" dirty="0" smtClean="0"/>
              <a:t> ulcers</a:t>
            </a:r>
          </a:p>
          <a:p>
            <a:pPr lvl="2"/>
            <a:r>
              <a:rPr lang="en-US" sz="2000" dirty="0" err="1" smtClean="0"/>
              <a:t>Extraintestinal</a:t>
            </a:r>
            <a:r>
              <a:rPr lang="en-US" sz="2000" dirty="0" smtClean="0"/>
              <a:t> symptoms ; intermittent fever, arthritis, </a:t>
            </a:r>
            <a:r>
              <a:rPr lang="en-US" sz="2000" dirty="0" err="1" smtClean="0"/>
              <a:t>uveitis</a:t>
            </a:r>
            <a:r>
              <a:rPr lang="en-US" sz="2000" dirty="0" smtClean="0"/>
              <a:t> and </a:t>
            </a:r>
            <a:r>
              <a:rPr lang="en-US" sz="2000" dirty="0" err="1" smtClean="0"/>
              <a:t>erythema</a:t>
            </a:r>
            <a:r>
              <a:rPr lang="en-US" sz="2000" dirty="0" smtClean="0"/>
              <a:t> </a:t>
            </a:r>
            <a:r>
              <a:rPr lang="en-US" sz="2000" dirty="0" err="1" smtClean="0"/>
              <a:t>nodosum</a:t>
            </a:r>
            <a:r>
              <a:rPr lang="en-US" sz="2000" dirty="0" smtClean="0"/>
              <a:t> </a:t>
            </a:r>
          </a:p>
          <a:p>
            <a:pPr lvl="1"/>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763000" cy="6400800"/>
          </a:xfrm>
        </p:spPr>
        <p:txBody>
          <a:bodyPr>
            <a:normAutofit fontScale="77500" lnSpcReduction="20000"/>
          </a:bodyPr>
          <a:lstStyle/>
          <a:p>
            <a:pPr>
              <a:buNone/>
            </a:pPr>
            <a:r>
              <a:rPr lang="en-US" b="1" dirty="0" smtClean="0"/>
              <a:t>Treatment</a:t>
            </a:r>
          </a:p>
          <a:p>
            <a:r>
              <a:rPr lang="en-US" dirty="0" smtClean="0"/>
              <a:t>Goals</a:t>
            </a:r>
          </a:p>
          <a:p>
            <a:pPr lvl="1"/>
            <a:r>
              <a:rPr lang="en-US" dirty="0" smtClean="0"/>
              <a:t>Control the disease</a:t>
            </a:r>
          </a:p>
          <a:p>
            <a:pPr lvl="1"/>
            <a:r>
              <a:rPr lang="en-US" dirty="0" smtClean="0"/>
              <a:t>Induce remission and prevent relapses</a:t>
            </a:r>
          </a:p>
          <a:p>
            <a:pPr lvl="1"/>
            <a:r>
              <a:rPr lang="en-US" dirty="0" smtClean="0"/>
              <a:t>provide adequate nutrition</a:t>
            </a:r>
          </a:p>
          <a:p>
            <a:pPr lvl="1"/>
            <a:r>
              <a:rPr lang="en-US" dirty="0" smtClean="0"/>
              <a:t>Assist child to function normally</a:t>
            </a:r>
          </a:p>
          <a:p>
            <a:r>
              <a:rPr lang="en-US" dirty="0" smtClean="0"/>
              <a:t>Pharmacotherapy- decrease inflammation and suppress immune system</a:t>
            </a:r>
          </a:p>
          <a:p>
            <a:pPr lvl="1"/>
            <a:r>
              <a:rPr lang="en-US" dirty="0" smtClean="0"/>
              <a:t>Corticosteroids</a:t>
            </a:r>
          </a:p>
          <a:p>
            <a:pPr lvl="1"/>
            <a:r>
              <a:rPr lang="en-US" dirty="0" smtClean="0"/>
              <a:t>Aminosalicylates- sulfasalazine</a:t>
            </a:r>
          </a:p>
          <a:p>
            <a:pPr lvl="1"/>
            <a:r>
              <a:rPr lang="en-US" dirty="0" smtClean="0"/>
              <a:t>Antibiotics</a:t>
            </a:r>
          </a:p>
          <a:p>
            <a:pPr lvl="1"/>
            <a:r>
              <a:rPr lang="en-US" dirty="0" smtClean="0"/>
              <a:t>Immunosuppressant-cyclosporine</a:t>
            </a:r>
          </a:p>
          <a:p>
            <a:r>
              <a:rPr lang="en-US" dirty="0" smtClean="0"/>
              <a:t>Nutritional support</a:t>
            </a:r>
          </a:p>
          <a:p>
            <a:pPr lvl="1"/>
            <a:r>
              <a:rPr lang="en-US" dirty="0" smtClean="0"/>
              <a:t>Avoid dairy products, highly seasoned foods and high fiber diet</a:t>
            </a:r>
          </a:p>
          <a:p>
            <a:pPr lvl="1"/>
            <a:r>
              <a:rPr lang="en-US" dirty="0" smtClean="0"/>
              <a:t>High calorie diet</a:t>
            </a:r>
          </a:p>
          <a:p>
            <a:pPr lvl="1"/>
            <a:r>
              <a:rPr lang="en-US" dirty="0" smtClean="0"/>
              <a:t>Vitamin supplement</a:t>
            </a:r>
          </a:p>
          <a:p>
            <a:r>
              <a:rPr lang="en-US" dirty="0" smtClean="0"/>
              <a:t>Surgery</a:t>
            </a:r>
          </a:p>
          <a:p>
            <a:pPr lvl="1"/>
            <a:r>
              <a:rPr lang="en-US" dirty="0" smtClean="0"/>
              <a:t>Severe complications of IBD</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6172200"/>
          </a:xfrm>
        </p:spPr>
        <p:txBody>
          <a:bodyPr>
            <a:normAutofit fontScale="70000" lnSpcReduction="20000"/>
          </a:bodyPr>
          <a:lstStyle/>
          <a:p>
            <a:pPr algn="ctr">
              <a:buNone/>
            </a:pPr>
            <a:r>
              <a:rPr lang="en-US" b="1" dirty="0" smtClean="0"/>
              <a:t>Peptic ulcers</a:t>
            </a:r>
          </a:p>
          <a:p>
            <a:r>
              <a:rPr lang="en-US" dirty="0" smtClean="0"/>
              <a:t>Occur as a result of erosion of mucosal wall of GIT</a:t>
            </a:r>
          </a:p>
          <a:p>
            <a:r>
              <a:rPr lang="en-US" dirty="0" smtClean="0"/>
              <a:t>An ulcer is distinguished from an erosion by its penetration through the </a:t>
            </a:r>
            <a:r>
              <a:rPr lang="en-US" dirty="0" err="1" smtClean="0"/>
              <a:t>muscularis</a:t>
            </a:r>
            <a:r>
              <a:rPr lang="en-US" dirty="0" smtClean="0"/>
              <a:t> mucosa or the muscular coating of the gastric or duodenal wall.</a:t>
            </a:r>
          </a:p>
          <a:p>
            <a:r>
              <a:rPr lang="en-US" dirty="0" smtClean="0"/>
              <a:t>Classified according to mechanism of occurrence and anatomical location</a:t>
            </a:r>
          </a:p>
          <a:p>
            <a:pPr lvl="1"/>
            <a:r>
              <a:rPr lang="en-US" dirty="0" smtClean="0"/>
              <a:t>Primary; in absence of underlying disease</a:t>
            </a:r>
          </a:p>
          <a:p>
            <a:pPr lvl="1"/>
            <a:r>
              <a:rPr lang="en-US" dirty="0" smtClean="0"/>
              <a:t>Secondary (stress); associated with physiological stress of underlying systemic disease, drugs.</a:t>
            </a:r>
          </a:p>
          <a:p>
            <a:pPr lvl="1">
              <a:buNone/>
            </a:pPr>
            <a:r>
              <a:rPr lang="en-US" dirty="0" smtClean="0"/>
              <a:t>OR</a:t>
            </a:r>
          </a:p>
          <a:p>
            <a:pPr lvl="1"/>
            <a:r>
              <a:rPr lang="en-US" dirty="0" smtClean="0"/>
              <a:t>Gastric; located at junction of fundus and pylorus on lesser curvature of stomach</a:t>
            </a:r>
          </a:p>
          <a:p>
            <a:pPr lvl="1"/>
            <a:r>
              <a:rPr lang="en-US" dirty="0" smtClean="0"/>
              <a:t>Duodenal; in pylorus or duodenum</a:t>
            </a:r>
          </a:p>
          <a:p>
            <a:r>
              <a:rPr lang="en-US" dirty="0" smtClean="0"/>
              <a:t>Primary ulcers most common in older children and adolescents</a:t>
            </a:r>
          </a:p>
          <a:p>
            <a:r>
              <a:rPr lang="en-US" dirty="0" smtClean="0"/>
              <a:t>Below 6 years, most ulcers are secondary</a:t>
            </a:r>
          </a:p>
          <a:p>
            <a:r>
              <a:rPr lang="en-US" dirty="0" smtClean="0"/>
              <a:t>Close association between H. Pylori with occurrence of duodenal ulcers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915400" cy="6400800"/>
          </a:xfrm>
        </p:spPr>
        <p:txBody>
          <a:bodyPr>
            <a:normAutofit fontScale="25000" lnSpcReduction="20000"/>
          </a:bodyPr>
          <a:lstStyle/>
          <a:p>
            <a:pPr algn="ctr">
              <a:buNone/>
            </a:pPr>
            <a:r>
              <a:rPr lang="en-US" sz="8000" b="1" dirty="0" smtClean="0"/>
              <a:t>Pathophysiology</a:t>
            </a:r>
          </a:p>
          <a:p>
            <a:r>
              <a:rPr lang="en-US" sz="8000" dirty="0" smtClean="0"/>
              <a:t>PUD results from the imbalance between defensive factors that protect the mucosa and offensive factors that disrupt this important barrier.</a:t>
            </a:r>
          </a:p>
          <a:p>
            <a:r>
              <a:rPr lang="en-US" sz="8000" dirty="0" smtClean="0"/>
              <a:t>Some mucosal protective factors include the water-insoluble mucous gel layer, local production of bicarbonate, regulation of gastric acid secretion, and adequate mucosal blood flow. </a:t>
            </a:r>
          </a:p>
          <a:p>
            <a:r>
              <a:rPr lang="en-US" sz="8000" dirty="0" smtClean="0"/>
              <a:t>Aggressive factors include the acid-pepsin environment, infection with </a:t>
            </a:r>
            <a:r>
              <a:rPr lang="en-US" sz="8000" i="1" dirty="0" smtClean="0"/>
              <a:t>Helicobacter pylori,</a:t>
            </a:r>
            <a:r>
              <a:rPr lang="en-US" sz="8000" dirty="0" smtClean="0"/>
              <a:t> and mucosal ischemia.</a:t>
            </a:r>
          </a:p>
          <a:p>
            <a:pPr>
              <a:buNone/>
            </a:pPr>
            <a:r>
              <a:rPr lang="en-US" sz="8000" b="1" dirty="0" smtClean="0"/>
              <a:t>Clinical manifestation</a:t>
            </a:r>
          </a:p>
          <a:p>
            <a:r>
              <a:rPr lang="en-US" sz="8000" dirty="0" smtClean="0"/>
              <a:t>Abdominal pain</a:t>
            </a:r>
          </a:p>
          <a:p>
            <a:pPr lvl="1"/>
            <a:r>
              <a:rPr lang="en-US" sz="8000" dirty="0" smtClean="0"/>
              <a:t>The pain is usually dull and vague. </a:t>
            </a:r>
          </a:p>
          <a:p>
            <a:pPr lvl="1"/>
            <a:r>
              <a:rPr lang="en-US" sz="8000" dirty="0" smtClean="0"/>
              <a:t>The pain may be poorly localized or localized to the </a:t>
            </a:r>
            <a:r>
              <a:rPr lang="en-US" sz="8000" dirty="0" err="1" smtClean="0"/>
              <a:t>periumbilical</a:t>
            </a:r>
            <a:r>
              <a:rPr lang="en-US" sz="8000" dirty="0" smtClean="0"/>
              <a:t> or </a:t>
            </a:r>
            <a:r>
              <a:rPr lang="en-US" sz="8000" dirty="0" err="1" smtClean="0"/>
              <a:t>epigastric</a:t>
            </a:r>
            <a:r>
              <a:rPr lang="en-US" sz="8000" dirty="0" smtClean="0"/>
              <a:t> areas.</a:t>
            </a:r>
          </a:p>
          <a:p>
            <a:pPr lvl="1"/>
            <a:r>
              <a:rPr lang="en-US" sz="8000" dirty="0" smtClean="0"/>
              <a:t>Frequent exacerbations and remissions of pain extend over weeks to months</a:t>
            </a:r>
          </a:p>
          <a:p>
            <a:r>
              <a:rPr lang="en-US" sz="8000" dirty="0" err="1" smtClean="0"/>
              <a:t>Anorexia,vomiting</a:t>
            </a:r>
            <a:endParaRPr lang="en-US" sz="8000" dirty="0" smtClean="0"/>
          </a:p>
          <a:p>
            <a:r>
              <a:rPr lang="en-US" sz="8000" dirty="0" err="1" smtClean="0"/>
              <a:t>Hematemesis</a:t>
            </a:r>
            <a:endParaRPr lang="en-US" sz="8000" dirty="0" smtClean="0"/>
          </a:p>
          <a:p>
            <a:r>
              <a:rPr lang="en-US" sz="8000" dirty="0" smtClean="0"/>
              <a:t>Occult bleeding</a:t>
            </a:r>
          </a:p>
          <a:p>
            <a:r>
              <a:rPr lang="en-US" sz="8000" dirty="0" smtClean="0"/>
              <a:t>Anemia</a:t>
            </a:r>
          </a:p>
          <a:p>
            <a:endParaRPr lang="en-US" sz="8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fontScale="77500" lnSpcReduction="20000"/>
          </a:bodyPr>
          <a:lstStyle/>
          <a:p>
            <a:pPr algn="ctr">
              <a:buNone/>
            </a:pPr>
            <a:r>
              <a:rPr lang="en-US" b="1" dirty="0" smtClean="0"/>
              <a:t>Abdominal Examination</a:t>
            </a:r>
          </a:p>
          <a:p>
            <a:pPr>
              <a:buNone/>
            </a:pPr>
            <a:r>
              <a:rPr lang="en-US" b="1" dirty="0" smtClean="0"/>
              <a:t>Inspection</a:t>
            </a:r>
            <a:endParaRPr lang="en-US" dirty="0" smtClean="0"/>
          </a:p>
          <a:p>
            <a:r>
              <a:rPr lang="en-US" dirty="0" smtClean="0"/>
              <a:t>Observe the abdomen for contour and any markings while the child is standing and when lying down. </a:t>
            </a:r>
          </a:p>
          <a:p>
            <a:r>
              <a:rPr lang="en-US" dirty="0" smtClean="0"/>
              <a:t>Inspect the umbilicus for cleanliness and the presence of scar tissue.</a:t>
            </a:r>
          </a:p>
          <a:p>
            <a:r>
              <a:rPr lang="en-US" dirty="0" smtClean="0"/>
              <a:t>Observe respiratory movements  </a:t>
            </a:r>
          </a:p>
          <a:p>
            <a:pPr>
              <a:buNone/>
            </a:pPr>
            <a:r>
              <a:rPr lang="en-US" b="1" dirty="0" smtClean="0"/>
              <a:t>Auscultation</a:t>
            </a:r>
            <a:endParaRPr lang="en-US" dirty="0" smtClean="0"/>
          </a:p>
          <a:p>
            <a:r>
              <a:rPr lang="en-US" dirty="0" smtClean="0"/>
              <a:t>Because percussion and palpation will stimulate the small bowel and increase bowel sounds, auscultation should precede these two techniques.</a:t>
            </a:r>
          </a:p>
          <a:p>
            <a:r>
              <a:rPr lang="en-US" dirty="0" smtClean="0"/>
              <a:t>Bowel sounds are heard as tinkling, irregular sounds that indicate that fluid is moving from one section of the bowel to the next.</a:t>
            </a:r>
          </a:p>
          <a:p>
            <a:pPr>
              <a:buNone/>
            </a:pPr>
            <a:r>
              <a:rPr lang="en-US" b="1" dirty="0" smtClean="0"/>
              <a:t>Percussion</a:t>
            </a:r>
            <a:endParaRPr lang="en-US" dirty="0" smtClean="0"/>
          </a:p>
          <a:p>
            <a:r>
              <a:rPr lang="en-US" dirty="0" smtClean="0"/>
              <a:t>On the right side, </a:t>
            </a:r>
            <a:r>
              <a:rPr lang="en-US" dirty="0" err="1" smtClean="0"/>
              <a:t>percuss</a:t>
            </a:r>
            <a:r>
              <a:rPr lang="en-US" dirty="0" smtClean="0"/>
              <a:t> for the liver. Confirm on palpation.</a:t>
            </a:r>
          </a:p>
          <a:p>
            <a:r>
              <a:rPr lang="en-US" dirty="0" smtClean="0"/>
              <a:t>Liver dullness can frequently be outlined to determine size of the liver.</a:t>
            </a:r>
          </a:p>
          <a:p>
            <a:r>
              <a:rPr lang="en-US" dirty="0" smtClean="0"/>
              <a:t>Percuss over the left upper quadrant (LUQ).</a:t>
            </a:r>
          </a:p>
          <a:p>
            <a:endParaRPr lang="en-US"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Treatment</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Goals</a:t>
            </a:r>
          </a:p>
          <a:p>
            <a:pPr lvl="1"/>
            <a:r>
              <a:rPr lang="en-US" dirty="0" smtClean="0"/>
              <a:t>Relieve pain</a:t>
            </a:r>
          </a:p>
          <a:p>
            <a:pPr lvl="1"/>
            <a:r>
              <a:rPr lang="en-US" dirty="0" smtClean="0"/>
              <a:t>Hasten healing</a:t>
            </a:r>
          </a:p>
          <a:p>
            <a:pPr lvl="1"/>
            <a:r>
              <a:rPr lang="en-US" dirty="0" smtClean="0"/>
              <a:t>Prevent complications</a:t>
            </a:r>
          </a:p>
          <a:p>
            <a:r>
              <a:rPr lang="en-US" dirty="0" smtClean="0"/>
              <a:t>Pharmacotherapy</a:t>
            </a:r>
          </a:p>
          <a:p>
            <a:pPr lvl="1"/>
            <a:r>
              <a:rPr lang="en-US" dirty="0" smtClean="0"/>
              <a:t>Neutralization of gastric acid- antacids</a:t>
            </a:r>
          </a:p>
          <a:p>
            <a:pPr lvl="1"/>
            <a:r>
              <a:rPr lang="en-US" dirty="0" smtClean="0"/>
              <a:t>Reduction of gastric acid secretions- H2 receptor blockers</a:t>
            </a:r>
          </a:p>
          <a:p>
            <a:pPr lvl="1"/>
            <a:r>
              <a:rPr lang="en-US" dirty="0" smtClean="0"/>
              <a:t>Suppression of gastric acid secretion- PPI’s</a:t>
            </a:r>
          </a:p>
          <a:p>
            <a:pPr lvl="1"/>
            <a:r>
              <a:rPr lang="en-US" dirty="0" smtClean="0"/>
              <a:t>Treatment </a:t>
            </a:r>
            <a:r>
              <a:rPr lang="en-US" i="1" dirty="0" smtClean="0"/>
              <a:t>of H. pylori-</a:t>
            </a:r>
            <a:r>
              <a:rPr lang="en-US" dirty="0" smtClean="0"/>
              <a:t> antibiotics and bismuth preparations</a:t>
            </a:r>
          </a:p>
          <a:p>
            <a:r>
              <a:rPr lang="en-US" dirty="0" smtClean="0"/>
              <a:t>Surgery if complications occur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Hepatitis</a:t>
            </a:r>
            <a:endParaRPr lang="en-US"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US" dirty="0" smtClean="0"/>
              <a:t>Acute or chronic inflammation of the liver</a:t>
            </a:r>
          </a:p>
          <a:p>
            <a:r>
              <a:rPr lang="en-US" dirty="0" smtClean="0"/>
              <a:t>Causes</a:t>
            </a:r>
          </a:p>
          <a:p>
            <a:pPr lvl="1">
              <a:buFont typeface="Arial" pitchFamily="34" charset="0"/>
              <a:buChar char="•"/>
            </a:pPr>
            <a:r>
              <a:rPr lang="en-US" dirty="0" smtClean="0"/>
              <a:t>Viral- most common</a:t>
            </a:r>
          </a:p>
          <a:p>
            <a:pPr lvl="1">
              <a:buFont typeface="Arial" pitchFamily="34" charset="0"/>
              <a:buChar char="•"/>
            </a:pPr>
            <a:r>
              <a:rPr lang="en-US" dirty="0" smtClean="0"/>
              <a:t>Bacterial</a:t>
            </a:r>
          </a:p>
          <a:p>
            <a:pPr lvl="1">
              <a:buFont typeface="Arial" pitchFamily="34" charset="0"/>
              <a:buChar char="•"/>
            </a:pPr>
            <a:r>
              <a:rPr lang="en-US" dirty="0" smtClean="0"/>
              <a:t>Fungal</a:t>
            </a:r>
          </a:p>
          <a:p>
            <a:pPr lvl="1">
              <a:buFont typeface="Arial" pitchFamily="34" charset="0"/>
              <a:buChar char="•"/>
            </a:pPr>
            <a:r>
              <a:rPr lang="en-US" dirty="0" smtClean="0"/>
              <a:t>Parasitic infections</a:t>
            </a:r>
          </a:p>
          <a:p>
            <a:pPr lvl="1">
              <a:buFont typeface="Arial" pitchFamily="34" charset="0"/>
              <a:buChar char="•"/>
            </a:pPr>
            <a:r>
              <a:rPr lang="en-US" dirty="0" smtClean="0"/>
              <a:t>Chemical and drug toxicity</a:t>
            </a:r>
          </a:p>
          <a:p>
            <a:r>
              <a:rPr lang="en-US" dirty="0" smtClean="0"/>
              <a:t>After exposure to hepatitis virus, liver becomes inflamed, causing damage to </a:t>
            </a:r>
            <a:r>
              <a:rPr lang="en-US" dirty="0" err="1" smtClean="0"/>
              <a:t>hepatocytes</a:t>
            </a:r>
            <a:endParaRPr lang="en-US" dirty="0" smtClean="0"/>
          </a:p>
          <a:p>
            <a:r>
              <a:rPr lang="en-US" dirty="0" smtClean="0"/>
              <a:t>Edema of liver causes obstruction of bile ducts causing </a:t>
            </a:r>
            <a:r>
              <a:rPr lang="en-US" dirty="0" err="1" smtClean="0"/>
              <a:t>biliary</a:t>
            </a:r>
            <a:r>
              <a:rPr lang="en-US" dirty="0" smtClean="0"/>
              <a:t> stasis and further destruction of the cells.</a:t>
            </a:r>
          </a:p>
          <a:p>
            <a:r>
              <a:rPr lang="en-US" dirty="0" smtClean="0"/>
              <a:t>Most cases self limiting with regeneration of </a:t>
            </a:r>
            <a:r>
              <a:rPr lang="en-US" dirty="0" err="1" smtClean="0"/>
              <a:t>hepatocytes</a:t>
            </a:r>
            <a:r>
              <a:rPr lang="en-US" dirty="0" smtClean="0"/>
              <a:t>. </a:t>
            </a:r>
            <a:r>
              <a:rPr lang="en-US" dirty="0" err="1" smtClean="0"/>
              <a:t>Hep</a:t>
            </a:r>
            <a:r>
              <a:rPr lang="en-US" dirty="0" smtClean="0"/>
              <a:t> B and C however cause chronic condition characterized by progressive liver failure, cirrhosis and liver cancer</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lnSpcReduction="10000"/>
          </a:bodyPr>
          <a:lstStyle/>
          <a:p>
            <a:pPr>
              <a:lnSpc>
                <a:spcPct val="90000"/>
              </a:lnSpc>
              <a:buNone/>
            </a:pPr>
            <a:r>
              <a:rPr lang="en-US" sz="2400" dirty="0" smtClean="0">
                <a:solidFill>
                  <a:schemeClr val="tx2"/>
                </a:solidFill>
              </a:rPr>
              <a:t>Hepatitis A</a:t>
            </a:r>
          </a:p>
          <a:p>
            <a:pPr>
              <a:lnSpc>
                <a:spcPct val="90000"/>
              </a:lnSpc>
            </a:pPr>
            <a:r>
              <a:rPr lang="en-US" sz="2400" dirty="0" smtClean="0"/>
              <a:t>RNA virus, transmitted fecal-orally (food and water)</a:t>
            </a:r>
          </a:p>
          <a:p>
            <a:pPr>
              <a:lnSpc>
                <a:spcPct val="90000"/>
              </a:lnSpc>
            </a:pPr>
            <a:r>
              <a:rPr lang="en-US" sz="2400" dirty="0" smtClean="0"/>
              <a:t>Incubation is 15-50 days</a:t>
            </a:r>
          </a:p>
          <a:p>
            <a:pPr>
              <a:lnSpc>
                <a:spcPct val="90000"/>
              </a:lnSpc>
            </a:pPr>
            <a:r>
              <a:rPr lang="en-US" sz="2400" dirty="0" smtClean="0"/>
              <a:t>Acute infection – high anti-HAV </a:t>
            </a:r>
            <a:r>
              <a:rPr lang="en-US" sz="2400" dirty="0" err="1" smtClean="0"/>
              <a:t>IgM</a:t>
            </a:r>
            <a:endParaRPr lang="en-US" sz="2400" dirty="0" smtClean="0"/>
          </a:p>
          <a:p>
            <a:pPr>
              <a:lnSpc>
                <a:spcPct val="90000"/>
              </a:lnSpc>
            </a:pPr>
            <a:r>
              <a:rPr lang="en-US" sz="2400" dirty="0" smtClean="0"/>
              <a:t>Previous infection – high anti-HAV </a:t>
            </a:r>
            <a:r>
              <a:rPr lang="en-US" sz="2400" dirty="0" err="1" smtClean="0"/>
              <a:t>IgG</a:t>
            </a:r>
            <a:endParaRPr lang="en-US" sz="2400" dirty="0" smtClean="0"/>
          </a:p>
          <a:p>
            <a:pPr>
              <a:lnSpc>
                <a:spcPct val="90000"/>
              </a:lnSpc>
            </a:pPr>
            <a:r>
              <a:rPr lang="en-US" sz="2400" dirty="0" smtClean="0"/>
              <a:t>Symptoms rare in children</a:t>
            </a:r>
          </a:p>
          <a:p>
            <a:pPr>
              <a:lnSpc>
                <a:spcPct val="90000"/>
              </a:lnSpc>
            </a:pPr>
            <a:r>
              <a:rPr lang="en-US" sz="2400" dirty="0" smtClean="0"/>
              <a:t>1% have chance of </a:t>
            </a:r>
            <a:r>
              <a:rPr lang="en-US" sz="2400" dirty="0" err="1" smtClean="0"/>
              <a:t>fulminant</a:t>
            </a:r>
            <a:r>
              <a:rPr lang="en-US" sz="2400" dirty="0" smtClean="0"/>
              <a:t> hepatitis</a:t>
            </a:r>
          </a:p>
          <a:p>
            <a:pPr>
              <a:lnSpc>
                <a:spcPct val="90000"/>
              </a:lnSpc>
              <a:buNone/>
            </a:pPr>
            <a:r>
              <a:rPr lang="en-US" sz="2400" dirty="0" smtClean="0">
                <a:solidFill>
                  <a:schemeClr val="tx2"/>
                </a:solidFill>
              </a:rPr>
              <a:t>Hepatitis B</a:t>
            </a:r>
          </a:p>
          <a:p>
            <a:pPr>
              <a:lnSpc>
                <a:spcPct val="90000"/>
              </a:lnSpc>
            </a:pPr>
            <a:r>
              <a:rPr lang="en-US" sz="2400" dirty="0" smtClean="0"/>
              <a:t>DNA virus, transmitted by contaminated serum contact, incubation 1-6 months</a:t>
            </a:r>
          </a:p>
          <a:p>
            <a:pPr>
              <a:lnSpc>
                <a:spcPct val="90000"/>
              </a:lnSpc>
            </a:pPr>
            <a:r>
              <a:rPr lang="en-US" sz="2400" dirty="0" smtClean="0"/>
              <a:t> Anti-</a:t>
            </a:r>
            <a:r>
              <a:rPr lang="en-US" sz="2400" dirty="0" err="1" smtClean="0"/>
              <a:t>Hb</a:t>
            </a:r>
            <a:r>
              <a:rPr lang="en-US" sz="2400" dirty="0" smtClean="0"/>
              <a:t> </a:t>
            </a:r>
            <a:r>
              <a:rPr lang="en-US" sz="2400" dirty="0" err="1" smtClean="0"/>
              <a:t>IgM</a:t>
            </a:r>
            <a:r>
              <a:rPr lang="en-US" sz="2400" dirty="0" smtClean="0"/>
              <a:t> confirms diagnosis during this period</a:t>
            </a:r>
          </a:p>
          <a:p>
            <a:pPr>
              <a:lnSpc>
                <a:spcPct val="90000"/>
              </a:lnSpc>
            </a:pPr>
            <a:r>
              <a:rPr lang="en-US" sz="2400" dirty="0" smtClean="0"/>
              <a:t>Risk factor; multiple blood </a:t>
            </a:r>
            <a:r>
              <a:rPr lang="en-US" sz="2400" dirty="0" err="1" smtClean="0"/>
              <a:t>transfussion</a:t>
            </a:r>
            <a:r>
              <a:rPr lang="en-US" sz="2400" dirty="0" smtClean="0"/>
              <a:t>, </a:t>
            </a:r>
            <a:r>
              <a:rPr lang="en-US" sz="2400" dirty="0" err="1" smtClean="0"/>
              <a:t>perinatal</a:t>
            </a:r>
            <a:r>
              <a:rPr lang="en-US" sz="2400" dirty="0" smtClean="0"/>
              <a:t> </a:t>
            </a:r>
            <a:r>
              <a:rPr lang="en-US" sz="2400" dirty="0" err="1" smtClean="0"/>
              <a:t>transfussion</a:t>
            </a:r>
            <a:r>
              <a:rPr lang="en-US" sz="2400" dirty="0" smtClean="0"/>
              <a:t>, sexual transmission, IV drug use</a:t>
            </a:r>
          </a:p>
          <a:p>
            <a:pPr>
              <a:lnSpc>
                <a:spcPct val="90000"/>
              </a:lnSpc>
            </a:pPr>
            <a:r>
              <a:rPr lang="en-US" sz="2400" dirty="0" smtClean="0"/>
              <a:t>Clinical presentation</a:t>
            </a:r>
          </a:p>
          <a:p>
            <a:pPr lvl="1">
              <a:lnSpc>
                <a:spcPct val="90000"/>
              </a:lnSpc>
            </a:pPr>
            <a:r>
              <a:rPr lang="en-US" sz="2000" dirty="0" err="1" smtClean="0"/>
              <a:t>Prodromal</a:t>
            </a:r>
            <a:r>
              <a:rPr lang="en-US" sz="2000" dirty="0" smtClean="0"/>
              <a:t>  symptoms (fever, arthritis, </a:t>
            </a:r>
            <a:r>
              <a:rPr lang="en-US" sz="2000" dirty="0" err="1" smtClean="0"/>
              <a:t>urticaria</a:t>
            </a:r>
            <a:r>
              <a:rPr lang="en-US" sz="2000" dirty="0" smtClean="0"/>
              <a:t>, and </a:t>
            </a:r>
            <a:r>
              <a:rPr lang="en-US" sz="2000" dirty="0" err="1" smtClean="0"/>
              <a:t>angioedema</a:t>
            </a:r>
            <a:r>
              <a:rPr lang="en-US" sz="2000" dirty="0" smtClean="0"/>
              <a:t>)</a:t>
            </a:r>
          </a:p>
          <a:p>
            <a:pPr lvl="1">
              <a:lnSpc>
                <a:spcPct val="90000"/>
              </a:lnSpc>
            </a:pPr>
            <a:r>
              <a:rPr lang="en-US" sz="2000" dirty="0" smtClean="0"/>
              <a:t>Jaundice and patient feels better, and </a:t>
            </a:r>
            <a:r>
              <a:rPr lang="en-US" sz="2000" dirty="0" err="1" smtClean="0"/>
              <a:t>cholestatic</a:t>
            </a:r>
            <a:r>
              <a:rPr lang="en-US" sz="2000" dirty="0" smtClean="0"/>
              <a:t> symptoms</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fontScale="92500" lnSpcReduction="10000"/>
          </a:bodyPr>
          <a:lstStyle/>
          <a:p>
            <a:pPr>
              <a:lnSpc>
                <a:spcPct val="90000"/>
              </a:lnSpc>
            </a:pPr>
            <a:r>
              <a:rPr lang="en-US" sz="2800" dirty="0" smtClean="0"/>
              <a:t>Developing chronic HBV is inversely proportional to age (90% of infected infants develop chronic hepatitis, 5% of older children/adults)</a:t>
            </a:r>
          </a:p>
          <a:p>
            <a:pPr>
              <a:lnSpc>
                <a:spcPct val="90000"/>
              </a:lnSpc>
            </a:pPr>
            <a:r>
              <a:rPr lang="en-US" sz="2800" dirty="0" smtClean="0"/>
              <a:t>1% develop </a:t>
            </a:r>
            <a:r>
              <a:rPr lang="en-US" sz="2800" dirty="0" err="1" smtClean="0"/>
              <a:t>fulminant</a:t>
            </a:r>
            <a:r>
              <a:rPr lang="en-US" sz="2800" dirty="0" smtClean="0"/>
              <a:t> hepatitis, 5-7% develop chronic carrier states</a:t>
            </a:r>
          </a:p>
          <a:p>
            <a:pPr>
              <a:lnSpc>
                <a:spcPct val="90000"/>
              </a:lnSpc>
            </a:pPr>
            <a:r>
              <a:rPr lang="en-US" sz="2800" dirty="0" smtClean="0"/>
              <a:t>Carrier states</a:t>
            </a:r>
          </a:p>
          <a:p>
            <a:pPr lvl="1">
              <a:lnSpc>
                <a:spcPct val="90000"/>
              </a:lnSpc>
            </a:pPr>
            <a:r>
              <a:rPr lang="en-US" sz="2400" dirty="0" smtClean="0"/>
              <a:t>Asymptomatic</a:t>
            </a:r>
          </a:p>
          <a:p>
            <a:pPr lvl="1">
              <a:lnSpc>
                <a:spcPct val="90000"/>
              </a:lnSpc>
            </a:pPr>
            <a:r>
              <a:rPr lang="en-US" sz="2400" dirty="0" smtClean="0"/>
              <a:t>Chronic persistent hepatitis</a:t>
            </a:r>
          </a:p>
          <a:p>
            <a:pPr lvl="1">
              <a:lnSpc>
                <a:spcPct val="90000"/>
              </a:lnSpc>
            </a:pPr>
            <a:r>
              <a:rPr lang="en-US" sz="2400" dirty="0" smtClean="0"/>
              <a:t>Chronic hepatitis B – cirrhosis and </a:t>
            </a:r>
            <a:r>
              <a:rPr lang="en-US" sz="2400" dirty="0" err="1" smtClean="0"/>
              <a:t>hepatocellular</a:t>
            </a:r>
            <a:r>
              <a:rPr lang="en-US" sz="2400" dirty="0" smtClean="0"/>
              <a:t> cancer</a:t>
            </a:r>
          </a:p>
          <a:p>
            <a:pPr lvl="1">
              <a:lnSpc>
                <a:spcPct val="90000"/>
              </a:lnSpc>
              <a:buNone/>
            </a:pPr>
            <a:r>
              <a:rPr lang="en-US" sz="2400" dirty="0" smtClean="0">
                <a:solidFill>
                  <a:schemeClr val="tx2"/>
                </a:solidFill>
              </a:rPr>
              <a:t>Hepatitis C</a:t>
            </a:r>
          </a:p>
          <a:p>
            <a:pPr>
              <a:lnSpc>
                <a:spcPct val="90000"/>
              </a:lnSpc>
            </a:pPr>
            <a:r>
              <a:rPr lang="en-US" sz="2800" dirty="0" smtClean="0"/>
              <a:t>Single-stranded RNA virus, blood born transmission</a:t>
            </a:r>
          </a:p>
          <a:p>
            <a:pPr>
              <a:lnSpc>
                <a:spcPct val="90000"/>
              </a:lnSpc>
            </a:pPr>
            <a:r>
              <a:rPr lang="en-US" sz="2800" dirty="0" smtClean="0"/>
              <a:t>Most common cause of liver disease</a:t>
            </a:r>
          </a:p>
          <a:p>
            <a:pPr>
              <a:lnSpc>
                <a:spcPct val="90000"/>
              </a:lnSpc>
            </a:pPr>
            <a:r>
              <a:rPr lang="en-US" sz="2800" dirty="0" err="1" smtClean="0"/>
              <a:t>Extrahepatic</a:t>
            </a:r>
            <a:r>
              <a:rPr lang="en-US" sz="2800" dirty="0" smtClean="0"/>
              <a:t> disease</a:t>
            </a:r>
          </a:p>
          <a:p>
            <a:pPr lvl="1">
              <a:lnSpc>
                <a:spcPct val="90000"/>
              </a:lnSpc>
            </a:pPr>
            <a:r>
              <a:rPr lang="en-US" sz="2400" dirty="0" smtClean="0"/>
              <a:t>Small vessel </a:t>
            </a:r>
            <a:r>
              <a:rPr lang="en-US" sz="2400" dirty="0" err="1" smtClean="0"/>
              <a:t>vasculitis</a:t>
            </a:r>
            <a:r>
              <a:rPr lang="en-US" sz="2400" dirty="0" smtClean="0"/>
              <a:t> with </a:t>
            </a:r>
            <a:r>
              <a:rPr lang="en-US" sz="2400" dirty="0" err="1" smtClean="0"/>
              <a:t>glomerulonephritis</a:t>
            </a:r>
            <a:r>
              <a:rPr lang="en-US" sz="2400" dirty="0" smtClean="0"/>
              <a:t> neuropathy</a:t>
            </a:r>
          </a:p>
          <a:p>
            <a:pPr lvl="1">
              <a:lnSpc>
                <a:spcPct val="90000"/>
              </a:lnSpc>
            </a:pPr>
            <a:r>
              <a:rPr lang="en-US" sz="2400" dirty="0" smtClean="0"/>
              <a:t>Mixed </a:t>
            </a:r>
            <a:r>
              <a:rPr lang="en-US" sz="2400" dirty="0" err="1" smtClean="0"/>
              <a:t>cryoglobulinemia</a:t>
            </a:r>
            <a:r>
              <a:rPr lang="en-US" sz="2400" dirty="0" smtClean="0"/>
              <a:t> – palpable </a:t>
            </a:r>
            <a:r>
              <a:rPr lang="en-US" sz="2400" dirty="0" err="1" smtClean="0"/>
              <a:t>purpura</a:t>
            </a:r>
            <a:endParaRPr lang="en-US" sz="2400" dirty="0" smtClean="0"/>
          </a:p>
          <a:p>
            <a:pPr lvl="1">
              <a:lnSpc>
                <a:spcPct val="90000"/>
              </a:lnSpc>
              <a:buNone/>
            </a:pPr>
            <a:endParaRPr lang="en-US" sz="2400" dirty="0" smtClean="0">
              <a:solidFill>
                <a:schemeClr val="accent2"/>
              </a:solidFill>
            </a:endParaRP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229600" cy="5973763"/>
          </a:xfrm>
        </p:spPr>
        <p:txBody>
          <a:bodyPr>
            <a:normAutofit fontScale="92500" lnSpcReduction="10000"/>
          </a:bodyPr>
          <a:lstStyle/>
          <a:p>
            <a:pPr>
              <a:lnSpc>
                <a:spcPct val="80000"/>
              </a:lnSpc>
              <a:buNone/>
            </a:pPr>
            <a:r>
              <a:rPr lang="en-US" sz="2800" dirty="0" smtClean="0"/>
              <a:t>Other Hepatitis</a:t>
            </a:r>
          </a:p>
          <a:p>
            <a:pPr>
              <a:lnSpc>
                <a:spcPct val="80000"/>
              </a:lnSpc>
            </a:pPr>
            <a:r>
              <a:rPr lang="en-US" sz="2800" dirty="0" smtClean="0"/>
              <a:t>Hepatitis D</a:t>
            </a:r>
          </a:p>
          <a:p>
            <a:pPr lvl="1">
              <a:lnSpc>
                <a:spcPct val="80000"/>
              </a:lnSpc>
            </a:pPr>
            <a:r>
              <a:rPr lang="en-US" sz="2400" dirty="0" smtClean="0"/>
              <a:t>RNA virus, requires hepatitis B infection to be pathogenic</a:t>
            </a:r>
          </a:p>
          <a:p>
            <a:pPr>
              <a:lnSpc>
                <a:spcPct val="80000"/>
              </a:lnSpc>
            </a:pPr>
            <a:r>
              <a:rPr lang="en-US" sz="2800" dirty="0" smtClean="0"/>
              <a:t>Hepatitis E</a:t>
            </a:r>
          </a:p>
          <a:p>
            <a:pPr lvl="1">
              <a:lnSpc>
                <a:spcPct val="80000"/>
              </a:lnSpc>
            </a:pPr>
            <a:r>
              <a:rPr lang="en-US" sz="2400" dirty="0" smtClean="0"/>
              <a:t>RNA virus, spreads fecal-orally</a:t>
            </a:r>
          </a:p>
          <a:p>
            <a:pPr lvl="1">
              <a:lnSpc>
                <a:spcPct val="80000"/>
              </a:lnSpc>
            </a:pPr>
            <a:r>
              <a:rPr lang="en-US" sz="2400" dirty="0" smtClean="0"/>
              <a:t>Very high risk for </a:t>
            </a:r>
            <a:r>
              <a:rPr lang="en-US" sz="2400" dirty="0" err="1" smtClean="0"/>
              <a:t>fulminant</a:t>
            </a:r>
            <a:r>
              <a:rPr lang="en-US" sz="2400" dirty="0" smtClean="0"/>
              <a:t> hepatitis in the 3</a:t>
            </a:r>
            <a:r>
              <a:rPr lang="en-US" sz="2400" baseline="30000" dirty="0" smtClean="0"/>
              <a:t>rd</a:t>
            </a:r>
            <a:r>
              <a:rPr lang="en-US" sz="2400" dirty="0" smtClean="0"/>
              <a:t> trimester of pregnancy – 20% fatality rate</a:t>
            </a:r>
          </a:p>
          <a:p>
            <a:pPr lvl="1">
              <a:lnSpc>
                <a:spcPct val="80000"/>
              </a:lnSpc>
            </a:pPr>
            <a:r>
              <a:rPr lang="en-US" sz="2400" dirty="0" smtClean="0"/>
              <a:t>Acute hepatitis, negative serology, and a traveler = Hepatitis E</a:t>
            </a:r>
          </a:p>
          <a:p>
            <a:pPr lvl="1">
              <a:lnSpc>
                <a:spcPct val="80000"/>
              </a:lnSpc>
              <a:buNone/>
            </a:pPr>
            <a:r>
              <a:rPr lang="en-US" sz="2400" dirty="0" smtClean="0"/>
              <a:t>Autoimmune Hepatitis</a:t>
            </a:r>
          </a:p>
          <a:p>
            <a:pPr>
              <a:lnSpc>
                <a:spcPct val="80000"/>
              </a:lnSpc>
            </a:pPr>
            <a:r>
              <a:rPr lang="en-US" sz="2800" dirty="0" smtClean="0"/>
              <a:t>Broad variety of distinct diseases that affect liver</a:t>
            </a:r>
          </a:p>
          <a:p>
            <a:pPr>
              <a:lnSpc>
                <a:spcPct val="80000"/>
              </a:lnSpc>
            </a:pPr>
            <a:r>
              <a:rPr lang="en-US" sz="2800" dirty="0" smtClean="0"/>
              <a:t>Present with malaise, weight loss, or anorexia to cirrhosis and portal hypertension</a:t>
            </a:r>
          </a:p>
          <a:p>
            <a:pPr>
              <a:lnSpc>
                <a:spcPct val="80000"/>
              </a:lnSpc>
            </a:pPr>
            <a:r>
              <a:rPr lang="en-US" sz="2800" dirty="0" smtClean="0"/>
              <a:t>family history of other autoimmune diseases</a:t>
            </a:r>
          </a:p>
          <a:p>
            <a:pPr>
              <a:lnSpc>
                <a:spcPct val="80000"/>
              </a:lnSpc>
            </a:pPr>
            <a:r>
              <a:rPr lang="en-US" sz="2800" dirty="0" smtClean="0"/>
              <a:t>Diagnosis – serum </a:t>
            </a:r>
            <a:r>
              <a:rPr lang="en-US" sz="2800" dirty="0" err="1" smtClean="0"/>
              <a:t>Ab</a:t>
            </a:r>
            <a:r>
              <a:rPr lang="en-US" sz="2800" dirty="0" smtClean="0"/>
              <a:t> markers, elevated </a:t>
            </a:r>
            <a:r>
              <a:rPr lang="en-US" sz="2800" dirty="0" err="1" smtClean="0"/>
              <a:t>aminotransferases</a:t>
            </a:r>
            <a:r>
              <a:rPr lang="en-US" sz="2800" dirty="0" smtClean="0"/>
              <a:t>, with elevated protein (</a:t>
            </a:r>
            <a:r>
              <a:rPr lang="en-US" sz="2800" dirty="0" err="1" smtClean="0"/>
              <a:t>hypergammaglobulinemia</a:t>
            </a:r>
            <a:r>
              <a:rPr lang="en-US" sz="2800" dirty="0" smtClean="0"/>
              <a:t>)</a:t>
            </a:r>
          </a:p>
          <a:p>
            <a:pPr>
              <a:lnSpc>
                <a:spcPct val="80000"/>
              </a:lnSpc>
            </a:pPr>
            <a:r>
              <a:rPr lang="en-US" sz="2800" dirty="0" smtClean="0"/>
              <a:t>Treat with </a:t>
            </a:r>
            <a:r>
              <a:rPr lang="en-US" sz="2800" dirty="0" err="1" smtClean="0"/>
              <a:t>immunosuppresion</a:t>
            </a:r>
            <a:r>
              <a:rPr lang="en-US" sz="2800"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28600"/>
            <a:ext cx="8991600" cy="6629400"/>
          </a:xfrm>
        </p:spPr>
        <p:txBody>
          <a:bodyPr>
            <a:normAutofit fontScale="85000" lnSpcReduction="20000"/>
          </a:bodyPr>
          <a:lstStyle/>
          <a:p>
            <a:pPr>
              <a:buNone/>
            </a:pPr>
            <a:r>
              <a:rPr lang="en-US" dirty="0" smtClean="0"/>
              <a:t>Clinical manifestation</a:t>
            </a:r>
          </a:p>
          <a:p>
            <a:r>
              <a:rPr lang="en-US" dirty="0" smtClean="0"/>
              <a:t>Acute hepatitis:</a:t>
            </a:r>
          </a:p>
          <a:p>
            <a:pPr lvl="2">
              <a:buNone/>
            </a:pPr>
            <a:r>
              <a:rPr lang="en-US" dirty="0" smtClean="0"/>
              <a:t>• Malaise</a:t>
            </a:r>
          </a:p>
          <a:p>
            <a:pPr lvl="2">
              <a:buNone/>
            </a:pPr>
            <a:r>
              <a:rPr lang="en-US" dirty="0" smtClean="0"/>
              <a:t>• Nausea and vomiting</a:t>
            </a:r>
          </a:p>
          <a:p>
            <a:pPr lvl="2">
              <a:buNone/>
            </a:pPr>
            <a:r>
              <a:rPr lang="en-US" dirty="0" smtClean="0"/>
              <a:t>• Diarrhea or constipation</a:t>
            </a:r>
          </a:p>
          <a:p>
            <a:pPr lvl="2">
              <a:buNone/>
            </a:pPr>
            <a:r>
              <a:rPr lang="en-US" dirty="0" smtClean="0"/>
              <a:t>• Low-grade fever</a:t>
            </a:r>
          </a:p>
          <a:p>
            <a:pPr lvl="2">
              <a:buNone/>
            </a:pPr>
            <a:r>
              <a:rPr lang="en-US" dirty="0" smtClean="0"/>
              <a:t>• Dark urine due to change in liver function</a:t>
            </a:r>
          </a:p>
          <a:p>
            <a:pPr lvl="2">
              <a:buNone/>
            </a:pPr>
            <a:r>
              <a:rPr lang="en-US" dirty="0" smtClean="0"/>
              <a:t>• Jaundice due to liver compromise</a:t>
            </a:r>
          </a:p>
          <a:p>
            <a:pPr lvl="2">
              <a:buNone/>
            </a:pPr>
            <a:r>
              <a:rPr lang="en-US" dirty="0" smtClean="0"/>
              <a:t>• Tenderness in right upper quadrant of abdomen</a:t>
            </a:r>
          </a:p>
          <a:p>
            <a:pPr lvl="2">
              <a:buNone/>
            </a:pPr>
            <a:r>
              <a:rPr lang="en-US" dirty="0" smtClean="0"/>
              <a:t>• </a:t>
            </a:r>
            <a:r>
              <a:rPr lang="en-US" dirty="0" err="1" smtClean="0"/>
              <a:t>Hepatomegaly</a:t>
            </a:r>
            <a:endParaRPr lang="en-US" dirty="0" smtClean="0"/>
          </a:p>
          <a:p>
            <a:pPr lvl="2">
              <a:buNone/>
            </a:pPr>
            <a:r>
              <a:rPr lang="en-US" dirty="0" smtClean="0"/>
              <a:t>• Arthritis, </a:t>
            </a:r>
            <a:r>
              <a:rPr lang="en-US" dirty="0" err="1" smtClean="0"/>
              <a:t>glomerulonephritis</a:t>
            </a:r>
            <a:r>
              <a:rPr lang="en-US" dirty="0" smtClean="0"/>
              <a:t>, </a:t>
            </a:r>
            <a:r>
              <a:rPr lang="en-US" dirty="0" err="1" smtClean="0"/>
              <a:t>polyarteritis</a:t>
            </a:r>
            <a:r>
              <a:rPr lang="en-US" dirty="0" smtClean="0"/>
              <a:t> </a:t>
            </a:r>
            <a:r>
              <a:rPr lang="en-US" dirty="0" err="1" smtClean="0"/>
              <a:t>nodosa</a:t>
            </a:r>
            <a:r>
              <a:rPr lang="en-US" dirty="0" smtClean="0"/>
              <a:t> in hepatitis B</a:t>
            </a:r>
          </a:p>
          <a:p>
            <a:r>
              <a:rPr lang="en-US" dirty="0" smtClean="0"/>
              <a:t> Chronic hepatitis:</a:t>
            </a:r>
          </a:p>
          <a:p>
            <a:pPr lvl="2">
              <a:buNone/>
            </a:pPr>
            <a:r>
              <a:rPr lang="en-US" dirty="0" smtClean="0"/>
              <a:t>• Elevated liver enzymes</a:t>
            </a:r>
          </a:p>
          <a:p>
            <a:pPr lvl="2">
              <a:buNone/>
            </a:pPr>
            <a:r>
              <a:rPr lang="en-US" dirty="0" smtClean="0"/>
              <a:t>•</a:t>
            </a:r>
            <a:r>
              <a:rPr lang="en-US" sz="2300" dirty="0" smtClean="0"/>
              <a:t>Cirrhosis due to altered liver function</a:t>
            </a:r>
          </a:p>
          <a:p>
            <a:pPr lvl="2">
              <a:buNone/>
            </a:pPr>
            <a:r>
              <a:rPr lang="en-US" dirty="0" smtClean="0"/>
              <a:t>• Ascites due to decrease in liver function, increased portal hypertension</a:t>
            </a:r>
          </a:p>
          <a:p>
            <a:pPr lvl="2">
              <a:buNone/>
            </a:pPr>
            <a:r>
              <a:rPr lang="en-US" dirty="0" smtClean="0"/>
              <a:t>• Bleeding from esophageal </a:t>
            </a:r>
            <a:r>
              <a:rPr lang="en-US" dirty="0" err="1" smtClean="0"/>
              <a:t>varices</a:t>
            </a:r>
            <a:endParaRPr lang="en-US" dirty="0" smtClean="0"/>
          </a:p>
          <a:p>
            <a:pPr lvl="2">
              <a:buNone/>
            </a:pPr>
            <a:r>
              <a:rPr lang="en-US" dirty="0" smtClean="0"/>
              <a:t>• Encephalopathy due to diminished liver function</a:t>
            </a:r>
          </a:p>
          <a:p>
            <a:pPr lvl="2">
              <a:buNone/>
            </a:pPr>
            <a:r>
              <a:rPr lang="en-US" dirty="0" smtClean="0"/>
              <a:t>• Bleeding due to clotting disorders</a:t>
            </a:r>
          </a:p>
          <a:p>
            <a:pPr lvl="2">
              <a:buNone/>
            </a:pPr>
            <a:r>
              <a:rPr lang="en-US" dirty="0" smtClean="0"/>
              <a:t>• Enlargement of spleen</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a:bodyPr>
          <a:lstStyle/>
          <a:p>
            <a:r>
              <a:rPr lang="en-US" sz="2400" dirty="0" smtClean="0"/>
              <a:t>Mainly supportive/ symptomatic</a:t>
            </a:r>
          </a:p>
          <a:p>
            <a:r>
              <a:rPr lang="en-US" sz="2400" dirty="0" smtClean="0"/>
              <a:t>Vaccination:</a:t>
            </a:r>
          </a:p>
          <a:p>
            <a:pPr lvl="1">
              <a:buFont typeface="Arial" pitchFamily="34" charset="0"/>
              <a:buChar char="•"/>
            </a:pPr>
            <a:r>
              <a:rPr lang="en-US" sz="2000" dirty="0" err="1" smtClean="0"/>
              <a:t>Hep</a:t>
            </a:r>
            <a:r>
              <a:rPr lang="en-US" sz="2000" dirty="0" smtClean="0"/>
              <a:t> A vaccine is given to children within 2 weeks of exposure</a:t>
            </a:r>
          </a:p>
          <a:p>
            <a:pPr lvl="1">
              <a:buFont typeface="Arial" pitchFamily="34" charset="0"/>
              <a:buChar char="•"/>
            </a:pPr>
            <a:r>
              <a:rPr lang="en-US" sz="2000" dirty="0" err="1" smtClean="0"/>
              <a:t>Hep</a:t>
            </a:r>
            <a:r>
              <a:rPr lang="en-US" sz="2000" dirty="0" smtClean="0"/>
              <a:t> B vaccine administered to children as routine part of immunization schedule</a:t>
            </a:r>
            <a:endParaRPr 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a:lnSpc>
                <a:spcPct val="90000"/>
              </a:lnSpc>
              <a:buNone/>
            </a:pPr>
            <a:r>
              <a:rPr lang="en-US" b="1" dirty="0" err="1" smtClean="0"/>
              <a:t>Biliary</a:t>
            </a:r>
            <a:r>
              <a:rPr lang="en-US" b="1" dirty="0" smtClean="0"/>
              <a:t> Atresia</a:t>
            </a:r>
          </a:p>
          <a:p>
            <a:pPr>
              <a:lnSpc>
                <a:spcPct val="90000"/>
              </a:lnSpc>
            </a:pPr>
            <a:r>
              <a:rPr lang="en-US" sz="2600" dirty="0" smtClean="0"/>
              <a:t>Characterized by congenital absence or obstruction of </a:t>
            </a:r>
            <a:r>
              <a:rPr lang="en-US" sz="2600" dirty="0" err="1" smtClean="0"/>
              <a:t>extrahepatic</a:t>
            </a:r>
            <a:r>
              <a:rPr lang="en-US" sz="2600" dirty="0" smtClean="0"/>
              <a:t> bile ducts.</a:t>
            </a:r>
          </a:p>
          <a:p>
            <a:pPr>
              <a:lnSpc>
                <a:spcPct val="90000"/>
              </a:lnSpc>
            </a:pPr>
            <a:r>
              <a:rPr lang="en-US" sz="2600" dirty="0" smtClean="0"/>
              <a:t>May also be as a result of progressive inflammatory process that causes bile duct fibrosis.</a:t>
            </a:r>
          </a:p>
          <a:p>
            <a:pPr>
              <a:lnSpc>
                <a:spcPct val="90000"/>
              </a:lnSpc>
            </a:pPr>
            <a:r>
              <a:rPr lang="en-US" sz="2600" dirty="0" smtClean="0"/>
              <a:t>Cause is unknown; prenatal- viruses, toxins, or chemicals are suspected or viral infection in neonates.</a:t>
            </a:r>
          </a:p>
          <a:p>
            <a:pPr>
              <a:lnSpc>
                <a:spcPct val="90000"/>
              </a:lnSpc>
            </a:pPr>
            <a:r>
              <a:rPr lang="en-US" sz="2600" dirty="0" smtClean="0"/>
              <a:t>Obstruction of bile ducts doesn’t allow flow of bile out of liver and into small intestine and gall bladder; bile plugs form and cause bile accumulation in liver; inflammation, edema and irreversible hepatic injury occur; liver becomes fibrotic, leading to cirrhosis and portal hypertension.</a:t>
            </a:r>
          </a:p>
          <a:p>
            <a:pPr>
              <a:lnSpc>
                <a:spcPct val="90000"/>
              </a:lnSpc>
            </a:pPr>
            <a:r>
              <a:rPr lang="en-US" sz="2600" dirty="0" smtClean="0"/>
              <a:t>Without bile in the intestines, fat and fat-soluble vitamins cannot be absorbed, leading to malnutrition and growth failure.</a:t>
            </a:r>
          </a:p>
          <a:p>
            <a:pPr>
              <a:lnSpc>
                <a:spcPct val="90000"/>
              </a:lnSpc>
            </a:pPr>
            <a:endParaRPr lang="en-US" sz="2600"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8229600" cy="5745163"/>
          </a:xfrm>
        </p:spPr>
        <p:txBody>
          <a:bodyPr>
            <a:normAutofit/>
          </a:bodyPr>
          <a:lstStyle/>
          <a:p>
            <a:pPr>
              <a:buNone/>
            </a:pPr>
            <a:r>
              <a:rPr lang="en-US" sz="2600" b="1" dirty="0" smtClean="0"/>
              <a:t>Clinical manifestation</a:t>
            </a:r>
          </a:p>
          <a:p>
            <a:r>
              <a:rPr lang="en-US" sz="2600" dirty="0" smtClean="0"/>
              <a:t>Appears healthy at birth, jaundice occurs within 2 wks to 2 months.</a:t>
            </a:r>
          </a:p>
          <a:p>
            <a:r>
              <a:rPr lang="en-US" sz="2600" dirty="0" smtClean="0"/>
              <a:t>Signs of hepatic failure (clay stools, brown urine, itching, abdominal distention).</a:t>
            </a:r>
          </a:p>
          <a:p>
            <a:r>
              <a:rPr lang="en-US" sz="2600" dirty="0" smtClean="0"/>
              <a:t>Tea colored urine due to excretion of </a:t>
            </a:r>
            <a:r>
              <a:rPr lang="en-US" sz="2600" dirty="0" err="1" smtClean="0"/>
              <a:t>bilirubin</a:t>
            </a:r>
            <a:r>
              <a:rPr lang="en-US" sz="2600" dirty="0" smtClean="0"/>
              <a:t> and bile salts.</a:t>
            </a:r>
          </a:p>
          <a:p>
            <a:r>
              <a:rPr lang="en-US" sz="2600" dirty="0" smtClean="0"/>
              <a:t>FTT and malnutrition eventually develop</a:t>
            </a:r>
          </a:p>
          <a:p>
            <a:r>
              <a:rPr lang="en-US" sz="2600" dirty="0" err="1" smtClean="0"/>
              <a:t>Biliary</a:t>
            </a:r>
            <a:r>
              <a:rPr lang="en-US" sz="2600" dirty="0" smtClean="0"/>
              <a:t> atresia is fatal without treatment</a:t>
            </a:r>
          </a:p>
          <a:p>
            <a:pPr lvl="1"/>
            <a:r>
              <a:rPr lang="en-US" sz="2600" dirty="0" smtClean="0"/>
              <a:t>Temporary treatment – supportive care and surgery to temporarily correct obstruction</a:t>
            </a:r>
          </a:p>
          <a:p>
            <a:pPr lvl="1"/>
            <a:r>
              <a:rPr lang="en-US" sz="2600" dirty="0" smtClean="0"/>
              <a:t>Only permanent treatment is liver transplant</a:t>
            </a:r>
          </a:p>
          <a:p>
            <a:endParaRPr lang="en-US" sz="26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686800" cy="6400800"/>
          </a:xfrm>
        </p:spPr>
        <p:txBody>
          <a:bodyPr>
            <a:normAutofit lnSpcReduction="10000"/>
          </a:bodyPr>
          <a:lstStyle/>
          <a:p>
            <a:r>
              <a:rPr lang="en-US" sz="2600" dirty="0" smtClean="0"/>
              <a:t>Percussion over a gas-filled bowel or stomach results in a high-pitched, hollow sound.</a:t>
            </a:r>
          </a:p>
          <a:p>
            <a:r>
              <a:rPr lang="en-US" sz="2600" dirty="0" smtClean="0"/>
              <a:t>Percuss the lower abdomen, particularly above the </a:t>
            </a:r>
            <a:r>
              <a:rPr lang="en-US" sz="2600" dirty="0" err="1" smtClean="0"/>
              <a:t>symphysis</a:t>
            </a:r>
            <a:r>
              <a:rPr lang="en-US" sz="2600" dirty="0" smtClean="0"/>
              <a:t> pubis.</a:t>
            </a:r>
          </a:p>
          <a:p>
            <a:r>
              <a:rPr lang="en-US" sz="2600" dirty="0" smtClean="0"/>
              <a:t>Above the </a:t>
            </a:r>
            <a:r>
              <a:rPr lang="en-US" sz="2600" dirty="0" err="1" smtClean="0"/>
              <a:t>symphysis</a:t>
            </a:r>
            <a:r>
              <a:rPr lang="en-US" sz="2600" dirty="0" smtClean="0"/>
              <a:t> pubis, a filled bladder can produce a duller sound, as does a pregnant uterus. </a:t>
            </a:r>
          </a:p>
          <a:p>
            <a:r>
              <a:rPr lang="en-US" sz="2600" dirty="0" smtClean="0"/>
              <a:t>The liver is frequently felt about 1 cm- 2cm below the right costal margin. This is a common finding in the neonate and through the early school-age years.</a:t>
            </a:r>
          </a:p>
          <a:p>
            <a:pPr>
              <a:buNone/>
            </a:pPr>
            <a:r>
              <a:rPr lang="en-US" sz="2600" b="1" dirty="0" smtClean="0"/>
              <a:t>Palpation</a:t>
            </a:r>
            <a:endParaRPr lang="en-US" sz="2600" dirty="0" smtClean="0"/>
          </a:p>
          <a:p>
            <a:r>
              <a:rPr lang="en-US" sz="2600" dirty="0" smtClean="0"/>
              <a:t>Divide the abdomen into imaginary quadrants, palpating each with the fingertips.</a:t>
            </a:r>
          </a:p>
          <a:p>
            <a:r>
              <a:rPr lang="en-US" sz="2600" dirty="0" smtClean="0"/>
              <a:t>In the RUQ, palpate for the liver edge.</a:t>
            </a:r>
          </a:p>
          <a:p>
            <a:r>
              <a:rPr lang="en-US" sz="2600" dirty="0" smtClean="0"/>
              <a:t>Although the liver is easily palpable in most children, you may have to press quite firmly.</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763000" cy="6324600"/>
          </a:xfrm>
        </p:spPr>
        <p:txBody>
          <a:bodyPr>
            <a:normAutofit/>
          </a:bodyPr>
          <a:lstStyle/>
          <a:p>
            <a:r>
              <a:rPr lang="en-US" sz="2400" dirty="0" smtClean="0"/>
              <a:t>In the LUQ, palpate for the spleen. Less resistance is encountered as you feel up under the left costal margin.</a:t>
            </a:r>
          </a:p>
          <a:p>
            <a:r>
              <a:rPr lang="en-US" sz="2400" dirty="0" smtClean="0"/>
              <a:t>In the upper quadrants, deeply palpate for the kidneys to make sure there is no enlargement of the kidney. Normally, the kidney is not palpable.</a:t>
            </a:r>
          </a:p>
          <a:p>
            <a:r>
              <a:rPr lang="en-US" sz="2400" dirty="0" smtClean="0"/>
              <a:t>In the iliac </a:t>
            </a:r>
            <a:r>
              <a:rPr lang="en-US" sz="2400" dirty="0" err="1" smtClean="0"/>
              <a:t>fossa</a:t>
            </a:r>
            <a:r>
              <a:rPr lang="en-US" sz="2400" dirty="0" smtClean="0"/>
              <a:t> or the left lower quadrant, palpate for the descending bowel. This can be felt, particularly if it's filled with firm stool. It may be slightly tender, but it should not cause severe pain on gentle palpation.</a:t>
            </a:r>
          </a:p>
          <a:p>
            <a:r>
              <a:rPr lang="en-US" sz="2400" dirty="0" smtClean="0"/>
              <a:t>Palpate on the right RLQ where the appendix is located. The only sensation is that of gas-filled bowel. Tenderness in this area could be related to an inflamed appendix.</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r>
              <a:rPr lang="en-US" sz="2400" dirty="0" smtClean="0"/>
              <a:t>If the child has pain in any area when asked to show where the pain is, avoid the area demonstrated, and leave it until last. Note whether the pain is with pressure or rebound.</a:t>
            </a:r>
          </a:p>
          <a:p>
            <a:r>
              <a:rPr lang="en-US" sz="2400" dirty="0" smtClean="0"/>
              <a:t>Palpate around the umbilicus for any masses that may indicate a hernia. As you press over the protruding hernia you can feel the sensation of gurgling under your fingers as the bowel returns to the abdomen.</a:t>
            </a:r>
          </a:p>
          <a:p>
            <a:r>
              <a:rPr lang="en-US" sz="2400" dirty="0" smtClean="0"/>
              <a:t>Most of these hernias heal naturally by age 6 years. A hernia above the umbilicus can be revealed by asking the child to lift his head from the table. (Widening of the muscles above the umbilicus is called </a:t>
            </a:r>
            <a:r>
              <a:rPr lang="en-US" sz="2400" i="1" dirty="0" err="1" smtClean="0"/>
              <a:t>diastasis</a:t>
            </a:r>
            <a:r>
              <a:rPr lang="en-US" sz="2400" i="1" dirty="0" smtClean="0"/>
              <a:t> </a:t>
            </a:r>
            <a:r>
              <a:rPr lang="en-US" sz="2400" i="1" dirty="0" err="1" smtClean="0"/>
              <a:t>recti</a:t>
            </a:r>
            <a:r>
              <a:rPr lang="en-US" sz="2400" dirty="0" smtClean="0"/>
              <a:t>)</a:t>
            </a:r>
          </a:p>
          <a:p>
            <a:pPr>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TotalTime>
  <Words>6479</Words>
  <Application>Microsoft Office PowerPoint</Application>
  <PresentationFormat>On-screen Show (4:3)</PresentationFormat>
  <Paragraphs>687</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Gastrointestinal disorders in children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GIT conditions</vt:lpstr>
      <vt:lpstr> </vt:lpstr>
      <vt:lpstr>Classification of TEF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Nature of Vomitus </vt:lpstr>
      <vt:lpstr>Nature of Vomitus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Infant colic</vt:lpstr>
      <vt:lpstr>PowerPoint Presentation</vt:lpstr>
      <vt:lpstr>PowerPoint Presentation</vt:lpstr>
      <vt:lpstr>Abdominal wall defects</vt:lpstr>
      <vt:lpstr>Omphalocele</vt:lpstr>
      <vt:lpstr>PowerPoint Presentation</vt:lpstr>
      <vt:lpstr>PowerPoint Presentation</vt:lpstr>
      <vt:lpstr>PowerPoint Presentation</vt:lpstr>
      <vt:lpstr>Staged closure of gastroschisis</vt:lpstr>
      <vt:lpstr>Obstructive disorders</vt:lpstr>
      <vt:lpstr>PowerPoint Presentation</vt:lpstr>
      <vt:lpstr>PowerPoint Presentation</vt:lpstr>
      <vt:lpstr>PowerPoint Presentation</vt:lpstr>
      <vt:lpstr>Hirschsprung’s disease</vt:lpstr>
      <vt:lpstr>PowerPoint Presentation</vt:lpstr>
      <vt:lpstr>Malabsorption disorders</vt:lpstr>
      <vt:lpstr>Celiac disease</vt:lpstr>
      <vt:lpstr>Celiac disease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Treatment</vt:lpstr>
      <vt:lpstr>Hepatitis</vt:lpstr>
      <vt:lpstr>PowerPoint Presentation</vt:lpstr>
      <vt:lpstr>PowerPoint Presentation</vt:lpstr>
      <vt:lpstr>PowerPoint Presentation</vt:lpstr>
      <vt:lpstr>PowerPoint Presentation</vt:lpstr>
      <vt:lpstr>Treatment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Gastrointestinal disorders in children</dc:title>
  <dc:creator>Kirui</dc:creator>
  <cp:lastModifiedBy>SONY</cp:lastModifiedBy>
  <cp:revision>180</cp:revision>
  <dcterms:created xsi:type="dcterms:W3CDTF">2012-09-02T03:01:28Z</dcterms:created>
  <dcterms:modified xsi:type="dcterms:W3CDTF">2014-07-03T10:00:54Z</dcterms:modified>
</cp:coreProperties>
</file>