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46"/>
  </p:handoutMasterIdLst>
  <p:sldIdLst>
    <p:sldId id="318" r:id="rId2"/>
    <p:sldId id="320" r:id="rId3"/>
    <p:sldId id="322" r:id="rId4"/>
    <p:sldId id="319" r:id="rId5"/>
    <p:sldId id="321" r:id="rId6"/>
    <p:sldId id="323" r:id="rId7"/>
    <p:sldId id="324" r:id="rId8"/>
    <p:sldId id="257" r:id="rId9"/>
    <p:sldId id="258" r:id="rId10"/>
    <p:sldId id="259" r:id="rId11"/>
    <p:sldId id="260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92" r:id="rId37"/>
    <p:sldId id="293" r:id="rId38"/>
    <p:sldId id="294" r:id="rId39"/>
    <p:sldId id="295" r:id="rId40"/>
    <p:sldId id="296" r:id="rId41"/>
    <p:sldId id="299" r:id="rId42"/>
    <p:sldId id="286" r:id="rId43"/>
    <p:sldId id="302" r:id="rId44"/>
    <p:sldId id="287" r:id="rId45"/>
  </p:sldIdLst>
  <p:sldSz cx="9144000" cy="6858000" type="screen4x3"/>
  <p:notesSz cx="7053263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95217" y="0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>
              <a:defRPr sz="1200"/>
            </a:lvl1pPr>
          </a:lstStyle>
          <a:p>
            <a:fld id="{466049E0-D38B-4600-8D2A-5270BC710968}" type="datetimeFigureOut">
              <a:rPr lang="en-US" smtClean="0"/>
              <a:t>10/13/2017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29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95217" y="8842029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r">
              <a:defRPr sz="1200"/>
            </a:lvl1pPr>
          </a:lstStyle>
          <a:p>
            <a:fld id="{7B84645C-4257-4384-8328-35B2B4B78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5548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5A2B7-0BBD-4676-9601-E57821B2D1C8}" type="datetimeFigureOut">
              <a:rPr lang="en-US" smtClean="0"/>
              <a:pPr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0B9DC-8C22-410B-94FC-E277286816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5A2B7-0BBD-4676-9601-E57821B2D1C8}" type="datetimeFigureOut">
              <a:rPr lang="en-US" smtClean="0"/>
              <a:pPr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0B9DC-8C22-410B-94FC-E277286816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5A2B7-0BBD-4676-9601-E57821B2D1C8}" type="datetimeFigureOut">
              <a:rPr lang="en-US" smtClean="0"/>
              <a:pPr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0B9DC-8C22-410B-94FC-E277286816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5A2B7-0BBD-4676-9601-E57821B2D1C8}" type="datetimeFigureOut">
              <a:rPr lang="en-US" smtClean="0"/>
              <a:pPr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0B9DC-8C22-410B-94FC-E277286816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5A2B7-0BBD-4676-9601-E57821B2D1C8}" type="datetimeFigureOut">
              <a:rPr lang="en-US" smtClean="0"/>
              <a:pPr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0B9DC-8C22-410B-94FC-E277286816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5A2B7-0BBD-4676-9601-E57821B2D1C8}" type="datetimeFigureOut">
              <a:rPr lang="en-US" smtClean="0"/>
              <a:pPr/>
              <a:t>9/27/2017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0B9DC-8C22-410B-94FC-E277286816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5A2B7-0BBD-4676-9601-E57821B2D1C8}" type="datetimeFigureOut">
              <a:rPr lang="en-US" smtClean="0"/>
              <a:pPr/>
              <a:t>9/27/2017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0B9DC-8C22-410B-94FC-E277286816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5A2B7-0BBD-4676-9601-E57821B2D1C8}" type="datetimeFigureOut">
              <a:rPr lang="en-US" smtClean="0"/>
              <a:pPr/>
              <a:t>9/27/2017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0B9DC-8C22-410B-94FC-E277286816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5A2B7-0BBD-4676-9601-E57821B2D1C8}" type="datetimeFigureOut">
              <a:rPr lang="en-US" smtClean="0"/>
              <a:pPr/>
              <a:t>9/27/2017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0B9DC-8C22-410B-94FC-E277286816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5A2B7-0BBD-4676-9601-E57821B2D1C8}" type="datetimeFigureOut">
              <a:rPr lang="en-US" smtClean="0"/>
              <a:pPr/>
              <a:t>9/27/2017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0B9DC-8C22-410B-94FC-E277286816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5A2B7-0BBD-4676-9601-E57821B2D1C8}" type="datetimeFigureOut">
              <a:rPr lang="en-US" smtClean="0"/>
              <a:pPr/>
              <a:t>9/27/2017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0B9DC-8C22-410B-94FC-E277286816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5A2B7-0BBD-4676-9601-E57821B2D1C8}" type="datetimeFigureOut">
              <a:rPr lang="en-US" smtClean="0"/>
              <a:pPr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0B9DC-8C22-410B-94FC-E2772868167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MALARIA 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Presentation of uncomplicated malaria in children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772816"/>
            <a:ext cx="8856984" cy="4824536"/>
          </a:xfrm>
        </p:spPr>
        <p:txBody>
          <a:bodyPr>
            <a:normAutofit/>
          </a:bodyPr>
          <a:lstStyle/>
          <a:p>
            <a:pPr lvl="0"/>
            <a:r>
              <a:rPr lang="en-US" b="1" dirty="0" smtClean="0"/>
              <a:t>Fever</a:t>
            </a:r>
            <a:r>
              <a:rPr lang="en-US" dirty="0" smtClean="0"/>
              <a:t> </a:t>
            </a:r>
            <a:r>
              <a:rPr lang="en-US" dirty="0"/>
              <a:t>is </a:t>
            </a:r>
            <a:r>
              <a:rPr lang="en-US" dirty="0" smtClean="0"/>
              <a:t>common</a:t>
            </a:r>
            <a:r>
              <a:rPr lang="en-US" dirty="0"/>
              <a:t> </a:t>
            </a:r>
            <a:r>
              <a:rPr lang="en-US" dirty="0" smtClean="0"/>
              <a:t>– irregular, may be absent</a:t>
            </a:r>
            <a:endParaRPr lang="en-US" dirty="0"/>
          </a:p>
          <a:p>
            <a:pPr lvl="0"/>
            <a:r>
              <a:rPr lang="en-US" b="1" dirty="0"/>
              <a:t>Chills</a:t>
            </a:r>
          </a:p>
          <a:p>
            <a:pPr lvl="0"/>
            <a:r>
              <a:rPr lang="en-US" b="1" dirty="0"/>
              <a:t>Headache</a:t>
            </a:r>
            <a:r>
              <a:rPr lang="en-US" dirty="0"/>
              <a:t>, </a:t>
            </a:r>
            <a:r>
              <a:rPr lang="en-US" dirty="0" smtClean="0"/>
              <a:t>body aches </a:t>
            </a:r>
            <a:r>
              <a:rPr lang="en-US" dirty="0"/>
              <a:t>and pains elsewhere</a:t>
            </a:r>
          </a:p>
          <a:p>
            <a:pPr lvl="0"/>
            <a:r>
              <a:rPr lang="en-US" b="1" dirty="0"/>
              <a:t>Abdominal pain and </a:t>
            </a:r>
            <a:r>
              <a:rPr lang="en-US" b="1" dirty="0" err="1" smtClean="0"/>
              <a:t>diarrhoea</a:t>
            </a:r>
            <a:endParaRPr lang="en-US" b="1" dirty="0"/>
          </a:p>
          <a:p>
            <a:pPr lvl="0"/>
            <a:r>
              <a:rPr lang="en-US" b="1" dirty="0"/>
              <a:t>Irritability, </a:t>
            </a:r>
            <a:r>
              <a:rPr lang="en-US" dirty="0"/>
              <a:t>refusal to eat and vomiting. </a:t>
            </a:r>
          </a:p>
          <a:p>
            <a:pPr lvl="0"/>
            <a:r>
              <a:rPr lang="en-US" dirty="0"/>
              <a:t>On physical </a:t>
            </a:r>
            <a:r>
              <a:rPr lang="en-US" dirty="0" smtClean="0"/>
              <a:t>examination, the </a:t>
            </a:r>
            <a:r>
              <a:rPr lang="en-US" b="1" dirty="0"/>
              <a:t>liver and spleen </a:t>
            </a:r>
            <a:r>
              <a:rPr lang="en-US" dirty="0"/>
              <a:t>are palpable.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/>
              <a:t>Presentation of Severe /complicated </a:t>
            </a:r>
            <a:r>
              <a:rPr lang="en-US" sz="3200" b="1" dirty="0" smtClean="0"/>
              <a:t>malaria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80728"/>
            <a:ext cx="9144000" cy="568863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 Severe </a:t>
            </a:r>
            <a:r>
              <a:rPr lang="en-US" dirty="0"/>
              <a:t>malaria is defined by clinical or laboratory evidence of vital organ dysfunction. </a:t>
            </a:r>
            <a:endParaRPr lang="en-US" dirty="0" smtClean="0"/>
          </a:p>
          <a:p>
            <a:pPr lvl="1"/>
            <a:r>
              <a:rPr lang="en-US" b="1" dirty="0" smtClean="0"/>
              <a:t>Impaired </a:t>
            </a:r>
            <a:r>
              <a:rPr lang="en-US" b="1" dirty="0"/>
              <a:t>consciousness </a:t>
            </a:r>
            <a:r>
              <a:rPr lang="en-US" dirty="0"/>
              <a:t>– </a:t>
            </a:r>
            <a:r>
              <a:rPr lang="en-US" dirty="0" smtClean="0"/>
              <a:t>Un </a:t>
            </a:r>
            <a:r>
              <a:rPr lang="en-US" dirty="0" err="1" smtClean="0"/>
              <a:t>rousable</a:t>
            </a:r>
            <a:r>
              <a:rPr lang="en-US" dirty="0" smtClean="0"/>
              <a:t> </a:t>
            </a:r>
            <a:r>
              <a:rPr lang="en-US" dirty="0"/>
              <a:t>coma (GCS)</a:t>
            </a:r>
          </a:p>
          <a:p>
            <a:pPr lvl="1"/>
            <a:r>
              <a:rPr lang="en-US" b="1" dirty="0"/>
              <a:t>Prostration </a:t>
            </a:r>
            <a:r>
              <a:rPr lang="en-US" dirty="0"/>
              <a:t>– generalized weakness such that child  is unable to sit, walk, stand, feed without assistance</a:t>
            </a:r>
          </a:p>
          <a:p>
            <a:pPr lvl="1"/>
            <a:r>
              <a:rPr lang="en-US" b="1" dirty="0"/>
              <a:t>Multiple convulsions </a:t>
            </a:r>
            <a:r>
              <a:rPr lang="en-US" dirty="0"/>
              <a:t>– more than 2 in 24 </a:t>
            </a:r>
            <a:r>
              <a:rPr lang="en-US" dirty="0" err="1"/>
              <a:t>hrs</a:t>
            </a:r>
            <a:endParaRPr lang="en-US" dirty="0"/>
          </a:p>
          <a:p>
            <a:pPr lvl="1"/>
            <a:r>
              <a:rPr lang="en-US" dirty="0"/>
              <a:t>Deep breathing and </a:t>
            </a:r>
            <a:r>
              <a:rPr lang="en-US" b="1" dirty="0"/>
              <a:t>respiratory distress</a:t>
            </a:r>
            <a:r>
              <a:rPr lang="en-US" dirty="0"/>
              <a:t>, </a:t>
            </a:r>
            <a:r>
              <a:rPr lang="en-US" b="1" dirty="0"/>
              <a:t>pulmonary edema</a:t>
            </a:r>
          </a:p>
          <a:p>
            <a:pPr lvl="1"/>
            <a:r>
              <a:rPr lang="en-US" dirty="0"/>
              <a:t>Circulatory collapse – </a:t>
            </a:r>
            <a:r>
              <a:rPr lang="en-US" b="1" dirty="0"/>
              <a:t>shock </a:t>
            </a:r>
            <a:r>
              <a:rPr lang="en-US" dirty="0"/>
              <a:t>– systolic BP below 50 </a:t>
            </a:r>
          </a:p>
          <a:p>
            <a:pPr lvl="1"/>
            <a:r>
              <a:rPr lang="en-US" b="1" dirty="0"/>
              <a:t>Acute kidney injury</a:t>
            </a:r>
          </a:p>
          <a:p>
            <a:pPr lvl="1"/>
            <a:r>
              <a:rPr lang="en-US" b="1" dirty="0"/>
              <a:t>Clinical jaundice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rmAutofit/>
          </a:bodyPr>
          <a:lstStyle/>
          <a:p>
            <a:r>
              <a:rPr lang="en-US" dirty="0"/>
              <a:t>Lab </a:t>
            </a:r>
            <a:r>
              <a:rPr lang="en-US" dirty="0" smtClean="0"/>
              <a:t>Findings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484784"/>
            <a:ext cx="8686800" cy="5192933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Hypoglycemia </a:t>
            </a:r>
            <a:r>
              <a:rPr lang="en-US" dirty="0"/>
              <a:t>– Below 2.0mmol/l</a:t>
            </a:r>
          </a:p>
          <a:p>
            <a:pPr lvl="0"/>
            <a:r>
              <a:rPr lang="en-US" dirty="0"/>
              <a:t>Severe </a:t>
            </a:r>
            <a:r>
              <a:rPr lang="en-US" dirty="0" err="1"/>
              <a:t>normocytic</a:t>
            </a:r>
            <a:r>
              <a:rPr lang="en-US" dirty="0"/>
              <a:t> anemia – </a:t>
            </a:r>
            <a:r>
              <a:rPr lang="en-US" dirty="0" err="1"/>
              <a:t>Hb</a:t>
            </a:r>
            <a:r>
              <a:rPr lang="en-US" dirty="0"/>
              <a:t> below 5g/dl </a:t>
            </a:r>
            <a:r>
              <a:rPr lang="en-US" dirty="0" smtClean="0"/>
              <a:t>and PCV below 15</a:t>
            </a:r>
            <a:r>
              <a:rPr lang="en-US" dirty="0"/>
              <a:t>%</a:t>
            </a:r>
          </a:p>
          <a:p>
            <a:pPr lvl="0"/>
            <a:r>
              <a:rPr lang="en-US" dirty="0" err="1"/>
              <a:t>Hemoglobinuria</a:t>
            </a:r>
            <a:endParaRPr lang="en-US" dirty="0"/>
          </a:p>
          <a:p>
            <a:pPr lvl="0"/>
            <a:r>
              <a:rPr lang="en-US" dirty="0" err="1"/>
              <a:t>Hyperlactatemia</a:t>
            </a:r>
            <a:endParaRPr lang="en-US" dirty="0"/>
          </a:p>
          <a:p>
            <a:pPr lvl="0"/>
            <a:r>
              <a:rPr lang="en-US" dirty="0"/>
              <a:t>Impaired renal functions – </a:t>
            </a:r>
            <a:r>
              <a:rPr lang="en-US" dirty="0" err="1"/>
              <a:t>creatinine</a:t>
            </a:r>
            <a:r>
              <a:rPr lang="en-US" dirty="0"/>
              <a:t> </a:t>
            </a:r>
            <a:r>
              <a:rPr lang="en-US" dirty="0" smtClean="0"/>
              <a:t>elevated(acute kidney injury)</a:t>
            </a:r>
            <a:endParaRPr lang="en-US" dirty="0"/>
          </a:p>
          <a:p>
            <a:pPr lvl="0"/>
            <a:r>
              <a:rPr lang="en-US" dirty="0"/>
              <a:t>Radiology – Pulmonary edema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100" b="1" dirty="0" smtClean="0"/>
              <a:t>Parasitological diagnosis of severe falciparum </a:t>
            </a:r>
            <a:r>
              <a:rPr lang="en-US" sz="3100" b="1" dirty="0" smtClean="0"/>
              <a:t>malaria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12776"/>
            <a:ext cx="9144000" cy="5184576"/>
          </a:xfrm>
        </p:spPr>
        <p:txBody>
          <a:bodyPr>
            <a:normAutofit/>
          </a:bodyPr>
          <a:lstStyle/>
          <a:p>
            <a:r>
              <a:rPr lang="en-US" dirty="0" smtClean="0"/>
              <a:t>Microscopy </a:t>
            </a:r>
            <a:r>
              <a:rPr lang="en-US" dirty="0"/>
              <a:t>is the gold </a:t>
            </a:r>
            <a:r>
              <a:rPr lang="en-US" dirty="0" smtClean="0"/>
              <a:t>standard </a:t>
            </a:r>
            <a:r>
              <a:rPr lang="en-US" dirty="0"/>
              <a:t>and preferred option for diagnosing malaria. </a:t>
            </a:r>
            <a:endParaRPr lang="en-US" dirty="0" smtClean="0"/>
          </a:p>
          <a:p>
            <a:pPr lvl="1"/>
            <a:r>
              <a:rPr lang="en-US" dirty="0" smtClean="0"/>
              <a:t>Thick </a:t>
            </a:r>
            <a:r>
              <a:rPr lang="en-US" dirty="0" smtClean="0"/>
              <a:t>a </a:t>
            </a:r>
            <a:r>
              <a:rPr lang="en-US" dirty="0"/>
              <a:t>blood films will reveal malaria </a:t>
            </a:r>
            <a:r>
              <a:rPr lang="en-US" dirty="0" smtClean="0"/>
              <a:t>parasites. </a:t>
            </a:r>
            <a:r>
              <a:rPr lang="en-US" dirty="0"/>
              <a:t>the </a:t>
            </a:r>
            <a:r>
              <a:rPr lang="en-US" dirty="0" smtClean="0"/>
              <a:t>greater the </a:t>
            </a:r>
            <a:r>
              <a:rPr lang="en-US" dirty="0"/>
              <a:t>parasite </a:t>
            </a:r>
            <a:r>
              <a:rPr lang="en-US" dirty="0" smtClean="0"/>
              <a:t>density, </a:t>
            </a:r>
            <a:r>
              <a:rPr lang="en-US" dirty="0"/>
              <a:t>the higher the likelihood that severe disease is present. </a:t>
            </a:r>
            <a:endParaRPr lang="en-US" dirty="0" smtClean="0"/>
          </a:p>
          <a:p>
            <a:pPr lvl="2"/>
            <a:r>
              <a:rPr lang="en-US" dirty="0" smtClean="0"/>
              <a:t>Nevertheless, parasites </a:t>
            </a:r>
            <a:r>
              <a:rPr lang="en-US" dirty="0"/>
              <a:t>in severe falciparum malaria are usually sequestered in capillaries and </a:t>
            </a:r>
            <a:r>
              <a:rPr lang="en-US" dirty="0" err="1"/>
              <a:t>venules</a:t>
            </a:r>
            <a:r>
              <a:rPr lang="en-US" dirty="0"/>
              <a:t> (and therefore not seen on a peripheral blood slide), patients may present with severe malaria with very low peripheral </a:t>
            </a:r>
            <a:r>
              <a:rPr lang="en-US" dirty="0" err="1"/>
              <a:t>parasitaemia</a:t>
            </a:r>
            <a:r>
              <a:rPr lang="en-US" dirty="0"/>
              <a:t>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en-US" dirty="0" smtClean="0"/>
              <a:t>Parasitology </a:t>
            </a:r>
            <a:r>
              <a:rPr lang="en-US" dirty="0" err="1" smtClean="0"/>
              <a:t>cont</a:t>
            </a:r>
            <a:r>
              <a:rPr lang="en-US" dirty="0" smtClean="0"/>
              <a:t>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84784"/>
            <a:ext cx="8329642" cy="5268931"/>
          </a:xfrm>
        </p:spPr>
        <p:txBody>
          <a:bodyPr>
            <a:normAutofit/>
          </a:bodyPr>
          <a:lstStyle/>
          <a:p>
            <a:r>
              <a:rPr lang="en-US" dirty="0" smtClean="0"/>
              <a:t>Where microscopy is unavailable , </a:t>
            </a:r>
            <a:r>
              <a:rPr lang="en-US" b="1" dirty="0" smtClean="0"/>
              <a:t>a rapid diagnostic test (RDT)</a:t>
            </a:r>
            <a:r>
              <a:rPr lang="en-US" dirty="0" smtClean="0"/>
              <a:t> should be used. </a:t>
            </a:r>
            <a:endParaRPr lang="en-US" dirty="0" smtClean="0"/>
          </a:p>
          <a:p>
            <a:pPr lvl="1"/>
            <a:r>
              <a:rPr lang="en-US" dirty="0" smtClean="0"/>
              <a:t>RDTs detects </a:t>
            </a:r>
            <a:r>
              <a:rPr lang="en-US" i="1" dirty="0" smtClean="0"/>
              <a:t>HRP2 </a:t>
            </a:r>
            <a:r>
              <a:rPr lang="en-US" dirty="0" smtClean="0"/>
              <a:t>antigen </a:t>
            </a:r>
            <a:endParaRPr lang="en-US" dirty="0" smtClean="0"/>
          </a:p>
          <a:p>
            <a:pPr lvl="1"/>
            <a:r>
              <a:rPr lang="en-US" dirty="0" smtClean="0"/>
              <a:t>Can </a:t>
            </a:r>
            <a:r>
              <a:rPr lang="en-US" dirty="0" smtClean="0"/>
              <a:t>be useful for diagnosing malaria in patients who have recently received antimalarial treatment and in whom blood films are transiently negative for malaria . </a:t>
            </a:r>
            <a:endParaRPr lang="en-US" dirty="0" smtClean="0"/>
          </a:p>
          <a:p>
            <a:pPr lvl="1"/>
            <a:r>
              <a:rPr lang="en-US" dirty="0" smtClean="0"/>
              <a:t>It does not provide </a:t>
            </a:r>
            <a:r>
              <a:rPr lang="en-US" dirty="0" smtClean="0"/>
              <a:t>information on parasite density or the stage of malaria parasites,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72518" cy="1654164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Management of Complicated</a:t>
            </a:r>
            <a:r>
              <a:rPr lang="en-US" b="1" dirty="0" smtClean="0"/>
              <a:t>/ severe malaria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19" y="1772816"/>
            <a:ext cx="9144000" cy="473314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The </a:t>
            </a:r>
            <a:r>
              <a:rPr lang="en-US" dirty="0"/>
              <a:t>commonest, most important complications of </a:t>
            </a:r>
            <a:r>
              <a:rPr lang="en-US" i="1" dirty="0"/>
              <a:t>P. falciparum </a:t>
            </a:r>
            <a:r>
              <a:rPr lang="en-US" dirty="0"/>
              <a:t>infection in children </a:t>
            </a:r>
            <a:r>
              <a:rPr lang="en-US" dirty="0" smtClean="0"/>
              <a:t>are; </a:t>
            </a:r>
            <a:endParaRPr lang="en-US" dirty="0" smtClean="0"/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Cerebral </a:t>
            </a:r>
            <a:r>
              <a:rPr lang="en-US" dirty="0"/>
              <a:t>malaria, 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Severe </a:t>
            </a:r>
            <a:r>
              <a:rPr lang="en-US" dirty="0" err="1"/>
              <a:t>anaemia</a:t>
            </a:r>
            <a:r>
              <a:rPr lang="en-US" dirty="0"/>
              <a:t>,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Respiratory </a:t>
            </a:r>
            <a:r>
              <a:rPr lang="en-US" dirty="0"/>
              <a:t>distress (acidosis) and 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err="1" smtClean="0"/>
              <a:t>Hypoglycaemia</a:t>
            </a:r>
            <a:r>
              <a:rPr lang="en-US" dirty="0" smtClean="0"/>
              <a:t>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Shock</a:t>
            </a:r>
            <a:endParaRPr lang="en-US" dirty="0"/>
          </a:p>
          <a:p>
            <a:pPr>
              <a:buNone/>
            </a:pPr>
            <a:r>
              <a:rPr lang="en-US" dirty="0"/>
              <a:t>In all cases of severe malaria</a:t>
            </a:r>
            <a:r>
              <a:rPr lang="en-US" b="1" dirty="0"/>
              <a:t>, </a:t>
            </a:r>
            <a:r>
              <a:rPr lang="en-US" b="1" dirty="0" err="1"/>
              <a:t>parenteral</a:t>
            </a:r>
            <a:r>
              <a:rPr lang="en-US" b="1" dirty="0"/>
              <a:t> </a:t>
            </a:r>
            <a:r>
              <a:rPr lang="en-US" b="1" dirty="0" err="1"/>
              <a:t>antimalarial</a:t>
            </a:r>
            <a:r>
              <a:rPr lang="en-US" b="1" dirty="0"/>
              <a:t> chemotherapy should be started immediately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 smtClean="0"/>
              <a:t>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412776"/>
            <a:ext cx="9144000" cy="5231504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parents or other relatives should be questioned about:</a:t>
            </a:r>
          </a:p>
          <a:p>
            <a:pPr lvl="1"/>
            <a:r>
              <a:rPr lang="en-US" dirty="0" smtClean="0"/>
              <a:t>Residence </a:t>
            </a:r>
            <a:r>
              <a:rPr lang="en-US" dirty="0"/>
              <a:t>and history of travel;</a:t>
            </a:r>
          </a:p>
          <a:p>
            <a:pPr lvl="1"/>
            <a:r>
              <a:rPr lang="en-US" dirty="0" smtClean="0"/>
              <a:t>Previous </a:t>
            </a:r>
            <a:r>
              <a:rPr lang="en-US" dirty="0"/>
              <a:t>treatment with antimalarial or other drugs;</a:t>
            </a:r>
          </a:p>
          <a:p>
            <a:pPr lvl="1"/>
            <a:r>
              <a:rPr lang="en-US" dirty="0" smtClean="0"/>
              <a:t>Recent </a:t>
            </a:r>
            <a:r>
              <a:rPr lang="en-US" dirty="0"/>
              <a:t>fluid intake and urine output; and</a:t>
            </a:r>
          </a:p>
          <a:p>
            <a:pPr lvl="1"/>
            <a:r>
              <a:rPr lang="en-US" dirty="0" smtClean="0"/>
              <a:t>Recent </a:t>
            </a:r>
            <a:r>
              <a:rPr lang="en-US" dirty="0"/>
              <a:t>or history of convulsions.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Initial assessment of severe </a:t>
            </a:r>
            <a:r>
              <a:rPr lang="en-US" b="1" dirty="0" smtClean="0"/>
              <a:t>malaria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686800" cy="486916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Level </a:t>
            </a:r>
            <a:r>
              <a:rPr lang="en-US" dirty="0"/>
              <a:t>of consciousness (coma scale for </a:t>
            </a:r>
            <a:r>
              <a:rPr lang="en-US" dirty="0" smtClean="0"/>
              <a:t>children</a:t>
            </a:r>
            <a:r>
              <a:rPr lang="en-US" dirty="0"/>
              <a:t>)</a:t>
            </a:r>
            <a:endParaRPr lang="en-US" dirty="0"/>
          </a:p>
          <a:p>
            <a:r>
              <a:rPr lang="en-US" dirty="0" smtClean="0"/>
              <a:t>Evidence </a:t>
            </a:r>
            <a:r>
              <a:rPr lang="en-US" dirty="0"/>
              <a:t>of </a:t>
            </a:r>
            <a:r>
              <a:rPr lang="en-US" dirty="0" smtClean="0"/>
              <a:t>seizures</a:t>
            </a:r>
            <a:endParaRPr lang="en-US" dirty="0"/>
          </a:p>
          <a:p>
            <a:r>
              <a:rPr lang="en-US" dirty="0" smtClean="0"/>
              <a:t>Posturing </a:t>
            </a:r>
            <a:r>
              <a:rPr lang="en-US" dirty="0"/>
              <a:t>(decorticate, </a:t>
            </a:r>
            <a:r>
              <a:rPr lang="en-US" dirty="0" err="1"/>
              <a:t>decerebrate</a:t>
            </a:r>
            <a:r>
              <a:rPr lang="en-US" dirty="0"/>
              <a:t> or </a:t>
            </a:r>
            <a:r>
              <a:rPr lang="en-US" dirty="0" err="1"/>
              <a:t>opisthotonic</a:t>
            </a:r>
            <a:r>
              <a:rPr lang="en-US" dirty="0"/>
              <a:t>), which is distinct from </a:t>
            </a:r>
            <a:r>
              <a:rPr lang="en-US" dirty="0" smtClean="0"/>
              <a:t>seizures</a:t>
            </a:r>
            <a:endParaRPr lang="en-US" dirty="0"/>
          </a:p>
          <a:p>
            <a:r>
              <a:rPr lang="en-US" dirty="0" smtClean="0"/>
              <a:t>Rate </a:t>
            </a:r>
            <a:r>
              <a:rPr lang="en-US" dirty="0"/>
              <a:t>and depth of respiration;</a:t>
            </a:r>
          </a:p>
          <a:p>
            <a:pPr lvl="0"/>
            <a:r>
              <a:rPr lang="en-US" dirty="0" smtClean="0"/>
              <a:t>Presence </a:t>
            </a:r>
            <a:r>
              <a:rPr lang="en-US" dirty="0"/>
              <a:t>of </a:t>
            </a:r>
            <a:r>
              <a:rPr lang="en-US" dirty="0" err="1" smtClean="0"/>
              <a:t>anaemia</a:t>
            </a:r>
            <a:endParaRPr lang="en-US" dirty="0"/>
          </a:p>
          <a:p>
            <a:r>
              <a:rPr lang="en-US" dirty="0" smtClean="0"/>
              <a:t>Pulse </a:t>
            </a:r>
            <a:r>
              <a:rPr lang="en-US" dirty="0"/>
              <a:t>rate and blood </a:t>
            </a:r>
            <a:r>
              <a:rPr lang="en-US" dirty="0" smtClean="0"/>
              <a:t>pressure - low</a:t>
            </a:r>
            <a:endParaRPr lang="en-US" dirty="0"/>
          </a:p>
          <a:p>
            <a:r>
              <a:rPr lang="en-US" dirty="0" smtClean="0"/>
              <a:t>State </a:t>
            </a:r>
            <a:r>
              <a:rPr lang="en-US" dirty="0"/>
              <a:t>of </a:t>
            </a:r>
            <a:r>
              <a:rPr lang="en-US" dirty="0" smtClean="0"/>
              <a:t>hydration - dehydration</a:t>
            </a:r>
            <a:endParaRPr lang="en-US" dirty="0"/>
          </a:p>
          <a:p>
            <a:r>
              <a:rPr lang="en-US" dirty="0" smtClean="0"/>
              <a:t>Capillary </a:t>
            </a:r>
            <a:r>
              <a:rPr lang="en-US" dirty="0"/>
              <a:t>refill </a:t>
            </a:r>
            <a:r>
              <a:rPr lang="en-US" dirty="0" smtClean="0"/>
              <a:t>time  - prolonged</a:t>
            </a:r>
            <a:endParaRPr lang="en-US" dirty="0"/>
          </a:p>
          <a:p>
            <a:r>
              <a:rPr lang="en-US" dirty="0" smtClean="0"/>
              <a:t>Temperature </a:t>
            </a:r>
            <a:r>
              <a:rPr lang="en-US" dirty="0" smtClean="0"/>
              <a:t>– fever(can be absent)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357188"/>
            <a:ext cx="9144000" cy="6500812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u="sng" dirty="0"/>
              <a:t>Immediate laboratory tests</a:t>
            </a:r>
            <a:endParaRPr lang="en-US" dirty="0"/>
          </a:p>
          <a:p>
            <a:r>
              <a:rPr lang="en-US" dirty="0" smtClean="0"/>
              <a:t>Thick </a:t>
            </a:r>
            <a:r>
              <a:rPr lang="en-US" dirty="0"/>
              <a:t>and thin blood films or RDT if </a:t>
            </a:r>
            <a:r>
              <a:rPr lang="en-US" dirty="0" smtClean="0"/>
              <a:t>microscopy is </a:t>
            </a:r>
            <a:r>
              <a:rPr lang="en-US" dirty="0"/>
              <a:t>not immediately possible or </a:t>
            </a:r>
            <a:r>
              <a:rPr lang="en-US" dirty="0" smtClean="0"/>
              <a:t>feasible</a:t>
            </a:r>
            <a:endParaRPr lang="en-US" dirty="0"/>
          </a:p>
          <a:p>
            <a:r>
              <a:rPr lang="en-US" dirty="0" smtClean="0"/>
              <a:t>PCV (</a:t>
            </a:r>
            <a:r>
              <a:rPr lang="en-US" dirty="0" err="1" smtClean="0"/>
              <a:t>haematocrit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Blood </a:t>
            </a:r>
            <a:r>
              <a:rPr lang="en-US" dirty="0"/>
              <a:t>glucose </a:t>
            </a:r>
            <a:r>
              <a:rPr lang="en-US" dirty="0" smtClean="0"/>
              <a:t>level</a:t>
            </a:r>
            <a:endParaRPr lang="en-US" dirty="0"/>
          </a:p>
          <a:p>
            <a:r>
              <a:rPr lang="en-US" dirty="0" smtClean="0"/>
              <a:t>Analysis </a:t>
            </a:r>
            <a:r>
              <a:rPr lang="en-US" dirty="0"/>
              <a:t>of cerebrospinal fluid (CSF; lumbar </a:t>
            </a:r>
            <a:r>
              <a:rPr lang="en-US" dirty="0" smtClean="0"/>
              <a:t>puncture</a:t>
            </a:r>
            <a:r>
              <a:rPr lang="en-US" dirty="0"/>
              <a:t>).</a:t>
            </a:r>
          </a:p>
          <a:p>
            <a:r>
              <a:rPr lang="en-US" dirty="0" smtClean="0"/>
              <a:t>Blood </a:t>
            </a:r>
            <a:r>
              <a:rPr lang="en-US" dirty="0"/>
              <a:t>culture where feasible</a:t>
            </a:r>
          </a:p>
          <a:p>
            <a:pPr>
              <a:buNone/>
            </a:pPr>
            <a:r>
              <a:rPr lang="en-US" b="1" dirty="0"/>
              <a:t>Only the results of a lumbar puncture can rule out bacterial meningitis in a child with suspected cerebral malaria. If lumbar puncture is delayed, antibiotics must be given to cover the possibility of bacterial meningitis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en-US" dirty="0"/>
              <a:t>Emergency </a:t>
            </a:r>
            <a:r>
              <a:rPr lang="en-US" dirty="0" smtClean="0"/>
              <a:t>measures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96752"/>
            <a:ext cx="9144000" cy="566124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Check </a:t>
            </a:r>
            <a:r>
              <a:rPr lang="en-US" dirty="0"/>
              <a:t>that the airway is patent; if necessary, insert an oropharyngeal airway</a:t>
            </a:r>
          </a:p>
          <a:p>
            <a:r>
              <a:rPr lang="en-US" dirty="0" smtClean="0"/>
              <a:t> </a:t>
            </a:r>
            <a:r>
              <a:rPr lang="en-US" dirty="0"/>
              <a:t>Provide oxygen for children with proven or suspected hypoxia (oxygen saturations &lt; 90%). </a:t>
            </a:r>
            <a:r>
              <a:rPr lang="en-US" dirty="0" err="1" smtClean="0"/>
              <a:t>E.g</a:t>
            </a:r>
            <a:r>
              <a:rPr lang="en-US" dirty="0" smtClean="0"/>
              <a:t> those with seizures</a:t>
            </a:r>
            <a:r>
              <a:rPr lang="en-US" dirty="0"/>
              <a:t>, </a:t>
            </a:r>
            <a:r>
              <a:rPr lang="en-US" dirty="0" smtClean="0"/>
              <a:t>severe </a:t>
            </a:r>
            <a:r>
              <a:rPr lang="en-US" dirty="0" err="1" smtClean="0"/>
              <a:t>anaemia</a:t>
            </a:r>
            <a:r>
              <a:rPr lang="en-US" dirty="0" smtClean="0"/>
              <a:t> </a:t>
            </a:r>
            <a:r>
              <a:rPr lang="en-US" dirty="0"/>
              <a:t>and those with impaired perfusion (delayed capillary refilling time, weak pulse or cool extremities).</a:t>
            </a:r>
          </a:p>
          <a:p>
            <a:r>
              <a:rPr lang="en-US" dirty="0" smtClean="0"/>
              <a:t>Nursing : </a:t>
            </a:r>
            <a:endParaRPr lang="en-US" dirty="0" smtClean="0"/>
          </a:p>
          <a:p>
            <a:pPr lvl="1"/>
            <a:r>
              <a:rPr lang="en-US" dirty="0" smtClean="0"/>
              <a:t>Lay </a:t>
            </a:r>
            <a:r>
              <a:rPr lang="en-US" dirty="0"/>
              <a:t>the child in the lateral or semi-prone position, turn them frequently (every 2h) to prevent pressure sores, and provide prospective catheterization to avoid urinary retention and wet bedding.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It is a communicable diseases caused by </a:t>
            </a:r>
            <a:r>
              <a:rPr lang="en-US" dirty="0" err="1" smtClean="0"/>
              <a:t>sporozoan</a:t>
            </a:r>
            <a:r>
              <a:rPr lang="en-US" dirty="0" smtClean="0"/>
              <a:t> of the genus </a:t>
            </a:r>
            <a:r>
              <a:rPr lang="en-US" i="1" dirty="0" smtClean="0"/>
              <a:t>Plasmodium</a:t>
            </a:r>
          </a:p>
          <a:p>
            <a:r>
              <a:rPr lang="en-US" i="1" dirty="0" smtClean="0"/>
              <a:t>There are four species;</a:t>
            </a:r>
          </a:p>
          <a:p>
            <a:pPr lvl="1"/>
            <a:r>
              <a:rPr lang="en-US" i="1" dirty="0" smtClean="0"/>
              <a:t>Plasmodium falciparum; self limited, last about 1 </a:t>
            </a:r>
            <a:r>
              <a:rPr lang="en-US" i="1" dirty="0" err="1" smtClean="0"/>
              <a:t>yr</a:t>
            </a:r>
            <a:r>
              <a:rPr lang="en-US" i="1" dirty="0" smtClean="0"/>
              <a:t> if untreated but has high mortality rate; its fever recurs after every 2 days</a:t>
            </a:r>
          </a:p>
          <a:p>
            <a:pPr lvl="1"/>
            <a:r>
              <a:rPr lang="en-US" i="1" dirty="0" smtClean="0"/>
              <a:t>Plasmodium vivax; fever lasts for three </a:t>
            </a:r>
            <a:r>
              <a:rPr lang="en-US" i="1" dirty="0" err="1" smtClean="0"/>
              <a:t>yrs</a:t>
            </a:r>
            <a:r>
              <a:rPr lang="en-US" i="1" dirty="0" smtClean="0"/>
              <a:t> if untreated</a:t>
            </a:r>
          </a:p>
          <a:p>
            <a:pPr lvl="1"/>
            <a:r>
              <a:rPr lang="en-US" i="1" dirty="0" smtClean="0"/>
              <a:t>Plasmodium </a:t>
            </a:r>
            <a:r>
              <a:rPr lang="en-US" i="1" dirty="0" err="1" smtClean="0"/>
              <a:t>malariae</a:t>
            </a:r>
            <a:endParaRPr lang="en-US" i="1" dirty="0" smtClean="0"/>
          </a:p>
          <a:p>
            <a:pPr lvl="1"/>
            <a:r>
              <a:rPr lang="en-US" i="1" dirty="0" smtClean="0"/>
              <a:t>Plasmodium </a:t>
            </a:r>
            <a:r>
              <a:rPr lang="en-US" i="1" dirty="0" err="1" smtClean="0"/>
              <a:t>ovale</a:t>
            </a:r>
            <a:endParaRPr lang="en-US" i="1" dirty="0" smtClean="0"/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53411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298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Cerebral malaria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00042"/>
            <a:ext cx="9144000" cy="6357958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 smtClean="0"/>
              <a:t>Clinical </a:t>
            </a:r>
            <a:r>
              <a:rPr lang="en-US" b="1" dirty="0"/>
              <a:t>features</a:t>
            </a:r>
          </a:p>
          <a:p>
            <a:r>
              <a:rPr lang="en-US" dirty="0" smtClean="0"/>
              <a:t>The </a:t>
            </a:r>
            <a:r>
              <a:rPr lang="en-US" dirty="0"/>
              <a:t>earliest symptom </a:t>
            </a:r>
            <a:r>
              <a:rPr lang="en-US" dirty="0" smtClean="0"/>
              <a:t> </a:t>
            </a:r>
            <a:r>
              <a:rPr lang="en-US" dirty="0"/>
              <a:t>fever (</a:t>
            </a:r>
            <a:r>
              <a:rPr lang="en-US" dirty="0" smtClean="0"/>
              <a:t>37.5–41°C) and failure </a:t>
            </a:r>
            <a:r>
              <a:rPr lang="en-US" dirty="0"/>
              <a:t>to eat or </a:t>
            </a:r>
            <a:r>
              <a:rPr lang="en-US" dirty="0" smtClean="0"/>
              <a:t>drink</a:t>
            </a:r>
          </a:p>
          <a:p>
            <a:r>
              <a:rPr lang="en-US" dirty="0" smtClean="0"/>
              <a:t>Headache, confusion, irritable</a:t>
            </a:r>
          </a:p>
          <a:p>
            <a:r>
              <a:rPr lang="en-US" dirty="0" smtClean="0"/>
              <a:t>Convulsions followed by a </a:t>
            </a:r>
            <a:r>
              <a:rPr lang="en-US" dirty="0"/>
              <a:t>coma </a:t>
            </a:r>
            <a:r>
              <a:rPr lang="en-US" dirty="0" smtClean="0"/>
              <a:t>that persists </a:t>
            </a:r>
            <a:r>
              <a:rPr lang="en-US" dirty="0"/>
              <a:t>for more than 30min after the convulsion.  </a:t>
            </a:r>
            <a:r>
              <a:rPr lang="en-US" dirty="0" smtClean="0"/>
              <a:t>(</a:t>
            </a:r>
            <a:r>
              <a:rPr lang="en-US" dirty="0" err="1" smtClean="0"/>
              <a:t>peds</a:t>
            </a:r>
            <a:r>
              <a:rPr lang="en-US" dirty="0" smtClean="0"/>
              <a:t> GCS )</a:t>
            </a:r>
          </a:p>
          <a:p>
            <a:pPr lvl="1"/>
            <a:r>
              <a:rPr lang="en-US" dirty="0" smtClean="0"/>
              <a:t>Convulsions </a:t>
            </a:r>
            <a:r>
              <a:rPr lang="en-US" dirty="0" smtClean="0"/>
              <a:t>can be obvious and others may present in a less noticeable way - nystagmus, salivation, minor twitching of a single digit or a corner of the mouth, an irregular </a:t>
            </a:r>
            <a:r>
              <a:rPr lang="en-US" dirty="0" smtClean="0"/>
              <a:t>breathing and </a:t>
            </a:r>
            <a:r>
              <a:rPr lang="en-US" dirty="0" smtClean="0"/>
              <a:t>sluggish pupillary light reflexes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Rule out other possible causes of convulsions – febrile seizures,  treat </a:t>
            </a:r>
            <a:r>
              <a:rPr lang="en-US" dirty="0" err="1"/>
              <a:t>hypoglycaemia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r>
              <a:rPr lang="en-US" dirty="0"/>
              <a:t>Prostration (inability to sit unsupported in children ≥ 8 months or inability to breastfeed </a:t>
            </a:r>
            <a:r>
              <a:rPr lang="en-US" dirty="0" smtClean="0"/>
              <a:t>if younger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51520" y="548680"/>
            <a:ext cx="8686800" cy="5911850"/>
          </a:xfrm>
        </p:spPr>
        <p:txBody>
          <a:bodyPr>
            <a:normAutofit/>
          </a:bodyPr>
          <a:lstStyle/>
          <a:p>
            <a:r>
              <a:rPr lang="en-US" b="1" dirty="0" smtClean="0"/>
              <a:t>Abnormal </a:t>
            </a:r>
            <a:r>
              <a:rPr lang="en-US" b="1" dirty="0"/>
              <a:t>motor posturing </a:t>
            </a:r>
            <a:r>
              <a:rPr lang="en-US" b="1" dirty="0" smtClean="0"/>
              <a:t> </a:t>
            </a:r>
            <a:r>
              <a:rPr lang="en-US" dirty="0"/>
              <a:t>is often observed in children with cerebral malaria, </a:t>
            </a:r>
            <a:r>
              <a:rPr lang="en-US" dirty="0" smtClean="0"/>
              <a:t> </a:t>
            </a:r>
            <a:r>
              <a:rPr lang="en-US" dirty="0"/>
              <a:t>it may be associated with raised intracranial pressure and recurrence of </a:t>
            </a:r>
            <a:r>
              <a:rPr lang="en-US" dirty="0" smtClean="0"/>
              <a:t>seizures </a:t>
            </a:r>
            <a:r>
              <a:rPr lang="en-US" dirty="0" err="1" smtClean="0"/>
              <a:t>e.g</a:t>
            </a:r>
            <a:r>
              <a:rPr lang="en-US" dirty="0" smtClean="0"/>
              <a:t> </a:t>
            </a:r>
            <a:r>
              <a:rPr lang="en-US" dirty="0" err="1"/>
              <a:t>opisthotonus</a:t>
            </a:r>
            <a:r>
              <a:rPr lang="en-US" dirty="0"/>
              <a:t> </a:t>
            </a:r>
            <a:r>
              <a:rPr lang="en-US" dirty="0" smtClean="0"/>
              <a:t>is seen which </a:t>
            </a:r>
            <a:r>
              <a:rPr lang="en-US" dirty="0"/>
              <a:t>may lead to a mistaken diagnosis of tetanus or meningitis</a:t>
            </a:r>
            <a:r>
              <a:rPr lang="en-US" dirty="0" smtClean="0"/>
              <a:t>.</a:t>
            </a:r>
          </a:p>
          <a:p>
            <a:r>
              <a:rPr lang="en-US" b="1" dirty="0" err="1" smtClean="0"/>
              <a:t>Papilledema</a:t>
            </a:r>
            <a:r>
              <a:rPr lang="en-US" b="1" dirty="0" smtClean="0"/>
              <a:t> and retinal hemorrhage</a:t>
            </a:r>
            <a:endParaRPr lang="en-US" b="1" dirty="0"/>
          </a:p>
          <a:p>
            <a:r>
              <a:rPr lang="en-US" dirty="0" smtClean="0"/>
              <a:t> </a:t>
            </a:r>
            <a:r>
              <a:rPr lang="en-US" b="1" dirty="0"/>
              <a:t>CSF opening pressure is usually raised </a:t>
            </a:r>
            <a:r>
              <a:rPr lang="en-US" dirty="0"/>
              <a:t>(mean, 160mm) in children with cerebral malaria.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0"/>
            <a:ext cx="9144000" cy="6858000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Deep </a:t>
            </a:r>
            <a:r>
              <a:rPr lang="en-US" b="1" dirty="0"/>
              <a:t>breathing (increased work of </a:t>
            </a:r>
            <a:r>
              <a:rPr lang="en-US" b="1" dirty="0" smtClean="0"/>
              <a:t>breathing, </a:t>
            </a:r>
            <a:r>
              <a:rPr lang="en-US" b="1" dirty="0"/>
              <a:t>without </a:t>
            </a:r>
            <a:r>
              <a:rPr lang="en-US" b="1" dirty="0" smtClean="0"/>
              <a:t>s </a:t>
            </a:r>
            <a:r>
              <a:rPr lang="en-US" b="1" dirty="0"/>
              <a:t>pulmonary </a:t>
            </a:r>
            <a:r>
              <a:rPr lang="en-US" b="1" dirty="0" smtClean="0"/>
              <a:t>infection </a:t>
            </a:r>
            <a:r>
              <a:rPr lang="en-US" dirty="0" smtClean="0"/>
              <a:t>- sign </a:t>
            </a:r>
            <a:r>
              <a:rPr lang="en-US" dirty="0"/>
              <a:t>of metabolic acidosis.</a:t>
            </a:r>
          </a:p>
          <a:p>
            <a:r>
              <a:rPr lang="en-US" b="1" dirty="0" smtClean="0"/>
              <a:t>Signs </a:t>
            </a:r>
            <a:r>
              <a:rPr lang="en-US" b="1" dirty="0"/>
              <a:t>of impaired perfusion </a:t>
            </a:r>
            <a:r>
              <a:rPr lang="en-US" dirty="0"/>
              <a:t>(delayed capillary refilling </a:t>
            </a:r>
            <a:r>
              <a:rPr lang="en-US" dirty="0" smtClean="0"/>
              <a:t>&gt; </a:t>
            </a:r>
            <a:r>
              <a:rPr lang="en-US" dirty="0"/>
              <a:t>2s, cool hands and/or feet or weak pulse)are common. Moderate hypotension (systolic </a:t>
            </a:r>
            <a:r>
              <a:rPr lang="en-US" dirty="0" smtClean="0"/>
              <a:t>BP 70–80mm Hg</a:t>
            </a:r>
            <a:endParaRPr lang="en-US" dirty="0"/>
          </a:p>
          <a:p>
            <a:r>
              <a:rPr lang="en-US" dirty="0" smtClean="0"/>
              <a:t> </a:t>
            </a:r>
            <a:r>
              <a:rPr lang="en-US" b="1" dirty="0" err="1"/>
              <a:t>Leukocytosis</a:t>
            </a:r>
            <a:r>
              <a:rPr lang="en-US" dirty="0"/>
              <a:t> </a:t>
            </a:r>
            <a:r>
              <a:rPr lang="en-US" dirty="0" smtClean="0"/>
              <a:t> - </a:t>
            </a:r>
            <a:r>
              <a:rPr lang="en-US" dirty="0"/>
              <a:t>not </a:t>
            </a:r>
            <a:r>
              <a:rPr lang="en-US" dirty="0" smtClean="0"/>
              <a:t>always due to bacterial infection. </a:t>
            </a:r>
          </a:p>
          <a:p>
            <a:pPr>
              <a:buNone/>
            </a:pPr>
            <a:r>
              <a:rPr lang="en-US" dirty="0" smtClean="0"/>
              <a:t>NB -  Between </a:t>
            </a:r>
            <a:r>
              <a:rPr lang="en-US" dirty="0"/>
              <a:t>5% and 30% of children who survive cerebral malaria have some </a:t>
            </a:r>
            <a:r>
              <a:rPr lang="en-US" b="1" dirty="0"/>
              <a:t>neurological </a:t>
            </a:r>
            <a:r>
              <a:rPr lang="en-US" b="1" dirty="0" smtClean="0"/>
              <a:t>issues </a:t>
            </a:r>
            <a:r>
              <a:rPr lang="en-US" dirty="0" smtClean="0"/>
              <a:t>- ataxia</a:t>
            </a:r>
            <a:r>
              <a:rPr lang="en-US" dirty="0"/>
              <a:t>, </a:t>
            </a:r>
            <a:r>
              <a:rPr lang="en-US" dirty="0" err="1"/>
              <a:t>hemiparesis</a:t>
            </a:r>
            <a:r>
              <a:rPr lang="en-US" dirty="0"/>
              <a:t>, speech </a:t>
            </a:r>
            <a:r>
              <a:rPr lang="en-US" dirty="0" smtClean="0"/>
              <a:t>disorders, </a:t>
            </a:r>
            <a:r>
              <a:rPr lang="en-US" dirty="0" err="1"/>
              <a:t>behavioural</a:t>
            </a:r>
            <a:r>
              <a:rPr lang="en-US" dirty="0"/>
              <a:t> disturbances, </a:t>
            </a:r>
            <a:r>
              <a:rPr lang="en-US" dirty="0" err="1"/>
              <a:t>hypotonia</a:t>
            </a:r>
            <a:r>
              <a:rPr lang="en-US" dirty="0"/>
              <a:t> or </a:t>
            </a:r>
            <a:r>
              <a:rPr lang="en-US" dirty="0" smtClean="0"/>
              <a:t>epilepsy. This </a:t>
            </a:r>
            <a:r>
              <a:rPr lang="en-US" dirty="0"/>
              <a:t>develops </a:t>
            </a:r>
            <a:r>
              <a:rPr lang="en-US" dirty="0" smtClean="0"/>
              <a:t>several </a:t>
            </a:r>
            <a:r>
              <a:rPr lang="en-US" dirty="0"/>
              <a:t>weeks or months after the initial illness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0"/>
            <a:ext cx="9144000" cy="68580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/>
              <a:t>Management of Cerebral Malaria</a:t>
            </a:r>
            <a:endParaRPr lang="en-US" b="1" dirty="0"/>
          </a:p>
          <a:p>
            <a:r>
              <a:rPr lang="en-US" dirty="0" smtClean="0"/>
              <a:t>Emergency </a:t>
            </a:r>
            <a:r>
              <a:rPr lang="en-US" dirty="0"/>
              <a:t>measures</a:t>
            </a:r>
            <a:r>
              <a:rPr lang="en-US" dirty="0" smtClean="0"/>
              <a:t>, (ABC approach)</a:t>
            </a:r>
          </a:p>
          <a:p>
            <a:r>
              <a:rPr lang="en-US" b="1" dirty="0" smtClean="0"/>
              <a:t>MX </a:t>
            </a:r>
            <a:r>
              <a:rPr lang="en-US" b="1" dirty="0"/>
              <a:t>of </a:t>
            </a:r>
            <a:r>
              <a:rPr lang="en-US" b="1" dirty="0" smtClean="0"/>
              <a:t>convulsions- </a:t>
            </a:r>
            <a:r>
              <a:rPr lang="en-US" dirty="0"/>
              <a:t>Always set up </a:t>
            </a:r>
            <a:r>
              <a:rPr lang="en-US" dirty="0" smtClean="0"/>
              <a:t>a IV line. </a:t>
            </a:r>
            <a:r>
              <a:rPr lang="en-US" dirty="0"/>
              <a:t>The most commonly available drug is diazepam; </a:t>
            </a:r>
            <a:r>
              <a:rPr lang="en-US" dirty="0" smtClean="0"/>
              <a:t>newer-generations(e.g</a:t>
            </a:r>
            <a:r>
              <a:rPr lang="en-US" dirty="0"/>
              <a:t>. </a:t>
            </a:r>
            <a:r>
              <a:rPr lang="en-US" dirty="0" err="1"/>
              <a:t>midazolam</a:t>
            </a:r>
            <a:r>
              <a:rPr lang="en-US" dirty="0"/>
              <a:t>, </a:t>
            </a:r>
            <a:r>
              <a:rPr lang="en-US" dirty="0" err="1"/>
              <a:t>lorazepam</a:t>
            </a:r>
            <a:r>
              <a:rPr lang="en-US" dirty="0"/>
              <a:t>) are associated with a lower </a:t>
            </a:r>
            <a:r>
              <a:rPr lang="en-US" dirty="0" smtClean="0"/>
              <a:t>f </a:t>
            </a:r>
            <a:r>
              <a:rPr lang="en-US" dirty="0"/>
              <a:t>respiratory depression. –– Wait 10min after giving diazepam. If the convulsions persist, give a second dose. Do not give more </a:t>
            </a:r>
            <a:r>
              <a:rPr lang="en-US" dirty="0" smtClean="0"/>
              <a:t>than two </a:t>
            </a:r>
            <a:r>
              <a:rPr lang="en-US" dirty="0"/>
              <a:t>doses in </a:t>
            </a:r>
            <a:r>
              <a:rPr lang="en-US" dirty="0" smtClean="0"/>
              <a:t>12hrs. </a:t>
            </a:r>
          </a:p>
          <a:p>
            <a:r>
              <a:rPr lang="en-US" dirty="0" smtClean="0"/>
              <a:t>Diazepam </a:t>
            </a:r>
            <a:r>
              <a:rPr lang="en-US" dirty="0"/>
              <a:t>is poorly absorbed intramuscularly and should be given intravenously or rectally. –– If the convulsions persist after two doses of diazepam, give a loading dose of </a:t>
            </a:r>
            <a:r>
              <a:rPr lang="en-US" dirty="0" err="1"/>
              <a:t>phenytoin</a:t>
            </a:r>
            <a:r>
              <a:rPr lang="en-US" dirty="0"/>
              <a:t> or </a:t>
            </a:r>
            <a:r>
              <a:rPr lang="en-US" dirty="0" err="1"/>
              <a:t>phenobarbitone</a:t>
            </a:r>
            <a:r>
              <a:rPr lang="en-US" dirty="0"/>
              <a:t> if it is the only available option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en-US" dirty="0" smtClean="0"/>
              <a:t>Check </a:t>
            </a:r>
            <a:r>
              <a:rPr lang="en-US" dirty="0"/>
              <a:t>for respiratory depression and if present, provide </a:t>
            </a:r>
            <a:r>
              <a:rPr lang="en-US" dirty="0" err="1" smtClean="0"/>
              <a:t>ventilatory</a:t>
            </a:r>
            <a:r>
              <a:rPr lang="en-US" dirty="0" smtClean="0"/>
              <a:t>/ breathing support</a:t>
            </a:r>
            <a:r>
              <a:rPr lang="en-US" dirty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Check and treat for </a:t>
            </a:r>
            <a:r>
              <a:rPr lang="en-US" dirty="0" smtClean="0"/>
              <a:t>hypoxia </a:t>
            </a:r>
            <a:r>
              <a:rPr lang="en-US" dirty="0"/>
              <a:t>(PaO2 &lt; 90%). If a pulse </a:t>
            </a:r>
            <a:r>
              <a:rPr lang="en-US" dirty="0" err="1"/>
              <a:t>oximeter</a:t>
            </a:r>
            <a:r>
              <a:rPr lang="en-US" dirty="0"/>
              <a:t> </a:t>
            </a:r>
            <a:r>
              <a:rPr lang="en-US" dirty="0" smtClean="0"/>
              <a:t>is not </a:t>
            </a:r>
            <a:r>
              <a:rPr lang="en-US" dirty="0"/>
              <a:t>available, oxygen should still be given, especially for prolonged convulsions.</a:t>
            </a:r>
          </a:p>
          <a:p>
            <a:r>
              <a:rPr lang="en-US" dirty="0"/>
              <a:t> </a:t>
            </a:r>
            <a:r>
              <a:rPr lang="en-US" dirty="0" smtClean="0"/>
              <a:t>Children with cerebral malaria may also have </a:t>
            </a:r>
            <a:r>
              <a:rPr lang="en-US" dirty="0" err="1" smtClean="0"/>
              <a:t>anaemia</a:t>
            </a:r>
            <a:r>
              <a:rPr lang="en-US" dirty="0" smtClean="0"/>
              <a:t>, respiratory distress (acidosis) and </a:t>
            </a:r>
            <a:r>
              <a:rPr lang="en-US" dirty="0" err="1" smtClean="0"/>
              <a:t>hypoglycaemia</a:t>
            </a:r>
            <a:r>
              <a:rPr lang="en-US" dirty="0" smtClean="0"/>
              <a:t> and should be managed accordingly.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Anaemia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28670"/>
            <a:ext cx="9144000" cy="592933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Severe </a:t>
            </a:r>
            <a:r>
              <a:rPr lang="en-US" dirty="0" err="1"/>
              <a:t>anaemia</a:t>
            </a:r>
            <a:r>
              <a:rPr lang="en-US" dirty="0"/>
              <a:t> is the leading cause of death in children with malaria</a:t>
            </a:r>
            <a:r>
              <a:rPr lang="en-US" dirty="0"/>
              <a:t>.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In </a:t>
            </a:r>
            <a:r>
              <a:rPr lang="en-US" dirty="0"/>
              <a:t>chronic </a:t>
            </a:r>
            <a:r>
              <a:rPr lang="en-US" dirty="0" err="1"/>
              <a:t>anaemia</a:t>
            </a:r>
            <a:r>
              <a:rPr lang="en-US" dirty="0"/>
              <a:t>, physiological adaptation </a:t>
            </a:r>
            <a:r>
              <a:rPr lang="en-US" dirty="0" smtClean="0"/>
              <a:t>occurs</a:t>
            </a:r>
            <a:endParaRPr lang="en-US" dirty="0"/>
          </a:p>
          <a:p>
            <a:pPr>
              <a:buNone/>
            </a:pPr>
            <a:r>
              <a:rPr lang="en-US" dirty="0"/>
              <a:t>Severe </a:t>
            </a:r>
            <a:r>
              <a:rPr lang="en-US" dirty="0" err="1"/>
              <a:t>anaemia</a:t>
            </a:r>
            <a:r>
              <a:rPr lang="en-US" dirty="0"/>
              <a:t> develops rapidly after infections with high parasite densities, acute destruction of RBCs s is responsible for the </a:t>
            </a:r>
            <a:r>
              <a:rPr lang="en-US" dirty="0" err="1" smtClean="0"/>
              <a:t>anaemia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SIGNS INCLUDE;</a:t>
            </a:r>
          </a:p>
          <a:p>
            <a:pPr lvl="1"/>
            <a:r>
              <a:rPr lang="en-US" dirty="0" smtClean="0"/>
              <a:t>Pallor</a:t>
            </a:r>
            <a:endParaRPr lang="en-US" dirty="0"/>
          </a:p>
          <a:p>
            <a:pPr lvl="1"/>
            <a:r>
              <a:rPr lang="en-US" dirty="0" smtClean="0"/>
              <a:t>Tachycardia </a:t>
            </a:r>
            <a:r>
              <a:rPr lang="en-US" dirty="0"/>
              <a:t>and </a:t>
            </a:r>
            <a:r>
              <a:rPr lang="en-US" dirty="0" err="1"/>
              <a:t>dyspnoea</a:t>
            </a:r>
            <a:r>
              <a:rPr lang="en-US" dirty="0"/>
              <a:t>. </a:t>
            </a:r>
          </a:p>
          <a:p>
            <a:pPr lvl="1"/>
            <a:r>
              <a:rPr lang="en-US" dirty="0" smtClean="0"/>
              <a:t>Confusion </a:t>
            </a:r>
            <a:r>
              <a:rPr lang="en-US" dirty="0"/>
              <a:t>and restlessness; </a:t>
            </a:r>
          </a:p>
          <a:p>
            <a:pPr lvl="1"/>
            <a:r>
              <a:rPr lang="en-US" dirty="0" smtClean="0"/>
              <a:t>Signs </a:t>
            </a:r>
            <a:r>
              <a:rPr lang="en-US" dirty="0"/>
              <a:t>of acidosis (deep breathing) </a:t>
            </a:r>
          </a:p>
          <a:p>
            <a:pPr lvl="1"/>
            <a:r>
              <a:rPr lang="en-US" dirty="0" smtClean="0"/>
              <a:t>Cardiopulmonary </a:t>
            </a:r>
            <a:r>
              <a:rPr lang="en-US" dirty="0"/>
              <a:t>signs (cardiac failure), and pulmonary </a:t>
            </a:r>
            <a:r>
              <a:rPr lang="en-US" dirty="0" err="1"/>
              <a:t>oedema</a:t>
            </a:r>
            <a:endParaRPr lang="en-US" dirty="0"/>
          </a:p>
          <a:p>
            <a:pPr lvl="1"/>
            <a:r>
              <a:rPr lang="en-US" dirty="0" err="1" smtClean="0"/>
              <a:t>Hepatospleenomegaly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en-US" dirty="0"/>
              <a:t>Jaundice</a:t>
            </a:r>
          </a:p>
          <a:p>
            <a:pPr lvl="1"/>
            <a:r>
              <a:rPr lang="en-US" dirty="0"/>
              <a:t>Hemoglobinuria – dark </a:t>
            </a:r>
            <a:r>
              <a:rPr lang="en-US" dirty="0" smtClean="0"/>
              <a:t>urine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07504" y="0"/>
            <a:ext cx="8686800" cy="666936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Management of Anemia</a:t>
            </a:r>
            <a:endParaRPr lang="en-US" dirty="0"/>
          </a:p>
          <a:p>
            <a:r>
              <a:rPr lang="en-US" dirty="0" smtClean="0"/>
              <a:t>Assess the need for blood </a:t>
            </a:r>
            <a:r>
              <a:rPr lang="en-US" dirty="0"/>
              <a:t>transfusion </a:t>
            </a:r>
            <a:r>
              <a:rPr lang="en-US" dirty="0" smtClean="0"/>
              <a:t>-PCV(</a:t>
            </a:r>
            <a:r>
              <a:rPr lang="en-US" dirty="0" err="1" smtClean="0"/>
              <a:t>haematocrit</a:t>
            </a:r>
            <a:r>
              <a:rPr lang="en-US" dirty="0" smtClean="0"/>
              <a:t>), </a:t>
            </a:r>
            <a:r>
              <a:rPr lang="en-US" dirty="0" err="1" smtClean="0"/>
              <a:t>Hb</a:t>
            </a:r>
            <a:r>
              <a:rPr lang="en-US" dirty="0" smtClean="0"/>
              <a:t>,  </a:t>
            </a:r>
            <a:r>
              <a:rPr lang="en-US" dirty="0"/>
              <a:t>density of </a:t>
            </a:r>
            <a:r>
              <a:rPr lang="en-US" dirty="0" err="1"/>
              <a:t>parasitaemia</a:t>
            </a:r>
            <a:r>
              <a:rPr lang="en-US" dirty="0"/>
              <a:t> and the clinical condition of the patient must be taken into account.</a:t>
            </a:r>
          </a:p>
          <a:p>
            <a:pPr marL="0" indent="0">
              <a:buNone/>
            </a:pPr>
            <a:r>
              <a:rPr lang="en-US" b="1" dirty="0" smtClean="0"/>
              <a:t>Indication </a:t>
            </a:r>
            <a:r>
              <a:rPr lang="en-US" b="1" dirty="0"/>
              <a:t>for blood </a:t>
            </a:r>
            <a:r>
              <a:rPr lang="en-US" b="1" dirty="0" smtClean="0"/>
              <a:t>transfusion include; </a:t>
            </a:r>
          </a:p>
          <a:p>
            <a:r>
              <a:rPr lang="en-US" dirty="0" smtClean="0"/>
              <a:t>In High-transmission </a:t>
            </a:r>
            <a:r>
              <a:rPr lang="en-US" dirty="0"/>
              <a:t>settings, </a:t>
            </a:r>
            <a:endParaRPr lang="en-US" dirty="0"/>
          </a:p>
          <a:p>
            <a:pPr lvl="1"/>
            <a:r>
              <a:rPr lang="en-US" dirty="0" err="1" smtClean="0"/>
              <a:t>Haematocrit</a:t>
            </a:r>
            <a:r>
              <a:rPr lang="en-US" dirty="0" smtClean="0"/>
              <a:t> </a:t>
            </a:r>
            <a:r>
              <a:rPr lang="en-US" dirty="0"/>
              <a:t>of ≤ 12% or a </a:t>
            </a:r>
            <a:endParaRPr lang="en-US" dirty="0" smtClean="0"/>
          </a:p>
          <a:p>
            <a:pPr lvl="1"/>
            <a:r>
              <a:rPr lang="en-US" dirty="0" err="1" smtClean="0"/>
              <a:t>Haemoglobin</a:t>
            </a:r>
            <a:r>
              <a:rPr lang="en-US" dirty="0" smtClean="0"/>
              <a:t> </a:t>
            </a:r>
            <a:r>
              <a:rPr lang="en-US" dirty="0"/>
              <a:t>concentration </a:t>
            </a:r>
            <a:r>
              <a:rPr lang="en-US" b="1" dirty="0"/>
              <a:t>of ≤ 4g/dl </a:t>
            </a:r>
            <a:r>
              <a:rPr lang="en-US" dirty="0"/>
              <a:t>is </a:t>
            </a:r>
            <a:r>
              <a:rPr lang="en-US" dirty="0" smtClean="0"/>
              <a:t>an,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low-transmission settings 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/>
              <a:t>threshold of 20% </a:t>
            </a:r>
            <a:r>
              <a:rPr lang="en-US" dirty="0" err="1"/>
              <a:t>haematocrit</a:t>
            </a:r>
            <a:r>
              <a:rPr lang="en-US" dirty="0"/>
              <a:t> or </a:t>
            </a:r>
            <a:endParaRPr lang="en-US" dirty="0"/>
          </a:p>
          <a:p>
            <a:pPr lvl="1"/>
            <a:r>
              <a:rPr lang="en-US" dirty="0" err="1" smtClean="0"/>
              <a:t>Hb</a:t>
            </a:r>
            <a:r>
              <a:rPr lang="en-US" dirty="0" smtClean="0"/>
              <a:t> </a:t>
            </a:r>
            <a:r>
              <a:rPr lang="en-US" dirty="0" smtClean="0"/>
              <a:t>of </a:t>
            </a:r>
            <a:r>
              <a:rPr lang="en-US" dirty="0"/>
              <a:t>7g/dl, i s recommended for </a:t>
            </a:r>
            <a:r>
              <a:rPr lang="en-US" dirty="0" smtClean="0"/>
              <a:t>transfusion</a:t>
            </a:r>
          </a:p>
          <a:p>
            <a:r>
              <a:rPr lang="en-US" dirty="0"/>
              <a:t>In children with less severe </a:t>
            </a:r>
            <a:r>
              <a:rPr lang="en-US" dirty="0" err="1"/>
              <a:t>anaemia</a:t>
            </a:r>
            <a:r>
              <a:rPr lang="en-US" dirty="0"/>
              <a:t> (</a:t>
            </a:r>
            <a:r>
              <a:rPr lang="en-US" dirty="0" err="1"/>
              <a:t>Hb</a:t>
            </a:r>
            <a:r>
              <a:rPr lang="en-US" dirty="0"/>
              <a:t> of 4–6g/dl</a:t>
            </a:r>
            <a:r>
              <a:rPr lang="en-US" dirty="0" smtClean="0"/>
              <a:t>),</a:t>
            </a:r>
          </a:p>
          <a:p>
            <a:pPr lvl="1"/>
            <a:r>
              <a:rPr lang="en-US" dirty="0" smtClean="0"/>
              <a:t>Transfusion </a:t>
            </a:r>
            <a:r>
              <a:rPr lang="en-US" dirty="0"/>
              <a:t>should be considered for those with respiratory distress (acidosis), impaired consciousness, </a:t>
            </a:r>
            <a:r>
              <a:rPr lang="en-US" dirty="0" err="1"/>
              <a:t>hyperparasitaemia</a:t>
            </a:r>
            <a:r>
              <a:rPr lang="en-US" dirty="0"/>
              <a:t> , shock or heart failure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sicker the child, the more rapidly the transfusion must be given. 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diuretic is </a:t>
            </a:r>
            <a:r>
              <a:rPr lang="en-US" b="1" dirty="0"/>
              <a:t>usually not indicated</a:t>
            </a:r>
            <a:r>
              <a:rPr lang="en-US" dirty="0"/>
              <a:t>, </a:t>
            </a:r>
            <a:r>
              <a:rPr lang="en-US" dirty="0" smtClean="0"/>
              <a:t>due to </a:t>
            </a:r>
            <a:r>
              <a:rPr lang="en-US" dirty="0" err="1" smtClean="0"/>
              <a:t>hypovolaemia</a:t>
            </a:r>
            <a:r>
              <a:rPr lang="en-US" dirty="0" smtClean="0"/>
              <a:t>. </a:t>
            </a:r>
            <a:r>
              <a:rPr lang="en-US" dirty="0" smtClean="0"/>
              <a:t>But if </a:t>
            </a:r>
            <a:r>
              <a:rPr lang="en-US" dirty="0"/>
              <a:t>there is clinical evidence of fluid overload </a:t>
            </a:r>
            <a:r>
              <a:rPr lang="en-US" dirty="0" smtClean="0"/>
              <a:t>(signs are </a:t>
            </a:r>
            <a:r>
              <a:rPr lang="en-US" dirty="0"/>
              <a:t>an enlarged liver; </a:t>
            </a:r>
            <a:r>
              <a:rPr lang="en-US" dirty="0" smtClean="0"/>
              <a:t>gallop </a:t>
            </a:r>
            <a:r>
              <a:rPr lang="en-US" dirty="0"/>
              <a:t>rhythm, fine crackles at lung bases and/or fullness of neck veins when upright</a:t>
            </a:r>
            <a:r>
              <a:rPr lang="en-US" dirty="0" smtClean="0"/>
              <a:t>)- GIVE furosemide</a:t>
            </a:r>
            <a:r>
              <a:rPr lang="en-US" dirty="0"/>
              <a:t> </a:t>
            </a:r>
            <a:r>
              <a:rPr lang="en-US" dirty="0" smtClean="0"/>
              <a:t>IV</a:t>
            </a:r>
          </a:p>
          <a:p>
            <a:r>
              <a:rPr lang="en-US" dirty="0"/>
              <a:t>Follow-up of </a:t>
            </a:r>
            <a:r>
              <a:rPr lang="en-US" dirty="0" err="1"/>
              <a:t>haemoglobin</a:t>
            </a:r>
            <a:r>
              <a:rPr lang="en-US" dirty="0"/>
              <a:t> (</a:t>
            </a:r>
            <a:r>
              <a:rPr lang="en-US" dirty="0" err="1"/>
              <a:t>haematocrit</a:t>
            </a:r>
            <a:r>
              <a:rPr lang="en-US" dirty="0"/>
              <a:t>) levels after blood transfusion is essential. Many children require a further transfusion within the next few hours, days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Respiratory distress (acidosis)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85794"/>
            <a:ext cx="9144000" cy="607220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Clinical </a:t>
            </a:r>
            <a:r>
              <a:rPr lang="en-US" b="1" dirty="0"/>
              <a:t>features</a:t>
            </a:r>
          </a:p>
          <a:p>
            <a:r>
              <a:rPr lang="en-US" dirty="0"/>
              <a:t>Deep breathing, with </a:t>
            </a:r>
            <a:r>
              <a:rPr lang="en-US" dirty="0" smtClean="0"/>
              <a:t>chest </a:t>
            </a:r>
            <a:r>
              <a:rPr lang="en-US" dirty="0" err="1" smtClean="0"/>
              <a:t>indrawing</a:t>
            </a:r>
            <a:r>
              <a:rPr lang="en-US" dirty="0" smtClean="0"/>
              <a:t>,  </a:t>
            </a:r>
            <a:r>
              <a:rPr lang="en-US" dirty="0"/>
              <a:t>suggests metabolic acidosis. </a:t>
            </a:r>
            <a:endParaRPr lang="en-US" dirty="0" smtClean="0"/>
          </a:p>
          <a:p>
            <a:pPr lvl="1"/>
            <a:r>
              <a:rPr lang="en-US" dirty="0" smtClean="0"/>
              <a:t>Acidosis </a:t>
            </a:r>
            <a:r>
              <a:rPr lang="en-US" dirty="0"/>
              <a:t>commonly accompanies cerebral malaria</a:t>
            </a:r>
            <a:r>
              <a:rPr lang="en-US" dirty="0" smtClean="0"/>
              <a:t>, severe </a:t>
            </a:r>
            <a:r>
              <a:rPr lang="en-US" dirty="0" err="1"/>
              <a:t>anaemia</a:t>
            </a:r>
            <a:r>
              <a:rPr lang="en-US" dirty="0"/>
              <a:t>, </a:t>
            </a:r>
            <a:r>
              <a:rPr lang="en-US" dirty="0" err="1"/>
              <a:t>hypoglycaemia</a:t>
            </a:r>
            <a:r>
              <a:rPr lang="en-US" dirty="0"/>
              <a:t> and features of impaired tissue </a:t>
            </a:r>
            <a:r>
              <a:rPr lang="en-US" dirty="0" smtClean="0"/>
              <a:t>perfusion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err="1" smtClean="0"/>
              <a:t>Anaemic</a:t>
            </a:r>
            <a:r>
              <a:rPr lang="en-US" dirty="0" smtClean="0"/>
              <a:t> child with respiratory distress is due to acidosis, resulting from tissue hypoxia, often associated with </a:t>
            </a:r>
            <a:r>
              <a:rPr lang="en-US" dirty="0" err="1" smtClean="0"/>
              <a:t>hypovolaemia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In </a:t>
            </a:r>
            <a:r>
              <a:rPr lang="en-US" dirty="0"/>
              <a:t>many of these cases, </a:t>
            </a:r>
            <a:r>
              <a:rPr lang="en-US" dirty="0" smtClean="0"/>
              <a:t>respiratory distress </a:t>
            </a:r>
            <a:r>
              <a:rPr lang="en-US" dirty="0"/>
              <a:t>is associated with an increased risk for death</a:t>
            </a:r>
            <a:r>
              <a:rPr lang="en-US" dirty="0" smtClean="0"/>
              <a:t>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0"/>
            <a:ext cx="9144000" cy="68580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/>
              <a:t>Management of Respiratory distress</a:t>
            </a:r>
            <a:endParaRPr lang="en-US" b="1" dirty="0"/>
          </a:p>
          <a:p>
            <a:r>
              <a:rPr lang="en-US" dirty="0" smtClean="0"/>
              <a:t> </a:t>
            </a:r>
            <a:r>
              <a:rPr lang="en-US" dirty="0"/>
              <a:t>If the facilities are available, measure blood gases and arterial pH and continue </a:t>
            </a:r>
            <a:r>
              <a:rPr lang="en-US" dirty="0" smtClean="0"/>
              <a:t>to monitor </a:t>
            </a:r>
            <a:r>
              <a:rPr lang="en-US" dirty="0"/>
              <a:t>oxygenation by </a:t>
            </a:r>
            <a:r>
              <a:rPr lang="en-US" dirty="0" smtClean="0"/>
              <a:t>oximetry (SPO2)</a:t>
            </a:r>
            <a:endParaRPr lang="en-US" dirty="0"/>
          </a:p>
          <a:p>
            <a:r>
              <a:rPr lang="en-US" dirty="0" smtClean="0"/>
              <a:t>Correct </a:t>
            </a:r>
            <a:r>
              <a:rPr lang="en-US" dirty="0"/>
              <a:t>any reversible cause of acidosis, in particular dehydration and severe </a:t>
            </a:r>
            <a:r>
              <a:rPr lang="en-US" dirty="0" err="1" smtClean="0"/>
              <a:t>anaemia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Intravenous </a:t>
            </a:r>
            <a:r>
              <a:rPr lang="en-US" dirty="0"/>
              <a:t>infusion is best, at the most accessible peripheral site. If this is impossible, give an intra-osseous infusion </a:t>
            </a:r>
            <a:r>
              <a:rPr lang="en-US" dirty="0" smtClean="0"/>
              <a:t>. </a:t>
            </a:r>
            <a:r>
              <a:rPr lang="en-US" dirty="0"/>
              <a:t>Take care not to give excessive fluid, as this may precipitate pulmonary </a:t>
            </a:r>
            <a:r>
              <a:rPr lang="en-US" dirty="0" err="1" smtClean="0"/>
              <a:t>oedema</a:t>
            </a:r>
            <a:endParaRPr lang="en-US" dirty="0"/>
          </a:p>
          <a:p>
            <a:r>
              <a:rPr lang="en-US" dirty="0" smtClean="0"/>
              <a:t>Monitor </a:t>
            </a:r>
            <a:r>
              <a:rPr lang="en-US" dirty="0"/>
              <a:t>the response by continuous clinical observation supported by repeated measurement of acid–base status, </a:t>
            </a:r>
            <a:r>
              <a:rPr lang="en-US" dirty="0" err="1"/>
              <a:t>haematocrit</a:t>
            </a:r>
            <a:r>
              <a:rPr lang="en-US" dirty="0"/>
              <a:t> </a:t>
            </a:r>
            <a:r>
              <a:rPr lang="en-US" dirty="0" smtClean="0"/>
              <a:t>or </a:t>
            </a:r>
            <a:r>
              <a:rPr lang="en-US" dirty="0" err="1" smtClean="0"/>
              <a:t>Hb</a:t>
            </a:r>
            <a:r>
              <a:rPr lang="en-US" dirty="0" smtClean="0"/>
              <a:t> and </a:t>
            </a:r>
            <a:r>
              <a:rPr lang="en-US" dirty="0"/>
              <a:t>glucose, urea and electrolyte levels.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77809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Life history of the parasite; two cycles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40768"/>
            <a:ext cx="4038600" cy="511256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Sexual cycle</a:t>
            </a:r>
          </a:p>
          <a:p>
            <a:pPr marL="0" indent="0">
              <a:buNone/>
            </a:pPr>
            <a:r>
              <a:rPr lang="en-US" b="1" dirty="0" smtClean="0"/>
              <a:t>Takes place in mosquito</a:t>
            </a:r>
          </a:p>
          <a:p>
            <a:r>
              <a:rPr lang="en-US" dirty="0" smtClean="0"/>
              <a:t>Some </a:t>
            </a:r>
            <a:r>
              <a:rPr lang="en-US" b="1" dirty="0" err="1" smtClean="0"/>
              <a:t>merozoites</a:t>
            </a:r>
            <a:r>
              <a:rPr lang="en-US" dirty="0" smtClean="0"/>
              <a:t> instead of repeating the cycle, </a:t>
            </a:r>
            <a:r>
              <a:rPr lang="en-US" b="1" dirty="0" smtClean="0"/>
              <a:t>grow into male and female gametocytes</a:t>
            </a:r>
          </a:p>
          <a:p>
            <a:r>
              <a:rPr lang="en-US" dirty="0" smtClean="0"/>
              <a:t>The gametocytes are </a:t>
            </a:r>
            <a:r>
              <a:rPr lang="en-US" b="1" dirty="0" smtClean="0"/>
              <a:t>ingested by </a:t>
            </a:r>
            <a:r>
              <a:rPr lang="en-US" b="1" dirty="0" err="1" smtClean="0"/>
              <a:t>mosquitoe</a:t>
            </a:r>
            <a:r>
              <a:rPr lang="en-US" b="1" dirty="0" smtClean="0"/>
              <a:t> </a:t>
            </a:r>
            <a:r>
              <a:rPr lang="en-US" dirty="0" smtClean="0"/>
              <a:t>during sucking of blood into stomach</a:t>
            </a:r>
          </a:p>
          <a:p>
            <a:r>
              <a:rPr lang="en-US" dirty="0" smtClean="0"/>
              <a:t>Male gametes </a:t>
            </a:r>
            <a:r>
              <a:rPr lang="en-US" b="1" dirty="0" smtClean="0"/>
              <a:t>impregnate female gamete forming zygote </a:t>
            </a:r>
            <a:r>
              <a:rPr lang="en-US" dirty="0" smtClean="0"/>
              <a:t>which is motionless</a:t>
            </a:r>
          </a:p>
          <a:p>
            <a:r>
              <a:rPr lang="en-US" dirty="0" smtClean="0"/>
              <a:t>Zygote </a:t>
            </a:r>
            <a:r>
              <a:rPr lang="en-US" b="1" dirty="0" smtClean="0"/>
              <a:t>begin to move after 12 to 18 </a:t>
            </a:r>
            <a:r>
              <a:rPr lang="en-US" b="1" dirty="0" err="1" smtClean="0"/>
              <a:t>hrs</a:t>
            </a:r>
            <a:r>
              <a:rPr lang="en-US" b="1" dirty="0" smtClean="0"/>
              <a:t> hence called </a:t>
            </a:r>
            <a:r>
              <a:rPr lang="en-US" b="1" dirty="0" err="1" smtClean="0"/>
              <a:t>ookinete</a:t>
            </a:r>
            <a:r>
              <a:rPr lang="en-US" dirty="0" smtClean="0"/>
              <a:t>. It </a:t>
            </a:r>
            <a:r>
              <a:rPr lang="en-US" u="sng" dirty="0" smtClean="0"/>
              <a:t>penetrates the mosquito </a:t>
            </a:r>
            <a:r>
              <a:rPr lang="en-US" dirty="0" smtClean="0"/>
              <a:t>stomach wall forming oocyst on its outer surface</a:t>
            </a:r>
          </a:p>
          <a:p>
            <a:r>
              <a:rPr lang="en-US" dirty="0" smtClean="0"/>
              <a:t>It grows rapidly and ruptures releasing </a:t>
            </a:r>
            <a:r>
              <a:rPr lang="en-US" dirty="0" err="1" smtClean="0"/>
              <a:t>sporozoites</a:t>
            </a:r>
            <a:r>
              <a:rPr lang="en-US" dirty="0" smtClean="0"/>
              <a:t> which migrate into salivary </a:t>
            </a:r>
            <a:r>
              <a:rPr lang="en-US" dirty="0" err="1" smtClean="0"/>
              <a:t>glangs</a:t>
            </a:r>
            <a:r>
              <a:rPr lang="en-US" dirty="0" smtClean="0"/>
              <a:t> of the mosquito and become infective to human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68760"/>
            <a:ext cx="4038600" cy="485740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Asexual cycle; in the human blood stream</a:t>
            </a:r>
          </a:p>
          <a:p>
            <a:r>
              <a:rPr lang="en-US" dirty="0" smtClean="0"/>
              <a:t>Infected mosquito bites human and injects </a:t>
            </a:r>
            <a:r>
              <a:rPr lang="en-US" dirty="0" err="1" smtClean="0"/>
              <a:t>sporozoites</a:t>
            </a:r>
            <a:endParaRPr lang="en-US" dirty="0"/>
          </a:p>
          <a:p>
            <a:r>
              <a:rPr lang="en-US" dirty="0" smtClean="0"/>
              <a:t>Some are </a:t>
            </a:r>
            <a:r>
              <a:rPr lang="en-US" dirty="0" err="1" smtClean="0"/>
              <a:t>are</a:t>
            </a:r>
            <a:r>
              <a:rPr lang="en-US" dirty="0" smtClean="0"/>
              <a:t> destroyed but others reach the liver</a:t>
            </a:r>
          </a:p>
          <a:p>
            <a:r>
              <a:rPr lang="en-US" dirty="0" smtClean="0"/>
              <a:t>After 1 to 2 weeks, they become hepatic </a:t>
            </a:r>
            <a:r>
              <a:rPr lang="en-US" dirty="0" err="1" smtClean="0"/>
              <a:t>schizonts</a:t>
            </a:r>
            <a:r>
              <a:rPr lang="en-US" dirty="0" smtClean="0"/>
              <a:t> which bursts releasing </a:t>
            </a:r>
            <a:r>
              <a:rPr lang="en-US" dirty="0" err="1" smtClean="0"/>
              <a:t>merozoites</a:t>
            </a:r>
            <a:r>
              <a:rPr lang="en-US" dirty="0" smtClean="0"/>
              <a:t> that enter blood stream (extra </a:t>
            </a:r>
            <a:r>
              <a:rPr lang="en-US" dirty="0" err="1" smtClean="0"/>
              <a:t>erythrocytic</a:t>
            </a:r>
            <a:r>
              <a:rPr lang="en-US" dirty="0" smtClean="0"/>
              <a:t> phase). This phase is delayed in P. vivax and when taking </a:t>
            </a:r>
            <a:r>
              <a:rPr lang="en-US" dirty="0" err="1" smtClean="0"/>
              <a:t>antimalarials</a:t>
            </a:r>
            <a:endParaRPr lang="en-US" dirty="0" smtClean="0"/>
          </a:p>
          <a:p>
            <a:r>
              <a:rPr lang="en-US" dirty="0" smtClean="0"/>
              <a:t>Most </a:t>
            </a:r>
            <a:r>
              <a:rPr lang="en-US" dirty="0" err="1" smtClean="0"/>
              <a:t>merozoites</a:t>
            </a:r>
            <a:r>
              <a:rPr lang="en-US" dirty="0" smtClean="0"/>
              <a:t> are destroyed but </a:t>
            </a:r>
            <a:r>
              <a:rPr lang="en-US" dirty="0" err="1" smtClean="0"/>
              <a:t>afew</a:t>
            </a:r>
            <a:r>
              <a:rPr lang="en-US" dirty="0" smtClean="0"/>
              <a:t> penetrate RBCs and pass through the stage of </a:t>
            </a:r>
            <a:r>
              <a:rPr lang="en-US" dirty="0" err="1" smtClean="0"/>
              <a:t>trophozoites</a:t>
            </a:r>
            <a:r>
              <a:rPr lang="en-US" dirty="0" smtClean="0"/>
              <a:t> and </a:t>
            </a:r>
            <a:r>
              <a:rPr lang="en-US" dirty="0" err="1" smtClean="0"/>
              <a:t>schizonts</a:t>
            </a:r>
            <a:r>
              <a:rPr lang="en-US" dirty="0" smtClean="0"/>
              <a:t> (</a:t>
            </a:r>
            <a:r>
              <a:rPr lang="en-US" dirty="0" err="1" smtClean="0"/>
              <a:t>erythrocytic</a:t>
            </a:r>
            <a:r>
              <a:rPr lang="en-US" dirty="0" smtClean="0"/>
              <a:t> phase)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schizonts</a:t>
            </a:r>
            <a:r>
              <a:rPr lang="en-US" dirty="0" smtClean="0"/>
              <a:t> release </a:t>
            </a:r>
            <a:r>
              <a:rPr lang="en-US" dirty="0" err="1" smtClean="0"/>
              <a:t>merozoites</a:t>
            </a:r>
            <a:r>
              <a:rPr lang="en-US" dirty="0" smtClean="0"/>
              <a:t> that either infect new RBCs completing </a:t>
            </a:r>
            <a:r>
              <a:rPr lang="en-US" dirty="0" err="1" smtClean="0"/>
              <a:t>erythrocytic</a:t>
            </a:r>
            <a:r>
              <a:rPr lang="en-US" dirty="0" smtClean="0"/>
              <a:t> stage or grow into male and female gametocytes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931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Hypoglycaemia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57232"/>
            <a:ext cx="9144000" cy="6000768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 smtClean="0"/>
              <a:t>Clinical </a:t>
            </a:r>
            <a:r>
              <a:rPr lang="en-US" b="1" dirty="0"/>
              <a:t>features</a:t>
            </a:r>
          </a:p>
          <a:p>
            <a:r>
              <a:rPr lang="en-US" dirty="0"/>
              <a:t>Owing to increased metabolic demands and limited glycogen </a:t>
            </a:r>
            <a:r>
              <a:rPr lang="en-US" dirty="0" smtClean="0"/>
              <a:t>stores(poor feeding), </a:t>
            </a:r>
            <a:r>
              <a:rPr lang="en-US" b="1" dirty="0" err="1"/>
              <a:t>hypoglycaemia</a:t>
            </a:r>
            <a:r>
              <a:rPr lang="en-US" b="1" dirty="0"/>
              <a:t> (blood glucose &lt; 2.2mmol/l</a:t>
            </a:r>
            <a:r>
              <a:rPr lang="en-US" dirty="0"/>
              <a:t>) is particularly common in children under 3 years especially those with </a:t>
            </a:r>
            <a:r>
              <a:rPr lang="en-US" dirty="0" smtClean="0"/>
              <a:t>under-nutrition </a:t>
            </a:r>
            <a:r>
              <a:rPr lang="en-US" dirty="0"/>
              <a:t>and in those with coma, metabolic acidosis (respiratory distress</a:t>
            </a:r>
            <a:r>
              <a:rPr lang="en-US" dirty="0" smtClean="0"/>
              <a:t>) or </a:t>
            </a:r>
            <a:r>
              <a:rPr lang="en-US" dirty="0"/>
              <a:t>impaired perfusion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Hypoglycaemia</a:t>
            </a:r>
            <a:r>
              <a:rPr lang="en-US" dirty="0" smtClean="0"/>
              <a:t> </a:t>
            </a:r>
            <a:r>
              <a:rPr lang="en-US" dirty="0"/>
              <a:t>should also be considered in children with convulsions or </a:t>
            </a:r>
            <a:r>
              <a:rPr lang="en-US" dirty="0" err="1"/>
              <a:t>hyperparasitaemia</a:t>
            </a:r>
            <a:r>
              <a:rPr lang="en-US" dirty="0" smtClean="0"/>
              <a:t>.</a:t>
            </a:r>
          </a:p>
          <a:p>
            <a:r>
              <a:rPr lang="en-US" dirty="0" err="1"/>
              <a:t>Hypoglycaemia</a:t>
            </a:r>
            <a:r>
              <a:rPr lang="en-US" dirty="0"/>
              <a:t> is easily overlooked clinically because the manifestations may be similar to those of cerebral malaria </a:t>
            </a:r>
          </a:p>
          <a:p>
            <a:r>
              <a:rPr lang="en-US" dirty="0"/>
              <a:t>Children who are receiving a blood transfusion or who are not able to take oral fluids are at higher risk for </a:t>
            </a:r>
            <a:r>
              <a:rPr lang="en-US" dirty="0" err="1"/>
              <a:t>hypoglycaemia</a:t>
            </a:r>
            <a:r>
              <a:rPr lang="en-US" dirty="0"/>
              <a:t> and should be carefully monitored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/>
              <a:t>Management</a:t>
            </a:r>
          </a:p>
          <a:p>
            <a:r>
              <a:rPr lang="en-US" dirty="0" err="1" smtClean="0"/>
              <a:t>Hypoglycaemia</a:t>
            </a:r>
            <a:r>
              <a:rPr lang="en-US" dirty="0" smtClean="0"/>
              <a:t> </a:t>
            </a:r>
            <a:r>
              <a:rPr lang="en-US" dirty="0" smtClean="0"/>
              <a:t>(below 3mmol/l</a:t>
            </a:r>
            <a:r>
              <a:rPr lang="en-US" dirty="0"/>
              <a:t>) should be corrected </a:t>
            </a:r>
            <a:r>
              <a:rPr lang="en-US" dirty="0" smtClean="0"/>
              <a:t>Using </a:t>
            </a:r>
            <a:r>
              <a:rPr lang="en-US" dirty="0"/>
              <a:t>parenteral dextrose, immediately give </a:t>
            </a:r>
            <a:r>
              <a:rPr lang="en-US" b="1" dirty="0"/>
              <a:t>5ml/kg of 10% dextrose through a peripheral line, followed by a slow intravenous infusion </a:t>
            </a:r>
            <a:r>
              <a:rPr lang="en-US" b="1" dirty="0" smtClean="0"/>
              <a:t>of </a:t>
            </a:r>
            <a:r>
              <a:rPr lang="en-US" b="1" dirty="0"/>
              <a:t>10% or </a:t>
            </a:r>
            <a:r>
              <a:rPr lang="en-US" b="1" dirty="0" smtClean="0"/>
              <a:t>5%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only 50% dextrose is available, dilute 1 volume of 50% dextrose with 4 volumes sterile water to get 10% </a:t>
            </a:r>
            <a:r>
              <a:rPr lang="en-US" dirty="0" smtClean="0"/>
              <a:t>dextrose). </a:t>
            </a:r>
            <a:endParaRPr lang="en-US" dirty="0" smtClean="0"/>
          </a:p>
          <a:p>
            <a:r>
              <a:rPr lang="en-US" dirty="0" smtClean="0"/>
              <a:t>Not </a:t>
            </a:r>
            <a:r>
              <a:rPr lang="en-US" dirty="0"/>
              <a:t>recommended to </a:t>
            </a:r>
            <a:r>
              <a:rPr lang="en-US" dirty="0" smtClean="0"/>
              <a:t>directly give </a:t>
            </a:r>
            <a:r>
              <a:rPr lang="en-US" dirty="0"/>
              <a:t>hypertonic glucose </a:t>
            </a:r>
            <a:r>
              <a:rPr lang="en-US" dirty="0" smtClean="0"/>
              <a:t>( </a:t>
            </a:r>
            <a:r>
              <a:rPr lang="en-US" dirty="0"/>
              <a:t>20</a:t>
            </a:r>
            <a:r>
              <a:rPr lang="en-US" dirty="0" smtClean="0"/>
              <a:t>% - 50%) </a:t>
            </a:r>
            <a:r>
              <a:rPr lang="en-US" dirty="0"/>
              <a:t>as </a:t>
            </a:r>
            <a:r>
              <a:rPr lang="en-US" dirty="0" smtClean="0"/>
              <a:t>it is </a:t>
            </a:r>
            <a:r>
              <a:rPr lang="en-US" dirty="0"/>
              <a:t>irritant to </a:t>
            </a:r>
            <a:r>
              <a:rPr lang="en-US" dirty="0" smtClean="0"/>
              <a:t> </a:t>
            </a:r>
            <a:r>
              <a:rPr lang="en-US" dirty="0"/>
              <a:t>veins.</a:t>
            </a:r>
          </a:p>
          <a:p>
            <a:r>
              <a:rPr lang="en-US" b="1" dirty="0" smtClean="0"/>
              <a:t>If </a:t>
            </a:r>
            <a:r>
              <a:rPr lang="en-US" b="1" dirty="0"/>
              <a:t>the </a:t>
            </a:r>
            <a:r>
              <a:rPr lang="en-US" b="1" dirty="0" smtClean="0"/>
              <a:t>IV route </a:t>
            </a:r>
            <a:r>
              <a:rPr lang="en-US" b="1" dirty="0"/>
              <a:t>is not feasible, intra-osseous access </a:t>
            </a:r>
            <a:r>
              <a:rPr lang="en-US" dirty="0" smtClean="0"/>
              <a:t>should </a:t>
            </a:r>
            <a:r>
              <a:rPr lang="en-US" dirty="0"/>
              <a:t>be attempted. </a:t>
            </a:r>
            <a:endParaRPr lang="en-US" dirty="0" smtClean="0"/>
          </a:p>
          <a:p>
            <a:pPr lvl="1"/>
            <a:r>
              <a:rPr lang="en-US" b="1" dirty="0" smtClean="0"/>
              <a:t>If </a:t>
            </a:r>
            <a:r>
              <a:rPr lang="en-US" b="1" dirty="0"/>
              <a:t>this fails, </a:t>
            </a:r>
            <a:r>
              <a:rPr lang="en-US" b="1" dirty="0" smtClean="0"/>
              <a:t>give 1ml/kg </a:t>
            </a:r>
            <a:r>
              <a:rPr lang="en-US" b="1" dirty="0"/>
              <a:t>body weight of 50% dextrose—or a sugar solution</a:t>
            </a:r>
            <a:r>
              <a:rPr lang="en-US" dirty="0"/>
              <a:t> (4 level tea spoons of sugar in 200ml of clean water) through a nasogastric </a:t>
            </a:r>
            <a:r>
              <a:rPr lang="en-US" dirty="0" smtClean="0"/>
              <a:t>tube.</a:t>
            </a:r>
          </a:p>
          <a:p>
            <a:pPr lvl="1"/>
            <a:r>
              <a:rPr lang="en-US" b="1" dirty="0" smtClean="0"/>
              <a:t>Alternatively </a:t>
            </a:r>
            <a:r>
              <a:rPr lang="en-US" b="1" dirty="0"/>
              <a:t>sugar may be given into the sublingual space</a:t>
            </a:r>
            <a:r>
              <a:rPr lang="en-US" dirty="0"/>
              <a:t>. Check glucose levels after 30min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Shock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85794"/>
            <a:ext cx="9144000" cy="607220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Clinical </a:t>
            </a:r>
            <a:r>
              <a:rPr lang="en-US" dirty="0"/>
              <a:t>features</a:t>
            </a:r>
          </a:p>
          <a:p>
            <a:r>
              <a:rPr lang="en-US" b="1" dirty="0"/>
              <a:t>Signs of impaired perfusion are common </a:t>
            </a:r>
            <a:r>
              <a:rPr lang="en-US" dirty="0"/>
              <a:t>(capillary refilling time &gt; 2s, cool hands and/or feet). Moderate </a:t>
            </a:r>
            <a:r>
              <a:rPr lang="en-US" b="1" dirty="0"/>
              <a:t>hypotension</a:t>
            </a:r>
            <a:r>
              <a:rPr lang="en-US" dirty="0"/>
              <a:t> (systolic blood pressure &lt; 70mm </a:t>
            </a:r>
            <a:r>
              <a:rPr lang="en-US" dirty="0" smtClean="0"/>
              <a:t>Hg)</a:t>
            </a:r>
            <a:endParaRPr lang="en-US" dirty="0"/>
          </a:p>
          <a:p>
            <a:pPr>
              <a:buNone/>
            </a:pPr>
            <a:r>
              <a:rPr lang="en-US" dirty="0" smtClean="0"/>
              <a:t>Management</a:t>
            </a:r>
            <a:endParaRPr lang="en-US" dirty="0"/>
          </a:p>
          <a:p>
            <a:r>
              <a:rPr lang="en-US" dirty="0" smtClean="0"/>
              <a:t> </a:t>
            </a:r>
            <a:r>
              <a:rPr lang="en-US" dirty="0"/>
              <a:t>Correct </a:t>
            </a:r>
            <a:r>
              <a:rPr lang="en-US" dirty="0" err="1" smtClean="0"/>
              <a:t>hypovolemia</a:t>
            </a:r>
            <a:r>
              <a:rPr lang="en-US" dirty="0" smtClean="0"/>
              <a:t> </a:t>
            </a:r>
            <a:r>
              <a:rPr lang="en-US" dirty="0"/>
              <a:t>with maintenance fluids </a:t>
            </a:r>
            <a:r>
              <a:rPr lang="en-US" b="1" dirty="0"/>
              <a:t>at 3–4ml/kg per hour.</a:t>
            </a:r>
          </a:p>
          <a:p>
            <a:r>
              <a:rPr lang="en-US" dirty="0" smtClean="0"/>
              <a:t>Take </a:t>
            </a:r>
            <a:r>
              <a:rPr lang="en-US" dirty="0"/>
              <a:t>blood for culture, and start the patient on appropriate broad-spectrum antibiotics immediately. 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Dehydration and electrolyte disturbance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71546"/>
            <a:ext cx="9144000" cy="578645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Clinical </a:t>
            </a:r>
            <a:r>
              <a:rPr lang="en-US" dirty="0"/>
              <a:t>features</a:t>
            </a:r>
          </a:p>
          <a:p>
            <a:r>
              <a:rPr lang="en-US" dirty="0"/>
              <a:t>Severe </a:t>
            </a:r>
            <a:r>
              <a:rPr lang="en-US" dirty="0" smtClean="0"/>
              <a:t>dehydration may </a:t>
            </a:r>
            <a:r>
              <a:rPr lang="en-US" dirty="0"/>
              <a:t>complicate severe malaria and may also be associated with signs of decreased </a:t>
            </a:r>
            <a:r>
              <a:rPr lang="en-US" dirty="0" smtClean="0"/>
              <a:t>peripheral perfusion</a:t>
            </a:r>
            <a:r>
              <a:rPr lang="en-US" dirty="0"/>
              <a:t>, raised blood urea (&gt; 6.5mmol/l; &gt; 36.0mg/dl) and metabolic acidosis</a:t>
            </a:r>
            <a:r>
              <a:rPr lang="en-US" dirty="0" smtClean="0"/>
              <a:t>.</a:t>
            </a:r>
          </a:p>
          <a:p>
            <a:r>
              <a:rPr lang="en-US" dirty="0" smtClean="0"/>
              <a:t>Caused by reduced oral intake , vomiting and fever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0"/>
            <a:ext cx="9144000" cy="68580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/>
              <a:t>Management</a:t>
            </a:r>
          </a:p>
          <a:p>
            <a:r>
              <a:rPr lang="en-US" dirty="0" smtClean="0"/>
              <a:t> </a:t>
            </a:r>
            <a:r>
              <a:rPr lang="en-US" dirty="0"/>
              <a:t>Children with severe dehydration should be given rapid IV </a:t>
            </a:r>
            <a:r>
              <a:rPr lang="en-US" dirty="0" smtClean="0"/>
              <a:t>rehydration </a:t>
            </a:r>
            <a:r>
              <a:rPr lang="en-US" b="1" dirty="0" smtClean="0"/>
              <a:t>with  </a:t>
            </a:r>
            <a:r>
              <a:rPr lang="en-US" b="1" dirty="0"/>
              <a:t>IV </a:t>
            </a:r>
            <a:r>
              <a:rPr lang="en-US" b="1" dirty="0" smtClean="0"/>
              <a:t>Ringer’s </a:t>
            </a:r>
            <a:r>
              <a:rPr lang="en-US" b="1" dirty="0"/>
              <a:t>lactate followed </a:t>
            </a:r>
            <a:r>
              <a:rPr lang="en-US" b="1" dirty="0"/>
              <a:t>by oral rehydration therapy. </a:t>
            </a:r>
            <a:endParaRPr lang="en-US" b="1" dirty="0"/>
          </a:p>
          <a:p>
            <a:r>
              <a:rPr lang="en-US" dirty="0" smtClean="0"/>
              <a:t>If </a:t>
            </a:r>
            <a:r>
              <a:rPr lang="en-US" dirty="0"/>
              <a:t>Ringer’s lactate is not available, normal saline solution (0.9% </a:t>
            </a:r>
            <a:r>
              <a:rPr lang="en-US" dirty="0" err="1"/>
              <a:t>NaCl</a:t>
            </a:r>
            <a:r>
              <a:rPr lang="en-US" dirty="0"/>
              <a:t>) can be used. </a:t>
            </a:r>
            <a:endParaRPr lang="en-US" dirty="0" smtClean="0"/>
          </a:p>
          <a:p>
            <a:pPr lvl="1"/>
            <a:r>
              <a:rPr lang="en-US" dirty="0" smtClean="0"/>
              <a:t>5</a:t>
            </a:r>
            <a:r>
              <a:rPr lang="en-US" dirty="0"/>
              <a:t>% glucose (dextrose) solution on its own is not effective and should not be used. </a:t>
            </a:r>
          </a:p>
          <a:p>
            <a:r>
              <a:rPr lang="en-US" dirty="0" smtClean="0"/>
              <a:t> </a:t>
            </a:r>
            <a:r>
              <a:rPr lang="en-US" b="1" dirty="0"/>
              <a:t>After </a:t>
            </a:r>
            <a:r>
              <a:rPr lang="en-US" b="1" dirty="0" smtClean="0"/>
              <a:t>rehydration</a:t>
            </a:r>
            <a:r>
              <a:rPr lang="en-US" b="1" dirty="0"/>
              <a:t>, acute kidney injury should be suspected if the urine output </a:t>
            </a:r>
            <a:r>
              <a:rPr lang="en-US" b="1" dirty="0" smtClean="0"/>
              <a:t>remains low and  </a:t>
            </a:r>
            <a:r>
              <a:rPr lang="en-US" b="1" dirty="0"/>
              <a:t>signs of fluid overload (pulmonary </a:t>
            </a:r>
            <a:r>
              <a:rPr lang="en-US" b="1" dirty="0" err="1"/>
              <a:t>oedema</a:t>
            </a:r>
            <a:r>
              <a:rPr lang="en-US" b="1" dirty="0"/>
              <a:t>, </a:t>
            </a:r>
            <a:r>
              <a:rPr lang="en-US" b="1" dirty="0" smtClean="0"/>
              <a:t>edema, increasing </a:t>
            </a:r>
            <a:r>
              <a:rPr lang="en-US" b="1" dirty="0" err="1" smtClean="0"/>
              <a:t>hepatomegaly</a:t>
            </a:r>
            <a:r>
              <a:rPr lang="en-US" b="1" dirty="0" smtClean="0"/>
              <a:t>) - give </a:t>
            </a:r>
            <a:r>
              <a:rPr lang="en-US" b="1" dirty="0" err="1"/>
              <a:t>furosemide</a:t>
            </a:r>
            <a:r>
              <a:rPr lang="en-US" b="1" dirty="0"/>
              <a:t> </a:t>
            </a:r>
            <a:r>
              <a:rPr lang="en-US" b="1" dirty="0" smtClean="0"/>
              <a:t>IV</a:t>
            </a:r>
            <a:endParaRPr lang="en-US" b="1" dirty="0"/>
          </a:p>
          <a:p>
            <a:r>
              <a:rPr lang="en-US" dirty="0" smtClean="0"/>
              <a:t>Monitor electrolytes and renal functions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Children unable to retain oral </a:t>
            </a:r>
            <a:r>
              <a:rPr lang="en-US" sz="4000" dirty="0" smtClean="0"/>
              <a:t>medication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340768"/>
            <a:ext cx="9036496" cy="5517232"/>
          </a:xfrm>
        </p:spPr>
        <p:txBody>
          <a:bodyPr>
            <a:normAutofit/>
          </a:bodyPr>
          <a:lstStyle/>
          <a:p>
            <a:r>
              <a:rPr lang="en-US" dirty="0" smtClean="0"/>
              <a:t>As </a:t>
            </a:r>
            <a:r>
              <a:rPr lang="en-US" dirty="0"/>
              <a:t>a delay in effective treatment for malaria may eventually result in severe malaria, </a:t>
            </a:r>
            <a:r>
              <a:rPr lang="en-US" b="1" dirty="0"/>
              <a:t>such children should be admitted and treated with parenteral antimalarial agents </a:t>
            </a:r>
            <a:r>
              <a:rPr lang="en-US" dirty="0"/>
              <a:t>or, when not possible, given pre-referral antimalarial treatment and referred to a centre where the appropriate supportive management can be provided until the child is able to tolerate oral medication.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Post discharge follow-up of children with severe malaria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24744"/>
            <a:ext cx="8686800" cy="5001419"/>
          </a:xfrm>
        </p:spPr>
        <p:txBody>
          <a:bodyPr>
            <a:normAutofit/>
          </a:bodyPr>
          <a:lstStyle/>
          <a:p>
            <a:r>
              <a:rPr lang="en-US" dirty="0" smtClean="0"/>
              <a:t>Severe </a:t>
            </a:r>
            <a:r>
              <a:rPr lang="en-US" dirty="0" err="1"/>
              <a:t>anaemia</a:t>
            </a:r>
            <a:r>
              <a:rPr lang="en-US" dirty="0"/>
              <a:t> and neurological complications are important causes of mortality immediately after treatment for severe malaria. It is recommended that children be </a:t>
            </a:r>
            <a:r>
              <a:rPr lang="en-US" b="1" dirty="0"/>
              <a:t>followed up on days 7, 14 and 28</a:t>
            </a:r>
            <a:r>
              <a:rPr lang="en-US" dirty="0"/>
              <a:t> (1 month) after discharge to monitor </a:t>
            </a:r>
            <a:r>
              <a:rPr lang="en-US" dirty="0" err="1"/>
              <a:t>haemoglobin</a:t>
            </a:r>
            <a:r>
              <a:rPr lang="en-US" dirty="0"/>
              <a:t> recovery. </a:t>
            </a:r>
            <a:endParaRPr lang="en-US" dirty="0" smtClean="0"/>
          </a:p>
          <a:p>
            <a:r>
              <a:rPr lang="en-US" dirty="0" smtClean="0"/>
              <a:t>Persistent neurological monitoring will </a:t>
            </a:r>
            <a:r>
              <a:rPr lang="en-US" dirty="0"/>
              <a:t>require a longer follow-up.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Antimalarial</a:t>
            </a:r>
            <a:r>
              <a:rPr lang="en-US" dirty="0" smtClean="0"/>
              <a:t> drugs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56"/>
            <a:ext cx="9144000" cy="614364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Uncomplicated malaria – </a:t>
            </a:r>
            <a:r>
              <a:rPr lang="en-US" b="1" dirty="0" smtClean="0"/>
              <a:t>Oral drugs </a:t>
            </a:r>
            <a:r>
              <a:rPr lang="en-US" dirty="0" smtClean="0"/>
              <a:t>(</a:t>
            </a:r>
            <a:r>
              <a:rPr lang="en-US" dirty="0" err="1" smtClean="0"/>
              <a:t>Artemether</a:t>
            </a:r>
            <a:r>
              <a:rPr lang="en-US" dirty="0" smtClean="0"/>
              <a:t> based drugs</a:t>
            </a:r>
            <a:r>
              <a:rPr lang="en-US" dirty="0" smtClean="0"/>
              <a:t>) for AL</a:t>
            </a:r>
          </a:p>
          <a:p>
            <a:pPr lvl="1"/>
            <a:r>
              <a:rPr lang="en-US" dirty="0" smtClean="0"/>
              <a:t>Child </a:t>
            </a:r>
            <a:r>
              <a:rPr lang="en-US" dirty="0"/>
              <a:t>weighing 5 – &lt; 15 kg: one tablet twice a day for 3 days</a:t>
            </a:r>
          </a:p>
          <a:p>
            <a:pPr lvl="1"/>
            <a:r>
              <a:rPr lang="en-US" dirty="0" smtClean="0"/>
              <a:t>Child </a:t>
            </a:r>
            <a:r>
              <a:rPr lang="en-US" dirty="0"/>
              <a:t>weighing 15–24 kg: 2 tablets twice a day for 3 days</a:t>
            </a:r>
          </a:p>
          <a:p>
            <a:pPr lvl="1"/>
            <a:r>
              <a:rPr lang="en-US" dirty="0" smtClean="0"/>
              <a:t>Child </a:t>
            </a:r>
            <a:r>
              <a:rPr lang="en-US" dirty="0"/>
              <a:t>&gt; 25 kg: 3 tablets twice a day for 3 days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Complicated malaria</a:t>
            </a:r>
          </a:p>
          <a:p>
            <a:r>
              <a:rPr lang="en-US" dirty="0" err="1" smtClean="0"/>
              <a:t>Antimalarial</a:t>
            </a:r>
            <a:r>
              <a:rPr lang="en-US" dirty="0" smtClean="0"/>
              <a:t> </a:t>
            </a:r>
            <a:r>
              <a:rPr lang="en-US" dirty="0"/>
              <a:t>drugs should be given </a:t>
            </a:r>
            <a:r>
              <a:rPr lang="en-US" b="1" dirty="0" err="1"/>
              <a:t>parenterally</a:t>
            </a:r>
            <a:r>
              <a:rPr lang="en-US" b="1" dirty="0"/>
              <a:t> for a minimum of 24h and replaced by oral medication as soon as it can be tolerated</a:t>
            </a:r>
            <a:r>
              <a:rPr lang="en-US" dirty="0"/>
              <a:t>. Weigh the patient, and calculate the dose of malaria</a:t>
            </a:r>
          </a:p>
          <a:p>
            <a:r>
              <a:rPr lang="en-US" dirty="0" smtClean="0"/>
              <a:t>For </a:t>
            </a:r>
            <a:r>
              <a:rPr lang="en-US" dirty="0"/>
              <a:t>children, the </a:t>
            </a:r>
            <a:r>
              <a:rPr lang="en-US" b="1" dirty="0"/>
              <a:t>recommended treatment is </a:t>
            </a:r>
            <a:r>
              <a:rPr lang="en-US" b="1" dirty="0" err="1"/>
              <a:t>artesunate</a:t>
            </a:r>
            <a:r>
              <a:rPr lang="en-US" b="1" dirty="0"/>
              <a:t> at 2.4mg/kg body weight given intravenously or </a:t>
            </a:r>
            <a:r>
              <a:rPr lang="en-US" b="1" dirty="0" smtClean="0"/>
              <a:t>intramuscularly at </a:t>
            </a:r>
            <a:r>
              <a:rPr lang="en-US" b="1" dirty="0"/>
              <a:t>admission (time = 0), then at 12h, 24h, then once a day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500062"/>
            <a:ext cx="9144000" cy="6357937"/>
          </a:xfrm>
        </p:spPr>
        <p:txBody>
          <a:bodyPr>
            <a:normAutofit/>
          </a:bodyPr>
          <a:lstStyle/>
          <a:p>
            <a:r>
              <a:rPr lang="en-US" b="1" dirty="0" err="1"/>
              <a:t>Artemether</a:t>
            </a:r>
            <a:r>
              <a:rPr lang="en-US" b="1" dirty="0"/>
              <a:t> or quinine is an acceptable alternative if </a:t>
            </a:r>
            <a:r>
              <a:rPr lang="en-US" b="1" dirty="0" err="1"/>
              <a:t>parenteral</a:t>
            </a:r>
            <a:r>
              <a:rPr lang="en-US" b="1" dirty="0"/>
              <a:t> </a:t>
            </a:r>
            <a:r>
              <a:rPr lang="en-US" b="1" dirty="0" err="1"/>
              <a:t>artesunate</a:t>
            </a:r>
            <a:r>
              <a:rPr lang="en-US" b="1" dirty="0"/>
              <a:t> is not available</a:t>
            </a:r>
            <a:r>
              <a:rPr lang="en-US" dirty="0"/>
              <a:t>: </a:t>
            </a:r>
            <a:endParaRPr lang="en-US" dirty="0" smtClean="0"/>
          </a:p>
          <a:p>
            <a:pPr lvl="1"/>
            <a:r>
              <a:rPr lang="en-US" dirty="0" err="1" smtClean="0"/>
              <a:t>Artemether</a:t>
            </a:r>
            <a:r>
              <a:rPr lang="en-US" dirty="0" smtClean="0"/>
              <a:t> </a:t>
            </a:r>
            <a:r>
              <a:rPr lang="en-US" dirty="0"/>
              <a:t>at 3.2mg/kg body weight </a:t>
            </a:r>
            <a:r>
              <a:rPr lang="en-US" dirty="0" smtClean="0"/>
              <a:t>IM given </a:t>
            </a:r>
            <a:r>
              <a:rPr lang="en-US" dirty="0"/>
              <a:t>at admission</a:t>
            </a:r>
            <a:r>
              <a:rPr lang="en-US" dirty="0" smtClean="0"/>
              <a:t>, then </a:t>
            </a:r>
            <a:r>
              <a:rPr lang="en-US" dirty="0"/>
              <a:t>1.6mg/kg body weight per </a:t>
            </a:r>
            <a:r>
              <a:rPr lang="en-US" dirty="0" smtClean="0"/>
              <a:t>day</a:t>
            </a:r>
            <a:endParaRPr lang="en-US" dirty="0"/>
          </a:p>
          <a:p>
            <a:pPr lvl="1"/>
            <a:r>
              <a:rPr lang="en-US" dirty="0"/>
              <a:t> Quinine at 20mg salt/kg body weight at admission (intravenous infusion or </a:t>
            </a:r>
            <a:r>
              <a:rPr lang="en-US" dirty="0" smtClean="0"/>
              <a:t>diluted divided IM injection</a:t>
            </a:r>
            <a:r>
              <a:rPr lang="en-US" dirty="0"/>
              <a:t>), then 10mg/kg body weight every 8h; </a:t>
            </a:r>
            <a:endParaRPr lang="en-US" dirty="0" smtClean="0"/>
          </a:p>
          <a:p>
            <a:pPr lvl="2"/>
            <a:r>
              <a:rPr lang="en-US" dirty="0" smtClean="0"/>
              <a:t>The </a:t>
            </a:r>
            <a:r>
              <a:rPr lang="en-US" dirty="0"/>
              <a:t>infusion rate should not exceed 5mg salt/kg body weight per hour. </a:t>
            </a:r>
            <a:endParaRPr lang="en-US" dirty="0" smtClean="0"/>
          </a:p>
          <a:p>
            <a:pPr lvl="2"/>
            <a:r>
              <a:rPr lang="en-US" dirty="0" smtClean="0"/>
              <a:t>Intramuscular </a:t>
            </a:r>
            <a:r>
              <a:rPr lang="en-US" dirty="0"/>
              <a:t>injections should be given into the anterior thigh and </a:t>
            </a:r>
            <a:r>
              <a:rPr lang="en-US" i="1" dirty="0"/>
              <a:t>not </a:t>
            </a:r>
            <a:r>
              <a:rPr lang="en-US" dirty="0"/>
              <a:t>the buttock.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US" dirty="0" smtClean="0"/>
              <a:t>Note;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96752"/>
            <a:ext cx="9144000" cy="5661248"/>
          </a:xfrm>
        </p:spPr>
        <p:txBody>
          <a:bodyPr>
            <a:normAutofit fontScale="92500"/>
          </a:bodyPr>
          <a:lstStyle/>
          <a:p>
            <a:r>
              <a:rPr lang="en-US" dirty="0"/>
              <a:t>Do not attempt to give oral medication to unconscious children; </a:t>
            </a:r>
            <a:endParaRPr lang="en-US" dirty="0" smtClean="0"/>
          </a:p>
          <a:p>
            <a:pPr lvl="1"/>
            <a:r>
              <a:rPr lang="en-US" dirty="0" smtClean="0"/>
              <a:t>If </a:t>
            </a:r>
            <a:r>
              <a:rPr lang="en-US" dirty="0"/>
              <a:t>parenteral injection is not possible and referral is likely to be delayed, suppositories containing </a:t>
            </a:r>
            <a:r>
              <a:rPr lang="en-US" dirty="0" err="1"/>
              <a:t>artesunate</a:t>
            </a:r>
            <a:r>
              <a:rPr lang="en-US" dirty="0"/>
              <a:t> or any artemisinin should be administered as pre-referral treatment, while all efforts are made to transfer the child to a centre where appropriate care can be provided. </a:t>
            </a:r>
            <a:endParaRPr lang="en-US" dirty="0" smtClean="0"/>
          </a:p>
          <a:p>
            <a:pPr lvl="1"/>
            <a:r>
              <a:rPr lang="en-US" dirty="0" smtClean="0"/>
              <a:t>If </a:t>
            </a:r>
            <a:r>
              <a:rPr lang="en-US" dirty="0"/>
              <a:t>these routes are not possible, artemisinin-based combination therapy can be crushed and given by nasogastric </a:t>
            </a:r>
            <a:r>
              <a:rPr lang="en-US" dirty="0" smtClean="0"/>
              <a:t>tube</a:t>
            </a:r>
            <a:r>
              <a:rPr lang="en-US" dirty="0" smtClean="0"/>
              <a:t>. Nasogastric </a:t>
            </a:r>
            <a:r>
              <a:rPr lang="en-US" dirty="0"/>
              <a:t>administration may, however, cause vomiting and result in inadequate drug levels in the blood.</a:t>
            </a:r>
          </a:p>
          <a:p>
            <a:pPr lvl="1"/>
            <a:r>
              <a:rPr lang="en-US" dirty="0" smtClean="0"/>
              <a:t>May also give IM loading dose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G:\malaria_lifecycle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16" y="140327"/>
            <a:ext cx="8712968" cy="6741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5220072" y="1928121"/>
            <a:ext cx="1220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merozoites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12160" y="5157192"/>
            <a:ext cx="1220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merozoites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95536" y="4653136"/>
            <a:ext cx="794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zygote</a:t>
            </a:r>
          </a:p>
        </p:txBody>
      </p:sp>
    </p:spTree>
    <p:extLst>
      <p:ext uri="{BB962C8B-B14F-4D97-AF65-F5344CB8AC3E}">
        <p14:creationId xmlns:p14="http://schemas.microsoft.com/office/powerpoint/2010/main" val="28771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 smtClean="0"/>
              <a:t>Common errors in diagnosis and management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2984"/>
            <a:ext cx="9144000" cy="57150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Errors </a:t>
            </a:r>
            <a:r>
              <a:rPr lang="en-US" dirty="0"/>
              <a:t>in diagnosis</a:t>
            </a:r>
          </a:p>
          <a:p>
            <a:r>
              <a:rPr lang="en-US" dirty="0" smtClean="0"/>
              <a:t>failure </a:t>
            </a:r>
            <a:r>
              <a:rPr lang="en-US" dirty="0"/>
              <a:t>to consider a diagnosis of malaria in a patient with either typical or atypical illness</a:t>
            </a:r>
          </a:p>
          <a:p>
            <a:r>
              <a:rPr lang="en-US" dirty="0" smtClean="0"/>
              <a:t>failure </a:t>
            </a:r>
            <a:r>
              <a:rPr lang="en-US" dirty="0"/>
              <a:t>to elicit a history of exposure (travel history),including travel within a country with variable transmission</a:t>
            </a:r>
          </a:p>
          <a:p>
            <a:r>
              <a:rPr lang="en-US" dirty="0" smtClean="0"/>
              <a:t> </a:t>
            </a:r>
            <a:r>
              <a:rPr lang="en-US" dirty="0" err="1"/>
              <a:t>Misjudgement</a:t>
            </a:r>
            <a:r>
              <a:rPr lang="en-US" dirty="0"/>
              <a:t> of severity of malaria</a:t>
            </a:r>
          </a:p>
          <a:p>
            <a:r>
              <a:rPr lang="en-US" dirty="0" smtClean="0"/>
              <a:t>failure </a:t>
            </a:r>
            <a:r>
              <a:rPr lang="en-US" dirty="0"/>
              <a:t>to do a thick blood film</a:t>
            </a:r>
          </a:p>
          <a:p>
            <a:r>
              <a:rPr lang="en-US" dirty="0" smtClean="0"/>
              <a:t>missed </a:t>
            </a:r>
            <a:r>
              <a:rPr lang="en-US" dirty="0" err="1"/>
              <a:t>hypoglycaemia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en-US" dirty="0" smtClean="0"/>
              <a:t>Failure </a:t>
            </a:r>
            <a:r>
              <a:rPr lang="en-US" dirty="0"/>
              <a:t>to diagnose alternative or associated infections (bacterial, viral), especially in an endemic area with high transmission </a:t>
            </a:r>
          </a:p>
          <a:p>
            <a:r>
              <a:rPr lang="en-US" dirty="0" smtClean="0"/>
              <a:t>Misdiagnosis</a:t>
            </a:r>
            <a:r>
              <a:rPr lang="en-US" dirty="0"/>
              <a:t>: making an alternative diagnosis in a patient who actually has malaria (e.g. influenza, encephalitis, meningitis, pneumonia)</a:t>
            </a:r>
          </a:p>
          <a:p>
            <a:r>
              <a:rPr lang="en-US" dirty="0" smtClean="0"/>
              <a:t>Failure </a:t>
            </a:r>
            <a:r>
              <a:rPr lang="en-US" dirty="0"/>
              <a:t>to recognize respiratory distress (metabolic acidosis)</a:t>
            </a:r>
          </a:p>
          <a:p>
            <a:r>
              <a:rPr lang="en-US" dirty="0" smtClean="0"/>
              <a:t>Failure </a:t>
            </a:r>
            <a:r>
              <a:rPr lang="en-US" dirty="0"/>
              <a:t>to conduct an </a:t>
            </a:r>
            <a:r>
              <a:rPr lang="en-US" dirty="0" err="1"/>
              <a:t>ophthalmoscopic</a:t>
            </a:r>
            <a:r>
              <a:rPr lang="en-US" dirty="0"/>
              <a:t> examination for the presence of </a:t>
            </a:r>
            <a:r>
              <a:rPr lang="en-US" dirty="0" err="1"/>
              <a:t>papilloedema</a:t>
            </a:r>
            <a:r>
              <a:rPr lang="en-US" dirty="0"/>
              <a:t> and malarial retinopathy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0"/>
            <a:ext cx="9144000" cy="68580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/>
              <a:t>Errors in management</a:t>
            </a:r>
          </a:p>
          <a:p>
            <a:r>
              <a:rPr lang="en-US" dirty="0" smtClean="0"/>
              <a:t>Delay </a:t>
            </a:r>
            <a:r>
              <a:rPr lang="en-US" dirty="0"/>
              <a:t>in starting </a:t>
            </a:r>
            <a:r>
              <a:rPr lang="en-US" dirty="0" err="1"/>
              <a:t>antimalarial</a:t>
            </a:r>
            <a:r>
              <a:rPr lang="en-US" dirty="0"/>
              <a:t> therapy this is the most serious error, as delays in starting treatment may be fatal.</a:t>
            </a:r>
          </a:p>
          <a:p>
            <a:r>
              <a:rPr lang="en-US" dirty="0" smtClean="0"/>
              <a:t>Inadequate </a:t>
            </a:r>
            <a:r>
              <a:rPr lang="en-US" dirty="0"/>
              <a:t>nursing care</a:t>
            </a:r>
          </a:p>
          <a:p>
            <a:r>
              <a:rPr lang="en-US" dirty="0" smtClean="0"/>
              <a:t>Incorrectly </a:t>
            </a:r>
            <a:r>
              <a:rPr lang="en-US" dirty="0"/>
              <a:t>calculated dosage of </a:t>
            </a:r>
            <a:r>
              <a:rPr lang="en-US" dirty="0" err="1"/>
              <a:t>antimalarial</a:t>
            </a:r>
            <a:r>
              <a:rPr lang="en-US" dirty="0"/>
              <a:t> medicines</a:t>
            </a:r>
          </a:p>
          <a:p>
            <a:r>
              <a:rPr lang="en-US" dirty="0" smtClean="0"/>
              <a:t>Inappropriate </a:t>
            </a:r>
            <a:r>
              <a:rPr lang="en-US" dirty="0"/>
              <a:t>route of administration of </a:t>
            </a:r>
            <a:r>
              <a:rPr lang="en-US" dirty="0" err="1"/>
              <a:t>antimalarial</a:t>
            </a:r>
            <a:r>
              <a:rPr lang="en-US" dirty="0"/>
              <a:t> agents </a:t>
            </a:r>
          </a:p>
          <a:p>
            <a:r>
              <a:rPr lang="en-US" dirty="0" smtClean="0"/>
              <a:t> </a:t>
            </a:r>
            <a:r>
              <a:rPr lang="en-US" dirty="0"/>
              <a:t>intramuscular injections into the buttock, particularly of quinine, which can damage the sciatic nerve</a:t>
            </a:r>
          </a:p>
          <a:p>
            <a:r>
              <a:rPr lang="en-US" dirty="0"/>
              <a:t>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85728"/>
            <a:ext cx="8686800" cy="5840435"/>
          </a:xfrm>
        </p:spPr>
        <p:txBody>
          <a:bodyPr>
            <a:normAutofit/>
          </a:bodyPr>
          <a:lstStyle/>
          <a:p>
            <a:r>
              <a:rPr lang="en-US" dirty="0" smtClean="0"/>
              <a:t>• Failure to switch patients from </a:t>
            </a:r>
            <a:r>
              <a:rPr lang="en-US" dirty="0" err="1" smtClean="0"/>
              <a:t>parenteral</a:t>
            </a:r>
            <a:r>
              <a:rPr lang="en-US" dirty="0" smtClean="0"/>
              <a:t> to oral therapy after 24h, or as soon as they can take and tolerate oral medication</a:t>
            </a:r>
          </a:p>
          <a:p>
            <a:r>
              <a:rPr lang="en-US" dirty="0" smtClean="0"/>
              <a:t> Failure to review </a:t>
            </a:r>
            <a:r>
              <a:rPr lang="en-US" dirty="0" err="1" smtClean="0"/>
              <a:t>antimalarial</a:t>
            </a:r>
            <a:r>
              <a:rPr lang="en-US" dirty="0" smtClean="0"/>
              <a:t> treatment for a patient whose condition is deteriorating</a:t>
            </a:r>
          </a:p>
          <a:p>
            <a:r>
              <a:rPr lang="en-US" dirty="0" smtClean="0"/>
              <a:t>Failure to re-check blood glucose concentration in a patient who develops seizure or deepening coma</a:t>
            </a:r>
          </a:p>
          <a:p>
            <a:r>
              <a:rPr lang="en-US" dirty="0" smtClean="0"/>
              <a:t> Failure to recognize and treat minor convulsions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14290"/>
            <a:ext cx="8686800" cy="5911873"/>
          </a:xfrm>
        </p:spPr>
        <p:txBody>
          <a:bodyPr>
            <a:normAutofit/>
          </a:bodyPr>
          <a:lstStyle/>
          <a:p>
            <a:r>
              <a:rPr lang="en-US" dirty="0" smtClean="0"/>
              <a:t>Failure to recognize and manage pulmonary </a:t>
            </a:r>
            <a:r>
              <a:rPr lang="en-US" dirty="0" err="1" smtClean="0"/>
              <a:t>oedema</a:t>
            </a:r>
            <a:endParaRPr lang="en-US" dirty="0" smtClean="0"/>
          </a:p>
          <a:p>
            <a:r>
              <a:rPr lang="en-US" dirty="0" smtClean="0"/>
              <a:t>Failure to notice kidney injury</a:t>
            </a:r>
          </a:p>
          <a:p>
            <a:r>
              <a:rPr lang="en-US" dirty="0" smtClean="0"/>
              <a:t>Failure to give antibiotics to treat possible meningitis if a decision is made to delay lumbar puncture</a:t>
            </a:r>
          </a:p>
          <a:p>
            <a:r>
              <a:rPr lang="en-US" dirty="0" smtClean="0"/>
              <a:t>Fluid bolus resuscitation in children with severe malaria who are not severely dehydrated – leads to pulmonary edema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US" b="1" dirty="0" smtClean="0"/>
              <a:t>Malaria </a:t>
            </a:r>
            <a:r>
              <a:rPr lang="en-US" b="1" dirty="0" err="1" smtClean="0"/>
              <a:t>cont</a:t>
            </a:r>
            <a:r>
              <a:rPr lang="en-US" b="1" dirty="0" smtClean="0"/>
              <a:t>’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/>
              <a:t>Communicability;</a:t>
            </a:r>
          </a:p>
          <a:p>
            <a:pPr lvl="1"/>
            <a:r>
              <a:rPr lang="en-US" dirty="0" smtClean="0"/>
              <a:t>P. vivax; 4 to 5 days after appearance of sexual forms</a:t>
            </a:r>
          </a:p>
          <a:p>
            <a:pPr lvl="1"/>
            <a:r>
              <a:rPr lang="en-US" dirty="0" smtClean="0"/>
              <a:t>P. falciparum; 10 to 12 days</a:t>
            </a:r>
          </a:p>
          <a:p>
            <a:r>
              <a:rPr lang="en-US" b="1" dirty="0" smtClean="0"/>
              <a:t>Vector; </a:t>
            </a:r>
          </a:p>
          <a:p>
            <a:pPr lvl="1"/>
            <a:r>
              <a:rPr lang="en-US" dirty="0" smtClean="0"/>
              <a:t>Female anopheles </a:t>
            </a:r>
            <a:r>
              <a:rPr lang="en-US" dirty="0" err="1" smtClean="0"/>
              <a:t>mosquitoe</a:t>
            </a:r>
            <a:endParaRPr lang="en-US" dirty="0" smtClean="0"/>
          </a:p>
          <a:p>
            <a:r>
              <a:rPr lang="en-US" b="1" dirty="0" smtClean="0"/>
              <a:t>Mode of transmission</a:t>
            </a:r>
          </a:p>
          <a:p>
            <a:pPr lvl="1"/>
            <a:r>
              <a:rPr lang="en-US" dirty="0" smtClean="0"/>
              <a:t>Bite of female Anopheles </a:t>
            </a:r>
            <a:r>
              <a:rPr lang="en-US" dirty="0" err="1" smtClean="0"/>
              <a:t>mosquitoe</a:t>
            </a:r>
            <a:endParaRPr lang="en-US" dirty="0" smtClean="0"/>
          </a:p>
          <a:p>
            <a:pPr lvl="1"/>
            <a:r>
              <a:rPr lang="en-US" dirty="0" smtClean="0"/>
              <a:t>Direct transmission during transfusion of blood/plasma</a:t>
            </a:r>
          </a:p>
          <a:p>
            <a:pPr lvl="1"/>
            <a:r>
              <a:rPr lang="en-US" dirty="0" smtClean="0"/>
              <a:t>Congenital malaria</a:t>
            </a:r>
          </a:p>
          <a:p>
            <a:r>
              <a:rPr lang="en-US" b="1" dirty="0" smtClean="0"/>
              <a:t>Incubation ; </a:t>
            </a:r>
            <a:r>
              <a:rPr lang="en-US" b="1" dirty="0" err="1" smtClean="0"/>
              <a:t>btn</a:t>
            </a:r>
            <a:r>
              <a:rPr lang="en-US" b="1" dirty="0" smtClean="0"/>
              <a:t> bite and first attack of fever</a:t>
            </a:r>
          </a:p>
          <a:p>
            <a:pPr lvl="1"/>
            <a:r>
              <a:rPr lang="en-US" dirty="0" smtClean="0"/>
              <a:t>P. falciparum; 12 days</a:t>
            </a:r>
          </a:p>
          <a:p>
            <a:pPr lvl="1"/>
            <a:r>
              <a:rPr lang="en-US" dirty="0" smtClean="0"/>
              <a:t>P. vivax; 13 to 15 days</a:t>
            </a:r>
          </a:p>
          <a:p>
            <a:pPr lvl="1"/>
            <a:r>
              <a:rPr lang="en-US" dirty="0" smtClean="0"/>
              <a:t>P. </a:t>
            </a:r>
            <a:r>
              <a:rPr lang="en-US" dirty="0" err="1" smtClean="0"/>
              <a:t>malariae</a:t>
            </a:r>
            <a:r>
              <a:rPr lang="en-US" dirty="0" smtClean="0"/>
              <a:t>; 1 month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46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Host </a:t>
            </a:r>
            <a:r>
              <a:rPr lang="en-US" b="1" dirty="0" smtClean="0"/>
              <a:t>factors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Men are exposed than females</a:t>
            </a:r>
          </a:p>
          <a:p>
            <a:r>
              <a:rPr lang="en-US" dirty="0" smtClean="0"/>
              <a:t>People with sickle cell traits usually have milder illness</a:t>
            </a:r>
          </a:p>
          <a:p>
            <a:r>
              <a:rPr lang="en-US" dirty="0" smtClean="0"/>
              <a:t>More common in less developed countries and movement population</a:t>
            </a:r>
          </a:p>
          <a:p>
            <a:r>
              <a:rPr lang="en-US" dirty="0" smtClean="0"/>
              <a:t>Man has no natural immunity</a:t>
            </a:r>
          </a:p>
          <a:p>
            <a:r>
              <a:rPr lang="en-US" dirty="0" smtClean="0"/>
              <a:t>It common during or immediately after rainy seasons, in temp 20 to 30 degrees, humidity of 60%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28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Attack of malaria occurs in three  stages;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Cold stage</a:t>
            </a:r>
            <a:r>
              <a:rPr lang="en-US" dirty="0" smtClean="0"/>
              <a:t>; sudden onset of fever and chills which lasts for 15 minute an hour</a:t>
            </a:r>
          </a:p>
          <a:p>
            <a:r>
              <a:rPr lang="en-US" b="1" dirty="0" smtClean="0"/>
              <a:t>Hot stage</a:t>
            </a:r>
            <a:r>
              <a:rPr lang="en-US" dirty="0" smtClean="0"/>
              <a:t>; temperature rises up to 41 degrees with headache which lasts for 2 to 6 hours</a:t>
            </a:r>
          </a:p>
          <a:p>
            <a:r>
              <a:rPr lang="en-US" b="1" dirty="0" smtClean="0"/>
              <a:t>Sweating stage</a:t>
            </a:r>
            <a:r>
              <a:rPr lang="en-US" dirty="0" smtClean="0"/>
              <a:t>; fever comes down by profuse sweating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030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Malaria </a:t>
            </a:r>
            <a:r>
              <a:rPr lang="en-US" dirty="0" err="1" smtClean="0"/>
              <a:t>cont</a:t>
            </a:r>
            <a:r>
              <a:rPr lang="en-US" dirty="0" smtClean="0"/>
              <a:t>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72816"/>
            <a:ext cx="8686800" cy="4353347"/>
          </a:xfrm>
        </p:spPr>
        <p:txBody>
          <a:bodyPr>
            <a:normAutofit/>
          </a:bodyPr>
          <a:lstStyle/>
          <a:p>
            <a:r>
              <a:rPr lang="en-US" dirty="0"/>
              <a:t>Severe malaria is most commonly caused by infection, with </a:t>
            </a:r>
            <a:r>
              <a:rPr lang="en-US" i="1" dirty="0"/>
              <a:t>Plasmodium </a:t>
            </a:r>
            <a:r>
              <a:rPr lang="en-US" i="1" dirty="0" err="1" smtClean="0"/>
              <a:t>falciparum</a:t>
            </a:r>
            <a:endParaRPr lang="en-US" dirty="0"/>
          </a:p>
          <a:p>
            <a:r>
              <a:rPr lang="en-US" dirty="0" smtClean="0"/>
              <a:t>Recognizing </a:t>
            </a:r>
            <a:r>
              <a:rPr lang="en-US" dirty="0"/>
              <a:t>and promptly treating uncomplicated malaria </a:t>
            </a:r>
            <a:r>
              <a:rPr lang="en-US" dirty="0" smtClean="0"/>
              <a:t>prevents complicated malaria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Who is at risk of Malaria?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052736"/>
            <a:ext cx="8686800" cy="505461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 </a:t>
            </a:r>
            <a:r>
              <a:rPr lang="en-US" dirty="0"/>
              <a:t>high-transmission areas, the risk for severe falciparum malaria is greatest among </a:t>
            </a:r>
            <a:r>
              <a:rPr lang="en-US" b="1" dirty="0"/>
              <a:t>young children </a:t>
            </a:r>
            <a:r>
              <a:rPr lang="en-US" dirty="0"/>
              <a:t>and </a:t>
            </a:r>
            <a:r>
              <a:rPr lang="en-US" b="1" dirty="0"/>
              <a:t>visitors (of any age) from </a:t>
            </a:r>
            <a:r>
              <a:rPr lang="en-US" b="1" dirty="0" smtClean="0"/>
              <a:t>non endemic </a:t>
            </a:r>
            <a:r>
              <a:rPr lang="en-US" b="1" dirty="0"/>
              <a:t>areas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other areas</a:t>
            </a:r>
            <a:r>
              <a:rPr lang="en-US" dirty="0" smtClean="0"/>
              <a:t>, severe </a:t>
            </a:r>
            <a:r>
              <a:rPr lang="en-US" dirty="0"/>
              <a:t>malaria is more evenly distributed across all age groups. </a:t>
            </a:r>
            <a:endParaRPr lang="en-US" dirty="0" smtClean="0"/>
          </a:p>
          <a:p>
            <a:r>
              <a:rPr lang="en-US" dirty="0" smtClean="0"/>
              <a:t>Risk </a:t>
            </a:r>
            <a:r>
              <a:rPr lang="en-US" dirty="0"/>
              <a:t>is </a:t>
            </a:r>
            <a:r>
              <a:rPr lang="en-US" b="1" dirty="0"/>
              <a:t>increased in the second and third trimesters of pregnancy</a:t>
            </a:r>
            <a:r>
              <a:rPr lang="en-US" dirty="0"/>
              <a:t>, in patients with </a:t>
            </a:r>
            <a:r>
              <a:rPr lang="en-US" b="1" dirty="0"/>
              <a:t>HIV/AIDS</a:t>
            </a:r>
            <a:r>
              <a:rPr lang="en-US" dirty="0"/>
              <a:t> and in people who have undergone </a:t>
            </a:r>
            <a:r>
              <a:rPr lang="en-US" b="1" dirty="0" err="1"/>
              <a:t>splenectomy</a:t>
            </a:r>
            <a:endParaRPr lang="en-US" b="1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23451</TotalTime>
  <Words>3199</Words>
  <Application>Microsoft Office PowerPoint</Application>
  <PresentationFormat>On-screen Show (4:3)</PresentationFormat>
  <Paragraphs>267</Paragraphs>
  <Slides>44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Office Theme</vt:lpstr>
      <vt:lpstr>MALARIA </vt:lpstr>
      <vt:lpstr>Introduction </vt:lpstr>
      <vt:lpstr>Life history of the parasite; two cycles</vt:lpstr>
      <vt:lpstr>PowerPoint Presentation</vt:lpstr>
      <vt:lpstr>Malaria cont’</vt:lpstr>
      <vt:lpstr>Host factors</vt:lpstr>
      <vt:lpstr>Attack of malaria occurs in three  stages;</vt:lpstr>
      <vt:lpstr>Malaria cont’</vt:lpstr>
      <vt:lpstr>Who is at risk of Malaria? </vt:lpstr>
      <vt:lpstr>Presentation of uncomplicated malaria in children</vt:lpstr>
      <vt:lpstr>Presentation of Severe /complicated malaria</vt:lpstr>
      <vt:lpstr>Lab Findings</vt:lpstr>
      <vt:lpstr>Parasitological diagnosis of severe falciparum malaria</vt:lpstr>
      <vt:lpstr>Parasitology cont’</vt:lpstr>
      <vt:lpstr>Management of Complicated/ severe malaria  </vt:lpstr>
      <vt:lpstr>History</vt:lpstr>
      <vt:lpstr>Initial assessment of severe malaria</vt:lpstr>
      <vt:lpstr>PowerPoint Presentation</vt:lpstr>
      <vt:lpstr>Emergency measures</vt:lpstr>
      <vt:lpstr>Cerebral malaria </vt:lpstr>
      <vt:lpstr>PowerPoint Presentation</vt:lpstr>
      <vt:lpstr>PowerPoint Presentation</vt:lpstr>
      <vt:lpstr>PowerPoint Presentation</vt:lpstr>
      <vt:lpstr>PowerPoint Presentation</vt:lpstr>
      <vt:lpstr>Anaemia </vt:lpstr>
      <vt:lpstr>PowerPoint Presentation</vt:lpstr>
      <vt:lpstr>PowerPoint Presentation</vt:lpstr>
      <vt:lpstr>Respiratory distress (acidosis) </vt:lpstr>
      <vt:lpstr>PowerPoint Presentation</vt:lpstr>
      <vt:lpstr>Hypoglycaemia </vt:lpstr>
      <vt:lpstr>PowerPoint Presentation</vt:lpstr>
      <vt:lpstr>Shock </vt:lpstr>
      <vt:lpstr>Dehydration and electrolyte disturbance </vt:lpstr>
      <vt:lpstr>PowerPoint Presentation</vt:lpstr>
      <vt:lpstr>Children unable to retain oral medication</vt:lpstr>
      <vt:lpstr>Post discharge follow-up of children with severe malaria </vt:lpstr>
      <vt:lpstr>Antimalarial drugs  </vt:lpstr>
      <vt:lpstr>PowerPoint Presentation</vt:lpstr>
      <vt:lpstr>Note;</vt:lpstr>
      <vt:lpstr>Common errors in diagnosis and management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Malaria in children</dc:title>
  <dc:creator>wanjala</dc:creator>
  <cp:lastModifiedBy>Midwifery</cp:lastModifiedBy>
  <cp:revision>74</cp:revision>
  <cp:lastPrinted>2017-10-13T05:37:05Z</cp:lastPrinted>
  <dcterms:created xsi:type="dcterms:W3CDTF">2015-10-01T09:29:58Z</dcterms:created>
  <dcterms:modified xsi:type="dcterms:W3CDTF">2017-10-13T10:34:37Z</dcterms:modified>
</cp:coreProperties>
</file>