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60" r:id="rId3"/>
    <p:sldId id="261" r:id="rId4"/>
    <p:sldId id="262" r:id="rId5"/>
    <p:sldId id="263" r:id="rId6"/>
    <p:sldId id="264" r:id="rId7"/>
    <p:sldId id="265" r:id="rId8"/>
    <p:sldId id="266" r:id="rId9"/>
    <p:sldId id="267" r:id="rId10"/>
    <p:sldId id="257" r:id="rId11"/>
    <p:sldId id="258" r:id="rId12"/>
    <p:sldId id="268" r:id="rId13"/>
    <p:sldId id="269" r:id="rId14"/>
    <p:sldId id="270" r:id="rId15"/>
    <p:sldId id="271" r:id="rId16"/>
    <p:sldId id="272" r:id="rId17"/>
    <p:sldId id="273" r:id="rId18"/>
    <p:sldId id="274" r:id="rId19"/>
    <p:sldId id="275" r:id="rId20"/>
    <p:sldId id="276" r:id="rId21"/>
    <p:sldId id="291" r:id="rId22"/>
    <p:sldId id="277" r:id="rId23"/>
    <p:sldId id="280" r:id="rId24"/>
    <p:sldId id="278" r:id="rId25"/>
    <p:sldId id="279" r:id="rId26"/>
    <p:sldId id="281" r:id="rId27"/>
    <p:sldId id="282" r:id="rId28"/>
    <p:sldId id="283" r:id="rId29"/>
    <p:sldId id="284" r:id="rId30"/>
    <p:sldId id="285" r:id="rId31"/>
    <p:sldId id="286" r:id="rId32"/>
    <p:sldId id="287" r:id="rId33"/>
    <p:sldId id="288" r:id="rId34"/>
    <p:sldId id="289" r:id="rId35"/>
    <p:sldId id="290" r:id="rId36"/>
    <p:sldId id="293" r:id="rId37"/>
    <p:sldId id="292" r:id="rId38"/>
    <p:sldId id="294" r:id="rId39"/>
    <p:sldId id="295" r:id="rId40"/>
    <p:sldId id="296" r:id="rId41"/>
    <p:sldId id="297" r:id="rId42"/>
    <p:sldId id="298" r:id="rId43"/>
    <p:sldId id="299" r:id="rId44"/>
    <p:sldId id="30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3" d="100"/>
          <a:sy n="53" d="100"/>
        </p:scale>
        <p:origin x="-96" y="-3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1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6C4E4F-224D-4083-95F3-10731F1645D6}" type="datetimeFigureOut">
              <a:rPr lang="en-US" smtClean="0"/>
              <a:pPr/>
              <a:t>12/14/2016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C90BCB-014B-43A0-B46F-B8490ABA4B1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C90BCB-014B-43A0-B46F-B8490ABA4B14}"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CARDIOVASCULAR DISEASES</a:t>
            </a:r>
            <a:endParaRPr lang="en-US" b="1" dirty="0"/>
          </a:p>
        </p:txBody>
      </p:sp>
      <p:sp>
        <p:nvSpPr>
          <p:cNvPr id="4" name="Subtitle 3"/>
          <p:cNvSpPr>
            <a:spLocks noGrp="1"/>
          </p:cNvSpPr>
          <p:nvPr>
            <p:ph type="subTitle" idx="1"/>
          </p:nvPr>
        </p:nvSpPr>
        <p:spPr/>
        <p:txBody>
          <a:bodyPr/>
          <a:lstStyle/>
          <a:p>
            <a:r>
              <a:rPr lang="en-US" smtClean="0"/>
              <a:t>Jonathan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marL="742950" indent="-742950" algn="l">
              <a:buFont typeface="+mj-lt"/>
              <a:buAutoNum type="arabicPeriod" startAt="2"/>
            </a:pPr>
            <a:r>
              <a:rPr lang="en-US" sz="3600" b="1" dirty="0" smtClean="0"/>
              <a:t>Congestive Cardiac Failure</a:t>
            </a:r>
            <a:endParaRPr lang="en-US" sz="3600" b="1" dirty="0"/>
          </a:p>
        </p:txBody>
      </p:sp>
      <p:sp>
        <p:nvSpPr>
          <p:cNvPr id="3" name="Content Placeholder 2"/>
          <p:cNvSpPr>
            <a:spLocks noGrp="1"/>
          </p:cNvSpPr>
          <p:nvPr>
            <p:ph idx="1"/>
          </p:nvPr>
        </p:nvSpPr>
        <p:spPr>
          <a:xfrm>
            <a:off x="457200" y="1219200"/>
            <a:ext cx="8229600" cy="4906963"/>
          </a:xfrm>
        </p:spPr>
        <p:txBody>
          <a:bodyPr/>
          <a:lstStyle/>
          <a:p>
            <a:r>
              <a:rPr lang="en-US" dirty="0" smtClean="0"/>
              <a:t>Is a clinical condition characterized by </a:t>
            </a:r>
            <a:r>
              <a:rPr lang="en-US" dirty="0" err="1" smtClean="0"/>
              <a:t>laboured</a:t>
            </a:r>
            <a:r>
              <a:rPr lang="en-US" dirty="0" smtClean="0"/>
              <a:t> breathing because the heart fails to meet circulatory and metabolic oxygen demand of the body</a:t>
            </a:r>
          </a:p>
          <a:p>
            <a:r>
              <a:rPr lang="en-US" dirty="0" smtClean="0"/>
              <a:t>Almost all predisposed children develop this problem by the end of 6 months if treatment is not initiated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b="1" dirty="0" smtClean="0"/>
              <a:t>Causes</a:t>
            </a:r>
            <a:endParaRPr lang="en-US" b="1"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b="1" dirty="0" smtClean="0"/>
              <a:t>Volume overload</a:t>
            </a:r>
            <a:r>
              <a:rPr lang="en-US" dirty="0" smtClean="0"/>
              <a:t> - from left to right shunts where the right ventricle hypertrophies in order to compensate the increased blood volume e.g. in congenital heart defects</a:t>
            </a:r>
          </a:p>
          <a:p>
            <a:r>
              <a:rPr lang="en-US" b="1" dirty="0" smtClean="0"/>
              <a:t>Pressure overload</a:t>
            </a:r>
            <a:r>
              <a:rPr lang="en-US" dirty="0" smtClean="0"/>
              <a:t>  - due to obstructive lesions e.g. </a:t>
            </a:r>
            <a:r>
              <a:rPr lang="en-US" dirty="0" err="1" smtClean="0"/>
              <a:t>valvular</a:t>
            </a:r>
            <a:r>
              <a:rPr lang="en-US" dirty="0" smtClean="0"/>
              <a:t> </a:t>
            </a:r>
            <a:r>
              <a:rPr lang="en-US" dirty="0" err="1" smtClean="0"/>
              <a:t>stenosis</a:t>
            </a:r>
            <a:r>
              <a:rPr lang="en-US" dirty="0" smtClean="0"/>
              <a:t>, </a:t>
            </a:r>
            <a:r>
              <a:rPr lang="en-US" dirty="0" err="1" smtClean="0"/>
              <a:t>coarctation</a:t>
            </a:r>
            <a:r>
              <a:rPr lang="en-US" dirty="0" smtClean="0"/>
              <a:t> of the aorta</a:t>
            </a:r>
          </a:p>
          <a:p>
            <a:r>
              <a:rPr lang="en-US" b="1" dirty="0" smtClean="0"/>
              <a:t>Reduced myocardial contractility</a:t>
            </a:r>
            <a:r>
              <a:rPr lang="en-US" dirty="0" smtClean="0"/>
              <a:t> by severe anemia or asphyxia</a:t>
            </a:r>
          </a:p>
          <a:p>
            <a:r>
              <a:rPr lang="en-US" b="1" dirty="0" smtClean="0"/>
              <a:t>High cardiac output demands</a:t>
            </a:r>
            <a:r>
              <a:rPr lang="en-US" dirty="0" smtClean="0"/>
              <a:t> </a:t>
            </a:r>
            <a:r>
              <a:rPr lang="en-US" dirty="0" err="1" smtClean="0"/>
              <a:t>e.g</a:t>
            </a:r>
            <a:r>
              <a:rPr lang="en-US" dirty="0" smtClean="0"/>
              <a:t> in sepsis, hormonal problems such as </a:t>
            </a:r>
            <a:r>
              <a:rPr lang="en-US" dirty="0" err="1" smtClean="0"/>
              <a:t>hypothyrodism</a:t>
            </a:r>
            <a:endParaRPr lang="en-US" dirty="0" smtClean="0"/>
          </a:p>
          <a:p>
            <a:r>
              <a:rPr lang="en-US" b="1" dirty="0" err="1" smtClean="0"/>
              <a:t>Cor</a:t>
            </a:r>
            <a:r>
              <a:rPr lang="en-US" b="1" dirty="0" smtClean="0"/>
              <a:t> </a:t>
            </a:r>
            <a:r>
              <a:rPr lang="en-US" b="1" dirty="0" err="1" smtClean="0"/>
              <a:t>pulmonale</a:t>
            </a:r>
            <a:r>
              <a:rPr lang="en-US" dirty="0" smtClean="0"/>
              <a:t> – which is caused by chronic obstructive lung diseases e.g. cystic fibrosis, </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sz="3200" b="1" dirty="0" smtClean="0"/>
              <a:t>Clinical Manifestations</a:t>
            </a:r>
            <a:endParaRPr lang="en-US" sz="3200" b="1" dirty="0"/>
          </a:p>
        </p:txBody>
      </p:sp>
      <p:sp>
        <p:nvSpPr>
          <p:cNvPr id="3" name="Content Placeholder 2"/>
          <p:cNvSpPr>
            <a:spLocks noGrp="1"/>
          </p:cNvSpPr>
          <p:nvPr>
            <p:ph idx="1"/>
          </p:nvPr>
        </p:nvSpPr>
        <p:spPr>
          <a:xfrm>
            <a:off x="457200" y="838200"/>
            <a:ext cx="8229600" cy="5638800"/>
          </a:xfrm>
        </p:spPr>
        <p:txBody>
          <a:bodyPr>
            <a:normAutofit fontScale="92500" lnSpcReduction="10000"/>
          </a:bodyPr>
          <a:lstStyle/>
          <a:p>
            <a:r>
              <a:rPr lang="en-US" b="1" dirty="0" smtClean="0"/>
              <a:t>Left-Sided Heart Failure</a:t>
            </a:r>
          </a:p>
          <a:p>
            <a:pPr lvl="1"/>
            <a:r>
              <a:rPr lang="en-US" dirty="0" smtClean="0"/>
              <a:t>Congestion occurs mainly in the lungs from blood backing up into pulmonary veins and capillaries.</a:t>
            </a:r>
          </a:p>
          <a:p>
            <a:pPr lvl="2"/>
            <a:r>
              <a:rPr lang="en-US" dirty="0" smtClean="0"/>
              <a:t>Shortness of breath, </a:t>
            </a:r>
            <a:r>
              <a:rPr lang="en-US" dirty="0" err="1" smtClean="0"/>
              <a:t>dyspnea</a:t>
            </a:r>
            <a:r>
              <a:rPr lang="en-US" dirty="0" smtClean="0"/>
              <a:t> on exertion, paroxysmal nocturnal </a:t>
            </a:r>
            <a:r>
              <a:rPr lang="en-US" dirty="0" err="1" smtClean="0"/>
              <a:t>dyspnea</a:t>
            </a:r>
            <a:r>
              <a:rPr lang="en-US" dirty="0" smtClean="0"/>
              <a:t> (due to </a:t>
            </a:r>
            <a:r>
              <a:rPr lang="en-US" dirty="0" err="1" smtClean="0"/>
              <a:t>reabsorption</a:t>
            </a:r>
            <a:r>
              <a:rPr lang="en-US" dirty="0" smtClean="0"/>
              <a:t> of dependent edema that has developed during day), pulmonary edema (manifested by </a:t>
            </a:r>
            <a:r>
              <a:rPr lang="en-US" dirty="0" err="1" smtClean="0"/>
              <a:t>rales</a:t>
            </a:r>
            <a:r>
              <a:rPr lang="en-US" dirty="0" smtClean="0"/>
              <a:t>, rhonchi, wheezes, and </a:t>
            </a:r>
            <a:r>
              <a:rPr lang="en-US" dirty="0" err="1" smtClean="0"/>
              <a:t>orthopnea</a:t>
            </a:r>
            <a:r>
              <a:rPr lang="en-US" dirty="0" smtClean="0"/>
              <a:t>)</a:t>
            </a:r>
          </a:p>
          <a:p>
            <a:pPr lvl="2"/>
            <a:r>
              <a:rPr lang="en-US" dirty="0" smtClean="0"/>
              <a:t>Cough may be dry, unproductive; usually occurs at night</a:t>
            </a:r>
          </a:p>
          <a:p>
            <a:pPr lvl="2"/>
            <a:r>
              <a:rPr lang="en-US" dirty="0" smtClean="0"/>
              <a:t>Signs and symptoms of pulmonary edema, e.g. </a:t>
            </a:r>
          </a:p>
          <a:p>
            <a:pPr lvl="1"/>
            <a:r>
              <a:rPr lang="en-US" dirty="0" smtClean="0"/>
              <a:t>Fatigability from low Cardiac Output, </a:t>
            </a:r>
            <a:r>
              <a:rPr lang="en-US" dirty="0" err="1" smtClean="0"/>
              <a:t>nocturia</a:t>
            </a:r>
            <a:r>
              <a:rPr lang="en-US" dirty="0" smtClean="0"/>
              <a:t>, insomnia, </a:t>
            </a:r>
            <a:r>
              <a:rPr lang="en-US" dirty="0" err="1" smtClean="0"/>
              <a:t>dyspnea</a:t>
            </a:r>
            <a:r>
              <a:rPr lang="en-US" dirty="0" smtClean="0"/>
              <a:t>, catabolic effect of chronic failure.</a:t>
            </a:r>
          </a:p>
          <a:p>
            <a:pPr lvl="1"/>
            <a:r>
              <a:rPr lang="en-US" dirty="0" smtClean="0"/>
              <a:t>Insomnia, restlessness.</a:t>
            </a:r>
          </a:p>
          <a:p>
            <a:pPr lvl="1"/>
            <a:r>
              <a:rPr lang="en-US" dirty="0" smtClean="0"/>
              <a:t>Tachycardia, third heart sound</a:t>
            </a:r>
          </a:p>
          <a:p>
            <a:pPr lvl="1"/>
            <a:r>
              <a:rPr lang="en-US" dirty="0" smtClean="0"/>
              <a:t>Finger clubbing</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pPr algn="l">
              <a:buFont typeface="Arial" pitchFamily="34" charset="0"/>
              <a:buChar char="•"/>
            </a:pPr>
            <a:r>
              <a:rPr lang="en-US" sz="3200" b="1" dirty="0" smtClean="0"/>
              <a:t> Right-Sided Heart Failure</a:t>
            </a:r>
            <a:endParaRPr lang="en-US" sz="3200" dirty="0"/>
          </a:p>
        </p:txBody>
      </p:sp>
      <p:sp>
        <p:nvSpPr>
          <p:cNvPr id="3" name="Content Placeholder 2"/>
          <p:cNvSpPr>
            <a:spLocks noGrp="1"/>
          </p:cNvSpPr>
          <p:nvPr>
            <p:ph idx="1"/>
          </p:nvPr>
        </p:nvSpPr>
        <p:spPr>
          <a:xfrm>
            <a:off x="457200" y="1066800"/>
            <a:ext cx="8229600" cy="5334000"/>
          </a:xfrm>
        </p:spPr>
        <p:txBody>
          <a:bodyPr>
            <a:normAutofit fontScale="92500" lnSpcReduction="20000"/>
          </a:bodyPr>
          <a:lstStyle/>
          <a:p>
            <a:pPr lvl="1"/>
            <a:r>
              <a:rPr lang="en-US" dirty="0" smtClean="0"/>
              <a:t>Signs and symptoms are due to elevated pressures and congestion in systemic veins and capillaries:</a:t>
            </a:r>
          </a:p>
          <a:p>
            <a:pPr lvl="1"/>
            <a:r>
              <a:rPr lang="en-US" dirty="0" smtClean="0"/>
              <a:t>Edema of ankles →unexplained weight gain (pitting edema)</a:t>
            </a:r>
          </a:p>
          <a:p>
            <a:pPr lvl="1"/>
            <a:r>
              <a:rPr lang="en-US" dirty="0" smtClean="0"/>
              <a:t>Liver </a:t>
            </a:r>
            <a:r>
              <a:rPr lang="en-US" dirty="0" err="1" smtClean="0"/>
              <a:t>congestion→hepatomegally</a:t>
            </a:r>
            <a:r>
              <a:rPr lang="en-US" dirty="0" smtClean="0"/>
              <a:t> - may produce upper abdominal pain</a:t>
            </a:r>
          </a:p>
          <a:p>
            <a:pPr lvl="1"/>
            <a:r>
              <a:rPr lang="en-US" dirty="0" smtClean="0"/>
              <a:t>Distended jugular veins</a:t>
            </a:r>
          </a:p>
          <a:p>
            <a:pPr lvl="1"/>
            <a:r>
              <a:rPr lang="en-US" dirty="0" smtClean="0"/>
              <a:t>Abnormal fluid in body cavities (pleural space, abdominal cavity)</a:t>
            </a:r>
          </a:p>
          <a:p>
            <a:pPr lvl="1"/>
            <a:r>
              <a:rPr lang="en-US" dirty="0" smtClean="0"/>
              <a:t>Anorexia and nausea - from hepatic and visceral engorgement</a:t>
            </a:r>
          </a:p>
          <a:p>
            <a:pPr lvl="1"/>
            <a:r>
              <a:rPr lang="en-US" dirty="0" err="1" smtClean="0"/>
              <a:t>Nocturia</a:t>
            </a:r>
            <a:r>
              <a:rPr lang="en-US" dirty="0" smtClean="0"/>
              <a:t> - </a:t>
            </a:r>
            <a:r>
              <a:rPr lang="en-US" dirty="0" err="1" smtClean="0"/>
              <a:t>diuresis</a:t>
            </a:r>
            <a:r>
              <a:rPr lang="en-US" dirty="0" smtClean="0"/>
              <a:t> occurs at night with rest and improved CO</a:t>
            </a:r>
          </a:p>
          <a:p>
            <a:pPr lvl="1"/>
            <a:r>
              <a:rPr lang="en-US" dirty="0" smtClean="0"/>
              <a:t>Weakness</a:t>
            </a:r>
          </a:p>
          <a:p>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Signs occurring in both Right and Left-sided failure</a:t>
            </a:r>
            <a:endParaRPr lang="en-US" b="1" dirty="0"/>
          </a:p>
        </p:txBody>
      </p:sp>
      <p:sp>
        <p:nvSpPr>
          <p:cNvPr id="3" name="Content Placeholder 2"/>
          <p:cNvSpPr>
            <a:spLocks noGrp="1"/>
          </p:cNvSpPr>
          <p:nvPr>
            <p:ph idx="1"/>
          </p:nvPr>
        </p:nvSpPr>
        <p:spPr/>
        <p:txBody>
          <a:bodyPr/>
          <a:lstStyle/>
          <a:p>
            <a:r>
              <a:rPr lang="en-US" dirty="0" err="1" smtClean="0"/>
              <a:t>Cardiomegaly</a:t>
            </a:r>
            <a:r>
              <a:rPr lang="en-US" dirty="0" smtClean="0"/>
              <a:t> (enlargement of the heart)</a:t>
            </a:r>
            <a:r>
              <a:rPr lang="en-US" dirty="0"/>
              <a:t> </a:t>
            </a:r>
            <a:r>
              <a:rPr lang="en-US" dirty="0" smtClean="0"/>
              <a:t>- detected by physical examination and chest X-ray</a:t>
            </a:r>
          </a:p>
          <a:p>
            <a:r>
              <a:rPr lang="en-US" dirty="0" smtClean="0"/>
              <a:t>Rapid heart rate</a:t>
            </a:r>
          </a:p>
          <a:p>
            <a:r>
              <a:rPr lang="en-US" dirty="0" smtClean="0"/>
              <a:t>Development of </a:t>
            </a:r>
            <a:r>
              <a:rPr lang="en-US" dirty="0" err="1" smtClean="0"/>
              <a:t>pulsus</a:t>
            </a:r>
            <a:r>
              <a:rPr lang="en-US" dirty="0" smtClean="0"/>
              <a:t> </a:t>
            </a:r>
            <a:r>
              <a:rPr lang="en-US" dirty="0" err="1" smtClean="0"/>
              <a:t>alternans</a:t>
            </a:r>
            <a:r>
              <a:rPr lang="en-US" dirty="0" smtClean="0"/>
              <a:t> (alternation in strength of beat)</a:t>
            </a:r>
          </a:p>
          <a:p>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667000" y="1214030"/>
            <a:ext cx="4419600" cy="46247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b="1" dirty="0" smtClean="0"/>
              <a:t>Diagnostic investigations</a:t>
            </a:r>
            <a:endParaRPr lang="en-US" b="1" dirty="0"/>
          </a:p>
        </p:txBody>
      </p:sp>
      <p:sp>
        <p:nvSpPr>
          <p:cNvPr id="3" name="Content Placeholder 2"/>
          <p:cNvSpPr>
            <a:spLocks noGrp="1"/>
          </p:cNvSpPr>
          <p:nvPr>
            <p:ph idx="1"/>
          </p:nvPr>
        </p:nvSpPr>
        <p:spPr>
          <a:xfrm>
            <a:off x="457200" y="1066800"/>
            <a:ext cx="8229600" cy="5059363"/>
          </a:xfrm>
        </p:spPr>
        <p:txBody>
          <a:bodyPr/>
          <a:lstStyle/>
          <a:p>
            <a:r>
              <a:rPr lang="en-US" dirty="0" smtClean="0"/>
              <a:t>Echocardiography</a:t>
            </a:r>
          </a:p>
          <a:p>
            <a:r>
              <a:rPr lang="en-US" dirty="0" smtClean="0"/>
              <a:t>Electrocardiography</a:t>
            </a:r>
          </a:p>
          <a:p>
            <a:r>
              <a:rPr lang="en-US" dirty="0" smtClean="0"/>
              <a:t>Chest X-ray - may show </a:t>
            </a:r>
            <a:r>
              <a:rPr lang="en-US" dirty="0" err="1" smtClean="0"/>
              <a:t>cardiomegaly</a:t>
            </a:r>
            <a:r>
              <a:rPr lang="en-US" dirty="0" smtClean="0"/>
              <a:t>, pleural effusion, and vascular congestion</a:t>
            </a:r>
          </a:p>
          <a:p>
            <a:r>
              <a:rPr lang="en-US" dirty="0" smtClean="0"/>
              <a:t>Arterial Blood Gases(ABG) studies</a:t>
            </a:r>
          </a:p>
          <a:p>
            <a:r>
              <a:rPr lang="en-US" dirty="0" smtClean="0"/>
              <a:t>Liver function tests- altered because of hepatic congestion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b="1" dirty="0" smtClean="0"/>
              <a:t>Management</a:t>
            </a:r>
            <a:endParaRPr lang="en-US" b="1" dirty="0"/>
          </a:p>
        </p:txBody>
      </p:sp>
      <p:sp>
        <p:nvSpPr>
          <p:cNvPr id="3" name="Content Placeholder 2"/>
          <p:cNvSpPr>
            <a:spLocks noGrp="1"/>
          </p:cNvSpPr>
          <p:nvPr>
            <p:ph idx="1"/>
          </p:nvPr>
        </p:nvSpPr>
        <p:spPr>
          <a:xfrm>
            <a:off x="457200" y="990600"/>
            <a:ext cx="8229600" cy="5562600"/>
          </a:xfrm>
        </p:spPr>
        <p:txBody>
          <a:bodyPr>
            <a:normAutofit fontScale="85000" lnSpcReduction="20000"/>
          </a:bodyPr>
          <a:lstStyle/>
          <a:p>
            <a:r>
              <a:rPr lang="en-US" dirty="0" smtClean="0"/>
              <a:t>The goal is to improve cardiac function</a:t>
            </a:r>
          </a:p>
          <a:p>
            <a:pPr lvl="1"/>
            <a:r>
              <a:rPr lang="en-US" dirty="0" smtClean="0"/>
              <a:t>Medications used</a:t>
            </a:r>
          </a:p>
          <a:p>
            <a:pPr lvl="2"/>
            <a:r>
              <a:rPr lang="en-US" dirty="0" smtClean="0"/>
              <a:t>Cardiac glycosides – </a:t>
            </a:r>
            <a:r>
              <a:rPr lang="en-US" dirty="0" err="1" smtClean="0"/>
              <a:t>digoxin</a:t>
            </a:r>
            <a:endParaRPr lang="en-US" dirty="0" smtClean="0"/>
          </a:p>
          <a:p>
            <a:pPr lvl="2"/>
            <a:r>
              <a:rPr lang="en-US" dirty="0" err="1" smtClean="0"/>
              <a:t>Angiotensin</a:t>
            </a:r>
            <a:r>
              <a:rPr lang="en-US" dirty="0" smtClean="0"/>
              <a:t> converting enzyme (ACE) inhibitors – </a:t>
            </a:r>
            <a:r>
              <a:rPr lang="en-US" dirty="0" err="1" smtClean="0"/>
              <a:t>Captopril</a:t>
            </a:r>
            <a:endParaRPr lang="en-US" dirty="0" smtClean="0"/>
          </a:p>
          <a:p>
            <a:pPr lvl="2"/>
            <a:r>
              <a:rPr lang="en-US" dirty="0" smtClean="0"/>
              <a:t>Diuretics e.g. </a:t>
            </a:r>
            <a:r>
              <a:rPr lang="en-US" dirty="0" err="1" smtClean="0"/>
              <a:t>furosemide</a:t>
            </a:r>
            <a:r>
              <a:rPr lang="en-US" dirty="0" smtClean="0"/>
              <a:t> (</a:t>
            </a:r>
            <a:r>
              <a:rPr lang="en-US" dirty="0" err="1" smtClean="0"/>
              <a:t>lasix</a:t>
            </a:r>
            <a:r>
              <a:rPr lang="en-US" dirty="0" smtClean="0"/>
              <a:t>)</a:t>
            </a:r>
          </a:p>
          <a:p>
            <a:pPr lvl="1"/>
            <a:r>
              <a:rPr lang="en-US" dirty="0" smtClean="0"/>
              <a:t>General care</a:t>
            </a:r>
          </a:p>
          <a:p>
            <a:pPr lvl="2"/>
            <a:r>
              <a:rPr lang="en-US" dirty="0" smtClean="0"/>
              <a:t>Restrict and salt intake</a:t>
            </a:r>
          </a:p>
          <a:p>
            <a:pPr lvl="2"/>
            <a:r>
              <a:rPr lang="en-US" dirty="0" smtClean="0"/>
              <a:t>Decrease cardiac demands-minimal activity, maintaining normal body temperature</a:t>
            </a:r>
          </a:p>
          <a:p>
            <a:pPr lvl="2"/>
            <a:r>
              <a:rPr lang="en-US" dirty="0" smtClean="0"/>
              <a:t>Reduce breathing effort by keeping patient in semi-prone position or high Fowler’s position by </a:t>
            </a:r>
            <a:r>
              <a:rPr lang="en-US" dirty="0" err="1" smtClean="0"/>
              <a:t>proping</a:t>
            </a:r>
            <a:r>
              <a:rPr lang="en-US" dirty="0" smtClean="0"/>
              <a:t> up the patient’s bed</a:t>
            </a:r>
          </a:p>
          <a:p>
            <a:pPr lvl="2"/>
            <a:r>
              <a:rPr lang="en-US" dirty="0" smtClean="0"/>
              <a:t>Avoid environmental stimuli</a:t>
            </a:r>
          </a:p>
          <a:p>
            <a:pPr lvl="2"/>
            <a:r>
              <a:rPr lang="en-US" dirty="0" smtClean="0"/>
              <a:t>Improve tissue perfusion by providing supplemental oxygen</a:t>
            </a:r>
          </a:p>
          <a:p>
            <a:pPr lvl="2"/>
            <a:r>
              <a:rPr lang="en-US" dirty="0" smtClean="0"/>
              <a:t>Daily weighing</a:t>
            </a:r>
          </a:p>
          <a:p>
            <a:pPr lvl="2"/>
            <a:r>
              <a:rPr lang="en-US" dirty="0" smtClean="0"/>
              <a:t>Nutritional support</a:t>
            </a:r>
          </a:p>
          <a:p>
            <a:pPr lvl="2"/>
            <a:r>
              <a:rPr lang="en-US" dirty="0" smtClean="0"/>
              <a:t>Alleviating anxiety to both patient and family</a:t>
            </a:r>
          </a:p>
          <a:p>
            <a:pPr lvl="2"/>
            <a:r>
              <a:rPr lang="en-US" dirty="0" smtClean="0"/>
              <a:t>Advice on importance of keeping appointment schedules, medication adherence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600" b="1" dirty="0" smtClean="0"/>
              <a:t>Congenital Heart Problems</a:t>
            </a:r>
            <a:endParaRPr lang="en-US" sz="3600" b="1" dirty="0"/>
          </a:p>
        </p:txBody>
      </p:sp>
      <p:sp>
        <p:nvSpPr>
          <p:cNvPr id="3" name="Content Placeholder 2"/>
          <p:cNvSpPr>
            <a:spLocks noGrp="1"/>
          </p:cNvSpPr>
          <p:nvPr>
            <p:ph idx="1"/>
          </p:nvPr>
        </p:nvSpPr>
        <p:spPr>
          <a:xfrm>
            <a:off x="457200" y="1066800"/>
            <a:ext cx="8229600" cy="5334000"/>
          </a:xfrm>
        </p:spPr>
        <p:txBody>
          <a:bodyPr>
            <a:normAutofit fontScale="77500" lnSpcReduction="20000"/>
          </a:bodyPr>
          <a:lstStyle/>
          <a:p>
            <a:r>
              <a:rPr lang="en-US" dirty="0" smtClean="0"/>
              <a:t>The heart develops very early in the fetal period. </a:t>
            </a:r>
          </a:p>
          <a:p>
            <a:r>
              <a:rPr lang="en-US" dirty="0" smtClean="0"/>
              <a:t>Initially, it is a single tube through which single cells pass. </a:t>
            </a:r>
          </a:p>
          <a:p>
            <a:r>
              <a:rPr lang="en-US" dirty="0" smtClean="0"/>
              <a:t>Rapidly, two sets of chambers form—atria and ventricles. </a:t>
            </a:r>
          </a:p>
          <a:p>
            <a:r>
              <a:rPr lang="en-US" dirty="0" smtClean="0"/>
              <a:t>By the end of the 8th week of fetal development, the </a:t>
            </a:r>
            <a:r>
              <a:rPr lang="en-US" dirty="0" err="1" smtClean="0"/>
              <a:t>atrial</a:t>
            </a:r>
            <a:r>
              <a:rPr lang="en-US" dirty="0" smtClean="0"/>
              <a:t> and ventricular septa have formed and the pulmonary artery, aorta, and vena cava are all in place. </a:t>
            </a:r>
          </a:p>
          <a:p>
            <a:r>
              <a:rPr lang="en-US" dirty="0" smtClean="0"/>
              <a:t>Unfortunately, many different cardiac defects can develop within the first 8 weeks of pregnancy because many women remain unaware that they are pregnant through this period and may take medications, drink alcohol, or even develop an infectious disease, all of which can cause defects. </a:t>
            </a:r>
          </a:p>
          <a:p>
            <a:r>
              <a:rPr lang="en-US" dirty="0" smtClean="0"/>
              <a:t>The most common heart defect seen in neonates is the </a:t>
            </a:r>
            <a:r>
              <a:rPr lang="en-US" b="1" dirty="0" smtClean="0"/>
              <a:t>ventricular </a:t>
            </a:r>
            <a:r>
              <a:rPr lang="en-US" b="1" dirty="0" err="1" smtClean="0"/>
              <a:t>septal</a:t>
            </a:r>
            <a:r>
              <a:rPr lang="en-US" b="1" dirty="0" smtClean="0"/>
              <a:t> defect</a:t>
            </a:r>
            <a:r>
              <a:rPr lang="en-US" dirty="0" smtClean="0"/>
              <a: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Fetal Circulatory system</a:t>
            </a:r>
            <a:endParaRPr lang="en-US" b="1" dirty="0"/>
          </a:p>
        </p:txBody>
      </p:sp>
      <p:pic>
        <p:nvPicPr>
          <p:cNvPr id="1026" name="Picture 2"/>
          <p:cNvPicPr>
            <a:picLocks noGrp="1" noChangeAspect="1" noChangeArrowheads="1"/>
          </p:cNvPicPr>
          <p:nvPr>
            <p:ph idx="1"/>
          </p:nvPr>
        </p:nvPicPr>
        <p:blipFill>
          <a:blip r:embed="rId2"/>
          <a:srcRect/>
          <a:stretch>
            <a:fillRect/>
          </a:stretch>
        </p:blipFill>
        <p:spPr bwMode="auto">
          <a:xfrm>
            <a:off x="2438400" y="838200"/>
            <a:ext cx="43434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marL="742950" indent="-742950" algn="l">
              <a:buFont typeface="+mj-lt"/>
              <a:buAutoNum type="arabicPeriod"/>
            </a:pPr>
            <a:r>
              <a:rPr lang="en-US" b="1" dirty="0" smtClean="0"/>
              <a:t>Rheumatic Heart Disease</a:t>
            </a:r>
            <a:endParaRPr lang="en-US" b="1" dirty="0"/>
          </a:p>
        </p:txBody>
      </p:sp>
      <p:sp>
        <p:nvSpPr>
          <p:cNvPr id="3" name="Content Placeholder 2"/>
          <p:cNvSpPr>
            <a:spLocks noGrp="1"/>
          </p:cNvSpPr>
          <p:nvPr>
            <p:ph idx="1"/>
          </p:nvPr>
        </p:nvSpPr>
        <p:spPr>
          <a:xfrm>
            <a:off x="457200" y="1066800"/>
            <a:ext cx="8229600" cy="5105400"/>
          </a:xfrm>
        </p:spPr>
        <p:txBody>
          <a:bodyPr>
            <a:normAutofit fontScale="92500" lnSpcReduction="10000"/>
          </a:bodyPr>
          <a:lstStyle/>
          <a:p>
            <a:r>
              <a:rPr lang="en-US" dirty="0" smtClean="0"/>
              <a:t>Also called </a:t>
            </a:r>
            <a:r>
              <a:rPr lang="en-US" b="1" dirty="0" smtClean="0"/>
              <a:t>Rheumatic </a:t>
            </a:r>
            <a:r>
              <a:rPr lang="en-US" b="1" dirty="0" err="1" smtClean="0"/>
              <a:t>Endocarditis</a:t>
            </a:r>
            <a:endParaRPr lang="en-US" b="1" dirty="0" smtClean="0"/>
          </a:p>
          <a:p>
            <a:r>
              <a:rPr lang="en-US" dirty="0" smtClean="0"/>
              <a:t>Is an acute, recurrent inflammatory disease that causes damage to the heart particularly the valves as a </a:t>
            </a:r>
            <a:r>
              <a:rPr lang="en-US" dirty="0" err="1" smtClean="0"/>
              <a:t>sequelae</a:t>
            </a:r>
            <a:r>
              <a:rPr lang="en-US" dirty="0" smtClean="0"/>
              <a:t> to group A beta-hemolytic streptococcal infection resulting in valve leakage (insufficiency) and/or obstruction (narrowing or </a:t>
            </a:r>
            <a:r>
              <a:rPr lang="en-US" dirty="0" err="1" smtClean="0"/>
              <a:t>stenosis</a:t>
            </a:r>
            <a:r>
              <a:rPr lang="en-US" dirty="0" smtClean="0"/>
              <a:t>). </a:t>
            </a:r>
          </a:p>
          <a:p>
            <a:r>
              <a:rPr lang="en-US" dirty="0" smtClean="0"/>
              <a:t>There are associated compensatory changes in the size of the heart's chambers and the thickness of chamber walls in response to the disease</a:t>
            </a:r>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dirty="0" smtClean="0"/>
              <a:t>Cardiac defects are seen in 4 to 10 out of every 1,000 live births</a:t>
            </a:r>
          </a:p>
          <a:p>
            <a:r>
              <a:rPr lang="en-US" b="1" dirty="0" smtClean="0"/>
              <a:t>Etiology.</a:t>
            </a:r>
          </a:p>
          <a:p>
            <a:pPr lvl="1"/>
            <a:r>
              <a:rPr lang="en-US" dirty="0" smtClean="0"/>
              <a:t>The cause of majority of defects is unknown but may include:</a:t>
            </a:r>
          </a:p>
          <a:p>
            <a:pPr lvl="2"/>
            <a:r>
              <a:rPr lang="en-US" dirty="0" smtClean="0"/>
              <a:t>Prenatal rubella infection</a:t>
            </a:r>
          </a:p>
          <a:p>
            <a:pPr lvl="2"/>
            <a:r>
              <a:rPr lang="en-US" dirty="0" smtClean="0"/>
              <a:t>Maternal alcohol consumption</a:t>
            </a:r>
          </a:p>
          <a:p>
            <a:pPr lvl="2"/>
            <a:r>
              <a:rPr lang="en-US" dirty="0" smtClean="0"/>
              <a:t>Advanced maternal age</a:t>
            </a:r>
          </a:p>
          <a:p>
            <a:pPr lvl="2"/>
            <a:r>
              <a:rPr lang="en-US" dirty="0" smtClean="0"/>
              <a:t>Maternal diabetes</a:t>
            </a:r>
          </a:p>
          <a:p>
            <a:pPr lvl="2"/>
            <a:r>
              <a:rPr lang="en-US" dirty="0" smtClean="0"/>
              <a:t>Genetic diseases e.g. Down’s syndrome, </a:t>
            </a:r>
            <a:r>
              <a:rPr lang="en-US" dirty="0" err="1" smtClean="0"/>
              <a:t>Klinefelter’s</a:t>
            </a:r>
            <a:r>
              <a:rPr lang="en-US" dirty="0" smtClean="0"/>
              <a:t> syndrome, and Turner’s syndrome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b="1" dirty="0" smtClean="0"/>
              <a:t>Diagnosis of CHDs</a:t>
            </a:r>
            <a:endParaRPr lang="en-US" b="1" dirty="0"/>
          </a:p>
        </p:txBody>
      </p:sp>
      <p:sp>
        <p:nvSpPr>
          <p:cNvPr id="3" name="Content Placeholder 2"/>
          <p:cNvSpPr>
            <a:spLocks noGrp="1"/>
          </p:cNvSpPr>
          <p:nvPr>
            <p:ph idx="1"/>
          </p:nvPr>
        </p:nvSpPr>
        <p:spPr>
          <a:xfrm>
            <a:off x="457200" y="990600"/>
            <a:ext cx="8229600" cy="5135563"/>
          </a:xfrm>
        </p:spPr>
        <p:txBody>
          <a:bodyPr/>
          <a:lstStyle/>
          <a:p>
            <a:r>
              <a:rPr lang="en-US" b="1" dirty="0" smtClean="0"/>
              <a:t>Echocardiogram</a:t>
            </a:r>
            <a:r>
              <a:rPr lang="en-US" dirty="0" smtClean="0"/>
              <a:t> - ultrasound of the heart that is performed to assess the structures of the heart and the blood flow through the heart</a:t>
            </a:r>
          </a:p>
          <a:p>
            <a:r>
              <a:rPr lang="en-US" b="1" dirty="0" smtClean="0"/>
              <a:t>Cardiac catheterization </a:t>
            </a:r>
            <a:r>
              <a:rPr lang="en-US" dirty="0" smtClean="0"/>
              <a:t>- An invasive diagnostic procedure during which a </a:t>
            </a:r>
            <a:r>
              <a:rPr lang="en-US" dirty="0" err="1" smtClean="0"/>
              <a:t>radiopaque</a:t>
            </a:r>
            <a:r>
              <a:rPr lang="en-US" dirty="0" smtClean="0"/>
              <a:t> catheter is threaded through a peripheral vessel to the heart</a:t>
            </a:r>
          </a:p>
          <a:p>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sz="3600" b="1" dirty="0" smtClean="0"/>
              <a:t>Types of Congenital Heart Defects</a:t>
            </a:r>
            <a:endParaRPr lang="en-US" sz="3600" b="1" dirty="0"/>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pPr marL="514350" indent="-514350">
              <a:buFont typeface="+mj-lt"/>
              <a:buAutoNum type="arabicPeriod"/>
            </a:pPr>
            <a:r>
              <a:rPr lang="en-US" b="1" dirty="0" err="1" smtClean="0"/>
              <a:t>Acyanotic</a:t>
            </a:r>
            <a:r>
              <a:rPr lang="en-US" b="1" dirty="0" smtClean="0"/>
              <a:t> Defects</a:t>
            </a:r>
          </a:p>
          <a:p>
            <a:pPr lvl="1"/>
            <a:r>
              <a:rPr lang="en-US" dirty="0" smtClean="0"/>
              <a:t>Characterized by defects that result in blood being shunted from the left to the right side of the heart. As a result, the blood enters and re-enters the pulmonary system</a:t>
            </a:r>
          </a:p>
          <a:p>
            <a:pPr marL="971550" lvl="1" indent="-514350">
              <a:buFont typeface="+mj-lt"/>
              <a:buAutoNum type="alphaLcPeriod"/>
            </a:pPr>
            <a:r>
              <a:rPr lang="en-US" b="1" dirty="0" err="1" smtClean="0"/>
              <a:t>Atrial</a:t>
            </a:r>
            <a:r>
              <a:rPr lang="en-US" b="1" dirty="0" smtClean="0"/>
              <a:t> </a:t>
            </a:r>
            <a:r>
              <a:rPr lang="en-US" b="1" dirty="0" err="1" smtClean="0"/>
              <a:t>septal</a:t>
            </a:r>
            <a:r>
              <a:rPr lang="en-US" b="1" dirty="0" smtClean="0"/>
              <a:t> defect (ASD)</a:t>
            </a:r>
          </a:p>
          <a:p>
            <a:pPr lvl="2"/>
            <a:r>
              <a:rPr lang="en-US" dirty="0" smtClean="0"/>
              <a:t>Hole between the atria</a:t>
            </a:r>
          </a:p>
          <a:p>
            <a:pPr lvl="2"/>
            <a:r>
              <a:rPr lang="en-US" dirty="0" smtClean="0"/>
              <a:t>May be a foramen </a:t>
            </a:r>
            <a:r>
              <a:rPr lang="en-US" dirty="0" err="1" smtClean="0"/>
              <a:t>ovale</a:t>
            </a:r>
            <a:r>
              <a:rPr lang="en-US" dirty="0" smtClean="0"/>
              <a:t> that has not closed or a defect unrelated to the fetal duct</a:t>
            </a:r>
          </a:p>
          <a:p>
            <a:pPr lvl="2"/>
            <a:r>
              <a:rPr lang="en-US" b="1" dirty="0" smtClean="0"/>
              <a:t>S &amp; S - </a:t>
            </a:r>
            <a:r>
              <a:rPr lang="en-US" dirty="0" smtClean="0"/>
              <a:t>Most have no symptoms, but the child may develop CHF, if the ASD is large. A murmur may be present</a:t>
            </a:r>
          </a:p>
          <a:p>
            <a:pPr lvl="2"/>
            <a:r>
              <a:rPr lang="en-US" b="1" dirty="0" err="1" smtClean="0"/>
              <a:t>Mx</a:t>
            </a:r>
            <a:r>
              <a:rPr lang="en-US" b="1" dirty="0" smtClean="0"/>
              <a:t> - </a:t>
            </a:r>
            <a:r>
              <a:rPr lang="en-US" dirty="0" smtClean="0"/>
              <a:t>Many ASDs close spontaneously. If not, surgery or interventional cardiology may be performed</a:t>
            </a:r>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590800" y="762000"/>
            <a:ext cx="3990975" cy="5613113"/>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marL="514350" indent="-514350">
              <a:buFont typeface="+mj-lt"/>
              <a:buAutoNum type="alphaLcPeriod" startAt="2"/>
            </a:pPr>
            <a:r>
              <a:rPr lang="en-US" b="1" dirty="0" smtClean="0"/>
              <a:t>Ventricular </a:t>
            </a:r>
            <a:r>
              <a:rPr lang="en-US" b="1" dirty="0" err="1" smtClean="0"/>
              <a:t>septal</a:t>
            </a:r>
            <a:r>
              <a:rPr lang="en-US" b="1" dirty="0" smtClean="0"/>
              <a:t> defect (VSD)</a:t>
            </a:r>
          </a:p>
          <a:p>
            <a:pPr lvl="1"/>
            <a:r>
              <a:rPr lang="en-US" dirty="0" smtClean="0"/>
              <a:t>A hole between the ventricles; the most common cardiac defect.</a:t>
            </a:r>
          </a:p>
          <a:p>
            <a:pPr lvl="1"/>
            <a:r>
              <a:rPr lang="en-US" b="1" dirty="0" smtClean="0"/>
              <a:t>S &amp; S - </a:t>
            </a:r>
            <a:r>
              <a:rPr lang="en-US" dirty="0" smtClean="0"/>
              <a:t>Most have no symptoms, but the child may develop CHF if the VSD is large. A murmur may be present. </a:t>
            </a:r>
          </a:p>
          <a:p>
            <a:pPr lvl="1"/>
            <a:r>
              <a:rPr lang="en-US" b="1" dirty="0" err="1" smtClean="0"/>
              <a:t>Mx</a:t>
            </a:r>
            <a:r>
              <a:rPr lang="en-US" b="1" dirty="0" smtClean="0"/>
              <a:t> - </a:t>
            </a:r>
            <a:r>
              <a:rPr lang="en-US" dirty="0" smtClean="0"/>
              <a:t>Small VSDs close spontaneously. If not, surgical repair will be needed</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514600" y="1295400"/>
            <a:ext cx="3990975" cy="5264169"/>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normAutofit fontScale="92500"/>
          </a:bodyPr>
          <a:lstStyle/>
          <a:p>
            <a:pPr marL="514350" indent="-514350">
              <a:buFont typeface="+mj-lt"/>
              <a:buAutoNum type="alphaLcPeriod" startAt="3"/>
            </a:pPr>
            <a:r>
              <a:rPr lang="en-US" b="1" dirty="0" smtClean="0"/>
              <a:t>Patent </a:t>
            </a:r>
            <a:r>
              <a:rPr lang="en-US" b="1" dirty="0" err="1" smtClean="0"/>
              <a:t>ductus</a:t>
            </a:r>
            <a:r>
              <a:rPr lang="en-US" b="1" dirty="0" smtClean="0"/>
              <a:t> </a:t>
            </a:r>
            <a:r>
              <a:rPr lang="en-US" b="1" dirty="0" err="1" smtClean="0"/>
              <a:t>arteriosus</a:t>
            </a:r>
            <a:r>
              <a:rPr lang="en-US" b="1" dirty="0" smtClean="0"/>
              <a:t> (PDA)</a:t>
            </a:r>
          </a:p>
          <a:p>
            <a:pPr lvl="1"/>
            <a:r>
              <a:rPr lang="en-US" dirty="0" smtClean="0"/>
              <a:t>Most commonly seen in premature infants, especially when they weigh less ≤ 1,500 g at birth. </a:t>
            </a:r>
          </a:p>
          <a:p>
            <a:pPr lvl="1"/>
            <a:r>
              <a:rPr lang="en-US" dirty="0" smtClean="0"/>
              <a:t>The fetal duct between the pulmonary artery and the aorta fails to close.</a:t>
            </a:r>
          </a:p>
          <a:p>
            <a:pPr lvl="1"/>
            <a:r>
              <a:rPr lang="en-US" b="1" dirty="0" smtClean="0"/>
              <a:t>S &amp; S - </a:t>
            </a:r>
            <a:r>
              <a:rPr lang="en-US" dirty="0" smtClean="0"/>
              <a:t>May have no symptoms, but a murmur may be heard, and the child may develop CHF.</a:t>
            </a:r>
          </a:p>
          <a:p>
            <a:pPr lvl="1"/>
            <a:r>
              <a:rPr lang="en-US" b="1" dirty="0" err="1" smtClean="0"/>
              <a:t>Mx</a:t>
            </a:r>
            <a:r>
              <a:rPr lang="en-US" b="1" dirty="0" smtClean="0"/>
              <a:t> - </a:t>
            </a:r>
            <a:r>
              <a:rPr lang="en-US" dirty="0" smtClean="0"/>
              <a:t>The defect may close spontaneously. If not, it may be closed medically with the administration of </a:t>
            </a:r>
            <a:r>
              <a:rPr lang="en-US" dirty="0" err="1" smtClean="0"/>
              <a:t>indomethacin</a:t>
            </a:r>
            <a:r>
              <a:rPr lang="en-US" dirty="0" smtClean="0"/>
              <a:t>, a prostaglandin inhibitor. If the medication is unsuccessful, surgery may be needed.</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2286000" y="629138"/>
            <a:ext cx="4495800" cy="590598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lstStyle/>
          <a:p>
            <a:pPr marL="514350" indent="-514350">
              <a:buFont typeface="+mj-lt"/>
              <a:buAutoNum type="alphaLcPeriod" startAt="4"/>
            </a:pPr>
            <a:r>
              <a:rPr lang="en-US" b="1" dirty="0" err="1" smtClean="0"/>
              <a:t>Atrioventricular</a:t>
            </a:r>
            <a:r>
              <a:rPr lang="en-US" b="1" dirty="0" smtClean="0"/>
              <a:t> canal (AVC)</a:t>
            </a:r>
          </a:p>
          <a:p>
            <a:pPr lvl="1"/>
            <a:r>
              <a:rPr lang="en-US" dirty="0" smtClean="0"/>
              <a:t>A large hole in the middle of the heart.</a:t>
            </a:r>
          </a:p>
          <a:p>
            <a:pPr lvl="1"/>
            <a:r>
              <a:rPr lang="en-US" b="1" dirty="0" smtClean="0"/>
              <a:t>S &amp; S - </a:t>
            </a:r>
            <a:r>
              <a:rPr lang="en-US" dirty="0" smtClean="0"/>
              <a:t> progressively worsening CHF.</a:t>
            </a:r>
          </a:p>
          <a:p>
            <a:pPr lvl="1"/>
            <a:r>
              <a:rPr lang="en-US" b="1" dirty="0" err="1" smtClean="0"/>
              <a:t>Mx</a:t>
            </a:r>
            <a:r>
              <a:rPr lang="en-US" b="1" dirty="0" smtClean="0"/>
              <a:t> - </a:t>
            </a:r>
            <a:r>
              <a:rPr lang="en-US" dirty="0" smtClean="0"/>
              <a:t>Surgical repair is required.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2514600" y="799866"/>
            <a:ext cx="4371975" cy="56862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b="1" dirty="0" err="1" smtClean="0"/>
              <a:t>Pathophysiology</a:t>
            </a:r>
            <a:endParaRPr lang="en-US" b="1" dirty="0"/>
          </a:p>
        </p:txBody>
      </p:sp>
      <p:sp>
        <p:nvSpPr>
          <p:cNvPr id="3" name="Content Placeholder 2"/>
          <p:cNvSpPr>
            <a:spLocks noGrp="1"/>
          </p:cNvSpPr>
          <p:nvPr>
            <p:ph idx="1"/>
          </p:nvPr>
        </p:nvSpPr>
        <p:spPr>
          <a:xfrm>
            <a:off x="457200" y="1219200"/>
            <a:ext cx="8229600" cy="5486400"/>
          </a:xfrm>
        </p:spPr>
        <p:txBody>
          <a:bodyPr>
            <a:normAutofit/>
          </a:bodyPr>
          <a:lstStyle/>
          <a:p>
            <a:r>
              <a:rPr lang="en-US" dirty="0" smtClean="0"/>
              <a:t>Rheumatic fever is a </a:t>
            </a:r>
            <a:r>
              <a:rPr lang="en-US" dirty="0" err="1" smtClean="0"/>
              <a:t>sequelae</a:t>
            </a:r>
            <a:r>
              <a:rPr lang="en-US" dirty="0" smtClean="0"/>
              <a:t> to group A streptococcal </a:t>
            </a:r>
            <a:r>
              <a:rPr lang="en-US" dirty="0" err="1" smtClean="0"/>
              <a:t>pharyngitis</a:t>
            </a:r>
            <a:endParaRPr lang="en-US" dirty="0" smtClean="0"/>
          </a:p>
          <a:p>
            <a:r>
              <a:rPr lang="en-US" dirty="0" smtClean="0"/>
              <a:t>Heart </a:t>
            </a:r>
            <a:r>
              <a:rPr lang="en-US" dirty="0"/>
              <a:t>damage and the joint lesions of rheumatic </a:t>
            </a:r>
            <a:r>
              <a:rPr lang="en-US" dirty="0" err="1" smtClean="0"/>
              <a:t>endocarditis</a:t>
            </a:r>
            <a:r>
              <a:rPr lang="en-US" dirty="0" smtClean="0"/>
              <a:t> are </a:t>
            </a:r>
            <a:r>
              <a:rPr lang="en-US" dirty="0"/>
              <a:t>not infectious in the sense that these tissues are not </a:t>
            </a:r>
            <a:r>
              <a:rPr lang="en-US" dirty="0" smtClean="0"/>
              <a:t>invaded and </a:t>
            </a:r>
            <a:r>
              <a:rPr lang="en-US" dirty="0"/>
              <a:t>directly damaged by destructive </a:t>
            </a:r>
            <a:r>
              <a:rPr lang="en-US" dirty="0" smtClean="0"/>
              <a:t>organisms rather</a:t>
            </a:r>
            <a:r>
              <a:rPr lang="en-US" dirty="0"/>
              <a:t>, they </a:t>
            </a:r>
            <a:r>
              <a:rPr lang="en-US" dirty="0" smtClean="0"/>
              <a:t>represent a </a:t>
            </a:r>
            <a:r>
              <a:rPr lang="en-US" dirty="0"/>
              <a:t>sensitivity phenomenon or reaction occurring in </a:t>
            </a:r>
            <a:r>
              <a:rPr lang="en-US" dirty="0" smtClean="0"/>
              <a:t>response to </a:t>
            </a:r>
            <a:r>
              <a:rPr lang="en-US" dirty="0"/>
              <a:t>hemolytic streptococci</a:t>
            </a:r>
            <a:r>
              <a:rPr lang="en-US" dirty="0" smtClean="0"/>
              <a:t>.</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marL="742950" indent="-742950" algn="l">
              <a:buFont typeface="+mj-lt"/>
              <a:buAutoNum type="arabicPeriod" startAt="2"/>
            </a:pPr>
            <a:r>
              <a:rPr lang="en-US" sz="3600" b="1" dirty="0" smtClean="0"/>
              <a:t>Cyanotic Defects</a:t>
            </a:r>
            <a:endParaRPr lang="en-US" sz="3600" dirty="0"/>
          </a:p>
        </p:txBody>
      </p:sp>
      <p:sp>
        <p:nvSpPr>
          <p:cNvPr id="3" name="Content Placeholder 2"/>
          <p:cNvSpPr>
            <a:spLocks noGrp="1"/>
          </p:cNvSpPr>
          <p:nvPr>
            <p:ph idx="1"/>
          </p:nvPr>
        </p:nvSpPr>
        <p:spPr>
          <a:xfrm>
            <a:off x="457200" y="1143000"/>
            <a:ext cx="8229600" cy="4983163"/>
          </a:xfrm>
        </p:spPr>
        <p:txBody>
          <a:bodyPr>
            <a:normAutofit fontScale="92500"/>
          </a:bodyPr>
          <a:lstStyle/>
          <a:p>
            <a:r>
              <a:rPr lang="en-US" dirty="0" smtClean="0"/>
              <a:t>Some result in the blood being shunted from the right to the left side of the heart.</a:t>
            </a:r>
          </a:p>
          <a:p>
            <a:r>
              <a:rPr lang="en-US" dirty="0" smtClean="0"/>
              <a:t>As a result, the blood bypasses the pulmonary system. In other cyanotic defects, deoxygenated blood never reaches the pulmonary system.</a:t>
            </a:r>
          </a:p>
          <a:p>
            <a:pPr marL="514350" indent="-514350">
              <a:buFont typeface="+mj-lt"/>
              <a:buAutoNum type="alphaLcPeriod"/>
            </a:pPr>
            <a:r>
              <a:rPr lang="en-US" b="1" dirty="0" smtClean="0"/>
              <a:t>Transposition of the great vessels (TGV)</a:t>
            </a:r>
          </a:p>
          <a:p>
            <a:pPr lvl="1"/>
            <a:r>
              <a:rPr lang="en-US" dirty="0" smtClean="0"/>
              <a:t>The aorta exits off the right ventricle and the pulmonary artery off the left ventricle.</a:t>
            </a:r>
          </a:p>
          <a:p>
            <a:pPr lvl="1"/>
            <a:r>
              <a:rPr lang="en-US" dirty="0" smtClean="0"/>
              <a:t>This defect is incompatible with life unless another defect is present that allows the mixing of blood.</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lstStyle/>
          <a:p>
            <a:r>
              <a:rPr lang="en-US" b="1" dirty="0" smtClean="0"/>
              <a:t>S &amp; S - </a:t>
            </a:r>
            <a:r>
              <a:rPr lang="en-US" dirty="0" smtClean="0"/>
              <a:t>Rapid and sustained cyanosis</a:t>
            </a:r>
          </a:p>
          <a:p>
            <a:r>
              <a:rPr lang="en-US" b="1" dirty="0" err="1" smtClean="0"/>
              <a:t>Mx</a:t>
            </a:r>
            <a:r>
              <a:rPr lang="en-US" b="1" dirty="0" smtClean="0"/>
              <a:t> - </a:t>
            </a:r>
            <a:r>
              <a:rPr lang="en-US" dirty="0" smtClean="0"/>
              <a:t>Surgery to create an intact vascular system</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2286000" y="1004414"/>
            <a:ext cx="4524375" cy="5450417"/>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marL="514350" indent="-514350">
              <a:buFont typeface="+mj-lt"/>
              <a:buAutoNum type="alphaLcPeriod" startAt="2"/>
            </a:pPr>
            <a:r>
              <a:rPr lang="en-US" b="1" dirty="0" err="1" smtClean="0"/>
              <a:t>Tetralogy</a:t>
            </a:r>
            <a:r>
              <a:rPr lang="en-US" b="1" dirty="0" smtClean="0"/>
              <a:t> of </a:t>
            </a:r>
            <a:r>
              <a:rPr lang="en-US" b="1" dirty="0" err="1" smtClean="0"/>
              <a:t>Fallot</a:t>
            </a:r>
            <a:r>
              <a:rPr lang="en-US" b="1" dirty="0" smtClean="0"/>
              <a:t> (</a:t>
            </a:r>
            <a:r>
              <a:rPr lang="en-US" b="1" dirty="0" err="1" smtClean="0"/>
              <a:t>ToF</a:t>
            </a:r>
            <a:r>
              <a:rPr lang="en-US" b="1" dirty="0" smtClean="0"/>
              <a:t>)</a:t>
            </a:r>
          </a:p>
          <a:p>
            <a:pPr lvl="1"/>
            <a:r>
              <a:rPr lang="en-US" dirty="0" smtClean="0"/>
              <a:t>Is the most common cyanotic defect, consisting of four defects: </a:t>
            </a:r>
          </a:p>
          <a:p>
            <a:pPr lvl="2"/>
            <a:r>
              <a:rPr lang="en-US" dirty="0" smtClean="0"/>
              <a:t>VSD</a:t>
            </a:r>
          </a:p>
          <a:p>
            <a:pPr lvl="2"/>
            <a:r>
              <a:rPr lang="en-US" dirty="0" smtClean="0"/>
              <a:t>Overriding aorta</a:t>
            </a:r>
          </a:p>
          <a:p>
            <a:pPr lvl="2"/>
            <a:r>
              <a:rPr lang="en-US" dirty="0" smtClean="0"/>
              <a:t>Pulmonary </a:t>
            </a:r>
            <a:r>
              <a:rPr lang="en-US" dirty="0" err="1" smtClean="0"/>
              <a:t>stenosis</a:t>
            </a:r>
            <a:endParaRPr lang="en-US" dirty="0" smtClean="0"/>
          </a:p>
          <a:p>
            <a:pPr lvl="2"/>
            <a:r>
              <a:rPr lang="en-US" dirty="0" smtClean="0"/>
              <a:t>Right ventricular hypertrophy.</a:t>
            </a:r>
          </a:p>
          <a:p>
            <a:pPr lvl="1"/>
            <a:r>
              <a:rPr lang="en-US" dirty="0" smtClean="0"/>
              <a:t>The right ventricular hypertrophy develops over time because the ventricle is working extra hard to circulate the blood.</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b="1" dirty="0"/>
          </a:p>
        </p:txBody>
      </p:sp>
      <p:sp>
        <p:nvSpPr>
          <p:cNvPr id="3" name="Content Placeholder 2"/>
          <p:cNvSpPr>
            <a:spLocks noGrp="1"/>
          </p:cNvSpPr>
          <p:nvPr>
            <p:ph idx="1"/>
          </p:nvPr>
        </p:nvSpPr>
        <p:spPr>
          <a:xfrm>
            <a:off x="457200" y="990600"/>
            <a:ext cx="8229600" cy="5135563"/>
          </a:xfrm>
        </p:spPr>
        <p:txBody>
          <a:bodyPr>
            <a:normAutofit/>
          </a:bodyPr>
          <a:lstStyle/>
          <a:p>
            <a:r>
              <a:rPr lang="en-US" b="1" smtClean="0"/>
              <a:t>S &amp; S- </a:t>
            </a:r>
            <a:r>
              <a:rPr lang="en-US" smtClean="0"/>
              <a:t>TET </a:t>
            </a:r>
            <a:r>
              <a:rPr lang="en-US" dirty="0" smtClean="0"/>
              <a:t>spells, in which the child becomes cyanotic, especially when crying and while eating (infancy) and during play (in older children)</a:t>
            </a:r>
          </a:p>
          <a:p>
            <a:r>
              <a:rPr lang="en-US" b="1" dirty="0" smtClean="0"/>
              <a:t>Other  S &amp; S </a:t>
            </a:r>
            <a:r>
              <a:rPr lang="en-US" dirty="0" smtClean="0"/>
              <a:t>– </a:t>
            </a:r>
            <a:r>
              <a:rPr lang="en-US" dirty="0" err="1" smtClean="0"/>
              <a:t>polycythemia</a:t>
            </a:r>
            <a:r>
              <a:rPr lang="en-US" dirty="0" smtClean="0"/>
              <a:t>(↑ RBC count) and clubbing of the fingers.</a:t>
            </a:r>
          </a:p>
          <a:p>
            <a:r>
              <a:rPr lang="en-US" dirty="0" smtClean="0"/>
              <a:t>These signs develop as a result of chronic hypoxic.</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err="1" smtClean="0"/>
              <a:t>Mx</a:t>
            </a:r>
            <a:endParaRPr lang="en-US" b="1" dirty="0" smtClean="0"/>
          </a:p>
          <a:p>
            <a:pPr lvl="1"/>
            <a:r>
              <a:rPr lang="en-US" dirty="0" smtClean="0"/>
              <a:t>Surgical repair – if the definitive treatment</a:t>
            </a:r>
          </a:p>
          <a:p>
            <a:pPr lvl="1"/>
            <a:r>
              <a:rPr lang="en-US" dirty="0" smtClean="0"/>
              <a:t>Supportive management</a:t>
            </a:r>
          </a:p>
          <a:p>
            <a:pPr lvl="2"/>
            <a:r>
              <a:rPr lang="en-US" dirty="0" smtClean="0"/>
              <a:t>The cyanosis that develops during a TET spell can be relieved when the legs and knees are bent, resulting in reduced blood flow to the lower body and improved blood flow to the vital organs. </a:t>
            </a:r>
          </a:p>
          <a:p>
            <a:pPr lvl="2"/>
            <a:r>
              <a:rPr lang="en-US" dirty="0" smtClean="0"/>
              <a:t>Infants should be placed in a knee-chest position. If the defect has not been repaired, older children usually squat instinctively.</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2362200" y="762000"/>
            <a:ext cx="4724400" cy="58928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lgn="l">
              <a:buFont typeface="+mj-lt"/>
              <a:buAutoNum type="arabicPeriod" startAt="3"/>
            </a:pPr>
            <a:r>
              <a:rPr lang="en-US" b="1" dirty="0" smtClean="0"/>
              <a:t>Obstructive Defects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These are characterized by an intact vascular system but with an obstruction preventing the free flow of blood through the heart</a:t>
            </a:r>
          </a:p>
          <a:p>
            <a:pPr marL="514350" indent="-514350">
              <a:buFont typeface="+mj-lt"/>
              <a:buAutoNum type="alphaLcPeriod"/>
            </a:pPr>
            <a:r>
              <a:rPr lang="en-US" b="1" dirty="0" smtClean="0"/>
              <a:t>Tricuspid </a:t>
            </a:r>
            <a:r>
              <a:rPr lang="en-US" b="1" dirty="0" err="1" smtClean="0"/>
              <a:t>atresia</a:t>
            </a:r>
            <a:r>
              <a:rPr lang="en-US" b="1" dirty="0" smtClean="0"/>
              <a:t> (TA)</a:t>
            </a:r>
          </a:p>
          <a:p>
            <a:pPr lvl="1"/>
            <a:r>
              <a:rPr lang="en-US" dirty="0" smtClean="0"/>
              <a:t>Is characterized by a closed tricuspid valve, resulting in no movement of blood from the right atrium to the right ventricle. </a:t>
            </a:r>
          </a:p>
          <a:p>
            <a:pPr lvl="1"/>
            <a:r>
              <a:rPr lang="en-US" dirty="0" smtClean="0"/>
              <a:t>This defect is incompatible with life unless another defect is present that allows mixing of the blood.</a:t>
            </a:r>
          </a:p>
          <a:p>
            <a:pPr lvl="1"/>
            <a:r>
              <a:rPr lang="en-US" b="1" dirty="0" smtClean="0"/>
              <a:t>S &amp; S - </a:t>
            </a:r>
            <a:r>
              <a:rPr lang="en-US" dirty="0" smtClean="0"/>
              <a:t>Rapid and sustained cyanosis.</a:t>
            </a:r>
          </a:p>
          <a:p>
            <a:pPr lvl="1"/>
            <a:r>
              <a:rPr lang="en-US" b="1" dirty="0" err="1" smtClean="0"/>
              <a:t>Mx</a:t>
            </a:r>
            <a:r>
              <a:rPr lang="en-US" b="1" dirty="0" smtClean="0"/>
              <a:t> - </a:t>
            </a:r>
            <a:r>
              <a:rPr lang="en-US" dirty="0" smtClean="0"/>
              <a:t>Surgical repair</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2133600" y="838201"/>
            <a:ext cx="4829175" cy="561975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Font typeface="+mj-lt"/>
              <a:buAutoNum type="alphaLcPeriod" startAt="2"/>
            </a:pPr>
            <a:r>
              <a:rPr lang="en-US" b="1" dirty="0" err="1" smtClean="0"/>
              <a:t>Pulmonic</a:t>
            </a:r>
            <a:r>
              <a:rPr lang="en-US" b="1" dirty="0" smtClean="0"/>
              <a:t> </a:t>
            </a:r>
            <a:r>
              <a:rPr lang="en-US" b="1" dirty="0" err="1" smtClean="0"/>
              <a:t>stenosis</a:t>
            </a:r>
            <a:r>
              <a:rPr lang="en-US" b="1" dirty="0" smtClean="0"/>
              <a:t> (PVS)</a:t>
            </a:r>
          </a:p>
          <a:p>
            <a:pPr lvl="1"/>
            <a:r>
              <a:rPr lang="en-US" dirty="0" smtClean="0"/>
              <a:t>Is a narrowing of the pulmonary artery or valve.</a:t>
            </a:r>
          </a:p>
          <a:p>
            <a:pPr lvl="1"/>
            <a:r>
              <a:rPr lang="en-US" b="1" dirty="0" smtClean="0"/>
              <a:t>S &amp; S - </a:t>
            </a:r>
            <a:r>
              <a:rPr lang="en-US" dirty="0" smtClean="0"/>
              <a:t>Cyanosis during times of activity to severe CHF.</a:t>
            </a:r>
          </a:p>
          <a:p>
            <a:pPr lvl="1"/>
            <a:r>
              <a:rPr lang="en-US" b="1" dirty="0" err="1" smtClean="0"/>
              <a:t>Mx</a:t>
            </a:r>
            <a:r>
              <a:rPr lang="en-US" b="1" dirty="0" smtClean="0"/>
              <a:t> - </a:t>
            </a:r>
            <a:r>
              <a:rPr lang="en-US" dirty="0" smtClean="0"/>
              <a:t>Balloon angioplasty or surgical repair.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r>
              <a:rPr lang="en-US" dirty="0" smtClean="0"/>
              <a:t>Leukocytes accumulate in the affected tissues and form nodules, which eventually are replaced by scar tissue.</a:t>
            </a:r>
          </a:p>
          <a:p>
            <a:r>
              <a:rPr lang="en-US" dirty="0" smtClean="0"/>
              <a:t>Heart valves are affected, resulting in valve leakage (regurgitation) and narrowing (</a:t>
            </a:r>
            <a:r>
              <a:rPr lang="en-US" dirty="0" err="1" smtClean="0"/>
              <a:t>stenosis</a:t>
            </a:r>
            <a:r>
              <a:rPr lang="en-US" dirty="0" smtClean="0"/>
              <a:t>)</a:t>
            </a:r>
          </a:p>
          <a:p>
            <a:r>
              <a:rPr lang="en-US" dirty="0" smtClean="0"/>
              <a:t>Compensatory changes lead to  changes in chamber sizes and wall thickness</a:t>
            </a:r>
          </a:p>
          <a:p>
            <a:r>
              <a:rPr lang="en-US" dirty="0" smtClean="0"/>
              <a:t>Heart involvement (</a:t>
            </a:r>
            <a:r>
              <a:rPr lang="en-US" dirty="0" err="1" smtClean="0"/>
              <a:t>carditis</a:t>
            </a:r>
            <a:r>
              <a:rPr lang="en-US" dirty="0" smtClean="0"/>
              <a:t>) also includes </a:t>
            </a:r>
            <a:r>
              <a:rPr lang="en-US" dirty="0" err="1" smtClean="0"/>
              <a:t>pericarditis</a:t>
            </a:r>
            <a:r>
              <a:rPr lang="en-US" dirty="0" smtClean="0"/>
              <a:t>, </a:t>
            </a:r>
            <a:r>
              <a:rPr lang="en-US" dirty="0" err="1" smtClean="0"/>
              <a:t>myocarditis</a:t>
            </a:r>
            <a:r>
              <a:rPr lang="en-US" dirty="0" smtClean="0"/>
              <a:t>, and </a:t>
            </a:r>
            <a:r>
              <a:rPr lang="en-US" dirty="0" err="1" smtClean="0"/>
              <a:t>endocarditis</a:t>
            </a:r>
            <a:endParaRPr lang="en-US" dirty="0" smtClean="0"/>
          </a:p>
          <a:p>
            <a:r>
              <a:rPr lang="en-US" dirty="0" smtClean="0"/>
              <a:t>Rheumatic </a:t>
            </a:r>
            <a:r>
              <a:rPr lang="en-US" dirty="0" err="1" smtClean="0"/>
              <a:t>endocarditis</a:t>
            </a:r>
            <a:r>
              <a:rPr lang="en-US" dirty="0" smtClean="0"/>
              <a:t> is much more severe and symptomatic than </a:t>
            </a:r>
            <a:r>
              <a:rPr lang="en-US" dirty="0" err="1" smtClean="0"/>
              <a:t>pericarditis</a:t>
            </a:r>
            <a:r>
              <a:rPr lang="en-US" dirty="0" smtClean="0"/>
              <a:t> and </a:t>
            </a:r>
            <a:r>
              <a:rPr lang="en-US" dirty="0" err="1" smtClean="0"/>
              <a:t>myocarditis</a:t>
            </a:r>
            <a:endParaRPr lang="en-US" dirty="0" smtClean="0"/>
          </a:p>
          <a:p>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2590800" y="1261344"/>
            <a:ext cx="4371975" cy="5275679"/>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lstStyle/>
          <a:p>
            <a:pPr marL="514350" indent="-514350">
              <a:buFont typeface="+mj-lt"/>
              <a:buAutoNum type="alphaLcPeriod" startAt="3"/>
            </a:pPr>
            <a:r>
              <a:rPr lang="en-US" b="1" dirty="0" smtClean="0"/>
              <a:t>Aortic </a:t>
            </a:r>
            <a:r>
              <a:rPr lang="en-US" b="1" dirty="0" err="1" smtClean="0"/>
              <a:t>stenosis</a:t>
            </a:r>
            <a:r>
              <a:rPr lang="en-US" b="1" dirty="0" smtClean="0"/>
              <a:t> (AS)</a:t>
            </a:r>
          </a:p>
          <a:p>
            <a:pPr lvl="1"/>
            <a:r>
              <a:rPr lang="en-US" dirty="0" smtClean="0"/>
              <a:t>Is a narrowing of the aorta or aortic valve.</a:t>
            </a:r>
          </a:p>
          <a:p>
            <a:pPr lvl="1"/>
            <a:r>
              <a:rPr lang="en-US" b="1" dirty="0" smtClean="0"/>
              <a:t>S &amp; S - </a:t>
            </a:r>
            <a:r>
              <a:rPr lang="en-US" dirty="0" smtClean="0"/>
              <a:t>Murmur to CHF. </a:t>
            </a:r>
          </a:p>
          <a:p>
            <a:pPr lvl="1"/>
            <a:r>
              <a:rPr lang="en-US" b="1" dirty="0" err="1" smtClean="0"/>
              <a:t>Mx</a:t>
            </a:r>
            <a:r>
              <a:rPr lang="en-US" b="1" dirty="0" smtClean="0"/>
              <a:t> - </a:t>
            </a:r>
            <a:r>
              <a:rPr lang="en-US" dirty="0" smtClean="0"/>
              <a:t>Balloon angioplasty or surgical repair.</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2438400" y="903332"/>
            <a:ext cx="4600575" cy="5654338"/>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marL="514350" indent="-514350">
              <a:buFont typeface="+mj-lt"/>
              <a:buAutoNum type="alphaLcPeriod" startAt="4"/>
            </a:pPr>
            <a:r>
              <a:rPr lang="en-US" b="1" dirty="0" err="1" smtClean="0"/>
              <a:t>Coarctation</a:t>
            </a:r>
            <a:r>
              <a:rPr lang="en-US" b="1" dirty="0" smtClean="0"/>
              <a:t> of the aorta (</a:t>
            </a:r>
            <a:r>
              <a:rPr lang="en-US" b="1" dirty="0" err="1" smtClean="0"/>
              <a:t>CoA</a:t>
            </a:r>
            <a:r>
              <a:rPr lang="en-US" b="1" dirty="0" smtClean="0"/>
              <a:t>)</a:t>
            </a:r>
          </a:p>
          <a:p>
            <a:pPr lvl="1"/>
            <a:r>
              <a:rPr lang="en-US" dirty="0" smtClean="0"/>
              <a:t>A narrowing of the aorta, usually distal to the ascending vessels.</a:t>
            </a:r>
          </a:p>
          <a:p>
            <a:pPr lvl="1"/>
            <a:r>
              <a:rPr lang="en-US" b="1" dirty="0" smtClean="0"/>
              <a:t>S &amp; S - </a:t>
            </a:r>
            <a:r>
              <a:rPr lang="en-US" dirty="0" smtClean="0"/>
              <a:t>Higher blood pressures and pulses in the upper extremities as compared to those in the lower extremities. </a:t>
            </a:r>
          </a:p>
          <a:p>
            <a:pPr lvl="1"/>
            <a:r>
              <a:rPr lang="en-US" dirty="0" smtClean="0"/>
              <a:t>If left uncorrected, older children suffer from recurrent episodes of </a:t>
            </a:r>
            <a:r>
              <a:rPr lang="en-US" dirty="0" err="1" smtClean="0"/>
              <a:t>epistaxis</a:t>
            </a:r>
            <a:r>
              <a:rPr lang="en-US" dirty="0" smtClean="0"/>
              <a:t> and complaints of leg cramps or leg pain, especially during periods of activity.</a:t>
            </a:r>
          </a:p>
          <a:p>
            <a:pPr lvl="1"/>
            <a:r>
              <a:rPr lang="en-US" b="1" dirty="0" err="1" smtClean="0"/>
              <a:t>Mx</a:t>
            </a:r>
            <a:r>
              <a:rPr lang="en-US" b="1" dirty="0" smtClean="0"/>
              <a:t> - </a:t>
            </a:r>
            <a:r>
              <a:rPr lang="en-US" dirty="0" smtClean="0"/>
              <a:t>Surgical repair.</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2133600" y="838200"/>
            <a:ext cx="4800600" cy="580592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b="1" dirty="0" smtClean="0"/>
              <a:t>Clinical Manifestations</a:t>
            </a:r>
            <a:endParaRPr lang="en-US" b="1" dirty="0"/>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r>
              <a:rPr lang="en-US" dirty="0" smtClean="0"/>
              <a:t>Symptoms of streptococcal </a:t>
            </a:r>
            <a:r>
              <a:rPr lang="en-US" dirty="0" err="1" smtClean="0"/>
              <a:t>pharyngitis</a:t>
            </a:r>
            <a:r>
              <a:rPr lang="en-US" dirty="0" smtClean="0"/>
              <a:t> may precede rheumatic symptoms</a:t>
            </a:r>
          </a:p>
          <a:p>
            <a:pPr lvl="1"/>
            <a:r>
              <a:rPr lang="en-US" dirty="0" smtClean="0"/>
              <a:t>Sudden onset of sore throat; throat reddened with </a:t>
            </a:r>
            <a:r>
              <a:rPr lang="en-US" dirty="0" err="1" smtClean="0"/>
              <a:t>exudate</a:t>
            </a:r>
            <a:endParaRPr lang="en-US" dirty="0" smtClean="0"/>
          </a:p>
          <a:p>
            <a:pPr lvl="1"/>
            <a:r>
              <a:rPr lang="en-US" dirty="0" smtClean="0"/>
              <a:t>Swollen, tender lymph nodes at angle of jaw</a:t>
            </a:r>
          </a:p>
          <a:p>
            <a:pPr lvl="1"/>
            <a:r>
              <a:rPr lang="en-US" dirty="0" smtClean="0"/>
              <a:t>Headache and fever(38.9°C - 40° C)</a:t>
            </a:r>
          </a:p>
          <a:p>
            <a:pPr lvl="1"/>
            <a:r>
              <a:rPr lang="en-US" dirty="0" smtClean="0"/>
              <a:t>Abdominal pain (children)</a:t>
            </a:r>
          </a:p>
          <a:p>
            <a:pPr lvl="1"/>
            <a:r>
              <a:rPr lang="en-US" dirty="0" smtClean="0"/>
              <a:t>Some cases of streptococcal throat infection are relatively asymptomatic</a:t>
            </a:r>
          </a:p>
          <a:p>
            <a:r>
              <a:rPr lang="en-US" dirty="0" smtClean="0"/>
              <a:t>Warm and swollen joints (</a:t>
            </a:r>
            <a:r>
              <a:rPr lang="en-US" dirty="0" err="1" smtClean="0"/>
              <a:t>polyarthritis</a:t>
            </a:r>
            <a:r>
              <a:rPr lang="en-US" dirty="0" smtClean="0"/>
              <a:t>)</a:t>
            </a:r>
          </a:p>
          <a:p>
            <a:r>
              <a:rPr lang="en-US" dirty="0" smtClean="0"/>
              <a:t>Chorea (irregular, jerky, involuntary, unpredictable muscular movements)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Clinical manifestations-Cont’d</a:t>
            </a:r>
            <a:endParaRPr lang="en-US" b="1" dirty="0"/>
          </a:p>
        </p:txBody>
      </p:sp>
      <p:sp>
        <p:nvSpPr>
          <p:cNvPr id="3" name="Content Placeholder 2"/>
          <p:cNvSpPr>
            <a:spLocks noGrp="1"/>
          </p:cNvSpPr>
          <p:nvPr>
            <p:ph idx="1"/>
          </p:nvPr>
        </p:nvSpPr>
        <p:spPr/>
        <p:txBody>
          <a:bodyPr>
            <a:normAutofit lnSpcReduction="10000"/>
          </a:bodyPr>
          <a:lstStyle/>
          <a:p>
            <a:r>
              <a:rPr lang="en-US" dirty="0" err="1" smtClean="0"/>
              <a:t>Erythema</a:t>
            </a:r>
            <a:r>
              <a:rPr lang="en-US" dirty="0" smtClean="0"/>
              <a:t> </a:t>
            </a:r>
            <a:r>
              <a:rPr lang="en-US" dirty="0" err="1" smtClean="0"/>
              <a:t>marginatum</a:t>
            </a:r>
            <a:r>
              <a:rPr lang="en-US" dirty="0" smtClean="0"/>
              <a:t> (transient mesh-like macular rash on trunk and extremities in about 10% of patients)</a:t>
            </a:r>
          </a:p>
          <a:p>
            <a:r>
              <a:rPr lang="en-US" dirty="0" smtClean="0"/>
              <a:t>Subcutaneous nodules (hard, painless nodules over extensor surfaces of extremities; rare)</a:t>
            </a:r>
          </a:p>
          <a:p>
            <a:r>
              <a:rPr lang="en-US" dirty="0" smtClean="0"/>
              <a:t>Fever</a:t>
            </a:r>
          </a:p>
          <a:p>
            <a:r>
              <a:rPr lang="en-US" dirty="0" smtClean="0"/>
              <a:t>Prolonged PR interval demonstrated by ECG</a:t>
            </a:r>
          </a:p>
          <a:p>
            <a:r>
              <a:rPr lang="en-US" dirty="0" smtClean="0"/>
              <a:t>Heart murmurs; pleural and pericardial friction rubs</a:t>
            </a:r>
          </a:p>
          <a:p>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b="1" dirty="0" smtClean="0"/>
              <a:t>Diagnosis</a:t>
            </a:r>
            <a:endParaRPr lang="en-US" b="1" dirty="0"/>
          </a:p>
        </p:txBody>
      </p:sp>
      <p:sp>
        <p:nvSpPr>
          <p:cNvPr id="3" name="Content Placeholder 2"/>
          <p:cNvSpPr>
            <a:spLocks noGrp="1"/>
          </p:cNvSpPr>
          <p:nvPr>
            <p:ph idx="1"/>
          </p:nvPr>
        </p:nvSpPr>
        <p:spPr>
          <a:xfrm>
            <a:off x="457200" y="1447800"/>
            <a:ext cx="8229600" cy="4678363"/>
          </a:xfrm>
        </p:spPr>
        <p:txBody>
          <a:bodyPr/>
          <a:lstStyle/>
          <a:p>
            <a:r>
              <a:rPr lang="en-US" dirty="0" smtClean="0"/>
              <a:t>Throat culture - to determine presence of streptococcal organisms</a:t>
            </a:r>
          </a:p>
          <a:p>
            <a:r>
              <a:rPr lang="en-US" dirty="0" smtClean="0"/>
              <a:t>ESR, WBC count and differential, and CRP increased during acute phase of infection</a:t>
            </a:r>
          </a:p>
          <a:p>
            <a:r>
              <a:rPr lang="en-US" dirty="0" smtClean="0"/>
              <a:t>Elevated </a:t>
            </a:r>
            <a:r>
              <a:rPr lang="en-US" dirty="0" err="1" smtClean="0"/>
              <a:t>antistreptolysin</a:t>
            </a:r>
            <a:r>
              <a:rPr lang="en-US" dirty="0" smtClean="0"/>
              <a:t>-O (ASO) titer</a:t>
            </a:r>
          </a:p>
          <a:p>
            <a:r>
              <a:rPr lang="en-US" dirty="0" smtClean="0"/>
              <a:t>ECG-prolonged PR interval or heart block</a:t>
            </a:r>
          </a:p>
          <a:p>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Management</a:t>
            </a:r>
            <a:endParaRPr lang="en-US" b="1" dirty="0"/>
          </a:p>
        </p:txBody>
      </p:sp>
      <p:sp>
        <p:nvSpPr>
          <p:cNvPr id="3" name="Content Placeholder 2"/>
          <p:cNvSpPr>
            <a:spLocks noGrp="1"/>
          </p:cNvSpPr>
          <p:nvPr>
            <p:ph idx="1"/>
          </p:nvPr>
        </p:nvSpPr>
        <p:spPr>
          <a:xfrm>
            <a:off x="457200" y="1143000"/>
            <a:ext cx="8229600" cy="5181600"/>
          </a:xfrm>
        </p:spPr>
        <p:txBody>
          <a:bodyPr>
            <a:normAutofit fontScale="92500" lnSpcReduction="20000"/>
          </a:bodyPr>
          <a:lstStyle/>
          <a:p>
            <a:r>
              <a:rPr lang="en-US" b="1" dirty="0" smtClean="0"/>
              <a:t>Rest</a:t>
            </a:r>
            <a:r>
              <a:rPr lang="en-US" dirty="0" smtClean="0"/>
              <a:t>-to maintain optimal cardiac function</a:t>
            </a:r>
          </a:p>
          <a:p>
            <a:r>
              <a:rPr lang="en-US" b="1" dirty="0" err="1" smtClean="0"/>
              <a:t>Salicylates</a:t>
            </a:r>
            <a:r>
              <a:rPr lang="en-US" b="1" dirty="0" smtClean="0"/>
              <a:t> or NSAIDs </a:t>
            </a:r>
            <a:r>
              <a:rPr lang="en-US" dirty="0" smtClean="0"/>
              <a:t>- to control fever and pain</a:t>
            </a:r>
          </a:p>
          <a:p>
            <a:r>
              <a:rPr lang="en-US" b="1" dirty="0" smtClean="0"/>
              <a:t>Corticosteroids</a:t>
            </a:r>
            <a:r>
              <a:rPr lang="en-US" dirty="0" smtClean="0"/>
              <a:t> - administered to prevent cardiac damage and to treat arthritis and other inflammatory symptoms</a:t>
            </a:r>
          </a:p>
          <a:p>
            <a:r>
              <a:rPr lang="en-US" b="1" dirty="0" smtClean="0"/>
              <a:t>Antimicrobial therapy</a:t>
            </a:r>
            <a:r>
              <a:rPr lang="en-US" dirty="0" smtClean="0"/>
              <a:t> - penicillin is the drug of choice if streptococcal infection is still present</a:t>
            </a:r>
          </a:p>
          <a:p>
            <a:r>
              <a:rPr lang="en-US" b="1" dirty="0" smtClean="0"/>
              <a:t>Prevention</a:t>
            </a:r>
            <a:r>
              <a:rPr lang="en-US" dirty="0" smtClean="0"/>
              <a:t> of recurrent episodes through:</a:t>
            </a:r>
          </a:p>
          <a:p>
            <a:pPr lvl="1"/>
            <a:r>
              <a:rPr lang="en-US" dirty="0" smtClean="0"/>
              <a:t>Long-term penicillin therapy for 5 years after initial attack in most adults</a:t>
            </a:r>
          </a:p>
          <a:p>
            <a:pPr lvl="1"/>
            <a:r>
              <a:rPr lang="en-US" dirty="0" smtClean="0"/>
              <a:t>Periodic prophylaxis throughout life if </a:t>
            </a:r>
            <a:r>
              <a:rPr lang="en-US" dirty="0" err="1" smtClean="0"/>
              <a:t>valvular</a:t>
            </a:r>
            <a:r>
              <a:rPr lang="en-US" dirty="0" smtClean="0"/>
              <a:t> damage is present</a:t>
            </a:r>
          </a:p>
          <a:p>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Complications</a:t>
            </a:r>
            <a:br>
              <a:rPr lang="en-US" b="1" dirty="0" smtClean="0"/>
            </a:br>
            <a:endParaRPr lang="en-US" dirty="0"/>
          </a:p>
        </p:txBody>
      </p:sp>
      <p:sp>
        <p:nvSpPr>
          <p:cNvPr id="3" name="Content Placeholder 2"/>
          <p:cNvSpPr>
            <a:spLocks noGrp="1"/>
          </p:cNvSpPr>
          <p:nvPr>
            <p:ph idx="1"/>
          </p:nvPr>
        </p:nvSpPr>
        <p:spPr/>
        <p:txBody>
          <a:bodyPr/>
          <a:lstStyle/>
          <a:p>
            <a:r>
              <a:rPr lang="en-US" dirty="0" err="1" smtClean="0"/>
              <a:t>Valvular</a:t>
            </a:r>
            <a:r>
              <a:rPr lang="en-US" dirty="0" smtClean="0"/>
              <a:t> heart disease</a:t>
            </a:r>
          </a:p>
          <a:p>
            <a:r>
              <a:rPr lang="en-US" dirty="0" err="1" smtClean="0"/>
              <a:t>Cardiomyopathy</a:t>
            </a:r>
            <a:endParaRPr lang="en-US" dirty="0" smtClean="0"/>
          </a:p>
          <a:p>
            <a:r>
              <a:rPr lang="en-US" dirty="0" smtClean="0"/>
              <a:t>Heart failure</a:t>
            </a:r>
          </a:p>
          <a:p>
            <a:endParaRPr lang="en-US"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1023</TotalTime>
  <Words>1936</Words>
  <Application>Microsoft Office PowerPoint</Application>
  <PresentationFormat>On-screen Show (4:3)</PresentationFormat>
  <Paragraphs>184</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CARDIOVASCULAR DISEASES</vt:lpstr>
      <vt:lpstr>Rheumatic Heart Disease</vt:lpstr>
      <vt:lpstr>Pathophysiology</vt:lpstr>
      <vt:lpstr>Slide 4</vt:lpstr>
      <vt:lpstr>Clinical Manifestations</vt:lpstr>
      <vt:lpstr>Clinical manifestations-Cont’d</vt:lpstr>
      <vt:lpstr>Diagnosis</vt:lpstr>
      <vt:lpstr>Management</vt:lpstr>
      <vt:lpstr>Complications </vt:lpstr>
      <vt:lpstr>Congestive Cardiac Failure</vt:lpstr>
      <vt:lpstr>Causes</vt:lpstr>
      <vt:lpstr>Clinical Manifestations</vt:lpstr>
      <vt:lpstr> Right-Sided Heart Failure</vt:lpstr>
      <vt:lpstr>Signs occurring in both Right and Left-sided failure</vt:lpstr>
      <vt:lpstr>Slide 15</vt:lpstr>
      <vt:lpstr>Diagnostic investigations</vt:lpstr>
      <vt:lpstr>Management</vt:lpstr>
      <vt:lpstr>Congenital Heart Problems</vt:lpstr>
      <vt:lpstr>Fetal Circulatory system</vt:lpstr>
      <vt:lpstr>Slide 20</vt:lpstr>
      <vt:lpstr>Diagnosis of CHDs</vt:lpstr>
      <vt:lpstr>Types of Congenital Heart Defects</vt:lpstr>
      <vt:lpstr>Slide 23</vt:lpstr>
      <vt:lpstr>Slide 24</vt:lpstr>
      <vt:lpstr>Slide 25</vt:lpstr>
      <vt:lpstr>Slide 26</vt:lpstr>
      <vt:lpstr>Slide 27</vt:lpstr>
      <vt:lpstr>Slide 28</vt:lpstr>
      <vt:lpstr>Slide 29</vt:lpstr>
      <vt:lpstr>Cyanotic Defects</vt:lpstr>
      <vt:lpstr>Slide 31</vt:lpstr>
      <vt:lpstr>Slide 32</vt:lpstr>
      <vt:lpstr>Slide 33</vt:lpstr>
      <vt:lpstr>Slide 34</vt:lpstr>
      <vt:lpstr>Slide 35</vt:lpstr>
      <vt:lpstr>Slide 36</vt:lpstr>
      <vt:lpstr>Obstructive Defects</vt:lpstr>
      <vt:lpstr>Slide 38</vt:lpstr>
      <vt:lpstr>Slide 39</vt:lpstr>
      <vt:lpstr>Slide 40</vt:lpstr>
      <vt:lpstr>Slide 41</vt:lpstr>
      <vt:lpstr>Slide 42</vt:lpstr>
      <vt:lpstr>Slide 43</vt:lpstr>
      <vt:lpstr>Slide 44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CARDIOVASCULAR DISEASES</dc:title>
  <dc:creator>FRANCIS</dc:creator>
  <cp:lastModifiedBy>user</cp:lastModifiedBy>
  <cp:revision>89</cp:revision>
  <dcterms:created xsi:type="dcterms:W3CDTF">2006-08-16T00:00:00Z</dcterms:created>
  <dcterms:modified xsi:type="dcterms:W3CDTF">2016-12-14T07:58:38Z</dcterms:modified>
</cp:coreProperties>
</file>