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41"/>
  </p:handoutMasterIdLst>
  <p:sldIdLst>
    <p:sldId id="257" r:id="rId2"/>
    <p:sldId id="303"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9" r:id="rId22"/>
    <p:sldId id="280" r:id="rId23"/>
    <p:sldId id="281" r:id="rId24"/>
    <p:sldId id="282" r:id="rId25"/>
    <p:sldId id="283" r:id="rId26"/>
    <p:sldId id="286" r:id="rId27"/>
    <p:sldId id="287" r:id="rId28"/>
    <p:sldId id="288" r:id="rId29"/>
    <p:sldId id="289" r:id="rId30"/>
    <p:sldId id="290" r:id="rId31"/>
    <p:sldId id="292" r:id="rId32"/>
    <p:sldId id="295" r:id="rId33"/>
    <p:sldId id="296" r:id="rId34"/>
    <p:sldId id="297" r:id="rId35"/>
    <p:sldId id="304" r:id="rId36"/>
    <p:sldId id="299" r:id="rId37"/>
    <p:sldId id="300" r:id="rId38"/>
    <p:sldId id="301" r:id="rId39"/>
    <p:sldId id="302" r:id="rId40"/>
  </p:sldIdLst>
  <p:sldSz cx="9144000" cy="6858000" type="screen4x3"/>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5455"/>
          </a:xfrm>
          <a:prstGeom prst="rect">
            <a:avLst/>
          </a:prstGeom>
        </p:spPr>
        <p:txBody>
          <a:bodyPr vert="horz" lIns="93497" tIns="46749" rIns="93497" bIns="46749" rtlCol="0"/>
          <a:lstStyle>
            <a:lvl1pPr algn="r">
              <a:defRPr sz="1200"/>
            </a:lvl1pPr>
          </a:lstStyle>
          <a:p>
            <a:fld id="{EA8C9226-4649-4AEA-8A67-D25AAB822362}" type="datetimeFigureOut">
              <a:rPr lang="en-US" smtClean="0"/>
              <a:pPr/>
              <a:t>2/20/2017</a:t>
            </a:fld>
            <a:endParaRPr lang="en-US"/>
          </a:p>
        </p:txBody>
      </p:sp>
      <p:sp>
        <p:nvSpPr>
          <p:cNvPr id="4" name="Footer Placeholder 3"/>
          <p:cNvSpPr>
            <a:spLocks noGrp="1"/>
          </p:cNvSpPr>
          <p:nvPr>
            <p:ph type="ftr" sz="quarter" idx="2"/>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29"/>
            <a:ext cx="3056414" cy="465455"/>
          </a:xfrm>
          <a:prstGeom prst="rect">
            <a:avLst/>
          </a:prstGeom>
        </p:spPr>
        <p:txBody>
          <a:bodyPr vert="horz" lIns="93497" tIns="46749" rIns="93497" bIns="46749" rtlCol="0" anchor="b"/>
          <a:lstStyle>
            <a:lvl1pPr algn="r">
              <a:defRPr sz="1200"/>
            </a:lvl1pPr>
          </a:lstStyle>
          <a:p>
            <a:fld id="{1FA0A41E-B265-406B-831E-9F658EF26D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150B329-DB83-4C77-9B7A-6E6309525518}" type="datetimeFigureOut">
              <a:rPr lang="en-US" smtClean="0"/>
              <a:pPr/>
              <a:t>2/20/2017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C928DDF0-F4A1-4097-A510-6ACCA84B000D}"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150B329-DB83-4C77-9B7A-6E6309525518}" type="datetimeFigureOut">
              <a:rPr lang="en-US" smtClean="0"/>
              <a:pPr/>
              <a:t>2/20/2017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28DDF0-F4A1-4097-A510-6ACCA84B000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150B329-DB83-4C77-9B7A-6E6309525518}" type="datetimeFigureOut">
              <a:rPr lang="en-US" smtClean="0"/>
              <a:pPr/>
              <a:t>2/20/2017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28DDF0-F4A1-4097-A510-6ACCA84B000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150B329-DB83-4C77-9B7A-6E6309525518}" type="datetimeFigureOut">
              <a:rPr lang="en-US" smtClean="0"/>
              <a:pPr/>
              <a:t>2/20/2017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28DDF0-F4A1-4097-A510-6ACCA84B000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150B329-DB83-4C77-9B7A-6E6309525518}" type="datetimeFigureOut">
              <a:rPr lang="en-US" smtClean="0"/>
              <a:pPr/>
              <a:t>2/20/2017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928DDF0-F4A1-4097-A510-6ACCA84B000D}"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150B329-DB83-4C77-9B7A-6E6309525518}" type="datetimeFigureOut">
              <a:rPr lang="en-US" smtClean="0"/>
              <a:pPr/>
              <a:t>2/20/2017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928DDF0-F4A1-4097-A510-6ACCA84B000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150B329-DB83-4C77-9B7A-6E6309525518}" type="datetimeFigureOut">
              <a:rPr lang="en-US" smtClean="0"/>
              <a:pPr/>
              <a:t>2/20/2017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928DDF0-F4A1-4097-A510-6ACCA84B000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150B329-DB83-4C77-9B7A-6E6309525518}" type="datetimeFigureOut">
              <a:rPr lang="en-US" smtClean="0"/>
              <a:pPr/>
              <a:t>2/20/2017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928DDF0-F4A1-4097-A510-6ACCA84B000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150B329-DB83-4C77-9B7A-6E6309525518}" type="datetimeFigureOut">
              <a:rPr lang="en-US" smtClean="0"/>
              <a:pPr/>
              <a:t>2/20/2017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928DDF0-F4A1-4097-A510-6ACCA84B000D}"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150B329-DB83-4C77-9B7A-6E6309525518}" type="datetimeFigureOut">
              <a:rPr lang="en-US" smtClean="0"/>
              <a:pPr/>
              <a:t>2/20/2017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928DDF0-F4A1-4097-A510-6ACCA84B000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150B329-DB83-4C77-9B7A-6E6309525518}" type="datetimeFigureOut">
              <a:rPr lang="en-US" smtClean="0"/>
              <a:pPr/>
              <a:t>2/20/2017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928DDF0-F4A1-4097-A510-6ACCA84B000D}"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150B329-DB83-4C77-9B7A-6E6309525518}" type="datetimeFigureOut">
              <a:rPr lang="en-US" smtClean="0"/>
              <a:pPr/>
              <a:t>2/20/2017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928DDF0-F4A1-4097-A510-6ACCA84B000D}"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PAEDIATRIC</a:t>
            </a:r>
            <a:br>
              <a:rPr lang="en-IN" b="1" dirty="0" smtClean="0"/>
            </a:br>
            <a:r>
              <a:rPr lang="en-IN" b="1" dirty="0" smtClean="0"/>
              <a:t>SKIN DISORDERS</a:t>
            </a:r>
            <a:endParaRPr lang="en-IN" dirty="0"/>
          </a:p>
        </p:txBody>
      </p:sp>
      <p:sp>
        <p:nvSpPr>
          <p:cNvPr id="3" name="Subtitle 2"/>
          <p:cNvSpPr>
            <a:spLocks noGrp="1"/>
          </p:cNvSpPr>
          <p:nvPr>
            <p:ph type="subTitle" idx="1"/>
          </p:nvPr>
        </p:nvSpPr>
        <p:spPr/>
        <p:txBody>
          <a:bodyPr/>
          <a:lstStyle/>
          <a:p>
            <a:endParaRPr lang="en-IN" dirty="0" smtClean="0">
              <a:solidFill>
                <a:schemeClr val="tx1"/>
              </a:solidFill>
            </a:endParaRPr>
          </a:p>
          <a:p>
            <a:r>
              <a:rPr lang="en-IN" smtClean="0"/>
              <a:t>WERE .E.</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SYMPTOMS</a:t>
            </a:r>
            <a:br>
              <a:rPr lang="en-IN" b="1" dirty="0" smtClean="0"/>
            </a:br>
            <a:endParaRPr lang="en-IN" dirty="0"/>
          </a:p>
        </p:txBody>
      </p:sp>
      <p:sp>
        <p:nvSpPr>
          <p:cNvPr id="3" name="Content Placeholder 2"/>
          <p:cNvSpPr>
            <a:spLocks noGrp="1"/>
          </p:cNvSpPr>
          <p:nvPr>
            <p:ph idx="1"/>
          </p:nvPr>
        </p:nvSpPr>
        <p:spPr>
          <a:xfrm>
            <a:off x="457200" y="838200"/>
            <a:ext cx="8229600" cy="5287963"/>
          </a:xfrm>
        </p:spPr>
        <p:txBody>
          <a:bodyPr>
            <a:normAutofit/>
          </a:bodyPr>
          <a:lstStyle/>
          <a:p>
            <a:pPr fontAlgn="base"/>
            <a:r>
              <a:rPr lang="en-IN" dirty="0" smtClean="0"/>
              <a:t>red sores that pop easily and leave a yellow crust</a:t>
            </a:r>
          </a:p>
          <a:p>
            <a:pPr fontAlgn="base"/>
            <a:r>
              <a:rPr lang="en-IN" dirty="0" smtClean="0"/>
              <a:t>fluid-filled blisters</a:t>
            </a:r>
          </a:p>
          <a:p>
            <a:pPr fontAlgn="base"/>
            <a:r>
              <a:rPr lang="en-IN" dirty="0" smtClean="0"/>
              <a:t>itchy rash</a:t>
            </a:r>
          </a:p>
          <a:p>
            <a:pPr fontAlgn="base"/>
            <a:r>
              <a:rPr lang="en-IN" dirty="0" smtClean="0"/>
              <a:t>Red bumps</a:t>
            </a:r>
          </a:p>
          <a:p>
            <a:pPr fontAlgn="base"/>
            <a:r>
              <a:rPr lang="en-IN" dirty="0" smtClean="0"/>
              <a:t>Sores that are filled with fluid, draining fluid, or crusted over</a:t>
            </a:r>
          </a:p>
          <a:p>
            <a:pPr fontAlgn="base"/>
            <a:r>
              <a:rPr lang="en-IN" dirty="0" smtClean="0"/>
              <a:t>Areas that are red, swollen, and may itch</a:t>
            </a:r>
          </a:p>
          <a:p>
            <a:pPr fontAlgn="base"/>
            <a:r>
              <a:rPr lang="en-IN" dirty="0" smtClean="0"/>
              <a:t>Swelling of nearby lymph glands (nodes)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MEDICAL MANAGMENT</a:t>
            </a:r>
            <a:endParaRPr lang="en-IN" b="1" dirty="0"/>
          </a:p>
        </p:txBody>
      </p:sp>
      <p:sp>
        <p:nvSpPr>
          <p:cNvPr id="3" name="Content Placeholder 2"/>
          <p:cNvSpPr>
            <a:spLocks noGrp="1"/>
          </p:cNvSpPr>
          <p:nvPr>
            <p:ph idx="1"/>
          </p:nvPr>
        </p:nvSpPr>
        <p:spPr>
          <a:xfrm>
            <a:off x="457200" y="1371600"/>
            <a:ext cx="8229600" cy="5105400"/>
          </a:xfrm>
        </p:spPr>
        <p:txBody>
          <a:bodyPr>
            <a:normAutofit/>
          </a:bodyPr>
          <a:lstStyle/>
          <a:p>
            <a:pPr algn="just"/>
            <a:r>
              <a:rPr lang="en-IN" b="1" dirty="0" smtClean="0"/>
              <a:t>Topical Antibiotic Cream</a:t>
            </a:r>
            <a:r>
              <a:rPr lang="en-IN" dirty="0" smtClean="0"/>
              <a:t>: </a:t>
            </a:r>
            <a:r>
              <a:rPr lang="en-IN" dirty="0" err="1" smtClean="0"/>
              <a:t>mupirocin</a:t>
            </a:r>
            <a:r>
              <a:rPr lang="en-IN" dirty="0" smtClean="0"/>
              <a:t> &amp; </a:t>
            </a:r>
            <a:r>
              <a:rPr lang="en-IN" dirty="0" err="1" smtClean="0"/>
              <a:t>fusidic</a:t>
            </a:r>
            <a:r>
              <a:rPr lang="en-IN" dirty="0" smtClean="0"/>
              <a:t> acid.</a:t>
            </a:r>
          </a:p>
          <a:p>
            <a:pPr algn="just"/>
            <a:r>
              <a:rPr lang="en-IN" b="1" dirty="0" smtClean="0"/>
              <a:t>Oral Antibiotics</a:t>
            </a:r>
            <a:r>
              <a:rPr lang="en-IN" b="1" cap="all" dirty="0" smtClean="0"/>
              <a:t>:</a:t>
            </a:r>
            <a:r>
              <a:rPr lang="en-IN" dirty="0" smtClean="0"/>
              <a:t> broad-spectrum </a:t>
            </a:r>
            <a:r>
              <a:rPr lang="en-IN" dirty="0" err="1" smtClean="0"/>
              <a:t>penicillins</a:t>
            </a:r>
            <a:r>
              <a:rPr lang="en-IN" dirty="0" smtClean="0"/>
              <a:t>, </a:t>
            </a:r>
            <a:r>
              <a:rPr lang="en-IN" dirty="0" err="1" smtClean="0"/>
              <a:t>cephalosporins</a:t>
            </a:r>
            <a:r>
              <a:rPr lang="en-IN" dirty="0" smtClean="0"/>
              <a:t>  &amp; </a:t>
            </a:r>
            <a:r>
              <a:rPr lang="en-IN" dirty="0" err="1" smtClean="0"/>
              <a:t>cefuroxime</a:t>
            </a:r>
            <a:r>
              <a:rPr lang="en-IN" dirty="0" smtClean="0"/>
              <a:t>.</a:t>
            </a:r>
          </a:p>
          <a:p>
            <a:pPr algn="just"/>
            <a:r>
              <a:rPr lang="en-IN" b="1" dirty="0" smtClean="0"/>
              <a:t>Topical Disinfectants: </a:t>
            </a:r>
            <a:r>
              <a:rPr lang="en-IN" dirty="0" smtClean="0"/>
              <a:t>hexachlorophene </a:t>
            </a:r>
          </a:p>
          <a:p>
            <a:pPr algn="just"/>
            <a:r>
              <a:rPr lang="en-IN" b="1" dirty="0" smtClean="0"/>
              <a:t>Cleaning and bandaging: </a:t>
            </a:r>
            <a:r>
              <a:rPr lang="en-IN" dirty="0" smtClean="0"/>
              <a:t>The affected area should be cleaned several times per day, using either water or an antibacterial wash.</a:t>
            </a:r>
            <a:endParaRPr lang="en-IN" b="1" cap="all"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COMPLICATIONS </a:t>
            </a:r>
            <a:br>
              <a:rPr lang="en-IN" b="1" dirty="0" smtClean="0"/>
            </a:br>
            <a:endParaRPr lang="en-IN" dirty="0"/>
          </a:p>
        </p:txBody>
      </p:sp>
      <p:sp>
        <p:nvSpPr>
          <p:cNvPr id="3" name="Content Placeholder 2"/>
          <p:cNvSpPr>
            <a:spLocks noGrp="1"/>
          </p:cNvSpPr>
          <p:nvPr>
            <p:ph idx="1"/>
          </p:nvPr>
        </p:nvSpPr>
        <p:spPr>
          <a:xfrm>
            <a:off x="457200" y="1066800"/>
            <a:ext cx="8229600" cy="5059363"/>
          </a:xfrm>
        </p:spPr>
        <p:txBody>
          <a:bodyPr/>
          <a:lstStyle/>
          <a:p>
            <a:r>
              <a:rPr lang="en-IN" dirty="0" smtClean="0"/>
              <a:t>Worsening or spreading of the infection</a:t>
            </a:r>
          </a:p>
          <a:p>
            <a:r>
              <a:rPr lang="en-IN" dirty="0" err="1" smtClean="0"/>
              <a:t>Cellulitis</a:t>
            </a:r>
            <a:endParaRPr lang="en-IN" dirty="0" smtClean="0"/>
          </a:p>
          <a:p>
            <a:r>
              <a:rPr lang="en-IN" dirty="0" err="1" smtClean="0"/>
              <a:t>Guttate</a:t>
            </a:r>
            <a:r>
              <a:rPr lang="en-IN" dirty="0" smtClean="0"/>
              <a:t> psoriasis</a:t>
            </a:r>
          </a:p>
          <a:p>
            <a:r>
              <a:rPr lang="en-IN" dirty="0" smtClean="0"/>
              <a:t>Scarlet fever </a:t>
            </a:r>
          </a:p>
          <a:p>
            <a:r>
              <a:rPr lang="en-IN" dirty="0" err="1" smtClean="0"/>
              <a:t>Bacteremia</a:t>
            </a:r>
            <a:r>
              <a:rPr lang="en-IN" dirty="0" smtClean="0"/>
              <a:t> or sepsis</a:t>
            </a:r>
          </a:p>
          <a:p>
            <a:r>
              <a:rPr lang="en-IN" dirty="0" smtClean="0"/>
              <a:t>Post-streptococcal </a:t>
            </a:r>
            <a:r>
              <a:rPr lang="en-IN" dirty="0" err="1" smtClean="0"/>
              <a:t>glomerulonephritis</a:t>
            </a:r>
            <a:endParaRPr lang="en-IN" dirty="0" smtClean="0"/>
          </a:p>
          <a:p>
            <a:r>
              <a:rPr lang="en-IN" dirty="0" smtClean="0"/>
              <a:t>rheumatic fever</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PREVENTION</a:t>
            </a:r>
            <a:r>
              <a:rPr lang="en-IN" dirty="0" smtClean="0"/>
              <a:t/>
            </a:r>
            <a:br>
              <a:rPr lang="en-IN" dirty="0" smtClean="0"/>
            </a:br>
            <a:endParaRPr lang="en-IN" dirty="0"/>
          </a:p>
        </p:txBody>
      </p:sp>
      <p:sp>
        <p:nvSpPr>
          <p:cNvPr id="3" name="Content Placeholder 2"/>
          <p:cNvSpPr>
            <a:spLocks noGrp="1"/>
          </p:cNvSpPr>
          <p:nvPr>
            <p:ph idx="1"/>
          </p:nvPr>
        </p:nvSpPr>
        <p:spPr>
          <a:xfrm>
            <a:off x="990600" y="914400"/>
            <a:ext cx="7696200" cy="5638800"/>
          </a:xfrm>
        </p:spPr>
        <p:txBody>
          <a:bodyPr>
            <a:normAutofit fontScale="85000" lnSpcReduction="20000"/>
          </a:bodyPr>
          <a:lstStyle/>
          <a:p>
            <a:pPr algn="just"/>
            <a:r>
              <a:rPr lang="en-IN" dirty="0" smtClean="0"/>
              <a:t>Wash the affected areas with a neutral soap and running water</a:t>
            </a:r>
          </a:p>
          <a:p>
            <a:pPr algn="just"/>
            <a:r>
              <a:rPr lang="en-IN" dirty="0" smtClean="0"/>
              <a:t>Then cover the area lightly with gauze</a:t>
            </a:r>
          </a:p>
          <a:p>
            <a:pPr algn="just"/>
            <a:r>
              <a:rPr lang="en-IN" dirty="0" smtClean="0"/>
              <a:t>Do not touch the sores and encourage the patient not to touch the sores</a:t>
            </a:r>
          </a:p>
          <a:p>
            <a:pPr algn="just"/>
            <a:r>
              <a:rPr lang="en-IN" dirty="0" smtClean="0"/>
              <a:t>The patient's clothes, bedding, towels, and other toiletries should be washed daily</a:t>
            </a:r>
          </a:p>
          <a:p>
            <a:pPr algn="just"/>
            <a:r>
              <a:rPr lang="en-IN" dirty="0" smtClean="0"/>
              <a:t>The patient's clothes must not be shared or worn by other people</a:t>
            </a:r>
          </a:p>
          <a:p>
            <a:pPr algn="just"/>
            <a:r>
              <a:rPr lang="en-IN" dirty="0" smtClean="0"/>
              <a:t>When applying antibiotic ointment, gloves should be worn, washing hands thoroughly afterward</a:t>
            </a:r>
          </a:p>
          <a:p>
            <a:pPr algn="just"/>
            <a:r>
              <a:rPr lang="en-IN" dirty="0" smtClean="0"/>
              <a:t>Keep the patient's nails short to reduce scratching</a:t>
            </a:r>
          </a:p>
          <a:p>
            <a:pPr algn="just"/>
            <a:r>
              <a:rPr lang="en-IN" dirty="0" smtClean="0"/>
              <a:t>Wash hands and the patient's hands often</a:t>
            </a:r>
          </a:p>
          <a:p>
            <a:pPr algn="just"/>
            <a:r>
              <a:rPr lang="en-IN" dirty="0" smtClean="0"/>
              <a:t>Isolate the patient until they are not contagious</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FOLLICULITIS</a:t>
            </a:r>
            <a:endParaRPr lang="en-IN" b="1" dirty="0"/>
          </a:p>
        </p:txBody>
      </p:sp>
      <p:sp>
        <p:nvSpPr>
          <p:cNvPr id="3" name="Content Placeholder 2"/>
          <p:cNvSpPr>
            <a:spLocks noGrp="1"/>
          </p:cNvSpPr>
          <p:nvPr>
            <p:ph idx="1"/>
          </p:nvPr>
        </p:nvSpPr>
        <p:spPr/>
        <p:txBody>
          <a:bodyPr/>
          <a:lstStyle/>
          <a:p>
            <a:pPr algn="just"/>
            <a:r>
              <a:rPr lang="en-IN" dirty="0" err="1" smtClean="0"/>
              <a:t>Folliculitis</a:t>
            </a:r>
            <a:r>
              <a:rPr lang="en-IN" dirty="0" smtClean="0"/>
              <a:t> occurs when the skin depressions that hold hair follicles become inflamed. In most cases, bacteria are the cause behind this skin </a:t>
            </a:r>
            <a:r>
              <a:rPr lang="en-IN" dirty="0" smtClean="0"/>
              <a:t>problem.</a:t>
            </a:r>
          </a:p>
          <a:p>
            <a:pPr algn="just"/>
            <a:r>
              <a:rPr lang="en-IN" dirty="0" smtClean="0"/>
              <a:t>One </a:t>
            </a:r>
            <a:r>
              <a:rPr lang="en-IN" dirty="0" smtClean="0"/>
              <a:t>bacteria in particular, Staphylococcus </a:t>
            </a:r>
            <a:r>
              <a:rPr lang="en-IN" dirty="0" err="1" smtClean="0"/>
              <a:t>aureus</a:t>
            </a:r>
            <a:r>
              <a:rPr lang="en-IN" dirty="0" smtClean="0"/>
              <a:t>, causes the most harm. </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ETIOLOGY</a:t>
            </a:r>
            <a:endParaRPr lang="en-IN" b="1" dirty="0"/>
          </a:p>
        </p:txBody>
      </p:sp>
      <p:sp>
        <p:nvSpPr>
          <p:cNvPr id="3" name="Content Placeholder 2"/>
          <p:cNvSpPr>
            <a:spLocks noGrp="1"/>
          </p:cNvSpPr>
          <p:nvPr>
            <p:ph idx="1"/>
          </p:nvPr>
        </p:nvSpPr>
        <p:spPr/>
        <p:txBody>
          <a:bodyPr>
            <a:normAutofit fontScale="92500" lnSpcReduction="10000"/>
          </a:bodyPr>
          <a:lstStyle/>
          <a:p>
            <a:r>
              <a:rPr lang="en-IN" dirty="0" smtClean="0"/>
              <a:t>Staphylococcus </a:t>
            </a:r>
            <a:r>
              <a:rPr lang="en-IN" dirty="0" err="1" smtClean="0"/>
              <a:t>aureus</a:t>
            </a:r>
            <a:r>
              <a:rPr lang="en-IN" dirty="0" smtClean="0"/>
              <a:t> </a:t>
            </a:r>
          </a:p>
          <a:p>
            <a:r>
              <a:rPr lang="en-IN" dirty="0" smtClean="0"/>
              <a:t>Friction from tight clothing</a:t>
            </a:r>
          </a:p>
          <a:p>
            <a:r>
              <a:rPr lang="en-IN" dirty="0" smtClean="0"/>
              <a:t>A pre-existing skin condition such as eczema, acne, or other inflammation of the skin (dermatitis)</a:t>
            </a:r>
          </a:p>
          <a:p>
            <a:r>
              <a:rPr lang="en-IN" dirty="0" smtClean="0"/>
              <a:t>Injuries to the skin such as surface scrapes (abrasions)</a:t>
            </a:r>
          </a:p>
          <a:p>
            <a:r>
              <a:rPr lang="en-IN" dirty="0" smtClean="0"/>
              <a:t>Prolonged contact with plastic bandages or adhesive tape</a:t>
            </a:r>
          </a:p>
          <a:p>
            <a:r>
              <a:rPr lang="en-IN" dirty="0" smtClean="0"/>
              <a:t>Irritation from shaving</a:t>
            </a: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Risk Factors</a:t>
            </a:r>
            <a:br>
              <a:rPr lang="en-IN" b="1" dirty="0" smtClean="0"/>
            </a:br>
            <a:endParaRPr lang="en-IN" dirty="0"/>
          </a:p>
        </p:txBody>
      </p:sp>
      <p:sp>
        <p:nvSpPr>
          <p:cNvPr id="3" name="Content Placeholder 2"/>
          <p:cNvSpPr>
            <a:spLocks noGrp="1"/>
          </p:cNvSpPr>
          <p:nvPr>
            <p:ph idx="1"/>
          </p:nvPr>
        </p:nvSpPr>
        <p:spPr/>
        <p:txBody>
          <a:bodyPr>
            <a:normAutofit fontScale="92500"/>
          </a:bodyPr>
          <a:lstStyle/>
          <a:p>
            <a:r>
              <a:rPr lang="en-IN" dirty="0" smtClean="0"/>
              <a:t>Skin conditions such as eczema, acne, or another dermatitis</a:t>
            </a:r>
          </a:p>
          <a:p>
            <a:r>
              <a:rPr lang="en-IN" dirty="0" smtClean="0"/>
              <a:t>Excessive sweating due to regular exercise</a:t>
            </a:r>
          </a:p>
          <a:p>
            <a:r>
              <a:rPr lang="en-IN" dirty="0" smtClean="0"/>
              <a:t>Living in a warm, humid climate</a:t>
            </a:r>
          </a:p>
          <a:p>
            <a:r>
              <a:rPr lang="en-IN" dirty="0" smtClean="0"/>
              <a:t>Diabetes</a:t>
            </a:r>
          </a:p>
          <a:p>
            <a:r>
              <a:rPr lang="en-IN" dirty="0" smtClean="0"/>
              <a:t>Obesity</a:t>
            </a:r>
          </a:p>
          <a:p>
            <a:r>
              <a:rPr lang="en-IN" dirty="0" smtClean="0"/>
              <a:t>Weakened immune system due to HIV/AIDS, organ transplantation, or cancer</a:t>
            </a:r>
          </a:p>
          <a:p>
            <a:r>
              <a:rPr lang="en-IN" dirty="0" smtClean="0"/>
              <a:t>Frequent shaving</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a:t>
            </a:r>
            <a:endParaRPr lang="en-IN" b="1"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algn="just"/>
            <a:r>
              <a:rPr lang="en-IN" b="1" dirty="0" smtClean="0"/>
              <a:t>Superficial </a:t>
            </a:r>
            <a:r>
              <a:rPr lang="en-IN" b="1" dirty="0" err="1" smtClean="0"/>
              <a:t>folliculitis</a:t>
            </a:r>
            <a:r>
              <a:rPr lang="en-IN" b="1" dirty="0" smtClean="0"/>
              <a:t>: </a:t>
            </a:r>
            <a:r>
              <a:rPr lang="en-IN" dirty="0" smtClean="0"/>
              <a:t>This type is that affects individuals predisposed by lack of cleanliness. The lesion begins as a small </a:t>
            </a:r>
            <a:r>
              <a:rPr lang="en-IN" dirty="0" err="1" smtClean="0"/>
              <a:t>dom</a:t>
            </a:r>
            <a:r>
              <a:rPr lang="en-IN" dirty="0" smtClean="0"/>
              <a:t>-shaped pustule where it may rupture, exuding yellowish </a:t>
            </a:r>
            <a:r>
              <a:rPr lang="en-IN" dirty="0" err="1" smtClean="0"/>
              <a:t>exudate</a:t>
            </a:r>
            <a:r>
              <a:rPr lang="en-IN" dirty="0" smtClean="0"/>
              <a:t>.</a:t>
            </a:r>
          </a:p>
          <a:p>
            <a:pPr algn="just">
              <a:buNone/>
            </a:pPr>
            <a:endParaRPr lang="en-IN" dirty="0" smtClean="0"/>
          </a:p>
          <a:p>
            <a:pPr algn="just"/>
            <a:r>
              <a:rPr lang="en-IN" b="1" dirty="0" smtClean="0"/>
              <a:t>Deep </a:t>
            </a:r>
            <a:r>
              <a:rPr lang="en-IN" b="1" dirty="0" err="1" smtClean="0"/>
              <a:t>folliculitis</a:t>
            </a:r>
            <a:r>
              <a:rPr lang="en-IN" b="1" dirty="0" smtClean="0"/>
              <a:t>: </a:t>
            </a:r>
            <a:r>
              <a:rPr lang="en-IN" dirty="0" smtClean="0"/>
              <a:t>The lesion in deep </a:t>
            </a:r>
            <a:r>
              <a:rPr lang="en-IN" dirty="0" err="1" smtClean="0"/>
              <a:t>folliculitis</a:t>
            </a:r>
            <a:r>
              <a:rPr lang="en-IN" dirty="0" smtClean="0"/>
              <a:t> is spreading deep into the follicles and causing </a:t>
            </a:r>
            <a:r>
              <a:rPr lang="en-IN" dirty="0" err="1" smtClean="0"/>
              <a:t>perifolliculitis</a:t>
            </a:r>
            <a:r>
              <a:rPr lang="en-IN" dirty="0" smtClean="0"/>
              <a:t>. The condition may be extensive involving a wide area especially the scalp in infants and young children. </a:t>
            </a:r>
            <a:br>
              <a:rPr lang="en-IN" dirty="0" smtClean="0"/>
            </a:b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most common locations for </a:t>
            </a:r>
            <a:r>
              <a:rPr lang="en-IN" dirty="0" err="1" smtClean="0"/>
              <a:t>folliculitis</a:t>
            </a:r>
            <a:r>
              <a:rPr lang="en-IN" dirty="0" smtClean="0"/>
              <a:t> in children include:</a:t>
            </a:r>
            <a:endParaRPr lang="en-IN" dirty="0"/>
          </a:p>
        </p:txBody>
      </p:sp>
      <p:sp>
        <p:nvSpPr>
          <p:cNvPr id="3" name="Content Placeholder 2"/>
          <p:cNvSpPr>
            <a:spLocks noGrp="1"/>
          </p:cNvSpPr>
          <p:nvPr>
            <p:ph idx="1"/>
          </p:nvPr>
        </p:nvSpPr>
        <p:spPr/>
        <p:txBody>
          <a:bodyPr/>
          <a:lstStyle/>
          <a:p>
            <a:r>
              <a:rPr lang="en-IN" dirty="0" smtClean="0"/>
              <a:t>Scalp</a:t>
            </a:r>
          </a:p>
          <a:p>
            <a:r>
              <a:rPr lang="en-IN" dirty="0" smtClean="0"/>
              <a:t>Face</a:t>
            </a:r>
          </a:p>
          <a:p>
            <a:r>
              <a:rPr lang="en-IN" dirty="0" smtClean="0"/>
              <a:t>Buttocks</a:t>
            </a:r>
          </a:p>
          <a:p>
            <a:r>
              <a:rPr lang="en-IN" dirty="0" smtClean="0"/>
              <a:t>Arms and legs</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SYMPTOMS</a:t>
            </a:r>
            <a:br>
              <a:rPr lang="en-IN" b="1" dirty="0" smtClean="0"/>
            </a:br>
            <a:endParaRPr lang="en-IN" dirty="0"/>
          </a:p>
        </p:txBody>
      </p:sp>
      <p:sp>
        <p:nvSpPr>
          <p:cNvPr id="3" name="Content Placeholder 2"/>
          <p:cNvSpPr>
            <a:spLocks noGrp="1"/>
          </p:cNvSpPr>
          <p:nvPr>
            <p:ph idx="1"/>
          </p:nvPr>
        </p:nvSpPr>
        <p:spPr>
          <a:xfrm>
            <a:off x="457200" y="1066800"/>
            <a:ext cx="8229600" cy="5059363"/>
          </a:xfrm>
        </p:spPr>
        <p:txBody>
          <a:bodyPr/>
          <a:lstStyle/>
          <a:p>
            <a:pPr fontAlgn="base"/>
            <a:r>
              <a:rPr lang="en-IN" dirty="0" smtClean="0"/>
              <a:t>Pus-filled lesions on hair follicles surrounded by inflamed skin.</a:t>
            </a:r>
          </a:p>
          <a:p>
            <a:pPr fontAlgn="base"/>
            <a:r>
              <a:rPr lang="en-IN" dirty="0" smtClean="0"/>
              <a:t>Itchiness</a:t>
            </a:r>
          </a:p>
          <a:p>
            <a:pPr fontAlgn="base"/>
            <a:r>
              <a:rPr lang="en-IN" dirty="0" smtClean="0"/>
              <a:t>Tenderness</a:t>
            </a:r>
          </a:p>
          <a:p>
            <a:pPr fontAlgn="base"/>
            <a:r>
              <a:rPr lang="en-IN" dirty="0" smtClean="0"/>
              <a:t>Pain</a:t>
            </a:r>
          </a:p>
          <a:p>
            <a:pPr fontAlgn="base"/>
            <a:r>
              <a:rPr lang="en-IN" dirty="0" smtClean="0"/>
              <a:t>Scarring</a:t>
            </a:r>
          </a:p>
          <a:p>
            <a:pPr fontAlgn="base"/>
            <a:r>
              <a:rPr lang="en-IN" dirty="0" smtClean="0"/>
              <a:t>Permanent hair loss</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BACTERIAL SKIN CONDTIONS</a:t>
            </a:r>
            <a:endParaRPr lang="en-US" dirty="0"/>
          </a:p>
        </p:txBody>
      </p:sp>
      <p:sp>
        <p:nvSpPr>
          <p:cNvPr id="5" name="Subtitle 4"/>
          <p:cNvSpPr>
            <a:spLocks noGrp="1"/>
          </p:cNvSpPr>
          <p:nvPr>
            <p:ph type="subTitle" idx="1"/>
          </p:nvPr>
        </p:nvSpPr>
        <p:spPr/>
        <p:txBody>
          <a:bodyPr/>
          <a:lstStyle/>
          <a:p>
            <a:r>
              <a:rPr lang="en-US" b="1" dirty="0" smtClean="0">
                <a:solidFill>
                  <a:srgbClr val="FF0000"/>
                </a:solidFill>
              </a:rPr>
              <a:t> 1. IMPETIGO</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SYMPTOMS</a:t>
            </a:r>
            <a:endParaRPr lang="en-IN" dirty="0"/>
          </a:p>
        </p:txBody>
      </p:sp>
      <p:sp>
        <p:nvSpPr>
          <p:cNvPr id="3" name="Content Placeholder 2"/>
          <p:cNvSpPr>
            <a:spLocks noGrp="1"/>
          </p:cNvSpPr>
          <p:nvPr>
            <p:ph idx="1"/>
          </p:nvPr>
        </p:nvSpPr>
        <p:spPr>
          <a:xfrm>
            <a:off x="457200" y="1066800"/>
            <a:ext cx="8229600" cy="5486400"/>
          </a:xfrm>
        </p:spPr>
        <p:txBody>
          <a:bodyPr>
            <a:normAutofit fontScale="92500" lnSpcReduction="20000"/>
          </a:bodyPr>
          <a:lstStyle/>
          <a:p>
            <a:pPr>
              <a:buNone/>
            </a:pPr>
            <a:r>
              <a:rPr lang="en-IN" b="1" dirty="0" smtClean="0"/>
              <a:t>The lesions may be:</a:t>
            </a:r>
          </a:p>
          <a:p>
            <a:r>
              <a:rPr lang="en-IN" dirty="0" smtClean="0"/>
              <a:t>Red</a:t>
            </a:r>
          </a:p>
          <a:p>
            <a:r>
              <a:rPr lang="en-IN" dirty="0" smtClean="0"/>
              <a:t>Warm</a:t>
            </a:r>
          </a:p>
          <a:p>
            <a:r>
              <a:rPr lang="en-IN" dirty="0" smtClean="0"/>
              <a:t>Swollen</a:t>
            </a:r>
          </a:p>
          <a:p>
            <a:r>
              <a:rPr lang="en-IN" dirty="0" smtClean="0"/>
              <a:t>Painful</a:t>
            </a:r>
          </a:p>
          <a:p>
            <a:r>
              <a:rPr lang="en-IN" dirty="0" smtClean="0"/>
              <a:t>Leaking fluid (Weeping pus) </a:t>
            </a:r>
          </a:p>
          <a:p>
            <a:pPr>
              <a:buNone/>
            </a:pPr>
            <a:endParaRPr lang="en-IN" dirty="0" smtClean="0"/>
          </a:p>
          <a:p>
            <a:pPr>
              <a:buNone/>
            </a:pPr>
            <a:r>
              <a:rPr lang="en-IN" b="1" dirty="0" smtClean="0"/>
              <a:t>Symptoms that affect the whole body can include:</a:t>
            </a:r>
          </a:p>
          <a:p>
            <a:r>
              <a:rPr lang="en-IN" dirty="0" smtClean="0"/>
              <a:t>Fever and chills</a:t>
            </a:r>
          </a:p>
          <a:p>
            <a:r>
              <a:rPr lang="en-IN" dirty="0" smtClean="0"/>
              <a:t>Fast heart beat</a:t>
            </a:r>
          </a:p>
          <a:p>
            <a:r>
              <a:rPr lang="en-IN" dirty="0" smtClean="0"/>
              <a:t>Low blood pressure</a:t>
            </a:r>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MANAGEMENT</a:t>
            </a:r>
            <a:endParaRPr lang="en-IN" b="1" dirty="0"/>
          </a:p>
        </p:txBody>
      </p:sp>
      <p:sp>
        <p:nvSpPr>
          <p:cNvPr id="3" name="Content Placeholder 2"/>
          <p:cNvSpPr>
            <a:spLocks noGrp="1"/>
          </p:cNvSpPr>
          <p:nvPr>
            <p:ph idx="1"/>
          </p:nvPr>
        </p:nvSpPr>
        <p:spPr/>
        <p:txBody>
          <a:bodyPr>
            <a:normAutofit fontScale="85000" lnSpcReduction="10000"/>
          </a:bodyPr>
          <a:lstStyle/>
          <a:p>
            <a:pPr algn="just"/>
            <a:r>
              <a:rPr lang="en-IN" dirty="0" smtClean="0"/>
              <a:t>Warm cloths (compresses) may help easy symptoms and speed healing.</a:t>
            </a:r>
          </a:p>
          <a:p>
            <a:pPr algn="just"/>
            <a:r>
              <a:rPr lang="en-IN" dirty="0" smtClean="0"/>
              <a:t>Incision and drainage</a:t>
            </a:r>
          </a:p>
          <a:p>
            <a:pPr algn="just"/>
            <a:r>
              <a:rPr lang="en-IN" b="1" dirty="0" smtClean="0"/>
              <a:t>antibacterial wash</a:t>
            </a:r>
            <a:r>
              <a:rPr lang="en-IN" dirty="0" smtClean="0"/>
              <a:t>: hexachlorophene</a:t>
            </a:r>
          </a:p>
          <a:p>
            <a:pPr algn="just"/>
            <a:r>
              <a:rPr lang="en-IN" b="1" dirty="0" smtClean="0"/>
              <a:t>Topical antibiotic </a:t>
            </a:r>
            <a:r>
              <a:rPr lang="en-IN" dirty="0" smtClean="0"/>
              <a:t>lotion or gel such as erythromycin or </a:t>
            </a:r>
            <a:r>
              <a:rPr lang="en-IN" dirty="0" err="1" smtClean="0"/>
              <a:t>clindamycin</a:t>
            </a:r>
            <a:endParaRPr lang="en-IN" dirty="0" smtClean="0"/>
          </a:p>
          <a:p>
            <a:pPr algn="just"/>
            <a:r>
              <a:rPr lang="en-IN" b="1" dirty="0" smtClean="0"/>
              <a:t>Oral antibiotic </a:t>
            </a:r>
            <a:r>
              <a:rPr lang="en-IN" dirty="0" smtClean="0"/>
              <a:t>pills or syrups such as </a:t>
            </a:r>
            <a:r>
              <a:rPr lang="en-IN" dirty="0" err="1" smtClean="0"/>
              <a:t>cephalexin</a:t>
            </a:r>
            <a:endParaRPr lang="en-IN" dirty="0" smtClean="0"/>
          </a:p>
          <a:p>
            <a:pPr algn="just"/>
            <a:r>
              <a:rPr lang="en-IN" b="1" dirty="0" smtClean="0"/>
              <a:t>A combination </a:t>
            </a:r>
            <a:r>
              <a:rPr lang="en-IN" dirty="0" smtClean="0"/>
              <a:t>of 2 different oral antibiotics, including </a:t>
            </a:r>
            <a:r>
              <a:rPr lang="en-IN" dirty="0" err="1" smtClean="0"/>
              <a:t>trimethoprim-sulfamethoxazole</a:t>
            </a:r>
            <a:r>
              <a:rPr lang="en-IN" dirty="0" smtClean="0"/>
              <a:t>, </a:t>
            </a:r>
            <a:r>
              <a:rPr lang="en-IN" dirty="0" err="1" smtClean="0"/>
              <a:t>clindamycin</a:t>
            </a:r>
            <a:r>
              <a:rPr lang="en-IN" dirty="0" smtClean="0"/>
              <a:t>, amoxicillin or  tetracycline </a:t>
            </a:r>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PREVENTION</a:t>
            </a:r>
            <a:endParaRPr lang="en-IN" b="1" dirty="0"/>
          </a:p>
        </p:txBody>
      </p:sp>
      <p:sp>
        <p:nvSpPr>
          <p:cNvPr id="3" name="Content Placeholder 2"/>
          <p:cNvSpPr>
            <a:spLocks noGrp="1"/>
          </p:cNvSpPr>
          <p:nvPr>
            <p:ph idx="1"/>
          </p:nvPr>
        </p:nvSpPr>
        <p:spPr/>
        <p:txBody>
          <a:bodyPr>
            <a:normAutofit lnSpcReduction="10000"/>
          </a:bodyPr>
          <a:lstStyle/>
          <a:p>
            <a:pPr fontAlgn="base"/>
            <a:r>
              <a:rPr lang="en-IN" dirty="0" smtClean="0"/>
              <a:t>Avoid tight clothing</a:t>
            </a:r>
          </a:p>
          <a:p>
            <a:pPr fontAlgn="base"/>
            <a:r>
              <a:rPr lang="en-IN" dirty="0" smtClean="0"/>
              <a:t>Maintain personal hygiene</a:t>
            </a:r>
          </a:p>
          <a:p>
            <a:pPr fontAlgn="base"/>
            <a:r>
              <a:rPr lang="en-IN" dirty="0" smtClean="0"/>
              <a:t>Wash towels, washcloths, and bed linens frequently</a:t>
            </a:r>
          </a:p>
          <a:p>
            <a:pPr fontAlgn="base"/>
            <a:r>
              <a:rPr lang="en-IN" dirty="0" smtClean="0"/>
              <a:t>Keep the skin dry</a:t>
            </a:r>
          </a:p>
          <a:p>
            <a:pPr fontAlgn="base"/>
            <a:r>
              <a:rPr lang="en-IN" dirty="0" smtClean="0"/>
              <a:t>Use antibacterial soap to clean the affected </a:t>
            </a:r>
            <a:r>
              <a:rPr lang="en-IN" dirty="0" smtClean="0"/>
              <a:t>area</a:t>
            </a:r>
            <a:endParaRPr lang="en-IN" dirty="0" smtClean="0"/>
          </a:p>
          <a:p>
            <a:pPr fontAlgn="base"/>
            <a:r>
              <a:rPr lang="en-IN" dirty="0" smtClean="0"/>
              <a:t>Apply some corticosteroid lotion to get relief from itchy skin</a:t>
            </a:r>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FURUNCLE</a:t>
            </a:r>
            <a:endParaRPr lang="en-IN" b="1" dirty="0"/>
          </a:p>
        </p:txBody>
      </p:sp>
      <p:sp>
        <p:nvSpPr>
          <p:cNvPr id="3" name="Content Placeholder 2"/>
          <p:cNvSpPr>
            <a:spLocks noGrp="1"/>
          </p:cNvSpPr>
          <p:nvPr>
            <p:ph idx="1"/>
          </p:nvPr>
        </p:nvSpPr>
        <p:spPr>
          <a:xfrm>
            <a:off x="457200" y="1219200"/>
            <a:ext cx="8229600" cy="5410200"/>
          </a:xfrm>
        </p:spPr>
        <p:txBody>
          <a:bodyPr>
            <a:normAutofit lnSpcReduction="10000"/>
          </a:bodyPr>
          <a:lstStyle/>
          <a:p>
            <a:pPr marL="0" indent="0" algn="just">
              <a:buNone/>
            </a:pPr>
            <a:r>
              <a:rPr lang="en-IN" dirty="0" smtClean="0"/>
              <a:t>Furuncles (boils) are skin abscesses caused by staphylococcal infection, which involve  hair follicles. Furuncles are common on the neck, breasts, face, and buttocks. </a:t>
            </a:r>
          </a:p>
          <a:p>
            <a:pPr marL="0" indent="0" algn="just">
              <a:buNone/>
            </a:pPr>
            <a:r>
              <a:rPr lang="en-IN" dirty="0" smtClean="0"/>
              <a:t>They are uncomfortable and may be painful when closely attached to underlying structures (</a:t>
            </a:r>
            <a:r>
              <a:rPr lang="en-IN" dirty="0" err="1" smtClean="0"/>
              <a:t>eg</a:t>
            </a:r>
            <a:r>
              <a:rPr lang="en-IN" dirty="0" smtClean="0"/>
              <a:t>. on the nose, ear, or fingers). </a:t>
            </a:r>
          </a:p>
          <a:p>
            <a:pPr marL="0" indent="0" algn="just">
              <a:buNone/>
            </a:pPr>
            <a:r>
              <a:rPr lang="en-IN" dirty="0" smtClean="0"/>
              <a:t>Appearance is a nodule or pustule that discharges necrotic tissue and sanguineous (</a:t>
            </a:r>
            <a:r>
              <a:rPr lang="en-IN" dirty="0" err="1" smtClean="0"/>
              <a:t>blood+pus</a:t>
            </a:r>
            <a:r>
              <a:rPr lang="en-IN" dirty="0" smtClean="0"/>
              <a:t>). Furuncles may be accompanied by fever and prostration( fatigue). </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ETIOLOGY</a:t>
            </a:r>
            <a:endParaRPr lang="en-IN" b="1" dirty="0"/>
          </a:p>
        </p:txBody>
      </p:sp>
      <p:sp>
        <p:nvSpPr>
          <p:cNvPr id="3" name="Content Placeholder 2"/>
          <p:cNvSpPr>
            <a:spLocks noGrp="1"/>
          </p:cNvSpPr>
          <p:nvPr>
            <p:ph idx="1"/>
          </p:nvPr>
        </p:nvSpPr>
        <p:spPr>
          <a:xfrm>
            <a:off x="1066800" y="1447800"/>
            <a:ext cx="7866888" cy="4800600"/>
          </a:xfrm>
        </p:spPr>
        <p:txBody>
          <a:bodyPr/>
          <a:lstStyle/>
          <a:p>
            <a:pPr algn="just"/>
            <a:r>
              <a:rPr lang="en-IN" dirty="0" smtClean="0"/>
              <a:t>Most  Furuncles  are caused by  </a:t>
            </a:r>
            <a:r>
              <a:rPr lang="en-IN" dirty="0" err="1" smtClean="0"/>
              <a:t>Methicillin</a:t>
            </a:r>
            <a:r>
              <a:rPr lang="en-IN" dirty="0" smtClean="0"/>
              <a:t>-resistant </a:t>
            </a:r>
            <a:r>
              <a:rPr lang="en-IN" i="1" dirty="0" smtClean="0"/>
              <a:t>Staphylococcus </a:t>
            </a:r>
            <a:r>
              <a:rPr lang="en-IN" i="1" dirty="0" err="1" smtClean="0"/>
              <a:t>aureus</a:t>
            </a:r>
            <a:r>
              <a:rPr lang="en-IN" i="1" dirty="0" smtClean="0"/>
              <a:t> (MRSA) </a:t>
            </a:r>
            <a:r>
              <a:rPr lang="en-IN" dirty="0" smtClean="0"/>
              <a:t> bacteria, which inhabit the skin surface, throat, and nasal passages.</a:t>
            </a:r>
          </a:p>
          <a:p>
            <a:pPr algn="just"/>
            <a:r>
              <a:rPr lang="en-IN" dirty="0" smtClean="0"/>
              <a:t>These bacteria can cause infection by entering the skin through a hair follicle, small scrape, or puncture, although sometimes there is no obvious point of entry.</a:t>
            </a:r>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CLINICAL MANIFESTATION</a:t>
            </a:r>
            <a:endParaRPr lang="en-IN" b="1" dirty="0"/>
          </a:p>
        </p:txBody>
      </p:sp>
      <p:sp>
        <p:nvSpPr>
          <p:cNvPr id="3" name="Content Placeholder 2"/>
          <p:cNvSpPr>
            <a:spLocks noGrp="1"/>
          </p:cNvSpPr>
          <p:nvPr>
            <p:ph idx="1"/>
          </p:nvPr>
        </p:nvSpPr>
        <p:spPr>
          <a:xfrm>
            <a:off x="990600" y="838200"/>
            <a:ext cx="7696200" cy="5715000"/>
          </a:xfrm>
        </p:spPr>
        <p:txBody>
          <a:bodyPr>
            <a:normAutofit/>
          </a:bodyPr>
          <a:lstStyle/>
          <a:p>
            <a:pPr lvl="0" algn="just"/>
            <a:r>
              <a:rPr lang="en-IN" dirty="0" smtClean="0"/>
              <a:t>The skin around the boil becomes infected. It turns red, painful, warm, and swollen.</a:t>
            </a:r>
          </a:p>
          <a:p>
            <a:pPr lvl="0" algn="just"/>
            <a:r>
              <a:rPr lang="en-IN" dirty="0" smtClean="0"/>
              <a:t>More boils may appear around the original one.</a:t>
            </a:r>
          </a:p>
          <a:p>
            <a:pPr lvl="0" algn="just"/>
            <a:r>
              <a:rPr lang="en-IN" dirty="0" smtClean="0"/>
              <a:t>A fever may develop.</a:t>
            </a:r>
          </a:p>
          <a:p>
            <a:pPr lvl="0" algn="just"/>
            <a:r>
              <a:rPr lang="en-IN" dirty="0" smtClean="0"/>
              <a:t>swollen lymph nodes.</a:t>
            </a:r>
          </a:p>
          <a:p>
            <a:pPr lvl="0" algn="just"/>
            <a:r>
              <a:rPr lang="en-IN" dirty="0" smtClean="0"/>
              <a:t>The skin around the boil turns red or red streaks appear.</a:t>
            </a:r>
          </a:p>
          <a:p>
            <a:pPr lvl="0" algn="just"/>
            <a:r>
              <a:rPr lang="en-IN" dirty="0" smtClean="0"/>
              <a:t>Severe pain .</a:t>
            </a:r>
          </a:p>
          <a:p>
            <a:pPr lvl="0" algn="just"/>
            <a:r>
              <a:rPr lang="en-IN" dirty="0" smtClean="0"/>
              <a:t>The boil does not drain.</a:t>
            </a:r>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MEDICAL MANAGEMENT</a:t>
            </a:r>
            <a:endParaRPr lang="en-IN" b="1" dirty="0"/>
          </a:p>
        </p:txBody>
      </p:sp>
      <p:sp>
        <p:nvSpPr>
          <p:cNvPr id="3" name="Content Placeholder 2"/>
          <p:cNvSpPr>
            <a:spLocks noGrp="1"/>
          </p:cNvSpPr>
          <p:nvPr>
            <p:ph idx="1"/>
          </p:nvPr>
        </p:nvSpPr>
        <p:spPr/>
        <p:txBody>
          <a:bodyPr>
            <a:normAutofit fontScale="92500" lnSpcReduction="20000"/>
          </a:bodyPr>
          <a:lstStyle/>
          <a:p>
            <a:pPr algn="just" fontAlgn="base"/>
            <a:r>
              <a:rPr lang="en-IN" dirty="0" smtClean="0"/>
              <a:t>Topical antibiotics : applying liquid soap containing either </a:t>
            </a:r>
            <a:r>
              <a:rPr lang="en-IN" dirty="0" err="1" smtClean="0"/>
              <a:t>chlorhexidine</a:t>
            </a:r>
            <a:r>
              <a:rPr lang="en-IN" dirty="0" smtClean="0"/>
              <a:t> </a:t>
            </a:r>
            <a:r>
              <a:rPr lang="en-IN" dirty="0" err="1" smtClean="0"/>
              <a:t>gluconate</a:t>
            </a:r>
            <a:r>
              <a:rPr lang="en-IN" dirty="0" smtClean="0"/>
              <a:t> with isopropyl alcohol or 2 to 3% </a:t>
            </a:r>
            <a:r>
              <a:rPr lang="en-IN" dirty="0" err="1" smtClean="0"/>
              <a:t>chloroxylenol</a:t>
            </a:r>
            <a:endParaRPr lang="en-IN" dirty="0" smtClean="0"/>
          </a:p>
          <a:p>
            <a:pPr algn="just" fontAlgn="base"/>
            <a:r>
              <a:rPr lang="en-IN" dirty="0" smtClean="0"/>
              <a:t>Oral or intravenous (IV) antibiotics (to treat the infection): for 5 to 10 days; choices include  </a:t>
            </a:r>
            <a:r>
              <a:rPr lang="en-IN" dirty="0" err="1" smtClean="0"/>
              <a:t>trimethoprim</a:t>
            </a:r>
            <a:r>
              <a:rPr lang="en-IN" dirty="0" smtClean="0"/>
              <a:t>/ </a:t>
            </a:r>
            <a:r>
              <a:rPr lang="en-IN" dirty="0" err="1" smtClean="0"/>
              <a:t>sulfamethoxazole</a:t>
            </a:r>
            <a:r>
              <a:rPr lang="en-IN" dirty="0" smtClean="0"/>
              <a:t> 160/400 mg.</a:t>
            </a:r>
          </a:p>
          <a:p>
            <a:pPr algn="just" fontAlgn="base"/>
            <a:r>
              <a:rPr lang="en-IN" dirty="0" smtClean="0"/>
              <a:t>A warm compress to help promote drainage of the lesion (for carbuncles and boils)</a:t>
            </a:r>
          </a:p>
          <a:p>
            <a:pPr algn="just" fontAlgn="base"/>
            <a:r>
              <a:rPr lang="en-IN" dirty="0" smtClean="0"/>
              <a:t>Possible removal of the boils</a:t>
            </a:r>
          </a:p>
          <a:p>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PREVENTIVE MEASURES</a:t>
            </a:r>
            <a:endParaRPr lang="en-IN" b="1" dirty="0"/>
          </a:p>
        </p:txBody>
      </p:sp>
      <p:sp>
        <p:nvSpPr>
          <p:cNvPr id="3" name="Content Placeholder 2"/>
          <p:cNvSpPr>
            <a:spLocks noGrp="1"/>
          </p:cNvSpPr>
          <p:nvPr>
            <p:ph idx="1"/>
          </p:nvPr>
        </p:nvSpPr>
        <p:spPr>
          <a:xfrm>
            <a:off x="990600" y="1219200"/>
            <a:ext cx="7696200" cy="5257800"/>
          </a:xfrm>
        </p:spPr>
        <p:txBody>
          <a:bodyPr>
            <a:normAutofit/>
          </a:bodyPr>
          <a:lstStyle/>
          <a:p>
            <a:pPr algn="just"/>
            <a:r>
              <a:rPr lang="en-IN" dirty="0" smtClean="0"/>
              <a:t>Avoid squeezing, irritation and trauma to the lesions.</a:t>
            </a:r>
          </a:p>
          <a:p>
            <a:pPr algn="just"/>
            <a:r>
              <a:rPr lang="en-IN" dirty="0" smtClean="0"/>
              <a:t>Topical antibacterial cream such as </a:t>
            </a:r>
            <a:r>
              <a:rPr lang="en-IN" dirty="0" err="1" smtClean="0"/>
              <a:t>Muperacin</a:t>
            </a:r>
            <a:r>
              <a:rPr lang="en-IN" dirty="0" smtClean="0"/>
              <a:t> cream applied twice daily .</a:t>
            </a:r>
          </a:p>
          <a:p>
            <a:pPr algn="just"/>
            <a:r>
              <a:rPr lang="en-IN" dirty="0" smtClean="0"/>
              <a:t>Using a suitable anti septic soap as </a:t>
            </a:r>
          </a:p>
          <a:p>
            <a:pPr algn="just"/>
            <a:r>
              <a:rPr lang="en-IN" dirty="0" smtClean="0"/>
              <a:t>Avoiding much </a:t>
            </a:r>
            <a:r>
              <a:rPr lang="en-IN" dirty="0" err="1" smtClean="0"/>
              <a:t>hyperhidrosis</a:t>
            </a:r>
            <a:r>
              <a:rPr lang="en-IN" dirty="0" smtClean="0"/>
              <a:t>(hyper or excessive sweat) and occlusion of the </a:t>
            </a:r>
            <a:r>
              <a:rPr lang="en-IN" dirty="0" err="1" smtClean="0"/>
              <a:t>crural</a:t>
            </a:r>
            <a:r>
              <a:rPr lang="en-IN" dirty="0" smtClean="0"/>
              <a:t> (between thighs )area.</a:t>
            </a:r>
          </a:p>
          <a:p>
            <a:pPr>
              <a:buNone/>
            </a:pPr>
            <a:endParaRPr lang="en-IN"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pPr algn="just"/>
            <a:r>
              <a:rPr lang="en-IN" dirty="0" smtClean="0"/>
              <a:t>Care of the </a:t>
            </a:r>
            <a:r>
              <a:rPr lang="en-IN" dirty="0" err="1" smtClean="0"/>
              <a:t>crural</a:t>
            </a:r>
            <a:r>
              <a:rPr lang="en-IN" dirty="0" smtClean="0"/>
              <a:t> areas especially in new born and small children by frequent aeration and changing diapers repeatedly should be taken into consideration.</a:t>
            </a:r>
          </a:p>
          <a:p>
            <a:pPr algn="just"/>
            <a:r>
              <a:rPr lang="en-IN" dirty="0" smtClean="0"/>
              <a:t>Washing the hands especially when blowing the nose and using non perfumed smooth tissue papers as cotton ones for cleaning the nose.</a:t>
            </a:r>
          </a:p>
          <a:p>
            <a:pPr algn="just"/>
            <a:r>
              <a:rPr lang="en-IN" dirty="0" smtClean="0"/>
              <a:t>Care of both the ears and nostrils is very important and should not be neglected.</a:t>
            </a:r>
          </a:p>
          <a:p>
            <a:pPr algn="just"/>
            <a:r>
              <a:rPr lang="en-IN" dirty="0" smtClean="0"/>
              <a:t>Long cotton underwear is better used and changed daily if possible</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CARBUNCLE</a:t>
            </a:r>
            <a:endParaRPr lang="en-IN" b="1" dirty="0"/>
          </a:p>
        </p:txBody>
      </p:sp>
      <p:sp>
        <p:nvSpPr>
          <p:cNvPr id="3" name="Content Placeholder 2"/>
          <p:cNvSpPr>
            <a:spLocks noGrp="1"/>
          </p:cNvSpPr>
          <p:nvPr>
            <p:ph idx="1"/>
          </p:nvPr>
        </p:nvSpPr>
        <p:spPr/>
        <p:txBody>
          <a:bodyPr>
            <a:normAutofit fontScale="92500" lnSpcReduction="10000"/>
          </a:bodyPr>
          <a:lstStyle/>
          <a:p>
            <a:pPr algn="just"/>
            <a:r>
              <a:rPr lang="en-IN" dirty="0" smtClean="0"/>
              <a:t>A carbuncle is a red, swollen, and painful cluster of boils that are connected to each other under the skin. </a:t>
            </a:r>
          </a:p>
          <a:p>
            <a:pPr algn="just"/>
            <a:r>
              <a:rPr lang="en-IN" dirty="0" smtClean="0"/>
              <a:t>Usually single, a carbuncle is most likely to occur on a hairy area of the body such as the back or nape of the neck. But a carbuncle also can develop in other areas of the body such as the buttocks, thighs, groin, and armpits. </a:t>
            </a:r>
          </a:p>
          <a:p>
            <a:pPr algn="just"/>
            <a:r>
              <a:rPr lang="en-IN" dirty="0" smtClean="0"/>
              <a:t>This condition can cause permanent skin scarring.</a:t>
            </a:r>
          </a:p>
          <a:p>
            <a:pPr algn="just"/>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IMPETIGO</a:t>
            </a:r>
            <a:endParaRPr lang="en-IN" dirty="0"/>
          </a:p>
        </p:txBody>
      </p:sp>
      <p:sp>
        <p:nvSpPr>
          <p:cNvPr id="3" name="Content Placeholder 2"/>
          <p:cNvSpPr>
            <a:spLocks noGrp="1"/>
          </p:cNvSpPr>
          <p:nvPr>
            <p:ph idx="1"/>
          </p:nvPr>
        </p:nvSpPr>
        <p:spPr/>
        <p:txBody>
          <a:bodyPr/>
          <a:lstStyle/>
          <a:p>
            <a:pPr algn="just"/>
            <a:r>
              <a:rPr lang="en-IN" dirty="0" smtClean="0"/>
              <a:t>Impetigo is one of the most common skin infections in children. It can occur in adults but is seen far more often in children. </a:t>
            </a:r>
          </a:p>
          <a:p>
            <a:pPr algn="just"/>
            <a:r>
              <a:rPr lang="en-IN" dirty="0" smtClean="0"/>
              <a:t>Impetigo is contagious and can be spread to others through close contact or by sharing towels, sheets, clothing, toys, or other items. Scratching can also spread the sores to other parts of the body.</a:t>
            </a:r>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ETIOLOGY</a:t>
            </a:r>
            <a:endParaRPr lang="en-IN" b="1" dirty="0"/>
          </a:p>
        </p:txBody>
      </p:sp>
      <p:sp>
        <p:nvSpPr>
          <p:cNvPr id="3" name="Content Placeholder 2"/>
          <p:cNvSpPr>
            <a:spLocks noGrp="1"/>
          </p:cNvSpPr>
          <p:nvPr>
            <p:ph idx="1"/>
          </p:nvPr>
        </p:nvSpPr>
        <p:spPr>
          <a:xfrm>
            <a:off x="914400" y="1600200"/>
            <a:ext cx="7772400" cy="5029200"/>
          </a:xfrm>
        </p:spPr>
        <p:txBody>
          <a:bodyPr>
            <a:normAutofit/>
          </a:bodyPr>
          <a:lstStyle/>
          <a:p>
            <a:pPr algn="just"/>
            <a:r>
              <a:rPr lang="en-IN" dirty="0" smtClean="0"/>
              <a:t>Most carbuncles are caused by </a:t>
            </a:r>
            <a:r>
              <a:rPr lang="en-IN" i="1" dirty="0" smtClean="0"/>
              <a:t>Staphylococcus </a:t>
            </a:r>
            <a:r>
              <a:rPr lang="en-IN" i="1" dirty="0" err="1" smtClean="0"/>
              <a:t>aureus</a:t>
            </a:r>
            <a:r>
              <a:rPr lang="en-IN" dirty="0" smtClean="0"/>
              <a:t> bacteria.</a:t>
            </a:r>
          </a:p>
          <a:p>
            <a:pPr algn="just" fontAlgn="base"/>
            <a:r>
              <a:rPr lang="en-IN" dirty="0" smtClean="0"/>
              <a:t>Friction from clothing or shaving</a:t>
            </a:r>
          </a:p>
          <a:p>
            <a:pPr algn="just" fontAlgn="base"/>
            <a:r>
              <a:rPr lang="en-IN" dirty="0" smtClean="0"/>
              <a:t>Poor hygiene</a:t>
            </a:r>
          </a:p>
          <a:p>
            <a:pPr algn="just" fontAlgn="base"/>
            <a:r>
              <a:rPr lang="en-IN" dirty="0" smtClean="0"/>
              <a:t>Poor overall health</a:t>
            </a:r>
          </a:p>
          <a:p>
            <a:pPr algn="just" fontAlgn="base"/>
            <a:r>
              <a:rPr lang="en-IN" dirty="0" smtClean="0"/>
              <a:t>Persons with diabetes, dermatitis, and a weakened immune system are more likely to develop this infections that can cause carbuncles.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b="1" dirty="0" smtClean="0"/>
              <a:t>CLINICAL MANIFESTATION</a:t>
            </a:r>
            <a:endParaRPr lang="en-IN" b="1" dirty="0"/>
          </a:p>
        </p:txBody>
      </p:sp>
      <p:sp>
        <p:nvSpPr>
          <p:cNvPr id="3" name="Content Placeholder 2"/>
          <p:cNvSpPr>
            <a:spLocks noGrp="1"/>
          </p:cNvSpPr>
          <p:nvPr>
            <p:ph idx="1"/>
          </p:nvPr>
        </p:nvSpPr>
        <p:spPr>
          <a:xfrm>
            <a:off x="914400" y="762000"/>
            <a:ext cx="7772400" cy="5867400"/>
          </a:xfrm>
        </p:spPr>
        <p:txBody>
          <a:bodyPr>
            <a:normAutofit fontScale="92500" lnSpcReduction="10000"/>
          </a:bodyPr>
          <a:lstStyle/>
          <a:p>
            <a:pPr algn="just" fontAlgn="base"/>
            <a:r>
              <a:rPr lang="en-IN" dirty="0" smtClean="0"/>
              <a:t>Itching before the lump appears</a:t>
            </a:r>
          </a:p>
          <a:p>
            <a:pPr algn="just" fontAlgn="base"/>
            <a:r>
              <a:rPr lang="en-IN" dirty="0" smtClean="0"/>
              <a:t>Bodily aches</a:t>
            </a:r>
          </a:p>
          <a:p>
            <a:pPr algn="just" fontAlgn="base"/>
            <a:r>
              <a:rPr lang="en-IN" dirty="0" smtClean="0"/>
              <a:t>Fatigue</a:t>
            </a:r>
          </a:p>
          <a:p>
            <a:pPr algn="just" fontAlgn="base"/>
            <a:r>
              <a:rPr lang="en-IN" dirty="0" smtClean="0"/>
              <a:t>Fever</a:t>
            </a:r>
          </a:p>
          <a:p>
            <a:pPr algn="just" fontAlgn="base"/>
            <a:r>
              <a:rPr lang="en-IN" dirty="0" smtClean="0"/>
              <a:t>skin crustiness or oozing </a:t>
            </a:r>
          </a:p>
          <a:p>
            <a:pPr algn="just"/>
            <a:r>
              <a:rPr lang="en-IN" dirty="0" smtClean="0"/>
              <a:t>The carbuncle fills with pus and develops white or yellow tips that weep, ooze, or crust. </a:t>
            </a:r>
          </a:p>
          <a:p>
            <a:pPr algn="just"/>
            <a:r>
              <a:rPr lang="en-IN" dirty="0" smtClean="0"/>
              <a:t>Over a period of several days, many untreated carbuncles rupture, discharging a creamy white or pink fluid.</a:t>
            </a:r>
          </a:p>
          <a:p>
            <a:pPr algn="just"/>
            <a:r>
              <a:rPr lang="en-IN" dirty="0" smtClean="0"/>
              <a:t>Swelling may occur in nearby tissue and lymph nodes</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MANAGEMENTS</a:t>
            </a:r>
            <a:endParaRPr lang="en-IN" b="1"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IN" dirty="0" smtClean="0"/>
              <a:t>The cardinal rule is to avoid squeezing or irritating a carbuncle, which increases the risk of complications and severe scarring.</a:t>
            </a:r>
          </a:p>
          <a:p>
            <a:r>
              <a:rPr lang="en-IN" dirty="0" smtClean="0"/>
              <a:t>Warm compresses may promote the drainage and healing of carbuncles.</a:t>
            </a:r>
          </a:p>
          <a:p>
            <a:r>
              <a:rPr lang="en-IN" dirty="0" smtClean="0"/>
              <a:t>clean, dry cloth and gently applying a heating pad for 20 minutes several times per day.</a:t>
            </a:r>
          </a:p>
          <a:p>
            <a:r>
              <a:rPr lang="en-IN" dirty="0" smtClean="0"/>
              <a:t>Cloths should be washed in hot water and dried at a high temperature.</a:t>
            </a:r>
          </a:p>
          <a:p>
            <a:r>
              <a:rPr lang="en-IN" dirty="0" smtClean="0"/>
              <a:t>covering the area with a sterile bandage</a:t>
            </a:r>
          </a:p>
          <a:p>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MEDICAL MANAGEMENT</a:t>
            </a:r>
            <a:endParaRPr lang="en-IN" b="1" dirty="0"/>
          </a:p>
        </p:txBody>
      </p:sp>
      <p:sp>
        <p:nvSpPr>
          <p:cNvPr id="3" name="Content Placeholder 2"/>
          <p:cNvSpPr>
            <a:spLocks noGrp="1"/>
          </p:cNvSpPr>
          <p:nvPr>
            <p:ph idx="1"/>
          </p:nvPr>
        </p:nvSpPr>
        <p:spPr>
          <a:xfrm>
            <a:off x="457200" y="1143000"/>
            <a:ext cx="8229600" cy="5410200"/>
          </a:xfrm>
        </p:spPr>
        <p:txBody>
          <a:bodyPr>
            <a:normAutofit fontScale="92500" lnSpcReduction="20000"/>
          </a:bodyPr>
          <a:lstStyle/>
          <a:p>
            <a:pPr algn="just" fontAlgn="base"/>
            <a:r>
              <a:rPr lang="en-IN" dirty="0" smtClean="0"/>
              <a:t>Medications such as acetaminophen or ibuprofen can help relieve the pain</a:t>
            </a:r>
          </a:p>
          <a:p>
            <a:r>
              <a:rPr lang="en-IN" dirty="0" smtClean="0"/>
              <a:t>Antibacterial soaps .</a:t>
            </a:r>
          </a:p>
          <a:p>
            <a:r>
              <a:rPr lang="en-IN" dirty="0" smtClean="0"/>
              <a:t>A carbuncle may be drained with a scalpel or needle.</a:t>
            </a:r>
          </a:p>
          <a:p>
            <a:pPr algn="just" fontAlgn="base"/>
            <a:r>
              <a:rPr lang="en-IN" dirty="0" smtClean="0"/>
              <a:t>Topical antibiotics : applying liquid soap containing either </a:t>
            </a:r>
            <a:r>
              <a:rPr lang="en-IN" dirty="0" err="1" smtClean="0"/>
              <a:t>chlorhexidine</a:t>
            </a:r>
            <a:r>
              <a:rPr lang="en-IN" dirty="0" smtClean="0"/>
              <a:t> </a:t>
            </a:r>
            <a:r>
              <a:rPr lang="en-IN" dirty="0" err="1" smtClean="0"/>
              <a:t>gluconate</a:t>
            </a:r>
            <a:r>
              <a:rPr lang="en-IN" dirty="0" smtClean="0"/>
              <a:t> with isopropyl alcohol or 2 to 3% </a:t>
            </a:r>
            <a:r>
              <a:rPr lang="en-IN" dirty="0" err="1" smtClean="0"/>
              <a:t>chloroxylenol</a:t>
            </a:r>
            <a:endParaRPr lang="en-IN" dirty="0" smtClean="0"/>
          </a:p>
          <a:p>
            <a:pPr algn="just" fontAlgn="base"/>
            <a:r>
              <a:rPr lang="en-IN" dirty="0" smtClean="0"/>
              <a:t>Oral or intravenous (IV) antibiotics </a:t>
            </a:r>
          </a:p>
          <a:p>
            <a:pPr algn="just" fontAlgn="base"/>
            <a:r>
              <a:rPr lang="en-IN" dirty="0" smtClean="0"/>
              <a:t>A warm compress to help promote drainage of the lesion (for carbuncles and boils)</a:t>
            </a:r>
          </a:p>
          <a:p>
            <a:pPr algn="just" fontAlgn="base"/>
            <a:r>
              <a:rPr lang="en-IN" dirty="0" smtClean="0"/>
              <a:t>Possible removal of the boils</a:t>
            </a:r>
          </a:p>
          <a:p>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PREVENTION</a:t>
            </a:r>
            <a:r>
              <a:rPr lang="en-IN" dirty="0" smtClean="0"/>
              <a:t/>
            </a:r>
            <a:br>
              <a:rPr lang="en-IN" dirty="0" smtClean="0"/>
            </a:br>
            <a:endParaRPr lang="en-IN" dirty="0"/>
          </a:p>
        </p:txBody>
      </p:sp>
      <p:sp>
        <p:nvSpPr>
          <p:cNvPr id="3" name="Content Placeholder 2"/>
          <p:cNvSpPr>
            <a:spLocks noGrp="1"/>
          </p:cNvSpPr>
          <p:nvPr>
            <p:ph idx="1"/>
          </p:nvPr>
        </p:nvSpPr>
        <p:spPr>
          <a:xfrm>
            <a:off x="457200" y="914400"/>
            <a:ext cx="8229600" cy="5638800"/>
          </a:xfrm>
        </p:spPr>
        <p:txBody>
          <a:bodyPr>
            <a:normAutofit/>
          </a:bodyPr>
          <a:lstStyle/>
          <a:p>
            <a:pPr algn="just" fontAlgn="base"/>
            <a:r>
              <a:rPr lang="en-IN" dirty="0" smtClean="0"/>
              <a:t>Wash your hands before eating and after using the bathroom.</a:t>
            </a:r>
          </a:p>
          <a:p>
            <a:pPr algn="just" fontAlgn="base"/>
            <a:r>
              <a:rPr lang="en-IN" dirty="0" smtClean="0"/>
              <a:t>Shower often to keep your skin free of bacteria.</a:t>
            </a:r>
          </a:p>
          <a:p>
            <a:pPr algn="just" fontAlgn="base"/>
            <a:r>
              <a:rPr lang="en-IN" dirty="0" smtClean="0"/>
              <a:t>Avoid squeezing boils or rubbing any broken skin.</a:t>
            </a:r>
          </a:p>
          <a:p>
            <a:pPr algn="just" fontAlgn="base"/>
            <a:r>
              <a:rPr lang="en-IN" dirty="0" smtClean="0"/>
              <a:t>Wash clothes, sheets, and towels regularly in hot water.</a:t>
            </a:r>
          </a:p>
          <a:p>
            <a:pPr algn="just" fontAlgn="base"/>
            <a:r>
              <a:rPr lang="en-IN" dirty="0" smtClean="0"/>
              <a:t>TREAT chronic illness or other skin issues that cause breaks in the skin.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FUNGAL INFECTIONS</a:t>
            </a:r>
            <a:br>
              <a:rPr lang="en-US" dirty="0" smtClean="0"/>
            </a:b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Dermatomycosis</a:t>
            </a:r>
            <a:r>
              <a:rPr lang="en-US" b="1" dirty="0" smtClean="0"/>
              <a:t> </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b="1" dirty="0"/>
              <a:t> </a:t>
            </a:r>
            <a:r>
              <a:rPr lang="en-US" dirty="0" smtClean="0"/>
              <a:t>The </a:t>
            </a:r>
            <a:r>
              <a:rPr lang="en-US" dirty="0"/>
              <a:t>term </a:t>
            </a:r>
            <a:r>
              <a:rPr lang="en-US" dirty="0" err="1"/>
              <a:t>dermatomycosis</a:t>
            </a:r>
            <a:r>
              <a:rPr lang="en-US" dirty="0"/>
              <a:t> means fungal infections of the skin and mucous membranes. </a:t>
            </a:r>
            <a:r>
              <a:rPr lang="en-US" b="1" dirty="0"/>
              <a:t> </a:t>
            </a:r>
            <a:endParaRPr lang="en-US" dirty="0"/>
          </a:p>
          <a:p>
            <a:r>
              <a:rPr lang="en-US" b="1" dirty="0"/>
              <a:t>Mode of Transmission</a:t>
            </a:r>
            <a:endParaRPr lang="en-US" dirty="0"/>
          </a:p>
          <a:p>
            <a:r>
              <a:rPr lang="en-US" dirty="0"/>
              <a:t>Fungal infections are usually spread by direct and indirect contact. </a:t>
            </a:r>
            <a:endParaRPr lang="en-US" dirty="0" smtClean="0"/>
          </a:p>
          <a:p>
            <a:r>
              <a:rPr lang="en-US" dirty="0" smtClean="0"/>
              <a:t>Genital </a:t>
            </a:r>
            <a:r>
              <a:rPr lang="en-US" dirty="0"/>
              <a:t>infections such as </a:t>
            </a:r>
            <a:r>
              <a:rPr lang="en-US" dirty="0" err="1"/>
              <a:t>vulvo-vaginitis</a:t>
            </a:r>
            <a:r>
              <a:rPr lang="en-US" dirty="0"/>
              <a:t> may be spread during sexual intercourse.</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Ringworms</a:t>
            </a:r>
            <a:r>
              <a:rPr lang="en-US" dirty="0" smtClean="0"/>
              <a:t> </a:t>
            </a:r>
            <a:br>
              <a:rPr lang="en-US" dirty="0" smtClean="0"/>
            </a:br>
            <a:endParaRPr lang="en-US" dirty="0"/>
          </a:p>
        </p:txBody>
      </p:sp>
      <p:sp>
        <p:nvSpPr>
          <p:cNvPr id="3" name="Content Placeholder 2"/>
          <p:cNvSpPr>
            <a:spLocks noGrp="1"/>
          </p:cNvSpPr>
          <p:nvPr>
            <p:ph idx="1"/>
          </p:nvPr>
        </p:nvSpPr>
        <p:spPr>
          <a:xfrm>
            <a:off x="457200" y="990600"/>
            <a:ext cx="8229600" cy="5638800"/>
          </a:xfrm>
        </p:spPr>
        <p:txBody>
          <a:bodyPr>
            <a:normAutofit/>
          </a:bodyPr>
          <a:lstStyle/>
          <a:p>
            <a:r>
              <a:rPr lang="en-US" dirty="0" smtClean="0"/>
              <a:t>Ringworm </a:t>
            </a:r>
            <a:r>
              <a:rPr lang="en-US" dirty="0"/>
              <a:t>manifestations are described in Latin after the areas of the body they commonly affect:</a:t>
            </a:r>
          </a:p>
          <a:p>
            <a:pPr lvl="0"/>
            <a:r>
              <a:rPr lang="en-US" dirty="0" err="1"/>
              <a:t>Tinea</a:t>
            </a:r>
            <a:r>
              <a:rPr lang="en-US" dirty="0"/>
              <a:t> </a:t>
            </a:r>
            <a:r>
              <a:rPr lang="en-US" dirty="0" err="1"/>
              <a:t>capitis</a:t>
            </a:r>
            <a:r>
              <a:rPr lang="en-US" dirty="0"/>
              <a:t> (ringworm of the scalp)</a:t>
            </a:r>
          </a:p>
          <a:p>
            <a:pPr lvl="0"/>
            <a:r>
              <a:rPr lang="en-US" dirty="0" err="1"/>
              <a:t>Tinea</a:t>
            </a:r>
            <a:r>
              <a:rPr lang="en-US" dirty="0"/>
              <a:t> </a:t>
            </a:r>
            <a:r>
              <a:rPr lang="en-US" dirty="0" err="1"/>
              <a:t>corporis</a:t>
            </a:r>
            <a:r>
              <a:rPr lang="en-US" dirty="0"/>
              <a:t> (ringworm of the body)</a:t>
            </a:r>
          </a:p>
          <a:p>
            <a:pPr lvl="0"/>
            <a:r>
              <a:rPr lang="en-US" dirty="0" err="1"/>
              <a:t>Tinea</a:t>
            </a:r>
            <a:r>
              <a:rPr lang="en-US" dirty="0"/>
              <a:t> </a:t>
            </a:r>
            <a:r>
              <a:rPr lang="en-US" dirty="0" err="1"/>
              <a:t>pedis</a:t>
            </a:r>
            <a:r>
              <a:rPr lang="en-US" dirty="0"/>
              <a:t> (ringworm of the foot)</a:t>
            </a:r>
          </a:p>
          <a:p>
            <a:pPr lvl="0"/>
            <a:r>
              <a:rPr lang="en-US" dirty="0" err="1"/>
              <a:t>Tinea</a:t>
            </a:r>
            <a:r>
              <a:rPr lang="en-US" dirty="0"/>
              <a:t> </a:t>
            </a:r>
            <a:r>
              <a:rPr lang="en-US" dirty="0" err="1"/>
              <a:t>unguium</a:t>
            </a:r>
            <a:r>
              <a:rPr lang="en-US" dirty="0"/>
              <a:t> (ringworm of the nails)</a:t>
            </a:r>
          </a:p>
          <a:p>
            <a:pPr lvl="0"/>
            <a:r>
              <a:rPr lang="en-US" dirty="0" err="1"/>
              <a:t>Tinea</a:t>
            </a:r>
            <a:r>
              <a:rPr lang="en-US" dirty="0"/>
              <a:t> </a:t>
            </a:r>
            <a:r>
              <a:rPr lang="en-US" dirty="0" err="1"/>
              <a:t>versicolor</a:t>
            </a:r>
            <a:r>
              <a:rPr lang="en-US" dirty="0"/>
              <a:t> or </a:t>
            </a:r>
            <a:r>
              <a:rPr lang="en-US" dirty="0" err="1"/>
              <a:t>pityriasis</a:t>
            </a:r>
            <a:endParaRPr lang="en-US" dirty="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a:t>
            </a:r>
            <a:endParaRPr lang="en-US" dirty="0"/>
          </a:p>
        </p:txBody>
      </p:sp>
      <p:sp>
        <p:nvSpPr>
          <p:cNvPr id="3" name="Content Placeholder 2"/>
          <p:cNvSpPr>
            <a:spLocks noGrp="1"/>
          </p:cNvSpPr>
          <p:nvPr>
            <p:ph idx="1"/>
          </p:nvPr>
        </p:nvSpPr>
        <p:spPr/>
        <p:txBody>
          <a:bodyPr>
            <a:normAutofit/>
          </a:bodyPr>
          <a:lstStyle/>
          <a:p>
            <a:r>
              <a:rPr lang="en-US" dirty="0" smtClean="0"/>
              <a:t>Topical : Antifungal creams</a:t>
            </a:r>
          </a:p>
          <a:p>
            <a:r>
              <a:rPr lang="en-US" dirty="0" err="1" smtClean="0"/>
              <a:t>Griseofulvin</a:t>
            </a:r>
            <a:endParaRPr lang="en-US" dirty="0" smtClean="0"/>
          </a:p>
          <a:p>
            <a:r>
              <a:rPr lang="en-US" dirty="0" err="1" smtClean="0"/>
              <a:t>Itraconazole</a:t>
            </a:r>
            <a:endParaRPr lang="en-US" dirty="0" smtClean="0"/>
          </a:p>
          <a:p>
            <a:r>
              <a:rPr lang="en-US" dirty="0" err="1" smtClean="0"/>
              <a:t>Fluconazole</a:t>
            </a:r>
            <a:endParaRPr lang="en-US" dirty="0" smtClean="0"/>
          </a:p>
          <a:p>
            <a:endParaRPr lang="en-US" dirty="0" smtClean="0"/>
          </a:p>
          <a:p>
            <a:r>
              <a:rPr lang="en-US" dirty="0" smtClean="0"/>
              <a:t>Treatment: 2- 4 weeks</a:t>
            </a:r>
          </a:p>
          <a:p>
            <a:r>
              <a:rPr lang="en-US" dirty="0" smtClean="0"/>
              <a:t>Treatment to continue for </a:t>
            </a:r>
            <a:r>
              <a:rPr lang="en-US" dirty="0" err="1" smtClean="0"/>
              <a:t>atleast</a:t>
            </a:r>
            <a:r>
              <a:rPr lang="en-US" dirty="0" smtClean="0"/>
              <a:t> one week after the clearing of infection.</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LESSON</a:t>
            </a:r>
            <a:endParaRPr lang="en-US" dirty="0"/>
          </a:p>
        </p:txBody>
      </p:sp>
      <p:sp>
        <p:nvSpPr>
          <p:cNvPr id="3" name="Content Placeholder 2"/>
          <p:cNvSpPr>
            <a:spLocks noGrp="1"/>
          </p:cNvSpPr>
          <p:nvPr>
            <p:ph idx="1"/>
          </p:nvPr>
        </p:nvSpPr>
        <p:spPr/>
        <p:txBody>
          <a:bodyPr/>
          <a:lstStyle/>
          <a:p>
            <a:r>
              <a:rPr lang="en-US" dirty="0" smtClean="0"/>
              <a:t>Herpes simplex, zoster</a:t>
            </a:r>
          </a:p>
          <a:p>
            <a:r>
              <a:rPr lang="en-US" dirty="0" err="1" smtClean="0"/>
              <a:t>Vitiligo</a:t>
            </a:r>
            <a:endParaRPr lang="en-US" dirty="0" smtClean="0"/>
          </a:p>
          <a:p>
            <a:r>
              <a:rPr lang="en-US" dirty="0" smtClean="0"/>
              <a:t>Malignancies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DEFINITION</a:t>
            </a:r>
            <a:endParaRPr lang="en-IN" b="1" dirty="0"/>
          </a:p>
        </p:txBody>
      </p:sp>
      <p:sp>
        <p:nvSpPr>
          <p:cNvPr id="3" name="Content Placeholder 2"/>
          <p:cNvSpPr>
            <a:spLocks noGrp="1"/>
          </p:cNvSpPr>
          <p:nvPr>
            <p:ph idx="1"/>
          </p:nvPr>
        </p:nvSpPr>
        <p:spPr/>
        <p:txBody>
          <a:bodyPr>
            <a:normAutofit/>
          </a:bodyPr>
          <a:lstStyle/>
          <a:p>
            <a:pPr algn="just"/>
            <a:r>
              <a:rPr lang="en-IN" sz="4000" dirty="0" smtClean="0"/>
              <a:t>Impetigo is a bacterial skin infection.</a:t>
            </a:r>
          </a:p>
          <a:p>
            <a:pPr algn="just"/>
            <a:r>
              <a:rPr lang="en-IN" sz="4000" dirty="0" smtClean="0"/>
              <a:t>It causes red sores that can break open, ooze fluid, and develop a yellow-brown crust. </a:t>
            </a:r>
          </a:p>
          <a:p>
            <a:pPr algn="just"/>
            <a:r>
              <a:rPr lang="en-IN" sz="4000" dirty="0" smtClean="0"/>
              <a:t>These sores can occur anywhere on the body.</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ETIOLOGY</a:t>
            </a:r>
            <a:endParaRPr lang="en-IN" b="1" dirty="0"/>
          </a:p>
        </p:txBody>
      </p:sp>
      <p:sp>
        <p:nvSpPr>
          <p:cNvPr id="3" name="Content Placeholder 2"/>
          <p:cNvSpPr>
            <a:spLocks noGrp="1"/>
          </p:cNvSpPr>
          <p:nvPr>
            <p:ph idx="1"/>
          </p:nvPr>
        </p:nvSpPr>
        <p:spPr>
          <a:xfrm>
            <a:off x="457200" y="1600200"/>
            <a:ext cx="8382000" cy="4525963"/>
          </a:xfrm>
        </p:spPr>
        <p:txBody>
          <a:bodyPr>
            <a:normAutofit fontScale="92500" lnSpcReduction="10000"/>
          </a:bodyPr>
          <a:lstStyle/>
          <a:p>
            <a:pPr algn="just"/>
            <a:r>
              <a:rPr lang="en-IN" dirty="0" smtClean="0"/>
              <a:t>Impetigo is caused by group of bacteria- </a:t>
            </a:r>
            <a:r>
              <a:rPr lang="en-IN" u="sng" dirty="0" smtClean="0"/>
              <a:t>streptococcus </a:t>
            </a:r>
            <a:r>
              <a:rPr lang="en-IN" u="sng" dirty="0" err="1" smtClean="0"/>
              <a:t>pyogenes</a:t>
            </a:r>
            <a:r>
              <a:rPr lang="en-IN" u="sng" dirty="0" smtClean="0"/>
              <a:t> </a:t>
            </a:r>
            <a:r>
              <a:rPr lang="en-IN" dirty="0" smtClean="0"/>
              <a:t>,</a:t>
            </a:r>
            <a:r>
              <a:rPr lang="en-IN" u="sng" dirty="0" smtClean="0"/>
              <a:t> staphylococcus </a:t>
            </a:r>
            <a:r>
              <a:rPr lang="en-IN" u="sng" dirty="0" err="1" smtClean="0"/>
              <a:t>aureus</a:t>
            </a:r>
            <a:r>
              <a:rPr lang="en-IN" u="sng" dirty="0" smtClean="0"/>
              <a:t> </a:t>
            </a:r>
            <a:r>
              <a:rPr lang="en-IN" dirty="0" smtClean="0"/>
              <a:t>or </a:t>
            </a:r>
            <a:r>
              <a:rPr lang="en-IN" u="sng" dirty="0" smtClean="0"/>
              <a:t>Group A beta-</a:t>
            </a:r>
            <a:r>
              <a:rPr lang="en-IN" u="sng" dirty="0" err="1" smtClean="0"/>
              <a:t>hemolytic</a:t>
            </a:r>
            <a:r>
              <a:rPr lang="en-IN" u="sng" dirty="0" smtClean="0"/>
              <a:t> streptococcus.</a:t>
            </a:r>
          </a:p>
          <a:p>
            <a:pPr algn="just"/>
            <a:r>
              <a:rPr lang="en-IN" dirty="0" smtClean="0"/>
              <a:t>Often these bacteria enter the body when the skin has already been irritated or injured because of other skin problems such as </a:t>
            </a:r>
            <a:r>
              <a:rPr lang="en-IN" u="sng" dirty="0" smtClean="0"/>
              <a:t>eczema, , insect bites, burns, animal bites or cuts.</a:t>
            </a:r>
            <a:r>
              <a:rPr lang="en-IN" dirty="0" smtClean="0"/>
              <a:t> </a:t>
            </a:r>
          </a:p>
          <a:p>
            <a:pPr algn="just"/>
            <a:r>
              <a:rPr lang="en-IN" dirty="0" smtClean="0"/>
              <a:t>Children may get impetigo after they have had a </a:t>
            </a:r>
            <a:r>
              <a:rPr lang="en-IN" u="sng" dirty="0" smtClean="0"/>
              <a:t>cold or allergies</a:t>
            </a:r>
            <a:r>
              <a:rPr lang="en-IN" dirty="0" smtClean="0"/>
              <a:t>.</a:t>
            </a:r>
          </a:p>
          <a:p>
            <a:pPr algn="just"/>
            <a:r>
              <a:rPr lang="en-IN" dirty="0" smtClean="0"/>
              <a:t>skin-to-skin contact.</a:t>
            </a:r>
          </a:p>
          <a:p>
            <a:pPr algn="just"/>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RISK FACTORS</a:t>
            </a:r>
            <a:br>
              <a:rPr lang="en-IN" b="1" dirty="0" smtClean="0"/>
            </a:br>
            <a:endParaRPr lang="en-IN" dirty="0"/>
          </a:p>
        </p:txBody>
      </p:sp>
      <p:sp>
        <p:nvSpPr>
          <p:cNvPr id="3" name="Content Placeholder 2"/>
          <p:cNvSpPr>
            <a:spLocks noGrp="1"/>
          </p:cNvSpPr>
          <p:nvPr>
            <p:ph idx="1"/>
          </p:nvPr>
        </p:nvSpPr>
        <p:spPr>
          <a:xfrm>
            <a:off x="1066800" y="914400"/>
            <a:ext cx="7866888" cy="5943600"/>
          </a:xfrm>
        </p:spPr>
        <p:txBody>
          <a:bodyPr>
            <a:normAutofit fontScale="85000" lnSpcReduction="10000"/>
          </a:bodyPr>
          <a:lstStyle/>
          <a:p>
            <a:r>
              <a:rPr lang="en-IN" b="1" dirty="0" smtClean="0"/>
              <a:t>Age.</a:t>
            </a:r>
            <a:r>
              <a:rPr lang="en-IN" dirty="0" smtClean="0"/>
              <a:t> Impetigo most commonly occurs in children ages 2 to 5.</a:t>
            </a:r>
          </a:p>
          <a:p>
            <a:r>
              <a:rPr lang="en-IN" b="1" dirty="0" smtClean="0"/>
              <a:t>Crowded conditions.</a:t>
            </a:r>
            <a:r>
              <a:rPr lang="en-IN" dirty="0" smtClean="0"/>
              <a:t> Impetigo spreads easily in schools and child care settings.</a:t>
            </a:r>
          </a:p>
          <a:p>
            <a:r>
              <a:rPr lang="en-IN" b="1" dirty="0" smtClean="0"/>
              <a:t>Warm, humid weather.</a:t>
            </a:r>
            <a:r>
              <a:rPr lang="en-IN" dirty="0" smtClean="0"/>
              <a:t> Impetigo infections are more common in summer.</a:t>
            </a:r>
          </a:p>
          <a:p>
            <a:r>
              <a:rPr lang="en-IN" b="1" dirty="0" smtClean="0"/>
              <a:t>Certain sports.</a:t>
            </a:r>
            <a:r>
              <a:rPr lang="en-IN" dirty="0" smtClean="0"/>
              <a:t> Participation in sports that involve skin-to-skin contact, such as football or wrestling, increases your risk of developing impetigo.</a:t>
            </a:r>
          </a:p>
          <a:p>
            <a:r>
              <a:rPr lang="en-IN" b="1" dirty="0" smtClean="0"/>
              <a:t>Broken skin.</a:t>
            </a:r>
            <a:r>
              <a:rPr lang="en-IN" dirty="0" smtClean="0"/>
              <a:t> The bacteria that cause impetigo often enter your skin through a small skin injury, insect bite or rash.</a:t>
            </a:r>
          </a:p>
          <a:p>
            <a:r>
              <a:rPr lang="en-IN" b="1" dirty="0" smtClean="0"/>
              <a:t>poor hygiene</a:t>
            </a:r>
          </a:p>
          <a:p>
            <a:r>
              <a:rPr lang="en-IN" b="1" dirty="0" smtClean="0"/>
              <a:t>Other skin conditions</a:t>
            </a:r>
            <a:r>
              <a:rPr lang="en-IN" dirty="0" smtClean="0"/>
              <a:t>, such as scabies or eczema</a:t>
            </a:r>
            <a:endParaRPr lang="en-IN" b="1"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TYPES OF IMPETIGO</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pPr algn="ctr">
              <a:buNone/>
            </a:pPr>
            <a:r>
              <a:rPr lang="en-IN" b="1" u="sng" dirty="0" smtClean="0"/>
              <a:t>Impetigo </a:t>
            </a:r>
            <a:r>
              <a:rPr lang="en-IN" b="1" u="sng" dirty="0" err="1" smtClean="0"/>
              <a:t>contagiosa</a:t>
            </a:r>
            <a:endParaRPr lang="en-IN" b="1" u="sng" dirty="0" smtClean="0"/>
          </a:p>
          <a:p>
            <a:r>
              <a:rPr lang="en-IN" dirty="0" smtClean="0"/>
              <a:t>This may also be called </a:t>
            </a:r>
            <a:r>
              <a:rPr lang="en-IN" dirty="0" err="1" smtClean="0"/>
              <a:t>nonbullous</a:t>
            </a:r>
            <a:r>
              <a:rPr lang="en-IN" dirty="0" smtClean="0"/>
              <a:t> impetigo, and is the most common type of impetigo in children. It is very contagious. This type of impetigo usually begins with red sores around the nose and mouth.</a:t>
            </a:r>
          </a:p>
          <a:p>
            <a:r>
              <a:rPr lang="en-IN" dirty="0" smtClean="0"/>
              <a:t>The blisters burst, leaving a weeping, red rash that becomes crusted. </a:t>
            </a:r>
          </a:p>
          <a:p>
            <a:r>
              <a:rPr lang="en-IN" dirty="0" smtClean="0"/>
              <a:t>This rash may be itchy but is not painful. Swollen lymph nodes may also occur with impetigo </a:t>
            </a:r>
            <a:r>
              <a:rPr lang="en-IN" dirty="0" err="1" smtClean="0"/>
              <a:t>contagiosa</a:t>
            </a:r>
            <a:r>
              <a:rPr lang="en-IN" dirty="0" smtClean="0"/>
              <a:t>.</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228600"/>
          </a:xfrm>
        </p:spPr>
        <p:txBody>
          <a:bodyPr>
            <a:noAutofit/>
          </a:bodyPr>
          <a:lstStyle/>
          <a:p>
            <a:r>
              <a:rPr lang="en-IN" sz="3200" b="1" dirty="0" err="1" smtClean="0"/>
              <a:t>Bullous</a:t>
            </a:r>
            <a:r>
              <a:rPr lang="en-IN" sz="3200" b="1" dirty="0" smtClean="0"/>
              <a:t> impetigo</a:t>
            </a:r>
            <a:r>
              <a:rPr lang="en-IN" sz="3200" dirty="0" smtClean="0"/>
              <a:t/>
            </a:r>
            <a:br>
              <a:rPr lang="en-IN" sz="3200" dirty="0" smtClean="0"/>
            </a:br>
            <a:endParaRPr lang="en-IN" sz="3200" dirty="0"/>
          </a:p>
        </p:txBody>
      </p:sp>
      <p:sp>
        <p:nvSpPr>
          <p:cNvPr id="3" name="Content Placeholder 2"/>
          <p:cNvSpPr>
            <a:spLocks noGrp="1"/>
          </p:cNvSpPr>
          <p:nvPr>
            <p:ph idx="1"/>
          </p:nvPr>
        </p:nvSpPr>
        <p:spPr>
          <a:xfrm>
            <a:off x="990600" y="762000"/>
            <a:ext cx="7696200" cy="5364163"/>
          </a:xfrm>
        </p:spPr>
        <p:txBody>
          <a:bodyPr/>
          <a:lstStyle/>
          <a:p>
            <a:r>
              <a:rPr lang="en-IN" dirty="0" smtClean="0"/>
              <a:t>This form of impetigo is most common in children under age two. Blisters usually appear first on the torso, arms, and legs. </a:t>
            </a:r>
          </a:p>
          <a:p>
            <a:r>
              <a:rPr lang="en-IN" dirty="0" smtClean="0"/>
              <a:t>These blisters may initially appear clear and then turn cloudy.</a:t>
            </a:r>
          </a:p>
          <a:p>
            <a:r>
              <a:rPr lang="en-IN" dirty="0" smtClean="0"/>
              <a:t>Blisters tend to last longer than blisters caused by other types of impetigo. The areas around the blisters may be red and itchy.</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ctr">
              <a:buNone/>
            </a:pPr>
            <a:r>
              <a:rPr lang="en-IN" b="1" u="sng" dirty="0" smtClean="0"/>
              <a:t>Ecthyma</a:t>
            </a:r>
          </a:p>
          <a:p>
            <a:pPr algn="just"/>
            <a:r>
              <a:rPr lang="en-IN" dirty="0" smtClean="0"/>
              <a:t>This is the most serious form of impetigo because it affects the epidermis and dermis layers of the skin, rather than just the top layer. </a:t>
            </a:r>
          </a:p>
          <a:p>
            <a:pPr algn="just"/>
            <a:r>
              <a:rPr lang="en-IN" dirty="0" smtClean="0"/>
              <a:t>Blisters tend to be painful and may turn into ulcers, or aggravated, open sores. Swollen lymph nodes and scars may also occur.</a:t>
            </a:r>
            <a:endParaRPr lang="en-IN"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346</TotalTime>
  <Words>1353</Words>
  <Application>Microsoft Office PowerPoint</Application>
  <PresentationFormat>On-screen Show (4:3)</PresentationFormat>
  <Paragraphs>222</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Solstice</vt:lpstr>
      <vt:lpstr>PAEDIATRIC SKIN DISORDERS</vt:lpstr>
      <vt:lpstr>BACTERIAL SKIN CONDTIONS</vt:lpstr>
      <vt:lpstr>IMPETIGO</vt:lpstr>
      <vt:lpstr>DEFINITION</vt:lpstr>
      <vt:lpstr>ETIOLOGY</vt:lpstr>
      <vt:lpstr>RISK FACTORS </vt:lpstr>
      <vt:lpstr>TYPES OF IMPETIGO </vt:lpstr>
      <vt:lpstr>Bullous impetigo </vt:lpstr>
      <vt:lpstr>Slide 9</vt:lpstr>
      <vt:lpstr>SYMPTOMS </vt:lpstr>
      <vt:lpstr>MEDICAL MANAGMENT</vt:lpstr>
      <vt:lpstr>COMPLICATIONS  </vt:lpstr>
      <vt:lpstr>PREVENTION </vt:lpstr>
      <vt:lpstr>FOLLICULITIS</vt:lpstr>
      <vt:lpstr>ETIOLOGY</vt:lpstr>
      <vt:lpstr>Risk Factors </vt:lpstr>
      <vt:lpstr>TYPES</vt:lpstr>
      <vt:lpstr>The most common locations for folliculitis in children include:</vt:lpstr>
      <vt:lpstr>SYMPTOMS </vt:lpstr>
      <vt:lpstr>SYMPTOMS</vt:lpstr>
      <vt:lpstr>MANAGEMENT</vt:lpstr>
      <vt:lpstr>PREVENTION</vt:lpstr>
      <vt:lpstr>FURUNCLE</vt:lpstr>
      <vt:lpstr>ETIOLOGY</vt:lpstr>
      <vt:lpstr>CLINICAL MANIFESTATION</vt:lpstr>
      <vt:lpstr>MEDICAL MANAGEMENT</vt:lpstr>
      <vt:lpstr>PREVENTIVE MEASURES</vt:lpstr>
      <vt:lpstr>Slide 28</vt:lpstr>
      <vt:lpstr>CARBUNCLE</vt:lpstr>
      <vt:lpstr>ETIOLOGY</vt:lpstr>
      <vt:lpstr>CLINICAL MANIFESTATION</vt:lpstr>
      <vt:lpstr>MANAGEMENTS</vt:lpstr>
      <vt:lpstr>MEDICAL MANAGEMENT</vt:lpstr>
      <vt:lpstr>PREVENTION </vt:lpstr>
      <vt:lpstr>FUNGAL INFECTIONS </vt:lpstr>
      <vt:lpstr>Dermatomycosis  </vt:lpstr>
      <vt:lpstr>Ringworms  </vt:lpstr>
      <vt:lpstr>TREATMENT</vt:lpstr>
      <vt:lpstr>NEXT LESSON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10</cp:revision>
  <dcterms:created xsi:type="dcterms:W3CDTF">2017-02-16T07:02:02Z</dcterms:created>
  <dcterms:modified xsi:type="dcterms:W3CDTF">2017-02-20T13:57:40Z</dcterms:modified>
</cp:coreProperties>
</file>