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85" r:id="rId3"/>
    <p:sldId id="257" r:id="rId4"/>
    <p:sldId id="260" r:id="rId5"/>
    <p:sldId id="261" r:id="rId6"/>
    <p:sldId id="258" r:id="rId7"/>
    <p:sldId id="262" r:id="rId8"/>
    <p:sldId id="263" r:id="rId9"/>
    <p:sldId id="259" r:id="rId10"/>
    <p:sldId id="264" r:id="rId11"/>
    <p:sldId id="286" r:id="rId12"/>
    <p:sldId id="265" r:id="rId13"/>
    <p:sldId id="266" r:id="rId14"/>
    <p:sldId id="267" r:id="rId15"/>
    <p:sldId id="268" r:id="rId16"/>
    <p:sldId id="269" r:id="rId17"/>
    <p:sldId id="270" r:id="rId18"/>
    <p:sldId id="271" r:id="rId19"/>
    <p:sldId id="272" r:id="rId20"/>
    <p:sldId id="273" r:id="rId21"/>
    <p:sldId id="274" r:id="rId22"/>
    <p:sldId id="278" r:id="rId23"/>
    <p:sldId id="275" r:id="rId24"/>
    <p:sldId id="276" r:id="rId25"/>
    <p:sldId id="277" r:id="rId26"/>
    <p:sldId id="279" r:id="rId27"/>
    <p:sldId id="280" r:id="rId28"/>
    <p:sldId id="281" r:id="rId29"/>
    <p:sldId id="282" r:id="rId30"/>
    <p:sldId id="283" r:id="rId31"/>
    <p:sldId id="28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6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671BE2-A401-476D-A6FB-5EFF10482710}"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A2A-3C9D-4C0A-B2DF-C21C5483AA15}"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49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671BE2-A401-476D-A6FB-5EFF10482710}"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1005839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671BE2-A401-476D-A6FB-5EFF10482710}"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332505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671BE2-A401-476D-A6FB-5EFF10482710}"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367906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671BE2-A401-476D-A6FB-5EFF10482710}"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A2A-3C9D-4C0A-B2DF-C21C5483AA15}"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73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671BE2-A401-476D-A6FB-5EFF10482710}"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67029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671BE2-A401-476D-A6FB-5EFF10482710}" type="datetimeFigureOut">
              <a:rPr lang="en-US" smtClean="0"/>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185125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671BE2-A401-476D-A6FB-5EFF10482710}" type="datetimeFigureOut">
              <a:rPr lang="en-US" smtClean="0"/>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251553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671BE2-A401-476D-A6FB-5EFF10482710}" type="datetimeFigureOut">
              <a:rPr lang="en-US" smtClean="0"/>
              <a:t>5/13/2021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341109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E671BE2-A401-476D-A6FB-5EFF10482710}" type="datetimeFigureOut">
              <a:rPr lang="en-US" smtClean="0"/>
              <a:t>5/13/2021</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72FA2A-3C9D-4C0A-B2DF-C21C5483AA15}" type="slidenum">
              <a:rPr lang="en-US" smtClean="0"/>
              <a:t>‹#›</a:t>
            </a:fld>
            <a:endParaRPr lang="en-US"/>
          </a:p>
        </p:txBody>
      </p:sp>
    </p:spTree>
    <p:extLst>
      <p:ext uri="{BB962C8B-B14F-4D97-AF65-F5344CB8AC3E}">
        <p14:creationId xmlns:p14="http://schemas.microsoft.com/office/powerpoint/2010/main" val="148516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671BE2-A401-476D-A6FB-5EFF10482710}"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2FA2A-3C9D-4C0A-B2DF-C21C5483AA15}" type="slidenum">
              <a:rPr lang="en-US" smtClean="0"/>
              <a:t>‹#›</a:t>
            </a:fld>
            <a:endParaRPr lang="en-US"/>
          </a:p>
        </p:txBody>
      </p:sp>
    </p:spTree>
    <p:extLst>
      <p:ext uri="{BB962C8B-B14F-4D97-AF65-F5344CB8AC3E}">
        <p14:creationId xmlns:p14="http://schemas.microsoft.com/office/powerpoint/2010/main" val="22788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E671BE2-A401-476D-A6FB-5EFF10482710}" type="datetimeFigureOut">
              <a:rPr lang="en-US" smtClean="0"/>
              <a:t>5/13/2021</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72FA2A-3C9D-4C0A-B2DF-C21C5483AA15}"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1554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hypoglycaemia</a:t>
            </a:r>
            <a:endParaRPr lang="en-US" dirty="0"/>
          </a:p>
        </p:txBody>
      </p:sp>
      <p:sp>
        <p:nvSpPr>
          <p:cNvPr id="3" name="Subtitle 2"/>
          <p:cNvSpPr>
            <a:spLocks noGrp="1"/>
          </p:cNvSpPr>
          <p:nvPr>
            <p:ph type="subTitle" idx="1"/>
          </p:nvPr>
        </p:nvSpPr>
        <p:spPr/>
        <p:txBody>
          <a:bodyPr/>
          <a:lstStyle/>
          <a:p>
            <a:r>
              <a:rPr lang="en-GB" dirty="0" err="1" smtClean="0"/>
              <a:t>kibaru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Recommendations are often made on BG and symptom associations and/or whether the source of the measurement was plasma or whole blood.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Target blood glucose levels of neonates at risk at varying </a:t>
            </a:r>
            <a:endParaRPr lang="en-US" dirty="0" smtClean="0"/>
          </a:p>
          <a:p>
            <a:r>
              <a:rPr lang="en-US" dirty="0" smtClean="0"/>
              <a:t>postnatal </a:t>
            </a:r>
            <a:r>
              <a:rPr lang="en-US" dirty="0"/>
              <a:t>age </a:t>
            </a:r>
            <a:endParaRPr lang="en-US" dirty="0" smtClean="0"/>
          </a:p>
          <a:p>
            <a:r>
              <a:rPr lang="en-US" dirty="0"/>
              <a:t>0- 3 </a:t>
            </a:r>
            <a:r>
              <a:rPr lang="en-US" dirty="0" smtClean="0"/>
              <a:t>hours</a:t>
            </a:r>
            <a:r>
              <a:rPr lang="en-US" dirty="0"/>
              <a:t> </a:t>
            </a:r>
            <a:r>
              <a:rPr lang="en-US" dirty="0" smtClean="0"/>
              <a:t> 1.4mmol/l</a:t>
            </a:r>
            <a:endParaRPr lang="en-US" dirty="0"/>
          </a:p>
          <a:p>
            <a:r>
              <a:rPr lang="en-US" dirty="0" smtClean="0"/>
              <a:t>3 </a:t>
            </a:r>
            <a:r>
              <a:rPr lang="en-US" dirty="0"/>
              <a:t>– 72 hours ≥ 2.6 </a:t>
            </a:r>
            <a:r>
              <a:rPr lang="en-US" dirty="0" err="1" smtClean="0"/>
              <a:t>mmol</a:t>
            </a:r>
            <a:r>
              <a:rPr lang="en-US" dirty="0" smtClean="0"/>
              <a:t>/L</a:t>
            </a:r>
          </a:p>
          <a:p>
            <a:r>
              <a:rPr lang="en-US" dirty="0"/>
              <a:t>&gt; 72 hours ≥ 3.3 </a:t>
            </a:r>
            <a:r>
              <a:rPr lang="en-US" dirty="0" err="1" smtClean="0"/>
              <a:t>mmol</a:t>
            </a:r>
            <a:r>
              <a:rPr lang="en-US" dirty="0" smtClean="0"/>
              <a:t>/L</a:t>
            </a:r>
            <a:endParaRPr lang="en-US" dirty="0"/>
          </a:p>
        </p:txBody>
      </p:sp>
    </p:spTree>
    <p:extLst>
      <p:ext uri="{BB962C8B-B14F-4D97-AF65-F5344CB8AC3E}">
        <p14:creationId xmlns:p14="http://schemas.microsoft.com/office/powerpoint/2010/main" val="133012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smtClean="0"/>
              <a:t>hypoglycemia</a:t>
            </a:r>
            <a:r>
              <a:rPr lang="en-US" dirty="0" smtClean="0"/>
              <a:t> to any BG level 50 mg/</a:t>
            </a:r>
            <a:r>
              <a:rPr lang="en-US" dirty="0" err="1" smtClean="0"/>
              <a:t>dL</a:t>
            </a:r>
            <a:r>
              <a:rPr lang="en-US" dirty="0" smtClean="0"/>
              <a:t> (2.8 </a:t>
            </a:r>
            <a:r>
              <a:rPr lang="en-US" dirty="0" err="1" smtClean="0"/>
              <a:t>mmol</a:t>
            </a:r>
            <a:r>
              <a:rPr lang="en-US" dirty="0" smtClean="0"/>
              <a:t>/L) or less, with the understanding that some infants and children are not symptomatic at this level, whereas others may be symptomatic at even higher BG levels. </a:t>
            </a:r>
          </a:p>
          <a:p>
            <a:endParaRPr lang="en-US" dirty="0" smtClean="0"/>
          </a:p>
          <a:p>
            <a:r>
              <a:rPr lang="en-US" dirty="0" smtClean="0"/>
              <a:t>Treatment should be designed to keep BG levels above 60 mg/</a:t>
            </a:r>
            <a:r>
              <a:rPr lang="en-US" dirty="0" err="1" smtClean="0"/>
              <a:t>dL</a:t>
            </a:r>
            <a:r>
              <a:rPr lang="en-US" dirty="0" smtClean="0"/>
              <a:t> (3.3 </a:t>
            </a:r>
            <a:r>
              <a:rPr lang="en-US" dirty="0" err="1" smtClean="0"/>
              <a:t>mmol</a:t>
            </a:r>
            <a:r>
              <a:rPr lang="en-US" dirty="0" smtClean="0"/>
              <a:t>/L</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BG level in infants, children, and adults is always the result of the balance between glucose use and glucose production. </a:t>
            </a:r>
            <a:endParaRPr lang="en-US" dirty="0" smtClean="0"/>
          </a:p>
          <a:p>
            <a:r>
              <a:rPr lang="en-US" dirty="0" smtClean="0"/>
              <a:t>Intermediary </a:t>
            </a:r>
            <a:r>
              <a:rPr lang="en-US" dirty="0"/>
              <a:t>metabolism is carefully tuned to maintain this balance, and thus </a:t>
            </a:r>
            <a:r>
              <a:rPr lang="en-US" i="1" dirty="0"/>
              <a:t>any</a:t>
            </a:r>
            <a:r>
              <a:rPr lang="en-US" dirty="0"/>
              <a:t> hypoglycemia represents a pathologic state requiring an investigation of etiology</a:t>
            </a:r>
            <a:r>
              <a:rPr lang="en-US" dirty="0" smtClean="0"/>
              <a:t>.</a:t>
            </a:r>
          </a:p>
          <a:p>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Hypoglycemia cannot just be treated acutely and dismissed as a variation of normal; whenever hypoglycemia is suspected or identified, it is crucial to obtain critical samples of blood and urine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When hypoglycemia occurs (either spontaneously or during a diagnostic fast):</a:t>
            </a:r>
          </a:p>
          <a:p>
            <a:r>
              <a:rPr lang="en-US" dirty="0"/>
              <a:t>  </a:t>
            </a:r>
            <a:r>
              <a:rPr lang="en-US" b="1" dirty="0"/>
              <a:t>▪</a:t>
            </a:r>
            <a:r>
              <a:rPr lang="en-US" dirty="0"/>
              <a:t>    Obtain urine for </a:t>
            </a:r>
            <a:r>
              <a:rPr lang="en-US" dirty="0" err="1"/>
              <a:t>ketones</a:t>
            </a:r>
            <a:r>
              <a:rPr lang="en-US" dirty="0"/>
              <a:t> and reducing substances; store excess for organic acids.  </a:t>
            </a:r>
            <a:endParaRPr lang="en-US" dirty="0" smtClean="0"/>
          </a:p>
          <a:p>
            <a:r>
              <a:rPr lang="en-US" dirty="0"/>
              <a:t> </a:t>
            </a:r>
            <a:r>
              <a:rPr lang="en-US" b="1" dirty="0"/>
              <a:t>▪</a:t>
            </a:r>
            <a:r>
              <a:rPr lang="en-US" dirty="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Obtain sufficient blood for determination of glucose, insulin, </a:t>
            </a:r>
            <a:r>
              <a:rPr lang="en-US" dirty="0" err="1" smtClean="0"/>
              <a:t>cortisol</a:t>
            </a:r>
            <a:r>
              <a:rPr lang="en-US" dirty="0" smtClean="0"/>
              <a:t>, growth hormone, lactate, and amino acids. Store excess for </a:t>
            </a:r>
            <a:r>
              <a:rPr lang="en-US" dirty="0" err="1" smtClean="0"/>
              <a:t>ketone</a:t>
            </a:r>
            <a:r>
              <a:rPr lang="en-US" dirty="0" smtClean="0"/>
              <a:t> bodies, free fatty acids, and </a:t>
            </a:r>
            <a:r>
              <a:rPr lang="en-US" dirty="0" err="1" smtClean="0"/>
              <a:t>carnitine</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In infants, more than 90% of glucose produced is consumed by the brain. </a:t>
            </a:r>
            <a:endParaRPr lang="en-US" dirty="0" smtClean="0"/>
          </a:p>
          <a:p>
            <a:r>
              <a:rPr lang="en-US" dirty="0" smtClean="0"/>
              <a:t>This </a:t>
            </a:r>
            <a:r>
              <a:rPr lang="en-US" dirty="0"/>
              <a:t>percentage drops to approximately 40% in adults. With the exception of the brain and red blood cells, all tissues require </a:t>
            </a:r>
            <a:r>
              <a:rPr lang="en-US" i="1" dirty="0"/>
              <a:t>insulin</a:t>
            </a:r>
            <a:r>
              <a:rPr lang="en-US" dirty="0"/>
              <a:t> to initiate glucose transport and metabolism</a:t>
            </a:r>
            <a:r>
              <a:rPr lang="en-US"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Thus the most common cause of excess glucose use is </a:t>
            </a:r>
            <a:r>
              <a:rPr lang="en-US" i="1" dirty="0" err="1" smtClean="0"/>
              <a:t>hyperinsulinism</a:t>
            </a:r>
            <a:r>
              <a:rPr lang="en-US" dirty="0" smtClean="0"/>
              <a:t>, either endogenous or exogenous (as occurs with excess administration of injected insulin</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Although </a:t>
            </a:r>
            <a:r>
              <a:rPr lang="en-US" dirty="0" err="1"/>
              <a:t>hyperinsulinism</a:t>
            </a:r>
            <a:r>
              <a:rPr lang="en-US" dirty="0"/>
              <a:t> resulting from maternal hyperglycemia or </a:t>
            </a:r>
            <a:r>
              <a:rPr lang="en-US" dirty="0" err="1"/>
              <a:t>dysregulation</a:t>
            </a:r>
            <a:r>
              <a:rPr lang="en-US" dirty="0"/>
              <a:t> of endogenous insulin secretion occurs in the newborn period, occasionally congenital </a:t>
            </a:r>
            <a:r>
              <a:rPr lang="en-US" dirty="0" err="1"/>
              <a:t>hyperinsulinism</a:t>
            </a:r>
            <a:r>
              <a:rPr lang="en-US" dirty="0"/>
              <a:t> (persistent </a:t>
            </a:r>
            <a:r>
              <a:rPr lang="en-US" dirty="0" err="1"/>
              <a:t>hyperinsulinemic</a:t>
            </a:r>
            <a:r>
              <a:rPr lang="en-US" dirty="0"/>
              <a:t> hypoglycemia of infancy [PHHI]) is not identified until later in infancy or </a:t>
            </a:r>
            <a:r>
              <a:rPr lang="en-US" dirty="0" smtClean="0"/>
              <a:t>childhood</a:t>
            </a:r>
          </a:p>
          <a:p>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5800" y="0"/>
            <a:ext cx="8458200" cy="5935663"/>
          </a:xfrm>
        </p:spPr>
        <p:txBody>
          <a:bodyPr>
            <a:normAutofit/>
          </a:bodyPr>
          <a:lstStyle/>
          <a:p>
            <a:pPr marL="0" indent="0">
              <a:buNone/>
            </a:pPr>
            <a:r>
              <a:rPr lang="en-US" dirty="0" err="1"/>
              <a:t>hypoglycaemia</a:t>
            </a:r>
            <a:r>
              <a:rPr lang="en-US" dirty="0" smtClean="0"/>
              <a:t>?</a:t>
            </a:r>
          </a:p>
          <a:p>
            <a:r>
              <a:rPr lang="en-US" dirty="0" smtClean="0"/>
              <a:t> </a:t>
            </a:r>
            <a:r>
              <a:rPr lang="en-US" dirty="0"/>
              <a:t>• Associated with; </a:t>
            </a:r>
            <a:endParaRPr lang="en-US" dirty="0" smtClean="0"/>
          </a:p>
          <a:p>
            <a:pPr lvl="1"/>
            <a:r>
              <a:rPr lang="en-US" dirty="0" smtClean="0"/>
              <a:t>• </a:t>
            </a:r>
            <a:r>
              <a:rPr lang="en-US" dirty="0"/>
              <a:t>Increased </a:t>
            </a:r>
            <a:r>
              <a:rPr lang="en-US" dirty="0" smtClean="0"/>
              <a:t>mortality</a:t>
            </a:r>
          </a:p>
          <a:p>
            <a:pPr lvl="1"/>
            <a:r>
              <a:rPr lang="en-US" dirty="0" smtClean="0"/>
              <a:t> </a:t>
            </a:r>
            <a:r>
              <a:rPr lang="en-US" dirty="0"/>
              <a:t>• </a:t>
            </a:r>
            <a:r>
              <a:rPr lang="en-US" dirty="0" smtClean="0"/>
              <a:t>Convulsions</a:t>
            </a:r>
          </a:p>
          <a:p>
            <a:pPr lvl="1"/>
            <a:r>
              <a:rPr lang="en-US" dirty="0" smtClean="0"/>
              <a:t> </a:t>
            </a:r>
            <a:r>
              <a:rPr lang="en-US" dirty="0"/>
              <a:t>• Permanent brain injury </a:t>
            </a:r>
            <a:endParaRPr lang="en-US" dirty="0" smtClean="0"/>
          </a:p>
          <a:p>
            <a:r>
              <a:rPr lang="en-US" dirty="0" smtClean="0"/>
              <a:t>• </a:t>
            </a:r>
            <a:r>
              <a:rPr lang="en-US" dirty="0"/>
              <a:t>The duration and number of </a:t>
            </a:r>
            <a:r>
              <a:rPr lang="en-US" dirty="0" err="1"/>
              <a:t>hypoglycaemic</a:t>
            </a:r>
            <a:r>
              <a:rPr lang="en-US" dirty="0"/>
              <a:t> episodes are associated with poor neurological </a:t>
            </a:r>
            <a:r>
              <a:rPr lang="en-US" dirty="0" smtClean="0"/>
              <a:t>outcomes</a:t>
            </a:r>
          </a:p>
          <a:p>
            <a:r>
              <a:rPr lang="en-US" dirty="0" smtClean="0"/>
              <a:t> </a:t>
            </a:r>
            <a:r>
              <a:rPr lang="en-US" dirty="0"/>
              <a:t>• Some neonates are at high risk and they need to be recognized </a:t>
            </a:r>
            <a:r>
              <a:rPr lang="en-US" dirty="0" smtClean="0"/>
              <a:t>early</a:t>
            </a:r>
            <a:endParaRPr lang="en-US" dirty="0"/>
          </a:p>
        </p:txBody>
      </p:sp>
    </p:spTree>
    <p:extLst>
      <p:ext uri="{BB962C8B-B14F-4D97-AF65-F5344CB8AC3E}">
        <p14:creationId xmlns:p14="http://schemas.microsoft.com/office/powerpoint/2010/main" val="218558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Four different gene defects on chromosome 11 are responsible for PHHI: </a:t>
            </a:r>
          </a:p>
          <a:p>
            <a:pPr lvl="1"/>
            <a:r>
              <a:rPr lang="en-US" dirty="0" smtClean="0"/>
              <a:t> </a:t>
            </a:r>
            <a:r>
              <a:rPr lang="en-US" b="1" dirty="0" smtClean="0"/>
              <a:t>1</a:t>
            </a:r>
            <a:r>
              <a:rPr lang="en-US" dirty="0" smtClean="0"/>
              <a:t>    </a:t>
            </a:r>
            <a:r>
              <a:rPr lang="en-US" dirty="0" err="1" smtClean="0"/>
              <a:t>Sulfonyl</a:t>
            </a:r>
            <a:r>
              <a:rPr lang="en-US" dirty="0" smtClean="0"/>
              <a:t> urea receptor defects (</a:t>
            </a:r>
            <a:r>
              <a:rPr lang="en-US" i="1" dirty="0" smtClean="0"/>
              <a:t>SUR1</a:t>
            </a:r>
            <a:r>
              <a:rPr lang="en-US" dirty="0" smtClean="0"/>
              <a:t>)  </a:t>
            </a:r>
          </a:p>
          <a:p>
            <a:pPr lvl="1"/>
            <a:r>
              <a:rPr lang="en-US" dirty="0" smtClean="0"/>
              <a:t> </a:t>
            </a:r>
            <a:r>
              <a:rPr lang="en-US" b="1" dirty="0" smtClean="0"/>
              <a:t>2</a:t>
            </a:r>
            <a:r>
              <a:rPr lang="en-US" dirty="0" smtClean="0"/>
              <a:t>    Defects in the inward-rectifying potassium channel </a:t>
            </a:r>
            <a:r>
              <a:rPr lang="en-US" i="1" dirty="0" smtClean="0"/>
              <a:t>Kir6.2</a:t>
            </a:r>
            <a:r>
              <a:rPr lang="en-US" dirty="0" smtClean="0"/>
              <a:t> gene  </a:t>
            </a:r>
          </a:p>
          <a:p>
            <a:pPr lvl="1"/>
            <a:r>
              <a:rPr lang="en-US" dirty="0" smtClean="0"/>
              <a:t> </a:t>
            </a:r>
            <a:r>
              <a:rPr lang="en-US" b="1" dirty="0" smtClean="0"/>
              <a:t>3</a:t>
            </a:r>
            <a:r>
              <a:rPr lang="en-US" dirty="0" smtClean="0"/>
              <a:t>    Regulatory mutations in the glutamate </a:t>
            </a:r>
            <a:r>
              <a:rPr lang="en-US" dirty="0" err="1" smtClean="0"/>
              <a:t>dehydrogenase</a:t>
            </a:r>
            <a:r>
              <a:rPr lang="en-US" dirty="0" smtClean="0"/>
              <a:t> (</a:t>
            </a:r>
            <a:r>
              <a:rPr lang="en-US" i="1" dirty="0" smtClean="0"/>
              <a:t>GDH</a:t>
            </a:r>
            <a:r>
              <a:rPr lang="en-US" dirty="0" smtClean="0"/>
              <a:t>) gene </a:t>
            </a:r>
          </a:p>
          <a:p>
            <a:pPr lvl="1"/>
            <a:r>
              <a:rPr lang="en-US" dirty="0" smtClean="0"/>
              <a:t>  </a:t>
            </a:r>
            <a:r>
              <a:rPr lang="en-US" b="1" dirty="0" smtClean="0"/>
              <a:t>4</a:t>
            </a:r>
            <a:r>
              <a:rPr lang="en-US" dirty="0" smtClean="0"/>
              <a:t>    An activating </a:t>
            </a:r>
            <a:r>
              <a:rPr lang="en-US" dirty="0" err="1" smtClean="0"/>
              <a:t>glucokinase</a:t>
            </a:r>
            <a:r>
              <a:rPr lang="en-US" dirty="0" smtClean="0"/>
              <a:t> mutation.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Gluconeogenic</a:t>
            </a:r>
            <a:r>
              <a:rPr lang="en-US" dirty="0"/>
              <a:t> hormones—</a:t>
            </a:r>
            <a:r>
              <a:rPr lang="en-US" dirty="0" err="1"/>
              <a:t>cortisol</a:t>
            </a:r>
            <a:r>
              <a:rPr lang="en-US" dirty="0"/>
              <a:t>, growth hormone, epinephrine, and glucagon—modulate or direct the process. </a:t>
            </a:r>
            <a:endParaRPr lang="en-US" dirty="0" smtClean="0"/>
          </a:p>
          <a:p>
            <a:r>
              <a:rPr lang="en-US" dirty="0" smtClean="0"/>
              <a:t>Deficiencies </a:t>
            </a:r>
            <a:r>
              <a:rPr lang="en-US" dirty="0"/>
              <a:t>of </a:t>
            </a:r>
            <a:r>
              <a:rPr lang="en-US" dirty="0" err="1"/>
              <a:t>cortisol</a:t>
            </a:r>
            <a:r>
              <a:rPr lang="en-US" dirty="0"/>
              <a:t> and/or growth hormone are associated with fasting hypoglycemia. </a:t>
            </a:r>
            <a:endParaRPr lang="en-US" dirty="0" smtClean="0"/>
          </a:p>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Deficiencies of epinephrine and/or glucagon are associated with defective counter-regulation to insulin-induced hypoglycemia in type 1 diabetes.</a:t>
            </a:r>
          </a:p>
          <a:p>
            <a:r>
              <a:rPr lang="en-US" dirty="0" err="1" smtClean="0"/>
              <a:t>Gluconeogenesis</a:t>
            </a:r>
            <a:r>
              <a:rPr lang="en-US" dirty="0" smtClean="0"/>
              <a:t> can be impaired by the ingestion of ethanol. </a:t>
            </a:r>
          </a:p>
          <a:p>
            <a:r>
              <a:rPr lang="en-US" dirty="0" smtClean="0"/>
              <a:t>An estimated 5% of children with alcohol intoxication present with hypoglycemia</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Three glycogen storage diseases (GSDs) are associated with hypoglycemia: </a:t>
            </a:r>
          </a:p>
          <a:p>
            <a:r>
              <a:rPr lang="en-US" dirty="0" smtClean="0"/>
              <a:t>glucose-6-phosphatase deficiency (type I), </a:t>
            </a:r>
          </a:p>
          <a:p>
            <a:r>
              <a:rPr lang="en-US" dirty="0" smtClean="0"/>
              <a:t>amylo-1,6-glucosidase deficiency (</a:t>
            </a:r>
            <a:r>
              <a:rPr lang="en-US" dirty="0" err="1" smtClean="0"/>
              <a:t>debrancher</a:t>
            </a:r>
            <a:r>
              <a:rPr lang="en-US" dirty="0" smtClean="0"/>
              <a:t> deficiency, type III), </a:t>
            </a:r>
          </a:p>
          <a:p>
            <a:r>
              <a:rPr lang="en-US" dirty="0" smtClean="0"/>
              <a:t> liver </a:t>
            </a:r>
            <a:r>
              <a:rPr lang="en-US" dirty="0" err="1" smtClean="0"/>
              <a:t>phosphorylase</a:t>
            </a:r>
            <a:r>
              <a:rPr lang="en-US" dirty="0" smtClean="0"/>
              <a:t> deficiency (types VI and IX).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GSD type I is the most common.</a:t>
            </a:r>
          </a:p>
          <a:p>
            <a:r>
              <a:rPr lang="en-US" dirty="0" smtClean="0"/>
              <a:t> All can be associated with lactic acidosis during prolonged fasting. </a:t>
            </a:r>
          </a:p>
          <a:p>
            <a:r>
              <a:rPr lang="en-US" dirty="0" smtClean="0"/>
              <a:t>Glycogen </a:t>
            </a:r>
            <a:r>
              <a:rPr lang="en-US" dirty="0" err="1" smtClean="0"/>
              <a:t>synthetase</a:t>
            </a:r>
            <a:r>
              <a:rPr lang="en-US" dirty="0" smtClean="0"/>
              <a:t> deficiency, sometimes called GSD 0, an inability to synthesize glycogen, is a rare disorder, associated with ketosis and hypoglycemia during fasting but not lactic acidosis.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Galactose-1-phosphate </a:t>
            </a:r>
            <a:r>
              <a:rPr lang="en-US" dirty="0" err="1" smtClean="0"/>
              <a:t>uridyltransferase</a:t>
            </a:r>
            <a:r>
              <a:rPr lang="en-US" dirty="0" smtClean="0"/>
              <a:t> deficiency (</a:t>
            </a:r>
            <a:r>
              <a:rPr lang="en-US" dirty="0" err="1" smtClean="0"/>
              <a:t>galactosemia</a:t>
            </a:r>
            <a:r>
              <a:rPr lang="en-US" dirty="0" smtClean="0"/>
              <a:t>) causes postprandial hypoglycemia following the ingestion of </a:t>
            </a:r>
            <a:r>
              <a:rPr lang="en-US" dirty="0" err="1" smtClean="0"/>
              <a:t>galactose</a:t>
            </a:r>
            <a:r>
              <a:rPr lang="en-US" dirty="0" smtClean="0"/>
              <a:t>, by inhibiting </a:t>
            </a:r>
            <a:r>
              <a:rPr lang="en-US" dirty="0" err="1" smtClean="0"/>
              <a:t>glycogenolysis</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Alternative Fuels</a:t>
            </a:r>
            <a:r>
              <a:rPr lang="en-US" dirty="0" smtClean="0"/>
              <a:t> </a:t>
            </a:r>
          </a:p>
          <a:p>
            <a:r>
              <a:rPr lang="en-US" dirty="0" smtClean="0"/>
              <a:t>During fasting or severe illness, free fatty acids (FFAs) can be mobilized from adipose tissue and used directly or oxidized by the liver to </a:t>
            </a:r>
            <a:r>
              <a:rPr lang="en-US" dirty="0" err="1" smtClean="0"/>
              <a:t>ketone</a:t>
            </a:r>
            <a:r>
              <a:rPr lang="en-US" dirty="0" smtClean="0"/>
              <a:t> bodies to be used for fuel by muscle. </a:t>
            </a:r>
          </a:p>
          <a:p>
            <a:r>
              <a:rPr lang="en-US" dirty="0" smtClean="0"/>
              <a:t>Defects in fatty acid oxidation, such as medium-chain </a:t>
            </a:r>
            <a:r>
              <a:rPr lang="en-US" dirty="0" err="1" smtClean="0"/>
              <a:t>acyl</a:t>
            </a:r>
            <a:r>
              <a:rPr lang="en-US" dirty="0" smtClean="0"/>
              <a:t>–coenzyme A </a:t>
            </a:r>
            <a:r>
              <a:rPr lang="en-US" dirty="0" err="1" smtClean="0"/>
              <a:t>dehydrogenase</a:t>
            </a:r>
            <a:r>
              <a:rPr lang="en-US" dirty="0" smtClean="0"/>
              <a:t> (MCAD) deficiency, result in severe hypoglycemia with absence of </a:t>
            </a:r>
            <a:r>
              <a:rPr lang="en-US" dirty="0" err="1" smtClean="0"/>
              <a:t>hyperketonemia</a:t>
            </a:r>
            <a:r>
              <a:rPr lang="en-US" dirty="0" smtClean="0"/>
              <a:t>/</a:t>
            </a:r>
            <a:r>
              <a:rPr lang="en-US" dirty="0" err="1" smtClean="0"/>
              <a:t>ketonuria</a:t>
            </a:r>
            <a:r>
              <a:rPr lang="en-US"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diagnosis is often made by measurement of plasma </a:t>
            </a:r>
            <a:r>
              <a:rPr lang="en-US" dirty="0" err="1" smtClean="0"/>
              <a:t>acyl</a:t>
            </a:r>
            <a:r>
              <a:rPr lang="en-US" dirty="0" smtClean="0"/>
              <a:t> </a:t>
            </a:r>
            <a:r>
              <a:rPr lang="en-US" dirty="0" err="1" smtClean="0"/>
              <a:t>carnitine</a:t>
            </a:r>
            <a:r>
              <a:rPr lang="en-US" dirty="0" smtClean="0"/>
              <a:t> profiles and urinary organic acids and </a:t>
            </a:r>
            <a:r>
              <a:rPr lang="en-US" dirty="0" err="1" smtClean="0"/>
              <a:t>dicarboxylic</a:t>
            </a:r>
            <a:r>
              <a:rPr lang="en-US" dirty="0" smtClean="0"/>
              <a:t> </a:t>
            </a:r>
            <a:r>
              <a:rPr lang="en-US" dirty="0" err="1" smtClean="0"/>
              <a:t>aciduria</a:t>
            </a:r>
            <a:r>
              <a:rPr lang="en-US" dirty="0" smtClean="0"/>
              <a:t>.</a:t>
            </a:r>
          </a:p>
          <a:p>
            <a:r>
              <a:rPr lang="en-US" dirty="0" smtClean="0"/>
              <a:t> </a:t>
            </a:r>
            <a:r>
              <a:rPr lang="en-US" dirty="0" err="1" smtClean="0"/>
              <a:t>Valproic</a:t>
            </a:r>
            <a:r>
              <a:rPr lang="en-US" dirty="0" smtClean="0"/>
              <a:t> acid may interfere with FFA oxidation and be associated with hypoglycemia in infants.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Chronic Therapy: Based on Specific Etiology of Hypoglycemia</a:t>
            </a:r>
            <a:r>
              <a:rPr lang="en-US" dirty="0" smtClean="0"/>
              <a:t> </a:t>
            </a:r>
          </a:p>
          <a:p>
            <a:r>
              <a:rPr lang="en-US" dirty="0" smtClean="0"/>
              <a:t>  </a:t>
            </a:r>
            <a:r>
              <a:rPr lang="en-US" b="1" dirty="0" smtClean="0"/>
              <a:t>▪</a:t>
            </a:r>
            <a:r>
              <a:rPr lang="en-US" dirty="0" smtClean="0"/>
              <a:t>    </a:t>
            </a:r>
            <a:r>
              <a:rPr lang="en-US" dirty="0" err="1" smtClean="0"/>
              <a:t>Hyperinsulinism</a:t>
            </a:r>
            <a:r>
              <a:rPr lang="en-US" dirty="0" smtClean="0"/>
              <a:t>  </a:t>
            </a:r>
            <a:r>
              <a:rPr lang="en-US" b="1" dirty="0" smtClean="0"/>
              <a:t>▪</a:t>
            </a:r>
            <a:r>
              <a:rPr lang="en-US" dirty="0" smtClean="0"/>
              <a:t>    </a:t>
            </a:r>
            <a:r>
              <a:rPr lang="en-US" dirty="0" err="1" smtClean="0"/>
              <a:t>Diazoxide</a:t>
            </a:r>
            <a:r>
              <a:rPr lang="en-US" dirty="0" smtClean="0"/>
              <a:t>: 5–15 mg/kg/day in 3 doses; start with maximum dose and reduce.   </a:t>
            </a:r>
            <a:r>
              <a:rPr lang="en-US" b="1" dirty="0" smtClean="0"/>
              <a:t>▪</a:t>
            </a:r>
            <a:r>
              <a:rPr lang="en-US" dirty="0" smtClean="0"/>
              <a:t>    </a:t>
            </a:r>
            <a:r>
              <a:rPr lang="en-US" dirty="0" err="1" smtClean="0"/>
              <a:t>Octreotide</a:t>
            </a:r>
            <a:r>
              <a:rPr lang="en-US" dirty="0" smtClean="0"/>
              <a:t>: 2–5 </a:t>
            </a:r>
            <a:r>
              <a:rPr lang="el-GR" dirty="0" smtClean="0"/>
              <a:t>μ</a:t>
            </a:r>
            <a:r>
              <a:rPr lang="en-US" dirty="0" smtClean="0"/>
              <a:t>g/kg/day and increase to 20 </a:t>
            </a:r>
            <a:r>
              <a:rPr lang="el-GR" dirty="0" smtClean="0"/>
              <a:t>μ</a:t>
            </a:r>
            <a:r>
              <a:rPr lang="en-US" dirty="0" smtClean="0"/>
              <a:t>g/kg/day SC q6–8h as needed.   </a:t>
            </a:r>
            <a:r>
              <a:rPr lang="en-US" b="1" dirty="0" smtClean="0"/>
              <a:t>▪</a:t>
            </a:r>
            <a:r>
              <a:rPr lang="en-US" dirty="0" smtClean="0"/>
              <a:t>    Cornstarch (uncooked): 1–2 g/kg/day q4–6h.   </a:t>
            </a:r>
            <a:r>
              <a:rPr lang="en-US" b="1" dirty="0" smtClean="0"/>
              <a:t>▪</a:t>
            </a:r>
            <a:r>
              <a:rPr lang="en-US" dirty="0" smtClean="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Partial </a:t>
            </a:r>
            <a:r>
              <a:rPr lang="en-US" dirty="0" err="1" smtClean="0"/>
              <a:t>pancreatectomy</a:t>
            </a:r>
            <a:r>
              <a:rPr lang="en-US" dirty="0" smtClean="0"/>
              <a:t>.  </a:t>
            </a:r>
          </a:p>
          <a:p>
            <a:r>
              <a:rPr lang="en-US" dirty="0" smtClean="0"/>
              <a:t> </a:t>
            </a:r>
            <a:r>
              <a:rPr lang="en-US" b="1" dirty="0" smtClean="0"/>
              <a:t>▪</a:t>
            </a:r>
            <a:r>
              <a:rPr lang="en-US" dirty="0" smtClean="0"/>
              <a:t>    Hormonal deficiencies </a:t>
            </a:r>
          </a:p>
          <a:p>
            <a:r>
              <a:rPr lang="en-US" dirty="0" smtClean="0"/>
              <a:t> </a:t>
            </a:r>
            <a:r>
              <a:rPr lang="en-US" b="1" dirty="0" smtClean="0"/>
              <a:t>▪</a:t>
            </a:r>
            <a:r>
              <a:rPr lang="en-US" dirty="0" smtClean="0"/>
              <a:t>    </a:t>
            </a:r>
            <a:r>
              <a:rPr lang="en-US" dirty="0" err="1" smtClean="0"/>
              <a:t>Cortisol</a:t>
            </a:r>
            <a:r>
              <a:rPr lang="en-US" dirty="0" smtClean="0"/>
              <a:t>: hydrocortisone, 6–10 mg/m</a:t>
            </a:r>
            <a:r>
              <a:rPr lang="en-US" baseline="30000" dirty="0" smtClean="0"/>
              <a:t>2</a:t>
            </a:r>
            <a:r>
              <a:rPr lang="en-US" dirty="0" smtClean="0"/>
              <a:t>/day. </a:t>
            </a:r>
          </a:p>
          <a:p>
            <a:r>
              <a:rPr lang="en-US" dirty="0" smtClean="0"/>
              <a:t>  </a:t>
            </a:r>
            <a:r>
              <a:rPr lang="en-US" b="1" dirty="0" smtClean="0"/>
              <a:t>▪</a:t>
            </a:r>
            <a:r>
              <a:rPr lang="en-US" dirty="0" smtClean="0"/>
              <a:t>    Growth hormone: 0.3 mg/kg/wk in 7 daily doses each week.   </a:t>
            </a:r>
            <a:r>
              <a:rPr lang="en-US" b="1" dirty="0" smtClean="0"/>
              <a:t>▪</a:t>
            </a: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signs and symptoms of hypoglycemia may be confused with those of other disorders, such as epilepsy, </a:t>
            </a:r>
            <a:r>
              <a:rPr lang="en-US" dirty="0" err="1"/>
              <a:t>tetany</a:t>
            </a:r>
            <a:r>
              <a:rPr lang="en-US" dirty="0"/>
              <a:t>, sepsis, or intoxication.   </a:t>
            </a:r>
            <a:r>
              <a:rPr lang="en-US" b="1" dirty="0"/>
              <a:t>▪</a:t>
            </a:r>
            <a:r>
              <a:rPr lang="en-US" dirty="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Substrate deficiencies: Frequent feedings consisting of high-carbohydrate diet  </a:t>
            </a:r>
          </a:p>
          <a:p>
            <a:r>
              <a:rPr lang="en-US" dirty="0" smtClean="0"/>
              <a:t> </a:t>
            </a:r>
            <a:r>
              <a:rPr lang="en-US" b="1" dirty="0" smtClean="0"/>
              <a:t>▪</a:t>
            </a:r>
            <a:r>
              <a:rPr lang="en-US" dirty="0" smtClean="0"/>
              <a:t>    Glycogen storage diseases (particularly GSD I)  </a:t>
            </a:r>
            <a:r>
              <a:rPr lang="en-US" b="1" dirty="0" smtClean="0"/>
              <a:t>▪</a:t>
            </a:r>
            <a:r>
              <a:rPr lang="en-US" dirty="0" smtClean="0"/>
              <a:t>    Cornstarch: 1–2 g/kg q4–6h.  </a:t>
            </a:r>
          </a:p>
          <a:p>
            <a:r>
              <a:rPr lang="en-US" dirty="0" smtClean="0"/>
              <a:t> </a:t>
            </a:r>
            <a:r>
              <a:rPr lang="en-US" b="1" dirty="0" smtClean="0"/>
              <a:t>▪</a:t>
            </a:r>
            <a:r>
              <a:rPr lang="en-US" dirty="0" smtClean="0"/>
              <a:t>    Overnight </a:t>
            </a:r>
            <a:r>
              <a:rPr lang="en-US" dirty="0" err="1" smtClean="0"/>
              <a:t>nasogastric</a:t>
            </a:r>
            <a:r>
              <a:rPr lang="en-US" dirty="0" smtClean="0"/>
              <a:t> glucose (∼8 mg/kg/min).   </a:t>
            </a:r>
          </a:p>
          <a:p>
            <a:r>
              <a:rPr lang="en-US" b="1" dirty="0" smtClean="0"/>
              <a:t>▪</a:t>
            </a:r>
            <a:r>
              <a:rPr lang="en-US" dirty="0" smtClean="0"/>
              <a:t>    MCAD deficiencies </a:t>
            </a:r>
          </a:p>
          <a:p>
            <a:r>
              <a:rPr lang="en-US" dirty="0" smtClean="0"/>
              <a:t> </a:t>
            </a:r>
            <a:r>
              <a:rPr lang="en-US" b="1" dirty="0" smtClean="0"/>
              <a:t>▪</a:t>
            </a:r>
            <a:r>
              <a:rPr lang="en-US" dirty="0" smtClean="0"/>
              <a:t>    Avoid prolonged fasting.  </a:t>
            </a:r>
          </a:p>
          <a:p>
            <a:r>
              <a:rPr lang="en-US" dirty="0" smtClean="0"/>
              <a:t> </a:t>
            </a:r>
            <a:r>
              <a:rPr lang="en-US" b="1" dirty="0" smtClean="0"/>
              <a:t>▪</a:t>
            </a:r>
            <a:r>
              <a:rPr lang="en-US" dirty="0" smtClean="0"/>
              <a:t>    ± Oral </a:t>
            </a:r>
            <a:r>
              <a:rPr lang="en-US" dirty="0" err="1" smtClean="0"/>
              <a:t>carnitine</a:t>
            </a:r>
            <a:r>
              <a:rPr lang="en-US" dirty="0" smtClean="0"/>
              <a:t>. 100 mg/kg/day in 3–4 doses.   </a:t>
            </a:r>
            <a:r>
              <a:rPr lang="en-US" b="1" dirty="0" smtClean="0"/>
              <a:t>▪</a:t>
            </a:r>
            <a:r>
              <a:rPr lang="en-US" dirty="0" smtClean="0"/>
              <a:t>  .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Disorders of </a:t>
            </a:r>
            <a:r>
              <a:rPr lang="en-US" dirty="0" err="1" smtClean="0"/>
              <a:t>gluconeogenesis</a:t>
            </a:r>
            <a:r>
              <a:rPr lang="en-US" dirty="0" smtClean="0"/>
              <a:t>  </a:t>
            </a:r>
          </a:p>
          <a:p>
            <a:r>
              <a:rPr lang="en-US" b="1" dirty="0" smtClean="0"/>
              <a:t>▪</a:t>
            </a:r>
            <a:r>
              <a:rPr lang="en-US" dirty="0" smtClean="0"/>
              <a:t>    Fructose-1-phosphate </a:t>
            </a:r>
            <a:r>
              <a:rPr lang="en-US" dirty="0" err="1" smtClean="0"/>
              <a:t>aldolase</a:t>
            </a:r>
            <a:r>
              <a:rPr lang="en-US" dirty="0" smtClean="0"/>
              <a:t> deficiency (hereditary fructose intolerance): Avoid all fructose-containing foods. </a:t>
            </a:r>
          </a:p>
          <a:p>
            <a:r>
              <a:rPr lang="en-US" dirty="0" smtClean="0"/>
              <a:t>  </a:t>
            </a:r>
            <a:r>
              <a:rPr lang="en-US" b="1" dirty="0" smtClean="0"/>
              <a:t>▪</a:t>
            </a:r>
            <a:r>
              <a:rPr lang="en-US" dirty="0" smtClean="0"/>
              <a:t>    Fructose-1,6-diphosphatase deficiency: Avoid prolonged fasting; reduce fructose intake.  </a:t>
            </a:r>
            <a:endParaRPr lang="en-US" smtClean="0"/>
          </a:p>
          <a:p>
            <a:r>
              <a:rPr lang="en-US" dirty="0" smtClean="0"/>
              <a:t> </a:t>
            </a:r>
            <a:r>
              <a:rPr lang="en-US" b="1" dirty="0" smtClean="0"/>
              <a:t>▪</a:t>
            </a:r>
            <a:r>
              <a:rPr lang="en-US" dirty="0" smtClean="0"/>
              <a:t>    Other enzyme defects: Avoid prolonged fasting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Hypoglycemia is always the result of an imbalance between glucose production and glucose use.  </a:t>
            </a:r>
          </a:p>
          <a:p>
            <a:r>
              <a:rPr lang="en-US" dirty="0" smtClean="0"/>
              <a:t> </a:t>
            </a:r>
            <a:r>
              <a:rPr lang="en-US" b="1" dirty="0" smtClean="0"/>
              <a:t>▪</a:t>
            </a:r>
            <a:r>
              <a:rPr lang="en-US" dirty="0" smtClean="0"/>
              <a:t>    Obtaining the critical samples of blood and urine during the hypoglycemic episode are essential to determining the specific cause and, therefore, the specific treatment needed.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Hypoglycemia, or low blood glucose (BG), is a medical emergency requiring immediate recognition and treatment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Unfortunately, the signs and symptoms of this metabolic imbalance can be relatively nonspecific and, therefore, delay its recognition, along with the performance of critical diagnostic tests on samples of blood and urine and immediate therapy.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Pediatricians need to include hypoglycemia among the differential diagnoses of many acute problems seen in the emergency department.</a:t>
            </a:r>
          </a:p>
          <a:p>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Prolonged hypoglycemia and/or recurrent asymptomatic hypoglycemic episodes are associated with substantial permanent cognitive and motor deficits.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Definition</a:t>
            </a:r>
            <a:r>
              <a:rPr lang="en-US" dirty="0" smtClean="0"/>
              <a:t> </a:t>
            </a:r>
          </a:p>
          <a:p>
            <a:r>
              <a:rPr lang="en-US" dirty="0" smtClean="0"/>
              <a:t>A precise (mg/</a:t>
            </a:r>
            <a:r>
              <a:rPr lang="en-US" dirty="0" err="1" smtClean="0"/>
              <a:t>dL</a:t>
            </a:r>
            <a:r>
              <a:rPr lang="en-US" dirty="0" smtClean="0"/>
              <a:t>) definition of hypoglycemia remains somewhat elusive because various sources suggest different minimal BG levels for infants and children of different ages.).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TotalTime>
  <Words>1262</Words>
  <Application>Microsoft Office PowerPoint</Application>
  <PresentationFormat>On-screen Show (4:3)</PresentationFormat>
  <Paragraphs>81</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Calibri Light</vt:lpstr>
      <vt:lpstr>Retrospect</vt:lpstr>
      <vt:lpstr>hypoglycaemia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6</cp:revision>
  <dcterms:created xsi:type="dcterms:W3CDTF">2014-10-07T04:15:55Z</dcterms:created>
  <dcterms:modified xsi:type="dcterms:W3CDTF">2021-05-12T21:52:26Z</dcterms:modified>
</cp:coreProperties>
</file>