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1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B4F8-3BFF-4B76-A650-759E6738F78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5465-AD22-4B18-9FDC-449CFD25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tube defects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SYLVIA NANJALA SIMIYU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1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Xray</a:t>
            </a:r>
            <a:endParaRPr lang="en-US" dirty="0" smtClean="0"/>
          </a:p>
          <a:p>
            <a:r>
              <a:rPr lang="en-US" dirty="0" smtClean="0"/>
              <a:t>CT scan</a:t>
            </a:r>
          </a:p>
          <a:p>
            <a:r>
              <a:rPr lang="en-US" dirty="0" smtClean="0"/>
              <a:t>MRI</a:t>
            </a:r>
          </a:p>
          <a:p>
            <a:r>
              <a:rPr lang="en-US" dirty="0" smtClean="0"/>
              <a:t>Neurological assessment</a:t>
            </a:r>
          </a:p>
          <a:p>
            <a:r>
              <a:rPr lang="en-US" dirty="0" smtClean="0"/>
              <a:t>Prenatally, elevated alpha fetoprotein in maternal serum and </a:t>
            </a:r>
            <a:r>
              <a:rPr lang="en-US" dirty="0" smtClean="0"/>
              <a:t>amniotic </a:t>
            </a:r>
            <a:r>
              <a:rPr lang="en-US" dirty="0" smtClean="0"/>
              <a:t>fluid are indicative of </a:t>
            </a:r>
            <a:r>
              <a:rPr lang="en-US" dirty="0" err="1" smtClean="0"/>
              <a:t>spina</a:t>
            </a:r>
            <a:r>
              <a:rPr lang="en-US" dirty="0" smtClean="0"/>
              <a:t> bifida </a:t>
            </a:r>
            <a:r>
              <a:rPr lang="en-US" dirty="0" err="1" smtClean="0"/>
              <a:t>cystica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5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</a:t>
            </a:r>
            <a:r>
              <a:rPr lang="en-US" dirty="0" err="1" smtClean="0"/>
              <a:t>meningomyeocele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risk of rapture of the sac and </a:t>
            </a:r>
            <a:r>
              <a:rPr lang="en-US" dirty="0" smtClean="0"/>
              <a:t>accompanying </a:t>
            </a:r>
            <a:r>
              <a:rPr lang="en-US" dirty="0" smtClean="0"/>
              <a:t>meningitis infection, surgery is </a:t>
            </a:r>
            <a:r>
              <a:rPr lang="en-US" dirty="0" smtClean="0"/>
              <a:t>advocated </a:t>
            </a:r>
            <a:r>
              <a:rPr lang="en-US" dirty="0" smtClean="0"/>
              <a:t>for, followed by a shunting procedure in case hydrocephalus coexisted with it.</a:t>
            </a:r>
          </a:p>
          <a:p>
            <a:r>
              <a:rPr lang="en-US" dirty="0" smtClean="0"/>
              <a:t>Correction of </a:t>
            </a:r>
            <a:r>
              <a:rPr lang="en-US" dirty="0" smtClean="0"/>
              <a:t>musculoskeletal </a:t>
            </a:r>
            <a:r>
              <a:rPr lang="en-US" dirty="0" smtClean="0"/>
              <a:t>deformities</a:t>
            </a:r>
          </a:p>
          <a:p>
            <a:r>
              <a:rPr lang="en-US" dirty="0" smtClean="0"/>
              <a:t>Regulation of bladder and bowel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8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Supportive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Injury and infection prevention of sac by appropriate positioning, sterile dressing</a:t>
            </a:r>
          </a:p>
          <a:p>
            <a:r>
              <a:rPr lang="en-US" dirty="0" smtClean="0"/>
              <a:t>Prevent skin breakdown</a:t>
            </a:r>
          </a:p>
          <a:p>
            <a:r>
              <a:rPr lang="en-US" dirty="0" smtClean="0"/>
              <a:t>Monitor for signs of </a:t>
            </a:r>
            <a:r>
              <a:rPr lang="en-US" dirty="0" smtClean="0"/>
              <a:t>hydrocephalus</a:t>
            </a:r>
            <a:endParaRPr lang="en-US" dirty="0" smtClean="0"/>
          </a:p>
          <a:p>
            <a:r>
              <a:rPr lang="en-US" dirty="0" smtClean="0"/>
              <a:t>Nutrition</a:t>
            </a:r>
            <a:endParaRPr lang="en-US" dirty="0" smtClean="0"/>
          </a:p>
          <a:p>
            <a:r>
              <a:rPr lang="en-US" dirty="0" smtClean="0"/>
              <a:t>Promote elimination</a:t>
            </a:r>
          </a:p>
          <a:p>
            <a:r>
              <a:rPr lang="en-US" dirty="0" smtClean="0"/>
              <a:t>Prevent leg and hip deformities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Complications of </a:t>
            </a:r>
            <a:r>
              <a:rPr lang="en-US" dirty="0" err="1" smtClean="0"/>
              <a:t>spina</a:t>
            </a:r>
            <a:r>
              <a:rPr lang="en-US" dirty="0" smtClean="0"/>
              <a:t> bifida </a:t>
            </a:r>
            <a:r>
              <a:rPr lang="en-US" dirty="0" err="1" smtClean="0"/>
              <a:t>cystica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If not well covered with skin, the sac can easily rupture, increasing the risk of </a:t>
            </a:r>
            <a:r>
              <a:rPr lang="en-US" b="1" dirty="0"/>
              <a:t>meningitis</a:t>
            </a:r>
            <a:r>
              <a:rPr lang="en-US" dirty="0"/>
              <a:t>.</a:t>
            </a:r>
          </a:p>
          <a:p>
            <a:r>
              <a:rPr lang="en-US" dirty="0"/>
              <a:t>When the spinal cord or lumbosacral nerve roots are involved, as is usual, varying degrees of </a:t>
            </a:r>
            <a:r>
              <a:rPr lang="en-US" b="1" dirty="0"/>
              <a:t>paralysis</a:t>
            </a:r>
            <a:r>
              <a:rPr lang="en-US" dirty="0"/>
              <a:t> occur below the involved level. Since this paralysis occurs in the fetus, </a:t>
            </a:r>
            <a:r>
              <a:rPr lang="en-US" b="1" dirty="0"/>
              <a:t>congenital orthopedic problems</a:t>
            </a:r>
            <a:r>
              <a:rPr lang="en-US" dirty="0"/>
              <a:t> can present at birth (</a:t>
            </a:r>
            <a:r>
              <a:rPr lang="en-US" dirty="0" err="1"/>
              <a:t>eg</a:t>
            </a:r>
            <a:r>
              <a:rPr lang="en-US" dirty="0"/>
              <a:t>, clubfoot, </a:t>
            </a:r>
            <a:r>
              <a:rPr lang="en-US" dirty="0" err="1"/>
              <a:t>arthrogryposis</a:t>
            </a:r>
            <a:r>
              <a:rPr lang="en-US" dirty="0"/>
              <a:t>, dislocated hip). The paralysis usually affects </a:t>
            </a:r>
            <a:r>
              <a:rPr lang="en-US" b="1" dirty="0"/>
              <a:t>bladder and rectal functions</a:t>
            </a:r>
            <a:r>
              <a:rPr lang="en-US" dirty="0"/>
              <a:t>, and the resulting GU disorder can eventually lead to severely damaged kidneys.</a:t>
            </a:r>
          </a:p>
        </p:txBody>
      </p:sp>
    </p:spTree>
    <p:extLst>
      <p:ext uri="{BB962C8B-B14F-4D97-AF65-F5344CB8AC3E}">
        <p14:creationId xmlns:p14="http://schemas.microsoft.com/office/powerpoint/2010/main" val="360653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Complications of </a:t>
            </a:r>
            <a:r>
              <a:rPr lang="en-US" dirty="0" err="1" smtClean="0"/>
              <a:t>spina</a:t>
            </a:r>
            <a:r>
              <a:rPr lang="en-US" dirty="0" smtClean="0"/>
              <a:t> bifida </a:t>
            </a:r>
            <a:r>
              <a:rPr lang="en-US" dirty="0" err="1" smtClean="0"/>
              <a:t>cystica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Kyphosis, sometimes associated with </a:t>
            </a:r>
            <a:r>
              <a:rPr lang="en-US" b="1" dirty="0" err="1"/>
              <a:t>spina</a:t>
            </a:r>
            <a:r>
              <a:rPr lang="en-US" dirty="0"/>
              <a:t> </a:t>
            </a:r>
            <a:r>
              <a:rPr lang="en-US" b="1" dirty="0"/>
              <a:t>bifida</a:t>
            </a:r>
            <a:r>
              <a:rPr lang="en-US" dirty="0"/>
              <a:t>, can hinder surgical closure and prevent the patient from lying supine</a:t>
            </a:r>
            <a:r>
              <a:rPr lang="en-US" dirty="0" smtClean="0"/>
              <a:t>.</a:t>
            </a:r>
          </a:p>
          <a:p>
            <a:r>
              <a:rPr lang="en-US" dirty="0"/>
              <a:t>Hydrocephalus occurs commonly and may be related to </a:t>
            </a:r>
            <a:r>
              <a:rPr lang="en-US" dirty="0" err="1"/>
              <a:t>aqueductal</a:t>
            </a:r>
            <a:r>
              <a:rPr lang="en-US" dirty="0"/>
              <a:t> stenosis or an Arnold-</a:t>
            </a:r>
            <a:r>
              <a:rPr lang="en-US" dirty="0" err="1"/>
              <a:t>Chiari</a:t>
            </a:r>
            <a:r>
              <a:rPr lang="en-US" dirty="0"/>
              <a:t> malformation. Other congenital anomalies may be present</a:t>
            </a:r>
          </a:p>
        </p:txBody>
      </p:sp>
    </p:spTree>
    <p:extLst>
      <p:ext uri="{BB962C8B-B14F-4D97-AF65-F5344CB8AC3E}">
        <p14:creationId xmlns:p14="http://schemas.microsoft.com/office/powerpoint/2010/main" val="15216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</a:t>
            </a:r>
            <a:r>
              <a:rPr lang="en-US" dirty="0" smtClean="0"/>
              <a:t>of NTDs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way to </a:t>
            </a:r>
            <a:r>
              <a:rPr lang="en-US" dirty="0" err="1" smtClean="0"/>
              <a:t>prevnt</a:t>
            </a:r>
            <a:r>
              <a:rPr lang="en-US" dirty="0" smtClean="0"/>
              <a:t> NTDs is- folic acid </a:t>
            </a:r>
            <a:r>
              <a:rPr lang="en-US" dirty="0" smtClean="0"/>
              <a:t>supplementation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21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you.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TUBE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result from a failure of the neural tube to close in utero between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week of gestation</a:t>
            </a:r>
          </a:p>
          <a:p>
            <a:r>
              <a:rPr lang="en-US" dirty="0" smtClean="0"/>
              <a:t>Factors related to neural tube defects- </a:t>
            </a:r>
          </a:p>
          <a:p>
            <a:pPr marL="0" indent="0">
              <a:buNone/>
            </a:pPr>
            <a:r>
              <a:rPr lang="en-US" dirty="0" smtClean="0"/>
              <a:t>Maternal radiation. 		Maternal drugs </a:t>
            </a:r>
          </a:p>
          <a:p>
            <a:pPr marL="0" indent="0">
              <a:buNone/>
            </a:pPr>
            <a:r>
              <a:rPr lang="en-US" dirty="0" smtClean="0"/>
              <a:t>Maternal exposure to chemicals</a:t>
            </a:r>
          </a:p>
          <a:p>
            <a:pPr marL="0" indent="0">
              <a:buNone/>
            </a:pPr>
            <a:r>
              <a:rPr lang="en-US" dirty="0" smtClean="0"/>
              <a:t>Maternal malnutrition. </a:t>
            </a:r>
          </a:p>
          <a:p>
            <a:pPr marL="0" indent="0">
              <a:buNone/>
            </a:pPr>
            <a:r>
              <a:rPr lang="en-US" dirty="0" smtClean="0"/>
              <a:t>Genetic </a:t>
            </a:r>
            <a:r>
              <a:rPr lang="en-US" dirty="0" smtClean="0"/>
              <a:t>determinants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neural tube defects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Spina</a:t>
            </a:r>
            <a:r>
              <a:rPr lang="en-US" b="1" dirty="0" smtClean="0"/>
              <a:t> bifida- </a:t>
            </a:r>
            <a:r>
              <a:rPr lang="en-US" dirty="0" smtClean="0"/>
              <a:t>most frequent and benign NTD. Sometimes </a:t>
            </a:r>
            <a:r>
              <a:rPr lang="en-US" dirty="0" smtClean="0"/>
              <a:t>referred </a:t>
            </a:r>
            <a:r>
              <a:rPr lang="en-US" dirty="0" smtClean="0"/>
              <a:t>to as </a:t>
            </a:r>
            <a:r>
              <a:rPr lang="en-US" dirty="0" err="1" smtClean="0"/>
              <a:t>spina</a:t>
            </a:r>
            <a:r>
              <a:rPr lang="en-US" dirty="0" smtClean="0"/>
              <a:t> bifida </a:t>
            </a:r>
            <a:r>
              <a:rPr lang="en-US" dirty="0" err="1" smtClean="0"/>
              <a:t>occulta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Usually </a:t>
            </a:r>
            <a:r>
              <a:rPr lang="en-US" dirty="0" smtClean="0"/>
              <a:t>detected on an </a:t>
            </a:r>
            <a:r>
              <a:rPr lang="en-US" dirty="0" err="1" smtClean="0"/>
              <a:t>Xray</a:t>
            </a:r>
            <a:r>
              <a:rPr lang="en-US" dirty="0" smtClean="0"/>
              <a:t> which </a:t>
            </a:r>
            <a:r>
              <a:rPr lang="en-US" dirty="0" smtClean="0"/>
              <a:t>reveals </a:t>
            </a:r>
            <a:r>
              <a:rPr lang="en-US" dirty="0" smtClean="0"/>
              <a:t>defective closure of the </a:t>
            </a:r>
            <a:r>
              <a:rPr lang="en-US" dirty="0" smtClean="0"/>
              <a:t>posterior </a:t>
            </a:r>
            <a:r>
              <a:rPr lang="en-US" dirty="0" smtClean="0"/>
              <a:t>arch of the vertebrae usually between L5 &amp; S1.</a:t>
            </a:r>
          </a:p>
          <a:p>
            <a:r>
              <a:rPr lang="en-US" dirty="0" smtClean="0"/>
              <a:t>Mostly asymptomatic</a:t>
            </a:r>
          </a:p>
          <a:p>
            <a:r>
              <a:rPr lang="en-US" dirty="0" smtClean="0"/>
              <a:t>Sometimes, there is loss of bladder and bowel control, and also </a:t>
            </a:r>
            <a:r>
              <a:rPr lang="en-US" dirty="0" err="1" smtClean="0"/>
              <a:t>cavus</a:t>
            </a:r>
            <a:r>
              <a:rPr lang="en-US" dirty="0" smtClean="0"/>
              <a:t> deformities of the feet.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Spina</a:t>
            </a:r>
            <a:r>
              <a:rPr lang="en-US" b="1" dirty="0" smtClean="0"/>
              <a:t> bifida </a:t>
            </a:r>
            <a:r>
              <a:rPr lang="en-US" b="1" dirty="0" err="1" smtClean="0"/>
              <a:t>cystica</a:t>
            </a:r>
            <a:r>
              <a:rPr lang="en-US" b="1" dirty="0" smtClean="0"/>
              <a:t>- </a:t>
            </a:r>
            <a:r>
              <a:rPr lang="en-US" dirty="0" smtClean="0"/>
              <a:t>there's </a:t>
            </a:r>
            <a:r>
              <a:rPr lang="en-US" dirty="0" smtClean="0"/>
              <a:t>is a defect in closure of the </a:t>
            </a:r>
            <a:r>
              <a:rPr lang="en-US" dirty="0" smtClean="0"/>
              <a:t>vertebral </a:t>
            </a:r>
            <a:r>
              <a:rPr lang="en-US" dirty="0" smtClean="0"/>
              <a:t>column with </a:t>
            </a:r>
            <a:r>
              <a:rPr lang="en-US" dirty="0" err="1" smtClean="0"/>
              <a:t>rachichisis</a:t>
            </a:r>
            <a:r>
              <a:rPr lang="en-US" dirty="0"/>
              <a:t> </a:t>
            </a:r>
            <a:r>
              <a:rPr lang="en-US" dirty="0" smtClean="0"/>
              <a:t>(condition where the neural tube fails to close completely)</a:t>
            </a:r>
          </a:p>
          <a:p>
            <a:r>
              <a:rPr lang="en-US" dirty="0" smtClean="0"/>
              <a:t>Presence </a:t>
            </a:r>
            <a:r>
              <a:rPr lang="en-US" dirty="0" smtClean="0"/>
              <a:t>of a protruding sac.</a:t>
            </a:r>
          </a:p>
          <a:p>
            <a:r>
              <a:rPr lang="en-US" dirty="0" smtClean="0"/>
              <a:t>Protruding </a:t>
            </a:r>
            <a:r>
              <a:rPr lang="en-US" dirty="0" smtClean="0"/>
              <a:t>sac may contain </a:t>
            </a:r>
          </a:p>
          <a:p>
            <a:pPr marL="0" indent="0">
              <a:buNone/>
            </a:pPr>
            <a:r>
              <a:rPr lang="en-US" dirty="0" smtClean="0"/>
              <a:t>Meninges- </a:t>
            </a:r>
            <a:r>
              <a:rPr lang="en-US" dirty="0" err="1" smtClean="0"/>
              <a:t>meningocele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Spinal cord/nerves- </a:t>
            </a:r>
            <a:r>
              <a:rPr lang="en-US" dirty="0" err="1" smtClean="0"/>
              <a:t>myelocele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meninges and spinal nerves- </a:t>
            </a:r>
            <a:r>
              <a:rPr lang="en-US" dirty="0" err="1" smtClean="0"/>
              <a:t>myelomeningocele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3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Spina</a:t>
            </a:r>
            <a:r>
              <a:rPr lang="en-US" dirty="0" smtClean="0"/>
              <a:t> bifida </a:t>
            </a:r>
            <a:r>
              <a:rPr lang="en-US" dirty="0" err="1" smtClean="0"/>
              <a:t>cystica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Meningocele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Meningomyelocele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8956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1242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99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Meningocele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Fluctuant midline sac of meninges that herniates through a defect  in the posterior vertebral arch.</a:t>
            </a:r>
          </a:p>
          <a:p>
            <a:r>
              <a:rPr lang="en-US" dirty="0" smtClean="0"/>
              <a:t>It </a:t>
            </a:r>
            <a:r>
              <a:rPr lang="en-US" b="1" dirty="0" err="1" smtClean="0"/>
              <a:t>transilluminates</a:t>
            </a:r>
            <a:r>
              <a:rPr lang="en-US" b="1" dirty="0" smtClean="0"/>
              <a:t> easily.</a:t>
            </a:r>
          </a:p>
          <a:p>
            <a:r>
              <a:rPr lang="en-US" dirty="0" smtClean="0"/>
              <a:t>Usually asymptomatic and well covered with skin</a:t>
            </a:r>
          </a:p>
          <a:p>
            <a:r>
              <a:rPr lang="en-US" dirty="0" smtClean="0"/>
              <a:t>Associated anomalies include- hydrocephalus, </a:t>
            </a:r>
            <a:r>
              <a:rPr lang="en-US" dirty="0" err="1" smtClean="0"/>
              <a:t>diastematomyelia</a:t>
            </a:r>
            <a:r>
              <a:rPr lang="en-US" dirty="0" smtClean="0"/>
              <a:t>, tethered cord and </a:t>
            </a:r>
            <a:r>
              <a:rPr lang="en-US" dirty="0" err="1" smtClean="0"/>
              <a:t>leima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Meningocele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Diastematomyelia</a:t>
            </a:r>
            <a:r>
              <a:rPr lang="en-US" dirty="0" smtClean="0"/>
              <a:t>- congenital disorder where part of the spinal cord is split, usually at the upper lumbar vertebral level.</a:t>
            </a:r>
          </a:p>
          <a:p>
            <a:r>
              <a:rPr lang="en-US" dirty="0" smtClean="0"/>
              <a:t>Surgical intervention may be delayed unless there are neurological symptoms such as thin skin, or CSF leak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yelomeningocele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AKA </a:t>
            </a:r>
            <a:r>
              <a:rPr lang="en-US" dirty="0" err="1" smtClean="0"/>
              <a:t>meningomyelocele</a:t>
            </a:r>
            <a:endParaRPr lang="en-US" dirty="0" smtClean="0"/>
          </a:p>
          <a:p>
            <a:r>
              <a:rPr lang="en-US" dirty="0" smtClean="0"/>
              <a:t>It is a midline cystic sac of meninges and spinal tissue that herniates through a </a:t>
            </a:r>
            <a:r>
              <a:rPr lang="en-US" dirty="0" smtClean="0"/>
              <a:t>defect </a:t>
            </a:r>
            <a:r>
              <a:rPr lang="en-US" dirty="0" smtClean="0"/>
              <a:t>in the posterior vertebral region, usually the lumbar sacral area.</a:t>
            </a:r>
          </a:p>
          <a:p>
            <a:r>
              <a:rPr lang="en-US" dirty="0" smtClean="0"/>
              <a:t>It </a:t>
            </a:r>
            <a:r>
              <a:rPr lang="en-US" b="1" dirty="0" err="1" smtClean="0"/>
              <a:t>transilluminates</a:t>
            </a:r>
            <a:r>
              <a:rPr lang="en-US" b="1" dirty="0" smtClean="0"/>
              <a:t> less easily</a:t>
            </a:r>
            <a:r>
              <a:rPr lang="en-US" dirty="0" smtClean="0"/>
              <a:t>.- indicates presence of nerves in the sac.</a:t>
            </a:r>
          </a:p>
          <a:p>
            <a:r>
              <a:rPr lang="en-US" dirty="0" smtClean="0"/>
              <a:t>Covered only with thin skin.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Myelomeningocele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accompanied with neurological deficits e.g. </a:t>
            </a:r>
            <a:r>
              <a:rPr lang="en-US" dirty="0" smtClean="0"/>
              <a:t>flaccid </a:t>
            </a:r>
            <a:r>
              <a:rPr lang="en-US" dirty="0" smtClean="0"/>
              <a:t>paralysis, absent drop reflexes and absent sensations</a:t>
            </a:r>
          </a:p>
          <a:p>
            <a:r>
              <a:rPr lang="en-US" dirty="0" smtClean="0"/>
              <a:t>Others- club foot, subluxation of the hip, joint contractures scoliosis, kyphosis.</a:t>
            </a:r>
          </a:p>
          <a:p>
            <a:r>
              <a:rPr lang="en-US" dirty="0" smtClean="0"/>
              <a:t>In cases of </a:t>
            </a:r>
            <a:r>
              <a:rPr lang="en-US" dirty="0" err="1" smtClean="0"/>
              <a:t>meningomyelocele</a:t>
            </a:r>
            <a:r>
              <a:rPr lang="en-US" dirty="0" smtClean="0"/>
              <a:t> of the thoracic or cervical spine, it is accompanied with </a:t>
            </a:r>
            <a:r>
              <a:rPr lang="en-US" dirty="0" smtClean="0"/>
              <a:t>spasticity, </a:t>
            </a:r>
            <a:r>
              <a:rPr lang="en-US" dirty="0" smtClean="0"/>
              <a:t>hyperactive reflexes and hydrocephalus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592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Neural tube defects</vt:lpstr>
      <vt:lpstr>NEURAL TUBE DEFECTS</vt:lpstr>
      <vt:lpstr>Types of neural tube defects</vt:lpstr>
      <vt:lpstr>NTDs</vt:lpstr>
      <vt:lpstr>Spina bifida cystica</vt:lpstr>
      <vt:lpstr>Meningocele</vt:lpstr>
      <vt:lpstr>Meningocele </vt:lpstr>
      <vt:lpstr>Myelomeningocele</vt:lpstr>
      <vt:lpstr>Myelomeningocele </vt:lpstr>
      <vt:lpstr>Diagnosis </vt:lpstr>
      <vt:lpstr>Management of meningomyeocele</vt:lpstr>
      <vt:lpstr>Supportive measures</vt:lpstr>
      <vt:lpstr>Complications of spina bifida cystica</vt:lpstr>
      <vt:lpstr>Complications of spina bifida cystica</vt:lpstr>
      <vt:lpstr>Prevention of NTDs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tube defects</dc:title>
  <dc:creator>SYLVIA</dc:creator>
  <cp:lastModifiedBy>SYLVIA</cp:lastModifiedBy>
  <cp:revision>11</cp:revision>
  <dcterms:created xsi:type="dcterms:W3CDTF">2021-01-27T11:04:41Z</dcterms:created>
  <dcterms:modified xsi:type="dcterms:W3CDTF">2021-01-28T05:36:27Z</dcterms:modified>
</cp:coreProperties>
</file>