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Default Extension="vml" ContentType="application/vnd.openxmlformats-officedocument.vmlDrawing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Default Extension="xls" ContentType="application/vnd.ms-exce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2258-8C68-D644-A9F1-65F329036C4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A9400-73B4-9B42-BAF1-44C2F1FB6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434CA-4151-0B4F-9ABA-63DDD58AA84A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3AF53-9A99-0844-8F1C-57C5BA70A694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10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EE7FF-816F-1044-9986-200CF8A97F9A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11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1FCDE-D2E8-9B4E-8F19-CDC40A406AF8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12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3AE1B-1025-F444-9FE4-CA9E529D323F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13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CA3EA-FDF2-404D-9636-663C3D31FF37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14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80899-4B16-4B43-9C9F-1E391DA78A63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15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20155-30E0-B34F-93D5-BEBD00A0417B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16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A2FCC-131D-2B4B-B171-976776495D23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17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87345-330F-4943-BC5C-9815D208CAA3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18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5A1ED-AF56-3F41-9439-4C2BA7DD19EC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19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B8689-3A70-D440-83F9-3D22FA2CF3F7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05D614-B15F-DC41-974A-E0AC08B0073B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20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95B99-9143-F247-A769-D7D0492E5139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21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9DB9C-6A61-4D42-ADEE-DA6A48C460F3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22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6F150-1C53-F245-9BD0-D25FAB03E351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23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35D87-92CC-DC47-A737-862E0B09360E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25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28E65-4BA1-384A-AF58-EAAAA013F748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26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F3B06F-186C-ED45-8AAE-525A128167DD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27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FBCFF-49AB-3247-B7AE-C09FF35668CC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28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1D8A5-9181-584C-AB5F-409E159D3BCA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29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BB1E8-5DA6-E345-B205-AA1E54814F6E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30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354A6-AB8D-1F48-B478-18FDC94BF1D9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3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18C70-A7D4-9643-BF18-3D9553FEDB65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32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D6FB2-8184-F848-B27E-49F1DB89A15E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33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7D986-885F-504E-AB8C-CE0767B9DDE4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4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6038F-E58E-FC4E-A76B-798F9E3D8FDC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5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3D1A7-72CB-E446-BAD0-E6E6ED2D824E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6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2751C-88EF-3E4D-A1AB-3251FEA7AF33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7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A8B5F-CBE7-D845-9720-6D4A57DE229B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8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1F787-534E-0E45-BB85-23C105EA1355}" type="slidenum">
              <a:rPr lang="en-GB"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pPr/>
              <a:t>9</a:t>
            </a:fld>
            <a:endParaRPr lang="en-GB">
              <a:latin typeface="Times New Roman" pitchFamily="-65" charset="0"/>
              <a:ea typeface="Times New Roman" pitchFamily="-65" charset="0"/>
              <a:cs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219200" y="1600200"/>
            <a:ext cx="3810000" cy="4495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A9CED-1D03-3C4A-987A-F7150D661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9EF1E-8962-FE46-99F3-10D01FDBDDA2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9F12-A2D1-D141-BB6F-35621A028B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Chart1.xls"/><Relationship Id="rId4" Type="http://schemas.openxmlformats.org/officeDocument/2006/relationships/oleObject" Target="../embeddings/Microsoft_Excel_Chart2.xls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xcel_Chart3.xls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ACUTE KIDNEY INJURY IN CHILDREN</a:t>
            </a:r>
            <a:endParaRPr lang="en-GB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464050"/>
            <a:ext cx="8229600" cy="1174750"/>
          </a:xfrm>
        </p:spPr>
        <p:txBody>
          <a:bodyPr/>
          <a:lstStyle/>
          <a:p>
            <a:r>
              <a:rPr lang="en-US"/>
              <a:t>DR BASHIR ADMANI</a:t>
            </a:r>
          </a:p>
          <a:p>
            <a:r>
              <a:rPr lang="en-US"/>
              <a:t>PEDIATRIC NEPHROLOGY</a:t>
            </a: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INVESTIGATION</a:t>
            </a: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FBC: </a:t>
            </a:r>
          </a:p>
          <a:p>
            <a:pPr lvl="1"/>
            <a:r>
              <a:rPr lang="en-US"/>
              <a:t>Hb 6.7g/dl,  Platelets 40,  shistocytes on smear</a:t>
            </a:r>
          </a:p>
          <a:p>
            <a:r>
              <a:rPr lang="en-US" sz="2800"/>
              <a:t>Renal function: </a:t>
            </a:r>
          </a:p>
          <a:p>
            <a:pPr lvl="1"/>
            <a:r>
              <a:rPr lang="en-US"/>
              <a:t>Urea 15.2mmol/l, creatinine 178umol/l, pottassium 4.0</a:t>
            </a:r>
          </a:p>
          <a:p>
            <a:pPr lvl="1"/>
            <a:r>
              <a:rPr lang="en-US"/>
              <a:t>GFR 13ml/min/1.73m</a:t>
            </a:r>
            <a:r>
              <a:rPr lang="en-US" baseline="30000"/>
              <a:t>2 </a:t>
            </a:r>
            <a:r>
              <a:rPr lang="en-US"/>
              <a:t> (shwartz formula)</a:t>
            </a:r>
          </a:p>
          <a:p>
            <a:r>
              <a:rPr lang="en-US" sz="2800"/>
              <a:t>Coagulation studies: </a:t>
            </a:r>
          </a:p>
          <a:p>
            <a:pPr lvl="1"/>
            <a:r>
              <a:rPr lang="en-US"/>
              <a:t>INR 1.17, PTT 14/12, D DIMER NEGATIVE</a:t>
            </a:r>
          </a:p>
          <a:p>
            <a:r>
              <a:rPr lang="en-US" sz="2800"/>
              <a:t>T crypt antigen activation test positive</a:t>
            </a:r>
          </a:p>
          <a:p>
            <a:r>
              <a:rPr lang="en-US" sz="2800"/>
              <a:t>Blood culture : strep pneumoniae</a:t>
            </a:r>
            <a:endParaRPr lang="en-GB" sz="2800"/>
          </a:p>
          <a:p>
            <a:endParaRPr lang="en-GB" sz="280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</a:t>
            </a:r>
            <a:endParaRPr lang="en-GB" smtClean="0"/>
          </a:p>
        </p:txBody>
      </p:sp>
      <p:pic>
        <p:nvPicPr>
          <p:cNvPr id="54275" name="Picture 3" descr="C:\Documents and Settings\Mignon McCulloch\My Documents\My Pictures\2007-05-04, HUS PD\Mexico IPTA 11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CLINICAL PRESENTATION</a:t>
            </a:r>
            <a:endParaRPr lang="en-GB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History may give an idea to the back ground of renal failure</a:t>
            </a:r>
          </a:p>
          <a:p>
            <a:pPr>
              <a:lnSpc>
                <a:spcPct val="90000"/>
              </a:lnSpc>
            </a:pPr>
            <a:r>
              <a:rPr lang="en-US"/>
              <a:t>Oliguria (&lt;0.5-1ml/kg/hr)</a:t>
            </a:r>
          </a:p>
          <a:p>
            <a:pPr>
              <a:lnSpc>
                <a:spcPct val="90000"/>
              </a:lnSpc>
            </a:pPr>
            <a:r>
              <a:rPr lang="en-US"/>
              <a:t>Anuria (&lt;1ml/kg/day)</a:t>
            </a:r>
          </a:p>
          <a:p>
            <a:pPr>
              <a:lnSpc>
                <a:spcPct val="90000"/>
              </a:lnSpc>
            </a:pPr>
            <a:r>
              <a:rPr lang="en-US"/>
              <a:t>Volume overload</a:t>
            </a:r>
          </a:p>
          <a:p>
            <a:pPr>
              <a:lnSpc>
                <a:spcPct val="90000"/>
              </a:lnSpc>
            </a:pPr>
            <a:r>
              <a:rPr lang="en-US"/>
              <a:t>Hypertension</a:t>
            </a:r>
          </a:p>
          <a:p>
            <a:pPr>
              <a:lnSpc>
                <a:spcPct val="90000"/>
              </a:lnSpc>
            </a:pPr>
            <a:r>
              <a:rPr lang="en-US"/>
              <a:t>Cardiac failure</a:t>
            </a:r>
          </a:p>
          <a:p>
            <a:pPr>
              <a:lnSpc>
                <a:spcPct val="90000"/>
              </a:lnSpc>
            </a:pPr>
            <a:r>
              <a:rPr lang="en-US"/>
              <a:t>Encephalopathy </a:t>
            </a: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Investigations </a:t>
            </a:r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Urine output, microscopy, SG</a:t>
            </a:r>
          </a:p>
          <a:p>
            <a:pPr>
              <a:lnSpc>
                <a:spcPct val="90000"/>
              </a:lnSpc>
            </a:pPr>
            <a:r>
              <a:rPr lang="en-US"/>
              <a:t>Fractional excretion of sodium</a:t>
            </a:r>
          </a:p>
          <a:p>
            <a:pPr>
              <a:lnSpc>
                <a:spcPct val="90000"/>
              </a:lnSpc>
            </a:pPr>
            <a:r>
              <a:rPr lang="en-US"/>
              <a:t>Urea, creatinine</a:t>
            </a:r>
          </a:p>
          <a:p>
            <a:pPr>
              <a:lnSpc>
                <a:spcPct val="90000"/>
              </a:lnSpc>
            </a:pPr>
            <a:r>
              <a:rPr lang="en-US"/>
              <a:t>Potassium </a:t>
            </a:r>
          </a:p>
          <a:p>
            <a:pPr>
              <a:lnSpc>
                <a:spcPct val="90000"/>
              </a:lnSpc>
            </a:pPr>
            <a:r>
              <a:rPr lang="en-US"/>
              <a:t>Ultrasound</a:t>
            </a:r>
          </a:p>
          <a:p>
            <a:pPr>
              <a:lnSpc>
                <a:spcPct val="90000"/>
              </a:lnSpc>
            </a:pPr>
            <a:r>
              <a:rPr lang="en-US"/>
              <a:t>CXR</a:t>
            </a:r>
          </a:p>
          <a:p>
            <a:pPr>
              <a:lnSpc>
                <a:spcPct val="90000"/>
              </a:lnSpc>
            </a:pPr>
            <a:r>
              <a:rPr lang="en-US"/>
              <a:t>FBC</a:t>
            </a:r>
          </a:p>
          <a:p>
            <a:pPr>
              <a:lnSpc>
                <a:spcPct val="90000"/>
              </a:lnSpc>
            </a:pPr>
            <a:r>
              <a:rPr lang="en-US"/>
              <a:t>OTHER  </a:t>
            </a: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Investigations </a:t>
            </a:r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Urine : SG, blood, protein, microscopy red cell casts</a:t>
            </a:r>
          </a:p>
          <a:p>
            <a:pPr lvl="1"/>
            <a:r>
              <a:rPr lang="en-US"/>
              <a:t>Urine chemistry: sodium &lt;20mmol/l (prerenal) &gt;30 (renal)</a:t>
            </a:r>
          </a:p>
          <a:p>
            <a:pPr lvl="2"/>
            <a:r>
              <a:rPr lang="en-US"/>
              <a:t>Fractional excretion of sodium FE</a:t>
            </a:r>
            <a:r>
              <a:rPr lang="en-US" baseline="-25000"/>
              <a:t>Na</a:t>
            </a:r>
            <a:r>
              <a:rPr lang="en-US"/>
              <a:t> &lt; 1% (prerenal) &gt; 2%(renal)</a:t>
            </a:r>
          </a:p>
          <a:p>
            <a:pPr>
              <a:buFont typeface="Symbol" pitchFamily="-65" charset="2"/>
              <a:buNone/>
            </a:pPr>
            <a:r>
              <a:rPr lang="en-US"/>
              <a:t>	 </a:t>
            </a:r>
            <a:endParaRPr lang="en-GB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500">
                <a:ea typeface="+mj-ea"/>
                <a:cs typeface="+mj-cs"/>
              </a:rPr>
              <a:t>Common problems with creatinine</a:t>
            </a:r>
            <a:endParaRPr lang="en-GB" sz="4500">
              <a:ea typeface="+mj-ea"/>
              <a:cs typeface="+mj-cs"/>
            </a:endParaRPr>
          </a:p>
        </p:txBody>
      </p:sp>
      <p:sp>
        <p:nvSpPr>
          <p:cNvPr id="62467" name="Rectangle 3"/>
          <p:cNvSpPr>
            <a:spLocks noGrp="1" noChangeArrowheads="1" noTextEdit="1"/>
          </p:cNvSpPr>
          <p:nvPr>
            <p:ph type="clipArt" sz="half" idx="1"/>
          </p:nvPr>
        </p:nvSpPr>
        <p:spPr>
          <a:xfrm>
            <a:off x="1219200" y="1600200"/>
            <a:ext cx="3811588" cy="4495800"/>
          </a:xfrm>
        </p:spPr>
      </p:sp>
      <p:sp>
        <p:nvSpPr>
          <p:cNvPr id="624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78425" y="1600200"/>
            <a:ext cx="3813175" cy="4495800"/>
          </a:xfrm>
        </p:spPr>
        <p:txBody>
          <a:bodyPr/>
          <a:lstStyle/>
          <a:p>
            <a:r>
              <a:rPr lang="en-US" sz="2800"/>
              <a:t>Assuming a child 9 months old with creatinine of 80umol/l</a:t>
            </a:r>
          </a:p>
          <a:p>
            <a:r>
              <a:rPr lang="en-US" sz="2800"/>
              <a:t>Is that normal?</a:t>
            </a:r>
          </a:p>
          <a:p>
            <a:r>
              <a:rPr lang="en-US" sz="2800"/>
              <a:t>GFR=60X40/80</a:t>
            </a:r>
          </a:p>
          <a:p>
            <a:r>
              <a:rPr lang="en-US" sz="2800"/>
              <a:t>30ML/MIN/1.73M2</a:t>
            </a:r>
            <a:endParaRPr lang="en-GB" sz="2800"/>
          </a:p>
        </p:txBody>
      </p:sp>
      <p:pic>
        <p:nvPicPr>
          <p:cNvPr id="62469" name="Picture 5" descr="C:\Documents and Settings\bashir\My Documents\crf\Image10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63813"/>
            <a:ext cx="3886200" cy="360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formulae </a:t>
            </a:r>
            <a:endParaRPr lang="en-GB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-65" charset="2"/>
              <a:buNone/>
            </a:pPr>
            <a:endParaRPr lang="en-GB"/>
          </a:p>
          <a:p>
            <a:r>
              <a:rPr lang="en-ZA"/>
              <a:t>Schwartz GFR(ml/mil/1.73</a:t>
            </a:r>
            <a:r>
              <a:rPr lang="en-GB"/>
              <a:t>m</a:t>
            </a:r>
            <a:r>
              <a:rPr lang="en-GB" baseline="30000"/>
              <a:t>2</a:t>
            </a:r>
            <a:r>
              <a:rPr lang="en-GB"/>
              <a:t> </a:t>
            </a:r>
            <a:r>
              <a:rPr lang="en-ZA"/>
              <a:t>)</a:t>
            </a:r>
          </a:p>
          <a:p>
            <a:pPr lvl="1">
              <a:buFontTx/>
              <a:buNone/>
            </a:pPr>
            <a:r>
              <a:rPr lang="en-ZA"/>
              <a:t>		</a:t>
            </a:r>
            <a:r>
              <a:rPr lang="en-ZA" u="sng"/>
              <a:t>Ht X 40 </a:t>
            </a:r>
            <a:r>
              <a:rPr lang="en-ZA"/>
              <a:t>	= </a:t>
            </a:r>
            <a:r>
              <a:rPr lang="en-ZA" u="sng"/>
              <a:t>75 X 40 </a:t>
            </a:r>
            <a:r>
              <a:rPr lang="en-ZA"/>
              <a:t> = 15</a:t>
            </a:r>
            <a:endParaRPr lang="en-ZA" u="sng"/>
          </a:p>
          <a:p>
            <a:pPr lvl="1">
              <a:buFontTx/>
              <a:buNone/>
            </a:pPr>
            <a:r>
              <a:rPr lang="en-ZA"/>
              <a:t>	Creatinine		200</a:t>
            </a:r>
          </a:p>
          <a:p>
            <a:endParaRPr lang="en-ZA"/>
          </a:p>
          <a:p>
            <a:r>
              <a:rPr lang="en-ZA"/>
              <a:t>Systolic BP</a:t>
            </a:r>
          </a:p>
          <a:p>
            <a:pPr>
              <a:buFont typeface="Symbol" pitchFamily="-65" charset="2"/>
              <a:buNone/>
            </a:pPr>
            <a:r>
              <a:rPr lang="en-ZA"/>
              <a:t>	(Age in yrs X 3) + 100 = 95</a:t>
            </a:r>
            <a:r>
              <a:rPr lang="en-ZA" baseline="30000"/>
              <a:t>th</a:t>
            </a:r>
            <a:r>
              <a:rPr lang="en-ZA"/>
              <a:t> Centile</a:t>
            </a:r>
            <a:endParaRPr lang="en-GB"/>
          </a:p>
          <a:p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</a:t>
            </a:r>
            <a:endParaRPr lang="en-GB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TREATMENT OF UNDERLYING DISEASE</a:t>
            </a:r>
          </a:p>
          <a:p>
            <a:r>
              <a:rPr lang="en-US" sz="2800"/>
              <a:t>FLUIDS</a:t>
            </a:r>
          </a:p>
          <a:p>
            <a:r>
              <a:rPr lang="en-US" sz="2800"/>
              <a:t>ELECTROLYTES</a:t>
            </a:r>
          </a:p>
          <a:p>
            <a:r>
              <a:rPr lang="en-US" sz="2800"/>
              <a:t>ACIDOSIS</a:t>
            </a:r>
          </a:p>
          <a:p>
            <a:r>
              <a:rPr lang="en-US" sz="2800"/>
              <a:t>HYPERTENSION</a:t>
            </a:r>
          </a:p>
          <a:p>
            <a:r>
              <a:rPr lang="en-US" sz="2800"/>
              <a:t>SEPSIS</a:t>
            </a:r>
          </a:p>
          <a:p>
            <a:r>
              <a:rPr lang="en-US" sz="2800"/>
              <a:t>RENAL REPLACEMENT</a:t>
            </a:r>
          </a:p>
          <a:p>
            <a:r>
              <a:rPr lang="en-US" sz="2800"/>
              <a:t>NUTRITION</a:t>
            </a:r>
            <a:endParaRPr lang="en-GB" sz="28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Fluid balance</a:t>
            </a:r>
            <a:endParaRPr lang="en-GB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Important to differentiate prerenal from renal cause</a:t>
            </a:r>
          </a:p>
          <a:p>
            <a:r>
              <a:rPr lang="en-US"/>
              <a:t>Important to assess hydration as hypovolemic states need to be given fluids</a:t>
            </a:r>
          </a:p>
          <a:p>
            <a:r>
              <a:rPr lang="en-US"/>
              <a:t>If hypervolemic may need fluid restriction </a:t>
            </a:r>
          </a:p>
          <a:p>
            <a:r>
              <a:rPr lang="en-US"/>
              <a:t>If in doubt give fluid challenge with saline 10 ml/kg x 3 before lasix at high dose 4 mg/kg</a:t>
            </a:r>
            <a:endParaRPr lang="en-GB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FLUIDS</a:t>
            </a:r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INPUT/OUTPUT</a:t>
            </a:r>
          </a:p>
          <a:p>
            <a:r>
              <a:rPr lang="en-US"/>
              <a:t>Daily weights</a:t>
            </a:r>
          </a:p>
          <a:p>
            <a:r>
              <a:rPr lang="en-US"/>
              <a:t>Urine Na</a:t>
            </a:r>
          </a:p>
          <a:p>
            <a:r>
              <a:rPr lang="en-US"/>
              <a:t>Check hydration</a:t>
            </a:r>
          </a:p>
          <a:p>
            <a:r>
              <a:rPr lang="en-US"/>
              <a:t>Fluid restriction 300-400ml/m</a:t>
            </a:r>
            <a:r>
              <a:rPr lang="en-US" baseline="30000"/>
              <a:t>2</a:t>
            </a:r>
            <a:endParaRPr lang="en-GB" baseline="300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Acute loss of kidney function</a:t>
            </a:r>
          </a:p>
          <a:p>
            <a:r>
              <a:rPr lang="en-US"/>
              <a:t>Retention of urea, creatinine</a:t>
            </a:r>
          </a:p>
          <a:p>
            <a:r>
              <a:rPr lang="en-US"/>
              <a:t>Inability to maintain fluid and electrolyte balance</a:t>
            </a: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electrolytes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Potassium</a:t>
            </a:r>
          </a:p>
          <a:p>
            <a:r>
              <a:rPr lang="en-US"/>
              <a:t>Sodium</a:t>
            </a:r>
          </a:p>
          <a:p>
            <a:r>
              <a:rPr lang="en-US"/>
              <a:t>calcium</a:t>
            </a: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smtClean="0">
                <a:ea typeface="+mj-ea"/>
                <a:cs typeface="+mj-cs"/>
              </a:rPr>
              <a:t>Medical management</a:t>
            </a:r>
            <a:br>
              <a:rPr lang="en-GB" sz="3600" smtClean="0">
                <a:ea typeface="+mj-ea"/>
                <a:cs typeface="+mj-cs"/>
              </a:rPr>
            </a:br>
            <a:r>
              <a:rPr lang="en-GB" sz="3600" smtClean="0">
                <a:ea typeface="+mj-ea"/>
                <a:cs typeface="+mj-cs"/>
              </a:rPr>
              <a:t>Hyp</a:t>
            </a:r>
            <a:r>
              <a:rPr lang="en-US" sz="3600" smtClean="0">
                <a:ea typeface="+mj-ea"/>
                <a:cs typeface="+mj-cs"/>
              </a:rPr>
              <a:t>er</a:t>
            </a:r>
            <a:r>
              <a:rPr lang="en-GB" sz="3600" smtClean="0">
                <a:ea typeface="+mj-ea"/>
                <a:cs typeface="+mj-cs"/>
              </a:rPr>
              <a:t>kalaemia</a:t>
            </a:r>
            <a:r>
              <a:rPr lang="en-GB" smtClean="0">
                <a:ea typeface="+mj-ea"/>
                <a:cs typeface="+mj-cs"/>
              </a:rPr>
              <a:t>   </a:t>
            </a:r>
            <a:br>
              <a:rPr lang="en-GB" smtClean="0">
                <a:ea typeface="+mj-ea"/>
                <a:cs typeface="+mj-cs"/>
              </a:rPr>
            </a:br>
            <a:r>
              <a:rPr lang="en-GB" sz="1800" i="1" smtClean="0">
                <a:ea typeface="+mj-ea"/>
                <a:cs typeface="+mj-cs"/>
              </a:rPr>
              <a:t>Cochrane Database Syst Rev 2007 Jan 24;(1):CD005257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Peaked T waves, loss of P waves, wide QRS complex, bradycardia, VT</a:t>
            </a:r>
          </a:p>
          <a:p>
            <a:pPr>
              <a:lnSpc>
                <a:spcPct val="80000"/>
              </a:lnSpc>
            </a:pPr>
            <a:r>
              <a:rPr lang="en-US" sz="2800"/>
              <a:t>Place on cardiac monitor</a:t>
            </a:r>
          </a:p>
          <a:p>
            <a:pPr>
              <a:lnSpc>
                <a:spcPct val="80000"/>
              </a:lnSpc>
            </a:pPr>
            <a:r>
              <a:rPr lang="en-US" sz="2800"/>
              <a:t>Ca gluconate 10% 0.5 ml/kg IV over 10 min</a:t>
            </a:r>
          </a:p>
          <a:p>
            <a:pPr>
              <a:lnSpc>
                <a:spcPct val="80000"/>
              </a:lnSpc>
            </a:pPr>
            <a:r>
              <a:rPr lang="en-US" sz="2800"/>
              <a:t>Salbutamol nebs 2.5-5mg </a:t>
            </a:r>
          </a:p>
          <a:p>
            <a:pPr>
              <a:lnSpc>
                <a:spcPct val="80000"/>
              </a:lnSpc>
            </a:pPr>
            <a:r>
              <a:rPr lang="en-US" sz="2800"/>
              <a:t>Correct acidosis sodium bicarbonate 1-2mmol/kg IV over 30 min</a:t>
            </a:r>
          </a:p>
          <a:p>
            <a:pPr>
              <a:lnSpc>
                <a:spcPct val="80000"/>
              </a:lnSpc>
            </a:pPr>
            <a:r>
              <a:rPr lang="en-US" sz="2800"/>
              <a:t>Ca resonium 1g/kg</a:t>
            </a:r>
          </a:p>
          <a:p>
            <a:pPr>
              <a:lnSpc>
                <a:spcPct val="80000"/>
              </a:lnSpc>
            </a:pPr>
            <a:r>
              <a:rPr lang="en-US" sz="2800"/>
              <a:t>Glucose 0.5-1g/kg and insulin 0.1-0.2units/kg or 10% dextrose at 5ml/kg/h with insulin 0.1unit/kg/hr </a:t>
            </a:r>
            <a:r>
              <a:rPr lang="en-GB" sz="2800"/>
              <a:t> </a:t>
            </a:r>
          </a:p>
          <a:p>
            <a:pPr>
              <a:lnSpc>
                <a:spcPct val="80000"/>
              </a:lnSpc>
              <a:buFont typeface="Symbol" pitchFamily="-65" charset="2"/>
              <a:buNone/>
            </a:pPr>
            <a:endParaRPr lang="en-GB" sz="280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500">
                <a:ea typeface="+mj-ea"/>
                <a:cs typeface="+mj-cs"/>
              </a:rPr>
              <a:t>Dialysis</a:t>
            </a:r>
            <a:br>
              <a:rPr lang="en-US" sz="4500">
                <a:ea typeface="+mj-ea"/>
                <a:cs typeface="+mj-cs"/>
              </a:rPr>
            </a:br>
            <a:endParaRPr lang="en-GB" sz="4500">
              <a:ea typeface="+mj-ea"/>
              <a:cs typeface="+mj-cs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Indications: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Hyperkalemia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Overload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Acidosis not responding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Ureamia clinical urea levels &gt;30mmol/l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Tumor lysis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Require space </a:t>
            </a: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Dialysis</a:t>
            </a:r>
            <a:endParaRPr lang="en-GB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ACUTE PD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MANUAL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AUTOMATED</a:t>
            </a:r>
          </a:p>
          <a:p>
            <a:pPr marL="609600" indent="-609600"/>
            <a:r>
              <a:rPr lang="en-US"/>
              <a:t>HEMODIALYSIS</a:t>
            </a:r>
          </a:p>
          <a:p>
            <a:pPr marL="609600" indent="-609600">
              <a:buFontTx/>
              <a:buNone/>
            </a:pP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PD V/S HD</a:t>
            </a:r>
          </a:p>
        </p:txBody>
      </p:sp>
      <p:graphicFrame>
        <p:nvGraphicFramePr>
          <p:cNvPr id="106498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3657600" cy="4572000"/>
        </p:xfrm>
        <a:graphic>
          <a:graphicData uri="http://schemas.openxmlformats.org/presentationml/2006/ole">
            <p:oleObj spid="_x0000_s64514" r:id="rId3" imgW="3657917" imgH="4572396" progId="Excel.Chart.8">
              <p:embed/>
            </p:oleObj>
          </a:graphicData>
        </a:graphic>
      </p:graphicFrame>
      <p:graphicFrame>
        <p:nvGraphicFramePr>
          <p:cNvPr id="106499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270375" y="1600200"/>
          <a:ext cx="3657600" cy="4572000"/>
        </p:xfrm>
        <a:graphic>
          <a:graphicData uri="http://schemas.openxmlformats.org/presentationml/2006/ole">
            <p:oleObj spid="_x0000_s64515" name="Chart" r:id="rId4" imgW="3657917" imgH="4572396" progId="Excel.Char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Peritoneal Dialysis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Ease of obtaining access</a:t>
            </a:r>
          </a:p>
          <a:p>
            <a:r>
              <a:rPr lang="en-GB"/>
              <a:t>Lack of sophisticated equipment</a:t>
            </a:r>
          </a:p>
          <a:p>
            <a:r>
              <a:rPr lang="en-GB"/>
              <a:t>Personnel with prior technical expertise not required</a:t>
            </a:r>
          </a:p>
          <a:p>
            <a:r>
              <a:rPr lang="en-GB"/>
              <a:t>Severe life-threatening hyperK /acidosis</a:t>
            </a:r>
          </a:p>
          <a:p>
            <a:pPr lvl="1"/>
            <a:r>
              <a:rPr lang="en-GB"/>
              <a:t>ease &amp; rapidity with which this can be initiated</a:t>
            </a:r>
            <a:endParaRPr lang="en-US"/>
          </a:p>
          <a:p>
            <a:pPr lvl="1"/>
            <a:r>
              <a:rPr lang="en-GB"/>
              <a:t>Haemodynamic instability where hypotension would prevent satisfactory haemodialysis</a:t>
            </a:r>
          </a:p>
          <a:p>
            <a:pPr lvl="1"/>
            <a:endParaRPr lang="en-US"/>
          </a:p>
          <a:p>
            <a:pPr lvl="1"/>
            <a:endParaRPr lang="en-GB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C:\Documents and Settings\Mignon McCulloch\My Documents\Image Transfer\'03_08_02_01\DCIM\100MSDCF\DSC0033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762000"/>
            <a:ext cx="7543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 descr="C:\Documents and Settings\Mignon McCulloch\My Documents\My Pictures\2005-10-07, Dialysis\Dialysis 0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Haemodialysis </a:t>
            </a:r>
            <a:endParaRPr lang="en-GB" smtClean="0"/>
          </a:p>
        </p:txBody>
      </p:sp>
      <p:pic>
        <p:nvPicPr>
          <p:cNvPr id="123907" name="Picture 3" descr="C:\Documents and Settings\bashir\My Documents\crf\Image1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812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</a:t>
            </a:r>
            <a:endParaRPr lang="en-GB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Child transferred to the ward on peritoneal dialysis</a:t>
            </a:r>
          </a:p>
          <a:p>
            <a:r>
              <a:rPr lang="en-US"/>
              <a:t>Went to theatre for surgical Tenckhoff insertion</a:t>
            </a:r>
          </a:p>
          <a:p>
            <a:r>
              <a:rPr lang="en-US"/>
              <a:t>30 days of dialysis passed some urine</a:t>
            </a:r>
          </a:p>
          <a:p>
            <a:r>
              <a:rPr lang="en-US"/>
              <a:t>Now passing urine 2ml/kg/hr and off dialysis</a:t>
            </a:r>
          </a:p>
          <a:p>
            <a:r>
              <a:rPr lang="en-US"/>
              <a:t>Current creatinine – 71umol/l…………</a:t>
            </a:r>
          </a:p>
          <a:p>
            <a:pPr>
              <a:buFont typeface="Symbol" pitchFamily="-65" charset="2"/>
              <a:buNone/>
            </a:pPr>
            <a:endParaRPr lang="en-GB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G:\DCIM\100MSDCF\DSC025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3150" y="0"/>
            <a:ext cx="5143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 descr="C:\Documents and Settings\Mignon McCulloch\My Documents\My Pictures\2007-05-29, HUS PD\HUS PD 0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219200"/>
            <a:ext cx="42291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/>
              <a:t>OUTCOMES</a:t>
            </a:r>
          </a:p>
        </p:txBody>
      </p:sp>
      <p:graphicFrame>
        <p:nvGraphicFramePr>
          <p:cNvPr id="130050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1788"/>
          <a:ext cx="7467600" cy="4870450"/>
        </p:xfrm>
        <a:graphic>
          <a:graphicData uri="http://schemas.openxmlformats.org/presentationml/2006/ole">
            <p:oleObj spid="_x0000_s79874" name="Chart" r:id="rId3" imgW="7468247" imgH="4871126" progId="Excel.Char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HOME MESSAGE</a:t>
            </a:r>
            <a:endParaRPr lang="en-GB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Early diagnosis of renal failure important</a:t>
            </a:r>
          </a:p>
          <a:p>
            <a:r>
              <a:rPr lang="en-US" sz="2800"/>
              <a:t>Supportive management crucial</a:t>
            </a:r>
          </a:p>
          <a:p>
            <a:r>
              <a:rPr lang="en-US" sz="2800"/>
              <a:t>Early replacement therapy may be life saving</a:t>
            </a:r>
          </a:p>
          <a:p>
            <a:r>
              <a:rPr lang="en-US" sz="2800"/>
              <a:t>Acute peritoneal dialysis is ideal modality for children</a:t>
            </a:r>
          </a:p>
          <a:p>
            <a:r>
              <a:rPr lang="en-US" sz="2800"/>
              <a:t>What looks like normal renal function might not be normal after all</a:t>
            </a:r>
          </a:p>
          <a:p>
            <a:r>
              <a:rPr lang="en-US" sz="2800"/>
              <a:t>If in doubt call a friend ( seek help)</a:t>
            </a:r>
            <a:endParaRPr lang="en-GB" sz="280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GB" smtClean="0"/>
          </a:p>
        </p:txBody>
      </p:sp>
      <p:pic>
        <p:nvPicPr>
          <p:cNvPr id="141315" name="Content Placeholder 3" descr="hamz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209800"/>
            <a:ext cx="2286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AKI?</a:t>
            </a:r>
            <a:r>
              <a:rPr lang="en-US" dirty="0"/>
              <a:t>???</a:t>
            </a:r>
            <a:endParaRPr lang="en-GB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Present in 1 to 5% of inpatients</a:t>
            </a:r>
          </a:p>
          <a:p>
            <a:r>
              <a:rPr lang="en-US"/>
              <a:t>Present in up to 20% of ICU patients</a:t>
            </a:r>
          </a:p>
          <a:p>
            <a:r>
              <a:rPr lang="en-US"/>
              <a:t>KNH upto 85% critically ill children have AKI</a:t>
            </a:r>
          </a:p>
          <a:p>
            <a:r>
              <a:rPr lang="en-US"/>
              <a:t>60-70% maybe prerenal and avoidable </a:t>
            </a: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causes</a:t>
            </a:r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Prerenal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Intrinsic renal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Post renal</a:t>
            </a: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PRERENAL CAUSES</a:t>
            </a: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Hypovolaemia</a:t>
            </a:r>
          </a:p>
          <a:p>
            <a:r>
              <a:rPr lang="en-US"/>
              <a:t>Peripheral vasodilation</a:t>
            </a:r>
          </a:p>
          <a:p>
            <a:r>
              <a:rPr lang="en-US"/>
              <a:t>Impaired cardiac output</a:t>
            </a:r>
          </a:p>
          <a:p>
            <a:r>
              <a:rPr lang="en-US"/>
              <a:t>Bilateral renal vessel occlusion</a:t>
            </a:r>
          </a:p>
          <a:p>
            <a:r>
              <a:rPr lang="en-US"/>
              <a:t>Drugs</a:t>
            </a:r>
          </a:p>
          <a:p>
            <a:r>
              <a:rPr lang="en-US"/>
              <a:t>Others</a:t>
            </a:r>
          </a:p>
          <a:p>
            <a:pPr>
              <a:buFont typeface="Symbol" pitchFamily="-65" charset="2"/>
              <a:buNone/>
            </a:pPr>
            <a:endParaRPr lang="en-US"/>
          </a:p>
          <a:p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Intrinsic renal failure</a:t>
            </a: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Disease of kidney, AGN, ATN, HUS,</a:t>
            </a:r>
          </a:p>
          <a:p>
            <a:r>
              <a:rPr lang="en-US"/>
              <a:t>Myoglobinuria</a:t>
            </a:r>
          </a:p>
          <a:p>
            <a:r>
              <a:rPr lang="en-US"/>
              <a:t>Intratubular obstruction</a:t>
            </a:r>
          </a:p>
          <a:p>
            <a:r>
              <a:rPr lang="en-US"/>
              <a:t>Iatrogenic</a:t>
            </a:r>
          </a:p>
          <a:p>
            <a:r>
              <a:rPr lang="en-US"/>
              <a:t>Tumour infiltrate</a:t>
            </a:r>
          </a:p>
          <a:p>
            <a:r>
              <a:rPr lang="en-US"/>
              <a:t>drugs </a:t>
            </a: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POSTRENAL</a:t>
            </a: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PUV</a:t>
            </a:r>
          </a:p>
          <a:p>
            <a:r>
              <a:rPr lang="en-US"/>
              <a:t>Blocked catheter</a:t>
            </a:r>
          </a:p>
          <a:p>
            <a:r>
              <a:rPr lang="en-US"/>
              <a:t>Neurogenic bladder</a:t>
            </a:r>
          </a:p>
          <a:p>
            <a:r>
              <a:rPr lang="en-US"/>
              <a:t>Calculi</a:t>
            </a:r>
          </a:p>
          <a:p>
            <a:r>
              <a:rPr lang="en-US"/>
              <a:t>Tumours</a:t>
            </a:r>
          </a:p>
          <a:p>
            <a:r>
              <a:rPr lang="en-US"/>
              <a:t>Trauma</a:t>
            </a:r>
          </a:p>
          <a:p>
            <a:pPr>
              <a:buFont typeface="Symbol" pitchFamily="-65" charset="2"/>
              <a:buNone/>
            </a:pPr>
            <a:endParaRPr lang="en-GB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</a:t>
            </a: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 I</a:t>
            </a:r>
          </a:p>
          <a:p>
            <a:r>
              <a:rPr lang="en-US"/>
              <a:t>3 ½ month old</a:t>
            </a:r>
          </a:p>
          <a:p>
            <a:r>
              <a:rPr lang="en-US"/>
              <a:t>Presenting complaint: cough, fast breathing, fever</a:t>
            </a:r>
          </a:p>
          <a:p>
            <a:r>
              <a:rPr lang="en-US"/>
              <a:t>On exam: tachypnoeic, crepitations, reduced air entry right side</a:t>
            </a:r>
          </a:p>
          <a:p>
            <a:r>
              <a:rPr lang="en-US"/>
              <a:t>Day 3 deteriorating renal function with anuria</a:t>
            </a:r>
            <a:endParaRPr lang="en-GB"/>
          </a:p>
          <a:p>
            <a:endParaRPr lang="en-GB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788</Words>
  <Application>Microsoft Macintosh PowerPoint</Application>
  <PresentationFormat>On-screen Show (4:3)</PresentationFormat>
  <Paragraphs>189</Paragraphs>
  <Slides>33</Slides>
  <Notes>31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Microsoft Office Excel Chart</vt:lpstr>
      <vt:lpstr>Microsoft Excel Chart</vt:lpstr>
      <vt:lpstr>ACUTE KIDNEY INJURY IN CHILDREN</vt:lpstr>
      <vt:lpstr>DEFINITION</vt:lpstr>
      <vt:lpstr>Slide 3</vt:lpstr>
      <vt:lpstr>WHY AKI????</vt:lpstr>
      <vt:lpstr>Classification of causes</vt:lpstr>
      <vt:lpstr>PRERENAL CAUSES</vt:lpstr>
      <vt:lpstr>Intrinsic renal failure</vt:lpstr>
      <vt:lpstr>POSTRENAL</vt:lpstr>
      <vt:lpstr>CASE </vt:lpstr>
      <vt:lpstr>INVESTIGATION</vt:lpstr>
      <vt:lpstr>CASE</vt:lpstr>
      <vt:lpstr>CLINICAL PRESENTATION</vt:lpstr>
      <vt:lpstr>Investigations </vt:lpstr>
      <vt:lpstr>Investigations </vt:lpstr>
      <vt:lpstr>Common problems with creatinine</vt:lpstr>
      <vt:lpstr>Useful formulae </vt:lpstr>
      <vt:lpstr>MANAGEMENT</vt:lpstr>
      <vt:lpstr>Fluid balance</vt:lpstr>
      <vt:lpstr>FLUIDS</vt:lpstr>
      <vt:lpstr>electrolytes</vt:lpstr>
      <vt:lpstr>Medical management Hyperkalaemia    Cochrane Database Syst Rev 2007 Jan 24;(1):CD005257</vt:lpstr>
      <vt:lpstr>Dialysis </vt:lpstr>
      <vt:lpstr>Dialysis</vt:lpstr>
      <vt:lpstr>PD V/S HD</vt:lpstr>
      <vt:lpstr>Peritoneal Dialysis</vt:lpstr>
      <vt:lpstr>Slide 26</vt:lpstr>
      <vt:lpstr>Slide 27</vt:lpstr>
      <vt:lpstr>Haemodialysis </vt:lpstr>
      <vt:lpstr>Case </vt:lpstr>
      <vt:lpstr>Slide 30</vt:lpstr>
      <vt:lpstr>OUTCOMES</vt:lpstr>
      <vt:lpstr>TAKE HOME MESSAGE</vt:lpstr>
      <vt:lpstr>Thank you</vt:lpstr>
    </vt:vector>
  </TitlesOfParts>
  <Company>agakhan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ACUTE KIDNEY INJURY IN CHILDREN</dc:title>
  <dc:creator>Dr.Bashir Admani</dc:creator>
  <cp:lastModifiedBy>Dr.Bashir Admani</cp:lastModifiedBy>
  <cp:revision>1</cp:revision>
  <dcterms:created xsi:type="dcterms:W3CDTF">2015-05-18T16:29:40Z</dcterms:created>
  <dcterms:modified xsi:type="dcterms:W3CDTF">2015-05-18T16:45:00Z</dcterms:modified>
</cp:coreProperties>
</file>