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cute asthma in childr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Acute asthma in children </a:t>
            </a:r>
          </a:p>
        </p:txBody>
      </p:sp>
      <p:sp>
        <p:nvSpPr>
          <p:cNvPr id="120" name="Prof E Maleche Obimb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 E Maleche Obimbo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lden hour :medical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Golden hour :medical management </a:t>
            </a:r>
          </a:p>
        </p:txBody>
      </p:sp>
      <p:sp>
        <p:nvSpPr>
          <p:cNvPr id="14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49" name="Table"/>
          <p:cNvGraphicFramePr/>
          <p:nvPr/>
        </p:nvGraphicFramePr>
        <p:xfrm>
          <a:off x="1532476" y="2944969"/>
          <a:ext cx="9541986" cy="5883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180661"/>
                <a:gridCol w="3180661"/>
                <a:gridCol w="3180661"/>
              </a:tblGrid>
              <a:tr h="196122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Medication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Mild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Moderate to severe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6122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SABA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MDI 2-4 puffs every 20min x 1hr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61221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53" name="Table"/>
          <p:cNvGraphicFramePr/>
          <p:nvPr/>
        </p:nvGraphicFramePr>
        <p:xfrm>
          <a:off x="3016344" y="2615848"/>
          <a:ext cx="8789141" cy="571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2929713"/>
                <a:gridCol w="2929713"/>
                <a:gridCol w="2929713"/>
              </a:tblGrid>
              <a:tr h="1905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Medication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Mild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Anticholinergic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fter golden hour, reasses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After golden hour, reassess:</a:t>
            </a:r>
          </a:p>
          <a:p>
            <a:pPr defTabSz="484886">
              <a:defRPr sz="6640"/>
            </a:pPr>
            <a:r>
              <a:t>Good response </a:t>
            </a:r>
          </a:p>
        </p:txBody>
      </p:sp>
      <p:sp>
        <p:nvSpPr>
          <p:cNvPr id="156" name="No respiratory distress,  o dander sig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respiratory distress,  o dander signs </a:t>
            </a:r>
          </a:p>
          <a:p>
            <a:pPr/>
            <a:r>
              <a:t>Oxygen sats &gt; 94% (child), 90% adolescent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(2)</a:t>
            </a:r>
          </a:p>
        </p:txBody>
      </p:sp>
      <p:sp>
        <p:nvSpPr>
          <p:cNvPr id="1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(3)</a:t>
            </a:r>
          </a:p>
        </p:txBody>
      </p:sp>
      <p:sp>
        <p:nvSpPr>
          <p:cNvPr id="162" name="Re-classify as moderate or sev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Re-classify as moderate or severe </a:t>
            </a:r>
          </a:p>
          <a:p>
            <a:pPr/>
            <a:r>
              <a:t>Severe -admit to ward</a:t>
            </a:r>
          </a:p>
          <a:p>
            <a:pPr/>
            <a:r>
              <a:t>Impending respiratory arrest -admit to ICU </a:t>
            </a:r>
          </a:p>
          <a:p>
            <a:pPr/>
            <a:r>
              <a:t>Moderate - continue treatment additional 1-2hours in emergency dept re-assess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fter golden hour, poor respons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6466">
              <a:defRPr sz="5840"/>
            </a:pPr>
            <a:r>
              <a:t>After golden hour, poor response </a:t>
            </a:r>
          </a:p>
          <a:p>
            <a:pPr defTabSz="426466">
              <a:defRPr sz="5840"/>
            </a:pPr>
            <a:r>
              <a:t>Admit to hospital </a:t>
            </a:r>
          </a:p>
        </p:txBody>
      </p:sp>
      <p:sp>
        <p:nvSpPr>
          <p:cNvPr id="1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1030579" y="2441275"/>
          <a:ext cx="10943642" cy="571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647880"/>
                <a:gridCol w="3647880"/>
                <a:gridCol w="3647880"/>
              </a:tblGrid>
              <a:tr h="142875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Medication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Dose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Indication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Salbutamol (SABA)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-nebulise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Ipratropium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Corticosteroid (oral 4hrs onset of action)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1532476" y="2724956"/>
          <a:ext cx="10240277" cy="571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413425"/>
                <a:gridCol w="3413425"/>
                <a:gridCol w="3413425"/>
              </a:tblGrid>
              <a:tr h="1905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Medication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Dose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Indication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Oxygen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By mask 5-12l/min aim maintain SaO2 &gt;94%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Magnesium sulphate (May use with SABA and anticholinergic)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-nebulised MgSO4 or 
-25 -75mg/kg IV slow bolts over 20 min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ssess for indications for intensive c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Assess for indications for intensive care </a:t>
            </a:r>
          </a:p>
        </p:txBody>
      </p:sp>
      <p:sp>
        <p:nvSpPr>
          <p:cNvPr id="173" name="Impending respiratory failure as foll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2964"/>
            </a:pPr>
            <a:r>
              <a:t>Impending respiratory failure as follows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Progressive respiratory deterioration , apnea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Altered mental status (reduced consciousness, confusion , agitation , drowsiness/lethargy )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Inability to speak , progressive fatigue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PEFR &lt;30% (PEFR 30 - 50% do arterial blood gas analysis)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PCO2 &gt; 45mmHg (&gt;6kPa)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PO2 &lt; 60mmHg (&lt;8kPa)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mpending Respiratory Failure , ICU c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Impending Respiratory Failure , ICU care</a:t>
            </a:r>
          </a:p>
        </p:txBody>
      </p:sp>
      <p:sp>
        <p:nvSpPr>
          <p:cNvPr id="17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1379725" y="2876550"/>
          <a:ext cx="10960390" cy="555749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653463"/>
                <a:gridCol w="3653463"/>
                <a:gridCol w="3653463"/>
              </a:tblGrid>
              <a:tr h="111149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Medication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1149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Aminophylline (do NOT use with SABA)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1149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Oxygen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1149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IV beta 2 agonist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11499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ther considerations: hyd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Other considerations: hydration</a:t>
            </a:r>
          </a:p>
        </p:txBody>
      </p:sp>
      <p:sp>
        <p:nvSpPr>
          <p:cNvPr id="180" name="Oral fluids preferred for mos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Oral fluids preferred for most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inical presentation of asth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Clinical presentation of asthma</a:t>
            </a:r>
          </a:p>
        </p:txBody>
      </p:sp>
      <p:sp>
        <p:nvSpPr>
          <p:cNvPr id="123" name="Suspect asthma if a child has recurrent and /or persist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Suspect asthma if a child has recurrent and /or persistent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Wheeze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Cough</a:t>
            </a:r>
          </a:p>
          <a:p>
            <a:pPr lvl="1" marL="822959" indent="-411479" defTabSz="525779">
              <a:spcBef>
                <a:spcPts val="3700"/>
              </a:spcBef>
              <a:defRPr sz="3420"/>
            </a:pPr>
            <a:r>
              <a:t>breathlessness (difficultly or heavy breathing , shortness of breath , chest tightness) Escpecilaly if they tend to be worse at night, brought on/worsened by exercise (older child) , or brought on/worse during crying (young child)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ther consideration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defRPr sz="5440"/>
            </a:pPr>
            <a:r>
              <a:t>Other considerations:</a:t>
            </a:r>
          </a:p>
          <a:p>
            <a:pPr defTabSz="397256">
              <a:defRPr sz="5440"/>
            </a:pPr>
            <a:r>
              <a:t>Adverse effects of high dose SABA</a:t>
            </a:r>
          </a:p>
        </p:txBody>
      </p:sp>
      <p:sp>
        <p:nvSpPr>
          <p:cNvPr id="183" name="Hypoxemia due to ventilation -perfusion (V-Q) mismat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Hypoxemia due to ventilation -perfusion (V-Q) mismatch</a:t>
            </a:r>
          </a:p>
          <a:p>
            <a:pPr/>
            <a:r>
              <a:t>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ther consideration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Other considerations:</a:t>
            </a:r>
          </a:p>
          <a:p>
            <a:pPr defTabSz="484886">
              <a:defRPr sz="6640"/>
            </a:pPr>
            <a:r>
              <a:t>Not recommended </a:t>
            </a:r>
          </a:p>
        </p:txBody>
      </p:sp>
      <p:sp>
        <p:nvSpPr>
          <p:cNvPr id="186" name="Chest physio/incentive spiromet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Chest physio/incentive spirometry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Can trigger worsening bronchospams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Mucolytics and cough syrups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Can worsen the bronchial obstruction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Sedatives (strictly avoid)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Hydration with large volumes of fluids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Antibiotics (unless infection ...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Adrenaline ...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mplications and acute asth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Complications and acute asthma</a:t>
            </a:r>
          </a:p>
        </p:txBody>
      </p:sp>
      <p:sp>
        <p:nvSpPr>
          <p:cNvPr id="189" name="Mucus plu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Mucus plugs</a:t>
            </a:r>
          </a:p>
          <a:p>
            <a:pPr/>
            <a:r>
              <a:t>Atelectasis</a:t>
            </a:r>
          </a:p>
          <a:p>
            <a:pPr/>
            <a:r>
              <a:t>Pneumothorax</a:t>
            </a:r>
          </a:p>
          <a:p>
            <a:pPr/>
            <a:r>
              <a:t>Pneumo-mediastinum</a:t>
            </a:r>
          </a:p>
          <a:p>
            <a:pPr/>
            <a:r>
              <a:t>Respiratory failure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ischarge home &amp; follow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Discharge home &amp; follow-up</a:t>
            </a:r>
          </a:p>
        </p:txBody>
      </p:sp>
      <p:sp>
        <p:nvSpPr>
          <p:cNvPr id="192" name="Home treatment, as described earli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Home treatment, as described earlier: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Inhaled corticosteroids MDI long term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Salbutamol MDI PRN,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+/- LTRA, +/- LABA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Educate parents and child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Correct inhaler spacer technique 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How and when to use medication 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To recognize exacerbations, monitor PEFR (older child)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Follow-up appointment in 1-2 weeks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sthma exacerb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Asthma exacerbation</a:t>
            </a:r>
          </a:p>
        </p:txBody>
      </p:sp>
      <p:sp>
        <p:nvSpPr>
          <p:cNvPr id="126" name="Definition: episodes of progressive increase in shortness of breath , cough , wheezing , or chest tightness. (Any of a combination of these symptom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534"/>
            </a:pPr>
            <a:r>
              <a:t>Definition: episodes of progressive increase in shortness of breath , cough , wheezing , or chest tightness. (Any of a combination of these symptoms)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Can be of sudden onset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Or can be insidious onset 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Can happen anywhere /anytime 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Frequently in the morning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eps in Hospital /Clin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in Hospital /Clinic</a:t>
            </a:r>
          </a:p>
        </p:txBody>
      </p:sp>
      <p:sp>
        <p:nvSpPr>
          <p:cNvPr id="129" name="ASSESS- How severe is the attack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ASSESS- How severe is the attack ?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GOLDEN HOUR - Fisrt hour emergency measures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REASSESS- Decide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Send home or treat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Continue in casualty 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Admit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e golden hour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The golden hour:</a:t>
            </a:r>
          </a:p>
          <a:p>
            <a:pPr defTabSz="479044">
              <a:defRPr sz="6560"/>
            </a:pPr>
            <a:r>
              <a:t>Quick clinical assessment (1)</a:t>
            </a:r>
          </a:p>
        </p:txBody>
      </p:sp>
      <p:sp>
        <p:nvSpPr>
          <p:cNvPr id="132" name="Dander signs- unable to breastfeed, drink, reduced consciousness, cyano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Dander signs- unable to breastfeed, drink, reduced consciousness, cyanosis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Respiratory examination: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Respiratory distress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Talking?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Breath sounds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Oxygen saturation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CNS: Level of consciousness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CVS: Pulse 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itial assessment of acute asthma axacerbations in children &lt;/=5y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Initial assessment of acute asthma axacerbations in children &lt;/=5yrs </a:t>
            </a:r>
          </a:p>
        </p:txBody>
      </p:sp>
      <p:sp>
        <p:nvSpPr>
          <p:cNvPr id="135" name="GINA , 201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GINA , 2019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2863593" y="2876550"/>
          <a:ext cx="7523489" cy="624487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1880871"/>
                <a:gridCol w="1880871"/>
                <a:gridCol w="1880871"/>
                <a:gridCol w="1880871"/>
              </a:tblGrid>
              <a:tr h="124897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Symptoms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Mild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Severe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4897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"/>
                        </a:rPr>
                        <a:t>Altered consciousness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48975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48975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48975">
                <a:tc>
                  <a:txBody>
                    <a:bodyPr/>
                    <a:lstStyle/>
                    <a:p>
                      <a:pPr defTabSz="914400">
                        <a:defRPr sz="28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itfall in assessing severity ... common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Pitfall in assessing severity ... common errors</a:t>
            </a:r>
          </a:p>
        </p:txBody>
      </p:sp>
      <p:sp>
        <p:nvSpPr>
          <p:cNvPr id="139" name="Inadequate history of previous at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Inadequate history of previous attack </a:t>
            </a:r>
          </a:p>
          <a:p>
            <a:pPr/>
            <a:r>
              <a:t>Failure to recognize persistent cough as a sign of asthma </a:t>
            </a:r>
          </a:p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lden hou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Golden hour </a:t>
            </a:r>
          </a:p>
          <a:p>
            <a:pPr defTabSz="408940">
              <a:defRPr sz="5600"/>
            </a:pPr>
            <a:r>
              <a:t>Emergency treatment medications</a:t>
            </a:r>
          </a:p>
        </p:txBody>
      </p:sp>
      <p:sp>
        <p:nvSpPr>
          <p:cNvPr id="142" name="Rapid acting inhaled beta 2 agonists (SAB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Rapid acting inhaled beta 2 agonists (SABA)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Salbutamol, terbutaline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Inhaled anticholinergics 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Ipratropium bromide (125,250,500 mcg nebulised or MDI)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Systemic corticosteroid 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Oral prednisolone , IV hydrocortisone similar efficacy (dexamethasone- slower onset of action)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tered Dose inhaler with spacer vs. nebuliz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Metered Dose inhaler with spacer vs. nebulizer</a:t>
            </a:r>
          </a:p>
        </p:txBody>
      </p:sp>
      <p:sp>
        <p:nvSpPr>
          <p:cNvPr id="145" name="Cochrane reviews evaluating delivery of ICS and beta agonist comparing MDI +spacer to nebuliz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Cochrane reviews evaluating delivery of ICS and beta agonist comparing MDI +spacer to nebulizer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Neither is inferior to the other in delivery of the drug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Nebulizer beneficial in severe asthma and oxygen required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SABA- MDI give lower dose to achieve same 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