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27887" autoAdjust="0"/>
    <p:restoredTop sz="94660"/>
  </p:normalViewPr>
  <p:slideViewPr>
    <p:cSldViewPr>
      <p:cViewPr varScale="1">
        <p:scale>
          <a:sx n="72" d="100"/>
          <a:sy n="7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08EB-0774-4E72-8806-6F6DC584509D}" type="datetimeFigureOut">
              <a:rPr lang="en-US" smtClean="0"/>
              <a:pPr/>
              <a:t>7/13/2014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EC3DDB-7A3B-4E37-8D5E-36AC1167A66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08EB-0774-4E72-8806-6F6DC584509D}" type="datetimeFigureOut">
              <a:rPr lang="en-US" smtClean="0"/>
              <a:pPr/>
              <a:t>7/13/2014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3DDB-7A3B-4E37-8D5E-36AC1167A66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8EC3DDB-7A3B-4E37-8D5E-36AC1167A66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08EB-0774-4E72-8806-6F6DC584509D}" type="datetimeFigureOut">
              <a:rPr lang="en-US" smtClean="0"/>
              <a:pPr/>
              <a:t>7/13/2014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08EB-0774-4E72-8806-6F6DC584509D}" type="datetimeFigureOut">
              <a:rPr lang="en-US" smtClean="0"/>
              <a:pPr/>
              <a:t>7/13/2014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8EC3DDB-7A3B-4E37-8D5E-36AC1167A66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08EB-0774-4E72-8806-6F6DC584509D}" type="datetimeFigureOut">
              <a:rPr lang="en-US" smtClean="0"/>
              <a:pPr/>
              <a:t>7/13/2014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EC3DDB-7A3B-4E37-8D5E-36AC1167A66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6DA08EB-0774-4E72-8806-6F6DC584509D}" type="datetimeFigureOut">
              <a:rPr lang="en-US" smtClean="0"/>
              <a:pPr/>
              <a:t>7/13/2014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3DDB-7A3B-4E37-8D5E-36AC1167A66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08EB-0774-4E72-8806-6F6DC584509D}" type="datetimeFigureOut">
              <a:rPr lang="en-US" smtClean="0"/>
              <a:pPr/>
              <a:t>7/13/2014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8EC3DDB-7A3B-4E37-8D5E-36AC1167A66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08EB-0774-4E72-8806-6F6DC584509D}" type="datetimeFigureOut">
              <a:rPr lang="en-US" smtClean="0"/>
              <a:pPr/>
              <a:t>7/13/2014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8EC3DDB-7A3B-4E37-8D5E-36AC1167A66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08EB-0774-4E72-8806-6F6DC584509D}" type="datetimeFigureOut">
              <a:rPr lang="en-US" smtClean="0"/>
              <a:pPr/>
              <a:t>7/13/2014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EC3DDB-7A3B-4E37-8D5E-36AC1167A66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EC3DDB-7A3B-4E37-8D5E-36AC1167A66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08EB-0774-4E72-8806-6F6DC584509D}" type="datetimeFigureOut">
              <a:rPr lang="en-US" smtClean="0"/>
              <a:pPr/>
              <a:t>7/13/2014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8EC3DDB-7A3B-4E37-8D5E-36AC1167A66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6DA08EB-0774-4E72-8806-6F6DC584509D}" type="datetimeFigureOut">
              <a:rPr lang="en-US" smtClean="0"/>
              <a:pPr/>
              <a:t>7/13/2014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6DA08EB-0774-4E72-8806-6F6DC584509D}" type="datetimeFigureOut">
              <a:rPr lang="en-US" smtClean="0"/>
              <a:pPr/>
              <a:t>7/13/2014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EC3DDB-7A3B-4E37-8D5E-36AC1167A66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BLEEDING DISORDERS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2873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/>
              <a:t> </a:t>
            </a:r>
          </a:p>
          <a:p>
            <a:pPr>
              <a:buNone/>
            </a:pPr>
            <a:r>
              <a:rPr lang="en-GB" dirty="0"/>
              <a:t> </a:t>
            </a:r>
          </a:p>
          <a:p>
            <a:pPr algn="ctr">
              <a:buFont typeface="Wingdings" pitchFamily="2" charset="2"/>
              <a:buChar char="v"/>
            </a:pPr>
            <a:r>
              <a:rPr lang="en-GB" dirty="0"/>
              <a:t> </a:t>
            </a:r>
            <a:r>
              <a:rPr lang="en-GB" dirty="0" smtClean="0"/>
              <a:t>VASCULAR abnormality</a:t>
            </a:r>
            <a:endParaRPr lang="en-GB" dirty="0"/>
          </a:p>
          <a:p>
            <a:pPr>
              <a:buNone/>
            </a:pPr>
            <a:r>
              <a:rPr lang="en-GB" dirty="0"/>
              <a:t> </a:t>
            </a:r>
          </a:p>
          <a:p>
            <a:pPr>
              <a:buNone/>
            </a:pPr>
            <a:r>
              <a:rPr lang="en-GB" dirty="0"/>
              <a:t> </a:t>
            </a:r>
          </a:p>
          <a:p>
            <a:pPr algn="ctr">
              <a:buFont typeface="Wingdings" pitchFamily="2" charset="2"/>
              <a:buChar char="v"/>
            </a:pPr>
            <a:r>
              <a:rPr lang="en-GB" dirty="0"/>
              <a:t> </a:t>
            </a:r>
            <a:r>
              <a:rPr lang="en-GB" dirty="0" smtClean="0"/>
              <a:t>PLATELET abnormality</a:t>
            </a:r>
            <a:endParaRPr lang="en-GB" dirty="0"/>
          </a:p>
          <a:p>
            <a:pPr>
              <a:buNone/>
            </a:pPr>
            <a:r>
              <a:rPr lang="en-GB" dirty="0"/>
              <a:t> </a:t>
            </a:r>
          </a:p>
          <a:p>
            <a:pPr>
              <a:buNone/>
            </a:pPr>
            <a:r>
              <a:rPr lang="en-GB" dirty="0"/>
              <a:t> </a:t>
            </a:r>
          </a:p>
          <a:p>
            <a:pPr algn="ctr">
              <a:buFont typeface="Wingdings" pitchFamily="2" charset="2"/>
              <a:buChar char="v"/>
            </a:pPr>
            <a:r>
              <a:rPr lang="en-GB" dirty="0"/>
              <a:t> </a:t>
            </a:r>
            <a:r>
              <a:rPr lang="en-GB" dirty="0" smtClean="0"/>
              <a:t>COAGULATION problem</a:t>
            </a:r>
            <a:r>
              <a:rPr lang="en-GB" dirty="0"/>
              <a:t> </a:t>
            </a:r>
          </a:p>
          <a:p>
            <a:pPr>
              <a:buNone/>
            </a:pPr>
            <a:r>
              <a:rPr lang="en-GB" dirty="0"/>
              <a:t> </a:t>
            </a:r>
            <a:r>
              <a:rPr lang="en-GB" dirty="0" smtClean="0"/>
              <a:t>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Platelet disorders - inherited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71612"/>
            <a:ext cx="8229600" cy="4525963"/>
          </a:xfrm>
        </p:spPr>
        <p:txBody>
          <a:bodyPr/>
          <a:lstStyle/>
          <a:p>
            <a:r>
              <a:rPr lang="en-GB" dirty="0"/>
              <a:t>Qualitative</a:t>
            </a:r>
          </a:p>
          <a:p>
            <a:pPr lvl="0"/>
            <a:r>
              <a:rPr lang="en-GB" dirty="0" smtClean="0"/>
              <a:t>Quantitative</a:t>
            </a:r>
          </a:p>
          <a:p>
            <a:pPr>
              <a:buNone/>
            </a:pPr>
            <a:endParaRPr lang="en-GB" b="1" i="1" dirty="0" smtClean="0"/>
          </a:p>
          <a:p>
            <a:pPr>
              <a:buNone/>
            </a:pPr>
            <a:endParaRPr lang="en-GB" b="1" i="1" dirty="0"/>
          </a:p>
          <a:p>
            <a:pPr>
              <a:buNone/>
            </a:pPr>
            <a:r>
              <a:rPr lang="en-GB" b="1" i="1" dirty="0" smtClean="0"/>
              <a:t>PLEASE READ ON THE ABOVE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THROMBOCYTOPENIA - CAUSES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214422"/>
            <a:ext cx="8229600" cy="5168905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GB" sz="6200" b="1" dirty="0"/>
              <a:t>Failure of platelet production: - </a:t>
            </a:r>
          </a:p>
          <a:p>
            <a:pPr>
              <a:buNone/>
            </a:pPr>
            <a:r>
              <a:rPr lang="en-GB" sz="5400" b="1" dirty="0"/>
              <a:t> </a:t>
            </a:r>
            <a:endParaRPr lang="en-GB" sz="5400" dirty="0"/>
          </a:p>
          <a:p>
            <a:pPr lvl="0">
              <a:buNone/>
            </a:pPr>
            <a:r>
              <a:rPr lang="en-GB" sz="5400" b="1" i="1" dirty="0" smtClean="0"/>
              <a:t>     Selective </a:t>
            </a:r>
            <a:r>
              <a:rPr lang="en-GB" sz="5400" b="1" i="1" dirty="0" err="1"/>
              <a:t>megakaryocyte</a:t>
            </a:r>
            <a:r>
              <a:rPr lang="en-GB" sz="5400" b="1" i="1" dirty="0"/>
              <a:t> depression </a:t>
            </a:r>
          </a:p>
          <a:p>
            <a:pPr lvl="1"/>
            <a:r>
              <a:rPr lang="en-GB" sz="5400" dirty="0" smtClean="0"/>
              <a:t>Drugs</a:t>
            </a:r>
            <a:r>
              <a:rPr lang="en-GB" sz="5400" dirty="0"/>
              <a:t>, chemicals, viral infections.</a:t>
            </a:r>
          </a:p>
          <a:p>
            <a:pPr>
              <a:buNone/>
            </a:pPr>
            <a:r>
              <a:rPr lang="en-GB" sz="5400" dirty="0"/>
              <a:t> </a:t>
            </a:r>
          </a:p>
          <a:p>
            <a:pPr lvl="0">
              <a:buNone/>
            </a:pPr>
            <a:r>
              <a:rPr lang="en-GB" sz="5400" b="1" i="1" dirty="0" smtClean="0"/>
              <a:t>    Part </a:t>
            </a:r>
            <a:r>
              <a:rPr lang="en-GB" sz="5400" b="1" i="1" dirty="0"/>
              <a:t>of general bone marrow failure</a:t>
            </a:r>
          </a:p>
          <a:p>
            <a:pPr lvl="1"/>
            <a:r>
              <a:rPr lang="en-GB" sz="5400" dirty="0" err="1"/>
              <a:t>Cytotoxic</a:t>
            </a:r>
            <a:r>
              <a:rPr lang="en-GB" sz="5400" dirty="0"/>
              <a:t> drugs</a:t>
            </a:r>
          </a:p>
          <a:p>
            <a:pPr lvl="1"/>
            <a:r>
              <a:rPr lang="en-GB" sz="5400" dirty="0"/>
              <a:t>Radiotherapy</a:t>
            </a:r>
          </a:p>
          <a:p>
            <a:pPr lvl="1"/>
            <a:r>
              <a:rPr lang="en-GB" sz="5400" dirty="0" err="1"/>
              <a:t>Aplastic</a:t>
            </a:r>
            <a:r>
              <a:rPr lang="en-GB" sz="5400" dirty="0"/>
              <a:t> anaemia</a:t>
            </a:r>
          </a:p>
          <a:p>
            <a:pPr lvl="1"/>
            <a:r>
              <a:rPr lang="en-GB" sz="5400" dirty="0"/>
              <a:t>Leukaemia</a:t>
            </a:r>
          </a:p>
          <a:p>
            <a:pPr lvl="1"/>
            <a:r>
              <a:rPr lang="en-GB" sz="5400" dirty="0" err="1"/>
              <a:t>Myelodysplastic</a:t>
            </a:r>
            <a:r>
              <a:rPr lang="en-GB" sz="5400" dirty="0"/>
              <a:t> syndromes</a:t>
            </a:r>
          </a:p>
          <a:p>
            <a:pPr lvl="1"/>
            <a:r>
              <a:rPr lang="en-GB" sz="5400" dirty="0" err="1"/>
              <a:t>Myelosclerosis</a:t>
            </a:r>
            <a:endParaRPr lang="en-GB" sz="5400" dirty="0"/>
          </a:p>
          <a:p>
            <a:pPr lvl="1"/>
            <a:r>
              <a:rPr lang="en-GB" sz="5400" dirty="0"/>
              <a:t>Marrow infiltration e.g. carcinoma, lymphoma</a:t>
            </a:r>
          </a:p>
          <a:p>
            <a:pPr lvl="1"/>
            <a:r>
              <a:rPr lang="en-GB" sz="5400" dirty="0"/>
              <a:t>Multiple myeloma</a:t>
            </a:r>
          </a:p>
          <a:p>
            <a:pPr lvl="1"/>
            <a:r>
              <a:rPr lang="en-GB" sz="5400" dirty="0" err="1"/>
              <a:t>Megaloblastic</a:t>
            </a:r>
            <a:r>
              <a:rPr lang="en-GB" sz="5400" dirty="0"/>
              <a:t> anaemia</a:t>
            </a:r>
          </a:p>
          <a:p>
            <a:pPr lvl="1"/>
            <a:r>
              <a:rPr lang="en-GB" sz="5400" dirty="0"/>
              <a:t>HIV infection</a:t>
            </a:r>
          </a:p>
          <a:p>
            <a:pPr>
              <a:buNone/>
            </a:pPr>
            <a:r>
              <a:rPr lang="en-GB" sz="5400" b="1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THROMBOCYTOPENIA - CAUSES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GB" sz="4200" b="1" dirty="0"/>
              <a:t>Increased consumption of platelets: -</a:t>
            </a:r>
          </a:p>
          <a:p>
            <a:pPr>
              <a:buNone/>
            </a:pPr>
            <a:r>
              <a:rPr lang="en-GB" dirty="0"/>
              <a:t> </a:t>
            </a:r>
            <a:endParaRPr lang="en-GB" sz="2800" dirty="0"/>
          </a:p>
          <a:p>
            <a:pPr lvl="0"/>
            <a:r>
              <a:rPr lang="en-GB" b="1" i="1" dirty="0"/>
              <a:t>Immune</a:t>
            </a:r>
            <a:endParaRPr lang="en-GB" sz="2800" b="1" i="1" dirty="0"/>
          </a:p>
          <a:p>
            <a:pPr lvl="1"/>
            <a:r>
              <a:rPr lang="en-GB" dirty="0"/>
              <a:t>Autoimmune (idiopathic)</a:t>
            </a:r>
            <a:endParaRPr lang="en-GB" sz="2400" dirty="0"/>
          </a:p>
          <a:p>
            <a:pPr lvl="1"/>
            <a:r>
              <a:rPr lang="en-GB" dirty="0"/>
              <a:t>Drug – induced</a:t>
            </a:r>
            <a:endParaRPr lang="en-GB" sz="2400" dirty="0"/>
          </a:p>
          <a:p>
            <a:pPr lvl="1"/>
            <a:r>
              <a:rPr lang="en-GB" dirty="0"/>
              <a:t>Systemic lupus </a:t>
            </a:r>
            <a:r>
              <a:rPr lang="en-GB" dirty="0" err="1"/>
              <a:t>erythematosus</a:t>
            </a:r>
            <a:endParaRPr lang="en-GB" sz="2400" dirty="0"/>
          </a:p>
          <a:p>
            <a:pPr lvl="1"/>
            <a:r>
              <a:rPr lang="en-GB" dirty="0"/>
              <a:t>Chronic lymphatic leukaemia and lymphoma</a:t>
            </a:r>
            <a:endParaRPr lang="en-GB" sz="2400" dirty="0"/>
          </a:p>
          <a:p>
            <a:pPr lvl="1"/>
            <a:r>
              <a:rPr lang="en-GB" dirty="0"/>
              <a:t>Infections: HIV, other viruses, malaria</a:t>
            </a:r>
            <a:endParaRPr lang="en-GB" sz="2400" dirty="0"/>
          </a:p>
          <a:p>
            <a:pPr lvl="1"/>
            <a:r>
              <a:rPr lang="en-GB" dirty="0"/>
              <a:t>Heparin</a:t>
            </a:r>
            <a:endParaRPr lang="en-GB" sz="2400" dirty="0"/>
          </a:p>
          <a:p>
            <a:pPr lvl="1"/>
            <a:r>
              <a:rPr lang="en-GB" dirty="0"/>
              <a:t>Post – </a:t>
            </a:r>
            <a:r>
              <a:rPr lang="en-GB" dirty="0" err="1"/>
              <a:t>transfusional</a:t>
            </a:r>
            <a:r>
              <a:rPr lang="en-GB" dirty="0"/>
              <a:t> </a:t>
            </a:r>
            <a:r>
              <a:rPr lang="en-GB" dirty="0" err="1"/>
              <a:t>purpura</a:t>
            </a:r>
            <a:endParaRPr lang="en-GB" sz="2400" dirty="0"/>
          </a:p>
          <a:p>
            <a:pPr lvl="1"/>
            <a:r>
              <a:rPr lang="en-GB" dirty="0"/>
              <a:t>Neonatal (</a:t>
            </a:r>
            <a:r>
              <a:rPr lang="en-GB" dirty="0" err="1"/>
              <a:t>isoimmune</a:t>
            </a:r>
            <a:r>
              <a:rPr lang="en-GB" dirty="0"/>
              <a:t>) </a:t>
            </a:r>
            <a:r>
              <a:rPr lang="en-GB" dirty="0" err="1"/>
              <a:t>purpura</a:t>
            </a:r>
            <a:endParaRPr lang="en-GB" sz="2400" dirty="0"/>
          </a:p>
          <a:p>
            <a:r>
              <a:rPr lang="en-GB" dirty="0"/>
              <a:t> </a:t>
            </a:r>
            <a:r>
              <a:rPr lang="en-GB" b="1" i="1" dirty="0" smtClean="0"/>
              <a:t>Disseminated </a:t>
            </a:r>
            <a:r>
              <a:rPr lang="en-GB" b="1" i="1" dirty="0"/>
              <a:t>intravascular coagulation</a:t>
            </a:r>
            <a:endParaRPr lang="en-GB" sz="2800" b="1" i="1" dirty="0"/>
          </a:p>
          <a:p>
            <a:r>
              <a:rPr lang="en-GB" dirty="0"/>
              <a:t> </a:t>
            </a:r>
            <a:r>
              <a:rPr lang="en-GB" b="1" i="1" dirty="0" smtClean="0"/>
              <a:t>Thrombotic </a:t>
            </a:r>
            <a:r>
              <a:rPr lang="en-GB" b="1" i="1" dirty="0" err="1"/>
              <a:t>thrombocytopaenic</a:t>
            </a:r>
            <a:r>
              <a:rPr lang="en-GB" b="1" i="1" dirty="0"/>
              <a:t> </a:t>
            </a:r>
            <a:r>
              <a:rPr lang="en-GB" b="1" i="1" dirty="0" err="1"/>
              <a:t>purpura</a:t>
            </a:r>
            <a:endParaRPr lang="en-GB" sz="2800" b="1" i="1" dirty="0"/>
          </a:p>
          <a:p>
            <a:pPr>
              <a:buNone/>
            </a:pPr>
            <a:r>
              <a:rPr lang="en-GB" b="1" dirty="0"/>
              <a:t> </a:t>
            </a:r>
            <a:endParaRPr lang="en-GB" sz="3600" b="1" dirty="0"/>
          </a:p>
          <a:p>
            <a:pPr>
              <a:buFont typeface="Wingdings" pitchFamily="2" charset="2"/>
              <a:buChar char="v"/>
            </a:pPr>
            <a:r>
              <a:rPr lang="en-GB" sz="4200" b="1" dirty="0"/>
              <a:t> </a:t>
            </a:r>
            <a:r>
              <a:rPr lang="en-GB" sz="4200" b="1" dirty="0" smtClean="0"/>
              <a:t>Abnormal </a:t>
            </a:r>
            <a:r>
              <a:rPr lang="en-GB" sz="4200" b="1" dirty="0"/>
              <a:t>distribution of platelets: - </a:t>
            </a:r>
          </a:p>
          <a:p>
            <a:pPr lvl="0"/>
            <a:r>
              <a:rPr lang="en-GB" dirty="0" err="1"/>
              <a:t>Splenomegaly</a:t>
            </a:r>
            <a:endParaRPr lang="en-GB" sz="2800" dirty="0"/>
          </a:p>
          <a:p>
            <a:pPr>
              <a:buNone/>
            </a:pPr>
            <a:r>
              <a:rPr lang="en-GB" b="1" dirty="0"/>
              <a:t>  </a:t>
            </a:r>
            <a:endParaRPr lang="en-GB" sz="3600" b="1" dirty="0"/>
          </a:p>
          <a:p>
            <a:pPr>
              <a:buFont typeface="Wingdings" pitchFamily="2" charset="2"/>
              <a:buChar char="v"/>
            </a:pPr>
            <a:r>
              <a:rPr lang="en-GB" sz="4200" b="1" dirty="0" err="1"/>
              <a:t>Dilutional</a:t>
            </a:r>
            <a:r>
              <a:rPr lang="en-GB" sz="4200" b="1" dirty="0"/>
              <a:t> loss: - </a:t>
            </a:r>
          </a:p>
          <a:p>
            <a:pPr lvl="0"/>
            <a:r>
              <a:rPr lang="en-GB" dirty="0"/>
              <a:t>Massive transfusion of stored blood to bleeding patients.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Immune thrombocytopenia - Lab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GB" dirty="0" smtClean="0"/>
              <a:t>↓ PLATELETS 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en-GB" dirty="0" smtClean="0"/>
              <a:t>PBF	- 	↓PLT, LARGE PLT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en-GB" dirty="0" smtClean="0"/>
              <a:t>BMA	- 	↑MEGAKARYOCYTES </a:t>
            </a:r>
          </a:p>
          <a:p>
            <a:endParaRPr lang="en-GB" dirty="0" smtClean="0"/>
          </a:p>
          <a:p>
            <a:pPr lvl="0">
              <a:buFont typeface="Wingdings" pitchFamily="2" charset="2"/>
              <a:buChar char="Ø"/>
            </a:pPr>
            <a:r>
              <a:rPr lang="en-GB" dirty="0" smtClean="0"/>
              <a:t>ANTIPLATELET	  </a:t>
            </a:r>
            <a:r>
              <a:rPr lang="en-GB" dirty="0" err="1" smtClean="0"/>
              <a:t>Ig</a:t>
            </a:r>
            <a:r>
              <a:rPr lang="en-GB" dirty="0" smtClean="0"/>
              <a:t> G alone or with </a:t>
            </a:r>
            <a:r>
              <a:rPr lang="en-GB" dirty="0" err="1" smtClean="0"/>
              <a:t>Ig</a:t>
            </a:r>
            <a:r>
              <a:rPr lang="en-GB" dirty="0" smtClean="0"/>
              <a:t> M, complement on PLT surface or serum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ITP   -    TREATMENT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dirty="0" smtClean="0"/>
              <a:t>ORAL STEROIDS   </a:t>
            </a:r>
          </a:p>
          <a:p>
            <a:pPr>
              <a:buNone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HIGH DOSE PULSE METHYLPREDNISOLONE </a:t>
            </a:r>
          </a:p>
          <a:p>
            <a:pPr>
              <a:buNone/>
            </a:pPr>
            <a:endParaRPr lang="en-GB" dirty="0" smtClean="0"/>
          </a:p>
          <a:p>
            <a:pPr>
              <a:buFont typeface="Wingdings" pitchFamily="2" charset="2"/>
              <a:buChar char="q"/>
            </a:pPr>
            <a:r>
              <a:rPr lang="en-GB" b="1" u="sng" dirty="0" smtClean="0"/>
              <a:t>  </a:t>
            </a:r>
            <a:r>
              <a:rPr lang="en-GB" dirty="0" smtClean="0"/>
              <a:t>HIGH DOSE INTRAVENOUS </a:t>
            </a:r>
            <a:r>
              <a:rPr lang="en-GB" dirty="0" err="1" smtClean="0"/>
              <a:t>Ig</a:t>
            </a:r>
            <a:r>
              <a:rPr lang="en-GB" dirty="0" smtClean="0"/>
              <a:t> G</a:t>
            </a:r>
          </a:p>
          <a:p>
            <a:pPr lvl="0">
              <a:buNone/>
            </a:pPr>
            <a:endParaRPr lang="en-GB" dirty="0" smtClean="0"/>
          </a:p>
          <a:p>
            <a:pPr lvl="0">
              <a:buFont typeface="Wingdings" pitchFamily="2" charset="2"/>
              <a:buChar char="q"/>
            </a:pPr>
            <a:r>
              <a:rPr lang="en-GB" dirty="0" smtClean="0"/>
              <a:t>SPLENECTOMY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 lvl="0">
              <a:buFont typeface="Wingdings" pitchFamily="2" charset="2"/>
              <a:buChar char="q"/>
            </a:pPr>
            <a:r>
              <a:rPr lang="en-GB" dirty="0" smtClean="0"/>
              <a:t>IMMUNOSUPPRESSIVES</a:t>
            </a:r>
          </a:p>
          <a:p>
            <a:pPr>
              <a:buNone/>
            </a:pPr>
            <a:r>
              <a:rPr lang="en-GB" dirty="0" smtClean="0"/>
              <a:t>(</a:t>
            </a:r>
            <a:r>
              <a:rPr lang="en-GB" dirty="0" err="1" smtClean="0"/>
              <a:t>vincristine</a:t>
            </a:r>
            <a:r>
              <a:rPr lang="en-GB" dirty="0" smtClean="0"/>
              <a:t>, </a:t>
            </a:r>
            <a:r>
              <a:rPr lang="en-GB" dirty="0" err="1" smtClean="0"/>
              <a:t>vinblastine</a:t>
            </a:r>
            <a:r>
              <a:rPr lang="en-GB" dirty="0" smtClean="0"/>
              <a:t>, </a:t>
            </a:r>
            <a:r>
              <a:rPr lang="en-GB" dirty="0" err="1" smtClean="0"/>
              <a:t>cyclophosphamide</a:t>
            </a:r>
            <a:r>
              <a:rPr lang="en-GB" dirty="0" smtClean="0"/>
              <a:t>, </a:t>
            </a:r>
            <a:r>
              <a:rPr lang="en-GB" dirty="0" err="1" smtClean="0"/>
              <a:t>azathioprine</a:t>
            </a:r>
            <a:r>
              <a:rPr lang="en-GB" dirty="0" smtClean="0"/>
              <a:t>, CSA)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 lvl="0">
              <a:buNone/>
            </a:pPr>
            <a:r>
              <a:rPr lang="en-GB" dirty="0" smtClean="0"/>
              <a:t>PLATELET transfusions</a:t>
            </a:r>
          </a:p>
          <a:p>
            <a:pPr>
              <a:buNone/>
            </a:pPr>
            <a:r>
              <a:rPr lang="en-GB" dirty="0" smtClean="0"/>
              <a:t> Androgens, Vitamin C, </a:t>
            </a:r>
            <a:r>
              <a:rPr lang="en-GB" dirty="0" err="1" smtClean="0"/>
              <a:t>colchicine</a:t>
            </a:r>
            <a:r>
              <a:rPr lang="en-GB" dirty="0" smtClean="0"/>
              <a:t>, anti D, </a:t>
            </a:r>
            <a:r>
              <a:rPr lang="el-GR" dirty="0" smtClean="0"/>
              <a:t>α</a:t>
            </a:r>
            <a:r>
              <a:rPr lang="en-GB" dirty="0" smtClean="0"/>
              <a:t>  interferon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Thrombocytopenia due to drugs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857250" indent="-857250">
              <a:buNone/>
            </a:pPr>
            <a:r>
              <a:rPr lang="en-GB" sz="3800" b="1" dirty="0" smtClean="0"/>
              <a:t>Bone marrow suppression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 lvl="0"/>
            <a:r>
              <a:rPr lang="en-GB" b="1" i="1" dirty="0" smtClean="0"/>
              <a:t>Predictable (dose – related)</a:t>
            </a:r>
          </a:p>
          <a:p>
            <a:pPr lvl="0">
              <a:buNone/>
            </a:pPr>
            <a:r>
              <a:rPr lang="en-GB" b="1" i="1" dirty="0" smtClean="0"/>
              <a:t>   </a:t>
            </a:r>
            <a:r>
              <a:rPr lang="en-GB" dirty="0" smtClean="0"/>
              <a:t> Ionising radiation, </a:t>
            </a:r>
            <a:r>
              <a:rPr lang="en-GB" dirty="0" err="1" smtClean="0"/>
              <a:t>cytotoxic</a:t>
            </a:r>
            <a:r>
              <a:rPr lang="en-GB" dirty="0" smtClean="0"/>
              <a:t> drugs, ethanol</a:t>
            </a:r>
          </a:p>
          <a:p>
            <a:pPr>
              <a:buNone/>
            </a:pPr>
            <a:r>
              <a:rPr lang="en-GB" dirty="0" smtClean="0"/>
              <a:t>  </a:t>
            </a:r>
          </a:p>
          <a:p>
            <a:pPr lvl="0"/>
            <a:r>
              <a:rPr lang="en-GB" b="1" i="1" dirty="0" smtClean="0"/>
              <a:t>Occasional</a:t>
            </a:r>
            <a:r>
              <a:rPr lang="en-GB" dirty="0" smtClean="0"/>
              <a:t> </a:t>
            </a: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Chloramphenicol</a:t>
            </a:r>
            <a:r>
              <a:rPr lang="en-GB" dirty="0" smtClean="0"/>
              <a:t>, co-</a:t>
            </a:r>
            <a:r>
              <a:rPr lang="en-GB" dirty="0" err="1" smtClean="0"/>
              <a:t>trimoxazole</a:t>
            </a:r>
            <a:r>
              <a:rPr lang="en-GB" dirty="0" smtClean="0"/>
              <a:t>, </a:t>
            </a:r>
            <a:r>
              <a:rPr lang="en-GB" dirty="0" err="1" smtClean="0"/>
              <a:t>idoxuridine</a:t>
            </a:r>
            <a:r>
              <a:rPr lang="en-GB" dirty="0" smtClean="0"/>
              <a:t>, </a:t>
            </a:r>
            <a:r>
              <a:rPr lang="en-GB" dirty="0" err="1" smtClean="0"/>
              <a:t>phenylbutazone</a:t>
            </a:r>
            <a:r>
              <a:rPr lang="en-GB" dirty="0" smtClean="0"/>
              <a:t>, </a:t>
            </a:r>
            <a:r>
              <a:rPr lang="en-GB" dirty="0" err="1" smtClean="0"/>
              <a:t>penicillamine</a:t>
            </a:r>
            <a:r>
              <a:rPr lang="en-GB" dirty="0" smtClean="0"/>
              <a:t>, organic arsenicals, benzene, etc.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Thrombocytopenia due to drugs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742950" indent="-742950">
              <a:buNone/>
            </a:pPr>
            <a:r>
              <a:rPr lang="en-GB" sz="4100" b="1" dirty="0" smtClean="0"/>
              <a:t>Immune mechanisms (proven or probable)</a:t>
            </a:r>
            <a:endParaRPr lang="en-GB" sz="4100" dirty="0" smtClean="0"/>
          </a:p>
          <a:p>
            <a:pPr>
              <a:buNone/>
            </a:pPr>
            <a:r>
              <a:rPr lang="en-GB" b="1" i="1" dirty="0" smtClean="0"/>
              <a:t> </a:t>
            </a:r>
            <a:endParaRPr lang="en-GB" dirty="0" smtClean="0"/>
          </a:p>
          <a:p>
            <a:pPr lvl="0"/>
            <a:r>
              <a:rPr lang="en-GB" b="1" i="1" dirty="0" smtClean="0"/>
              <a:t>Analgesics, anti-inflammatory drugs: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 </a:t>
            </a:r>
            <a:r>
              <a:rPr lang="en-GB" dirty="0" err="1" smtClean="0"/>
              <a:t>Phenacetin</a:t>
            </a:r>
            <a:r>
              <a:rPr lang="en-GB" dirty="0" smtClean="0"/>
              <a:t>, gold salts, </a:t>
            </a:r>
            <a:r>
              <a:rPr lang="en-GB" dirty="0" err="1" smtClean="0"/>
              <a:t>rifampicin</a:t>
            </a:r>
            <a:endParaRPr lang="en-GB" dirty="0" smtClean="0"/>
          </a:p>
          <a:p>
            <a:r>
              <a:rPr lang="en-GB" dirty="0" smtClean="0"/>
              <a:t> </a:t>
            </a:r>
          </a:p>
          <a:p>
            <a:pPr lvl="0"/>
            <a:r>
              <a:rPr lang="en-GB" b="1" i="1" dirty="0" smtClean="0"/>
              <a:t>Antimicrobials: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 </a:t>
            </a:r>
            <a:r>
              <a:rPr lang="en-GB" dirty="0" err="1" smtClean="0"/>
              <a:t>Penicillins</a:t>
            </a:r>
            <a:r>
              <a:rPr lang="en-GB" dirty="0" smtClean="0"/>
              <a:t>, sulphonamides, </a:t>
            </a:r>
            <a:r>
              <a:rPr lang="en-GB" dirty="0" err="1" smtClean="0"/>
              <a:t>trimethoprim</a:t>
            </a:r>
            <a:r>
              <a:rPr lang="en-GB" dirty="0" smtClean="0"/>
              <a:t>, </a:t>
            </a:r>
            <a:r>
              <a:rPr lang="en-GB" dirty="0" err="1" smtClean="0"/>
              <a:t>para-aminosalicylate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 </a:t>
            </a:r>
          </a:p>
          <a:p>
            <a:pPr lvl="0"/>
            <a:r>
              <a:rPr lang="en-GB" b="1" i="1" dirty="0" smtClean="0"/>
              <a:t>Sedatives, anticonvulsants</a:t>
            </a:r>
            <a:r>
              <a:rPr lang="en-GB" b="1" dirty="0" smtClean="0"/>
              <a:t>: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 Diazepam, sodium </a:t>
            </a:r>
            <a:r>
              <a:rPr lang="en-GB" dirty="0" err="1" smtClean="0"/>
              <a:t>valproate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Thrombocytopenia due to drugs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smtClean="0"/>
              <a:t> </a:t>
            </a:r>
          </a:p>
          <a:p>
            <a:pPr lvl="0">
              <a:buNone/>
            </a:pPr>
            <a:r>
              <a:rPr lang="en-GB" sz="4500" b="1" i="1" dirty="0" smtClean="0"/>
              <a:t>Diuretics:</a:t>
            </a:r>
            <a:endParaRPr lang="en-GB" sz="4500" dirty="0" smtClean="0"/>
          </a:p>
          <a:p>
            <a:pPr>
              <a:buNone/>
            </a:pPr>
            <a:r>
              <a:rPr lang="en-GB" sz="4500" dirty="0" err="1" smtClean="0"/>
              <a:t>Acetazolamide</a:t>
            </a:r>
            <a:r>
              <a:rPr lang="en-GB" sz="4500" dirty="0" smtClean="0"/>
              <a:t>, </a:t>
            </a:r>
            <a:r>
              <a:rPr lang="en-GB" sz="4500" dirty="0" err="1" smtClean="0"/>
              <a:t>chlorathiazides</a:t>
            </a:r>
            <a:r>
              <a:rPr lang="en-GB" sz="4500" dirty="0" smtClean="0"/>
              <a:t>, </a:t>
            </a:r>
            <a:r>
              <a:rPr lang="en-GB" sz="4500" dirty="0" err="1" smtClean="0"/>
              <a:t>frusemide</a:t>
            </a:r>
            <a:endParaRPr lang="en-GB" sz="4500" dirty="0" smtClean="0"/>
          </a:p>
          <a:p>
            <a:pPr>
              <a:buNone/>
            </a:pPr>
            <a:r>
              <a:rPr lang="en-GB" sz="4500" dirty="0" smtClean="0"/>
              <a:t> </a:t>
            </a:r>
          </a:p>
          <a:p>
            <a:pPr lvl="0">
              <a:buNone/>
            </a:pPr>
            <a:r>
              <a:rPr lang="en-GB" sz="4500" b="1" i="1" dirty="0" err="1" smtClean="0"/>
              <a:t>Antidiabetics</a:t>
            </a:r>
            <a:r>
              <a:rPr lang="en-GB" sz="4500" b="1" i="1" dirty="0" smtClean="0"/>
              <a:t>:</a:t>
            </a:r>
            <a:endParaRPr lang="en-GB" sz="4500" dirty="0" smtClean="0"/>
          </a:p>
          <a:p>
            <a:pPr>
              <a:buNone/>
            </a:pPr>
            <a:r>
              <a:rPr lang="en-GB" sz="4500" dirty="0" err="1" smtClean="0"/>
              <a:t>Chlorpropamide</a:t>
            </a:r>
            <a:r>
              <a:rPr lang="en-GB" sz="4500" dirty="0" smtClean="0"/>
              <a:t>, </a:t>
            </a:r>
            <a:r>
              <a:rPr lang="en-GB" sz="4500" dirty="0" err="1" smtClean="0"/>
              <a:t>tolbutamide</a:t>
            </a:r>
            <a:endParaRPr lang="en-GB" sz="4500" dirty="0" smtClean="0"/>
          </a:p>
          <a:p>
            <a:pPr>
              <a:buNone/>
            </a:pPr>
            <a:r>
              <a:rPr lang="en-GB" sz="4500" dirty="0" smtClean="0"/>
              <a:t> </a:t>
            </a:r>
          </a:p>
          <a:p>
            <a:pPr lvl="0">
              <a:buNone/>
            </a:pPr>
            <a:r>
              <a:rPr lang="en-GB" sz="4500" b="1" i="1" dirty="0" smtClean="0"/>
              <a:t>Others:</a:t>
            </a:r>
            <a:endParaRPr lang="en-GB" sz="4500" dirty="0" smtClean="0"/>
          </a:p>
          <a:p>
            <a:pPr>
              <a:buNone/>
            </a:pPr>
            <a:r>
              <a:rPr lang="en-GB" sz="4500" dirty="0" err="1" smtClean="0"/>
              <a:t>Digitoxin</a:t>
            </a:r>
            <a:r>
              <a:rPr lang="en-GB" sz="4500" dirty="0" smtClean="0"/>
              <a:t>, heparin, methyldopa, </a:t>
            </a:r>
            <a:r>
              <a:rPr lang="en-GB" sz="4500" dirty="0" err="1" smtClean="0"/>
              <a:t>oxyprenolol</a:t>
            </a:r>
            <a:r>
              <a:rPr lang="en-GB" sz="4500" dirty="0" smtClean="0"/>
              <a:t>, quinine, </a:t>
            </a:r>
            <a:r>
              <a:rPr lang="en-GB" sz="4500" dirty="0" err="1" smtClean="0"/>
              <a:t>quinidine</a:t>
            </a:r>
            <a:endParaRPr lang="en-GB" sz="4500" dirty="0" smtClean="0"/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sz="4600" b="1" dirty="0" smtClean="0"/>
              <a:t>Platelet aggregation</a:t>
            </a:r>
            <a:endParaRPr lang="en-GB" sz="4600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sz="4500" dirty="0" err="1" smtClean="0"/>
              <a:t>Risocetin</a:t>
            </a:r>
            <a:r>
              <a:rPr lang="en-GB" sz="4500" dirty="0" smtClean="0"/>
              <a:t>, heparin</a:t>
            </a:r>
          </a:p>
          <a:p>
            <a:pPr>
              <a:buNone/>
            </a:pPr>
            <a:r>
              <a:rPr lang="en-GB" dirty="0" smtClean="0"/>
              <a:t> 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GB" b="1" smtClean="0"/>
              <a:t>COAGULATION DISORDERS – INHERITED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64305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GB" dirty="0" smtClean="0"/>
              <a:t> </a:t>
            </a:r>
            <a:r>
              <a:rPr lang="en-GB" b="1" dirty="0" smtClean="0"/>
              <a:t>Must know haemostatic mechanism in detail:</a:t>
            </a:r>
          </a:p>
          <a:p>
            <a:pPr>
              <a:buNone/>
            </a:pPr>
            <a:endParaRPr lang="en-GB" dirty="0" smtClean="0"/>
          </a:p>
          <a:p>
            <a:pPr>
              <a:buFont typeface="Wingdings" pitchFamily="2" charset="2"/>
              <a:buChar char="ü"/>
            </a:pPr>
            <a:r>
              <a:rPr lang="en-GB" dirty="0" smtClean="0"/>
              <a:t>Vascular phase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Font typeface="Wingdings" pitchFamily="2" charset="2"/>
              <a:buChar char="ü"/>
            </a:pPr>
            <a:r>
              <a:rPr lang="en-GB" dirty="0" smtClean="0"/>
              <a:t>Platelet phase</a:t>
            </a:r>
          </a:p>
          <a:p>
            <a:pPr>
              <a:buNone/>
            </a:pPr>
            <a:r>
              <a:rPr lang="en-GB" dirty="0" smtClean="0"/>
              <a:t>  </a:t>
            </a:r>
          </a:p>
          <a:p>
            <a:pPr>
              <a:buFont typeface="Wingdings" pitchFamily="2" charset="2"/>
              <a:buChar char="ü"/>
            </a:pPr>
            <a:r>
              <a:rPr lang="en-GB" dirty="0" smtClean="0"/>
              <a:t>Coagulation phase:</a:t>
            </a:r>
          </a:p>
          <a:p>
            <a:pPr>
              <a:buNone/>
            </a:pPr>
            <a:r>
              <a:rPr lang="en-GB" dirty="0" smtClean="0"/>
              <a:t>    Know factors I to XIII</a:t>
            </a:r>
          </a:p>
          <a:p>
            <a:pPr>
              <a:buNone/>
            </a:pPr>
            <a:r>
              <a:rPr lang="en-GB" dirty="0" smtClean="0"/>
              <a:t> 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357290" y="642918"/>
            <a:ext cx="9644130" cy="530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___________________________________________________________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							Factor IX		Von </a:t>
            </a:r>
            <a:r>
              <a:rPr kumimoji="0" lang="en-GB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Willebrand’s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			Haemophilia A	deficiency	disease		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___________________________________________________________		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											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Inheritance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		Sex – linked			Sex – linked		Dominant				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						(incomplete)		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Main sites of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Muscle, joints		Muscle, joints	Mucous membranes,		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haemorrhage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post – trauma or		post – trauma or	skin cuts, post-trauma	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operation			</a:t>
            </a: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operation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           and operation.	  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Platelet count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Normal			</a:t>
            </a: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Normal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Normal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Bleeding time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Normal			</a:t>
            </a: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Normal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Prolonged	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Prothrombin</a:t>
            </a: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time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Normal			</a:t>
            </a: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Normal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Normal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Partial </a:t>
            </a:r>
            <a:r>
              <a:rPr kumimoji="0" lang="en-GB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thromboplastin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Prolonged			</a:t>
            </a: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Prolonged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Prolonged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or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Time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							normal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Factor VIII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Low				Normal		Low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VWF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Normal			</a:t>
            </a: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Normal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Low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Factor IX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Normal			Low			Normal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Ristocetin</a:t>
            </a: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-induced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Normal			</a:t>
            </a:r>
            <a:r>
              <a:rPr kumimoji="0" lang="en-GB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Normal</a:t>
            </a: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Impaired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platelet aggregation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_______________________________________________________________________________</a:t>
            </a:r>
            <a:endParaRPr kumimoji="0" lang="en-GB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VWF, von </a:t>
            </a:r>
            <a:r>
              <a:rPr kumimoji="0" lang="en-GB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Willebrand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factor.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7305675" algn="l"/>
              </a:tabLst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BLEEDING DISORDERS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b="1" dirty="0" smtClean="0"/>
              <a:t>EVALUATION</a:t>
            </a:r>
            <a:endParaRPr lang="en-GB" b="1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smtClean="0"/>
              <a:t> </a:t>
            </a:r>
            <a:r>
              <a:rPr lang="en-GB" sz="1800" b="1" dirty="0" smtClean="0"/>
              <a:t>SIGNS</a:t>
            </a:r>
            <a:r>
              <a:rPr lang="en-GB" dirty="0" smtClean="0"/>
              <a:t> </a:t>
            </a:r>
            <a:r>
              <a:rPr lang="en-GB" sz="1800" b="1" dirty="0"/>
              <a:t>AND</a:t>
            </a:r>
            <a:r>
              <a:rPr lang="en-GB" dirty="0"/>
              <a:t> </a:t>
            </a:r>
            <a:r>
              <a:rPr lang="en-GB" sz="1800" b="1" dirty="0"/>
              <a:t>SYMPTOMS</a:t>
            </a:r>
            <a:r>
              <a:rPr lang="en-GB" dirty="0"/>
              <a:t>			</a:t>
            </a:r>
            <a:r>
              <a:rPr lang="en-GB" dirty="0" smtClean="0"/>
              <a:t>                </a:t>
            </a:r>
            <a:r>
              <a:rPr lang="en-GB" sz="1800" b="1" dirty="0" smtClean="0"/>
              <a:t>LAB</a:t>
            </a:r>
            <a:r>
              <a:rPr lang="en-GB" dirty="0" smtClean="0"/>
              <a:t> </a:t>
            </a:r>
            <a:r>
              <a:rPr lang="en-GB" sz="1800" b="1" dirty="0"/>
              <a:t>TESTS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43504" y="2071678"/>
            <a:ext cx="2143140" cy="207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 flipV="1">
            <a:off x="1857356" y="2071678"/>
            <a:ext cx="2357454" cy="207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071506" y="285728"/>
            <a:ext cx="8072494" cy="6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pperplate Gothic Bold" pitchFamily="34" charset="0"/>
                <a:cs typeface="Times New Roman" pitchFamily="18" charset="0"/>
              </a:rPr>
              <a:t>HAEMOPHILIA CLINICAL FEATURES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HAEMATOMA (INJECTION)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POST – CIRCUMCISION HAEMORRHAGE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NO CLINICAL SIGNS &amp; SYMPTOMS IN NEWBORN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EXCESS BRUISING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POST DENTAL EXTRACTION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200" algn="l"/>
              </a:tabLst>
            </a:pPr>
            <a:endParaRPr lang="en-GB" sz="20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457200" algn="l"/>
              </a:tabLst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HAEMATURIA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v"/>
              <a:tabLst>
                <a:tab pos="457200" algn="l"/>
              </a:tabLst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HAEMARTHROSES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PSEUDOTUMOURS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r>
              <a:rPr lang="en-GB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IN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TRACRANIAL HAEMORRHAGE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>
                <a:tab pos="457200" algn="l"/>
              </a:tabLst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BLOOD PRODUCTS PROBLEMS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42844" y="0"/>
            <a:ext cx="9858444" cy="358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pperplate Gothic Bold" pitchFamily="34" charset="0"/>
                <a:cs typeface="Times New Roman" pitchFamily="18" charset="0"/>
              </a:rPr>
              <a:t>COAGULATION DISORDERS – SCREENING TESTS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___________________________________________________________________________________________________	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Screening		Abnormalities indicated			Commonest cause	 			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Tests		by prolongation				of disorder	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____________________________________________________________________________________________________	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Thrombin time		Deficiency or abnormality			Disseminated intravascular	 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(TT)		of fibrinogen or inhibition			coagulation	                    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of  thrombin by heparin or 			Heparin therapy			  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FDPs	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Prothrombin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Deficiency or inhibition of			Liver disease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time (PT)		one or more of the following			</a:t>
            </a:r>
            <a:r>
              <a:rPr kumimoji="0" lang="en-GB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Warfarin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therapy		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coagulation factors: VII, X, V,	 		( + conditions above)		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II, fibrinogen	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Activated partial       	                        Deficiency or inhibition of			Haemophilia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thromboplastin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one or more of the following			Christmas disease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time (APTT or		coagulation factors:			(+ conditions above)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PTTK)		XII, XI, IX, VIII, X, V, II,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fibrinogen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______________________________________________________________________________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62138" algn="l"/>
              </a:tabLst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FDPs</a:t>
            </a: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VASCULAR DISORDERS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928802"/>
            <a:ext cx="8229600" cy="4525963"/>
          </a:xfrm>
        </p:spPr>
        <p:txBody>
          <a:bodyPr>
            <a:normAutofit fontScale="25000" lnSpcReduction="20000"/>
          </a:bodyPr>
          <a:lstStyle/>
          <a:p>
            <a:endParaRPr lang="en-GB" b="1" dirty="0"/>
          </a:p>
          <a:p>
            <a:pPr>
              <a:buNone/>
            </a:pPr>
            <a:r>
              <a:rPr lang="en-GB" dirty="0"/>
              <a:t> </a:t>
            </a:r>
            <a:endParaRPr lang="en-GB" b="1" dirty="0"/>
          </a:p>
          <a:p>
            <a:pPr algn="ctr">
              <a:buNone/>
            </a:pPr>
            <a:r>
              <a:rPr lang="en-GB" sz="8000" b="1" dirty="0" smtClean="0"/>
              <a:t>Hereditary</a:t>
            </a:r>
            <a:r>
              <a:rPr lang="en-GB" sz="8000" b="1" dirty="0"/>
              <a:t>: -</a:t>
            </a:r>
          </a:p>
          <a:p>
            <a:pPr algn="ctr">
              <a:buNone/>
            </a:pPr>
            <a:r>
              <a:rPr lang="en-GB" sz="5500" dirty="0"/>
              <a:t> </a:t>
            </a:r>
          </a:p>
          <a:p>
            <a:pPr lvl="0" algn="ctr">
              <a:buNone/>
            </a:pPr>
            <a:r>
              <a:rPr lang="en-GB" sz="5500" dirty="0"/>
              <a:t>HEREDITARY HAEMORRHAGIC TELANGIECTASIA</a:t>
            </a:r>
          </a:p>
          <a:p>
            <a:pPr algn="ctr">
              <a:buNone/>
            </a:pPr>
            <a:r>
              <a:rPr lang="en-GB" sz="5500" dirty="0"/>
              <a:t> </a:t>
            </a:r>
          </a:p>
          <a:p>
            <a:pPr algn="ctr">
              <a:buNone/>
            </a:pPr>
            <a:r>
              <a:rPr lang="en-GB" sz="8000" b="1" dirty="0"/>
              <a:t>Acquired:</a:t>
            </a:r>
            <a:r>
              <a:rPr lang="en-GB" sz="8000" dirty="0"/>
              <a:t> -</a:t>
            </a:r>
          </a:p>
          <a:p>
            <a:pPr algn="ctr">
              <a:buNone/>
            </a:pPr>
            <a:r>
              <a:rPr lang="en-GB" sz="5500" dirty="0"/>
              <a:t> </a:t>
            </a:r>
          </a:p>
          <a:p>
            <a:pPr lvl="0" algn="ctr">
              <a:buNone/>
            </a:pPr>
            <a:r>
              <a:rPr lang="en-GB" sz="5500" dirty="0"/>
              <a:t>SIMPLE EASY BRUISING</a:t>
            </a:r>
          </a:p>
          <a:p>
            <a:pPr algn="ctr">
              <a:buNone/>
            </a:pPr>
            <a:r>
              <a:rPr lang="en-GB" sz="5500" dirty="0"/>
              <a:t> </a:t>
            </a:r>
          </a:p>
          <a:p>
            <a:pPr lvl="0" algn="ctr">
              <a:buNone/>
            </a:pPr>
            <a:r>
              <a:rPr lang="en-GB" sz="5500" dirty="0"/>
              <a:t>SENILE PURPURA</a:t>
            </a:r>
          </a:p>
          <a:p>
            <a:pPr algn="ctr">
              <a:buNone/>
            </a:pPr>
            <a:r>
              <a:rPr lang="en-GB" sz="5500" dirty="0"/>
              <a:t> </a:t>
            </a:r>
          </a:p>
          <a:p>
            <a:pPr lvl="0" algn="ctr">
              <a:buNone/>
            </a:pPr>
            <a:r>
              <a:rPr lang="en-GB" sz="5500" dirty="0"/>
              <a:t>PURPURA ASSOCIATED WITH INFECTIONS</a:t>
            </a:r>
          </a:p>
          <a:p>
            <a:pPr algn="ctr">
              <a:buNone/>
            </a:pPr>
            <a:r>
              <a:rPr lang="en-GB" sz="5500" dirty="0"/>
              <a:t> </a:t>
            </a:r>
          </a:p>
          <a:p>
            <a:pPr lvl="0" algn="ctr">
              <a:buNone/>
            </a:pPr>
            <a:r>
              <a:rPr lang="en-GB" sz="5500" dirty="0"/>
              <a:t>HENOCH SCHONLEIN PURPURA</a:t>
            </a:r>
          </a:p>
          <a:p>
            <a:pPr algn="ctr">
              <a:buNone/>
            </a:pPr>
            <a:r>
              <a:rPr lang="en-GB" sz="5500" dirty="0"/>
              <a:t> </a:t>
            </a:r>
          </a:p>
          <a:p>
            <a:pPr lvl="0" algn="ctr">
              <a:buNone/>
            </a:pPr>
            <a:r>
              <a:rPr lang="en-GB" sz="5500" dirty="0"/>
              <a:t>SCURVY</a:t>
            </a:r>
          </a:p>
          <a:p>
            <a:pPr algn="ctr">
              <a:buNone/>
            </a:pPr>
            <a:r>
              <a:rPr lang="en-GB" sz="5500" dirty="0"/>
              <a:t> </a:t>
            </a:r>
          </a:p>
          <a:p>
            <a:pPr lvl="0" algn="ctr">
              <a:buNone/>
            </a:pPr>
            <a:r>
              <a:rPr lang="en-GB" sz="5500" dirty="0"/>
              <a:t>CONNECTIVE TISSUE DISORDER</a:t>
            </a:r>
          </a:p>
          <a:p>
            <a:pPr algn="ctr">
              <a:buNone/>
            </a:pPr>
            <a:r>
              <a:rPr lang="en-GB" sz="5500" dirty="0"/>
              <a:t> </a:t>
            </a:r>
          </a:p>
          <a:p>
            <a:pPr lvl="0" algn="ctr">
              <a:buNone/>
            </a:pPr>
            <a:r>
              <a:rPr lang="en-GB" sz="5500" dirty="0"/>
              <a:t>STEROID PURPURA</a:t>
            </a:r>
          </a:p>
          <a:p>
            <a:pPr algn="ctr">
              <a:buNone/>
            </a:pPr>
            <a:r>
              <a:rPr lang="en-GB" sz="5500" dirty="0"/>
              <a:t> </a:t>
            </a:r>
            <a:endParaRPr lang="en-GB" sz="5500" b="1" dirty="0"/>
          </a:p>
          <a:p>
            <a:pPr algn="ctr"/>
            <a:endParaRPr lang="en-GB" sz="5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VASCULAR DISORDERS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/>
              <a:t>Pathology: - </a:t>
            </a:r>
          </a:p>
          <a:p>
            <a:pPr>
              <a:buNone/>
            </a:pPr>
            <a:r>
              <a:rPr lang="en-GB" dirty="0"/>
              <a:t> </a:t>
            </a:r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VASCULAR</a:t>
            </a:r>
          </a:p>
          <a:p>
            <a:pPr>
              <a:buFont typeface="Wingdings" pitchFamily="2" charset="2"/>
              <a:buChar char="v"/>
            </a:pPr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 dirty="0"/>
              <a:t>PERIVASCULAR CONNECTIVE TISSUE DISORDER</a:t>
            </a:r>
          </a:p>
          <a:p>
            <a:pPr>
              <a:buNone/>
            </a:pPr>
            <a:endParaRPr lang="en-GB" dirty="0" smtClean="0"/>
          </a:p>
          <a:p>
            <a:pPr algn="ctr">
              <a:buNone/>
            </a:pPr>
            <a:r>
              <a:rPr lang="en-GB" b="1" dirty="0" smtClean="0"/>
              <a:t>NORMAL </a:t>
            </a:r>
            <a:r>
              <a:rPr lang="en-GB" b="1" dirty="0"/>
              <a:t>STANDARD SCREENING TESTS</a:t>
            </a:r>
          </a:p>
          <a:p>
            <a:pPr>
              <a:buNone/>
            </a:pPr>
            <a:r>
              <a:rPr lang="en-GB" dirty="0"/>
              <a:t> 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 smtClean="0"/>
              <a:t>VASCULAR BLEEDING DISORDERS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sz="6700" dirty="0"/>
              <a:t> </a:t>
            </a:r>
            <a:r>
              <a:rPr lang="en-GB" sz="6200" dirty="0" smtClean="0"/>
              <a:t>Abnormality in vessels themselves or in </a:t>
            </a:r>
            <a:r>
              <a:rPr lang="en-GB" sz="6200" dirty="0" err="1" smtClean="0"/>
              <a:t>perivascular</a:t>
            </a:r>
            <a:r>
              <a:rPr lang="en-GB" sz="6200" dirty="0" smtClean="0"/>
              <a:t> connective tissue.</a:t>
            </a:r>
          </a:p>
          <a:p>
            <a:pPr>
              <a:buNone/>
            </a:pPr>
            <a:r>
              <a:rPr lang="en-GB" sz="6200" dirty="0"/>
              <a:t> </a:t>
            </a:r>
          </a:p>
          <a:p>
            <a:pPr lvl="0">
              <a:buFont typeface="Wingdings" pitchFamily="2" charset="2"/>
              <a:buChar char="q"/>
            </a:pPr>
            <a:r>
              <a:rPr lang="en-GB" sz="6200" dirty="0"/>
              <a:t>If due to vascular defect alone  - </a:t>
            </a:r>
            <a:r>
              <a:rPr lang="en-GB" sz="6200" dirty="0" smtClean="0"/>
              <a:t>bleeding is not </a:t>
            </a:r>
            <a:r>
              <a:rPr lang="en-GB" sz="6200" dirty="0"/>
              <a:t>severe.</a:t>
            </a:r>
          </a:p>
          <a:p>
            <a:pPr>
              <a:buNone/>
            </a:pPr>
            <a:r>
              <a:rPr lang="en-GB" sz="6200" dirty="0"/>
              <a:t> </a:t>
            </a:r>
          </a:p>
          <a:p>
            <a:pPr>
              <a:buNone/>
            </a:pPr>
            <a:r>
              <a:rPr lang="en-GB" sz="6200" dirty="0"/>
              <a:t>  </a:t>
            </a:r>
          </a:p>
          <a:p>
            <a:pPr lvl="0">
              <a:buFont typeface="Wingdings" pitchFamily="2" charset="2"/>
              <a:buChar char="q"/>
            </a:pPr>
            <a:r>
              <a:rPr lang="en-GB" sz="6200" dirty="0"/>
              <a:t>Frequently bleeding is mainly in skin – </a:t>
            </a:r>
            <a:r>
              <a:rPr lang="en-GB" sz="6200" dirty="0" err="1"/>
              <a:t>petechiae</a:t>
            </a:r>
            <a:r>
              <a:rPr lang="en-GB" sz="6200" dirty="0"/>
              <a:t>, </a:t>
            </a:r>
            <a:r>
              <a:rPr lang="en-GB" sz="6200" dirty="0" err="1"/>
              <a:t>ecchymoses</a:t>
            </a:r>
            <a:r>
              <a:rPr lang="en-GB" sz="6200" dirty="0"/>
              <a:t> or both.</a:t>
            </a:r>
          </a:p>
          <a:p>
            <a:pPr>
              <a:buNone/>
            </a:pPr>
            <a:r>
              <a:rPr lang="en-GB" sz="6200" dirty="0" smtClean="0"/>
              <a:t>      In </a:t>
            </a:r>
            <a:r>
              <a:rPr lang="en-GB" sz="6200" dirty="0"/>
              <a:t>some </a:t>
            </a:r>
            <a:r>
              <a:rPr lang="en-GB" sz="6200" dirty="0" smtClean="0"/>
              <a:t>disorders </a:t>
            </a:r>
            <a:r>
              <a:rPr lang="en-GB" sz="6200" dirty="0"/>
              <a:t>there is also bleeding from mucous membranes.</a:t>
            </a:r>
          </a:p>
          <a:p>
            <a:pPr>
              <a:buNone/>
            </a:pPr>
            <a:r>
              <a:rPr lang="en-GB" sz="6200" dirty="0"/>
              <a:t> </a:t>
            </a:r>
          </a:p>
          <a:p>
            <a:pPr>
              <a:buNone/>
            </a:pPr>
            <a:r>
              <a:rPr lang="en-GB" sz="6200" dirty="0"/>
              <a:t> </a:t>
            </a:r>
          </a:p>
          <a:p>
            <a:pPr>
              <a:buNone/>
            </a:pPr>
            <a:r>
              <a:rPr lang="en-GB" dirty="0"/>
              <a:t> </a:t>
            </a:r>
          </a:p>
          <a:p>
            <a:pPr lvl="0">
              <a:buNone/>
            </a:pPr>
            <a:r>
              <a:rPr lang="en-GB" sz="9800" b="1" i="1" dirty="0" smtClean="0"/>
              <a:t>Standard screening tests are normal</a:t>
            </a:r>
            <a:endParaRPr lang="en-GB" b="1" i="1" dirty="0"/>
          </a:p>
          <a:p>
            <a:pPr>
              <a:buNone/>
            </a:pPr>
            <a:r>
              <a:rPr lang="en-GB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VASCULAR DISORDERS - INHERITED</a:t>
            </a: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GB" sz="9600" b="1" dirty="0"/>
              <a:t>HEREDITARY HAEMORRHAGIC TELANGIECTASIA </a:t>
            </a:r>
          </a:p>
          <a:p>
            <a:pPr>
              <a:buNone/>
            </a:pPr>
            <a:r>
              <a:rPr lang="en-GB" sz="9600" dirty="0"/>
              <a:t>  </a:t>
            </a:r>
          </a:p>
          <a:p>
            <a:pPr>
              <a:buFont typeface="Wingdings" pitchFamily="2" charset="2"/>
              <a:buChar char="q"/>
            </a:pPr>
            <a:r>
              <a:rPr lang="en-GB" sz="9600" dirty="0" err="1"/>
              <a:t>Autosomal</a:t>
            </a:r>
            <a:r>
              <a:rPr lang="en-GB" sz="9600" dirty="0"/>
              <a:t> dominant inheritance.</a:t>
            </a:r>
          </a:p>
          <a:p>
            <a:pPr>
              <a:buNone/>
            </a:pPr>
            <a:r>
              <a:rPr lang="en-GB" sz="9600" dirty="0"/>
              <a:t> </a:t>
            </a:r>
          </a:p>
          <a:p>
            <a:pPr>
              <a:buFont typeface="Wingdings" pitchFamily="2" charset="2"/>
              <a:buChar char="q"/>
            </a:pPr>
            <a:r>
              <a:rPr lang="en-GB" sz="9600" dirty="0"/>
              <a:t> </a:t>
            </a:r>
            <a:r>
              <a:rPr lang="en-GB" sz="9600" dirty="0" smtClean="0"/>
              <a:t>Dilated </a:t>
            </a:r>
            <a:r>
              <a:rPr lang="en-GB" sz="9600" dirty="0" err="1"/>
              <a:t>microvascular</a:t>
            </a:r>
            <a:r>
              <a:rPr lang="en-GB" sz="9600" dirty="0"/>
              <a:t> swellings in childhood that become </a:t>
            </a:r>
            <a:r>
              <a:rPr lang="en-GB" sz="9600" dirty="0" smtClean="0"/>
              <a:t> more </a:t>
            </a:r>
            <a:r>
              <a:rPr lang="en-GB" sz="9600" dirty="0"/>
              <a:t>numerous in adult life</a:t>
            </a:r>
            <a:r>
              <a:rPr lang="en-GB" sz="9600" dirty="0" smtClean="0"/>
              <a:t>.</a:t>
            </a:r>
            <a:r>
              <a:rPr lang="en-GB" sz="9600" dirty="0"/>
              <a:t> </a:t>
            </a:r>
          </a:p>
          <a:p>
            <a:pPr>
              <a:buFont typeface="Wingdings" pitchFamily="2" charset="2"/>
              <a:buChar char="q"/>
            </a:pPr>
            <a:endParaRPr lang="en-GB" sz="9600" dirty="0" smtClean="0"/>
          </a:p>
          <a:p>
            <a:pPr>
              <a:buFont typeface="Wingdings" pitchFamily="2" charset="2"/>
              <a:buChar char="q"/>
            </a:pPr>
            <a:r>
              <a:rPr lang="en-GB" sz="9600" dirty="0"/>
              <a:t> </a:t>
            </a:r>
            <a:r>
              <a:rPr lang="en-GB" sz="9600" dirty="0" smtClean="0"/>
              <a:t>Skin</a:t>
            </a:r>
            <a:r>
              <a:rPr lang="en-GB" sz="9600" dirty="0"/>
              <a:t>, mucous membrane, internal organs involved.</a:t>
            </a:r>
          </a:p>
          <a:p>
            <a:pPr>
              <a:buNone/>
            </a:pPr>
            <a:r>
              <a:rPr lang="en-GB" sz="9600" dirty="0"/>
              <a:t> </a:t>
            </a:r>
          </a:p>
          <a:p>
            <a:pPr>
              <a:buFont typeface="Wingdings" pitchFamily="2" charset="2"/>
              <a:buChar char="q"/>
            </a:pPr>
            <a:r>
              <a:rPr lang="en-GB" sz="9600" dirty="0"/>
              <a:t> </a:t>
            </a:r>
            <a:r>
              <a:rPr lang="en-GB" sz="9600" dirty="0" smtClean="0"/>
              <a:t>Recurrent </a:t>
            </a:r>
            <a:r>
              <a:rPr lang="en-GB" sz="9600" dirty="0"/>
              <a:t>GIT haemorrhage may cause chronic </a:t>
            </a:r>
            <a:r>
              <a:rPr lang="en-GB" sz="9600" dirty="0" smtClean="0"/>
              <a:t>iron </a:t>
            </a:r>
            <a:r>
              <a:rPr lang="en-GB" sz="9600" dirty="0"/>
              <a:t>deficiency.</a:t>
            </a:r>
          </a:p>
          <a:p>
            <a:pPr>
              <a:buNone/>
            </a:pPr>
            <a:r>
              <a:rPr lang="en-GB" sz="9600" dirty="0"/>
              <a:t> </a:t>
            </a:r>
          </a:p>
          <a:p>
            <a:pPr>
              <a:buNone/>
            </a:pPr>
            <a:r>
              <a:rPr lang="en-GB" dirty="0"/>
              <a:t> </a:t>
            </a:r>
          </a:p>
          <a:p>
            <a:pPr>
              <a:buNone/>
            </a:pPr>
            <a:r>
              <a:rPr lang="en-GB" dirty="0"/>
              <a:t> </a:t>
            </a:r>
          </a:p>
          <a:p>
            <a:pPr>
              <a:buNone/>
            </a:pPr>
            <a:r>
              <a:rPr lang="en-GB" dirty="0"/>
              <a:t> </a:t>
            </a:r>
          </a:p>
          <a:p>
            <a:pPr>
              <a:buNone/>
            </a:pPr>
            <a:r>
              <a:rPr lang="en-GB" dirty="0"/>
              <a:t> </a:t>
            </a:r>
          </a:p>
          <a:p>
            <a:pPr>
              <a:buNone/>
            </a:pPr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r>
              <a:rPr lang="en-GB" b="1" dirty="0"/>
              <a:t> 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VASCULAR DISORDERS - ACQUIRED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GB" sz="1800" b="1" dirty="0"/>
              <a:t>SIMPLE EASY BRUISING</a:t>
            </a:r>
            <a:r>
              <a:rPr lang="en-GB" sz="1800" b="1" dirty="0" smtClean="0"/>
              <a:t>.</a:t>
            </a:r>
            <a:endParaRPr lang="en-GB" sz="1800" dirty="0"/>
          </a:p>
          <a:p>
            <a:pPr>
              <a:buFont typeface="Wingdings" pitchFamily="2" charset="2"/>
              <a:buChar char="Ø"/>
            </a:pPr>
            <a:r>
              <a:rPr lang="en-GB" sz="1800" b="1" dirty="0"/>
              <a:t> </a:t>
            </a:r>
            <a:r>
              <a:rPr lang="en-GB" sz="1800" dirty="0" smtClean="0"/>
              <a:t>Benign </a:t>
            </a:r>
            <a:endParaRPr lang="en-GB" sz="1800" dirty="0"/>
          </a:p>
          <a:p>
            <a:pPr>
              <a:buFont typeface="Wingdings" pitchFamily="2" charset="2"/>
              <a:buChar char="Ø"/>
            </a:pPr>
            <a:r>
              <a:rPr lang="en-GB" sz="1800" dirty="0"/>
              <a:t>Occurs in otherwise healthy women especially in child-bearing age.</a:t>
            </a:r>
          </a:p>
          <a:p>
            <a:pPr>
              <a:buNone/>
            </a:pPr>
            <a:r>
              <a:rPr lang="en-GB" sz="1800" dirty="0"/>
              <a:t> </a:t>
            </a:r>
          </a:p>
          <a:p>
            <a:pPr>
              <a:buNone/>
            </a:pPr>
            <a:r>
              <a:rPr lang="en-GB" sz="1800" dirty="0"/>
              <a:t> </a:t>
            </a:r>
            <a:r>
              <a:rPr lang="en-GB" sz="1800" b="1" dirty="0" smtClean="0"/>
              <a:t>SENILE </a:t>
            </a:r>
            <a:r>
              <a:rPr lang="en-GB" sz="1800" b="1" dirty="0"/>
              <a:t>PURPURA </a:t>
            </a:r>
            <a:endParaRPr lang="en-GB" sz="1800" dirty="0"/>
          </a:p>
          <a:p>
            <a:pPr>
              <a:buFont typeface="Wingdings" pitchFamily="2" charset="2"/>
              <a:buChar char="Ø"/>
            </a:pPr>
            <a:r>
              <a:rPr lang="en-GB" sz="1800" dirty="0"/>
              <a:t> </a:t>
            </a:r>
            <a:r>
              <a:rPr lang="en-GB" sz="1800" dirty="0" smtClean="0"/>
              <a:t>Due </a:t>
            </a:r>
            <a:r>
              <a:rPr lang="en-GB" sz="1800" dirty="0"/>
              <a:t>to atrophy of supporting tissues of </a:t>
            </a:r>
            <a:r>
              <a:rPr lang="en-GB" sz="1800" dirty="0" err="1"/>
              <a:t>cutaneous</a:t>
            </a:r>
            <a:r>
              <a:rPr lang="en-GB" sz="1800" dirty="0"/>
              <a:t> blood vessels.</a:t>
            </a:r>
          </a:p>
          <a:p>
            <a:pPr lvl="0">
              <a:buFont typeface="Wingdings" pitchFamily="2" charset="2"/>
              <a:buChar char="Ø"/>
            </a:pPr>
            <a:r>
              <a:rPr lang="en-GB" sz="1800" dirty="0"/>
              <a:t>Mainly dorsal aspect of forearm and hand.</a:t>
            </a:r>
          </a:p>
          <a:p>
            <a:pPr>
              <a:buNone/>
            </a:pPr>
            <a:r>
              <a:rPr lang="en-GB" sz="1800" dirty="0"/>
              <a:t> </a:t>
            </a:r>
          </a:p>
          <a:p>
            <a:pPr>
              <a:buNone/>
            </a:pPr>
            <a:r>
              <a:rPr lang="en-GB" sz="1800" dirty="0"/>
              <a:t> </a:t>
            </a:r>
            <a:r>
              <a:rPr lang="en-GB" sz="1800" b="1" dirty="0" smtClean="0"/>
              <a:t>PURPURA </a:t>
            </a:r>
            <a:r>
              <a:rPr lang="en-GB" sz="1800" b="1" dirty="0"/>
              <a:t>ASSOCIATED WITH INFECTIONS.</a:t>
            </a:r>
            <a:endParaRPr lang="en-GB" sz="1800" dirty="0"/>
          </a:p>
          <a:p>
            <a:pPr>
              <a:buFont typeface="Wingdings" pitchFamily="2" charset="2"/>
              <a:buChar char="Ø"/>
            </a:pPr>
            <a:r>
              <a:rPr lang="en-GB" sz="1800" dirty="0"/>
              <a:t> </a:t>
            </a:r>
            <a:r>
              <a:rPr lang="en-GB" sz="1800" dirty="0" smtClean="0"/>
              <a:t>Bacterial, viral, </a:t>
            </a:r>
            <a:r>
              <a:rPr lang="en-GB" sz="1800" dirty="0" err="1" smtClean="0"/>
              <a:t>rickettssial</a:t>
            </a:r>
            <a:r>
              <a:rPr lang="en-GB" sz="1800" dirty="0" smtClean="0"/>
              <a:t> infections.</a:t>
            </a:r>
            <a:endParaRPr lang="en-GB" sz="1800" dirty="0"/>
          </a:p>
          <a:p>
            <a:pPr>
              <a:buNone/>
            </a:pPr>
            <a:r>
              <a:rPr lang="en-GB" sz="1800" dirty="0"/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en-GB" sz="1800" dirty="0"/>
              <a:t>Immune complex formation leads to vascular damage e.g. measles, Dengue fever, meningococcal septicaemia.</a:t>
            </a:r>
          </a:p>
          <a:p>
            <a:pPr lvl="0">
              <a:buFont typeface="Wingdings" pitchFamily="2" charset="2"/>
              <a:buChar char="Ø"/>
            </a:pPr>
            <a:r>
              <a:rPr lang="en-GB" sz="1800" dirty="0"/>
              <a:t>DIC, </a:t>
            </a:r>
            <a:r>
              <a:rPr lang="en-GB" sz="1800" dirty="0" err="1"/>
              <a:t>thrombocytopaenia</a:t>
            </a:r>
            <a:r>
              <a:rPr lang="en-GB" sz="1800" dirty="0"/>
              <a:t> due to septicaemia leads to </a:t>
            </a:r>
            <a:r>
              <a:rPr lang="en-GB" sz="1800" dirty="0" err="1"/>
              <a:t>purpura</a:t>
            </a:r>
            <a:r>
              <a:rPr lang="en-GB" sz="1800" dirty="0"/>
              <a:t>.</a:t>
            </a:r>
          </a:p>
          <a:p>
            <a:pPr>
              <a:buNone/>
            </a:pP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VASCULAR DISORDERS - ACQUIRED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GB" sz="6400" b="1" dirty="0"/>
              <a:t>HENOCH SCHONLEIN PURPURA.</a:t>
            </a:r>
            <a:endParaRPr lang="en-GB" sz="6400" dirty="0"/>
          </a:p>
          <a:p>
            <a:pPr>
              <a:buNone/>
            </a:pPr>
            <a:endParaRPr lang="en-GB" sz="6400" b="1" dirty="0" smtClean="0"/>
          </a:p>
          <a:p>
            <a:pPr>
              <a:buFont typeface="Wingdings" pitchFamily="2" charset="2"/>
              <a:buChar char="q"/>
            </a:pPr>
            <a:r>
              <a:rPr lang="en-GB" sz="6400" b="1" dirty="0"/>
              <a:t> </a:t>
            </a:r>
            <a:r>
              <a:rPr lang="en-GB" sz="6400" dirty="0" smtClean="0"/>
              <a:t>Immune </a:t>
            </a:r>
            <a:r>
              <a:rPr lang="en-GB" sz="6400" dirty="0"/>
              <a:t>complex </a:t>
            </a:r>
            <a:r>
              <a:rPr lang="en-GB" sz="6400" b="1" dirty="0"/>
              <a:t>Type III</a:t>
            </a:r>
            <a:r>
              <a:rPr lang="en-GB" sz="6400" dirty="0"/>
              <a:t> hypersensitivity especially in children following acute infection. </a:t>
            </a:r>
          </a:p>
          <a:p>
            <a:pPr lvl="0">
              <a:buFont typeface="Wingdings" pitchFamily="2" charset="2"/>
              <a:buChar char="q"/>
            </a:pPr>
            <a:endParaRPr lang="en-GB" sz="6400" dirty="0" smtClean="0"/>
          </a:p>
          <a:p>
            <a:pPr lvl="0">
              <a:buFont typeface="Wingdings" pitchFamily="2" charset="2"/>
              <a:buChar char="q"/>
            </a:pPr>
            <a:r>
              <a:rPr lang="en-GB" sz="6400" dirty="0" err="1" smtClean="0"/>
              <a:t>Purpuric</a:t>
            </a:r>
            <a:r>
              <a:rPr lang="en-GB" sz="6400" dirty="0" smtClean="0"/>
              <a:t> </a:t>
            </a:r>
            <a:r>
              <a:rPr lang="en-GB" sz="6400" dirty="0"/>
              <a:t>rash accompanied by localised oedema and itch.</a:t>
            </a:r>
          </a:p>
          <a:p>
            <a:pPr lvl="0">
              <a:buFont typeface="Wingdings" pitchFamily="2" charset="2"/>
              <a:buChar char="q"/>
            </a:pPr>
            <a:endParaRPr lang="en-GB" sz="6400" dirty="0" smtClean="0"/>
          </a:p>
          <a:p>
            <a:pPr lvl="0">
              <a:buFont typeface="Wingdings" pitchFamily="2" charset="2"/>
              <a:buChar char="q"/>
            </a:pPr>
            <a:r>
              <a:rPr lang="en-GB" sz="6400" dirty="0" smtClean="0"/>
              <a:t>Buttocks</a:t>
            </a:r>
            <a:r>
              <a:rPr lang="en-GB" sz="6400" dirty="0"/>
              <a:t>, extensor surface lower legs, elbows.</a:t>
            </a:r>
          </a:p>
          <a:p>
            <a:pPr lvl="0">
              <a:buFont typeface="Wingdings" pitchFamily="2" charset="2"/>
              <a:buChar char="q"/>
            </a:pPr>
            <a:endParaRPr lang="en-GB" sz="6400" dirty="0" smtClean="0"/>
          </a:p>
          <a:p>
            <a:pPr lvl="0">
              <a:buFont typeface="Wingdings" pitchFamily="2" charset="2"/>
              <a:buChar char="q"/>
            </a:pPr>
            <a:r>
              <a:rPr lang="en-GB" sz="6400" dirty="0" smtClean="0"/>
              <a:t>Painful </a:t>
            </a:r>
            <a:r>
              <a:rPr lang="en-GB" sz="6400" dirty="0"/>
              <a:t>joint swelling, </a:t>
            </a:r>
            <a:r>
              <a:rPr lang="en-GB" sz="6400" dirty="0" err="1"/>
              <a:t>haematuria</a:t>
            </a:r>
            <a:r>
              <a:rPr lang="en-GB" sz="6400" dirty="0"/>
              <a:t>, abdominal pain.</a:t>
            </a:r>
          </a:p>
          <a:p>
            <a:pPr lvl="0">
              <a:buFont typeface="Wingdings" pitchFamily="2" charset="2"/>
              <a:buChar char="q"/>
            </a:pPr>
            <a:endParaRPr lang="en-GB" sz="6400" dirty="0" smtClean="0"/>
          </a:p>
          <a:p>
            <a:pPr lvl="0">
              <a:buFont typeface="Wingdings" pitchFamily="2" charset="2"/>
              <a:buChar char="q"/>
            </a:pPr>
            <a:r>
              <a:rPr lang="en-GB" sz="6400" dirty="0" smtClean="0"/>
              <a:t>Usually </a:t>
            </a:r>
            <a:r>
              <a:rPr lang="en-GB" sz="6400" dirty="0"/>
              <a:t>self – limiting.</a:t>
            </a:r>
          </a:p>
          <a:p>
            <a:pPr lvl="0">
              <a:buFont typeface="Wingdings" pitchFamily="2" charset="2"/>
              <a:buChar char="q"/>
            </a:pPr>
            <a:endParaRPr lang="en-GB" sz="6400" dirty="0" smtClean="0"/>
          </a:p>
          <a:p>
            <a:pPr lvl="0">
              <a:buFont typeface="Wingdings" pitchFamily="2" charset="2"/>
              <a:buChar char="q"/>
            </a:pPr>
            <a:r>
              <a:rPr lang="en-GB" sz="6400" dirty="0" smtClean="0"/>
              <a:t>Renal </a:t>
            </a:r>
            <a:r>
              <a:rPr lang="en-GB" sz="6400" dirty="0"/>
              <a:t>failure – occasionally.</a:t>
            </a:r>
          </a:p>
          <a:p>
            <a:pPr>
              <a:buNone/>
            </a:pPr>
            <a:endParaRPr lang="en-GB" sz="6400" b="1" dirty="0" smtClean="0"/>
          </a:p>
          <a:p>
            <a:pPr>
              <a:buNone/>
            </a:pPr>
            <a:endParaRPr lang="en-GB" sz="6400" b="1" dirty="0" smtClean="0"/>
          </a:p>
          <a:p>
            <a:pPr>
              <a:buNone/>
            </a:pPr>
            <a:r>
              <a:rPr lang="en-GB" sz="6400" b="1" dirty="0" smtClean="0"/>
              <a:t>SCURVY</a:t>
            </a:r>
            <a:endParaRPr lang="en-GB" sz="6400" dirty="0"/>
          </a:p>
          <a:p>
            <a:pPr>
              <a:buNone/>
            </a:pPr>
            <a:r>
              <a:rPr lang="en-GB" sz="6400" b="1" dirty="0"/>
              <a:t> </a:t>
            </a:r>
            <a:endParaRPr lang="en-GB" sz="6400" b="1" dirty="0" smtClean="0"/>
          </a:p>
          <a:p>
            <a:pPr>
              <a:buFont typeface="Wingdings" pitchFamily="2" charset="2"/>
              <a:buChar char="q"/>
            </a:pPr>
            <a:r>
              <a:rPr lang="en-GB" sz="6400" dirty="0" smtClean="0"/>
              <a:t>Defective </a:t>
            </a:r>
            <a:r>
              <a:rPr lang="en-GB" sz="6400" dirty="0"/>
              <a:t>collagen.</a:t>
            </a:r>
          </a:p>
          <a:p>
            <a:pPr lvl="0">
              <a:buFont typeface="Wingdings" pitchFamily="2" charset="2"/>
              <a:buChar char="q"/>
            </a:pPr>
            <a:endParaRPr lang="en-GB" sz="6400" dirty="0" smtClean="0"/>
          </a:p>
          <a:p>
            <a:pPr lvl="0">
              <a:buFont typeface="Wingdings" pitchFamily="2" charset="2"/>
              <a:buChar char="q"/>
            </a:pPr>
            <a:r>
              <a:rPr lang="en-GB" sz="6400" dirty="0" err="1" smtClean="0"/>
              <a:t>Petechiae</a:t>
            </a:r>
            <a:r>
              <a:rPr lang="en-GB" sz="6400" dirty="0"/>
              <a:t>, bruising, mucosal haemorrhage.</a:t>
            </a:r>
          </a:p>
          <a:p>
            <a:pPr>
              <a:buNone/>
            </a:pPr>
            <a:r>
              <a:rPr lang="en-GB" sz="6400" dirty="0"/>
              <a:t> </a:t>
            </a:r>
          </a:p>
          <a:p>
            <a:pPr>
              <a:buNone/>
            </a:pPr>
            <a:r>
              <a:rPr lang="en-GB" sz="6400" dirty="0"/>
              <a:t> </a:t>
            </a:r>
          </a:p>
          <a:p>
            <a:pPr>
              <a:buNone/>
            </a:pPr>
            <a:r>
              <a:rPr lang="en-GB" sz="5500" b="1" dirty="0"/>
              <a:t> </a:t>
            </a:r>
            <a:endParaRPr lang="en-GB" sz="5500" dirty="0"/>
          </a:p>
          <a:p>
            <a:endParaRPr lang="en-GB" dirty="0"/>
          </a:p>
          <a:p>
            <a:pPr>
              <a:buNone/>
            </a:pPr>
            <a:r>
              <a:rPr lang="en-GB" b="1" dirty="0"/>
              <a:t> 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VASCULAR DISORDERS - ACQUIRED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29600" cy="50720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800" b="1" dirty="0"/>
              <a:t>STEROID PURPURA</a:t>
            </a:r>
            <a:endParaRPr lang="en-GB" sz="1800" dirty="0"/>
          </a:p>
          <a:p>
            <a:pPr>
              <a:buFont typeface="Wingdings" pitchFamily="2" charset="2"/>
              <a:buChar char="Ø"/>
            </a:pPr>
            <a:r>
              <a:rPr lang="en-GB" sz="1800" b="1" dirty="0"/>
              <a:t> </a:t>
            </a:r>
            <a:r>
              <a:rPr lang="en-GB" sz="1800" dirty="0" smtClean="0"/>
              <a:t>Associated </a:t>
            </a:r>
            <a:r>
              <a:rPr lang="en-GB" sz="1800" dirty="0"/>
              <a:t>with long–term steroid therapy or </a:t>
            </a:r>
            <a:r>
              <a:rPr lang="en-GB" sz="1800" dirty="0" err="1"/>
              <a:t>Cushings</a:t>
            </a:r>
            <a:r>
              <a:rPr lang="en-GB" sz="1800" dirty="0"/>
              <a:t> syndrome.</a:t>
            </a:r>
          </a:p>
          <a:p>
            <a:pPr lvl="0">
              <a:buFont typeface="Wingdings" pitchFamily="2" charset="2"/>
              <a:buChar char="Ø"/>
            </a:pPr>
            <a:r>
              <a:rPr lang="en-GB" sz="1800" dirty="0"/>
              <a:t>Defective vascular supportive tissue.</a:t>
            </a:r>
          </a:p>
          <a:p>
            <a:pPr>
              <a:buNone/>
            </a:pPr>
            <a:r>
              <a:rPr lang="en-GB" sz="1800" dirty="0"/>
              <a:t> </a:t>
            </a:r>
          </a:p>
          <a:p>
            <a:pPr>
              <a:buNone/>
            </a:pPr>
            <a:r>
              <a:rPr lang="en-GB" sz="1800" dirty="0"/>
              <a:t> </a:t>
            </a:r>
            <a:r>
              <a:rPr lang="en-GB" sz="1800" b="1" dirty="0" smtClean="0"/>
              <a:t>CONNECTIVE </a:t>
            </a:r>
            <a:r>
              <a:rPr lang="en-GB" sz="1800" b="1" dirty="0"/>
              <a:t>TISSUE DISORDER</a:t>
            </a:r>
            <a:endParaRPr lang="en-GB" sz="1800" dirty="0"/>
          </a:p>
          <a:p>
            <a:pPr>
              <a:buFont typeface="Wingdings" pitchFamily="2" charset="2"/>
              <a:buChar char="Ø"/>
            </a:pPr>
            <a:r>
              <a:rPr lang="en-GB" sz="1800" dirty="0" smtClean="0"/>
              <a:t>e.g</a:t>
            </a:r>
            <a:r>
              <a:rPr lang="en-GB" sz="1800" dirty="0"/>
              <a:t>. Ehlers </a:t>
            </a:r>
            <a:r>
              <a:rPr lang="en-GB" sz="1800" dirty="0" err="1"/>
              <a:t>Danlos</a:t>
            </a:r>
            <a:r>
              <a:rPr lang="en-GB" sz="1800" dirty="0"/>
              <a:t> syndrome:</a:t>
            </a:r>
          </a:p>
          <a:p>
            <a:pPr>
              <a:buFont typeface="Wingdings" pitchFamily="2" charset="2"/>
              <a:buChar char="Ø"/>
            </a:pPr>
            <a:r>
              <a:rPr lang="en-GB" sz="1800" dirty="0"/>
              <a:t> </a:t>
            </a:r>
            <a:r>
              <a:rPr lang="en-GB" sz="1800" dirty="0" smtClean="0"/>
              <a:t>Hereditary </a:t>
            </a:r>
            <a:r>
              <a:rPr lang="en-GB" sz="1800" dirty="0"/>
              <a:t>collagen abnormalities.</a:t>
            </a:r>
          </a:p>
          <a:p>
            <a:pPr lvl="0">
              <a:buFont typeface="Wingdings" pitchFamily="2" charset="2"/>
              <a:buChar char="Ø"/>
            </a:pPr>
            <a:r>
              <a:rPr lang="en-GB" sz="1800" dirty="0" err="1"/>
              <a:t>Hyperextensibility</a:t>
            </a:r>
            <a:r>
              <a:rPr lang="en-GB" sz="1800" dirty="0"/>
              <a:t> of joints, hyperplasic friable skin.</a:t>
            </a:r>
          </a:p>
          <a:p>
            <a:pPr lvl="0">
              <a:buFont typeface="Wingdings" pitchFamily="2" charset="2"/>
              <a:buChar char="Ø"/>
            </a:pPr>
            <a:r>
              <a:rPr lang="en-GB" sz="1800" dirty="0"/>
              <a:t>Mild cases ( bruising &amp; </a:t>
            </a:r>
            <a:r>
              <a:rPr lang="en-GB" sz="1800" dirty="0" err="1"/>
              <a:t>purpura</a:t>
            </a:r>
            <a:r>
              <a:rPr lang="en-GB" sz="1800" dirty="0"/>
              <a:t> post-minor trauma).</a:t>
            </a:r>
          </a:p>
          <a:p>
            <a:pPr lvl="0">
              <a:buFont typeface="Wingdings" pitchFamily="2" charset="2"/>
              <a:buChar char="Ø"/>
            </a:pPr>
            <a:r>
              <a:rPr lang="en-GB" sz="1800" dirty="0"/>
              <a:t>Most severe -Type IV (Type III collagen is defective.</a:t>
            </a:r>
          </a:p>
          <a:p>
            <a:pPr>
              <a:buNone/>
            </a:pPr>
            <a:r>
              <a:rPr lang="en-GB" sz="1800" dirty="0"/>
              <a:t> </a:t>
            </a:r>
          </a:p>
          <a:p>
            <a:pPr>
              <a:buNone/>
            </a:pPr>
            <a:r>
              <a:rPr lang="en-GB" sz="1800" b="1" dirty="0" smtClean="0"/>
              <a:t>OTHERS  </a:t>
            </a:r>
            <a:r>
              <a:rPr lang="en-GB" sz="1800" b="1" dirty="0"/>
              <a:t>	</a:t>
            </a:r>
            <a:endParaRPr lang="en-GB" sz="1800" dirty="0"/>
          </a:p>
          <a:p>
            <a:pPr>
              <a:buFont typeface="Wingdings" pitchFamily="2" charset="2"/>
              <a:buChar char="Ø"/>
            </a:pPr>
            <a:r>
              <a:rPr lang="en-GB" sz="1800" dirty="0"/>
              <a:t> </a:t>
            </a:r>
            <a:r>
              <a:rPr lang="en-GB" sz="1800" dirty="0" err="1" smtClean="0"/>
              <a:t>Autoerythrocyte</a:t>
            </a:r>
            <a:r>
              <a:rPr lang="en-GB" sz="1800" dirty="0" smtClean="0"/>
              <a:t> </a:t>
            </a:r>
            <a:r>
              <a:rPr lang="en-GB" sz="1800" dirty="0"/>
              <a:t>sensitisation</a:t>
            </a:r>
          </a:p>
          <a:p>
            <a:pPr lvl="0">
              <a:buFont typeface="Wingdings" pitchFamily="2" charset="2"/>
              <a:buChar char="Ø"/>
            </a:pPr>
            <a:r>
              <a:rPr lang="en-GB" sz="1800" dirty="0"/>
              <a:t>DNA sensitivity</a:t>
            </a:r>
          </a:p>
          <a:p>
            <a:pPr lvl="0">
              <a:buFont typeface="Wingdings" pitchFamily="2" charset="2"/>
              <a:buChar char="Ø"/>
            </a:pPr>
            <a:r>
              <a:rPr lang="en-GB" sz="1800" dirty="0"/>
              <a:t>Fat embolism</a:t>
            </a:r>
          </a:p>
          <a:p>
            <a:pPr>
              <a:buNone/>
            </a:pPr>
            <a:r>
              <a:rPr lang="en-GB" sz="1800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606</TotalTime>
  <Words>157</Words>
  <Application>Microsoft Office PowerPoint</Application>
  <PresentationFormat>On-screen Show (4:3)</PresentationFormat>
  <Paragraphs>320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BLEEDING DISORDERS</vt:lpstr>
      <vt:lpstr>BLEEDING DISORDERS</vt:lpstr>
      <vt:lpstr>VASCULAR DISORDERS</vt:lpstr>
      <vt:lpstr>VASCULAR DISORDERS</vt:lpstr>
      <vt:lpstr>VASCULAR BLEEDING DISORDERS</vt:lpstr>
      <vt:lpstr>VASCULAR DISORDERS - INHERITED</vt:lpstr>
      <vt:lpstr>VASCULAR DISORDERS - ACQUIRED</vt:lpstr>
      <vt:lpstr>VASCULAR DISORDERS - ACQUIRED</vt:lpstr>
      <vt:lpstr>VASCULAR DISORDERS - ACQUIRED</vt:lpstr>
      <vt:lpstr>Platelet disorders - inherited</vt:lpstr>
      <vt:lpstr>THROMBOCYTOPENIA - CAUSES</vt:lpstr>
      <vt:lpstr>THROMBOCYTOPENIA - CAUSES</vt:lpstr>
      <vt:lpstr>Immune thrombocytopenia - Lab</vt:lpstr>
      <vt:lpstr>ITP   -    TREATMENT</vt:lpstr>
      <vt:lpstr>Thrombocytopenia due to drugs</vt:lpstr>
      <vt:lpstr>Thrombocytopenia due to drugs</vt:lpstr>
      <vt:lpstr>Thrombocytopenia due to drugs</vt:lpstr>
      <vt:lpstr>COAGULATION DISORDERS – INHERITED</vt:lpstr>
      <vt:lpstr>Slide 19</vt:lpstr>
      <vt:lpstr>Slide 20</vt:lpstr>
      <vt:lpstr>Slide 21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427</cp:revision>
  <dcterms:created xsi:type="dcterms:W3CDTF">2013-01-08T13:30:19Z</dcterms:created>
  <dcterms:modified xsi:type="dcterms:W3CDTF">2014-07-13T18:02:15Z</dcterms:modified>
</cp:coreProperties>
</file>