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112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4DE42F-DC90-4393-B962-56813541911F}" type="datetimeFigureOut">
              <a:rPr lang="en-US" smtClean="0"/>
              <a:pPr/>
              <a:t>2/27/2020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FD75C91-E96A-4A28-91DE-D222C49658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mericanpregnancy.org/breastfeeding/breastfeeding-and-jaundice/" TargetMode="External"/><Relationship Id="rId2" Type="http://schemas.openxmlformats.org/officeDocument/2006/relationships/hyperlink" Target="https://emedicine.medscape.com/article/973629-overvie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Breastfeeding jaundice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breastmilk</a:t>
            </a:r>
            <a:r>
              <a:rPr lang="en-US" dirty="0" smtClean="0"/>
              <a:t> jaundice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Supervisor: Dr. Laving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BREASTFEEDING JAUNDICE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Is caused when the baby does not get enough </a:t>
            </a:r>
            <a:r>
              <a:rPr lang="en-US" sz="2400" dirty="0" smtClean="0"/>
              <a:t>breast milk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Adequate amounts of breast milk increase a baby’s bowel movements, which help secrete the buildup of </a:t>
            </a:r>
            <a:r>
              <a:rPr lang="en-US" sz="2400" dirty="0" err="1" smtClean="0"/>
              <a:t>bilirubin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Breastfeeding jaundice can occur when a newborn does not get a good start on </a:t>
            </a:r>
            <a:r>
              <a:rPr lang="en-US" sz="2400" dirty="0" smtClean="0"/>
              <a:t>breastfeeding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dirty="0" smtClean="0"/>
              <a:t>Has an improper latching on the areola of the </a:t>
            </a:r>
            <a:r>
              <a:rPr lang="en-US" sz="2400" dirty="0" smtClean="0"/>
              <a:t>mother.</a:t>
            </a:r>
            <a:endParaRPr lang="en-US" sz="2400" dirty="0" smtClean="0"/>
          </a:p>
          <a:p>
            <a:r>
              <a:rPr lang="en-US" sz="2400" dirty="0" smtClean="0"/>
              <a:t> Is supplemented with other substitutes which interfere with breastfeeding. Breastfeeding jaundice often will resolve itself with increased feedings and help from a </a:t>
            </a:r>
            <a:r>
              <a:rPr lang="en-US" sz="2400" dirty="0" smtClean="0"/>
              <a:t>lactation nurse.</a:t>
            </a:r>
            <a:endParaRPr lang="en-US" sz="2400" dirty="0" smtClean="0"/>
          </a:p>
          <a:p>
            <a:r>
              <a:rPr lang="en-US" sz="2400" dirty="0" smtClean="0"/>
              <a:t>It manifests in the first 3 days of life, peaks by 5-15 days of life, disappears by week 3 of </a:t>
            </a:r>
            <a:r>
              <a:rPr lang="en-US" sz="2400" dirty="0" smtClean="0"/>
              <a:t>life.</a:t>
            </a:r>
            <a:endParaRPr lang="en-US" sz="24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BREASTMILK JAUNDICE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is a type of indirect </a:t>
            </a:r>
            <a:r>
              <a:rPr lang="en-US" sz="2400" dirty="0" err="1" smtClean="0"/>
              <a:t>hyperbilirubinemia</a:t>
            </a:r>
            <a:r>
              <a:rPr lang="en-US" sz="2400" dirty="0" smtClean="0"/>
              <a:t> in an otherwise healthy breastfed newborn that develops after the first 4-7 days of life, persists longer than physiologic jaundice(past 2weeks) , and has no other identifiable cause.</a:t>
            </a:r>
            <a:r>
              <a:rPr lang="en-US" sz="2400" baseline="30000" dirty="0" smtClean="0"/>
              <a:t> 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 In contrast to babies with breast milk jaundice, infants suffering from breastfeeding jaundice generally exhibit mild dehydration and weight loss in the first few days of life. </a:t>
            </a:r>
          </a:p>
          <a:p>
            <a:endParaRPr lang="en-US" sz="2400" dirty="0" smtClean="0"/>
          </a:p>
          <a:p>
            <a:r>
              <a:rPr lang="en-US" sz="2400" dirty="0" smtClean="0"/>
              <a:t>There are a myriad of causes of </a:t>
            </a:r>
            <a:r>
              <a:rPr lang="en-US" sz="2400" dirty="0" err="1" smtClean="0"/>
              <a:t>breasttmilk</a:t>
            </a:r>
            <a:r>
              <a:rPr lang="en-US" sz="2400" dirty="0" smtClean="0"/>
              <a:t> jaundice and below are listed causes of it:</a:t>
            </a:r>
          </a:p>
          <a:p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BREASTMILK JAUNDICE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dirty="0" smtClean="0"/>
              <a:t>An unusual metabolite of progesterone (pregnane-3-alpha 20 beta-</a:t>
            </a:r>
            <a:r>
              <a:rPr lang="en-US" sz="2400" dirty="0" err="1" smtClean="0"/>
              <a:t>diol</a:t>
            </a:r>
            <a:r>
              <a:rPr lang="en-US" sz="2400" dirty="0" smtClean="0"/>
              <a:t>), a substance in the breast milk that inhibits </a:t>
            </a:r>
            <a:r>
              <a:rPr lang="en-US" sz="2400" dirty="0" err="1" smtClean="0"/>
              <a:t>uridine</a:t>
            </a:r>
            <a:r>
              <a:rPr lang="en-US" sz="2400" dirty="0" smtClean="0"/>
              <a:t> </a:t>
            </a:r>
            <a:r>
              <a:rPr lang="en-US" sz="2400" dirty="0" err="1" smtClean="0"/>
              <a:t>diphosphoglucuronic</a:t>
            </a:r>
            <a:r>
              <a:rPr lang="en-US" sz="2400" dirty="0" smtClean="0"/>
              <a:t> acid (UDPGA) </a:t>
            </a:r>
            <a:r>
              <a:rPr lang="en-US" sz="2400" dirty="0" err="1" smtClean="0"/>
              <a:t>glucuronyl</a:t>
            </a:r>
            <a:r>
              <a:rPr lang="en-US" sz="2400" dirty="0" smtClean="0"/>
              <a:t> </a:t>
            </a:r>
            <a:r>
              <a:rPr lang="en-US" sz="2400" dirty="0" err="1" smtClean="0"/>
              <a:t>transferase</a:t>
            </a:r>
            <a:r>
              <a:rPr lang="en-US" sz="2400" dirty="0" smtClean="0"/>
              <a:t>.</a:t>
            </a:r>
            <a:r>
              <a:rPr lang="en-US" sz="2400" baseline="30000" dirty="0" smtClean="0"/>
              <a:t> </a:t>
            </a:r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Increased concentrations of </a:t>
            </a:r>
            <a:r>
              <a:rPr lang="en-US" sz="2400" dirty="0" err="1" smtClean="0"/>
              <a:t>nonesterified</a:t>
            </a:r>
            <a:r>
              <a:rPr lang="en-US" sz="2400" dirty="0" smtClean="0"/>
              <a:t> free fatty acids that inhibit hepatic </a:t>
            </a:r>
            <a:r>
              <a:rPr lang="en-US" sz="2400" dirty="0" err="1" smtClean="0"/>
              <a:t>glucuronyl</a:t>
            </a:r>
            <a:r>
              <a:rPr lang="en-US" sz="2400" dirty="0" smtClean="0"/>
              <a:t> </a:t>
            </a:r>
            <a:r>
              <a:rPr lang="en-US" sz="2400" dirty="0" err="1" smtClean="0"/>
              <a:t>transferase</a:t>
            </a:r>
            <a:r>
              <a:rPr lang="en-US" sz="2400" dirty="0" smtClean="0"/>
              <a:t>.</a:t>
            </a:r>
            <a:r>
              <a:rPr lang="en-US" sz="2400" baseline="30000" dirty="0" smtClean="0"/>
              <a:t> </a:t>
            </a:r>
            <a:endParaRPr lang="en-US" sz="2400" dirty="0" smtClean="0"/>
          </a:p>
          <a:p>
            <a:r>
              <a:rPr lang="en-US" sz="2400" dirty="0" smtClean="0"/>
              <a:t>Increased </a:t>
            </a:r>
            <a:r>
              <a:rPr lang="en-US" sz="2400" dirty="0" err="1" smtClean="0"/>
              <a:t>enterohepatic</a:t>
            </a:r>
            <a:r>
              <a:rPr lang="en-US" sz="2400" dirty="0" smtClean="0"/>
              <a:t> circulation of </a:t>
            </a:r>
            <a:r>
              <a:rPr lang="en-US" sz="2400" dirty="0" err="1" smtClean="0"/>
              <a:t>bilirubin</a:t>
            </a:r>
            <a:r>
              <a:rPr lang="en-US" sz="2400" dirty="0" smtClean="0"/>
              <a:t> due to (1) increased content of beta </a:t>
            </a:r>
            <a:r>
              <a:rPr lang="en-US" sz="2400" dirty="0" err="1" smtClean="0"/>
              <a:t>glucuronidase</a:t>
            </a:r>
            <a:r>
              <a:rPr lang="en-US" sz="2400" dirty="0" smtClean="0"/>
              <a:t> activity in breast milk and, therefore, the intestines of the breastfed neonate and (2) delayed establishment of enteric flora in breastfed infants.</a:t>
            </a:r>
            <a:r>
              <a:rPr lang="en-US" sz="2400" baseline="30000" dirty="0" smtClean="0"/>
              <a:t> </a:t>
            </a:r>
            <a:endParaRPr lang="en-US" sz="2400" dirty="0" smtClean="0"/>
          </a:p>
          <a:p>
            <a:r>
              <a:rPr lang="en-US" sz="2400" dirty="0" smtClean="0"/>
              <a:t>Defects in </a:t>
            </a:r>
            <a:r>
              <a:rPr lang="en-US" sz="2400" dirty="0" err="1" smtClean="0"/>
              <a:t>uridine</a:t>
            </a:r>
            <a:r>
              <a:rPr lang="en-US" sz="2400" dirty="0" smtClean="0"/>
              <a:t> </a:t>
            </a:r>
            <a:r>
              <a:rPr lang="en-US" sz="2400" dirty="0" err="1" smtClean="0"/>
              <a:t>diphosphate-glucuronyl</a:t>
            </a:r>
            <a:r>
              <a:rPr lang="en-US" sz="2400" dirty="0" smtClean="0"/>
              <a:t> </a:t>
            </a:r>
            <a:r>
              <a:rPr lang="en-US" sz="2400" dirty="0" err="1" smtClean="0"/>
              <a:t>transferase</a:t>
            </a:r>
            <a:r>
              <a:rPr lang="en-US" sz="2400" dirty="0" smtClean="0"/>
              <a:t> (</a:t>
            </a:r>
            <a:r>
              <a:rPr lang="en-US" sz="2400" i="1" dirty="0" smtClean="0"/>
              <a:t>UGT1A1</a:t>
            </a:r>
            <a:r>
              <a:rPr lang="en-US" sz="2400" dirty="0" smtClean="0"/>
              <a:t>) activity in infants who are homozygous or heterozygous for variants of the Gilbert syndrome promoter and coding region polymorphism.</a:t>
            </a:r>
            <a:r>
              <a:rPr lang="en-US" sz="2400" baseline="30000" dirty="0" smtClean="0"/>
              <a:t> </a:t>
            </a:r>
            <a:endParaRPr lang="en-US" sz="2400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BREASTMILK JAUNDICE CAUSES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91440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Increased levels of inflammatory cytokines in human milk, especially interleukin (IL)-1 beta and IL-6,  in individuals with breast milk jaundice; these are known to be </a:t>
            </a:r>
            <a:r>
              <a:rPr lang="en-US" sz="3400" dirty="0" err="1" smtClean="0"/>
              <a:t>cholestatic</a:t>
            </a:r>
            <a:r>
              <a:rPr lang="en-US" sz="3400" dirty="0" smtClean="0"/>
              <a:t> and reduce the uptake, metabolism, and excretion of </a:t>
            </a:r>
            <a:r>
              <a:rPr lang="en-US" sz="3400" dirty="0" err="1" smtClean="0"/>
              <a:t>bilirubin</a:t>
            </a:r>
            <a:r>
              <a:rPr lang="en-US" sz="3400" baseline="30000" dirty="0" smtClean="0"/>
              <a:t> </a:t>
            </a:r>
            <a:endParaRPr lang="en-US" sz="3400" dirty="0" smtClean="0"/>
          </a:p>
          <a:p>
            <a:endParaRPr lang="en-US" sz="3400" dirty="0" smtClean="0"/>
          </a:p>
          <a:p>
            <a:r>
              <a:rPr lang="en-US" sz="3400" dirty="0" smtClean="0"/>
              <a:t>Higher EGF serum and breast milk levels have been noted in patients with breast milk jaundice.</a:t>
            </a:r>
            <a:r>
              <a:rPr lang="en-US" sz="3400" baseline="30000" dirty="0" smtClean="0"/>
              <a:t>  </a:t>
            </a:r>
            <a:r>
              <a:rPr lang="en-US" sz="3400" dirty="0" smtClean="0"/>
              <a:t> Reduced gastrointestinal motility and increased </a:t>
            </a:r>
            <a:r>
              <a:rPr lang="en-US" sz="3400" dirty="0" err="1" smtClean="0"/>
              <a:t>bilirubin</a:t>
            </a:r>
            <a:r>
              <a:rPr lang="en-US" sz="3400" dirty="0" smtClean="0"/>
              <a:t> absorption and uptake are thought to be the mechanisms. *EGF=Epidermal growth Factor</a:t>
            </a:r>
          </a:p>
          <a:p>
            <a:endParaRPr lang="en-US" sz="3400" dirty="0" smtClean="0"/>
          </a:p>
          <a:p>
            <a:r>
              <a:rPr lang="en-US" sz="3400" dirty="0" smtClean="0"/>
              <a:t>Serum alpha fetoprotein levels have been found to be higher in infants with breast milk jaundice.</a:t>
            </a:r>
            <a:r>
              <a:rPr lang="en-US" sz="3400" baseline="30000" dirty="0" smtClean="0"/>
              <a:t>  </a:t>
            </a:r>
            <a:r>
              <a:rPr lang="en-US" sz="3400" dirty="0" smtClean="0"/>
              <a:t>The exact significance of this finding is unknown.</a:t>
            </a:r>
            <a:r>
              <a:rPr lang="en-US" sz="3600" dirty="0" smtClean="0"/>
              <a:t> </a:t>
            </a:r>
          </a:p>
          <a:p>
            <a:endParaRPr lang="en-US" sz="3600" dirty="0" smtClean="0"/>
          </a:p>
          <a:p>
            <a:r>
              <a:rPr lang="en-US" sz="3600" dirty="0" smtClean="0"/>
              <a:t>Reduced hepatic uptake of </a:t>
            </a:r>
            <a:r>
              <a:rPr lang="en-US" sz="3600" dirty="0" err="1" smtClean="0"/>
              <a:t>unconjugated</a:t>
            </a:r>
            <a:r>
              <a:rPr lang="en-US" sz="3600" dirty="0" smtClean="0"/>
              <a:t> </a:t>
            </a:r>
            <a:r>
              <a:rPr lang="en-US" sz="3600" dirty="0" err="1" smtClean="0"/>
              <a:t>bilirubin</a:t>
            </a:r>
            <a:r>
              <a:rPr lang="en-US" sz="3600" dirty="0" smtClean="0"/>
              <a:t> due to a mutation in the solute carrier organic anion transporter protein SLCO1B1.</a:t>
            </a:r>
          </a:p>
          <a:p>
            <a:endParaRPr lang="en-US" sz="3400" dirty="0" smtClean="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0"/>
            <a:ext cx="91440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Healthy term infants with breast milk or breastfeeding jaundice who have </a:t>
            </a:r>
            <a:r>
              <a:rPr lang="en-US" dirty="0" err="1" smtClean="0"/>
              <a:t>bilirubin</a:t>
            </a:r>
            <a:r>
              <a:rPr lang="en-US" dirty="0" smtClean="0"/>
              <a:t> levels of 12 mg/</a:t>
            </a:r>
            <a:r>
              <a:rPr lang="en-US" dirty="0" err="1" smtClean="0"/>
              <a:t>dL</a:t>
            </a:r>
            <a:r>
              <a:rPr lang="en-US" dirty="0" smtClean="0"/>
              <a:t> (170 µmol/L) to 17 mg/</a:t>
            </a:r>
            <a:r>
              <a:rPr lang="en-US" dirty="0" err="1" smtClean="0"/>
              <a:t>dL</a:t>
            </a:r>
            <a:r>
              <a:rPr lang="en-US" dirty="0" smtClean="0"/>
              <a:t>, the following options are acceptable:</a:t>
            </a:r>
          </a:p>
          <a:p>
            <a:endParaRPr lang="en-US" dirty="0" smtClean="0"/>
          </a:p>
          <a:p>
            <a:r>
              <a:rPr lang="en-US" dirty="0" smtClean="0"/>
              <a:t>Increase breastfeeding to 8-12 times per day, and recheck the serum </a:t>
            </a:r>
            <a:r>
              <a:rPr lang="en-US" dirty="0" err="1" smtClean="0"/>
              <a:t>bilirubin</a:t>
            </a:r>
            <a:r>
              <a:rPr lang="en-US" dirty="0" smtClean="0"/>
              <a:t> level in 12-24 hours. Reassure the mother about the relatively benign nature of breast milk jaundice . This recommendation assumes that effective breastfeeding is occurring.</a:t>
            </a:r>
          </a:p>
          <a:p>
            <a:endParaRPr lang="en-US" dirty="0" smtClean="0"/>
          </a:p>
          <a:p>
            <a:r>
              <a:rPr lang="en-US" dirty="0" smtClean="0"/>
              <a:t>Continue breastfeeding and supplement with </a:t>
            </a:r>
            <a:r>
              <a:rPr lang="en-US" dirty="0" smtClean="0"/>
              <a:t>formula. Temporary </a:t>
            </a:r>
            <a:r>
              <a:rPr lang="en-US" dirty="0" smtClean="0"/>
              <a:t>interruption of breastfeeding is rarely needed and is not recommended unless serum </a:t>
            </a:r>
            <a:r>
              <a:rPr lang="en-US" dirty="0" err="1" smtClean="0"/>
              <a:t>bilirubin</a:t>
            </a:r>
            <a:r>
              <a:rPr lang="en-US" dirty="0" smtClean="0"/>
              <a:t> levels reach 20 mg/</a:t>
            </a:r>
            <a:r>
              <a:rPr lang="en-US" dirty="0" err="1" smtClean="0"/>
              <a:t>dL</a:t>
            </a:r>
            <a:r>
              <a:rPr lang="en-US" dirty="0" smtClean="0"/>
              <a:t> (340 µmol/L).</a:t>
            </a:r>
            <a:r>
              <a:rPr lang="en-US" baseline="30000" dirty="0" smtClean="0"/>
              <a:t> 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infants with serum </a:t>
            </a:r>
            <a:r>
              <a:rPr lang="en-US" dirty="0" err="1" smtClean="0"/>
              <a:t>bilirubin</a:t>
            </a:r>
            <a:r>
              <a:rPr lang="en-US" dirty="0" smtClean="0"/>
              <a:t> levels in the range of 17-25 mg/</a:t>
            </a:r>
            <a:r>
              <a:rPr lang="en-US" dirty="0" err="1" smtClean="0"/>
              <a:t>dL</a:t>
            </a:r>
            <a:r>
              <a:rPr lang="en-US" dirty="0" smtClean="0"/>
              <a:t> (294-430 µmol/L), add phototherapy to any of the previously stated treatment options.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most rapid way to reduce the </a:t>
            </a:r>
            <a:r>
              <a:rPr lang="en-US" dirty="0" err="1" smtClean="0"/>
              <a:t>bilirubin</a:t>
            </a:r>
            <a:r>
              <a:rPr lang="en-US" dirty="0" smtClean="0"/>
              <a:t> level is to interrupt breastfeeding for 24 hours, feed with formula, and use phototherapy; however, in most infants, interrupting breastfeeding is not necessary </a:t>
            </a:r>
            <a:r>
              <a:rPr lang="en-US" smtClean="0"/>
              <a:t>or </a:t>
            </a:r>
            <a:r>
              <a:rPr lang="en-US" smtClean="0"/>
              <a:t>advisable.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Phototherapy can be administered with standard phototherapy units and </a:t>
            </a:r>
            <a:r>
              <a:rPr lang="en-US" dirty="0" err="1" smtClean="0"/>
              <a:t>fiberoptic</a:t>
            </a:r>
            <a:r>
              <a:rPr lang="en-US" dirty="0" smtClean="0"/>
              <a:t> blankets.</a:t>
            </a:r>
          </a:p>
          <a:p>
            <a:endParaRPr lang="en-US" dirty="0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hlinkClick r:id="rId2"/>
              </a:rPr>
              <a:t>https://emedicine.medscape.com/article/973629-overview</a:t>
            </a:r>
            <a:endParaRPr lang="en-US" sz="2800" dirty="0" smtClean="0"/>
          </a:p>
          <a:p>
            <a:endParaRPr lang="en-US" sz="2800" dirty="0" smtClean="0">
              <a:hlinkClick r:id="rId3"/>
            </a:endParaRPr>
          </a:p>
          <a:p>
            <a:r>
              <a:rPr lang="en-US" sz="2800" dirty="0" smtClean="0">
                <a:hlinkClick r:id="rId3"/>
              </a:rPr>
              <a:t>https://americanpregnancy.org/breastfeeding/breastfeeding-and-jaundice/</a:t>
            </a:r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68</TotalTime>
  <Words>229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Breastfeeding jaundice vs breastmilk jaundice</vt:lpstr>
      <vt:lpstr>BREASTFEEDING JAUNDICE</vt:lpstr>
      <vt:lpstr>BREASTMILK JAUNDICE</vt:lpstr>
      <vt:lpstr>BREASTMILK JAUNDICE CAUSES</vt:lpstr>
      <vt:lpstr>BREASTMILK JAUNDICE CAUSES</vt:lpstr>
      <vt:lpstr>Management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Breastfeeding jaundice vs breastmilk jaundice</dc:title>
  <dc:creator>PHOEBE</dc:creator>
  <cp:lastModifiedBy>PHOEBE</cp:lastModifiedBy>
  <cp:revision>3</cp:revision>
  <dcterms:created xsi:type="dcterms:W3CDTF">2020-02-11T07:50:00Z</dcterms:created>
  <dcterms:modified xsi:type="dcterms:W3CDTF">2020-02-27T18:57:31Z</dcterms:modified>
</cp:coreProperties>
</file>