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9"/>
  </p:handoutMasterIdLst>
  <p:sldIdLst>
    <p:sldId id="256" r:id="rId2"/>
    <p:sldId id="281" r:id="rId3"/>
    <p:sldId id="282" r:id="rId4"/>
    <p:sldId id="274" r:id="rId5"/>
    <p:sldId id="259" r:id="rId6"/>
    <p:sldId id="262" r:id="rId7"/>
    <p:sldId id="258" r:id="rId8"/>
    <p:sldId id="277" r:id="rId9"/>
    <p:sldId id="283" r:id="rId10"/>
    <p:sldId id="264" r:id="rId11"/>
    <p:sldId id="261" r:id="rId12"/>
    <p:sldId id="260" r:id="rId13"/>
    <p:sldId id="265" r:id="rId14"/>
    <p:sldId id="267" r:id="rId15"/>
    <p:sldId id="266" r:id="rId16"/>
    <p:sldId id="285" r:id="rId17"/>
    <p:sldId id="291" r:id="rId18"/>
    <p:sldId id="275" r:id="rId19"/>
    <p:sldId id="286" r:id="rId20"/>
    <p:sldId id="287" r:id="rId21"/>
    <p:sldId id="269" r:id="rId22"/>
    <p:sldId id="289" r:id="rId23"/>
    <p:sldId id="288" r:id="rId24"/>
    <p:sldId id="271" r:id="rId25"/>
    <p:sldId id="290" r:id="rId26"/>
    <p:sldId id="272" r:id="rId27"/>
    <p:sldId id="276"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C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 d="1"/>
        <a:sy n="1" d="1"/>
      </p:scale>
      <p:origin x="0" y="0"/>
    </p:cViewPr>
  </p:notesTextViewPr>
  <p:sorterViewPr>
    <p:cViewPr>
      <p:scale>
        <a:sx n="100" d="100"/>
        <a:sy n="100" d="100"/>
      </p:scale>
      <p:origin x="0" y="44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GB"/>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025A454-E315-4E6D-B100-DA40A1F7AC9C}" type="datetimeFigureOut">
              <a:rPr lang="en-GB" smtClean="0"/>
              <a:t>02/03/2020</a:t>
            </a:fld>
            <a:endParaRPr lang="en-GB"/>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GB"/>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170848A1-705D-40C1-B2DA-BC1690621CCE}" type="slidenum">
              <a:rPr lang="en-GB" smtClean="0"/>
              <a:t>‹#›</a:t>
            </a:fld>
            <a:endParaRPr lang="en-GB"/>
          </a:p>
        </p:txBody>
      </p:sp>
    </p:spTree>
    <p:extLst>
      <p:ext uri="{BB962C8B-B14F-4D97-AF65-F5344CB8AC3E}">
        <p14:creationId xmlns:p14="http://schemas.microsoft.com/office/powerpoint/2010/main" val="11515284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768A12C-7443-4F9E-B917-22E3CB1C36CE}"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16995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8A12C-7443-4F9E-B917-22E3CB1C36CE}"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3183422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8A12C-7443-4F9E-B917-22E3CB1C36CE}"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379702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768A12C-7443-4F9E-B917-22E3CB1C36CE}"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1255798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8A12C-7443-4F9E-B917-22E3CB1C36CE}" type="datetimeFigureOut">
              <a:rPr lang="en-GB" smtClean="0"/>
              <a:t>02/03/2020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896254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768A12C-7443-4F9E-B917-22E3CB1C36CE}" type="datetimeFigureOut">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2163248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768A12C-7443-4F9E-B917-22E3CB1C36CE}" type="datetimeFigureOut">
              <a:rPr lang="en-GB" smtClean="0"/>
              <a:t>02/03/2020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10730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768A12C-7443-4F9E-B917-22E3CB1C36CE}" type="datetimeFigureOut">
              <a:rPr lang="en-GB" smtClean="0"/>
              <a:t>02/03/2020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322336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8A12C-7443-4F9E-B917-22E3CB1C36CE}" type="datetimeFigureOut">
              <a:rPr lang="en-GB" smtClean="0"/>
              <a:t>02/03/2020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336490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8A12C-7443-4F9E-B917-22E3CB1C36CE}" type="datetimeFigureOut">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2297076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8A12C-7443-4F9E-B917-22E3CB1C36CE}" type="datetimeFigureOut">
              <a:rPr lang="en-GB" smtClean="0"/>
              <a:t>02/03/2020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B61511-9DFE-49A7-8AF4-82D5DCEF184A}" type="slidenum">
              <a:rPr lang="en-GB" smtClean="0"/>
              <a:t>‹#›</a:t>
            </a:fld>
            <a:endParaRPr lang="en-GB"/>
          </a:p>
        </p:txBody>
      </p:sp>
    </p:spTree>
    <p:extLst>
      <p:ext uri="{BB962C8B-B14F-4D97-AF65-F5344CB8AC3E}">
        <p14:creationId xmlns:p14="http://schemas.microsoft.com/office/powerpoint/2010/main" val="362397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8A12C-7443-4F9E-B917-22E3CB1C36CE}" type="datetimeFigureOut">
              <a:rPr lang="en-GB" smtClean="0"/>
              <a:t>02/03/2020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61511-9DFE-49A7-8AF4-82D5DCEF184A}" type="slidenum">
              <a:rPr lang="en-GB" smtClean="0"/>
              <a:t>‹#›</a:t>
            </a:fld>
            <a:endParaRPr lang="en-GB"/>
          </a:p>
        </p:txBody>
      </p:sp>
    </p:spTree>
    <p:extLst>
      <p:ext uri="{BB962C8B-B14F-4D97-AF65-F5344CB8AC3E}">
        <p14:creationId xmlns:p14="http://schemas.microsoft.com/office/powerpoint/2010/main" val="531098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988840"/>
            <a:ext cx="5112568" cy="1470025"/>
          </a:xfrm>
        </p:spPr>
        <p:txBody>
          <a:bodyPr/>
          <a:lstStyle/>
          <a:p>
            <a:r>
              <a:rPr lang="en-GB" dirty="0" smtClean="0"/>
              <a:t>CHILD RIGHTS</a:t>
            </a:r>
            <a:endParaRPr lang="en-GB" dirty="0"/>
          </a:p>
        </p:txBody>
      </p:sp>
      <p:sp>
        <p:nvSpPr>
          <p:cNvPr id="3" name="Subtitle 2"/>
          <p:cNvSpPr>
            <a:spLocks noGrp="1"/>
          </p:cNvSpPr>
          <p:nvPr>
            <p:ph type="subTitle" idx="1"/>
          </p:nvPr>
        </p:nvSpPr>
        <p:spPr/>
        <p:txBody>
          <a:bodyPr>
            <a:normAutofit/>
          </a:bodyPr>
          <a:lstStyle/>
          <a:p>
            <a:pPr algn="l"/>
            <a:r>
              <a:rPr lang="en-GB" sz="2400" dirty="0" smtClean="0"/>
              <a:t>Dr Beatrice C Mutai</a:t>
            </a:r>
          </a:p>
          <a:p>
            <a:pPr algn="l"/>
            <a:r>
              <a:rPr lang="en-GB" sz="2400" dirty="0" err="1" smtClean="0"/>
              <a:t>MBChB</a:t>
            </a:r>
            <a:r>
              <a:rPr lang="en-GB" sz="2400" dirty="0" smtClean="0"/>
              <a:t>, </a:t>
            </a:r>
            <a:r>
              <a:rPr lang="en-GB" sz="2400" dirty="0" err="1" smtClean="0"/>
              <a:t>Mmed</a:t>
            </a:r>
            <a:r>
              <a:rPr lang="en-GB" sz="2400" dirty="0" smtClean="0"/>
              <a:t>(Paediatrics &amp; Child Health)</a:t>
            </a:r>
            <a:endParaRPr lang="en-GB" sz="2400" dirty="0"/>
          </a:p>
        </p:txBody>
      </p:sp>
    </p:spTree>
    <p:extLst>
      <p:ext uri="{BB962C8B-B14F-4D97-AF65-F5344CB8AC3E}">
        <p14:creationId xmlns:p14="http://schemas.microsoft.com/office/powerpoint/2010/main" val="3978848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Autofit/>
          </a:bodyPr>
          <a:lstStyle/>
          <a:p>
            <a:pPr algn="l"/>
            <a:r>
              <a:rPr lang="en-GB" sz="3200" dirty="0" smtClean="0">
                <a:solidFill>
                  <a:srgbClr val="C00000"/>
                </a:solidFill>
              </a:rPr>
              <a:t/>
            </a:r>
            <a:br>
              <a:rPr lang="en-GB" sz="3200" dirty="0" smtClean="0">
                <a:solidFill>
                  <a:srgbClr val="C00000"/>
                </a:solidFill>
              </a:rPr>
            </a:br>
            <a:r>
              <a:rPr lang="en-GB" sz="3200" dirty="0" smtClean="0">
                <a:solidFill>
                  <a:srgbClr val="C00000"/>
                </a:solidFill>
              </a:rPr>
              <a:t>African Charter on Rights &amp; Welfare of Children (ACRWC)</a:t>
            </a:r>
            <a:br>
              <a:rPr lang="en-GB" sz="3200" dirty="0" smtClean="0">
                <a:solidFill>
                  <a:srgbClr val="C00000"/>
                </a:solidFill>
              </a:rPr>
            </a:br>
            <a:endParaRPr lang="en-GB" sz="3200" dirty="0">
              <a:solidFill>
                <a:srgbClr val="C00000"/>
              </a:solidFill>
            </a:endParaRPr>
          </a:p>
        </p:txBody>
      </p:sp>
      <p:sp>
        <p:nvSpPr>
          <p:cNvPr id="3" name="Content Placeholder 2"/>
          <p:cNvSpPr>
            <a:spLocks noGrp="1"/>
          </p:cNvSpPr>
          <p:nvPr>
            <p:ph idx="1"/>
          </p:nvPr>
        </p:nvSpPr>
        <p:spPr>
          <a:xfrm>
            <a:off x="457200" y="1340768"/>
            <a:ext cx="8229600" cy="4785395"/>
          </a:xfrm>
        </p:spPr>
        <p:txBody>
          <a:bodyPr>
            <a:normAutofit/>
          </a:bodyPr>
          <a:lstStyle/>
          <a:p>
            <a:r>
              <a:rPr lang="en-GB" sz="2000" dirty="0"/>
              <a:t>Adopted by the Organization of African Unity (OAU) in </a:t>
            </a:r>
            <a:r>
              <a:rPr lang="en-GB" sz="2000" dirty="0" smtClean="0"/>
              <a:t>1990.</a:t>
            </a:r>
            <a:endParaRPr lang="en-GB" sz="2000" dirty="0"/>
          </a:p>
          <a:p>
            <a:r>
              <a:rPr lang="en-GB" sz="2000" dirty="0" smtClean="0"/>
              <a:t>Sets </a:t>
            </a:r>
            <a:r>
              <a:rPr lang="en-GB" sz="2000" dirty="0" smtClean="0"/>
              <a:t>out </a:t>
            </a:r>
            <a:r>
              <a:rPr lang="en-GB" sz="2000" dirty="0" smtClean="0"/>
              <a:t>rights of children </a:t>
            </a:r>
            <a:r>
              <a:rPr lang="en-GB" sz="2000" dirty="0" smtClean="0"/>
              <a:t>within </a:t>
            </a:r>
            <a:r>
              <a:rPr lang="en-GB" sz="2000" dirty="0" smtClean="0"/>
              <a:t>the African continent</a:t>
            </a:r>
            <a:r>
              <a:rPr lang="en-GB" sz="2000" dirty="0" smtClean="0"/>
              <a:t>.</a:t>
            </a:r>
          </a:p>
          <a:p>
            <a:endParaRPr lang="en-GB" sz="2000" dirty="0" smtClean="0"/>
          </a:p>
          <a:p>
            <a:r>
              <a:rPr lang="en-GB" sz="2000" dirty="0" smtClean="0"/>
              <a:t>Rationale</a:t>
            </a:r>
            <a:r>
              <a:rPr lang="en-GB" sz="2000" dirty="0" smtClean="0"/>
              <a:t>: </a:t>
            </a:r>
            <a:r>
              <a:rPr lang="en-GB" sz="2000" dirty="0" smtClean="0"/>
              <a:t>Certain </a:t>
            </a:r>
            <a:r>
              <a:rPr lang="en-GB" sz="2000" dirty="0" smtClean="0"/>
              <a:t>socio-cultural &amp; economic factors unique to the African continent not addressed in the UNCRC.</a:t>
            </a:r>
          </a:p>
          <a:p>
            <a:pPr marL="0" indent="0">
              <a:buNone/>
            </a:pPr>
            <a:r>
              <a:rPr lang="en-US" sz="2000" i="1" dirty="0" smtClean="0"/>
              <a:t>Mainly on </a:t>
            </a:r>
            <a:r>
              <a:rPr lang="en-US" sz="2000" i="1" dirty="0" smtClean="0"/>
              <a:t>economic </a:t>
            </a:r>
            <a:r>
              <a:rPr lang="en-US" sz="2000" i="1" dirty="0"/>
              <a:t>and sexual </a:t>
            </a:r>
            <a:r>
              <a:rPr lang="en-US" sz="2000" i="1" dirty="0" smtClean="0"/>
              <a:t>exploitation of children, </a:t>
            </a:r>
            <a:r>
              <a:rPr lang="en-US" sz="2000" i="1" dirty="0"/>
              <a:t>gender discrimination in </a:t>
            </a:r>
            <a:r>
              <a:rPr lang="en-US" sz="2000" i="1" dirty="0" smtClean="0"/>
              <a:t>access to education &amp; </a:t>
            </a:r>
            <a:r>
              <a:rPr lang="en-US" sz="2000" i="1" dirty="0" smtClean="0"/>
              <a:t>health, </a:t>
            </a:r>
            <a:r>
              <a:rPr lang="en-US" sz="2000" i="1" dirty="0" smtClean="0"/>
              <a:t>child </a:t>
            </a:r>
            <a:r>
              <a:rPr lang="en-GB" sz="2000" i="1" dirty="0" smtClean="0"/>
              <a:t>involvement </a:t>
            </a:r>
            <a:r>
              <a:rPr lang="en-GB" sz="2000" i="1" dirty="0"/>
              <a:t>in armed </a:t>
            </a:r>
            <a:r>
              <a:rPr lang="en-GB" sz="2000" i="1" dirty="0" smtClean="0"/>
              <a:t>conflict, </a:t>
            </a:r>
            <a:r>
              <a:rPr lang="en-US" sz="2000" i="1" dirty="0" smtClean="0"/>
              <a:t>migration of populations, </a:t>
            </a:r>
            <a:r>
              <a:rPr lang="en-US" sz="2000" i="1" dirty="0"/>
              <a:t>early </a:t>
            </a:r>
            <a:r>
              <a:rPr lang="en-US" sz="2000" i="1" dirty="0" smtClean="0"/>
              <a:t>marriages, inequalities between </a:t>
            </a:r>
            <a:r>
              <a:rPr lang="en-US" sz="2000" i="1" dirty="0"/>
              <a:t>urban and rural areas, child-headed households, street children and </a:t>
            </a:r>
            <a:r>
              <a:rPr lang="en-US" sz="2000" i="1" dirty="0" smtClean="0"/>
              <a:t>high kevels of poverty.</a:t>
            </a:r>
          </a:p>
          <a:p>
            <a:pPr marL="0" indent="0">
              <a:buNone/>
            </a:pPr>
            <a:endParaRPr lang="en-GB" sz="2000" dirty="0" smtClean="0"/>
          </a:p>
          <a:p>
            <a:r>
              <a:rPr lang="en-GB" sz="2000" dirty="0" smtClean="0"/>
              <a:t>Charter emphasizes African cultural values &amp; beliefs in implementation of child rights</a:t>
            </a:r>
            <a:endParaRPr lang="en-GB" sz="2000" dirty="0"/>
          </a:p>
        </p:txBody>
      </p:sp>
    </p:spTree>
    <p:extLst>
      <p:ext uri="{BB962C8B-B14F-4D97-AF65-F5344CB8AC3E}">
        <p14:creationId xmlns:p14="http://schemas.microsoft.com/office/powerpoint/2010/main" val="1315349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pPr algn="l"/>
            <a:r>
              <a:rPr lang="en-GB" sz="3600" dirty="0" smtClean="0">
                <a:solidFill>
                  <a:srgbClr val="C00000"/>
                </a:solidFill>
              </a:rPr>
              <a:t>Kenyan </a:t>
            </a:r>
            <a:r>
              <a:rPr lang="en-GB" sz="3600" dirty="0" smtClean="0">
                <a:solidFill>
                  <a:srgbClr val="C00000"/>
                </a:solidFill>
              </a:rPr>
              <a:t>context</a:t>
            </a:r>
            <a:endParaRPr lang="en-GB" sz="3600" dirty="0">
              <a:solidFill>
                <a:srgbClr val="C00000"/>
              </a:solidFill>
            </a:endParaRPr>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GB" sz="2000" i="1" dirty="0" smtClean="0">
                <a:solidFill>
                  <a:schemeClr val="tx2"/>
                </a:solidFill>
              </a:rPr>
              <a:t>Kenyan Laws that articulate Child Rights</a:t>
            </a:r>
            <a:endParaRPr lang="en-GB" sz="2000" dirty="0" smtClean="0">
              <a:solidFill>
                <a:schemeClr val="tx2"/>
              </a:solidFill>
            </a:endParaRPr>
          </a:p>
          <a:p>
            <a:r>
              <a:rPr lang="en-GB" sz="2000" dirty="0" smtClean="0"/>
              <a:t>Kenya Constitution of 2010</a:t>
            </a:r>
          </a:p>
          <a:p>
            <a:r>
              <a:rPr lang="en-GB" sz="2000" dirty="0" smtClean="0"/>
              <a:t>Kenya Children’s Act of 2001</a:t>
            </a:r>
          </a:p>
          <a:p>
            <a:r>
              <a:rPr lang="en-GB" sz="2000" dirty="0" smtClean="0"/>
              <a:t>Kenya Health Bill</a:t>
            </a:r>
          </a:p>
          <a:p>
            <a:r>
              <a:rPr lang="en-GB" sz="2000" dirty="0" smtClean="0"/>
              <a:t>Kenya Basic Education Act</a:t>
            </a:r>
          </a:p>
          <a:p>
            <a:r>
              <a:rPr lang="en-US" sz="2000" dirty="0"/>
              <a:t>Disability </a:t>
            </a:r>
            <a:r>
              <a:rPr lang="en-US" sz="2000" dirty="0" smtClean="0"/>
              <a:t>Act </a:t>
            </a:r>
            <a:r>
              <a:rPr lang="en-US" sz="2000" dirty="0" smtClean="0"/>
              <a:t>2003</a:t>
            </a:r>
            <a:endParaRPr lang="en-GB" sz="2000" dirty="0"/>
          </a:p>
          <a:p>
            <a:r>
              <a:rPr lang="en-US" sz="2000" dirty="0" smtClean="0"/>
              <a:t>Sexual </a:t>
            </a:r>
            <a:r>
              <a:rPr lang="en-US" sz="2000" dirty="0"/>
              <a:t>offences Act 2006.</a:t>
            </a:r>
          </a:p>
          <a:p>
            <a:pPr marL="0" indent="0">
              <a:buNone/>
            </a:pPr>
            <a:r>
              <a:rPr lang="en-US" sz="2000" dirty="0"/>
              <a:t>These laws have since enhanced effective child protection in Kenya.</a:t>
            </a:r>
            <a:endParaRPr lang="en-GB" sz="2000" dirty="0"/>
          </a:p>
          <a:p>
            <a:endParaRPr lang="en-GB" sz="2000" dirty="0" smtClean="0"/>
          </a:p>
          <a:p>
            <a:pPr marL="0" indent="0">
              <a:buNone/>
            </a:pPr>
            <a:r>
              <a:rPr lang="en-GB" sz="2000" i="1" dirty="0" err="1" smtClean="0">
                <a:solidFill>
                  <a:schemeClr val="tx2"/>
                </a:solidFill>
              </a:rPr>
              <a:t>Depts</a:t>
            </a:r>
            <a:r>
              <a:rPr lang="en-GB" sz="2000" i="1" dirty="0" smtClean="0">
                <a:solidFill>
                  <a:schemeClr val="tx2"/>
                </a:solidFill>
              </a:rPr>
              <a:t>/</a:t>
            </a:r>
            <a:r>
              <a:rPr lang="en-GB" sz="2000" i="1" dirty="0" err="1" smtClean="0">
                <a:solidFill>
                  <a:schemeClr val="tx2"/>
                </a:solidFill>
              </a:rPr>
              <a:t>Progs</a:t>
            </a:r>
            <a:r>
              <a:rPr lang="en-GB" sz="2000" i="1" dirty="0" smtClean="0">
                <a:solidFill>
                  <a:schemeClr val="tx2"/>
                </a:solidFill>
              </a:rPr>
              <a:t> within MOH dealing with Child Rights:</a:t>
            </a:r>
          </a:p>
          <a:p>
            <a:r>
              <a:rPr lang="en-GB" sz="2000" dirty="0" smtClean="0"/>
              <a:t>Children’s Department (Under Ministry of Home Affairs)</a:t>
            </a:r>
          </a:p>
          <a:p>
            <a:r>
              <a:rPr lang="en-GB" sz="2000" dirty="0" smtClean="0"/>
              <a:t>Department </a:t>
            </a:r>
            <a:r>
              <a:rPr lang="en-GB" sz="2000" dirty="0"/>
              <a:t>of </a:t>
            </a:r>
            <a:r>
              <a:rPr lang="en-GB" sz="2000" dirty="0" err="1" smtClean="0"/>
              <a:t>Newborn</a:t>
            </a:r>
            <a:r>
              <a:rPr lang="en-GB" sz="2000" dirty="0" smtClean="0"/>
              <a:t>, Child </a:t>
            </a:r>
            <a:r>
              <a:rPr lang="en-GB" sz="2000" dirty="0"/>
              <a:t>and Adolescent Health: </a:t>
            </a:r>
            <a:r>
              <a:rPr lang="en-GB" sz="2000" dirty="0" smtClean="0"/>
              <a:t>(Division </a:t>
            </a:r>
            <a:r>
              <a:rPr lang="en-GB" sz="2000" dirty="0"/>
              <a:t>of Family Health</a:t>
            </a:r>
            <a:r>
              <a:rPr lang="en-GB" sz="2000" dirty="0" smtClean="0"/>
              <a:t>)- </a:t>
            </a:r>
            <a:r>
              <a:rPr lang="en-GB" sz="2000" i="1" dirty="0" smtClean="0"/>
              <a:t>The</a:t>
            </a:r>
            <a:r>
              <a:rPr lang="en-GB" sz="2000" dirty="0" smtClean="0"/>
              <a:t> </a:t>
            </a:r>
            <a:r>
              <a:rPr lang="en-GB" sz="2000" i="1" dirty="0" smtClean="0"/>
              <a:t>Child Health Rights Program</a:t>
            </a:r>
          </a:p>
          <a:p>
            <a:endParaRPr lang="en-GB" dirty="0" smtClean="0"/>
          </a:p>
          <a:p>
            <a:endParaRPr lang="en-GB" dirty="0"/>
          </a:p>
        </p:txBody>
      </p:sp>
    </p:spTree>
    <p:extLst>
      <p:ext uri="{BB962C8B-B14F-4D97-AF65-F5344CB8AC3E}">
        <p14:creationId xmlns:p14="http://schemas.microsoft.com/office/powerpoint/2010/main" val="4107006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Kenya Children’s Act of 2001</a:t>
            </a:r>
            <a:endParaRPr lang="en-GB" dirty="0"/>
          </a:p>
        </p:txBody>
      </p:sp>
      <p:pic>
        <p:nvPicPr>
          <p:cNvPr id="4" name="Picture 2"/>
          <p:cNvPicPr>
            <a:picLocks noGrp="1" noChangeAspect="1" noChangeArrowheads="1"/>
          </p:cNvPicPr>
          <p:nvPr>
            <p:ph idx="1"/>
          </p:nvPr>
        </p:nvPicPr>
        <p:blipFill>
          <a:blip r:embed="rId2"/>
          <a:srcRect/>
          <a:stretch>
            <a:fillRect/>
          </a:stretch>
        </p:blipFill>
        <p:spPr bwMode="auto">
          <a:xfrm>
            <a:off x="899592" y="1412777"/>
            <a:ext cx="7344816" cy="5040560"/>
          </a:xfrm>
          <a:prstGeom prst="rect">
            <a:avLst/>
          </a:prstGeom>
          <a:noFill/>
          <a:ln w="9525">
            <a:noFill/>
            <a:miter lim="800000"/>
            <a:headEnd/>
            <a:tailEnd/>
          </a:ln>
          <a:effectLst/>
        </p:spPr>
      </p:pic>
    </p:spTree>
    <p:extLst>
      <p:ext uri="{BB962C8B-B14F-4D97-AF65-F5344CB8AC3E}">
        <p14:creationId xmlns:p14="http://schemas.microsoft.com/office/powerpoint/2010/main" val="1466661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GB" dirty="0" smtClean="0"/>
              <a:t/>
            </a:r>
            <a:br>
              <a:rPr lang="en-GB" dirty="0" smtClean="0"/>
            </a:br>
            <a:r>
              <a:rPr lang="en-GB" dirty="0" smtClean="0">
                <a:solidFill>
                  <a:srgbClr val="C00000"/>
                </a:solidFill>
              </a:rPr>
              <a:t>Kenya Children’s Act of 2001</a:t>
            </a:r>
            <a:r>
              <a:rPr lang="en-GB" dirty="0" smtClean="0"/>
              <a:t/>
            </a:r>
            <a:br>
              <a:rPr lang="en-GB" dirty="0" smtClean="0"/>
            </a:br>
            <a:endParaRPr lang="en-GB" dirty="0"/>
          </a:p>
        </p:txBody>
      </p:sp>
      <p:sp>
        <p:nvSpPr>
          <p:cNvPr id="3" name="Content Placeholder 2"/>
          <p:cNvSpPr>
            <a:spLocks noGrp="1"/>
          </p:cNvSpPr>
          <p:nvPr>
            <p:ph idx="1"/>
          </p:nvPr>
        </p:nvSpPr>
        <p:spPr>
          <a:xfrm>
            <a:off x="457200" y="1196752"/>
            <a:ext cx="8229600" cy="4929411"/>
          </a:xfrm>
        </p:spPr>
        <p:txBody>
          <a:bodyPr>
            <a:normAutofit/>
          </a:bodyPr>
          <a:lstStyle/>
          <a:p>
            <a:r>
              <a:rPr lang="en-GB" sz="2400" dirty="0" smtClean="0"/>
              <a:t>Act of parliament </a:t>
            </a:r>
            <a:r>
              <a:rPr lang="en-GB" sz="2400" dirty="0"/>
              <a:t>&amp;</a:t>
            </a:r>
            <a:r>
              <a:rPr lang="en-GB" sz="2400" dirty="0" smtClean="0"/>
              <a:t> </a:t>
            </a:r>
            <a:r>
              <a:rPr lang="en-GB" sz="2400" dirty="0" smtClean="0"/>
              <a:t>Law of </a:t>
            </a:r>
            <a:r>
              <a:rPr lang="en-GB" sz="2400" dirty="0" smtClean="0"/>
              <a:t>Kenya- </a:t>
            </a:r>
            <a:r>
              <a:rPr lang="en-GB" sz="2400" dirty="0" smtClean="0"/>
              <a:t>adapted in 2001</a:t>
            </a:r>
          </a:p>
          <a:p>
            <a:r>
              <a:rPr lang="en-GB" sz="2400" dirty="0" smtClean="0"/>
              <a:t>Revised in 2007, 2012 and 2017.</a:t>
            </a:r>
          </a:p>
          <a:p>
            <a:r>
              <a:rPr lang="en-GB" sz="2400" dirty="0" smtClean="0"/>
              <a:t>Outlines Kenya’s obligations under the UNCRC and ACRWC in implementing Child Rights.</a:t>
            </a:r>
          </a:p>
          <a:p>
            <a:r>
              <a:rPr lang="en-GB" sz="2400" dirty="0" smtClean="0"/>
              <a:t>Divided into fourteen parts:</a:t>
            </a:r>
          </a:p>
          <a:p>
            <a:pPr lvl="1">
              <a:buFont typeface="Wingdings" panose="05000000000000000000" pitchFamily="2" charset="2"/>
              <a:buChar char="§"/>
            </a:pPr>
            <a:r>
              <a:rPr lang="en-GB" sz="2000" dirty="0" smtClean="0"/>
              <a:t>Part 1 – Preliminary</a:t>
            </a:r>
          </a:p>
          <a:p>
            <a:pPr lvl="1">
              <a:buFont typeface="Wingdings" panose="05000000000000000000" pitchFamily="2" charset="2"/>
              <a:buChar char="§"/>
            </a:pPr>
            <a:r>
              <a:rPr lang="en-GB" sz="2000" dirty="0" smtClean="0"/>
              <a:t>Part II- </a:t>
            </a:r>
            <a:r>
              <a:rPr lang="en-GB" sz="2000" dirty="0" smtClean="0"/>
              <a:t>Safeguarding of the </a:t>
            </a:r>
            <a:r>
              <a:rPr lang="en-GB" sz="2000" dirty="0" smtClean="0"/>
              <a:t>Rights &amp; Welfare of the Child</a:t>
            </a:r>
          </a:p>
          <a:p>
            <a:pPr lvl="1">
              <a:buFont typeface="Wingdings" panose="05000000000000000000" pitchFamily="2" charset="2"/>
              <a:buChar char="§"/>
            </a:pPr>
            <a:r>
              <a:rPr lang="en-GB" sz="2000" dirty="0" smtClean="0"/>
              <a:t>Part III– Parental Responsibility</a:t>
            </a:r>
          </a:p>
          <a:p>
            <a:pPr lvl="1">
              <a:buFont typeface="Wingdings" panose="05000000000000000000" pitchFamily="2" charset="2"/>
              <a:buChar char="§"/>
            </a:pPr>
            <a:r>
              <a:rPr lang="en-US" sz="2000" dirty="0" smtClean="0"/>
              <a:t>Part </a:t>
            </a:r>
            <a:r>
              <a:rPr lang="en-US" sz="2000" dirty="0"/>
              <a:t>IV – </a:t>
            </a:r>
            <a:r>
              <a:rPr lang="en-US" sz="2000" dirty="0" smtClean="0"/>
              <a:t>Administration of children’s services</a:t>
            </a:r>
          </a:p>
          <a:p>
            <a:pPr lvl="1">
              <a:buFont typeface="Wingdings" panose="05000000000000000000" pitchFamily="2" charset="2"/>
              <a:buChar char="§"/>
            </a:pPr>
            <a:r>
              <a:rPr lang="en-GB" sz="2000" dirty="0" smtClean="0"/>
              <a:t>Part </a:t>
            </a:r>
            <a:r>
              <a:rPr lang="en-GB" sz="2000" dirty="0"/>
              <a:t>V – C</a:t>
            </a:r>
            <a:r>
              <a:rPr lang="en-GB" sz="2000" dirty="0" smtClean="0"/>
              <a:t>hildren’s institutions</a:t>
            </a:r>
          </a:p>
          <a:p>
            <a:pPr lvl="1">
              <a:buFont typeface="Wingdings" panose="05000000000000000000" pitchFamily="2" charset="2"/>
              <a:buChar char="§"/>
            </a:pPr>
            <a:r>
              <a:rPr lang="en-GB" sz="2000" dirty="0" smtClean="0"/>
              <a:t>Part </a:t>
            </a:r>
            <a:r>
              <a:rPr lang="en-GB" sz="2000" dirty="0"/>
              <a:t>VI – C</a:t>
            </a:r>
            <a:r>
              <a:rPr lang="en-GB" sz="2000" dirty="0" smtClean="0"/>
              <a:t>hildren’s courts</a:t>
            </a:r>
          </a:p>
          <a:p>
            <a:pPr lvl="1">
              <a:buFont typeface="Wingdings" panose="05000000000000000000" pitchFamily="2" charset="2"/>
              <a:buChar char="§"/>
            </a:pPr>
            <a:r>
              <a:rPr lang="en-US" sz="2000" dirty="0" smtClean="0"/>
              <a:t>Part </a:t>
            </a:r>
            <a:r>
              <a:rPr lang="en-US" sz="2000" dirty="0"/>
              <a:t>VII – C</a:t>
            </a:r>
            <a:r>
              <a:rPr lang="en-US" sz="2000" dirty="0" smtClean="0"/>
              <a:t>ustody and maintenance</a:t>
            </a:r>
            <a:endParaRPr lang="en-GB" sz="2000" dirty="0" smtClean="0"/>
          </a:p>
          <a:p>
            <a:endParaRPr lang="en-GB" dirty="0"/>
          </a:p>
        </p:txBody>
      </p:sp>
    </p:spTree>
    <p:extLst>
      <p:ext uri="{BB962C8B-B14F-4D97-AF65-F5344CB8AC3E}">
        <p14:creationId xmlns:p14="http://schemas.microsoft.com/office/powerpoint/2010/main" val="2802539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pPr algn="l"/>
            <a:r>
              <a:rPr lang="en-GB" dirty="0" smtClean="0">
                <a:solidFill>
                  <a:srgbClr val="C00000"/>
                </a:solidFill>
              </a:rPr>
              <a:t/>
            </a:r>
            <a:br>
              <a:rPr lang="en-GB" dirty="0" smtClean="0">
                <a:solidFill>
                  <a:srgbClr val="C00000"/>
                </a:solidFill>
              </a:rPr>
            </a:br>
            <a:r>
              <a:rPr lang="en-GB" dirty="0" smtClean="0">
                <a:solidFill>
                  <a:srgbClr val="C00000"/>
                </a:solidFill>
              </a:rPr>
              <a:t>Kenya Children’s </a:t>
            </a:r>
            <a:r>
              <a:rPr lang="en-GB" dirty="0" smtClean="0">
                <a:solidFill>
                  <a:srgbClr val="C00000"/>
                </a:solidFill>
              </a:rPr>
              <a:t>Act</a:t>
            </a:r>
            <a:r>
              <a:rPr lang="en-GB" dirty="0" smtClean="0"/>
              <a:t/>
            </a:r>
            <a:br>
              <a:rPr lang="en-GB" dirty="0" smtClean="0"/>
            </a:br>
            <a:endParaRPr lang="en-GB" dirty="0"/>
          </a:p>
        </p:txBody>
      </p:sp>
      <p:sp>
        <p:nvSpPr>
          <p:cNvPr id="3" name="Content Placeholder 2"/>
          <p:cNvSpPr>
            <a:spLocks noGrp="1"/>
          </p:cNvSpPr>
          <p:nvPr>
            <p:ph idx="1"/>
          </p:nvPr>
        </p:nvSpPr>
        <p:spPr>
          <a:xfrm>
            <a:off x="457200" y="1124744"/>
            <a:ext cx="8229600" cy="5001419"/>
          </a:xfrm>
        </p:spPr>
        <p:txBody>
          <a:bodyPr>
            <a:normAutofit/>
          </a:bodyPr>
          <a:lstStyle/>
          <a:p>
            <a:pPr>
              <a:buFont typeface="Wingdings" panose="05000000000000000000" pitchFamily="2" charset="2"/>
              <a:buChar char="§"/>
            </a:pPr>
            <a:r>
              <a:rPr lang="en-GB" sz="2000" dirty="0" smtClean="0"/>
              <a:t>Part </a:t>
            </a:r>
            <a:r>
              <a:rPr lang="en-GB" sz="2000" dirty="0"/>
              <a:t>VIII – </a:t>
            </a:r>
            <a:r>
              <a:rPr lang="en-GB" sz="2000" dirty="0" smtClean="0"/>
              <a:t>Guardianship</a:t>
            </a:r>
          </a:p>
          <a:p>
            <a:pPr>
              <a:buFont typeface="Wingdings" panose="05000000000000000000" pitchFamily="2" charset="2"/>
              <a:buChar char="§"/>
            </a:pPr>
            <a:r>
              <a:rPr lang="en-US" sz="2000" dirty="0" smtClean="0"/>
              <a:t>Part IX </a:t>
            </a:r>
            <a:r>
              <a:rPr lang="en-US" sz="2000" dirty="0"/>
              <a:t>– J</a:t>
            </a:r>
            <a:r>
              <a:rPr lang="en-US" sz="2000" dirty="0" smtClean="0"/>
              <a:t>udicial orders for the protection of children</a:t>
            </a:r>
          </a:p>
          <a:p>
            <a:pPr>
              <a:buFont typeface="Wingdings" panose="05000000000000000000" pitchFamily="2" charset="2"/>
              <a:buChar char="§"/>
            </a:pPr>
            <a:r>
              <a:rPr lang="en-US" sz="2000" dirty="0" smtClean="0"/>
              <a:t>Part </a:t>
            </a:r>
            <a:r>
              <a:rPr lang="en-US" sz="2000" dirty="0"/>
              <a:t>X – C</a:t>
            </a:r>
            <a:r>
              <a:rPr lang="en-US" sz="2000" dirty="0" smtClean="0"/>
              <a:t>hildren in need of care and protection</a:t>
            </a:r>
          </a:p>
          <a:p>
            <a:pPr>
              <a:buFont typeface="Wingdings" panose="05000000000000000000" pitchFamily="2" charset="2"/>
              <a:buChar char="§"/>
            </a:pPr>
            <a:r>
              <a:rPr lang="en-GB" sz="2000" dirty="0" smtClean="0"/>
              <a:t>Part </a:t>
            </a:r>
            <a:r>
              <a:rPr lang="en-GB" sz="2000" dirty="0"/>
              <a:t>XI – F</a:t>
            </a:r>
            <a:r>
              <a:rPr lang="en-GB" sz="2000" dirty="0" smtClean="0"/>
              <a:t>oster care placement</a:t>
            </a:r>
          </a:p>
          <a:p>
            <a:pPr>
              <a:buFont typeface="Wingdings" panose="05000000000000000000" pitchFamily="2" charset="2"/>
              <a:buChar char="§"/>
            </a:pPr>
            <a:r>
              <a:rPr lang="en-GB" sz="2000" dirty="0" smtClean="0"/>
              <a:t>Part </a:t>
            </a:r>
            <a:r>
              <a:rPr lang="en-GB" sz="2000" dirty="0"/>
              <a:t>XII – </a:t>
            </a:r>
            <a:r>
              <a:rPr lang="en-GB" sz="2000" dirty="0" smtClean="0"/>
              <a:t>Adoption</a:t>
            </a:r>
          </a:p>
          <a:p>
            <a:pPr>
              <a:buFont typeface="Wingdings" panose="05000000000000000000" pitchFamily="2" charset="2"/>
              <a:buChar char="§"/>
            </a:pPr>
            <a:r>
              <a:rPr lang="en-GB" sz="2000" dirty="0" smtClean="0"/>
              <a:t>Part </a:t>
            </a:r>
            <a:r>
              <a:rPr lang="en-GB" sz="2000" dirty="0"/>
              <a:t>XIII – C</a:t>
            </a:r>
            <a:r>
              <a:rPr lang="en-GB" sz="2000" dirty="0" smtClean="0"/>
              <a:t>hild offenders</a:t>
            </a:r>
          </a:p>
          <a:p>
            <a:pPr>
              <a:buFont typeface="Wingdings" panose="05000000000000000000" pitchFamily="2" charset="2"/>
              <a:buChar char="§"/>
            </a:pPr>
            <a:r>
              <a:rPr lang="en-US" sz="2000" dirty="0" smtClean="0"/>
              <a:t>Part </a:t>
            </a:r>
            <a:r>
              <a:rPr lang="en-US" sz="2000" dirty="0"/>
              <a:t>XIV – M</a:t>
            </a:r>
            <a:r>
              <a:rPr lang="en-US" sz="2000" dirty="0" smtClean="0"/>
              <a:t>iscellaneous and general provisions</a:t>
            </a:r>
            <a:endParaRPr lang="en-GB" sz="2000" dirty="0"/>
          </a:p>
        </p:txBody>
      </p:sp>
    </p:spTree>
    <p:extLst>
      <p:ext uri="{BB962C8B-B14F-4D97-AF65-F5344CB8AC3E}">
        <p14:creationId xmlns:p14="http://schemas.microsoft.com/office/powerpoint/2010/main" val="8936177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pPr algn="l"/>
            <a:r>
              <a:rPr lang="en-GB" dirty="0" smtClean="0"/>
              <a:t/>
            </a:r>
            <a:br>
              <a:rPr lang="en-GB" dirty="0" smtClean="0"/>
            </a:br>
            <a:r>
              <a:rPr lang="en-GB" dirty="0" smtClean="0">
                <a:solidFill>
                  <a:srgbClr val="C00000"/>
                </a:solidFill>
              </a:rPr>
              <a:t>Kenya Children’s </a:t>
            </a:r>
            <a:r>
              <a:rPr lang="en-GB" dirty="0" smtClean="0">
                <a:solidFill>
                  <a:srgbClr val="C00000"/>
                </a:solidFill>
              </a:rPr>
              <a:t>Act</a:t>
            </a:r>
            <a:r>
              <a:rPr lang="en-GB" dirty="0" smtClean="0">
                <a:solidFill>
                  <a:srgbClr val="C00000"/>
                </a:solidFill>
              </a:rPr>
              <a:t/>
            </a:r>
            <a:br>
              <a:rPr lang="en-GB" dirty="0" smtClean="0">
                <a:solidFill>
                  <a:srgbClr val="C00000"/>
                </a:solidFill>
              </a:rPr>
            </a:br>
            <a:endParaRPr lang="en-GB" dirty="0">
              <a:solidFill>
                <a:srgbClr val="C00000"/>
              </a:solidFill>
            </a:endParaRPr>
          </a:p>
        </p:txBody>
      </p:sp>
      <p:sp>
        <p:nvSpPr>
          <p:cNvPr id="3" name="Content Placeholder 2"/>
          <p:cNvSpPr>
            <a:spLocks noGrp="1"/>
          </p:cNvSpPr>
          <p:nvPr>
            <p:ph idx="1"/>
          </p:nvPr>
        </p:nvSpPr>
        <p:spPr>
          <a:xfrm>
            <a:off x="457200" y="1124744"/>
            <a:ext cx="8229600" cy="5001419"/>
          </a:xfrm>
        </p:spPr>
        <p:txBody>
          <a:bodyPr>
            <a:normAutofit/>
          </a:bodyPr>
          <a:lstStyle/>
          <a:p>
            <a:r>
              <a:rPr lang="en-GB" sz="2400" dirty="0" smtClean="0"/>
              <a:t>PART II:</a:t>
            </a:r>
          </a:p>
          <a:p>
            <a:r>
              <a:rPr lang="en-GB" sz="2400" dirty="0" smtClean="0">
                <a:solidFill>
                  <a:srgbClr val="00B050"/>
                </a:solidFill>
              </a:rPr>
              <a:t>Section 3. </a:t>
            </a:r>
          </a:p>
          <a:p>
            <a:pPr marL="0" indent="0">
              <a:buNone/>
            </a:pPr>
            <a:r>
              <a:rPr lang="en-GB" sz="2000" b="1" dirty="0" smtClean="0"/>
              <a:t>Protection of Child Rights: </a:t>
            </a:r>
            <a:endParaRPr lang="en-GB" sz="2000" b="1" dirty="0" smtClean="0"/>
          </a:p>
          <a:p>
            <a:pPr marL="0" indent="0">
              <a:buNone/>
            </a:pPr>
            <a:r>
              <a:rPr lang="en-GB" sz="2000" dirty="0" smtClean="0"/>
              <a:t>The </a:t>
            </a:r>
            <a:r>
              <a:rPr lang="en-GB" sz="2000" dirty="0" smtClean="0"/>
              <a:t>Government shall take steps </a:t>
            </a:r>
            <a:r>
              <a:rPr lang="en-GB" sz="2000" dirty="0" smtClean="0"/>
              <a:t>with </a:t>
            </a:r>
            <a:r>
              <a:rPr lang="en-GB" sz="2000" dirty="0" smtClean="0"/>
              <a:t>a view to </a:t>
            </a:r>
            <a:r>
              <a:rPr lang="en-GB" sz="2000" dirty="0" smtClean="0"/>
              <a:t>progressively achieving </a:t>
            </a:r>
            <a:r>
              <a:rPr lang="en-GB" sz="2000" dirty="0" smtClean="0"/>
              <a:t>full realization of the rights of the </a:t>
            </a:r>
            <a:r>
              <a:rPr lang="en-GB" sz="2000" dirty="0" smtClean="0"/>
              <a:t>child.</a:t>
            </a:r>
            <a:endParaRPr lang="en-GB" sz="2000" dirty="0" smtClean="0"/>
          </a:p>
          <a:p>
            <a:r>
              <a:rPr lang="en-GB" sz="2400" dirty="0" smtClean="0">
                <a:solidFill>
                  <a:srgbClr val="00B050"/>
                </a:solidFill>
              </a:rPr>
              <a:t>Section 4. </a:t>
            </a:r>
          </a:p>
          <a:p>
            <a:pPr marL="457200" indent="-457200">
              <a:buAutoNum type="arabicParenBoth"/>
            </a:pPr>
            <a:r>
              <a:rPr lang="en-GB" sz="2000" b="1" dirty="0" smtClean="0"/>
              <a:t>Right to life</a:t>
            </a:r>
            <a:r>
              <a:rPr lang="en-GB" sz="2000" dirty="0" smtClean="0"/>
              <a:t>: the Government </a:t>
            </a:r>
            <a:r>
              <a:rPr lang="en-GB" sz="2000" dirty="0"/>
              <a:t>&amp;</a:t>
            </a:r>
            <a:r>
              <a:rPr lang="en-GB" sz="2000" dirty="0" smtClean="0"/>
              <a:t> </a:t>
            </a:r>
            <a:r>
              <a:rPr lang="en-GB" sz="2000" dirty="0" smtClean="0"/>
              <a:t>family will take responsibility to ensure </a:t>
            </a:r>
            <a:r>
              <a:rPr lang="en-GB" sz="2000" dirty="0" smtClean="0"/>
              <a:t>survival </a:t>
            </a:r>
            <a:r>
              <a:rPr lang="en-GB" sz="2000" dirty="0" smtClean="0"/>
              <a:t>and development of the child.</a:t>
            </a:r>
          </a:p>
          <a:p>
            <a:pPr marL="457200" indent="-457200">
              <a:buAutoNum type="arabicParenBoth"/>
            </a:pPr>
            <a:r>
              <a:rPr lang="en-GB" sz="2000" b="1" dirty="0" smtClean="0"/>
              <a:t>Best interest of the child</a:t>
            </a:r>
            <a:r>
              <a:rPr lang="en-GB" sz="2000" dirty="0" smtClean="0"/>
              <a:t>: in all actions concerning </a:t>
            </a:r>
            <a:r>
              <a:rPr lang="en-GB" sz="2000" dirty="0" smtClean="0"/>
              <a:t>children</a:t>
            </a:r>
          </a:p>
          <a:p>
            <a:pPr marL="0" indent="0">
              <a:buNone/>
            </a:pPr>
            <a:r>
              <a:rPr lang="en-GB" sz="2000" b="1" dirty="0" smtClean="0"/>
              <a:t>(4)    Respect of views of the child</a:t>
            </a:r>
            <a:r>
              <a:rPr lang="en-GB" sz="2000" dirty="0"/>
              <a:t>: the child shall be accorded an opportunity to express his </a:t>
            </a:r>
            <a:r>
              <a:rPr lang="en-GB" sz="2000" dirty="0" smtClean="0"/>
              <a:t>opinion in </a:t>
            </a:r>
            <a:r>
              <a:rPr lang="en-GB" sz="2000" dirty="0" smtClean="0"/>
              <a:t>matters/procedures affecting a child, &amp; that opinion shall be taken into account in decision makin</a:t>
            </a:r>
            <a:r>
              <a:rPr lang="en-GB" sz="2000" dirty="0" smtClean="0"/>
              <a:t>g </a:t>
            </a:r>
            <a:r>
              <a:rPr lang="en-GB" sz="2000" i="1" dirty="0" smtClean="0"/>
              <a:t>(as</a:t>
            </a:r>
            <a:r>
              <a:rPr lang="en-GB" sz="2000" i="1" dirty="0" smtClean="0"/>
              <a:t> may be appropriate taking into account the child’s age and the degree of maturity).</a:t>
            </a:r>
          </a:p>
          <a:p>
            <a:pPr marL="400050" lvl="1" indent="0">
              <a:buNone/>
            </a:pPr>
            <a:endParaRPr lang="en-GB" sz="2000" dirty="0" smtClean="0"/>
          </a:p>
          <a:p>
            <a:endParaRPr lang="en-GB" dirty="0" smtClean="0"/>
          </a:p>
          <a:p>
            <a:endParaRPr lang="en-GB" dirty="0"/>
          </a:p>
        </p:txBody>
      </p:sp>
    </p:spTree>
    <p:extLst>
      <p:ext uri="{BB962C8B-B14F-4D97-AF65-F5344CB8AC3E}">
        <p14:creationId xmlns:p14="http://schemas.microsoft.com/office/powerpoint/2010/main" val="2033650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GB" sz="3200" dirty="0" smtClean="0">
                <a:solidFill>
                  <a:srgbClr val="C00000"/>
                </a:solidFill>
              </a:rPr>
              <a:t>Right to survival: Kenya Children’s Act</a:t>
            </a:r>
            <a:endParaRPr lang="en-GB" sz="3600" dirty="0">
              <a:solidFill>
                <a:srgbClr val="C00000"/>
              </a:solidFill>
            </a:endParaRPr>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sz="2400" dirty="0">
                <a:solidFill>
                  <a:srgbClr val="00B050"/>
                </a:solidFill>
              </a:rPr>
              <a:t>Section </a:t>
            </a:r>
            <a:r>
              <a:rPr lang="en-GB" sz="2400" dirty="0" smtClean="0">
                <a:solidFill>
                  <a:srgbClr val="00B050"/>
                </a:solidFill>
              </a:rPr>
              <a:t>4</a:t>
            </a:r>
            <a:r>
              <a:rPr lang="en-GB" sz="2000" dirty="0" smtClean="0">
                <a:solidFill>
                  <a:srgbClr val="00B050"/>
                </a:solidFill>
              </a:rPr>
              <a:t>. </a:t>
            </a:r>
            <a:endParaRPr lang="en-GB" sz="2000" dirty="0">
              <a:solidFill>
                <a:srgbClr val="00B050"/>
              </a:solidFill>
            </a:endParaRPr>
          </a:p>
          <a:p>
            <a:pPr marL="0" indent="0">
              <a:buNone/>
            </a:pPr>
            <a:r>
              <a:rPr lang="en-GB" sz="2400" b="1" dirty="0" smtClean="0"/>
              <a:t>Sub-section </a:t>
            </a:r>
            <a:r>
              <a:rPr lang="en-GB" sz="2400" b="1" dirty="0" smtClean="0"/>
              <a:t>9: Right </a:t>
            </a:r>
            <a:r>
              <a:rPr lang="en-GB" sz="2400" b="1" dirty="0"/>
              <a:t>to Healthcare:</a:t>
            </a:r>
            <a:r>
              <a:rPr lang="en-GB" sz="2400" dirty="0"/>
              <a:t> </a:t>
            </a:r>
          </a:p>
          <a:p>
            <a:pPr marL="0" indent="0">
              <a:buNone/>
            </a:pPr>
            <a:r>
              <a:rPr lang="en-GB" sz="2000" dirty="0" smtClean="0"/>
              <a:t>Every </a:t>
            </a:r>
            <a:r>
              <a:rPr lang="en-GB" sz="2000" dirty="0"/>
              <a:t>child shall have a right to </a:t>
            </a:r>
            <a:r>
              <a:rPr lang="en-GB" sz="2000" dirty="0" smtClean="0"/>
              <a:t>quality health </a:t>
            </a:r>
            <a:r>
              <a:rPr lang="en-GB" sz="2000" dirty="0"/>
              <a:t>care the provision of which shall be the responsibility of the parents </a:t>
            </a:r>
            <a:r>
              <a:rPr lang="en-GB" sz="2000" dirty="0"/>
              <a:t>&amp;</a:t>
            </a:r>
            <a:r>
              <a:rPr lang="en-GB" sz="2000" dirty="0" smtClean="0"/>
              <a:t> </a:t>
            </a:r>
            <a:r>
              <a:rPr lang="en-GB" sz="2000" dirty="0"/>
              <a:t>Government.</a:t>
            </a:r>
          </a:p>
          <a:p>
            <a:pPr>
              <a:buFont typeface="Arial"/>
              <a:buChar char="•"/>
            </a:pPr>
            <a:r>
              <a:rPr lang="en-US" sz="2000" dirty="0">
                <a:latin typeface="arial"/>
              </a:rPr>
              <a:t>t</a:t>
            </a:r>
            <a:r>
              <a:rPr lang="en-US" sz="2000" dirty="0" smtClean="0">
                <a:latin typeface="arial"/>
              </a:rPr>
              <a:t>hrough ensuring: improved access to </a:t>
            </a:r>
            <a:r>
              <a:rPr lang="en-US" sz="2000" dirty="0" smtClean="0">
                <a:latin typeface="arial"/>
              </a:rPr>
              <a:t>– quality ANC </a:t>
            </a:r>
          </a:p>
          <a:p>
            <a:pPr marL="0" indent="0">
              <a:buNone/>
            </a:pPr>
            <a:r>
              <a:rPr lang="en-US" sz="2000" dirty="0" smtClean="0">
                <a:latin typeface="arial"/>
              </a:rPr>
              <a:t>                                                                  - safe motherhood </a:t>
            </a:r>
            <a:r>
              <a:rPr lang="en-US" sz="2000" dirty="0" smtClean="0">
                <a:latin typeface="arial"/>
              </a:rPr>
              <a:t>		       </a:t>
            </a:r>
            <a:r>
              <a:rPr lang="en-US" sz="2000" dirty="0" smtClean="0">
                <a:latin typeface="arial"/>
              </a:rPr>
              <a:t>                                              - enhanced </a:t>
            </a:r>
            <a:r>
              <a:rPr lang="en-US" sz="2000" dirty="0" smtClean="0">
                <a:latin typeface="arial"/>
              </a:rPr>
              <a:t>immunization </a:t>
            </a:r>
            <a:r>
              <a:rPr lang="en-US" sz="2000" dirty="0" smtClean="0">
                <a:latin typeface="arial"/>
              </a:rPr>
              <a:t>  	                                                     coverage </a:t>
            </a:r>
          </a:p>
          <a:p>
            <a:pPr marL="0" indent="0">
              <a:buNone/>
            </a:pPr>
            <a:r>
              <a:rPr lang="en-US" sz="2000" dirty="0">
                <a:latin typeface="arial"/>
              </a:rPr>
              <a:t> </a:t>
            </a:r>
            <a:r>
              <a:rPr lang="en-US" sz="2000" dirty="0" smtClean="0">
                <a:latin typeface="arial"/>
              </a:rPr>
              <a:t>                                                                 - </a:t>
            </a:r>
            <a:r>
              <a:rPr lang="en-US" sz="2000" dirty="0" smtClean="0">
                <a:latin typeface="arial"/>
              </a:rPr>
              <a:t>balanced nutrition </a:t>
            </a:r>
          </a:p>
          <a:p>
            <a:pPr marL="0" indent="0">
              <a:buNone/>
            </a:pPr>
            <a:r>
              <a:rPr lang="en-US" sz="2000" dirty="0">
                <a:latin typeface="arial"/>
              </a:rPr>
              <a:t> </a:t>
            </a:r>
            <a:r>
              <a:rPr lang="en-US" sz="2000" dirty="0" smtClean="0">
                <a:latin typeface="arial"/>
              </a:rPr>
              <a:t>                                                                 - </a:t>
            </a:r>
            <a:r>
              <a:rPr lang="en-US" sz="2000" dirty="0" smtClean="0">
                <a:latin typeface="arial"/>
              </a:rPr>
              <a:t>safe </a:t>
            </a:r>
            <a:r>
              <a:rPr lang="en-US" sz="2000" dirty="0" smtClean="0">
                <a:latin typeface="arial"/>
              </a:rPr>
              <a:t>drinking water and </a:t>
            </a:r>
            <a:r>
              <a:rPr lang="en-US" sz="2000" dirty="0" smtClean="0">
                <a:latin typeface="arial"/>
              </a:rPr>
              <a:t>    	                                                     sanitation </a:t>
            </a:r>
            <a:r>
              <a:rPr lang="en-US" sz="2000" dirty="0" smtClean="0">
                <a:latin typeface="arial"/>
              </a:rPr>
              <a:t>		        </a:t>
            </a:r>
            <a:r>
              <a:rPr lang="en-US" sz="2000" dirty="0" smtClean="0">
                <a:latin typeface="arial"/>
              </a:rPr>
              <a:t>	                                                     - control </a:t>
            </a:r>
            <a:r>
              <a:rPr lang="en-US" sz="2000" dirty="0" smtClean="0">
                <a:latin typeface="arial"/>
              </a:rPr>
              <a:t>and management of </a:t>
            </a:r>
            <a:r>
              <a:rPr lang="en-US" sz="2000" dirty="0" smtClean="0">
                <a:latin typeface="arial"/>
              </a:rPr>
              <a:t>	                                                     pneumonia</a:t>
            </a:r>
            <a:r>
              <a:rPr lang="en-US" sz="2000" dirty="0" smtClean="0">
                <a:latin typeface="arial"/>
              </a:rPr>
              <a:t>, </a:t>
            </a:r>
            <a:r>
              <a:rPr lang="en-US" sz="2000" dirty="0" err="1" smtClean="0">
                <a:latin typeface="arial"/>
              </a:rPr>
              <a:t>diarrhoea</a:t>
            </a:r>
            <a:r>
              <a:rPr lang="en-US" sz="2000" dirty="0" smtClean="0">
                <a:latin typeface="arial"/>
              </a:rPr>
              <a:t>, </a:t>
            </a:r>
            <a:r>
              <a:rPr lang="en-US" sz="2000" dirty="0" smtClean="0">
                <a:latin typeface="arial"/>
              </a:rPr>
              <a:t>	                	                                                     </a:t>
            </a:r>
            <a:r>
              <a:rPr lang="en-US" sz="2000" dirty="0" smtClean="0">
                <a:latin typeface="arial"/>
              </a:rPr>
              <a:t>m</a:t>
            </a:r>
            <a:r>
              <a:rPr lang="en-US" sz="2000" dirty="0" smtClean="0">
                <a:latin typeface="arial"/>
              </a:rPr>
              <a:t>alaria</a:t>
            </a:r>
            <a:r>
              <a:rPr lang="en-US" sz="2000" dirty="0" smtClean="0">
                <a:latin typeface="arial"/>
              </a:rPr>
              <a:t>, malnutrition, </a:t>
            </a:r>
            <a:r>
              <a:rPr lang="en-US" sz="2000" dirty="0" smtClean="0">
                <a:latin typeface="arial"/>
              </a:rPr>
              <a:t>	    	                                                     HIV/AIDS</a:t>
            </a:r>
            <a:endParaRPr lang="en-US" sz="2000" dirty="0" smtClean="0">
              <a:latin typeface="arial"/>
            </a:endParaRPr>
          </a:p>
          <a:p>
            <a:endParaRPr lang="en-GB" dirty="0"/>
          </a:p>
        </p:txBody>
      </p:sp>
    </p:spTree>
    <p:extLst>
      <p:ext uri="{BB962C8B-B14F-4D97-AF65-F5344CB8AC3E}">
        <p14:creationId xmlns:p14="http://schemas.microsoft.com/office/powerpoint/2010/main" val="1877808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l"/>
            <a:r>
              <a:rPr lang="en-GB" sz="3200" dirty="0" smtClean="0">
                <a:solidFill>
                  <a:srgbClr val="C00000"/>
                </a:solidFill>
              </a:rPr>
              <a:t>Right </a:t>
            </a:r>
            <a:r>
              <a:rPr lang="en-GB" sz="3200" dirty="0">
                <a:solidFill>
                  <a:srgbClr val="C00000"/>
                </a:solidFill>
              </a:rPr>
              <a:t>to </a:t>
            </a:r>
            <a:r>
              <a:rPr lang="en-GB" sz="3200" dirty="0" smtClean="0">
                <a:solidFill>
                  <a:srgbClr val="C00000"/>
                </a:solidFill>
              </a:rPr>
              <a:t>survival: Kenya Children’s Act </a:t>
            </a:r>
            <a:endParaRPr lang="en-GB" sz="3200" dirty="0"/>
          </a:p>
        </p:txBody>
      </p:sp>
      <p:sp>
        <p:nvSpPr>
          <p:cNvPr id="3" name="Content Placeholder 2"/>
          <p:cNvSpPr>
            <a:spLocks noGrp="1"/>
          </p:cNvSpPr>
          <p:nvPr>
            <p:ph idx="1"/>
          </p:nvPr>
        </p:nvSpPr>
        <p:spPr>
          <a:xfrm>
            <a:off x="395536" y="1268760"/>
            <a:ext cx="8229600" cy="4525963"/>
          </a:xfrm>
        </p:spPr>
        <p:txBody>
          <a:bodyPr>
            <a:normAutofit/>
          </a:bodyPr>
          <a:lstStyle/>
          <a:p>
            <a:pPr>
              <a:buFont typeface="Arial"/>
              <a:buChar char="•"/>
            </a:pPr>
            <a:r>
              <a:rPr lang="en-US" sz="2400" dirty="0">
                <a:solidFill>
                  <a:schemeClr val="accent5">
                    <a:lumMod val="75000"/>
                  </a:schemeClr>
                </a:solidFill>
                <a:latin typeface="arial"/>
              </a:rPr>
              <a:t>Strategies </a:t>
            </a:r>
            <a:r>
              <a:rPr lang="en-US" sz="2400" dirty="0" smtClean="0">
                <a:solidFill>
                  <a:schemeClr val="accent5">
                    <a:lumMod val="75000"/>
                  </a:schemeClr>
                </a:solidFill>
                <a:latin typeface="arial"/>
              </a:rPr>
              <a:t> towards quality health services</a:t>
            </a:r>
          </a:p>
          <a:p>
            <a:pPr marL="0" indent="0">
              <a:buNone/>
            </a:pPr>
            <a:r>
              <a:rPr lang="en-US" sz="2400" dirty="0">
                <a:latin typeface="arial"/>
              </a:rPr>
              <a:t> </a:t>
            </a:r>
            <a:r>
              <a:rPr lang="en-US" sz="2400" dirty="0" smtClean="0">
                <a:latin typeface="arial"/>
              </a:rPr>
              <a:t>   </a:t>
            </a:r>
            <a:r>
              <a:rPr lang="en-US" sz="1600" dirty="0" smtClean="0">
                <a:latin typeface="arial"/>
              </a:rPr>
              <a:t>(National </a:t>
            </a:r>
            <a:r>
              <a:rPr lang="en-US" sz="1600" dirty="0">
                <a:latin typeface="arial"/>
              </a:rPr>
              <a:t>Plan of Action for Children In </a:t>
            </a:r>
            <a:r>
              <a:rPr lang="en-US" sz="1600" dirty="0" smtClean="0">
                <a:latin typeface="arial"/>
              </a:rPr>
              <a:t>Kenya 2015-2022)</a:t>
            </a:r>
            <a:endParaRPr lang="en-US" sz="1600" dirty="0">
              <a:latin typeface="arial"/>
            </a:endParaRPr>
          </a:p>
          <a:p>
            <a:pPr lvl="1">
              <a:buFont typeface="Arial"/>
              <a:buChar char="•"/>
            </a:pPr>
            <a:r>
              <a:rPr lang="en-US" sz="2000" dirty="0">
                <a:latin typeface="arial"/>
              </a:rPr>
              <a:t>Equitable health budget allocation across various counties</a:t>
            </a:r>
          </a:p>
          <a:p>
            <a:pPr lvl="1">
              <a:buFont typeface="Arial"/>
              <a:buChar char="•"/>
            </a:pPr>
            <a:r>
              <a:rPr lang="en-US" sz="2000" dirty="0">
                <a:latin typeface="arial"/>
              </a:rPr>
              <a:t>Scale up of free maternity care</a:t>
            </a:r>
          </a:p>
          <a:p>
            <a:pPr lvl="1">
              <a:buFont typeface="Arial"/>
              <a:buChar char="•"/>
            </a:pPr>
            <a:r>
              <a:rPr lang="en-US" sz="2000" dirty="0" smtClean="0">
                <a:latin typeface="arial"/>
              </a:rPr>
              <a:t>Multisector </a:t>
            </a:r>
            <a:r>
              <a:rPr lang="en-US" sz="2000" dirty="0">
                <a:latin typeface="arial"/>
              </a:rPr>
              <a:t>response towards control of pneumonia, </a:t>
            </a:r>
            <a:r>
              <a:rPr lang="en-US" sz="2000" dirty="0" err="1" smtClean="0">
                <a:latin typeface="arial"/>
              </a:rPr>
              <a:t>diarrhoea</a:t>
            </a:r>
            <a:r>
              <a:rPr lang="en-US" sz="2000" dirty="0">
                <a:latin typeface="arial"/>
              </a:rPr>
              <a:t>, malnutrition, </a:t>
            </a:r>
            <a:r>
              <a:rPr lang="en-US" sz="2000" dirty="0" smtClean="0">
                <a:latin typeface="arial"/>
              </a:rPr>
              <a:t>malaria.</a:t>
            </a:r>
            <a:endParaRPr lang="en-US" sz="2000" dirty="0">
              <a:latin typeface="arial"/>
            </a:endParaRPr>
          </a:p>
          <a:p>
            <a:pPr lvl="1">
              <a:buFont typeface="Arial"/>
              <a:buChar char="•"/>
            </a:pPr>
            <a:r>
              <a:rPr lang="en-US" sz="2000" dirty="0" smtClean="0">
                <a:latin typeface="arial"/>
              </a:rPr>
              <a:t>Development of </a:t>
            </a:r>
            <a:r>
              <a:rPr lang="en-US" sz="2000" dirty="0">
                <a:latin typeface="arial"/>
              </a:rPr>
              <a:t>sustainable financing mechanism for community health programs</a:t>
            </a:r>
          </a:p>
          <a:p>
            <a:pPr lvl="1">
              <a:buFont typeface="Arial"/>
              <a:buChar char="•"/>
            </a:pPr>
            <a:r>
              <a:rPr lang="en-US" sz="2000" dirty="0">
                <a:latin typeface="arial"/>
              </a:rPr>
              <a:t>Increased focus on health needs of children with disabilities, mental health problems, chronic diseases</a:t>
            </a:r>
          </a:p>
          <a:p>
            <a:endParaRPr lang="en-GB" dirty="0"/>
          </a:p>
        </p:txBody>
      </p:sp>
    </p:spTree>
    <p:extLst>
      <p:ext uri="{BB962C8B-B14F-4D97-AF65-F5344CB8AC3E}">
        <p14:creationId xmlns:p14="http://schemas.microsoft.com/office/powerpoint/2010/main" val="1441859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GB" sz="3200" dirty="0" smtClean="0">
                <a:solidFill>
                  <a:srgbClr val="C00000"/>
                </a:solidFill>
              </a:rPr>
              <a:t>Right to survival: Kenya Children’s Act</a:t>
            </a:r>
            <a:endParaRPr lang="en-GB" sz="3200" dirty="0">
              <a:solidFill>
                <a:srgbClr val="C00000"/>
              </a:solidFill>
            </a:endParaRPr>
          </a:p>
        </p:txBody>
      </p:sp>
      <p:sp>
        <p:nvSpPr>
          <p:cNvPr id="3" name="Content Placeholder 2"/>
          <p:cNvSpPr>
            <a:spLocks noGrp="1"/>
          </p:cNvSpPr>
          <p:nvPr>
            <p:ph idx="1"/>
          </p:nvPr>
        </p:nvSpPr>
        <p:spPr>
          <a:xfrm>
            <a:off x="395536" y="1340768"/>
            <a:ext cx="8229600" cy="4525963"/>
          </a:xfrm>
        </p:spPr>
        <p:txBody>
          <a:bodyPr>
            <a:normAutofit/>
          </a:bodyPr>
          <a:lstStyle/>
          <a:p>
            <a:r>
              <a:rPr lang="en-GB" sz="2400" b="1" dirty="0" smtClean="0"/>
              <a:t>Achievements:</a:t>
            </a:r>
          </a:p>
          <a:p>
            <a:r>
              <a:rPr lang="en-GB" sz="2000" dirty="0" smtClean="0">
                <a:solidFill>
                  <a:schemeClr val="accent6">
                    <a:lumMod val="50000"/>
                  </a:schemeClr>
                </a:solidFill>
              </a:rPr>
              <a:t>Policies </a:t>
            </a:r>
            <a:r>
              <a:rPr lang="en-GB" sz="2000" dirty="0" smtClean="0">
                <a:solidFill>
                  <a:schemeClr val="accent6">
                    <a:lumMod val="50000"/>
                  </a:schemeClr>
                </a:solidFill>
              </a:rPr>
              <a:t>developed to address right to survival</a:t>
            </a:r>
            <a:r>
              <a:rPr lang="en-GB" sz="2000" dirty="0" smtClean="0">
                <a:solidFill>
                  <a:schemeClr val="accent6">
                    <a:lumMod val="50000"/>
                  </a:schemeClr>
                </a:solidFill>
              </a:rPr>
              <a:t>:</a:t>
            </a:r>
            <a:endParaRPr lang="en-GB" sz="2000" dirty="0" smtClean="0">
              <a:solidFill>
                <a:schemeClr val="accent6">
                  <a:lumMod val="50000"/>
                </a:schemeClr>
              </a:solidFill>
            </a:endParaRPr>
          </a:p>
          <a:p>
            <a:pPr lvl="2"/>
            <a:r>
              <a:rPr lang="en-GB" sz="2000" dirty="0" smtClean="0">
                <a:solidFill>
                  <a:schemeClr val="accent6">
                    <a:lumMod val="50000"/>
                  </a:schemeClr>
                </a:solidFill>
              </a:rPr>
              <a:t>Kenya Health Policy Framework (2014-2030)</a:t>
            </a:r>
          </a:p>
          <a:p>
            <a:pPr lvl="2"/>
            <a:r>
              <a:rPr lang="en-GB" sz="2000" dirty="0" smtClean="0">
                <a:solidFill>
                  <a:schemeClr val="accent6">
                    <a:lumMod val="50000"/>
                  </a:schemeClr>
                </a:solidFill>
              </a:rPr>
              <a:t>Kenya Health Sector Strategic Plan (2012-2017)</a:t>
            </a:r>
          </a:p>
          <a:p>
            <a:pPr lvl="2"/>
            <a:r>
              <a:rPr lang="en-GB" sz="2000" dirty="0" smtClean="0">
                <a:solidFill>
                  <a:schemeClr val="accent6">
                    <a:lumMod val="50000"/>
                  </a:schemeClr>
                </a:solidFill>
              </a:rPr>
              <a:t>Kenya National Plan of Action for Children (2015-2022)</a:t>
            </a:r>
          </a:p>
          <a:p>
            <a:r>
              <a:rPr lang="en-GB" sz="2000" dirty="0" smtClean="0">
                <a:solidFill>
                  <a:schemeClr val="accent6">
                    <a:lumMod val="50000"/>
                  </a:schemeClr>
                </a:solidFill>
              </a:rPr>
              <a:t>Improvement noted in child </a:t>
            </a:r>
            <a:r>
              <a:rPr lang="en-GB" sz="2000" dirty="0">
                <a:solidFill>
                  <a:schemeClr val="accent6">
                    <a:lumMod val="50000"/>
                  </a:schemeClr>
                </a:solidFill>
              </a:rPr>
              <a:t>h</a:t>
            </a:r>
            <a:r>
              <a:rPr lang="en-GB" sz="2000" dirty="0" smtClean="0">
                <a:solidFill>
                  <a:schemeClr val="accent6">
                    <a:lumMod val="50000"/>
                  </a:schemeClr>
                </a:solidFill>
              </a:rPr>
              <a:t>ealth indicators </a:t>
            </a:r>
            <a:r>
              <a:rPr lang="en-GB" sz="2000" dirty="0" err="1" smtClean="0">
                <a:solidFill>
                  <a:schemeClr val="accent6">
                    <a:lumMod val="50000"/>
                  </a:schemeClr>
                </a:solidFill>
              </a:rPr>
              <a:t>e.g</a:t>
            </a:r>
            <a:r>
              <a:rPr lang="en-GB" sz="2000" dirty="0" smtClean="0">
                <a:solidFill>
                  <a:schemeClr val="accent6">
                    <a:lumMod val="50000"/>
                  </a:schemeClr>
                </a:solidFill>
              </a:rPr>
              <a:t> decrease </a:t>
            </a:r>
            <a:r>
              <a:rPr lang="en-GB" sz="2000" dirty="0" smtClean="0">
                <a:solidFill>
                  <a:schemeClr val="accent6">
                    <a:lumMod val="50000"/>
                  </a:schemeClr>
                </a:solidFill>
              </a:rPr>
              <a:t>on child mortality </a:t>
            </a:r>
            <a:r>
              <a:rPr lang="en-GB" sz="2000" dirty="0" smtClean="0">
                <a:solidFill>
                  <a:schemeClr val="accent6">
                    <a:lumMod val="50000"/>
                  </a:schemeClr>
                </a:solidFill>
              </a:rPr>
              <a:t>rates</a:t>
            </a:r>
            <a:endParaRPr lang="en-GB" sz="2000" dirty="0" smtClean="0">
              <a:solidFill>
                <a:schemeClr val="accent6">
                  <a:lumMod val="50000"/>
                </a:schemeClr>
              </a:solidFill>
            </a:endParaRPr>
          </a:p>
        </p:txBody>
      </p:sp>
    </p:spTree>
    <p:extLst>
      <p:ext uri="{BB962C8B-B14F-4D97-AF65-F5344CB8AC3E}">
        <p14:creationId xmlns:p14="http://schemas.microsoft.com/office/powerpoint/2010/main" val="27750858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l"/>
            <a:r>
              <a:rPr lang="en-GB" sz="3200" dirty="0" smtClean="0">
                <a:solidFill>
                  <a:srgbClr val="C00000"/>
                </a:solidFill>
              </a:rPr>
              <a:t>Right to </a:t>
            </a:r>
            <a:r>
              <a:rPr lang="en-GB" sz="3200" dirty="0">
                <a:solidFill>
                  <a:srgbClr val="C00000"/>
                </a:solidFill>
              </a:rPr>
              <a:t>c</a:t>
            </a:r>
            <a:r>
              <a:rPr lang="en-GB" sz="3200" dirty="0" smtClean="0">
                <a:solidFill>
                  <a:srgbClr val="C00000"/>
                </a:solidFill>
              </a:rPr>
              <a:t>hild development: Kenya Children’s Act </a:t>
            </a:r>
            <a:endParaRPr lang="en-GB" sz="3200" dirty="0">
              <a:solidFill>
                <a:srgbClr val="C00000"/>
              </a:solidFill>
            </a:endParaRPr>
          </a:p>
        </p:txBody>
      </p:sp>
      <p:sp>
        <p:nvSpPr>
          <p:cNvPr id="3" name="Content Placeholder 2"/>
          <p:cNvSpPr>
            <a:spLocks noGrp="1"/>
          </p:cNvSpPr>
          <p:nvPr>
            <p:ph idx="1"/>
          </p:nvPr>
        </p:nvSpPr>
        <p:spPr>
          <a:xfrm>
            <a:off x="395536" y="1196752"/>
            <a:ext cx="8496944" cy="5328592"/>
          </a:xfrm>
        </p:spPr>
        <p:txBody>
          <a:bodyPr>
            <a:normAutofit/>
          </a:bodyPr>
          <a:lstStyle/>
          <a:p>
            <a:r>
              <a:rPr lang="en-GB" sz="2400" b="1" dirty="0" smtClean="0">
                <a:solidFill>
                  <a:srgbClr val="00B050"/>
                </a:solidFill>
              </a:rPr>
              <a:t>Section 7.Right </a:t>
            </a:r>
            <a:r>
              <a:rPr lang="en-GB" sz="2400" b="1" dirty="0">
                <a:solidFill>
                  <a:srgbClr val="00B050"/>
                </a:solidFill>
              </a:rPr>
              <a:t>to education:</a:t>
            </a:r>
          </a:p>
          <a:p>
            <a:pPr marL="400050" lvl="1" indent="0">
              <a:buNone/>
            </a:pPr>
            <a:r>
              <a:rPr lang="en-GB" sz="2000" i="1" dirty="0"/>
              <a:t>(1) Every child shall be entitled to </a:t>
            </a:r>
            <a:r>
              <a:rPr lang="en-GB" sz="2000" i="1" dirty="0" smtClean="0"/>
              <a:t>education, provision </a:t>
            </a:r>
            <a:r>
              <a:rPr lang="en-GB" sz="2000" i="1" dirty="0"/>
              <a:t>of which shall be the responsibility of </a:t>
            </a:r>
            <a:r>
              <a:rPr lang="en-GB" sz="2000" i="1" dirty="0" smtClean="0"/>
              <a:t>Government and </a:t>
            </a:r>
            <a:r>
              <a:rPr lang="en-GB" sz="2000" i="1" dirty="0"/>
              <a:t>parents.</a:t>
            </a:r>
          </a:p>
          <a:p>
            <a:pPr marL="400050" lvl="1" indent="0">
              <a:buNone/>
            </a:pPr>
            <a:r>
              <a:rPr lang="en-GB" sz="2000" i="1" dirty="0"/>
              <a:t>(2) Every child shall be entitled to </a:t>
            </a:r>
            <a:r>
              <a:rPr lang="en-GB" sz="2000" b="1" i="1" dirty="0" smtClean="0"/>
              <a:t>compulsory </a:t>
            </a:r>
            <a:r>
              <a:rPr lang="en-GB" sz="2000" b="1" i="1" dirty="0" smtClean="0"/>
              <a:t>free </a:t>
            </a:r>
            <a:r>
              <a:rPr lang="en-GB" sz="2000" b="1" i="1" dirty="0"/>
              <a:t>basic </a:t>
            </a:r>
            <a:r>
              <a:rPr lang="en-GB" sz="2000" b="1" i="1" dirty="0" smtClean="0"/>
              <a:t>education</a:t>
            </a:r>
            <a:endParaRPr lang="en-GB" sz="2000" i="1" dirty="0"/>
          </a:p>
          <a:p>
            <a:pPr marL="0" indent="0">
              <a:buNone/>
            </a:pPr>
            <a:r>
              <a:rPr lang="en-US" sz="2400" dirty="0" smtClean="0">
                <a:solidFill>
                  <a:schemeClr val="accent5">
                    <a:lumMod val="75000"/>
                  </a:schemeClr>
                </a:solidFill>
                <a:latin typeface="arial"/>
              </a:rPr>
              <a:t>Strategies: </a:t>
            </a:r>
          </a:p>
          <a:p>
            <a:pPr marL="0" indent="0">
              <a:buNone/>
            </a:pPr>
            <a:r>
              <a:rPr lang="en-US" sz="1400" dirty="0">
                <a:latin typeface="arial"/>
              </a:rPr>
              <a:t>(National Plan of Action for Children In Kenya 2015-2022)</a:t>
            </a:r>
          </a:p>
          <a:p>
            <a:r>
              <a:rPr lang="en-US" sz="2000" u="sng" dirty="0" smtClean="0">
                <a:latin typeface="arial"/>
              </a:rPr>
              <a:t>Increase enrollment</a:t>
            </a:r>
            <a:r>
              <a:rPr lang="en-US" sz="2000" dirty="0" smtClean="0">
                <a:latin typeface="arial"/>
              </a:rPr>
              <a:t> in early childhood, primary education, promote secondary school education</a:t>
            </a:r>
          </a:p>
          <a:p>
            <a:r>
              <a:rPr lang="en-US" sz="2000" u="sng" dirty="0" smtClean="0">
                <a:latin typeface="arial"/>
              </a:rPr>
              <a:t>Promote integration</a:t>
            </a:r>
            <a:r>
              <a:rPr lang="en-US" sz="2000" dirty="0" smtClean="0">
                <a:latin typeface="arial"/>
              </a:rPr>
              <a:t> of cultural activities, life skills &amp; mentorship programs within the school curriculum</a:t>
            </a:r>
          </a:p>
          <a:p>
            <a:r>
              <a:rPr lang="en-US" sz="2000" dirty="0" smtClean="0">
                <a:latin typeface="arial"/>
              </a:rPr>
              <a:t>Advocate for children’s </a:t>
            </a:r>
            <a:r>
              <a:rPr lang="en-US" sz="2000" u="sng" dirty="0" smtClean="0">
                <a:latin typeface="arial"/>
              </a:rPr>
              <a:t>access to play, leisure and recreational facilities</a:t>
            </a:r>
            <a:r>
              <a:rPr lang="en-US" sz="2000" dirty="0" smtClean="0">
                <a:latin typeface="arial"/>
              </a:rPr>
              <a:t> in schools and at home </a:t>
            </a:r>
          </a:p>
          <a:p>
            <a:pPr marL="0" indent="0">
              <a:buNone/>
            </a:pPr>
            <a:endParaRPr lang="en-US" dirty="0">
              <a:solidFill>
                <a:srgbClr val="565656"/>
              </a:solidFill>
              <a:latin typeface="arial"/>
            </a:endParaRPr>
          </a:p>
          <a:p>
            <a:endParaRPr lang="en-GB" dirty="0"/>
          </a:p>
        </p:txBody>
      </p:sp>
    </p:spTree>
    <p:extLst>
      <p:ext uri="{BB962C8B-B14F-4D97-AF65-F5344CB8AC3E}">
        <p14:creationId xmlns:p14="http://schemas.microsoft.com/office/powerpoint/2010/main" val="4105229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pPr algn="l"/>
            <a:r>
              <a:rPr lang="en-GB" dirty="0" smtClean="0"/>
              <a:t>Definitions</a:t>
            </a:r>
            <a:endParaRPr lang="en-GB" dirty="0"/>
          </a:p>
        </p:txBody>
      </p:sp>
      <p:sp>
        <p:nvSpPr>
          <p:cNvPr id="3" name="Content Placeholder 2"/>
          <p:cNvSpPr>
            <a:spLocks noGrp="1"/>
          </p:cNvSpPr>
          <p:nvPr>
            <p:ph idx="1"/>
          </p:nvPr>
        </p:nvSpPr>
        <p:spPr>
          <a:xfrm>
            <a:off x="395536" y="1268760"/>
            <a:ext cx="8229600" cy="4525963"/>
          </a:xfrm>
        </p:spPr>
        <p:txBody>
          <a:bodyPr>
            <a:normAutofit/>
          </a:bodyPr>
          <a:lstStyle/>
          <a:p>
            <a:r>
              <a:rPr lang="en-GB" sz="2800" dirty="0" smtClean="0"/>
              <a:t>Who is a Child?</a:t>
            </a:r>
          </a:p>
          <a:p>
            <a:r>
              <a:rPr lang="en-GB" sz="2800" dirty="0" smtClean="0"/>
              <a:t>What are child rights?</a:t>
            </a:r>
          </a:p>
          <a:p>
            <a:r>
              <a:rPr lang="en-GB" sz="2800" dirty="0" smtClean="0"/>
              <a:t>Why are children in need of special protection?</a:t>
            </a:r>
          </a:p>
          <a:p>
            <a:r>
              <a:rPr lang="en-GB" sz="2800" dirty="0" smtClean="0"/>
              <a:t>International &amp; local laws that define child rights</a:t>
            </a:r>
          </a:p>
          <a:p>
            <a:r>
              <a:rPr lang="en-GB" sz="2800" dirty="0" smtClean="0"/>
              <a:t>Kenya </a:t>
            </a:r>
            <a:r>
              <a:rPr lang="en-GB" sz="2800" dirty="0" smtClean="0"/>
              <a:t>Children’s Act </a:t>
            </a:r>
            <a:r>
              <a:rPr lang="en-GB" sz="2800" dirty="0" smtClean="0"/>
              <a:t>2001</a:t>
            </a:r>
            <a:endParaRPr lang="en-GB" sz="2800" dirty="0"/>
          </a:p>
        </p:txBody>
      </p:sp>
    </p:spTree>
    <p:extLst>
      <p:ext uri="{BB962C8B-B14F-4D97-AF65-F5344CB8AC3E}">
        <p14:creationId xmlns:p14="http://schemas.microsoft.com/office/powerpoint/2010/main" val="37373407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solidFill>
                  <a:srgbClr val="C00000"/>
                </a:solidFill>
              </a:rPr>
              <a:t>Right to child </a:t>
            </a:r>
            <a:r>
              <a:rPr lang="en-GB" sz="3200" dirty="0" smtClean="0">
                <a:solidFill>
                  <a:srgbClr val="C00000"/>
                </a:solidFill>
              </a:rPr>
              <a:t>development: Kenya Children’s Act</a:t>
            </a:r>
            <a:endParaRPr lang="en-GB" sz="3200" dirty="0"/>
          </a:p>
        </p:txBody>
      </p:sp>
      <p:sp>
        <p:nvSpPr>
          <p:cNvPr id="3" name="Content Placeholder 2"/>
          <p:cNvSpPr>
            <a:spLocks noGrp="1"/>
          </p:cNvSpPr>
          <p:nvPr>
            <p:ph idx="1"/>
          </p:nvPr>
        </p:nvSpPr>
        <p:spPr>
          <a:xfrm>
            <a:off x="467544" y="1196752"/>
            <a:ext cx="8229600" cy="4857403"/>
          </a:xfrm>
        </p:spPr>
        <p:txBody>
          <a:bodyPr>
            <a:normAutofit/>
          </a:bodyPr>
          <a:lstStyle/>
          <a:p>
            <a:r>
              <a:rPr lang="en-GB" sz="2400" dirty="0" smtClean="0"/>
              <a:t>Achievements in education</a:t>
            </a:r>
          </a:p>
          <a:p>
            <a:pPr marL="0" indent="0">
              <a:buNone/>
            </a:pPr>
            <a:r>
              <a:rPr lang="en-GB" sz="2400" dirty="0"/>
              <a:t> </a:t>
            </a:r>
            <a:r>
              <a:rPr lang="en-GB" sz="2400" dirty="0" smtClean="0"/>
              <a:t>    </a:t>
            </a:r>
            <a:r>
              <a:rPr lang="en-GB" sz="2000" dirty="0" smtClean="0">
                <a:solidFill>
                  <a:schemeClr val="accent6">
                    <a:lumMod val="50000"/>
                  </a:schemeClr>
                </a:solidFill>
              </a:rPr>
              <a:t>Policies </a:t>
            </a:r>
            <a:r>
              <a:rPr lang="en-GB" sz="2000" dirty="0" smtClean="0">
                <a:solidFill>
                  <a:schemeClr val="accent6">
                    <a:lumMod val="50000"/>
                  </a:schemeClr>
                </a:solidFill>
              </a:rPr>
              <a:t>have been developed:</a:t>
            </a:r>
            <a:endParaRPr lang="en-GB" sz="2000" dirty="0" smtClean="0">
              <a:solidFill>
                <a:schemeClr val="accent6">
                  <a:lumMod val="50000"/>
                </a:schemeClr>
              </a:solidFill>
            </a:endParaRPr>
          </a:p>
          <a:p>
            <a:pPr lvl="1">
              <a:buFont typeface="Arial" panose="020B0604020202020204" pitchFamily="34" charset="0"/>
              <a:buChar char="•"/>
            </a:pPr>
            <a:r>
              <a:rPr lang="en-GB" sz="2000" dirty="0" smtClean="0">
                <a:solidFill>
                  <a:schemeClr val="accent6">
                    <a:lumMod val="50000"/>
                  </a:schemeClr>
                </a:solidFill>
              </a:rPr>
              <a:t>The Basic education Act (2013)</a:t>
            </a:r>
          </a:p>
          <a:p>
            <a:pPr lvl="1">
              <a:buFont typeface="Arial" panose="020B0604020202020204" pitchFamily="34" charset="0"/>
              <a:buChar char="•"/>
            </a:pPr>
            <a:r>
              <a:rPr lang="en-GB" sz="2000" dirty="0" smtClean="0">
                <a:solidFill>
                  <a:schemeClr val="accent6">
                    <a:lumMod val="50000"/>
                  </a:schemeClr>
                </a:solidFill>
              </a:rPr>
              <a:t>National School Health Policy (2010)</a:t>
            </a:r>
          </a:p>
          <a:p>
            <a:pPr lvl="1">
              <a:buFont typeface="Arial" panose="020B0604020202020204" pitchFamily="34" charset="0"/>
              <a:buChar char="•"/>
            </a:pPr>
            <a:r>
              <a:rPr lang="en-GB" sz="2000" dirty="0" smtClean="0">
                <a:solidFill>
                  <a:schemeClr val="accent6">
                    <a:lumMod val="50000"/>
                  </a:schemeClr>
                </a:solidFill>
              </a:rPr>
              <a:t>Guidelines for Child participation in Kenya (2006)</a:t>
            </a:r>
          </a:p>
          <a:p>
            <a:pPr lvl="1">
              <a:buFont typeface="Arial" panose="020B0604020202020204" pitchFamily="34" charset="0"/>
              <a:buChar char="•"/>
            </a:pPr>
            <a:r>
              <a:rPr lang="en-GB" sz="2000" dirty="0" smtClean="0">
                <a:solidFill>
                  <a:schemeClr val="accent6">
                    <a:lumMod val="50000"/>
                  </a:schemeClr>
                </a:solidFill>
              </a:rPr>
              <a:t>Safety standards manual for schools in Kenya (2008)</a:t>
            </a:r>
          </a:p>
          <a:p>
            <a:pPr lvl="1">
              <a:buFont typeface="Arial" panose="020B0604020202020204" pitchFamily="34" charset="0"/>
              <a:buChar char="•"/>
            </a:pPr>
            <a:r>
              <a:rPr lang="en-GB" sz="2000" dirty="0" smtClean="0">
                <a:solidFill>
                  <a:schemeClr val="accent6">
                    <a:lumMod val="50000"/>
                  </a:schemeClr>
                </a:solidFill>
              </a:rPr>
              <a:t>Kenya children policy (2010)</a:t>
            </a:r>
          </a:p>
          <a:p>
            <a:pPr lvl="1">
              <a:buFont typeface="Arial" panose="020B0604020202020204" pitchFamily="34" charset="0"/>
              <a:buChar char="•"/>
            </a:pPr>
            <a:r>
              <a:rPr lang="en-GB" sz="2000" dirty="0" smtClean="0">
                <a:solidFill>
                  <a:schemeClr val="accent6">
                    <a:lumMod val="50000"/>
                  </a:schemeClr>
                </a:solidFill>
              </a:rPr>
              <a:t>Good practice in child care: a manual for children caregivers (2011)</a:t>
            </a:r>
          </a:p>
          <a:p>
            <a:r>
              <a:rPr lang="en-US" sz="2400" dirty="0" smtClean="0"/>
              <a:t>As </a:t>
            </a:r>
            <a:r>
              <a:rPr lang="en-US" sz="2400" dirty="0"/>
              <a:t>of 2009:</a:t>
            </a:r>
          </a:p>
          <a:p>
            <a:pPr marL="0" indent="0">
              <a:buNone/>
            </a:pPr>
            <a:r>
              <a:rPr lang="en-US" sz="2000" u="sng" dirty="0">
                <a:solidFill>
                  <a:schemeClr val="accent6">
                    <a:lumMod val="50000"/>
                  </a:schemeClr>
                </a:solidFill>
              </a:rPr>
              <a:t>Increase in enrolment</a:t>
            </a:r>
            <a:r>
              <a:rPr lang="en-US" sz="2000" dirty="0">
                <a:solidFill>
                  <a:schemeClr val="accent6">
                    <a:lumMod val="50000"/>
                  </a:schemeClr>
                </a:solidFill>
              </a:rPr>
              <a:t> </a:t>
            </a:r>
            <a:r>
              <a:rPr lang="en-US" sz="2000" dirty="0" smtClean="0">
                <a:solidFill>
                  <a:schemeClr val="accent6">
                    <a:lumMod val="50000"/>
                  </a:schemeClr>
                </a:solidFill>
              </a:rPr>
              <a:t>noted in </a:t>
            </a:r>
            <a:r>
              <a:rPr lang="en-US" sz="2000" dirty="0">
                <a:solidFill>
                  <a:schemeClr val="accent6">
                    <a:lumMod val="50000"/>
                  </a:schemeClr>
                </a:solidFill>
              </a:rPr>
              <a:t>primary education from 76% (2002) to 93% (2009)</a:t>
            </a:r>
          </a:p>
          <a:p>
            <a:pPr marL="0" indent="0">
              <a:buNone/>
            </a:pPr>
            <a:r>
              <a:rPr lang="en-US" sz="2000" u="sng" dirty="0">
                <a:solidFill>
                  <a:schemeClr val="accent6">
                    <a:lumMod val="50000"/>
                  </a:schemeClr>
                </a:solidFill>
              </a:rPr>
              <a:t>Increase </a:t>
            </a:r>
            <a:r>
              <a:rPr lang="en-US" sz="2000" u="sng" dirty="0" smtClean="0">
                <a:solidFill>
                  <a:schemeClr val="accent6">
                    <a:lumMod val="50000"/>
                  </a:schemeClr>
                </a:solidFill>
              </a:rPr>
              <a:t>noted in </a:t>
            </a:r>
            <a:r>
              <a:rPr lang="en-US" sz="2000" u="sng" dirty="0">
                <a:solidFill>
                  <a:schemeClr val="accent6">
                    <a:lumMod val="50000"/>
                  </a:schemeClr>
                </a:solidFill>
              </a:rPr>
              <a:t>early childhood education</a:t>
            </a:r>
            <a:r>
              <a:rPr lang="en-US" sz="2000" dirty="0">
                <a:solidFill>
                  <a:schemeClr val="accent6">
                    <a:lumMod val="50000"/>
                  </a:schemeClr>
                </a:solidFill>
              </a:rPr>
              <a:t> from 57% to 60</a:t>
            </a:r>
            <a:r>
              <a:rPr lang="en-US" sz="2000" dirty="0" smtClean="0">
                <a:solidFill>
                  <a:schemeClr val="accent6">
                    <a:lumMod val="50000"/>
                  </a:schemeClr>
                </a:solidFill>
              </a:rPr>
              <a:t>%</a:t>
            </a:r>
            <a:endParaRPr lang="en-US" sz="2000" dirty="0">
              <a:solidFill>
                <a:schemeClr val="accent6">
                  <a:lumMod val="50000"/>
                </a:schemeClr>
              </a:solidFill>
            </a:endParaRPr>
          </a:p>
        </p:txBody>
      </p:sp>
    </p:spTree>
    <p:extLst>
      <p:ext uri="{BB962C8B-B14F-4D97-AF65-F5344CB8AC3E}">
        <p14:creationId xmlns:p14="http://schemas.microsoft.com/office/powerpoint/2010/main" val="34816487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8229600" cy="850106"/>
          </a:xfrm>
        </p:spPr>
        <p:txBody>
          <a:bodyPr>
            <a:normAutofit/>
          </a:bodyPr>
          <a:lstStyle/>
          <a:p>
            <a:pPr algn="l"/>
            <a:r>
              <a:rPr lang="en-GB" sz="3600" dirty="0" smtClean="0">
                <a:solidFill>
                  <a:srgbClr val="C00000"/>
                </a:solidFill>
              </a:rPr>
              <a:t>Right to protection: Kenya Children’s Act</a:t>
            </a:r>
            <a:endParaRPr lang="en-GB" sz="3600"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r>
              <a:rPr lang="en-GB" sz="2400" b="1" dirty="0">
                <a:solidFill>
                  <a:srgbClr val="00B050"/>
                </a:solidFill>
              </a:rPr>
              <a:t>Section 11. </a:t>
            </a:r>
            <a:endParaRPr lang="en-GB" sz="2400" b="1" dirty="0" smtClean="0">
              <a:solidFill>
                <a:srgbClr val="00B050"/>
              </a:solidFill>
            </a:endParaRPr>
          </a:p>
          <a:p>
            <a:pPr marL="0" indent="0">
              <a:buNone/>
            </a:pPr>
            <a:r>
              <a:rPr lang="en-GB" sz="2400" b="1" dirty="0" smtClean="0"/>
              <a:t>Right </a:t>
            </a:r>
            <a:r>
              <a:rPr lang="en-GB" sz="2400" b="1" dirty="0"/>
              <a:t>to name &amp; nationality</a:t>
            </a:r>
          </a:p>
          <a:p>
            <a:pPr marL="0" indent="0">
              <a:buNone/>
            </a:pPr>
            <a:r>
              <a:rPr lang="en-GB" sz="2000" dirty="0"/>
              <a:t>Every child shall have a right to a name and nationality and where a child is deprived of his identity the Government shall provide appropriate assistance and protection, with a view to establishing his identity.</a:t>
            </a:r>
          </a:p>
          <a:p>
            <a:r>
              <a:rPr lang="en-GB" sz="2400" b="1" dirty="0" smtClean="0">
                <a:solidFill>
                  <a:srgbClr val="00B050"/>
                </a:solidFill>
              </a:rPr>
              <a:t>Section 13. </a:t>
            </a:r>
            <a:endParaRPr lang="en-GB" sz="2400" b="1" dirty="0" smtClean="0">
              <a:solidFill>
                <a:srgbClr val="00B050"/>
              </a:solidFill>
            </a:endParaRPr>
          </a:p>
          <a:p>
            <a:pPr marL="0" indent="0">
              <a:buNone/>
            </a:pPr>
            <a:r>
              <a:rPr lang="en-GB" sz="2400" b="1" dirty="0" smtClean="0"/>
              <a:t>Protection </a:t>
            </a:r>
            <a:r>
              <a:rPr lang="en-GB" sz="2400" b="1" dirty="0" smtClean="0"/>
              <a:t>from abuse</a:t>
            </a:r>
          </a:p>
          <a:p>
            <a:pPr marL="857250" lvl="1" indent="-457200">
              <a:buAutoNum type="arabicParenBoth"/>
            </a:pPr>
            <a:r>
              <a:rPr lang="en-GB" sz="2000" dirty="0" smtClean="0"/>
              <a:t>A child shall be entitled to protection from physical and psychological abuse, neglect and any other form of exploitation including sale, trafficking or abduction by any person.</a:t>
            </a:r>
          </a:p>
          <a:p>
            <a:pPr marL="400050" lvl="1" indent="0">
              <a:buNone/>
            </a:pPr>
            <a:r>
              <a:rPr lang="en-US" sz="2000" dirty="0"/>
              <a:t> </a:t>
            </a:r>
            <a:r>
              <a:rPr lang="en-US" sz="2000" dirty="0" smtClean="0"/>
              <a:t>        </a:t>
            </a:r>
            <a:r>
              <a:rPr lang="en-US" sz="2000" dirty="0" smtClean="0"/>
              <a:t>Protection </a:t>
            </a:r>
            <a:r>
              <a:rPr lang="en-US" sz="2000" dirty="0" smtClean="0"/>
              <a:t>of children in </a:t>
            </a:r>
            <a:r>
              <a:rPr lang="en-US" sz="2000" dirty="0"/>
              <a:t>special circumstances (disability, war, </a:t>
            </a:r>
            <a:r>
              <a:rPr lang="en-US" sz="2000" dirty="0" smtClean="0"/>
              <a:t> </a:t>
            </a:r>
          </a:p>
          <a:p>
            <a:pPr marL="400050" lvl="1" indent="0">
              <a:buNone/>
            </a:pPr>
            <a:r>
              <a:rPr lang="en-US" sz="2000" dirty="0"/>
              <a:t> </a:t>
            </a:r>
            <a:r>
              <a:rPr lang="en-US" sz="2000" dirty="0" smtClean="0"/>
              <a:t>        emergencies</a:t>
            </a:r>
            <a:r>
              <a:rPr lang="en-US" sz="2000" dirty="0"/>
              <a:t>)</a:t>
            </a:r>
          </a:p>
          <a:p>
            <a:pPr marL="400050" lvl="1" indent="0">
              <a:buNone/>
            </a:pPr>
            <a:r>
              <a:rPr lang="en-GB" sz="2000" dirty="0" smtClean="0"/>
              <a:t>(2</a:t>
            </a:r>
            <a:r>
              <a:rPr lang="en-GB" sz="2000" dirty="0" smtClean="0"/>
              <a:t>)    Any </a:t>
            </a:r>
            <a:r>
              <a:rPr lang="en-GB" sz="2000" dirty="0" smtClean="0"/>
              <a:t>child who becomes the victim of abuse, in the terms of subsection (1), shall be accorded appropriate treatment and rehabilitation in accordance with such regulations as the Minister may make.</a:t>
            </a:r>
          </a:p>
          <a:p>
            <a:endParaRPr lang="en-GB" dirty="0"/>
          </a:p>
        </p:txBody>
      </p:sp>
    </p:spTree>
    <p:extLst>
      <p:ext uri="{BB962C8B-B14F-4D97-AF65-F5344CB8AC3E}">
        <p14:creationId xmlns:p14="http://schemas.microsoft.com/office/powerpoint/2010/main" val="22943885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pPr algn="l"/>
            <a:r>
              <a:rPr lang="en-GB" sz="3200" dirty="0">
                <a:solidFill>
                  <a:srgbClr val="C00000"/>
                </a:solidFill>
              </a:rPr>
              <a:t>Right to protection: Kenya Children’s Act</a:t>
            </a:r>
            <a:r>
              <a:rPr lang="en-GB" sz="3200" dirty="0" smtClean="0"/>
              <a:t> </a:t>
            </a:r>
            <a:endParaRPr lang="en-GB" sz="3200" dirty="0"/>
          </a:p>
        </p:txBody>
      </p:sp>
      <p:sp>
        <p:nvSpPr>
          <p:cNvPr id="3" name="Content Placeholder 2"/>
          <p:cNvSpPr>
            <a:spLocks noGrp="1"/>
          </p:cNvSpPr>
          <p:nvPr>
            <p:ph idx="1"/>
          </p:nvPr>
        </p:nvSpPr>
        <p:spPr>
          <a:xfrm>
            <a:off x="457200" y="1124744"/>
            <a:ext cx="8229600" cy="5001419"/>
          </a:xfrm>
        </p:spPr>
        <p:txBody>
          <a:bodyPr>
            <a:normAutofit/>
          </a:bodyPr>
          <a:lstStyle/>
          <a:p>
            <a:pPr marL="0" indent="0">
              <a:buNone/>
            </a:pPr>
            <a:r>
              <a:rPr lang="en-GB" sz="2400" b="1" dirty="0" smtClean="0"/>
              <a:t>Achievements</a:t>
            </a:r>
          </a:p>
          <a:p>
            <a:pPr marL="0" indent="0">
              <a:buNone/>
            </a:pPr>
            <a:r>
              <a:rPr lang="en-GB" sz="2000" dirty="0" smtClean="0">
                <a:solidFill>
                  <a:schemeClr val="accent6">
                    <a:lumMod val="50000"/>
                  </a:schemeClr>
                </a:solidFill>
              </a:rPr>
              <a:t>Kenya </a:t>
            </a:r>
            <a:r>
              <a:rPr lang="en-GB" sz="2000" dirty="0">
                <a:solidFill>
                  <a:schemeClr val="accent6">
                    <a:lumMod val="50000"/>
                  </a:schemeClr>
                </a:solidFill>
              </a:rPr>
              <a:t>National Children’s policy of 2010: </a:t>
            </a:r>
            <a:endParaRPr lang="en-GB" sz="2000" dirty="0" smtClean="0">
              <a:solidFill>
                <a:schemeClr val="accent6">
                  <a:lumMod val="50000"/>
                </a:schemeClr>
              </a:solidFill>
            </a:endParaRPr>
          </a:p>
          <a:p>
            <a:r>
              <a:rPr lang="en-GB" sz="2000" dirty="0" smtClean="0">
                <a:solidFill>
                  <a:schemeClr val="accent6">
                    <a:lumMod val="50000"/>
                  </a:schemeClr>
                </a:solidFill>
              </a:rPr>
              <a:t>Details </a:t>
            </a:r>
            <a:r>
              <a:rPr lang="en-GB" sz="2000" dirty="0">
                <a:solidFill>
                  <a:schemeClr val="accent6">
                    <a:lumMod val="50000"/>
                  </a:schemeClr>
                </a:solidFill>
              </a:rPr>
              <a:t>actions that should be taken to </a:t>
            </a:r>
            <a:r>
              <a:rPr lang="en-GB" sz="2000" b="1" u="sng" dirty="0">
                <a:solidFill>
                  <a:schemeClr val="accent6">
                    <a:lumMod val="50000"/>
                  </a:schemeClr>
                </a:solidFill>
              </a:rPr>
              <a:t>ensure children access birth registration and identity cards</a:t>
            </a:r>
            <a:r>
              <a:rPr lang="en-GB" sz="2000" dirty="0">
                <a:solidFill>
                  <a:schemeClr val="accent6">
                    <a:lumMod val="50000"/>
                  </a:schemeClr>
                </a:solidFill>
              </a:rPr>
              <a:t> when they come of </a:t>
            </a:r>
            <a:r>
              <a:rPr lang="en-GB" sz="2000" dirty="0" smtClean="0">
                <a:solidFill>
                  <a:schemeClr val="accent6">
                    <a:lumMod val="50000"/>
                  </a:schemeClr>
                </a:solidFill>
              </a:rPr>
              <a:t>age</a:t>
            </a:r>
          </a:p>
          <a:p>
            <a:r>
              <a:rPr lang="en-GB" sz="2000" dirty="0" smtClean="0">
                <a:solidFill>
                  <a:schemeClr val="accent6">
                    <a:lumMod val="50000"/>
                  </a:schemeClr>
                </a:solidFill>
              </a:rPr>
              <a:t>Promotes mobile registration to be implemented in selected areas</a:t>
            </a:r>
          </a:p>
          <a:p>
            <a:r>
              <a:rPr lang="en-GB" sz="2000" b="1" u="sng" dirty="0">
                <a:solidFill>
                  <a:schemeClr val="accent6">
                    <a:lumMod val="50000"/>
                  </a:schemeClr>
                </a:solidFill>
              </a:rPr>
              <a:t>Birth registration  is free </a:t>
            </a:r>
            <a:r>
              <a:rPr lang="en-GB" sz="2000" b="1" u="sng" dirty="0" err="1">
                <a:solidFill>
                  <a:schemeClr val="accent6">
                    <a:lumMod val="50000"/>
                  </a:schemeClr>
                </a:solidFill>
              </a:rPr>
              <a:t>upto</a:t>
            </a:r>
            <a:r>
              <a:rPr lang="en-GB" sz="2000" b="1" u="sng" dirty="0">
                <a:solidFill>
                  <a:schemeClr val="accent6">
                    <a:lumMod val="50000"/>
                  </a:schemeClr>
                </a:solidFill>
              </a:rPr>
              <a:t> when a child reaches 6 months of age</a:t>
            </a:r>
            <a:r>
              <a:rPr lang="en-GB" sz="2000" dirty="0">
                <a:solidFill>
                  <a:schemeClr val="accent6">
                    <a:lumMod val="50000"/>
                  </a:schemeClr>
                </a:solidFill>
              </a:rPr>
              <a:t>, after which it is considered a late registration and attracts a fee</a:t>
            </a:r>
          </a:p>
          <a:p>
            <a:pPr marL="0" indent="0">
              <a:buNone/>
            </a:pPr>
            <a:r>
              <a:rPr lang="en-GB" sz="2000" dirty="0" smtClean="0">
                <a:solidFill>
                  <a:schemeClr val="tx2"/>
                </a:solidFill>
              </a:rPr>
              <a:t>Other strategies in place:</a:t>
            </a:r>
          </a:p>
          <a:p>
            <a:r>
              <a:rPr lang="en-GB" sz="2000" dirty="0" smtClean="0">
                <a:solidFill>
                  <a:schemeClr val="accent6">
                    <a:lumMod val="50000"/>
                  </a:schemeClr>
                </a:solidFill>
              </a:rPr>
              <a:t>Birth certificates &amp; passport </a:t>
            </a:r>
            <a:r>
              <a:rPr lang="en-GB" sz="2000" b="1" u="sng" dirty="0" smtClean="0">
                <a:solidFill>
                  <a:schemeClr val="accent6">
                    <a:lumMod val="50000"/>
                  </a:schemeClr>
                </a:solidFill>
              </a:rPr>
              <a:t>decentralization to </a:t>
            </a:r>
            <a:r>
              <a:rPr lang="en-GB" sz="2000" b="1" u="sng" dirty="0" err="1" smtClean="0">
                <a:solidFill>
                  <a:schemeClr val="accent6">
                    <a:lumMod val="50000"/>
                  </a:schemeClr>
                </a:solidFill>
              </a:rPr>
              <a:t>Huduma</a:t>
            </a:r>
            <a:r>
              <a:rPr lang="en-GB" sz="2000" b="1" u="sng" dirty="0" smtClean="0">
                <a:solidFill>
                  <a:schemeClr val="accent6">
                    <a:lumMod val="50000"/>
                  </a:schemeClr>
                </a:solidFill>
              </a:rPr>
              <a:t> centres</a:t>
            </a:r>
          </a:p>
          <a:p>
            <a:r>
              <a:rPr lang="en-GB" sz="2000" dirty="0" smtClean="0">
                <a:solidFill>
                  <a:schemeClr val="accent6">
                    <a:lumMod val="50000"/>
                  </a:schemeClr>
                </a:solidFill>
              </a:rPr>
              <a:t>Social protection initiatives in place: Cash transfers for orphans and vulnerable children, persons with disability, maternity vouchers, school feeding and home grown programs especially in ASALs, NHIF registration</a:t>
            </a:r>
          </a:p>
          <a:p>
            <a:r>
              <a:rPr lang="en-GB" sz="2000" dirty="0" smtClean="0">
                <a:solidFill>
                  <a:schemeClr val="accent6">
                    <a:lumMod val="50000"/>
                  </a:schemeClr>
                </a:solidFill>
              </a:rPr>
              <a:t>Displaced children: Many hosted in </a:t>
            </a:r>
            <a:r>
              <a:rPr lang="en-GB" sz="2000" dirty="0" err="1" smtClean="0">
                <a:solidFill>
                  <a:schemeClr val="accent6">
                    <a:lumMod val="50000"/>
                  </a:schemeClr>
                </a:solidFill>
              </a:rPr>
              <a:t>Dadaab</a:t>
            </a:r>
            <a:r>
              <a:rPr lang="en-GB" sz="2000" dirty="0" smtClean="0">
                <a:solidFill>
                  <a:schemeClr val="accent6">
                    <a:lumMod val="50000"/>
                  </a:schemeClr>
                </a:solidFill>
              </a:rPr>
              <a:t> &amp; </a:t>
            </a:r>
            <a:r>
              <a:rPr lang="en-GB" sz="2000" dirty="0" err="1" smtClean="0">
                <a:solidFill>
                  <a:schemeClr val="accent6">
                    <a:lumMod val="50000"/>
                  </a:schemeClr>
                </a:solidFill>
              </a:rPr>
              <a:t>Kakuma</a:t>
            </a:r>
            <a:r>
              <a:rPr lang="en-GB" sz="2000" dirty="0" smtClean="0">
                <a:solidFill>
                  <a:schemeClr val="accent6">
                    <a:lumMod val="50000"/>
                  </a:schemeClr>
                </a:solidFill>
              </a:rPr>
              <a:t> (650,000 refugees in 2015)</a:t>
            </a:r>
          </a:p>
          <a:p>
            <a:endParaRPr lang="en-GB" dirty="0"/>
          </a:p>
          <a:p>
            <a:endParaRPr lang="en-GB" sz="4000" dirty="0"/>
          </a:p>
          <a:p>
            <a:endParaRPr lang="en-GB" dirty="0"/>
          </a:p>
        </p:txBody>
      </p:sp>
    </p:spTree>
    <p:extLst>
      <p:ext uri="{BB962C8B-B14F-4D97-AF65-F5344CB8AC3E}">
        <p14:creationId xmlns:p14="http://schemas.microsoft.com/office/powerpoint/2010/main" val="2864695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pPr algn="l"/>
            <a:r>
              <a:rPr lang="en-GB" sz="3200" dirty="0">
                <a:solidFill>
                  <a:srgbClr val="C00000"/>
                </a:solidFill>
              </a:rPr>
              <a:t>Right to protection: Kenya Children’s Act</a:t>
            </a:r>
            <a:endParaRPr lang="en-GB" sz="3200" dirty="0"/>
          </a:p>
        </p:txBody>
      </p:sp>
      <p:sp>
        <p:nvSpPr>
          <p:cNvPr id="3" name="Content Placeholder 2"/>
          <p:cNvSpPr>
            <a:spLocks noGrp="1"/>
          </p:cNvSpPr>
          <p:nvPr>
            <p:ph idx="1"/>
          </p:nvPr>
        </p:nvSpPr>
        <p:spPr>
          <a:xfrm>
            <a:off x="539552" y="1268760"/>
            <a:ext cx="8229600" cy="4525963"/>
          </a:xfrm>
        </p:spPr>
        <p:txBody>
          <a:bodyPr>
            <a:normAutofit/>
          </a:bodyPr>
          <a:lstStyle/>
          <a:p>
            <a:r>
              <a:rPr lang="en-GB" sz="2400" b="1" dirty="0" smtClean="0">
                <a:solidFill>
                  <a:srgbClr val="00B050"/>
                </a:solidFill>
              </a:rPr>
              <a:t>Section 14:</a:t>
            </a:r>
            <a:r>
              <a:rPr lang="en-GB" sz="2400" b="1" dirty="0" smtClean="0"/>
              <a:t> </a:t>
            </a:r>
            <a:endParaRPr lang="en-GB" sz="2400" b="1" dirty="0" smtClean="0"/>
          </a:p>
          <a:p>
            <a:pPr marL="0" indent="0">
              <a:buNone/>
            </a:pPr>
            <a:r>
              <a:rPr lang="en-US" sz="2400" b="1" dirty="0" smtClean="0"/>
              <a:t>Protection </a:t>
            </a:r>
            <a:r>
              <a:rPr lang="en-US" sz="2400" b="1" dirty="0"/>
              <a:t>from harmful cultural rites:</a:t>
            </a:r>
            <a:r>
              <a:rPr lang="en-GB" sz="2400" dirty="0"/>
              <a:t> </a:t>
            </a:r>
          </a:p>
          <a:p>
            <a:pPr marL="0" indent="0">
              <a:buNone/>
            </a:pPr>
            <a:r>
              <a:rPr lang="en-GB" sz="2000" dirty="0"/>
              <a:t>No person shall subject a child to female circumcision, early marriage or other cultural rites, customs or traditional practices that are likely to negatively affect the child’s life, health, social welfare, dignity or physical or psychological development.</a:t>
            </a:r>
          </a:p>
          <a:p>
            <a:r>
              <a:rPr lang="en-GB" sz="2400" b="1" dirty="0">
                <a:solidFill>
                  <a:srgbClr val="00B050"/>
                </a:solidFill>
              </a:rPr>
              <a:t>Section </a:t>
            </a:r>
            <a:r>
              <a:rPr lang="en-GB" sz="2400" b="1" dirty="0" smtClean="0">
                <a:solidFill>
                  <a:srgbClr val="00B050"/>
                </a:solidFill>
              </a:rPr>
              <a:t>15: </a:t>
            </a:r>
            <a:endParaRPr lang="en-GB" sz="2400" b="1" dirty="0" smtClean="0">
              <a:solidFill>
                <a:srgbClr val="00B050"/>
              </a:solidFill>
            </a:endParaRPr>
          </a:p>
          <a:p>
            <a:pPr marL="0" indent="0">
              <a:buNone/>
            </a:pPr>
            <a:r>
              <a:rPr lang="en-GB" sz="2400" b="1" dirty="0" smtClean="0"/>
              <a:t>Protection </a:t>
            </a:r>
            <a:r>
              <a:rPr lang="en-GB" sz="2400" b="1" dirty="0"/>
              <a:t>from sexual exploitation:</a:t>
            </a:r>
            <a:endParaRPr lang="en-GB" sz="2400" dirty="0"/>
          </a:p>
          <a:p>
            <a:pPr marL="0" indent="0">
              <a:buNone/>
            </a:pPr>
            <a:r>
              <a:rPr lang="en-GB" sz="2000" dirty="0"/>
              <a:t>A child shall be protected from sexual exploitation and use in prostitution, inducement or coercion to engage in any sexual activity, and exposure to obscene materials.</a:t>
            </a:r>
          </a:p>
          <a:p>
            <a:pPr>
              <a:buFont typeface="Arial"/>
              <a:buChar char="•"/>
            </a:pPr>
            <a:endParaRPr lang="en-US" dirty="0">
              <a:solidFill>
                <a:srgbClr val="565656"/>
              </a:solidFill>
              <a:latin typeface="arial"/>
            </a:endParaRPr>
          </a:p>
          <a:p>
            <a:endParaRPr lang="en-GB" dirty="0"/>
          </a:p>
        </p:txBody>
      </p:sp>
    </p:spTree>
    <p:extLst>
      <p:ext uri="{BB962C8B-B14F-4D97-AF65-F5344CB8AC3E}">
        <p14:creationId xmlns:p14="http://schemas.microsoft.com/office/powerpoint/2010/main" val="506209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algn="l"/>
            <a:r>
              <a:rPr lang="en-GB" sz="4000" dirty="0">
                <a:solidFill>
                  <a:srgbClr val="C00000"/>
                </a:solidFill>
              </a:rPr>
              <a:t>Right to protection: Kenya Children’s Act</a:t>
            </a:r>
            <a:endParaRPr lang="en-GB" sz="4000" dirty="0"/>
          </a:p>
        </p:txBody>
      </p:sp>
      <p:sp>
        <p:nvSpPr>
          <p:cNvPr id="3" name="Content Placeholder 2"/>
          <p:cNvSpPr>
            <a:spLocks noGrp="1"/>
          </p:cNvSpPr>
          <p:nvPr>
            <p:ph idx="1"/>
          </p:nvPr>
        </p:nvSpPr>
        <p:spPr>
          <a:xfrm>
            <a:off x="457200" y="1196752"/>
            <a:ext cx="8229600" cy="4929411"/>
          </a:xfrm>
        </p:spPr>
        <p:txBody>
          <a:bodyPr>
            <a:normAutofit lnSpcReduction="10000"/>
          </a:bodyPr>
          <a:lstStyle/>
          <a:p>
            <a:r>
              <a:rPr lang="en-GB" sz="2400" b="1" dirty="0">
                <a:solidFill>
                  <a:srgbClr val="00B050"/>
                </a:solidFill>
              </a:rPr>
              <a:t>Section </a:t>
            </a:r>
            <a:r>
              <a:rPr lang="en-GB" sz="2400" b="1" dirty="0" smtClean="0">
                <a:solidFill>
                  <a:srgbClr val="00B050"/>
                </a:solidFill>
              </a:rPr>
              <a:t>16: </a:t>
            </a:r>
            <a:endParaRPr lang="en-GB" sz="2400" b="1" dirty="0" smtClean="0">
              <a:solidFill>
                <a:srgbClr val="00B050"/>
              </a:solidFill>
            </a:endParaRPr>
          </a:p>
          <a:p>
            <a:pPr marL="0" indent="0">
              <a:buNone/>
            </a:pPr>
            <a:r>
              <a:rPr lang="en-GB" sz="2400" b="1" dirty="0" smtClean="0"/>
              <a:t>Protection </a:t>
            </a:r>
            <a:r>
              <a:rPr lang="en-GB" sz="2400" b="1" dirty="0" smtClean="0"/>
              <a:t>from drugs: </a:t>
            </a:r>
            <a:endParaRPr lang="en-GB" sz="2400" b="1" dirty="0"/>
          </a:p>
          <a:p>
            <a:pPr marL="0" indent="0">
              <a:buNone/>
            </a:pPr>
            <a:r>
              <a:rPr lang="en-GB" sz="2000" dirty="0"/>
              <a:t>Every child shall be entitled to protection from the use of hallucinogens, narcotics, alcohol, tobacco products or psychotropic drugs and any other drugs that may be declared harmful by the Minister responsible for health and from being involved in their production trafficking or </a:t>
            </a:r>
            <a:r>
              <a:rPr lang="en-GB" sz="2000" dirty="0" smtClean="0"/>
              <a:t>distribution.</a:t>
            </a:r>
          </a:p>
          <a:p>
            <a:pPr marL="0" indent="0">
              <a:buNone/>
            </a:pPr>
            <a:r>
              <a:rPr lang="en-GB" sz="2000" dirty="0" smtClean="0"/>
              <a:t>Children must be protected from negative impact of information and communication technologies and media. (pornography, cyber crime, child trafficking &amp; kidnappings)</a:t>
            </a:r>
          </a:p>
          <a:p>
            <a:pPr marL="0" indent="0">
              <a:buNone/>
            </a:pPr>
            <a:r>
              <a:rPr lang="en-GB" sz="2000" b="1" dirty="0" smtClean="0"/>
              <a:t>Achievements so far:</a:t>
            </a:r>
          </a:p>
          <a:p>
            <a:pPr marL="0" indent="0">
              <a:buNone/>
            </a:pPr>
            <a:r>
              <a:rPr lang="en-GB" sz="2000" b="1" dirty="0" smtClean="0">
                <a:solidFill>
                  <a:schemeClr val="accent6">
                    <a:lumMod val="75000"/>
                  </a:schemeClr>
                </a:solidFill>
              </a:rPr>
              <a:t>Kenya National Children’s policy of 2010:</a:t>
            </a:r>
            <a:r>
              <a:rPr lang="en-GB" sz="2000" dirty="0" smtClean="0">
                <a:solidFill>
                  <a:schemeClr val="accent6">
                    <a:lumMod val="75000"/>
                  </a:schemeClr>
                </a:solidFill>
              </a:rPr>
              <a:t> </a:t>
            </a:r>
          </a:p>
          <a:p>
            <a:r>
              <a:rPr lang="en-GB" sz="2000" dirty="0" smtClean="0">
                <a:solidFill>
                  <a:schemeClr val="accent6">
                    <a:lumMod val="75000"/>
                  </a:schemeClr>
                </a:solidFill>
              </a:rPr>
              <a:t>articulates that children with disabilities and special needs must be protected from mental and physical mistreatment</a:t>
            </a:r>
          </a:p>
          <a:p>
            <a:r>
              <a:rPr lang="en-GB" sz="2000" dirty="0" smtClean="0">
                <a:solidFill>
                  <a:schemeClr val="accent6">
                    <a:lumMod val="75000"/>
                  </a:schemeClr>
                </a:solidFill>
              </a:rPr>
              <a:t>Provides guidelines on identification and referral of children with disability and special needs</a:t>
            </a:r>
          </a:p>
        </p:txBody>
      </p:sp>
    </p:spTree>
    <p:extLst>
      <p:ext uri="{BB962C8B-B14F-4D97-AF65-F5344CB8AC3E}">
        <p14:creationId xmlns:p14="http://schemas.microsoft.com/office/powerpoint/2010/main" val="3313562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GB" sz="3200" dirty="0" smtClean="0">
                <a:solidFill>
                  <a:srgbClr val="C00000"/>
                </a:solidFill>
              </a:rPr>
              <a:t>Right to child participation: Kenya Children’s Act</a:t>
            </a:r>
            <a:endParaRPr lang="en-GB" sz="3200" dirty="0"/>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US" sz="2200" dirty="0" smtClean="0">
                <a:latin typeface="arial"/>
              </a:rPr>
              <a:t>Participation important as it enables children to build social skills, build competence and gain confidence.</a:t>
            </a:r>
          </a:p>
          <a:p>
            <a:pPr marL="0" indent="0">
              <a:buNone/>
            </a:pPr>
            <a:endParaRPr lang="en-US" sz="2200" dirty="0" smtClean="0">
              <a:latin typeface="arial"/>
            </a:endParaRPr>
          </a:p>
          <a:p>
            <a:pPr marL="0" indent="0">
              <a:buNone/>
            </a:pPr>
            <a:r>
              <a:rPr lang="en-US" sz="2200" b="1" dirty="0" smtClean="0">
                <a:latin typeface="arial"/>
              </a:rPr>
              <a:t>Achievements:</a:t>
            </a:r>
          </a:p>
          <a:p>
            <a:pPr>
              <a:buFont typeface="Arial"/>
              <a:buChar char="•"/>
            </a:pPr>
            <a:r>
              <a:rPr lang="en-US" sz="1800" b="1" u="sng" dirty="0" smtClean="0">
                <a:solidFill>
                  <a:schemeClr val="accent6">
                    <a:lumMod val="75000"/>
                  </a:schemeClr>
                </a:solidFill>
                <a:latin typeface="arial"/>
              </a:rPr>
              <a:t>Guidelines</a:t>
            </a:r>
            <a:r>
              <a:rPr lang="en-US" sz="1800" dirty="0" smtClean="0">
                <a:solidFill>
                  <a:schemeClr val="accent6">
                    <a:lumMod val="75000"/>
                  </a:schemeClr>
                </a:solidFill>
                <a:latin typeface="arial"/>
              </a:rPr>
              <a:t> for Child participation in Kenya developed (</a:t>
            </a:r>
            <a:r>
              <a:rPr lang="en-US" sz="1800" dirty="0" smtClean="0">
                <a:solidFill>
                  <a:schemeClr val="accent6">
                    <a:lumMod val="75000"/>
                  </a:schemeClr>
                </a:solidFill>
                <a:latin typeface="arial"/>
              </a:rPr>
              <a:t>2014)</a:t>
            </a:r>
          </a:p>
          <a:p>
            <a:pPr>
              <a:buFont typeface="Arial"/>
              <a:buChar char="•"/>
            </a:pPr>
            <a:r>
              <a:rPr lang="en-US" sz="1800" dirty="0" smtClean="0">
                <a:solidFill>
                  <a:schemeClr val="accent6">
                    <a:lumMod val="75000"/>
                  </a:schemeClr>
                </a:solidFill>
                <a:latin typeface="arial"/>
              </a:rPr>
              <a:t>Establishment </a:t>
            </a:r>
            <a:r>
              <a:rPr lang="en-US" sz="1800" dirty="0" smtClean="0">
                <a:solidFill>
                  <a:schemeClr val="accent6">
                    <a:lumMod val="75000"/>
                  </a:schemeClr>
                </a:solidFill>
                <a:latin typeface="arial"/>
              </a:rPr>
              <a:t>of Kenya Children’s assembly (KCA) (2009/2010)</a:t>
            </a:r>
          </a:p>
          <a:p>
            <a:pPr>
              <a:buFont typeface="Arial"/>
              <a:buChar char="•"/>
            </a:pPr>
            <a:r>
              <a:rPr lang="en-US" sz="1800" b="1" u="sng" dirty="0" smtClean="0">
                <a:solidFill>
                  <a:schemeClr val="accent6">
                    <a:lumMod val="75000"/>
                  </a:schemeClr>
                </a:solidFill>
                <a:latin typeface="arial"/>
              </a:rPr>
              <a:t>Student </a:t>
            </a:r>
            <a:r>
              <a:rPr lang="en-US" sz="1800" b="1" u="sng" dirty="0" smtClean="0">
                <a:solidFill>
                  <a:schemeClr val="accent6">
                    <a:lumMod val="75000"/>
                  </a:schemeClr>
                </a:solidFill>
                <a:latin typeface="arial"/>
              </a:rPr>
              <a:t>councils established </a:t>
            </a:r>
            <a:r>
              <a:rPr lang="en-US" sz="1800" dirty="0" smtClean="0">
                <a:solidFill>
                  <a:schemeClr val="accent6">
                    <a:lumMod val="75000"/>
                  </a:schemeClr>
                </a:solidFill>
                <a:latin typeface="arial"/>
              </a:rPr>
              <a:t>in Secondary schools under MOEST</a:t>
            </a:r>
          </a:p>
          <a:p>
            <a:pPr>
              <a:buFont typeface="Arial"/>
              <a:buChar char="•"/>
            </a:pPr>
            <a:r>
              <a:rPr lang="en-US" sz="1800" b="1" u="sng" dirty="0" smtClean="0">
                <a:solidFill>
                  <a:schemeClr val="accent6">
                    <a:lumMod val="75000"/>
                  </a:schemeClr>
                </a:solidFill>
                <a:latin typeface="arial"/>
              </a:rPr>
              <a:t>Children’s governments </a:t>
            </a:r>
            <a:r>
              <a:rPr lang="en-US" sz="1800" dirty="0" smtClean="0">
                <a:solidFill>
                  <a:schemeClr val="accent6">
                    <a:lumMod val="75000"/>
                  </a:schemeClr>
                </a:solidFill>
                <a:latin typeface="arial"/>
              </a:rPr>
              <a:t>established in </a:t>
            </a:r>
            <a:r>
              <a:rPr lang="en-US" sz="1800" dirty="0">
                <a:solidFill>
                  <a:schemeClr val="accent6">
                    <a:lumMod val="75000"/>
                  </a:schemeClr>
                </a:solidFill>
                <a:latin typeface="arial"/>
              </a:rPr>
              <a:t>P</a:t>
            </a:r>
            <a:r>
              <a:rPr lang="en-US" sz="1800" dirty="0" smtClean="0">
                <a:solidFill>
                  <a:schemeClr val="accent6">
                    <a:lumMod val="75000"/>
                  </a:schemeClr>
                </a:solidFill>
                <a:latin typeface="arial"/>
              </a:rPr>
              <a:t>rimary schools</a:t>
            </a:r>
          </a:p>
          <a:p>
            <a:pPr>
              <a:buFont typeface="Arial"/>
              <a:buChar char="•"/>
            </a:pPr>
            <a:r>
              <a:rPr lang="en-US" sz="1800" dirty="0" smtClean="0">
                <a:solidFill>
                  <a:schemeClr val="accent6">
                    <a:lumMod val="75000"/>
                  </a:schemeClr>
                </a:solidFill>
                <a:latin typeface="arial"/>
              </a:rPr>
              <a:t>Basic education Act: requirement for student rep to sit in the school board &amp; election of student leaders/prefects</a:t>
            </a:r>
            <a:endParaRPr lang="en-US" sz="1800" dirty="0">
              <a:solidFill>
                <a:schemeClr val="accent6">
                  <a:lumMod val="75000"/>
                </a:schemeClr>
              </a:solidFill>
              <a:latin typeface="arial"/>
            </a:endParaRPr>
          </a:p>
          <a:p>
            <a:endParaRPr lang="en-GB" sz="2400" dirty="0"/>
          </a:p>
        </p:txBody>
      </p:sp>
    </p:spTree>
    <p:extLst>
      <p:ext uri="{BB962C8B-B14F-4D97-AF65-F5344CB8AC3E}">
        <p14:creationId xmlns:p14="http://schemas.microsoft.com/office/powerpoint/2010/main" val="40522536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a:bodyPr>
          <a:lstStyle/>
          <a:p>
            <a:pPr algn="l"/>
            <a:r>
              <a:rPr lang="en-GB" sz="2800" dirty="0" smtClean="0">
                <a:solidFill>
                  <a:srgbClr val="C00000"/>
                </a:solidFill>
              </a:rPr>
              <a:t>Rights advocacy: </a:t>
            </a:r>
            <a:r>
              <a:rPr lang="en-GB" sz="2800" dirty="0" smtClean="0">
                <a:solidFill>
                  <a:srgbClr val="C00000"/>
                </a:solidFill>
              </a:rPr>
              <a:t>What is the </a:t>
            </a:r>
            <a:r>
              <a:rPr lang="en-GB" sz="2800" dirty="0" smtClean="0">
                <a:solidFill>
                  <a:srgbClr val="C00000"/>
                </a:solidFill>
              </a:rPr>
              <a:t>obligation of the Health </a:t>
            </a:r>
            <a:r>
              <a:rPr lang="en-GB" sz="2800" dirty="0">
                <a:solidFill>
                  <a:srgbClr val="C00000"/>
                </a:solidFill>
              </a:rPr>
              <a:t>C</a:t>
            </a:r>
            <a:r>
              <a:rPr lang="en-GB" sz="2800" dirty="0" smtClean="0">
                <a:solidFill>
                  <a:srgbClr val="C00000"/>
                </a:solidFill>
              </a:rPr>
              <a:t>are </a:t>
            </a:r>
            <a:r>
              <a:rPr lang="en-GB" sz="2800" dirty="0" smtClean="0">
                <a:solidFill>
                  <a:srgbClr val="C00000"/>
                </a:solidFill>
              </a:rPr>
              <a:t>Worker?</a:t>
            </a:r>
            <a:endParaRPr lang="en-GB" sz="2800" dirty="0">
              <a:solidFill>
                <a:srgbClr val="C00000"/>
              </a:solidFill>
            </a:endParaRPr>
          </a:p>
        </p:txBody>
      </p:sp>
      <p:sp>
        <p:nvSpPr>
          <p:cNvPr id="3" name="Content Placeholder 2"/>
          <p:cNvSpPr>
            <a:spLocks noGrp="1"/>
          </p:cNvSpPr>
          <p:nvPr>
            <p:ph idx="1"/>
          </p:nvPr>
        </p:nvSpPr>
        <p:spPr>
          <a:xfrm>
            <a:off x="457200" y="1268760"/>
            <a:ext cx="8229600" cy="4857403"/>
          </a:xfrm>
        </p:spPr>
        <p:txBody>
          <a:bodyPr>
            <a:normAutofit/>
          </a:bodyPr>
          <a:lstStyle/>
          <a:p>
            <a:r>
              <a:rPr lang="en-GB" sz="2200" dirty="0" smtClean="0"/>
              <a:t>Understand </a:t>
            </a:r>
            <a:r>
              <a:rPr lang="en-GB" sz="2200" dirty="0"/>
              <a:t>child rights</a:t>
            </a:r>
          </a:p>
          <a:p>
            <a:r>
              <a:rPr lang="en-GB" sz="2200" dirty="0" smtClean="0"/>
              <a:t>Advocate for them and defend child rights by:</a:t>
            </a:r>
          </a:p>
          <a:p>
            <a:pPr lvl="1"/>
            <a:r>
              <a:rPr lang="en-GB" sz="1800" dirty="0" smtClean="0"/>
              <a:t>Creating awareness on child rights</a:t>
            </a:r>
          </a:p>
          <a:p>
            <a:pPr lvl="1"/>
            <a:r>
              <a:rPr lang="en-GB" sz="1800" dirty="0" smtClean="0"/>
              <a:t>Reporting violation of these rights to relevant authorities</a:t>
            </a:r>
          </a:p>
          <a:p>
            <a:r>
              <a:rPr lang="en-GB" sz="2200" dirty="0" smtClean="0"/>
              <a:t>Influence </a:t>
            </a:r>
            <a:r>
              <a:rPr lang="en-GB" sz="2200" dirty="0"/>
              <a:t>modelling of policies in keeping with UNCRWC, ACRWC and the Kenya Children’s </a:t>
            </a:r>
            <a:r>
              <a:rPr lang="en-GB" sz="2200" dirty="0" smtClean="0"/>
              <a:t>Act by collaborating </a:t>
            </a:r>
            <a:r>
              <a:rPr lang="en-GB" sz="2200" dirty="0"/>
              <a:t>with national </a:t>
            </a:r>
            <a:r>
              <a:rPr lang="en-GB" sz="2200" dirty="0" smtClean="0"/>
              <a:t>governments and NGOs.</a:t>
            </a:r>
            <a:endParaRPr lang="en-GB" sz="2600" dirty="0" smtClean="0"/>
          </a:p>
        </p:txBody>
      </p:sp>
    </p:spTree>
    <p:extLst>
      <p:ext uri="{BB962C8B-B14F-4D97-AF65-F5344CB8AC3E}">
        <p14:creationId xmlns:p14="http://schemas.microsoft.com/office/powerpoint/2010/main" val="1860395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NOW THEM. DEMAND THEM.     DEFEND THE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8589"/>
            <a:ext cx="8182338" cy="613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568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Definitions</a:t>
            </a:r>
            <a:endParaRPr lang="en-GB" dirty="0"/>
          </a:p>
        </p:txBody>
      </p:sp>
      <p:sp>
        <p:nvSpPr>
          <p:cNvPr id="3" name="Content Placeholder 2"/>
          <p:cNvSpPr>
            <a:spLocks noGrp="1"/>
          </p:cNvSpPr>
          <p:nvPr>
            <p:ph idx="1"/>
          </p:nvPr>
        </p:nvSpPr>
        <p:spPr/>
        <p:txBody>
          <a:bodyPr>
            <a:normAutofit/>
          </a:bodyPr>
          <a:lstStyle/>
          <a:p>
            <a:r>
              <a:rPr lang="en-GB" sz="2400" dirty="0" smtClean="0"/>
              <a:t>‘Child’: </a:t>
            </a:r>
            <a:endParaRPr lang="en-GB" sz="2400" dirty="0" smtClean="0"/>
          </a:p>
          <a:p>
            <a:pPr marL="0" indent="0">
              <a:buNone/>
            </a:pPr>
            <a:r>
              <a:rPr lang="en-GB" sz="2400" dirty="0" smtClean="0"/>
              <a:t>any </a:t>
            </a:r>
            <a:r>
              <a:rPr lang="en-GB" sz="2400" dirty="0" smtClean="0"/>
              <a:t>person below the age of 18 years </a:t>
            </a:r>
            <a:r>
              <a:rPr lang="en-GB" sz="2400" dirty="0" smtClean="0"/>
              <a:t>unless the national law applicable, the age of the majority is attained earlier. </a:t>
            </a:r>
          </a:p>
          <a:p>
            <a:pPr marL="0" indent="0">
              <a:buNone/>
            </a:pPr>
            <a:r>
              <a:rPr lang="en-GB" sz="2000" i="1" dirty="0" smtClean="0"/>
              <a:t>(United </a:t>
            </a:r>
            <a:r>
              <a:rPr lang="en-GB" sz="2000" i="1" dirty="0" smtClean="0"/>
              <a:t>Nations Convention on Rights and Welfare of the Child)</a:t>
            </a:r>
          </a:p>
          <a:p>
            <a:r>
              <a:rPr lang="en-GB" sz="2400" dirty="0" smtClean="0"/>
              <a:t>Child rights: </a:t>
            </a:r>
            <a:endParaRPr lang="en-GB" sz="2400" dirty="0" smtClean="0"/>
          </a:p>
          <a:p>
            <a:pPr marL="0" indent="0">
              <a:buNone/>
            </a:pPr>
            <a:r>
              <a:rPr lang="en-GB" sz="2400" dirty="0" smtClean="0"/>
              <a:t>entitlements </a:t>
            </a:r>
            <a:r>
              <a:rPr lang="en-GB" sz="2400" dirty="0" smtClean="0"/>
              <a:t>by children to certain standards of </a:t>
            </a:r>
            <a:r>
              <a:rPr lang="en-GB" sz="2400" dirty="0" smtClean="0"/>
              <a:t>care, </a:t>
            </a:r>
            <a:r>
              <a:rPr lang="en-GB" sz="2400" dirty="0" smtClean="0"/>
              <a:t>guaranteed by </a:t>
            </a:r>
            <a:r>
              <a:rPr lang="en-GB" sz="2400" dirty="0" smtClean="0"/>
              <a:t>local laws </a:t>
            </a:r>
            <a:r>
              <a:rPr lang="en-GB" sz="2400" dirty="0" smtClean="0"/>
              <a:t>that govern a country and international </a:t>
            </a:r>
            <a:r>
              <a:rPr lang="en-GB" sz="2400" dirty="0" smtClean="0"/>
              <a:t>laws.</a:t>
            </a:r>
            <a:endParaRPr lang="en-GB" sz="2400" dirty="0"/>
          </a:p>
        </p:txBody>
      </p:sp>
    </p:spTree>
    <p:extLst>
      <p:ext uri="{BB962C8B-B14F-4D97-AF65-F5344CB8AC3E}">
        <p14:creationId xmlns:p14="http://schemas.microsoft.com/office/powerpoint/2010/main" val="1946888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22114"/>
          </a:xfrm>
        </p:spPr>
        <p:txBody>
          <a:bodyPr>
            <a:normAutofit/>
          </a:bodyPr>
          <a:lstStyle/>
          <a:p>
            <a:pPr algn="l"/>
            <a:r>
              <a:rPr lang="en-GB" sz="4000" dirty="0" smtClean="0">
                <a:solidFill>
                  <a:srgbClr val="C00000"/>
                </a:solidFill>
              </a:rPr>
              <a:t>Why do children need special rights?</a:t>
            </a:r>
            <a:endParaRPr lang="en-GB" sz="4000" dirty="0">
              <a:solidFill>
                <a:srgbClr val="C00000"/>
              </a:solidFill>
            </a:endParaRPr>
          </a:p>
        </p:txBody>
      </p:sp>
      <p:sp>
        <p:nvSpPr>
          <p:cNvPr id="4" name="Content Placeholder 3"/>
          <p:cNvSpPr>
            <a:spLocks noGrp="1"/>
          </p:cNvSpPr>
          <p:nvPr>
            <p:ph idx="1"/>
          </p:nvPr>
        </p:nvSpPr>
        <p:spPr>
          <a:xfrm>
            <a:off x="467544" y="1268760"/>
            <a:ext cx="8424936" cy="4525963"/>
          </a:xfrm>
        </p:spPr>
        <p:txBody>
          <a:bodyPr>
            <a:normAutofit/>
          </a:bodyPr>
          <a:lstStyle/>
          <a:p>
            <a:pPr marL="0" indent="0">
              <a:buNone/>
            </a:pPr>
            <a:r>
              <a:rPr lang="en-GB" sz="2400" dirty="0" smtClean="0"/>
              <a:t>More vulnerable than adults </a:t>
            </a:r>
            <a:r>
              <a:rPr lang="en-GB" sz="2400" dirty="0" smtClean="0"/>
              <a:t>to:</a:t>
            </a:r>
          </a:p>
          <a:p>
            <a:r>
              <a:rPr lang="en-GB" sz="2400" dirty="0"/>
              <a:t>a</a:t>
            </a:r>
            <a:r>
              <a:rPr lang="en-GB" sz="2400" dirty="0" smtClean="0"/>
              <a:t>buse</a:t>
            </a:r>
          </a:p>
          <a:p>
            <a:pPr marL="0" indent="0">
              <a:buNone/>
            </a:pPr>
            <a:r>
              <a:rPr lang="en-GB" sz="2000" i="1" dirty="0"/>
              <a:t>They are totally dependent on their parents/guardians for their care.</a:t>
            </a:r>
          </a:p>
          <a:p>
            <a:r>
              <a:rPr lang="en-GB" sz="2400" dirty="0" smtClean="0"/>
              <a:t>conditions </a:t>
            </a:r>
            <a:r>
              <a:rPr lang="en-GB" sz="2400" dirty="0" smtClean="0"/>
              <a:t>under which they live </a:t>
            </a:r>
          </a:p>
          <a:p>
            <a:pPr marL="0" indent="0">
              <a:buNone/>
            </a:pPr>
            <a:r>
              <a:rPr lang="en-GB" sz="2000" i="1" dirty="0" smtClean="0"/>
              <a:t>Suffer more consequences from actions/inactions by </a:t>
            </a:r>
            <a:r>
              <a:rPr lang="en-GB" sz="2000" i="1" dirty="0" smtClean="0"/>
              <a:t>governments and </a:t>
            </a:r>
            <a:r>
              <a:rPr lang="en-GB" sz="2000" i="1" dirty="0" err="1" smtClean="0"/>
              <a:t>soceity</a:t>
            </a:r>
            <a:endParaRPr lang="en-GB" sz="2000" i="1" dirty="0" smtClean="0"/>
          </a:p>
          <a:p>
            <a:endParaRPr lang="en-GB" sz="2400" dirty="0" smtClean="0"/>
          </a:p>
          <a:p>
            <a:r>
              <a:rPr lang="en-GB" sz="2400" dirty="0" smtClean="0"/>
              <a:t>They are unable </a:t>
            </a:r>
            <a:r>
              <a:rPr lang="en-GB" sz="2400" dirty="0" smtClean="0"/>
              <a:t>to claim their rights  </a:t>
            </a:r>
          </a:p>
          <a:p>
            <a:pPr>
              <a:buFont typeface="Wingdings" panose="05000000000000000000" pitchFamily="2" charset="2"/>
              <a:buChar char="ü"/>
            </a:pPr>
            <a:r>
              <a:rPr lang="en-GB" sz="2400" dirty="0" smtClean="0"/>
              <a:t>Various </a:t>
            </a:r>
            <a:r>
              <a:rPr lang="en-GB" sz="2400" dirty="0" smtClean="0"/>
              <a:t>legal </a:t>
            </a:r>
            <a:r>
              <a:rPr lang="en-GB" sz="2400" dirty="0"/>
              <a:t>instruments have been created to safe guard children’s rights.</a:t>
            </a:r>
          </a:p>
          <a:p>
            <a:endParaRPr lang="en-GB" dirty="0"/>
          </a:p>
        </p:txBody>
      </p:sp>
    </p:spTree>
    <p:extLst>
      <p:ext uri="{BB962C8B-B14F-4D97-AF65-F5344CB8AC3E}">
        <p14:creationId xmlns:p14="http://schemas.microsoft.com/office/powerpoint/2010/main" val="1356911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1268760"/>
            <a:ext cx="8568952" cy="3312368"/>
          </a:xfrm>
        </p:spPr>
        <p:txBody>
          <a:bodyPr>
            <a:normAutofit/>
          </a:bodyPr>
          <a:lstStyle/>
          <a:p>
            <a:pPr algn="l"/>
            <a:r>
              <a:rPr lang="en-GB" sz="3600" dirty="0" smtClean="0">
                <a:solidFill>
                  <a:srgbClr val="C00000"/>
                </a:solidFill>
              </a:rPr>
              <a:t>WHO statement on Child rights</a:t>
            </a:r>
            <a:r>
              <a:rPr lang="en-GB" sz="3600" dirty="0" smtClean="0">
                <a:solidFill>
                  <a:srgbClr val="C00000"/>
                </a:solidFill>
              </a:rPr>
              <a:t>:</a:t>
            </a:r>
            <a:br>
              <a:rPr lang="en-GB" sz="3600" dirty="0" smtClean="0">
                <a:solidFill>
                  <a:srgbClr val="C00000"/>
                </a:solidFill>
              </a:rPr>
            </a:br>
            <a:r>
              <a:rPr lang="en-GB" dirty="0" smtClean="0"/>
              <a:t/>
            </a:r>
            <a:br>
              <a:rPr lang="en-GB" dirty="0" smtClean="0"/>
            </a:br>
            <a:r>
              <a:rPr lang="en-GB" sz="2400" dirty="0" smtClean="0"/>
              <a:t>‘</a:t>
            </a:r>
            <a:r>
              <a:rPr lang="en-GB" sz="2400" i="1" dirty="0" smtClean="0"/>
              <a:t>all children and adolescents have the right to develop to their full potential through provision of </a:t>
            </a:r>
            <a:r>
              <a:rPr lang="en-GB" sz="2400" i="1" dirty="0" smtClean="0"/>
              <a:t>their rights </a:t>
            </a:r>
            <a:r>
              <a:rPr lang="en-GB" sz="2400" i="1" dirty="0" smtClean="0"/>
              <a:t>to:</a:t>
            </a:r>
            <a:br>
              <a:rPr lang="en-GB" sz="2400" i="1" dirty="0" smtClean="0"/>
            </a:br>
            <a:r>
              <a:rPr lang="en-GB" sz="2400" i="1" dirty="0" smtClean="0"/>
              <a:t>-life</a:t>
            </a:r>
            <a:r>
              <a:rPr lang="en-GB" sz="2400" i="1" dirty="0"/>
              <a:t>, survival &amp; maximal </a:t>
            </a:r>
            <a:r>
              <a:rPr lang="en-GB" sz="2400" i="1" dirty="0" smtClean="0"/>
              <a:t>development</a:t>
            </a:r>
            <a:r>
              <a:rPr lang="en-GB" sz="2400" i="1" dirty="0"/>
              <a:t/>
            </a:r>
            <a:br>
              <a:rPr lang="en-GB" sz="2400" i="1" dirty="0"/>
            </a:br>
            <a:r>
              <a:rPr lang="en-GB" sz="2400" i="1" dirty="0" smtClean="0"/>
              <a:t>-access </a:t>
            </a:r>
            <a:r>
              <a:rPr lang="en-GB" sz="2400" i="1" dirty="0" smtClean="0"/>
              <a:t>to health care &amp; services’</a:t>
            </a:r>
            <a:br>
              <a:rPr lang="en-GB" sz="2400" i="1" dirty="0" smtClean="0"/>
            </a:br>
            <a:endParaRPr lang="en-GB" sz="2400" i="1" dirty="0"/>
          </a:p>
        </p:txBody>
      </p:sp>
    </p:spTree>
    <p:extLst>
      <p:ext uri="{BB962C8B-B14F-4D97-AF65-F5344CB8AC3E}">
        <p14:creationId xmlns:p14="http://schemas.microsoft.com/office/powerpoint/2010/main" val="1898184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22114"/>
          </a:xfrm>
        </p:spPr>
        <p:txBody>
          <a:bodyPr>
            <a:normAutofit/>
          </a:bodyPr>
          <a:lstStyle/>
          <a:p>
            <a:pPr algn="l"/>
            <a:r>
              <a:rPr lang="en-GB" sz="3600" dirty="0" smtClean="0">
                <a:solidFill>
                  <a:srgbClr val="C00000"/>
                </a:solidFill>
              </a:rPr>
              <a:t>International </a:t>
            </a:r>
            <a:r>
              <a:rPr lang="en-GB" sz="3600" dirty="0" smtClean="0">
                <a:solidFill>
                  <a:srgbClr val="C00000"/>
                </a:solidFill>
              </a:rPr>
              <a:t>laws </a:t>
            </a:r>
            <a:r>
              <a:rPr lang="en-GB" sz="3600" dirty="0" smtClean="0">
                <a:solidFill>
                  <a:srgbClr val="C00000"/>
                </a:solidFill>
              </a:rPr>
              <a:t>on </a:t>
            </a:r>
            <a:r>
              <a:rPr lang="en-GB" sz="3600" dirty="0">
                <a:solidFill>
                  <a:srgbClr val="C00000"/>
                </a:solidFill>
              </a:rPr>
              <a:t>C</a:t>
            </a:r>
            <a:r>
              <a:rPr lang="en-GB" sz="3600" dirty="0" smtClean="0">
                <a:solidFill>
                  <a:srgbClr val="C00000"/>
                </a:solidFill>
              </a:rPr>
              <a:t>hild rights</a:t>
            </a:r>
            <a:endParaRPr lang="en-GB" sz="3600" dirty="0">
              <a:solidFill>
                <a:srgbClr val="C00000"/>
              </a:solidFill>
            </a:endParaRPr>
          </a:p>
        </p:txBody>
      </p:sp>
      <p:sp>
        <p:nvSpPr>
          <p:cNvPr id="4" name="Content Placeholder 3"/>
          <p:cNvSpPr>
            <a:spLocks noGrp="1"/>
          </p:cNvSpPr>
          <p:nvPr>
            <p:ph idx="1"/>
          </p:nvPr>
        </p:nvSpPr>
        <p:spPr>
          <a:xfrm>
            <a:off x="457200" y="1196752"/>
            <a:ext cx="8229600" cy="4929411"/>
          </a:xfrm>
        </p:spPr>
        <p:txBody>
          <a:bodyPr>
            <a:normAutofit/>
          </a:bodyPr>
          <a:lstStyle/>
          <a:p>
            <a:pPr marL="0" indent="0">
              <a:buNone/>
            </a:pPr>
            <a:endParaRPr lang="en-US" sz="2400" i="1" dirty="0" smtClean="0"/>
          </a:p>
          <a:p>
            <a:pPr marL="0" indent="0">
              <a:buNone/>
            </a:pPr>
            <a:r>
              <a:rPr lang="en-US" sz="2400" i="1" dirty="0" smtClean="0"/>
              <a:t>Kenya </a:t>
            </a:r>
            <a:r>
              <a:rPr lang="en-US" sz="2400" i="1" dirty="0"/>
              <a:t>Government has </a:t>
            </a:r>
            <a:r>
              <a:rPr lang="en-US" sz="2400" i="1" dirty="0" smtClean="0"/>
              <a:t>signed several </a:t>
            </a:r>
            <a:r>
              <a:rPr lang="en-US" sz="2400" i="1" dirty="0"/>
              <a:t>international </a:t>
            </a:r>
            <a:r>
              <a:rPr lang="en-US" sz="2400" i="1" dirty="0" smtClean="0"/>
              <a:t>laws </a:t>
            </a:r>
            <a:r>
              <a:rPr lang="en-US" sz="2400" i="1" dirty="0"/>
              <a:t>on the rights of the child. </a:t>
            </a:r>
            <a:endParaRPr lang="en-US" sz="2400" i="1" dirty="0" smtClean="0"/>
          </a:p>
          <a:p>
            <a:r>
              <a:rPr lang="en-GB" sz="2400" dirty="0" smtClean="0"/>
              <a:t>United Nations Convention on the Rights &amp; Welfare of Children (UNCRC/CRC)-</a:t>
            </a:r>
            <a:r>
              <a:rPr lang="en-US" sz="2400" dirty="0"/>
              <a:t>  </a:t>
            </a:r>
            <a:r>
              <a:rPr lang="en-US" sz="2400" dirty="0" smtClean="0"/>
              <a:t>(July </a:t>
            </a:r>
            <a:r>
              <a:rPr lang="en-US" sz="2400" dirty="0"/>
              <a:t>30th </a:t>
            </a:r>
            <a:r>
              <a:rPr lang="en-US" sz="2400" dirty="0" smtClean="0"/>
              <a:t>1990)</a:t>
            </a:r>
            <a:endParaRPr lang="en-GB" sz="2400" dirty="0" smtClean="0"/>
          </a:p>
          <a:p>
            <a:r>
              <a:rPr lang="en-GB" sz="2400" dirty="0" smtClean="0"/>
              <a:t>African Charter on Rights &amp; Welfare of Children (ACRWC)-(2000)</a:t>
            </a:r>
          </a:p>
          <a:p>
            <a:endParaRPr lang="en-GB" sz="2400" dirty="0"/>
          </a:p>
        </p:txBody>
      </p:sp>
    </p:spTree>
    <p:extLst>
      <p:ext uri="{BB962C8B-B14F-4D97-AF65-F5344CB8AC3E}">
        <p14:creationId xmlns:p14="http://schemas.microsoft.com/office/powerpoint/2010/main" val="1514925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pPr algn="l"/>
            <a:r>
              <a:rPr lang="en-GB" sz="2800" dirty="0" smtClean="0">
                <a:solidFill>
                  <a:srgbClr val="C00000"/>
                </a:solidFill>
              </a:rPr>
              <a:t>UN Convention on the Rights &amp; Welfare of Children:</a:t>
            </a:r>
            <a:br>
              <a:rPr lang="en-GB" sz="2800" dirty="0" smtClean="0">
                <a:solidFill>
                  <a:srgbClr val="C00000"/>
                </a:solidFill>
              </a:rPr>
            </a:br>
            <a:r>
              <a:rPr lang="en-GB" sz="2800" dirty="0" smtClean="0">
                <a:solidFill>
                  <a:srgbClr val="C00000"/>
                </a:solidFill>
              </a:rPr>
              <a:t>UNCRC/CRC</a:t>
            </a:r>
            <a:endParaRPr lang="en-GB" sz="2800" dirty="0">
              <a:solidFill>
                <a:srgbClr val="C00000"/>
              </a:solidFill>
            </a:endParaRPr>
          </a:p>
        </p:txBody>
      </p:sp>
      <p:sp>
        <p:nvSpPr>
          <p:cNvPr id="3" name="Content Placeholder 2"/>
          <p:cNvSpPr>
            <a:spLocks noGrp="1"/>
          </p:cNvSpPr>
          <p:nvPr>
            <p:ph idx="1"/>
          </p:nvPr>
        </p:nvSpPr>
        <p:spPr>
          <a:xfrm>
            <a:off x="457200" y="1196752"/>
            <a:ext cx="8229600" cy="4929411"/>
          </a:xfrm>
        </p:spPr>
        <p:txBody>
          <a:bodyPr>
            <a:normAutofit/>
          </a:bodyPr>
          <a:lstStyle/>
          <a:p>
            <a:pPr marL="0" indent="0">
              <a:buNone/>
            </a:pPr>
            <a:r>
              <a:rPr lang="en-GB" sz="2400" dirty="0" smtClean="0"/>
              <a:t>Most significant international law on child rights</a:t>
            </a:r>
          </a:p>
          <a:p>
            <a:r>
              <a:rPr lang="en-GB" sz="2400" dirty="0"/>
              <a:t>Adopted by UN in 1989.</a:t>
            </a:r>
          </a:p>
          <a:p>
            <a:r>
              <a:rPr lang="en-GB" sz="2400" dirty="0" smtClean="0"/>
              <a:t>Defines civil, political, economic, social &amp; cultural rights of every </a:t>
            </a:r>
            <a:r>
              <a:rPr lang="en-GB" sz="2400" dirty="0" smtClean="0"/>
              <a:t>child.</a:t>
            </a:r>
            <a:endParaRPr lang="en-GB" sz="2400" dirty="0" smtClean="0"/>
          </a:p>
          <a:p>
            <a:r>
              <a:rPr lang="en-GB" sz="2400" dirty="0" smtClean="0"/>
              <a:t>Signed by 196 member states of the UN.</a:t>
            </a:r>
          </a:p>
          <a:p>
            <a:r>
              <a:rPr lang="en-GB" sz="2400" dirty="0" smtClean="0"/>
              <a:t>Contains 54 articles and 2 optional protocols </a:t>
            </a:r>
            <a:endParaRPr lang="en-GB" sz="2400" dirty="0"/>
          </a:p>
          <a:p>
            <a:r>
              <a:rPr lang="en-GB" sz="2400" dirty="0" smtClean="0"/>
              <a:t>Sets out rights of children </a:t>
            </a:r>
            <a:r>
              <a:rPr lang="en-GB" sz="2400" dirty="0"/>
              <a:t>&amp;</a:t>
            </a:r>
            <a:r>
              <a:rPr lang="en-GB" sz="2400" dirty="0" smtClean="0"/>
              <a:t> </a:t>
            </a:r>
            <a:r>
              <a:rPr lang="en-GB" sz="2400" dirty="0" smtClean="0"/>
              <a:t>how they should be implemented by member states.</a:t>
            </a:r>
          </a:p>
          <a:p>
            <a:r>
              <a:rPr lang="en-GB" sz="2400" dirty="0" smtClean="0"/>
              <a:t>Implementation monitored by Committee on Rights of Children  in the UN</a:t>
            </a:r>
            <a:r>
              <a:rPr lang="en-GB" sz="2000" dirty="0" smtClean="0"/>
              <a:t>.</a:t>
            </a:r>
          </a:p>
        </p:txBody>
      </p:sp>
    </p:spTree>
    <p:extLst>
      <p:ext uri="{BB962C8B-B14F-4D97-AF65-F5344CB8AC3E}">
        <p14:creationId xmlns:p14="http://schemas.microsoft.com/office/powerpoint/2010/main" val="3310781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20080"/>
          </a:xfrm>
        </p:spPr>
        <p:txBody>
          <a:bodyPr>
            <a:normAutofit/>
          </a:bodyPr>
          <a:lstStyle/>
          <a:p>
            <a:pPr algn="l"/>
            <a:r>
              <a:rPr lang="en-GB" sz="2800" dirty="0" smtClean="0">
                <a:solidFill>
                  <a:srgbClr val="C00000"/>
                </a:solidFill>
              </a:rPr>
              <a:t>Rights of children within the UNCRC</a:t>
            </a:r>
            <a:endParaRPr lang="en-GB" sz="2800" dirty="0"/>
          </a:p>
        </p:txBody>
      </p:sp>
      <p:sp>
        <p:nvSpPr>
          <p:cNvPr id="3" name="Content Placeholder 2"/>
          <p:cNvSpPr>
            <a:spLocks noGrp="1"/>
          </p:cNvSpPr>
          <p:nvPr>
            <p:ph sz="half" idx="1"/>
          </p:nvPr>
        </p:nvSpPr>
        <p:spPr>
          <a:xfrm>
            <a:off x="457200" y="980728"/>
            <a:ext cx="4038600" cy="5145435"/>
          </a:xfrm>
        </p:spPr>
        <p:txBody>
          <a:bodyPr>
            <a:normAutofit fontScale="92500"/>
          </a:bodyPr>
          <a:lstStyle/>
          <a:p>
            <a:r>
              <a:rPr lang="en-GB" sz="2200" dirty="0" smtClean="0"/>
              <a:t>Article 1: </a:t>
            </a:r>
            <a:r>
              <a:rPr lang="en-GB" sz="2200" dirty="0" smtClean="0">
                <a:solidFill>
                  <a:schemeClr val="accent5">
                    <a:lumMod val="75000"/>
                  </a:schemeClr>
                </a:solidFill>
              </a:rPr>
              <a:t>Definition of the child</a:t>
            </a:r>
          </a:p>
          <a:p>
            <a:r>
              <a:rPr lang="en-GB" sz="2200" dirty="0" smtClean="0"/>
              <a:t>Article 4: </a:t>
            </a:r>
            <a:r>
              <a:rPr lang="en-GB" sz="2200" dirty="0" smtClean="0">
                <a:solidFill>
                  <a:schemeClr val="accent5">
                    <a:lumMod val="75000"/>
                  </a:schemeClr>
                </a:solidFill>
              </a:rPr>
              <a:t>Protection of rights </a:t>
            </a:r>
          </a:p>
          <a:p>
            <a:r>
              <a:rPr lang="en-GB" sz="2200" dirty="0" smtClean="0"/>
              <a:t>Article 6: </a:t>
            </a:r>
            <a:r>
              <a:rPr lang="en-GB" sz="2200" dirty="0" smtClean="0">
                <a:solidFill>
                  <a:srgbClr val="FF0000"/>
                </a:solidFill>
              </a:rPr>
              <a:t>Right to survival and 		       development</a:t>
            </a:r>
          </a:p>
          <a:p>
            <a:r>
              <a:rPr lang="en-GB" sz="2200" dirty="0" smtClean="0"/>
              <a:t>Article 7: </a:t>
            </a:r>
            <a:r>
              <a:rPr lang="en-GB" sz="2200" dirty="0" smtClean="0">
                <a:solidFill>
                  <a:schemeClr val="accent5">
                    <a:lumMod val="75000"/>
                  </a:schemeClr>
                </a:solidFill>
              </a:rPr>
              <a:t>Right to registration, 	     	       name, nationality and 		       care</a:t>
            </a:r>
          </a:p>
          <a:p>
            <a:r>
              <a:rPr lang="en-GB" sz="2200" dirty="0" smtClean="0"/>
              <a:t>Article 12: </a:t>
            </a:r>
            <a:r>
              <a:rPr lang="en-GB" sz="2200" dirty="0" smtClean="0">
                <a:solidFill>
                  <a:schemeClr val="accent5">
                    <a:lumMod val="75000"/>
                  </a:schemeClr>
                </a:solidFill>
              </a:rPr>
              <a:t>Respect of views of a 	       child when </a:t>
            </a:r>
            <a:r>
              <a:rPr lang="en-GB" sz="2200" dirty="0" smtClean="0">
                <a:solidFill>
                  <a:schemeClr val="accent5">
                    <a:lumMod val="75000"/>
                  </a:schemeClr>
                </a:solidFill>
              </a:rPr>
              <a:t>adults </a:t>
            </a:r>
            <a:r>
              <a:rPr lang="en-GB" sz="2200" dirty="0" smtClean="0">
                <a:solidFill>
                  <a:schemeClr val="accent5">
                    <a:lumMod val="75000"/>
                  </a:schemeClr>
                </a:solidFill>
              </a:rPr>
              <a:t>	            	       </a:t>
            </a:r>
            <a:r>
              <a:rPr lang="en-GB" sz="2200" dirty="0" smtClean="0">
                <a:solidFill>
                  <a:schemeClr val="accent5">
                    <a:lumMod val="75000"/>
                  </a:schemeClr>
                </a:solidFill>
              </a:rPr>
              <a:t>make </a:t>
            </a:r>
            <a:r>
              <a:rPr lang="en-GB" sz="2200" dirty="0" smtClean="0">
                <a:solidFill>
                  <a:schemeClr val="accent5">
                    <a:lumMod val="75000"/>
                  </a:schemeClr>
                </a:solidFill>
              </a:rPr>
              <a:t>decisions </a:t>
            </a:r>
            <a:r>
              <a:rPr lang="en-GB" sz="2200" dirty="0" smtClean="0">
                <a:solidFill>
                  <a:schemeClr val="accent5">
                    <a:lumMod val="75000"/>
                  </a:schemeClr>
                </a:solidFill>
              </a:rPr>
              <a:t> </a:t>
            </a:r>
            <a:r>
              <a:rPr lang="en-GB" sz="2200" dirty="0" smtClean="0">
                <a:solidFill>
                  <a:schemeClr val="accent5">
                    <a:lumMod val="75000"/>
                  </a:schemeClr>
                </a:solidFill>
              </a:rPr>
              <a:t>	       </a:t>
            </a:r>
            <a:r>
              <a:rPr lang="en-GB" sz="2200" dirty="0" smtClean="0">
                <a:solidFill>
                  <a:schemeClr val="accent5">
                    <a:lumMod val="75000"/>
                  </a:schemeClr>
                </a:solidFill>
              </a:rPr>
              <a:t> 	       affecting </a:t>
            </a:r>
            <a:r>
              <a:rPr lang="en-GB" sz="2200" dirty="0" smtClean="0">
                <a:solidFill>
                  <a:schemeClr val="accent5">
                    <a:lumMod val="75000"/>
                  </a:schemeClr>
                </a:solidFill>
              </a:rPr>
              <a:t>children</a:t>
            </a:r>
          </a:p>
          <a:p>
            <a:r>
              <a:rPr lang="en-GB" sz="2200" dirty="0" smtClean="0"/>
              <a:t>Article 19: </a:t>
            </a:r>
            <a:r>
              <a:rPr lang="en-GB" sz="2200" dirty="0" smtClean="0">
                <a:solidFill>
                  <a:srgbClr val="FF0000"/>
                </a:solidFill>
              </a:rPr>
              <a:t>Protection from all 		       forms of violence, 	 	       abuse and neglect</a:t>
            </a:r>
          </a:p>
          <a:p>
            <a:endParaRPr lang="en-GB" dirty="0"/>
          </a:p>
        </p:txBody>
      </p:sp>
      <p:sp>
        <p:nvSpPr>
          <p:cNvPr id="4" name="Content Placeholder 3"/>
          <p:cNvSpPr>
            <a:spLocks noGrp="1"/>
          </p:cNvSpPr>
          <p:nvPr>
            <p:ph sz="half" idx="2"/>
          </p:nvPr>
        </p:nvSpPr>
        <p:spPr>
          <a:xfrm>
            <a:off x="4648200" y="980728"/>
            <a:ext cx="4038600" cy="5145435"/>
          </a:xfrm>
        </p:spPr>
        <p:txBody>
          <a:bodyPr>
            <a:normAutofit fontScale="92500"/>
          </a:bodyPr>
          <a:lstStyle/>
          <a:p>
            <a:r>
              <a:rPr lang="en-GB" sz="2000" dirty="0" smtClean="0"/>
              <a:t>Article 24: </a:t>
            </a:r>
            <a:r>
              <a:rPr lang="en-GB" sz="2000" dirty="0" smtClean="0">
                <a:solidFill>
                  <a:srgbClr val="FF0000"/>
                </a:solidFill>
              </a:rPr>
              <a:t>Right to quality health, 	  safe drinking water, 	  	  nutritious food, clean &amp; safe 	   environment and 		   information to help them 		   stay healthy</a:t>
            </a:r>
          </a:p>
          <a:p>
            <a:r>
              <a:rPr lang="en-GB" sz="2000" dirty="0" smtClean="0"/>
              <a:t>Article 27: </a:t>
            </a:r>
            <a:r>
              <a:rPr lang="en-GB" sz="2000" dirty="0" smtClean="0">
                <a:solidFill>
                  <a:schemeClr val="accent5">
                    <a:lumMod val="75000"/>
                  </a:schemeClr>
                </a:solidFill>
              </a:rPr>
              <a:t>Right to adequate 	 	   standards of living (food, 		   shelter, clothing)</a:t>
            </a:r>
          </a:p>
          <a:p>
            <a:r>
              <a:rPr lang="en-GB" sz="2000" dirty="0" smtClean="0"/>
              <a:t>Article 28: </a:t>
            </a:r>
            <a:r>
              <a:rPr lang="en-GB" sz="2000" dirty="0" smtClean="0">
                <a:solidFill>
                  <a:schemeClr val="accent5">
                    <a:lumMod val="75000"/>
                  </a:schemeClr>
                </a:solidFill>
              </a:rPr>
              <a:t>Right to education</a:t>
            </a:r>
          </a:p>
          <a:p>
            <a:r>
              <a:rPr lang="en-GB" sz="2000" dirty="0" smtClean="0"/>
              <a:t>Article 29: </a:t>
            </a:r>
            <a:r>
              <a:rPr lang="en-GB" sz="2000" dirty="0" smtClean="0">
                <a:solidFill>
                  <a:schemeClr val="accent5">
                    <a:lumMod val="75000"/>
                  </a:schemeClr>
                </a:solidFill>
              </a:rPr>
              <a:t>Goals of education</a:t>
            </a:r>
          </a:p>
          <a:p>
            <a:r>
              <a:rPr lang="en-GB" sz="2000" dirty="0" smtClean="0"/>
              <a:t>Article 32: </a:t>
            </a:r>
            <a:r>
              <a:rPr lang="en-GB" sz="2000" dirty="0" smtClean="0">
                <a:solidFill>
                  <a:schemeClr val="accent5">
                    <a:lumMod val="75000"/>
                  </a:schemeClr>
                </a:solidFill>
              </a:rPr>
              <a:t>Child labour</a:t>
            </a:r>
          </a:p>
          <a:p>
            <a:r>
              <a:rPr lang="en-GB" sz="2000" dirty="0" smtClean="0"/>
              <a:t>Article 33: </a:t>
            </a:r>
            <a:r>
              <a:rPr lang="en-GB" sz="2000" dirty="0" smtClean="0">
                <a:solidFill>
                  <a:schemeClr val="accent5">
                    <a:lumMod val="75000"/>
                  </a:schemeClr>
                </a:solidFill>
              </a:rPr>
              <a:t>Drug abuse</a:t>
            </a:r>
          </a:p>
          <a:p>
            <a:r>
              <a:rPr lang="en-GB" sz="2000" dirty="0" smtClean="0"/>
              <a:t>Article 34: </a:t>
            </a:r>
            <a:r>
              <a:rPr lang="en-GB" sz="2000" dirty="0" smtClean="0">
                <a:solidFill>
                  <a:schemeClr val="accent5">
                    <a:lumMod val="75000"/>
                  </a:schemeClr>
                </a:solidFill>
              </a:rPr>
              <a:t>Sexual exploitation</a:t>
            </a:r>
            <a:endParaRPr lang="en-GB" sz="2000" dirty="0">
              <a:solidFill>
                <a:schemeClr val="accent5">
                  <a:lumMod val="75000"/>
                </a:schemeClr>
              </a:solidFill>
            </a:endParaRPr>
          </a:p>
        </p:txBody>
      </p:sp>
    </p:spTree>
    <p:extLst>
      <p:ext uri="{BB962C8B-B14F-4D97-AF65-F5344CB8AC3E}">
        <p14:creationId xmlns:p14="http://schemas.microsoft.com/office/powerpoint/2010/main" val="2851978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4000" dirty="0" smtClean="0">
                <a:solidFill>
                  <a:srgbClr val="C00000"/>
                </a:solidFill>
              </a:rPr>
              <a:t>UNCRC: </a:t>
            </a:r>
            <a:r>
              <a:rPr lang="en-GB" sz="4000" dirty="0" smtClean="0">
                <a:solidFill>
                  <a:srgbClr val="C00000"/>
                </a:solidFill>
              </a:rPr>
              <a:t>4 categories of child rights</a:t>
            </a:r>
            <a:endParaRPr lang="en-GB" sz="4000" dirty="0">
              <a:solidFill>
                <a:srgbClr val="C00000"/>
              </a:solidFill>
            </a:endParaRPr>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467544" y="1628800"/>
            <a:ext cx="3888432" cy="21498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a:buChar char="•"/>
            </a:pPr>
            <a:endParaRPr lang="en-US" sz="1400" dirty="0" smtClean="0">
              <a:solidFill>
                <a:srgbClr val="565656"/>
              </a:solidFill>
              <a:latin typeface="arial"/>
            </a:endParaRPr>
          </a:p>
          <a:p>
            <a:r>
              <a:rPr lang="en-US" sz="1600" b="1" dirty="0" smtClean="0">
                <a:solidFill>
                  <a:schemeClr val="tx1"/>
                </a:solidFill>
                <a:latin typeface="arial"/>
              </a:rPr>
              <a:t>Child Survival</a:t>
            </a:r>
            <a:r>
              <a:rPr lang="en-US" sz="1600" dirty="0" smtClean="0">
                <a:solidFill>
                  <a:schemeClr val="tx1"/>
                </a:solidFill>
                <a:latin typeface="arial"/>
              </a:rPr>
              <a:t> </a:t>
            </a:r>
            <a:endParaRPr lang="en-US" sz="1600" dirty="0" smtClean="0">
              <a:solidFill>
                <a:schemeClr val="tx1"/>
              </a:solidFill>
              <a:latin typeface="arial"/>
            </a:endParaRPr>
          </a:p>
          <a:p>
            <a:pPr>
              <a:buFont typeface="Arial"/>
              <a:buChar char="•"/>
            </a:pPr>
            <a:r>
              <a:rPr lang="en-US" sz="1600" dirty="0" smtClean="0">
                <a:solidFill>
                  <a:schemeClr val="tx1"/>
                </a:solidFill>
                <a:latin typeface="arial"/>
              </a:rPr>
              <a:t> </a:t>
            </a:r>
            <a:r>
              <a:rPr lang="en-US" sz="1600" dirty="0">
                <a:solidFill>
                  <a:schemeClr val="tx1"/>
                </a:solidFill>
                <a:latin typeface="arial"/>
              </a:rPr>
              <a:t>life.</a:t>
            </a:r>
          </a:p>
          <a:p>
            <a:pPr>
              <a:buFont typeface="Arial"/>
              <a:buChar char="•"/>
            </a:pPr>
            <a:r>
              <a:rPr lang="en-US" sz="1600" dirty="0" smtClean="0">
                <a:solidFill>
                  <a:schemeClr val="tx1"/>
                </a:solidFill>
                <a:latin typeface="arial"/>
              </a:rPr>
              <a:t>highest </a:t>
            </a:r>
            <a:r>
              <a:rPr lang="en-US" sz="1600" dirty="0">
                <a:solidFill>
                  <a:schemeClr val="tx1"/>
                </a:solidFill>
                <a:latin typeface="arial"/>
              </a:rPr>
              <a:t>attainable standard of health.</a:t>
            </a:r>
          </a:p>
          <a:p>
            <a:pPr>
              <a:buFont typeface="Arial"/>
              <a:buChar char="•"/>
            </a:pPr>
            <a:r>
              <a:rPr lang="en-US" sz="1600" dirty="0" smtClean="0">
                <a:solidFill>
                  <a:schemeClr val="tx1"/>
                </a:solidFill>
                <a:latin typeface="arial"/>
              </a:rPr>
              <a:t>nutrition</a:t>
            </a:r>
            <a:r>
              <a:rPr lang="en-US" sz="1600" dirty="0">
                <a:solidFill>
                  <a:schemeClr val="tx1"/>
                </a:solidFill>
                <a:latin typeface="arial"/>
              </a:rPr>
              <a:t>.</a:t>
            </a:r>
          </a:p>
          <a:p>
            <a:pPr>
              <a:buFont typeface="Arial"/>
              <a:buChar char="•"/>
            </a:pPr>
            <a:r>
              <a:rPr lang="en-US" sz="1600" dirty="0" smtClean="0">
                <a:solidFill>
                  <a:schemeClr val="tx1"/>
                </a:solidFill>
                <a:latin typeface="arial"/>
              </a:rPr>
              <a:t>adequate </a:t>
            </a:r>
            <a:r>
              <a:rPr lang="en-US" sz="1600" dirty="0">
                <a:solidFill>
                  <a:schemeClr val="tx1"/>
                </a:solidFill>
                <a:latin typeface="arial"/>
              </a:rPr>
              <a:t>standard of living.</a:t>
            </a:r>
          </a:p>
          <a:p>
            <a:pPr>
              <a:buFont typeface="Arial"/>
              <a:buChar char="•"/>
            </a:pPr>
            <a:r>
              <a:rPr lang="en-US" sz="1600" dirty="0" smtClean="0">
                <a:solidFill>
                  <a:schemeClr val="tx1"/>
                </a:solidFill>
                <a:latin typeface="arial"/>
              </a:rPr>
              <a:t>name and </a:t>
            </a:r>
            <a:r>
              <a:rPr lang="en-US" sz="1600" dirty="0">
                <a:solidFill>
                  <a:schemeClr val="tx1"/>
                </a:solidFill>
                <a:latin typeface="arial"/>
              </a:rPr>
              <a:t>nationality.</a:t>
            </a:r>
          </a:p>
          <a:p>
            <a:endParaRPr lang="en-US" sz="1400" dirty="0">
              <a:solidFill>
                <a:schemeClr val="tx1"/>
              </a:solidFill>
            </a:endParaRPr>
          </a:p>
        </p:txBody>
      </p:sp>
      <p:sp>
        <p:nvSpPr>
          <p:cNvPr id="5" name="Rectangle 4"/>
          <p:cNvSpPr/>
          <p:nvPr/>
        </p:nvSpPr>
        <p:spPr>
          <a:xfrm>
            <a:off x="467544" y="4139270"/>
            <a:ext cx="3888432" cy="19540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rPr>
              <a:t>Development</a:t>
            </a:r>
            <a:r>
              <a:rPr lang="en-US" sz="1600" dirty="0" smtClean="0">
                <a:solidFill>
                  <a:schemeClr val="tx1"/>
                </a:solidFill>
                <a:latin typeface="arial"/>
              </a:rPr>
              <a:t>:</a:t>
            </a:r>
          </a:p>
          <a:p>
            <a:pPr>
              <a:buFont typeface="Arial"/>
              <a:buChar char="•"/>
            </a:pPr>
            <a:r>
              <a:rPr lang="en-US" sz="1600" dirty="0" smtClean="0">
                <a:solidFill>
                  <a:schemeClr val="tx1"/>
                </a:solidFill>
                <a:latin typeface="arial"/>
              </a:rPr>
              <a:t>education</a:t>
            </a:r>
            <a:r>
              <a:rPr lang="en-US" sz="1600" dirty="0">
                <a:solidFill>
                  <a:schemeClr val="tx1"/>
                </a:solidFill>
                <a:latin typeface="arial"/>
              </a:rPr>
              <a:t>.</a:t>
            </a:r>
          </a:p>
          <a:p>
            <a:pPr>
              <a:buFont typeface="Arial"/>
              <a:buChar char="•"/>
            </a:pPr>
            <a:r>
              <a:rPr lang="en-US" sz="1600" dirty="0" smtClean="0">
                <a:solidFill>
                  <a:schemeClr val="tx1"/>
                </a:solidFill>
                <a:latin typeface="arial"/>
              </a:rPr>
              <a:t>support </a:t>
            </a:r>
            <a:r>
              <a:rPr lang="en-US" sz="1600" dirty="0">
                <a:solidFill>
                  <a:schemeClr val="tx1"/>
                </a:solidFill>
                <a:latin typeface="arial"/>
              </a:rPr>
              <a:t>for early childhood care and development.</a:t>
            </a:r>
          </a:p>
          <a:p>
            <a:pPr>
              <a:buFont typeface="Arial"/>
              <a:buChar char="•"/>
            </a:pPr>
            <a:r>
              <a:rPr lang="en-US" sz="1600" dirty="0" smtClean="0">
                <a:solidFill>
                  <a:schemeClr val="tx1"/>
                </a:solidFill>
                <a:latin typeface="arial"/>
              </a:rPr>
              <a:t>social </a:t>
            </a:r>
            <a:r>
              <a:rPr lang="en-US" sz="1600" dirty="0">
                <a:solidFill>
                  <a:schemeClr val="tx1"/>
                </a:solidFill>
                <a:latin typeface="arial"/>
              </a:rPr>
              <a:t>security.</a:t>
            </a:r>
          </a:p>
          <a:p>
            <a:pPr>
              <a:buFont typeface="Arial"/>
              <a:buChar char="•"/>
            </a:pPr>
            <a:r>
              <a:rPr lang="en-US" sz="1600" dirty="0" smtClean="0">
                <a:solidFill>
                  <a:schemeClr val="tx1"/>
                </a:solidFill>
                <a:latin typeface="arial"/>
              </a:rPr>
              <a:t>leisure</a:t>
            </a:r>
            <a:r>
              <a:rPr lang="en-US" sz="1600" dirty="0">
                <a:solidFill>
                  <a:schemeClr val="tx1"/>
                </a:solidFill>
                <a:latin typeface="arial"/>
              </a:rPr>
              <a:t>, recreation and cultural activities.</a:t>
            </a:r>
            <a:endParaRPr lang="en-US" sz="1600" b="0" i="0" dirty="0">
              <a:solidFill>
                <a:schemeClr val="tx1"/>
              </a:solidFill>
              <a:effectLst/>
              <a:latin typeface="arial"/>
            </a:endParaRPr>
          </a:p>
        </p:txBody>
      </p:sp>
      <p:sp>
        <p:nvSpPr>
          <p:cNvPr id="8" name="Rectangle 7"/>
          <p:cNvSpPr/>
          <p:nvPr/>
        </p:nvSpPr>
        <p:spPr>
          <a:xfrm>
            <a:off x="5004048" y="4149080"/>
            <a:ext cx="3650704" cy="19442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rPr>
              <a:t>Protection</a:t>
            </a:r>
          </a:p>
          <a:p>
            <a:pPr>
              <a:buFont typeface="Arial"/>
              <a:buChar char="•"/>
            </a:pPr>
            <a:r>
              <a:rPr lang="en-US" sz="1600" dirty="0" smtClean="0">
                <a:solidFill>
                  <a:schemeClr val="tx1"/>
                </a:solidFill>
                <a:latin typeface="arial"/>
              </a:rPr>
              <a:t>Exploitation</a:t>
            </a:r>
            <a:r>
              <a:rPr lang="en-US" sz="1600" dirty="0">
                <a:solidFill>
                  <a:schemeClr val="tx1"/>
                </a:solidFill>
                <a:latin typeface="arial"/>
              </a:rPr>
              <a:t>.</a:t>
            </a:r>
          </a:p>
          <a:p>
            <a:pPr>
              <a:buFont typeface="Arial"/>
              <a:buChar char="•"/>
            </a:pPr>
            <a:r>
              <a:rPr lang="en-US" sz="1600" dirty="0">
                <a:solidFill>
                  <a:schemeClr val="tx1"/>
                </a:solidFill>
                <a:latin typeface="arial"/>
              </a:rPr>
              <a:t>Abuse.</a:t>
            </a:r>
          </a:p>
          <a:p>
            <a:pPr>
              <a:buFont typeface="Arial"/>
              <a:buChar char="•"/>
            </a:pPr>
            <a:r>
              <a:rPr lang="en-US" sz="1600" dirty="0">
                <a:solidFill>
                  <a:schemeClr val="tx1"/>
                </a:solidFill>
                <a:latin typeface="arial"/>
              </a:rPr>
              <a:t>Inhuman or degrading treatment.</a:t>
            </a:r>
          </a:p>
          <a:p>
            <a:pPr>
              <a:buFont typeface="Arial"/>
              <a:buChar char="•"/>
            </a:pPr>
            <a:r>
              <a:rPr lang="en-US" sz="1600" dirty="0" smtClean="0">
                <a:solidFill>
                  <a:schemeClr val="tx1"/>
                </a:solidFill>
                <a:latin typeface="arial"/>
              </a:rPr>
              <a:t>Neglect</a:t>
            </a:r>
          </a:p>
          <a:p>
            <a:pPr>
              <a:buFont typeface="Arial"/>
              <a:buChar char="•"/>
            </a:pPr>
            <a:r>
              <a:rPr lang="en-US" sz="1600" b="0" i="0" dirty="0" smtClean="0">
                <a:solidFill>
                  <a:schemeClr val="tx1"/>
                </a:solidFill>
                <a:effectLst/>
                <a:latin typeface="arial"/>
              </a:rPr>
              <a:t>Protection in special circumstances (disability, war, emergencies)</a:t>
            </a:r>
            <a:endParaRPr lang="en-US" sz="1600" b="0" i="0" dirty="0">
              <a:solidFill>
                <a:schemeClr val="tx1"/>
              </a:solidFill>
              <a:effectLst/>
              <a:latin typeface="arial"/>
            </a:endParaRPr>
          </a:p>
        </p:txBody>
      </p:sp>
      <p:sp>
        <p:nvSpPr>
          <p:cNvPr id="9" name="Rectangle 8"/>
          <p:cNvSpPr/>
          <p:nvPr/>
        </p:nvSpPr>
        <p:spPr>
          <a:xfrm>
            <a:off x="4961531" y="1612210"/>
            <a:ext cx="3693221" cy="21602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rPr>
              <a:t>Participation</a:t>
            </a:r>
          </a:p>
          <a:p>
            <a:pPr>
              <a:buFont typeface="Arial"/>
              <a:buChar char="•"/>
            </a:pPr>
            <a:r>
              <a:rPr lang="en-US" sz="1600" dirty="0" smtClean="0">
                <a:solidFill>
                  <a:schemeClr val="tx1"/>
                </a:solidFill>
                <a:latin typeface="arial"/>
              </a:rPr>
              <a:t>Respect </a:t>
            </a:r>
            <a:r>
              <a:rPr lang="en-US" sz="1600" dirty="0">
                <a:solidFill>
                  <a:schemeClr val="tx1"/>
                </a:solidFill>
                <a:latin typeface="arial"/>
              </a:rPr>
              <a:t>for the views of the child.</a:t>
            </a:r>
          </a:p>
          <a:p>
            <a:pPr>
              <a:buFont typeface="Arial"/>
              <a:buChar char="•"/>
            </a:pPr>
            <a:r>
              <a:rPr lang="en-US" sz="1600" dirty="0">
                <a:solidFill>
                  <a:schemeClr val="tx1"/>
                </a:solidFill>
                <a:latin typeface="arial"/>
              </a:rPr>
              <a:t>Freedom of expression.</a:t>
            </a:r>
          </a:p>
          <a:p>
            <a:pPr>
              <a:buFont typeface="Arial"/>
              <a:buChar char="•"/>
            </a:pPr>
            <a:r>
              <a:rPr lang="en-US" sz="1600" dirty="0">
                <a:solidFill>
                  <a:schemeClr val="tx1"/>
                </a:solidFill>
                <a:latin typeface="arial"/>
              </a:rPr>
              <a:t>Access to appropriate information.</a:t>
            </a:r>
          </a:p>
          <a:p>
            <a:pPr>
              <a:buFont typeface="Arial"/>
              <a:buChar char="•"/>
            </a:pPr>
            <a:r>
              <a:rPr lang="en-US" sz="1600" dirty="0">
                <a:solidFill>
                  <a:schemeClr val="tx1"/>
                </a:solidFill>
                <a:latin typeface="arial"/>
              </a:rPr>
              <a:t>Freedom of thought, conscience and religion.</a:t>
            </a:r>
            <a:endParaRPr lang="en-US" sz="1600" b="0" i="0" dirty="0">
              <a:solidFill>
                <a:schemeClr val="tx1"/>
              </a:solidFill>
              <a:effectLst/>
              <a:latin typeface="arial"/>
            </a:endParaRPr>
          </a:p>
        </p:txBody>
      </p:sp>
    </p:spTree>
    <p:extLst>
      <p:ext uri="{BB962C8B-B14F-4D97-AF65-F5344CB8AC3E}">
        <p14:creationId xmlns:p14="http://schemas.microsoft.com/office/powerpoint/2010/main" val="3543373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20563</TotalTime>
  <Words>1900</Words>
  <Application>Microsoft Office PowerPoint</Application>
  <PresentationFormat>On-screen Show (4:3)</PresentationFormat>
  <Paragraphs>224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CHILD RIGHTS</vt:lpstr>
      <vt:lpstr>Definitions</vt:lpstr>
      <vt:lpstr>Definitions</vt:lpstr>
      <vt:lpstr>Why do children need special rights?</vt:lpstr>
      <vt:lpstr>WHO statement on Child rights:  ‘all children and adolescents have the right to develop to their full potential through provision of their rights to: -life, survival &amp; maximal development -access to health care &amp; services’ </vt:lpstr>
      <vt:lpstr>International laws on Child rights</vt:lpstr>
      <vt:lpstr>UN Convention on the Rights &amp; Welfare of Children: UNCRC/CRC</vt:lpstr>
      <vt:lpstr>Rights of children within the UNCRC</vt:lpstr>
      <vt:lpstr>UNCRC: 4 categories of child rights</vt:lpstr>
      <vt:lpstr> African Charter on Rights &amp; Welfare of Children (ACRWC) </vt:lpstr>
      <vt:lpstr>Kenyan context</vt:lpstr>
      <vt:lpstr>Kenya Children’s Act of 2001</vt:lpstr>
      <vt:lpstr> Kenya Children’s Act of 2001 </vt:lpstr>
      <vt:lpstr> Kenya Children’s Act </vt:lpstr>
      <vt:lpstr> Kenya Children’s Act </vt:lpstr>
      <vt:lpstr>Right to survival: Kenya Children’s Act</vt:lpstr>
      <vt:lpstr>Right to survival: Kenya Children’s Act </vt:lpstr>
      <vt:lpstr>Right to survival: Kenya Children’s Act</vt:lpstr>
      <vt:lpstr>Right to child development: Kenya Children’s Act </vt:lpstr>
      <vt:lpstr>Right to child development: Kenya Children’s Act</vt:lpstr>
      <vt:lpstr>Right to protection: Kenya Children’s Act</vt:lpstr>
      <vt:lpstr>Right to protection: Kenya Children’s Act </vt:lpstr>
      <vt:lpstr>Right to protection: Kenya Children’s Act</vt:lpstr>
      <vt:lpstr>Right to protection: Kenya Children’s Act</vt:lpstr>
      <vt:lpstr>Right to child participation: Kenya Children’s Act</vt:lpstr>
      <vt:lpstr>Rights advocacy: What is the obligation of the Health Care Worker?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RIGHTS</dc:title>
  <dc:creator>Dr Mutai</dc:creator>
  <cp:lastModifiedBy>Dr Mutai</cp:lastModifiedBy>
  <cp:revision>127</cp:revision>
  <cp:lastPrinted>2018-12-02T13:25:40Z</cp:lastPrinted>
  <dcterms:created xsi:type="dcterms:W3CDTF">2018-05-15T13:21:02Z</dcterms:created>
  <dcterms:modified xsi:type="dcterms:W3CDTF">2020-03-02T10:18:38Z</dcterms:modified>
</cp:coreProperties>
</file>