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77" r:id="rId9"/>
    <p:sldId id="278" r:id="rId10"/>
    <p:sldId id="262" r:id="rId11"/>
    <p:sldId id="263" r:id="rId12"/>
    <p:sldId id="264" r:id="rId13"/>
    <p:sldId id="270" r:id="rId14"/>
    <p:sldId id="265" r:id="rId15"/>
    <p:sldId id="266" r:id="rId16"/>
    <p:sldId id="267" r:id="rId17"/>
    <p:sldId id="269" r:id="rId18"/>
    <p:sldId id="268" r:id="rId19"/>
    <p:sldId id="279" r:id="rId20"/>
    <p:sldId id="280" r:id="rId21"/>
    <p:sldId id="281" r:id="rId22"/>
    <p:sldId id="271" r:id="rId23"/>
    <p:sldId id="272" r:id="rId24"/>
    <p:sldId id="273" r:id="rId25"/>
    <p:sldId id="274" r:id="rId26"/>
    <p:sldId id="282" r:id="rId27"/>
    <p:sldId id="283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9D0D-FB6E-4B3F-888F-CCAC1E626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0054A-D7D7-4C35-9168-F25710742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4F09B-54FB-48BF-99EB-658574E3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17-2070-496E-ACC8-6CFB25BEE1C3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8292F-7CB8-4BCE-9719-1DD536B4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3831-1CBE-4FE5-926A-546313B1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9ED7-77F6-46EB-8F22-5FFBA6F4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4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57B1-98D5-4F42-8AF4-69F9A723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315CB-0A35-4109-B08E-EC13BBF1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004A-3A0E-4982-82F2-62384311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17-2070-496E-ACC8-6CFB25BEE1C3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139D-2314-40C7-9C3C-ED9A164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5905-4377-4443-B199-155A9672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9ED7-77F6-46EB-8F22-5FFBA6F4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5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B6EF4-1B5E-4986-B508-F0291D8D5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2000A-9926-4B27-B007-3D4199B04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B9AFA-3CE4-4F40-BDF9-B03EA83E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17-2070-496E-ACC8-6CFB25BEE1C3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6EC1-36B9-4B2A-9A1A-0DA052FA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E6AF-9CE9-498E-A499-A0399EBA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9ED7-77F6-46EB-8F22-5FFBA6F4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5B6C-3EA4-4D84-95BD-1702DC79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3C51-CCE3-4545-B385-E0B9B29B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6658-297D-4053-91F4-95648A5D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17-2070-496E-ACC8-6CFB25BEE1C3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B1A8-7450-415A-9BC7-FD693165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9C9B-CD42-4177-A60A-77FEAE30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9ED7-77F6-46EB-8F22-5FFBA6F4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1809-101C-4F63-B65F-7DE57737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935DD-4C00-4584-BCF2-4C9C0B26A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B9063-BDD7-47CD-B3AA-8CE88AE8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17-2070-496E-ACC8-6CFB25BEE1C3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9FF9-6ABC-4E66-AE3A-571762DE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A9DEB-FC30-4AF9-975D-76C2A2DB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9ED7-77F6-46EB-8F22-5FFBA6F4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70AD-BCA9-4D9C-A6EE-9E30DCB3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0526-1D50-45F5-B65C-81DA27981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452D9-2032-4774-AC2A-784F2FD7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57FDB-8BFC-4332-8D0F-635F9C8F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17-2070-496E-ACC8-6CFB25BEE1C3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73B78-2240-4469-B38B-FC73F8FB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1634B-4C3F-41FD-85FA-07BD9876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9ED7-77F6-46EB-8F22-5FFBA6F4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EF5E-1693-4816-8C0D-FFE31764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A709-D1A5-4E7B-9680-038672DE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6928E-15A2-4842-A844-E26667A30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58A24-970B-445E-884F-C4D5DE312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C98BC-A256-45D6-81FD-0CA7AA9F6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6CE31-F46F-44AD-A58B-7436F3ED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17-2070-496E-ACC8-6CFB25BEE1C3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4424A-2065-40CA-B2F2-4D24B253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383B1-DF26-48E6-86FF-DB8D6FE9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9ED7-77F6-46EB-8F22-5FFBA6F4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805B-C261-4E71-95DB-4058A8AC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7F1C0-B629-4106-BE83-AB08CBEA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17-2070-496E-ACC8-6CFB25BEE1C3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5CCBA-D3B2-4B87-A195-65BE3E2E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50430-53C6-452C-A760-1FAEEA5E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9ED7-77F6-46EB-8F22-5FFBA6F4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7A81E-0971-4496-97DE-A7C2FFE0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17-2070-496E-ACC8-6CFB25BEE1C3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CF605-4655-4447-90E8-4C98EC74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9853D-2829-41B3-9212-48150CD6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9ED7-77F6-46EB-8F22-5FFBA6F4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6B04-C7D7-4F32-8935-E8E0387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D901-A45D-4E1C-8BCA-D3903DAE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EDFEF-A517-4C67-ACF3-EFE2E5790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C5047-EFAC-4D52-B5AE-47131D53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17-2070-496E-ACC8-6CFB25BEE1C3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27620-C634-47B1-960A-2D1B29B4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01022-1B06-4479-AFE6-F76521D7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9ED7-77F6-46EB-8F22-5FFBA6F4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10A7-D34B-4EFC-86F4-BE29B63E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2DDFD-7025-4521-83B9-34CC53AD8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1BEC7-28FA-4408-91D4-92FD0F2DB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79230-F262-4CB9-9A0B-D2894C46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FB17-2070-496E-ACC8-6CFB25BEE1C3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59E5D-9674-4B9D-A9D9-63321423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09513-5B70-4D1A-AFA2-BB82118D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9ED7-77F6-46EB-8F22-5FFBA6F4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BE358-3852-403A-89AE-6C9D1C67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AF20-ED3F-4AC1-A06D-E1E60CAF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3114-4D5E-426C-9641-9A46857C1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FB17-2070-496E-ACC8-6CFB25BEE1C3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4882-44E8-4575-98ED-026A39DF1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8A15-E386-42D4-9D96-1088E8698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9ED7-77F6-46EB-8F22-5FFBA6F4C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3100-4462-4FDE-A329-F779BE02E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CHILDHOOD OBESITY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4E18C-B38B-4381-9277-31AB9A9FC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Anjumanara</a:t>
            </a:r>
            <a:r>
              <a:rPr lang="en-US" dirty="0"/>
              <a:t> Omar</a:t>
            </a:r>
          </a:p>
        </p:txBody>
      </p:sp>
    </p:spTree>
    <p:extLst>
      <p:ext uri="{BB962C8B-B14F-4D97-AF65-F5344CB8AC3E}">
        <p14:creationId xmlns:p14="http://schemas.microsoft.com/office/powerpoint/2010/main" val="176379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2FD9-CA99-4736-AEEB-8880A56B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CDCD-299B-4F1E-8000-D9C1172C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more energy from food and beverages </a:t>
            </a:r>
          </a:p>
          <a:p>
            <a:r>
              <a:rPr lang="en-US" dirty="0"/>
              <a:t>Energy imbalance is a key factor behind high rates of obesity</a:t>
            </a:r>
          </a:p>
        </p:txBody>
      </p:sp>
    </p:spTree>
    <p:extLst>
      <p:ext uri="{BB962C8B-B14F-4D97-AF65-F5344CB8AC3E}">
        <p14:creationId xmlns:p14="http://schemas.microsoft.com/office/powerpoint/2010/main" val="161283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1931-ED4B-41AF-8E02-7EA220DC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contributing to obesity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9FDE-C38C-47C5-B95E-F8E0A9A9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Genetics</a:t>
            </a:r>
          </a:p>
          <a:p>
            <a:r>
              <a:rPr lang="en-US" dirty="0"/>
              <a:t>Metabolism</a:t>
            </a:r>
          </a:p>
          <a:p>
            <a:r>
              <a:rPr lang="en-US" dirty="0"/>
              <a:t>Community and neighborhood design and safety</a:t>
            </a:r>
          </a:p>
          <a:p>
            <a:r>
              <a:rPr lang="en-US" dirty="0"/>
              <a:t>Short </a:t>
            </a:r>
            <a:r>
              <a:rPr lang="en-US"/>
              <a:t>sleep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4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E5C4-A6D4-48F6-92B7-AC2494A6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factors associated with obesity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B177-C030-4250-B23C-64DDC0A7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Sugary beverages</a:t>
            </a:r>
          </a:p>
          <a:p>
            <a:r>
              <a:rPr lang="en-US" dirty="0"/>
              <a:t>Snack food</a:t>
            </a:r>
          </a:p>
          <a:p>
            <a:r>
              <a:rPr lang="en-US" dirty="0"/>
              <a:t>Portion size</a:t>
            </a:r>
          </a:p>
          <a:p>
            <a:r>
              <a:rPr lang="en-US" dirty="0"/>
              <a:t>Activity level</a:t>
            </a:r>
          </a:p>
          <a:p>
            <a:r>
              <a:rPr lang="en-US" dirty="0"/>
              <a:t>Environmental factors</a:t>
            </a:r>
          </a:p>
          <a:p>
            <a:r>
              <a:rPr lang="en-US" dirty="0"/>
              <a:t>Socio-cultural factors</a:t>
            </a:r>
          </a:p>
          <a:p>
            <a:r>
              <a:rPr lang="en-US" dirty="0"/>
              <a:t>Family factors</a:t>
            </a:r>
          </a:p>
          <a:p>
            <a:r>
              <a:rPr lang="en-US" dirty="0"/>
              <a:t>Psychological factors </a:t>
            </a:r>
            <a:r>
              <a:rPr lang="en-US" dirty="0" err="1"/>
              <a:t>eg</a:t>
            </a:r>
            <a:r>
              <a:rPr lang="en-US" dirty="0"/>
              <a:t> depression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4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3FB6-0A5F-49B6-A802-C5526B19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72A1D-072E-42B7-B04D-B8E46006F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4" y="1559890"/>
            <a:ext cx="5610504" cy="4799346"/>
          </a:xfrm>
        </p:spPr>
      </p:pic>
    </p:spTree>
    <p:extLst>
      <p:ext uri="{BB962C8B-B14F-4D97-AF65-F5344CB8AC3E}">
        <p14:creationId xmlns:p14="http://schemas.microsoft.com/office/powerpoint/2010/main" val="110787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23B4-792F-4004-A9C3-D7514C50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6E45-87C9-4805-8825-CFA86A50F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42" y="1434905"/>
            <a:ext cx="10515600" cy="460712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Obesitym_0.tmp">
            <a:extLst>
              <a:ext uri="{FF2B5EF4-FFF2-40B4-BE49-F238E27FC236}">
                <a16:creationId xmlns:a16="http://schemas.microsoft.com/office/drawing/2014/main" id="{B0354FA0-0E01-4D2B-A22D-ED50FB8AB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2862" y="1781111"/>
            <a:ext cx="5931988" cy="49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B68A-5DC2-4B81-9098-7C6591DB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9EC3-ED3E-4875-937F-62672E06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Skin conditions</a:t>
            </a:r>
          </a:p>
          <a:p>
            <a:r>
              <a:rPr lang="en-US" dirty="0"/>
              <a:t>Menstrual abnormalities</a:t>
            </a:r>
          </a:p>
          <a:p>
            <a:r>
              <a:rPr lang="en-US" dirty="0"/>
              <a:t>Orthopedic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AB7E-F36B-449A-9095-505E1222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Socio-emotional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F34B-CC7D-4D79-8806-88FA6DA5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Teased and bullied for their weight</a:t>
            </a:r>
          </a:p>
          <a:p>
            <a:r>
              <a:rPr lang="en-US" dirty="0"/>
              <a:t>Negative stereotypes</a:t>
            </a:r>
          </a:p>
          <a:p>
            <a:r>
              <a:rPr lang="en-US" dirty="0"/>
              <a:t>Discrimination</a:t>
            </a:r>
          </a:p>
          <a:p>
            <a:r>
              <a:rPr lang="en-US" dirty="0"/>
              <a:t>Low self esteem</a:t>
            </a:r>
          </a:p>
          <a:p>
            <a:r>
              <a:rPr lang="en-US" dirty="0"/>
              <a:t>Low self confidence</a:t>
            </a:r>
          </a:p>
          <a:p>
            <a:r>
              <a:rPr lang="en-US" dirty="0"/>
              <a:t>Negative body image</a:t>
            </a:r>
          </a:p>
          <a:p>
            <a:r>
              <a:rPr lang="en-US" dirty="0"/>
              <a:t>Poor </a:t>
            </a:r>
            <a:r>
              <a:rPr lang="en-US"/>
              <a:t>academic performance</a:t>
            </a:r>
          </a:p>
        </p:txBody>
      </p:sp>
    </p:spTree>
    <p:extLst>
      <p:ext uri="{BB962C8B-B14F-4D97-AF65-F5344CB8AC3E}">
        <p14:creationId xmlns:p14="http://schemas.microsoft.com/office/powerpoint/2010/main" val="237016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D442-6D66-4625-AF64-F6249F6E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3882-3EB3-423D-B34E-1A58FF84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long term, a child with obesity is more likely to have obesity as an adult</a:t>
            </a:r>
          </a:p>
        </p:txBody>
      </p:sp>
    </p:spTree>
    <p:extLst>
      <p:ext uri="{BB962C8B-B14F-4D97-AF65-F5344CB8AC3E}">
        <p14:creationId xmlns:p14="http://schemas.microsoft.com/office/powerpoint/2010/main" val="326153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17A7-0DC8-471F-8F1C-C818E0D9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B56B68-628E-4525-A0E5-32E53BB67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55" y="1927917"/>
            <a:ext cx="7203234" cy="4098810"/>
          </a:xfrm>
        </p:spPr>
      </p:pic>
    </p:spTree>
    <p:extLst>
      <p:ext uri="{BB962C8B-B14F-4D97-AF65-F5344CB8AC3E}">
        <p14:creationId xmlns:p14="http://schemas.microsoft.com/office/powerpoint/2010/main" val="361857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EA1-D5FE-4188-ACA4-CA717C9F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CONCEPTION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4350-9C3D-4E6F-A515-E9E05A2A1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Routine prenatal care</a:t>
            </a:r>
          </a:p>
          <a:p>
            <a:r>
              <a:rPr lang="en-US" altLang="en-US" sz="3200" dirty="0"/>
              <a:t>Advocate appropriate weight gain during the pregnancy</a:t>
            </a:r>
          </a:p>
          <a:p>
            <a:pPr lvl="1"/>
            <a:r>
              <a:rPr lang="en-US" altLang="en-US" sz="3200" dirty="0"/>
              <a:t>LGA infants and infants of diabetic mothers have higher rates of subsequent obesity</a:t>
            </a:r>
          </a:p>
          <a:p>
            <a:pPr lvl="1"/>
            <a:r>
              <a:rPr lang="en-US" altLang="en-US" sz="3200" dirty="0"/>
              <a:t>SGA infants also at higher risk</a:t>
            </a:r>
          </a:p>
          <a:p>
            <a:pPr lvl="2"/>
            <a:r>
              <a:rPr lang="en-US" altLang="en-US" sz="3200" dirty="0" err="1"/>
              <a:t>Hediger</a:t>
            </a:r>
            <a:r>
              <a:rPr lang="en-US" altLang="en-US" sz="3200" dirty="0"/>
              <a:t> ML et: Pediatrics104:e33, 1999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6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83A4-0347-49A0-800C-5C8DE4A46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660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FDD80-F58E-4089-9360-109B97CA0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092" y="2138289"/>
            <a:ext cx="9401908" cy="311951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Definition of obesity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Causes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Risk factors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Consequences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Prevention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Treatment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7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86D0-CC4F-4B31-87E0-368044A9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INFANCY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F019-5793-469E-BECB-AED1DCC9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Advocate for continued breast feeding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The duration of breastfeeding is inversely associated with the risk of overweight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Harder T. Am J Epidemiol. 2005;162(5):397-403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Avoid over feeding formula feed infants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Monitor growth curve including weight for length curve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Excessive weight gain associated obesity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Taveras EM et al. Weight status in the first 6 months of life and obesity at 3 years of age. Pediatrics 2009;123:1177-1183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5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08E7-52E0-49A0-A70F-6124D09E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DIETARY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ED6B-32F3-469C-A171-65027ABC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Cornerstone of treatment</a:t>
            </a:r>
          </a:p>
          <a:p>
            <a:r>
              <a:rPr lang="en-US" altLang="en-US" dirty="0"/>
              <a:t>Weight loss determined by #calories consumed relative to expended</a:t>
            </a:r>
          </a:p>
          <a:p>
            <a:r>
              <a:rPr lang="en-US" altLang="en-US" dirty="0"/>
              <a:t>Healthy diet</a:t>
            </a:r>
          </a:p>
          <a:p>
            <a:pPr lvl="1"/>
            <a:r>
              <a:rPr lang="en-US" altLang="en-US" dirty="0"/>
              <a:t>55% carbs</a:t>
            </a:r>
          </a:p>
          <a:p>
            <a:pPr lvl="1"/>
            <a:r>
              <a:rPr lang="en-US" altLang="en-US" dirty="0"/>
              <a:t>30% fat</a:t>
            </a:r>
          </a:p>
          <a:p>
            <a:pPr lvl="1"/>
            <a:r>
              <a:rPr lang="en-US" altLang="en-US" dirty="0"/>
              <a:t>15% protein</a:t>
            </a:r>
          </a:p>
          <a:p>
            <a:r>
              <a:rPr lang="en-US" altLang="en-US" dirty="0"/>
              <a:t>Avoid fad diets                                             </a:t>
            </a: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E85F097-49AC-460B-8E60-45513A58A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74" y="3116827"/>
            <a:ext cx="4729089" cy="319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15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E015-3371-4DD9-8F3C-8AD7378C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58CBE8-4085-4347-A29D-B2257C7F1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1382058"/>
            <a:ext cx="7952510" cy="4741651"/>
          </a:xfrm>
        </p:spPr>
      </p:pic>
    </p:spTree>
    <p:extLst>
      <p:ext uri="{BB962C8B-B14F-4D97-AF65-F5344CB8AC3E}">
        <p14:creationId xmlns:p14="http://schemas.microsoft.com/office/powerpoint/2010/main" val="2874504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8BF21-A151-4F13-8C07-0E5F61D17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451271"/>
            <a:ext cx="4424398" cy="5725692"/>
          </a:xfrm>
        </p:spPr>
      </p:pic>
    </p:spTree>
    <p:extLst>
      <p:ext uri="{BB962C8B-B14F-4D97-AF65-F5344CB8AC3E}">
        <p14:creationId xmlns:p14="http://schemas.microsoft.com/office/powerpoint/2010/main" val="3165581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11F3-C1CB-4C63-891E-9B1C0F9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 FOODS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ECFEB-F579-453C-B5B2-F73F3D260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1747621"/>
            <a:ext cx="6238009" cy="4158673"/>
          </a:xfrm>
        </p:spPr>
      </p:pic>
    </p:spTree>
    <p:extLst>
      <p:ext uri="{BB962C8B-B14F-4D97-AF65-F5344CB8AC3E}">
        <p14:creationId xmlns:p14="http://schemas.microsoft.com/office/powerpoint/2010/main" val="223607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0528-DDA0-45B6-A605-FD9525CB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0336-A54A-40CC-A8BB-1EC8F0BE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Glucose intolerance and insulin resistance</a:t>
            </a:r>
          </a:p>
          <a:p>
            <a:r>
              <a:rPr lang="en-US" dirty="0"/>
              <a:t>Treat Type 2 DM</a:t>
            </a:r>
          </a:p>
          <a:p>
            <a:r>
              <a:rPr lang="en-US" dirty="0"/>
              <a:t>Manage cardiovascular symptoms</a:t>
            </a:r>
          </a:p>
          <a:p>
            <a:r>
              <a:rPr lang="en-US" dirty="0"/>
              <a:t>Treat sleep apnea and asthma</a:t>
            </a:r>
          </a:p>
          <a:p>
            <a:r>
              <a:rPr lang="en-US" dirty="0"/>
              <a:t>Manage </a:t>
            </a:r>
            <a:r>
              <a:rPr lang="en-US" dirty="0" err="1"/>
              <a:t>psycological</a:t>
            </a:r>
            <a:r>
              <a:rPr lang="en-US" dirty="0"/>
              <a:t> issues-involve psychologist</a:t>
            </a:r>
          </a:p>
        </p:txBody>
      </p:sp>
    </p:spTree>
    <p:extLst>
      <p:ext uri="{BB962C8B-B14F-4D97-AF65-F5344CB8AC3E}">
        <p14:creationId xmlns:p14="http://schemas.microsoft.com/office/powerpoint/2010/main" val="22382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984B-8EC4-46D8-9537-BBDBA543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7191-EC39-429A-904D-634AE2BE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Gastric bypass</a:t>
            </a:r>
          </a:p>
          <a:p>
            <a:r>
              <a:rPr lang="en-US" altLang="en-US" dirty="0" err="1"/>
              <a:t>Gastic</a:t>
            </a:r>
            <a:r>
              <a:rPr lang="en-US" altLang="en-US" dirty="0"/>
              <a:t> plication</a:t>
            </a:r>
          </a:p>
          <a:p>
            <a:r>
              <a:rPr lang="en-US" altLang="en-US" dirty="0"/>
              <a:t>Gastric banding </a:t>
            </a:r>
          </a:p>
          <a:p>
            <a:r>
              <a:rPr lang="en-US" altLang="en-US" dirty="0" err="1"/>
              <a:t>Jejuno-ileal</a:t>
            </a:r>
            <a:r>
              <a:rPr lang="en-US" altLang="en-US" dirty="0"/>
              <a:t> bypass no </a:t>
            </a:r>
          </a:p>
          <a:p>
            <a:r>
              <a:rPr lang="en-US" altLang="en-US" dirty="0"/>
              <a:t>longer performed</a:t>
            </a:r>
          </a:p>
          <a:p>
            <a:r>
              <a:rPr lang="en-US" altLang="en-US" dirty="0"/>
              <a:t>Not routine for children                                              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153DE0F-2274-45DA-9E30-50671307A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50" y="1642176"/>
            <a:ext cx="3854547" cy="417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757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F048-5877-45E4-B36D-F996CFE1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5028-6707-4319-8982-FB4D7C417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Denial by family members and caregivers</a:t>
            </a:r>
          </a:p>
          <a:p>
            <a:r>
              <a:rPr lang="en-US" altLang="en-US" dirty="0"/>
              <a:t>Interventions in clinical settings through clinician-family members</a:t>
            </a:r>
          </a:p>
          <a:p>
            <a:r>
              <a:rPr lang="en-US" altLang="en-US" dirty="0"/>
              <a:t>Strategies to bridge clinical efforts with support outside of the clinical setting</a:t>
            </a:r>
          </a:p>
          <a:p>
            <a:r>
              <a:rPr lang="en-US" altLang="en-US" dirty="0"/>
              <a:t>Innovations in the integration of web, mobile or social media into clinical programs for childhood obesity</a:t>
            </a:r>
          </a:p>
          <a:p>
            <a:r>
              <a:rPr lang="en-US" altLang="en-US" dirty="0"/>
              <a:t>Interventions focusing on obese or diabetic pregnant moms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25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1029A-4421-4DBA-A68E-4E007CA7C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82" y="1355076"/>
            <a:ext cx="4849091" cy="4849091"/>
          </a:xfrm>
        </p:spPr>
      </p:pic>
    </p:spTree>
    <p:extLst>
      <p:ext uri="{BB962C8B-B14F-4D97-AF65-F5344CB8AC3E}">
        <p14:creationId xmlns:p14="http://schemas.microsoft.com/office/powerpoint/2010/main" val="200916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640F-63B2-41DF-8972-F3A21273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FCDD-FC2F-48AA-920D-D306350C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Excessive fat in the body</a:t>
            </a:r>
          </a:p>
          <a:p>
            <a:r>
              <a:rPr lang="en-US" dirty="0"/>
              <a:t>BMI ( Body Mass Index) is a screening tool for measuring obesity</a:t>
            </a:r>
          </a:p>
          <a:p>
            <a:r>
              <a:rPr lang="en-US" dirty="0"/>
              <a:t>BMI= </a:t>
            </a:r>
            <a:r>
              <a:rPr lang="en-US" u="sng" dirty="0"/>
              <a:t>Weight in kg </a:t>
            </a:r>
          </a:p>
          <a:p>
            <a:pPr marL="0" indent="0">
              <a:buNone/>
            </a:pPr>
            <a:r>
              <a:rPr lang="en-US" dirty="0"/>
              <a:t>            (Height in m)2</a:t>
            </a:r>
          </a:p>
          <a:p>
            <a:pPr marL="0" indent="0">
              <a:buNone/>
            </a:pPr>
            <a:r>
              <a:rPr lang="en-US" dirty="0"/>
              <a:t>  BMI measures body fatness directly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5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9ADC-56EE-452D-9A8B-9686D3F9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by CDC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AD14-672B-4011-8FBE-5653DE71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BMI percentile when measuring bodies of children between 2-20years</a:t>
            </a:r>
          </a:p>
          <a:p>
            <a:r>
              <a:rPr lang="en-US" dirty="0"/>
              <a:t>CDC defines overweight in children as BMI at or above 85</a:t>
            </a:r>
            <a:r>
              <a:rPr lang="en-US" baseline="30000" dirty="0"/>
              <a:t>th</a:t>
            </a:r>
            <a:r>
              <a:rPr lang="en-US" dirty="0"/>
              <a:t>  centile and less than 95</a:t>
            </a:r>
            <a:r>
              <a:rPr lang="en-US" baseline="30000" dirty="0"/>
              <a:t>th</a:t>
            </a:r>
            <a:r>
              <a:rPr lang="en-US" dirty="0"/>
              <a:t> centile</a:t>
            </a:r>
          </a:p>
          <a:p>
            <a:r>
              <a:rPr lang="en-US" dirty="0"/>
              <a:t>CDC defines obesity in children as BMI at or above 95</a:t>
            </a:r>
            <a:r>
              <a:rPr lang="en-US" baseline="30000" dirty="0"/>
              <a:t>th</a:t>
            </a:r>
            <a:r>
              <a:rPr lang="en-US" dirty="0"/>
              <a:t> centile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0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FFE3-D9D9-49D9-A8D4-14B569B4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5302-E629-4B28-B14D-506EDBC9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800" dirty="0"/>
              <a:t>Obese – BMI&gt; 30</a:t>
            </a:r>
          </a:p>
          <a:p>
            <a:pPr lvl="1"/>
            <a:r>
              <a:rPr lang="en-US" altLang="en-US" sz="2800" dirty="0"/>
              <a:t>Overweight – BMI=25-30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2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6E27-D7AE-4F20-9DC7-A1080B71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65125"/>
            <a:ext cx="10382250" cy="831687"/>
          </a:xfrm>
        </p:spPr>
        <p:txBody>
          <a:bodyPr/>
          <a:lstStyle/>
          <a:p>
            <a:r>
              <a:rPr lang="en-US" dirty="0"/>
              <a:t>CDC BMI CHART FOR BOYS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E353F-7228-4039-8DD4-B6490586F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990978"/>
            <a:ext cx="5486400" cy="6046361"/>
          </a:xfrm>
        </p:spPr>
      </p:pic>
    </p:spTree>
    <p:extLst>
      <p:ext uri="{BB962C8B-B14F-4D97-AF65-F5344CB8AC3E}">
        <p14:creationId xmlns:p14="http://schemas.microsoft.com/office/powerpoint/2010/main" val="72356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A062-5D76-41F8-B6A2-3C6DD811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65126"/>
            <a:ext cx="10382250" cy="821646"/>
          </a:xfrm>
        </p:spPr>
        <p:txBody>
          <a:bodyPr/>
          <a:lstStyle/>
          <a:p>
            <a:r>
              <a:rPr lang="en-US" dirty="0"/>
              <a:t>BMI CHART FOR GIRLS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F2E3D-CEA1-4AAB-90FF-744E1C9C4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62" y="1009650"/>
            <a:ext cx="5482188" cy="5806167"/>
          </a:xfrm>
        </p:spPr>
      </p:pic>
    </p:spTree>
    <p:extLst>
      <p:ext uri="{BB962C8B-B14F-4D97-AF65-F5344CB8AC3E}">
        <p14:creationId xmlns:p14="http://schemas.microsoft.com/office/powerpoint/2010/main" val="345535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583D-E157-4C0E-8DCA-A3BD0C26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OBESITY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B41A-A579-43F8-A81B-593A6BAB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Idiopathic</a:t>
            </a:r>
          </a:p>
          <a:p>
            <a:r>
              <a:rPr lang="en-US" altLang="en-US" dirty="0"/>
              <a:t>Endocrine: short</a:t>
            </a:r>
          </a:p>
          <a:p>
            <a:pPr lvl="1"/>
            <a:r>
              <a:rPr lang="en-US" altLang="en-US" dirty="0"/>
              <a:t>Hypothyroidism</a:t>
            </a:r>
          </a:p>
          <a:p>
            <a:pPr lvl="1"/>
            <a:r>
              <a:rPr lang="en-US" altLang="en-US" dirty="0"/>
              <a:t>Hypercortisolism</a:t>
            </a:r>
          </a:p>
          <a:p>
            <a:pPr lvl="1"/>
            <a:r>
              <a:rPr lang="en-US" altLang="en-US" dirty="0"/>
              <a:t>Growth hormone deficiency</a:t>
            </a:r>
          </a:p>
          <a:p>
            <a:r>
              <a:rPr lang="en-US" altLang="en-US" dirty="0"/>
              <a:t>Genetic</a:t>
            </a:r>
          </a:p>
          <a:p>
            <a:pPr lvl="1"/>
            <a:r>
              <a:rPr lang="en-US" altLang="en-US" dirty="0"/>
              <a:t>Prader-Willi</a:t>
            </a:r>
          </a:p>
          <a:p>
            <a:pPr lvl="1"/>
            <a:r>
              <a:rPr lang="en-US" altLang="en-US" dirty="0"/>
              <a:t>Turner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5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20C4-3ADC-4C69-BC04-34EE983C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89B8-3D45-4C9A-AE4F-CA6A4DBB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CNS conditions: hypothalamic damage</a:t>
            </a:r>
          </a:p>
          <a:p>
            <a:r>
              <a:rPr lang="en-US" altLang="en-US" sz="3200" dirty="0"/>
              <a:t>Medications </a:t>
            </a:r>
          </a:p>
          <a:p>
            <a:pPr lvl="1"/>
            <a:r>
              <a:rPr lang="en-US" altLang="en-US" sz="3200" dirty="0"/>
              <a:t>Glucocorticoids</a:t>
            </a:r>
          </a:p>
          <a:p>
            <a:pPr lvl="1"/>
            <a:r>
              <a:rPr lang="en-US" altLang="en-US" sz="3200" dirty="0"/>
              <a:t>Phenothiazines	</a:t>
            </a:r>
          </a:p>
          <a:p>
            <a:pPr lvl="1"/>
            <a:r>
              <a:rPr lang="en-US" altLang="en-US" sz="3200" dirty="0"/>
              <a:t>Lithium</a:t>
            </a:r>
          </a:p>
          <a:p>
            <a:pPr lvl="1"/>
            <a:r>
              <a:rPr lang="en-US" altLang="en-US" sz="3200" dirty="0" err="1"/>
              <a:t>Amytryptiline</a:t>
            </a:r>
            <a:endParaRPr lang="en-US" altLang="en-US" sz="3200" dirty="0"/>
          </a:p>
          <a:p>
            <a:pPr lvl="1"/>
            <a:r>
              <a:rPr lang="en-US" altLang="en-US" sz="3200" dirty="0"/>
              <a:t>Estrogen/progesterone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1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481</Words>
  <Application>Microsoft Office PowerPoint</Application>
  <PresentationFormat>Widescreen</PresentationFormat>
  <Paragraphs>115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CHILDHOOD OBESITY</vt:lpstr>
      <vt:lpstr>CONTENTS</vt:lpstr>
      <vt:lpstr>DEFINITION</vt:lpstr>
      <vt:lpstr>Recommendation by CDC</vt:lpstr>
      <vt:lpstr>OBESITY IN ADULTS</vt:lpstr>
      <vt:lpstr>CDC BMI CHART FOR BOYS</vt:lpstr>
      <vt:lpstr>BMI CHART FOR GIRLS</vt:lpstr>
      <vt:lpstr>CLASSIFICATION OF OBESITY</vt:lpstr>
      <vt:lpstr>CLASSIFICATION</vt:lpstr>
      <vt:lpstr>CAUSES</vt:lpstr>
      <vt:lpstr>Factors contributing to obesity</vt:lpstr>
      <vt:lpstr>Risk factors associated with obesity</vt:lpstr>
      <vt:lpstr>PowerPoint Presentation</vt:lpstr>
      <vt:lpstr>MEDICAL CONSEQUENCES</vt:lpstr>
      <vt:lpstr>PowerPoint Presentation</vt:lpstr>
      <vt:lpstr>Socio-emotional consequences</vt:lpstr>
      <vt:lpstr>IMPORTANT</vt:lpstr>
      <vt:lpstr>PREVENTION</vt:lpstr>
      <vt:lpstr>POST CONCEPTION</vt:lpstr>
      <vt:lpstr>PREVENTION INFANCY</vt:lpstr>
      <vt:lpstr>DIETARY PREVENTION</vt:lpstr>
      <vt:lpstr>PowerPoint Presentation</vt:lpstr>
      <vt:lpstr>PowerPoint Presentation</vt:lpstr>
      <vt:lpstr>FORBIDDEN FOODS</vt:lpstr>
      <vt:lpstr>TREATMENT</vt:lpstr>
      <vt:lpstr>PowerPoint Presentation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CHILDHOOD OBESITY</dc:title>
  <dc:creator>Windows User</dc:creator>
  <cp:lastModifiedBy>Windows User</cp:lastModifiedBy>
  <cp:revision>14</cp:revision>
  <dcterms:created xsi:type="dcterms:W3CDTF">2018-02-04T07:44:12Z</dcterms:created>
  <dcterms:modified xsi:type="dcterms:W3CDTF">2018-07-15T15:44:09Z</dcterms:modified>
</cp:coreProperties>
</file>