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8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24B55-665E-0949-BD60-CDFE1EFADE0B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A2A09-5315-B141-8F4A-655574F80C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30AFBF-2630-E240-8F06-E82D4981A4EF}" type="slidenum">
              <a:rPr lang="en-GB"/>
              <a:pPr/>
              <a:t>1</a:t>
            </a:fld>
            <a:endParaRPr lang="en-GB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AF1D5-ADFA-504C-A4D6-9A3EF8C0D41F}" type="slidenum">
              <a:rPr lang="en-GB"/>
              <a:pPr/>
              <a:t>30</a:t>
            </a:fld>
            <a:endParaRPr lang="en-GB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3CA3A-92D6-DC43-9BED-4BA924121D85}" type="slidenum">
              <a:rPr lang="en-GB"/>
              <a:pPr/>
              <a:t>12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63338-6F33-0C43-AE29-98C3250C7623}" type="slidenum">
              <a:rPr lang="en-GB"/>
              <a:pPr/>
              <a:t>18</a:t>
            </a:fld>
            <a:endParaRPr lang="en-GB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DB254-D1B9-1F4C-A65A-FE8AB914E4C8}" type="slidenum">
              <a:rPr lang="en-GB"/>
              <a:pPr/>
              <a:t>22</a:t>
            </a:fld>
            <a:endParaRPr lang="en-GB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6009D8-1540-3A4C-A39B-2427CAAB0F7D}" type="slidenum">
              <a:rPr lang="en-GB"/>
              <a:pPr/>
              <a:t>24</a:t>
            </a:fld>
            <a:endParaRPr lang="en-GB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CC6D2-597F-8B4D-BD68-964A7FF90D8D}" type="slidenum">
              <a:rPr lang="en-GB"/>
              <a:pPr/>
              <a:t>25</a:t>
            </a:fld>
            <a:endParaRPr lang="en-GB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D906FE-EB27-7D4C-A1AB-14A5AE2A2703}" type="slidenum">
              <a:rPr lang="en-GB"/>
              <a:pPr/>
              <a:t>26</a:t>
            </a:fld>
            <a:endParaRPr lang="en-GB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E7356-A271-444C-8C11-7F4AC2BA9B9E}" type="slidenum">
              <a:rPr lang="en-GB"/>
              <a:pPr/>
              <a:t>28</a:t>
            </a:fld>
            <a:endParaRPr lang="en-GB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0FF077-E440-0B4D-B6F4-2A6729BFFE6B}" type="slidenum">
              <a:rPr lang="en-GB"/>
              <a:pPr/>
              <a:t>29</a:t>
            </a:fld>
            <a:endParaRPr lang="en-GB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227-5D44-654D-A634-C3E268E238B7}" type="datetimeFigureOut">
              <a:rPr lang="en-US" smtClean="0"/>
              <a:pPr/>
              <a:t>11/11/16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A8938-62B6-CE4D-A723-7654EDD22C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aremylegel.com/wp-content/uploads/2007/05/falling.jpg" TargetMode="Externa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ndstate.edu/mary/N308/rbc01.jpg" TargetMode="External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://www.giraffes.org/giraffe.jpg" TargetMode="External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img.alibaba.com/photo/10102688/Mercurial_BP_Machine.jpg" TargetMode="External"/><Relationship Id="rId4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95756" y="1435797"/>
            <a:ext cx="6172200" cy="18938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sz="3600" dirty="0">
                <a:ea typeface="+mj-ea"/>
                <a:cs typeface="+mj-cs"/>
              </a:rPr>
              <a:t>Chronic</a:t>
            </a:r>
            <a:r>
              <a:rPr lang="en-GB" sz="3600" dirty="0" smtClean="0">
                <a:ea typeface="+mj-ea"/>
                <a:cs typeface="+mj-cs"/>
              </a:rPr>
              <a:t> Kidney Disease in </a:t>
            </a:r>
            <a:r>
              <a:rPr lang="en-US" sz="3600" dirty="0">
                <a:ea typeface="+mj-ea"/>
                <a:cs typeface="+mj-cs"/>
              </a:rPr>
              <a:t>children</a:t>
            </a:r>
            <a:endParaRPr lang="en-GB" sz="3600" dirty="0">
              <a:ea typeface="+mj-ea"/>
              <a:cs typeface="+mj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95756" y="3920829"/>
            <a:ext cx="6172200" cy="1371600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Dr </a:t>
            </a:r>
            <a:r>
              <a:rPr lang="en-US" dirty="0" err="1">
                <a:ea typeface="ＭＳ Ｐゴシック" pitchFamily="-65" charset="-128"/>
                <a:cs typeface="ＭＳ Ｐゴシック" pitchFamily="-65" charset="-128"/>
              </a:rPr>
              <a:t>Bashir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 Adman</a:t>
            </a:r>
            <a:r>
              <a:rPr lang="en-GB" dirty="0" err="1">
                <a:ea typeface="ＭＳ Ｐゴシック" pitchFamily="-65" charset="-128"/>
                <a:cs typeface="ＭＳ Ｐゴシック" pitchFamily="-65" charset="-128"/>
              </a:rPr>
              <a:t>i</a:t>
            </a:r>
            <a:endParaRPr lang="en-US" dirty="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dirty="0" err="1">
                <a:ea typeface="ＭＳ Ｐゴシック" pitchFamily="-65" charset="-128"/>
                <a:cs typeface="ＭＳ Ｐゴシック" pitchFamily="-65" charset="-128"/>
              </a:rPr>
              <a:t>Paediatric</a:t>
            </a:r>
            <a:r>
              <a:rPr lang="en-US" dirty="0">
                <a:ea typeface="ＭＳ Ｐゴシック" pitchFamily="-65" charset="-128"/>
                <a:cs typeface="ＭＳ Ｐゴシック" pitchFamily="-65" charset="-128"/>
              </a:rPr>
              <a:t> Nephrology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Blood results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Hb 7	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MCV 85	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WC 5		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Plt 200</a:t>
            </a:r>
          </a:p>
          <a:p>
            <a:pPr eaLnBrk="1" hangingPunct="1">
              <a:buFont typeface="Wingdings" pitchFamily="-65" charset="2"/>
              <a:buNone/>
            </a:pPr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270375" y="1600200"/>
            <a:ext cx="3657600" cy="4572000"/>
          </a:xfrm>
        </p:spPr>
        <p:txBody>
          <a:bodyPr/>
          <a:lstStyle/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Na 130	K 5.0	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U 18	Cr 200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Ca 2.1	Po4 2.2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ALP 180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PTH 30(1-6)	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Ven gas </a:t>
            </a:r>
          </a:p>
          <a:p>
            <a:pPr lvl="1" eaLnBrk="1" hangingPunct="1"/>
            <a:r>
              <a:rPr lang="en-ZA" sz="2000"/>
              <a:t>pH 7.25 </a:t>
            </a:r>
          </a:p>
          <a:p>
            <a:pPr lvl="1" eaLnBrk="1" hangingPunct="1"/>
            <a:r>
              <a:rPr lang="en-ZA" sz="2000"/>
              <a:t>Be –15 	</a:t>
            </a:r>
          </a:p>
          <a:p>
            <a:pPr lvl="1" eaLnBrk="1" hangingPunct="1"/>
            <a:r>
              <a:rPr lang="en-ZA" sz="2000"/>
              <a:t>Bic 12</a:t>
            </a:r>
          </a:p>
          <a:p>
            <a:pPr eaLnBrk="1" hangingPunct="1"/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5462616" y="2286000"/>
            <a:ext cx="1371600" cy="381000"/>
          </a:xfrm>
          <a:prstGeom prst="rect">
            <a:avLst/>
          </a:prstGeom>
          <a:noFill/>
          <a:ln w="381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Glomerular filtration rate 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GFR is equal to the sum of the filtration rates in all of the functioning nephrons; thus, estimation of the GFR gives a rough measure of the number of functioning nephrons</a:t>
            </a:r>
            <a:r>
              <a:rPr lang="en-GB" sz="2000">
                <a:ea typeface="ＭＳ Ｐゴシック" pitchFamily="-65" charset="-128"/>
                <a:cs typeface="ＭＳ Ｐゴシック" pitchFamily="-65" charset="-128"/>
              </a:rPr>
              <a:t> </a:t>
            </a:r>
            <a:endParaRPr lang="en-US" sz="200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65" charset="-128"/>
                <a:cs typeface="ＭＳ Ｐゴシック" pitchFamily="-65" charset="-128"/>
              </a:rPr>
              <a:t>Creatinine- absolute v/s calculated GFR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65" charset="-128"/>
                <a:cs typeface="ＭＳ Ｐゴシック" pitchFamily="-65" charset="-128"/>
              </a:rPr>
              <a:t>Shwartz formula – height x coefficient/creatinine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ea typeface="ＭＳ Ｐゴシック" pitchFamily="-65" charset="-128"/>
                <a:cs typeface="ＭＳ Ｐゴシック" pitchFamily="-65" charset="-128"/>
              </a:rPr>
              <a:t>75 x 40/200 = 15ml/min/1.73 m</a:t>
            </a:r>
            <a:r>
              <a:rPr lang="en-US" sz="2800" baseline="3000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endParaRPr lang="en-US" sz="2800" baseline="3000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2800">
                <a:ea typeface="ＭＳ Ｐゴシック" pitchFamily="-65" charset="-128"/>
                <a:cs typeface="ＭＳ Ｐゴシック" pitchFamily="-65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18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  The work group on chronic kidney disease (CKD) for the Kidney Disease Outcome Quality Initiative (K/DOQI) </a:t>
            </a:r>
            <a:endParaRPr lang="en-GB" sz="1800" i="1">
              <a:solidFill>
                <a:srgbClr val="000000"/>
              </a:solidFill>
              <a:latin typeface="Verdana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ea typeface="+mj-ea"/>
                <a:cs typeface="+mj-cs"/>
              </a:rPr>
              <a:t>Aims of CRF Management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be </a:t>
            </a:r>
            <a:r>
              <a:rPr lang="en-GB" sz="2800" i="1">
                <a:ea typeface="ＭＳ Ｐゴシック" pitchFamily="-65" charset="-128"/>
                <a:cs typeface="ＭＳ Ｐゴシック" pitchFamily="-65" charset="-128"/>
              </a:rPr>
              <a:t>normal</a:t>
            </a: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  - like your friends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feel </a:t>
            </a:r>
            <a:r>
              <a:rPr lang="en-GB" sz="2800" i="1">
                <a:ea typeface="ＭＳ Ｐゴシック" pitchFamily="-65" charset="-128"/>
                <a:cs typeface="ＭＳ Ｐゴシック" pitchFamily="-65" charset="-128"/>
              </a:rPr>
              <a:t>normal</a:t>
            </a: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- well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                         - intellectual development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                         - school  / other activities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maintain </a:t>
            </a:r>
            <a:r>
              <a:rPr lang="en-GB" sz="2800" i="1">
                <a:ea typeface="ＭＳ Ｐゴシック" pitchFamily="-65" charset="-128"/>
                <a:cs typeface="ＭＳ Ｐゴシック" pitchFamily="-65" charset="-128"/>
              </a:rPr>
              <a:t>normal</a:t>
            </a: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growth</a:t>
            </a:r>
          </a:p>
          <a:p>
            <a:pPr eaLnBrk="1" hangingPunct="1">
              <a:lnSpc>
                <a:spcPct val="90000"/>
              </a:lnSpc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preserving </a:t>
            </a:r>
            <a:r>
              <a:rPr lang="en-GB" sz="2800" i="1">
                <a:ea typeface="ＭＳ Ｐゴシック" pitchFamily="-65" charset="-128"/>
                <a:cs typeface="ＭＳ Ｐゴシック" pitchFamily="-65" charset="-128"/>
              </a:rPr>
              <a:t>normal</a:t>
            </a: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family functioning</a:t>
            </a:r>
          </a:p>
          <a:p>
            <a:pPr eaLnBrk="1" hangingPunct="1">
              <a:lnSpc>
                <a:spcPct val="90000"/>
              </a:lnSpc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slow progression to ESRF</a:t>
            </a:r>
          </a:p>
          <a:p>
            <a:pPr eaLnBrk="1" hangingPunct="1">
              <a:lnSpc>
                <a:spcPct val="90000"/>
              </a:lnSpc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prepare for ESRF treatment</a:t>
            </a:r>
          </a:p>
          <a:p>
            <a:pPr eaLnBrk="1" hangingPunct="1">
              <a:lnSpc>
                <a:spcPct val="90000"/>
              </a:lnSpc>
            </a:pPr>
            <a:endParaRPr lang="en-GB" sz="280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Management strategy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Prevent further damage to the kidneys</a:t>
            </a:r>
          </a:p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Slow down the track to end stage renal disease</a:t>
            </a:r>
          </a:p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Management of complications of CKD </a:t>
            </a:r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Prevention of further damage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Decreased renal perfusion – 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</a:rPr>
              <a:t>Hypovolemia (such as arising from vomiting, diarrhea, diuretic use, bleeding), 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</a:rPr>
              <a:t>infection (such as sepsis) 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</a:rPr>
              <a:t>the administration of drugs that lower the GFR (NSAIDS,ACE inhibitors, ARBs) 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. </a:t>
            </a:r>
            <a:r>
              <a:rPr lang="en-US" sz="20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Administration of nephrotoxic drugs</a:t>
            </a:r>
            <a:r>
              <a:rPr lang="en-GB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</a:p>
          <a:p>
            <a:pPr eaLnBrk="1" hangingPunct="1"/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>
                <a:solidFill>
                  <a:srgbClr val="000000"/>
                </a:solidFill>
                <a:latin typeface="Verdana" charset="0"/>
                <a:ea typeface="+mj-ea"/>
                <a:cs typeface="+mj-cs"/>
              </a:rPr>
              <a:t>NATURAL HISTORY OF RENAL DISEASE</a:t>
            </a:r>
            <a:r>
              <a:rPr lang="en-GB">
                <a:ea typeface="+mj-ea"/>
                <a:cs typeface="+mj-cs"/>
              </a:rPr>
              <a:t>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The initial injury to the kidney may result in a variety of clinical manifestations, ranging from asymptomatic hematuria to renal failure requiring dialysis.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Many individuals fully recover and subsequently suffer from little or no sequelae</a:t>
            </a:r>
            <a:r>
              <a:rPr lang="en-GB" sz="2000">
                <a:ea typeface="ＭＳ Ｐゴシック" pitchFamily="-65" charset="-128"/>
                <a:cs typeface="ＭＳ Ｐゴシック" pitchFamily="-65" charset="-128"/>
              </a:rPr>
              <a:t> </a:t>
            </a:r>
            <a:endParaRPr lang="en-US" sz="200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some patients experience repeated and chronic significant insults to the renal parenchyma resulting in lasting damage. </a:t>
            </a:r>
          </a:p>
          <a:p>
            <a:pPr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others in whom the initial disease is either inactive or cured may still develop progressive renal disease due to hemodynamic and other mechanisms.</a:t>
            </a:r>
            <a:endParaRPr lang="en-GB" sz="2000">
              <a:solidFill>
                <a:srgbClr val="000000"/>
              </a:solidFill>
              <a:latin typeface="Verdana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>
                <a:ea typeface="+mj-ea"/>
                <a:cs typeface="+mj-cs"/>
              </a:rPr>
              <a:t>Slowing progression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762000" y="1905000"/>
            <a:ext cx="7958138" cy="388143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In adults with CKD, interventions to slow the progression of kidney disease that have been proven to be effective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Verdana" pitchFamily="-65" charset="0"/>
              </a:rPr>
              <a:t>strict blood pressure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solidFill>
                  <a:srgbClr val="000000"/>
                </a:solidFill>
                <a:latin typeface="Verdana" pitchFamily="-65" charset="0"/>
              </a:rPr>
              <a:t>ACE inhibitor or ARB therapy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There are no data in children with CKD that relate the slowing of progressive renal disease with antihypertensive therapy.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18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  </a:t>
            </a:r>
            <a:r>
              <a:rPr lang="en-US" sz="14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Franscini, LM, Von Vigier, RO, Pfister, R, et al. Effectiveness and safety of the angiotensin II antagonist irbesartan in children with chronic kidney diseases. Am J Hypertens 2002; 15:1057.</a:t>
            </a:r>
            <a:endParaRPr lang="en-GB" sz="1400" i="1">
              <a:solidFill>
                <a:srgbClr val="000000"/>
              </a:solidFill>
              <a:latin typeface="Verdana" pitchFamily="-65" charset="0"/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14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   Hogg, RJ, Furth, S, Lemley, KV, et al. National Kidney Foundation's Kidney Disease Outcomes Quality Initiative clinical practice guidelines for chronic kidney disease in children and adolescents: evaluation, classification, and stratification. Pediatrics 2003; 111:1416.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§"/>
            </a:pPr>
            <a:r>
              <a:rPr lang="en-GB" sz="14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14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   </a:t>
            </a:r>
            <a:r>
              <a:rPr lang="en-US" sz="20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A similar lack of data exists concerning the progression of renal disease and a low protein diet.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Char char="§"/>
            </a:pPr>
            <a:r>
              <a:rPr lang="en-US" sz="16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Wingen, AM, Fabian-Bach, C, Schaefer, F, Mehls, O. Randomised multicentre study of a low-protein diet on the progression of chronic renal failure in children. European Study Group of Nutritional Treatment of Chronic Renal Failure in Childhood. Lancet 1997; 349:1117.</a:t>
            </a:r>
            <a:r>
              <a:rPr lang="en-GB" sz="16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</a:t>
            </a:r>
          </a:p>
        </p:txBody>
      </p:sp>
      <p:pic>
        <p:nvPicPr>
          <p:cNvPr id="53252" name="Picture 1029" descr="http://tbn0.google.com/images?q=tbn:6ioUAwGTHc_jdM:http://laremylegel.com/wp-content/uploads/2007/05/falling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Complications and management 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Anaemia</a:t>
            </a:r>
          </a:p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Nutrition and growth failure</a:t>
            </a:r>
          </a:p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Bone disease</a:t>
            </a:r>
          </a:p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Fluid and elecrolyte balance</a:t>
            </a:r>
          </a:p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Hypertension </a:t>
            </a:r>
          </a:p>
          <a:p>
            <a:pPr eaLnBrk="1" hangingPunct="1"/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ea typeface="+mj-ea"/>
                <a:cs typeface="+mj-cs"/>
              </a:rPr>
              <a:t>Anaemia</a:t>
            </a:r>
          </a:p>
        </p:txBody>
      </p:sp>
      <p:sp>
        <p:nvSpPr>
          <p:cNvPr id="5529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the presence of anemia in children is common and has been associated with excessive morbidity and an increased mortality risk </a:t>
            </a:r>
            <a:endParaRPr lang="en-GB" sz="180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0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The anemia of CKD, which is due to the reduced production of erythropoietin by the kidney, is principally normocytic and normochromic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finding of microcytosis may reflect iron deficiency, aluminum excess, or certain hemoglobinopathies, while macrocytosis may be associated with vitamin B12 or folate deficiency.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16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   Warady, BA, Ho, M. Morbidity and mortality in children with anemia at initiation of dialysis. Pediatr Nephrol 2003; 18:1055.</a:t>
            </a:r>
            <a:r>
              <a:rPr lang="en-US" sz="1600" i="1">
                <a:ea typeface="ＭＳ Ｐゴシック" pitchFamily="-65" charset="-128"/>
                <a:cs typeface="ＭＳ Ｐゴシック" pitchFamily="-65" charset="-128"/>
              </a:rPr>
              <a:t>                                   </a:t>
            </a:r>
            <a:r>
              <a:rPr lang="en-US" sz="16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NKF-K/DOQI Clinical Practice Guidelines for Anemia of Chronic Kidney Disease: update 2000. Am J Kidney Dis 2001; 37:S182.</a:t>
            </a:r>
            <a:r>
              <a:rPr lang="en-GB" sz="1600" i="1">
                <a:ea typeface="ＭＳ Ｐゴシック" pitchFamily="-65" charset="-128"/>
                <a:cs typeface="ＭＳ Ｐゴシック" pitchFamily="-65" charset="-128"/>
              </a:rPr>
              <a:t> </a:t>
            </a:r>
          </a:p>
        </p:txBody>
      </p:sp>
      <p:pic>
        <p:nvPicPr>
          <p:cNvPr id="55300" name="Picture 1029" descr="http://tbn0.google.com/images?q=tbn:iGQLxYEukaaSKM:http://web.indstate.edu/mary/N308/rbc01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2747169" cy="1593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Nutrition 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Very very important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Malnutrition is common in children with CKD 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</a:rPr>
              <a:t> poor appetite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</a:rPr>
              <a:t> decreased intestinal absorption of nutrients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  <a:latin typeface="Verdana" pitchFamily="-65" charset="0"/>
              </a:rPr>
              <a:t>metabolic acidosis. </a:t>
            </a:r>
          </a:p>
          <a:p>
            <a:pPr eaLnBrk="1" hangingPunct="1"/>
            <a:r>
              <a:rPr lang="en-US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Attention to nutrition is critical as it affects both the physical growth and neurocognitive development of children</a:t>
            </a:r>
            <a:r>
              <a:rPr lang="en-GB">
                <a:ea typeface="ＭＳ Ｐゴシック" pitchFamily="-65" charset="-128"/>
                <a:cs typeface="ＭＳ Ｐゴシック" pitchFamily="-65" charset="-128"/>
              </a:rPr>
              <a:t> </a:t>
            </a:r>
          </a:p>
        </p:txBody>
      </p:sp>
      <p:pic>
        <p:nvPicPr>
          <p:cNvPr id="59396" name="Picture 7" descr="http://www.hardhatbrotherhood.com/newsletters/burg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74638"/>
            <a:ext cx="25146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Definition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22531" name="Rectangle 4099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Chronic Renal Failure or Chronic Renal Insufficiency clinical terms to describe renal dysfunction of varying degrees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Mild- severe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Chronic Kidney Disease term that is being favored as it defines renal dysfunction as a continuum rather than a discrete change in renal function</a:t>
            </a:r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Anorexia </a:t>
            </a:r>
            <a:endParaRPr lang="en-GB">
              <a:ea typeface="+mj-ea"/>
              <a:cs typeface="+mj-cs"/>
            </a:endParaRPr>
          </a:p>
        </p:txBody>
      </p:sp>
      <p:pic>
        <p:nvPicPr>
          <p:cNvPr id="62467" name="Picture 3" descr="C:\Documents and Settings\Mignon McCulloch\My Documents\My Pictures\Renal 030720\DSCF017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981200"/>
            <a:ext cx="4800600" cy="461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Gastrostomy </a:t>
            </a:r>
            <a:endParaRPr lang="en-GB">
              <a:ea typeface="+mj-ea"/>
              <a:cs typeface="+mj-cs"/>
            </a:endParaRPr>
          </a:p>
        </p:txBody>
      </p:sp>
      <p:pic>
        <p:nvPicPr>
          <p:cNvPr id="63491" name="Picture 3" descr="C:\Documents and Settings\Mignon McCulloch\My Documents\My Pictures\Renal 030720\DSCF018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6400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ea typeface="+mj-ea"/>
                <a:cs typeface="+mj-cs"/>
              </a:rPr>
              <a:t>Growth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Growth is the most sensitive indicator of adequacy of CRF treatment</a:t>
            </a:r>
          </a:p>
          <a:p>
            <a:pPr eaLnBrk="1" hangingPunct="1"/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Sub optimal growth is multifactorial in nature  -    seek and correct growth retarding factors</a:t>
            </a:r>
          </a:p>
          <a:p>
            <a:pPr eaLnBrk="1" hangingPunct="1"/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Growth in infancy is independent of growth hormone</a:t>
            </a:r>
          </a:p>
        </p:txBody>
      </p:sp>
      <p:pic>
        <p:nvPicPr>
          <p:cNvPr id="64516" name="Picture 5" descr="http://bcm.bc.edu/wp-content/images/summer_2006/growth-char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4495800"/>
            <a:ext cx="20415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7" name="Picture 7" descr="http://tbn0.google.com/images?q=tbn:dxJTeDnIextnuM:http://www.giraffes.org/giraffe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43600" y="4743450"/>
            <a:ext cx="3048000" cy="203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Before and after</a:t>
            </a:r>
            <a:endParaRPr lang="en-GB">
              <a:ea typeface="+mj-ea"/>
              <a:cs typeface="+mj-cs"/>
            </a:endParaRPr>
          </a:p>
        </p:txBody>
      </p:sp>
      <p:pic>
        <p:nvPicPr>
          <p:cNvPr id="68611" name="Picture 3" descr="C:\Documents and Settings\Mignon McCulloch\My Documents\My Pictures\Renal 030720\DSCF017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0"/>
            <a:ext cx="313848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 descr="C:\Documents and Settings\Mignon McCulloch\My Documents\Image Transfer\'03_07_08_01\DCIM\100MSDCF\DSC000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905000"/>
            <a:ext cx="3200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ea typeface="+mj-ea"/>
                <a:cs typeface="+mj-cs"/>
              </a:rPr>
              <a:t>Renal osteodystrophy</a:t>
            </a:r>
          </a:p>
        </p:txBody>
      </p:sp>
      <p:sp>
        <p:nvSpPr>
          <p:cNvPr id="8806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buFont typeface="Wingdings" pitchFamily="-65" charset="2"/>
              <a:buNone/>
            </a:pPr>
            <a:r>
              <a:rPr lang="en-GB">
                <a:ea typeface="ＭＳ Ｐゴシック" pitchFamily="-65" charset="-128"/>
                <a:cs typeface="ＭＳ Ｐゴシック" pitchFamily="-65" charset="-128"/>
              </a:rPr>
              <a:t>Aims</a:t>
            </a:r>
          </a:p>
          <a:p>
            <a:pPr eaLnBrk="1" hangingPunct="1"/>
            <a:r>
              <a:rPr lang="en-GB">
                <a:ea typeface="ＭＳ Ｐゴシック" pitchFamily="-65" charset="-128"/>
                <a:cs typeface="ＭＳ Ｐゴシック" pitchFamily="-65" charset="-128"/>
              </a:rPr>
              <a:t> to prevent renal osteodystrophy or</a:t>
            </a:r>
          </a:p>
          <a:p>
            <a:pPr eaLnBrk="1" hangingPunct="1"/>
            <a:r>
              <a:rPr lang="en-GB">
                <a:ea typeface="ＭＳ Ｐゴシック" pitchFamily="-65" charset="-128"/>
                <a:cs typeface="ＭＳ Ｐゴシック" pitchFamily="-65" charset="-128"/>
              </a:rPr>
              <a:t> reverse established bone disease</a:t>
            </a:r>
          </a:p>
          <a:p>
            <a:pPr eaLnBrk="1" hangingPunct="1"/>
            <a:r>
              <a:rPr lang="en-GB">
                <a:ea typeface="ＭＳ Ｐゴシック" pitchFamily="-65" charset="-128"/>
                <a:cs typeface="ＭＳ Ｐゴシック" pitchFamily="-65" charset="-128"/>
              </a:rPr>
              <a:t> to maintain PTH levels within the</a:t>
            </a:r>
          </a:p>
          <a:p>
            <a:pPr eaLnBrk="1" hangingPunct="1">
              <a:buFont typeface="Wingdings" pitchFamily="-65" charset="2"/>
              <a:buNone/>
            </a:pPr>
            <a:r>
              <a:rPr lang="en-GB">
                <a:ea typeface="ＭＳ Ｐゴシック" pitchFamily="-65" charset="-128"/>
                <a:cs typeface="ＭＳ Ｐゴシック" pitchFamily="-65" charset="-128"/>
              </a:rPr>
              <a:t>    normal range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2" descr="bendy bones 1"/>
          <p:cNvPicPr>
            <a:picLocks noChangeAspect="1" noChangeArrowheads="1"/>
          </p:cNvPicPr>
          <p:nvPr/>
        </p:nvPicPr>
        <p:blipFill>
          <a:blip r:embed="rId3"/>
          <a:srcRect l="6778" t="2438" r="1828" b="2438"/>
          <a:stretch>
            <a:fillRect/>
          </a:stretch>
        </p:blipFill>
        <p:spPr bwMode="auto">
          <a:xfrm>
            <a:off x="2819400" y="381000"/>
            <a:ext cx="3810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2" descr="bendy bones 2"/>
          <p:cNvPicPr>
            <a:picLocks noChangeAspect="1" noChangeArrowheads="1"/>
          </p:cNvPicPr>
          <p:nvPr/>
        </p:nvPicPr>
        <p:blipFill>
          <a:blip r:embed="rId3"/>
          <a:srcRect l="1379" t="9091" b="5194"/>
          <a:stretch>
            <a:fillRect/>
          </a:stretch>
        </p:blipFill>
        <p:spPr bwMode="auto">
          <a:xfrm>
            <a:off x="2473325" y="533400"/>
            <a:ext cx="444658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3" descr="http://www.postgradmed.com/issues/2002/02_02/obrador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4888" y="1503363"/>
            <a:ext cx="4594225" cy="385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ea typeface="+mj-ea"/>
                <a:cs typeface="+mj-cs"/>
              </a:rPr>
              <a:t>Renal osteodystrophy</a:t>
            </a:r>
          </a:p>
        </p:txBody>
      </p:sp>
      <p:sp>
        <p:nvSpPr>
          <p:cNvPr id="99331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Prevention and treatment</a:t>
            </a:r>
          </a:p>
          <a:p>
            <a:pPr eaLnBrk="1" hangingPunct="1">
              <a:lnSpc>
                <a:spcPct val="90000"/>
              </a:lnSpc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control of plasma phosphate by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          dietary restriction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          phosphate binders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                         - calcium carbonate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                         - calcium acetate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                         - Renagel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                             - magnesium carbonate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ea typeface="+mj-ea"/>
                <a:cs typeface="+mj-cs"/>
              </a:rPr>
              <a:t>Hypertension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800"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lang="en-US" sz="2800">
                <a:ea typeface="ＭＳ Ｐゴシック" pitchFamily="-65" charset="-128"/>
                <a:cs typeface="ＭＳ Ｐゴシック" pitchFamily="-65" charset="-128"/>
              </a:rPr>
              <a:t>prevalence of hypertension high even with mild reduction in GFR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ea typeface="ＭＳ Ｐゴシック" pitchFamily="-65" charset="-128"/>
                <a:cs typeface="ＭＳ Ｐゴシック" pitchFamily="-65" charset="-128"/>
              </a:rPr>
              <a:t>meticulous control of hypertension</a:t>
            </a: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 BP &lt; 90</a:t>
            </a:r>
            <a:r>
              <a:rPr lang="en-US" baseline="30000">
                <a:ea typeface="ＭＳ Ｐゴシック" pitchFamily="-65" charset="-128"/>
                <a:cs typeface="ＭＳ Ｐゴシック" pitchFamily="-65" charset="-128"/>
              </a:rPr>
              <a:t>th</a:t>
            </a: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 centile or 130/80 mmHg </a:t>
            </a:r>
            <a:endParaRPr lang="en-GB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GB">
                <a:ea typeface="ＭＳ Ｐゴシック" pitchFamily="-65" charset="-128"/>
                <a:cs typeface="ＭＳ Ｐゴシック" pitchFamily="-65" charset="-128"/>
              </a:rPr>
              <a:t>              </a:t>
            </a:r>
          </a:p>
          <a:p>
            <a:pPr eaLnBrk="1" hangingPunct="1">
              <a:lnSpc>
                <a:spcPct val="90000"/>
              </a:lnSpc>
            </a:pPr>
            <a:r>
              <a:rPr lang="en-GB">
                <a:ea typeface="ＭＳ Ｐゴシック" pitchFamily="-65" charset="-128"/>
                <a:cs typeface="ＭＳ Ｐゴシック" pitchFamily="-65" charset="-128"/>
              </a:rPr>
              <a:t>retard the progression of CRF</a:t>
            </a:r>
            <a:endParaRPr lang="en-US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Weight reduction, exercise, salt 1.2-1.5g/day, thiazide, frusemide, ACE inhibitors, ARB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16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   Soergel, M, Verho, M, Wuhl, E, et al. Effect of ramipril on ambulatory blood pressure and albuminuria in renal hypertension. Pediatr Nephrol 2000; 15:113.</a:t>
            </a:r>
            <a:endParaRPr lang="en-GB" sz="1600" i="1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1600" i="1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  <p:pic>
        <p:nvPicPr>
          <p:cNvPr id="114692" name="Picture 5" descr="http://tbn0.google.com/images?q=tbn:iYo8TkA23ncqhM:http://img.alibaba.com/photo/10102688/Mercurial_BP_Machine.jp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0"/>
            <a:ext cx="1543960" cy="1654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Definitions (N/DOQI)</a:t>
            </a:r>
            <a:endParaRPr lang="en-GB">
              <a:ea typeface="+mj-ea"/>
              <a:cs typeface="+mj-cs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52600" y="2057400"/>
            <a:ext cx="6096000" cy="4267200"/>
            <a:chOff x="5472" y="7200"/>
            <a:chExt cx="1920" cy="1296"/>
          </a:xfrm>
        </p:grpSpPr>
        <p:sp>
          <p:nvSpPr>
            <p:cNvPr id="28676" name="Rectangle 4"/>
            <p:cNvSpPr>
              <a:spLocks noChangeArrowheads="1"/>
            </p:cNvSpPr>
            <p:nvPr/>
          </p:nvSpPr>
          <p:spPr bwMode="auto">
            <a:xfrm>
              <a:off x="5472" y="7200"/>
              <a:ext cx="1824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520" y="7296"/>
              <a:ext cx="1872" cy="1152"/>
              <a:chOff x="43" y="0"/>
              <a:chExt cx="1519" cy="2304"/>
            </a:xfrm>
          </p:grpSpPr>
          <p:sp>
            <p:nvSpPr>
              <p:cNvPr id="28678" name="Rectangle 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475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CKD stage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79" name="Rectangle 7"/>
              <p:cNvSpPr>
                <a:spLocks noChangeArrowheads="1"/>
              </p:cNvSpPr>
              <p:nvPr/>
            </p:nvSpPr>
            <p:spPr bwMode="auto">
              <a:xfrm>
                <a:off x="518" y="0"/>
                <a:ext cx="104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GFR (ml/min/1.73m</a:t>
                </a:r>
                <a:r>
                  <a:rPr lang="en-GB" baseline="30000">
                    <a:solidFill>
                      <a:schemeClr val="accent2"/>
                    </a:solidFill>
                  </a:rPr>
                  <a:t>2</a:t>
                </a:r>
                <a:r>
                  <a:rPr lang="en-GB">
                    <a:solidFill>
                      <a:schemeClr val="accent2"/>
                    </a:solidFill>
                  </a:rPr>
                  <a:t>)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0" name="Rectangle 8"/>
              <p:cNvSpPr>
                <a:spLocks noChangeArrowheads="1"/>
              </p:cNvSpPr>
              <p:nvPr/>
            </p:nvSpPr>
            <p:spPr bwMode="auto">
              <a:xfrm>
                <a:off x="43" y="384"/>
                <a:ext cx="475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1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1" name="Rectangle 9"/>
              <p:cNvSpPr>
                <a:spLocks noChangeArrowheads="1"/>
              </p:cNvSpPr>
              <p:nvPr/>
            </p:nvSpPr>
            <p:spPr bwMode="auto">
              <a:xfrm>
                <a:off x="518" y="384"/>
                <a:ext cx="104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normal renal function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2" name="Rectangle 10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475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2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3" name="Rectangle 11"/>
              <p:cNvSpPr>
                <a:spLocks noChangeArrowheads="1"/>
              </p:cNvSpPr>
              <p:nvPr/>
            </p:nvSpPr>
            <p:spPr bwMode="auto">
              <a:xfrm>
                <a:off x="518" y="768"/>
                <a:ext cx="104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60 – 89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4" name="Rectangle 12"/>
              <p:cNvSpPr>
                <a:spLocks noChangeArrowheads="1"/>
              </p:cNvSpPr>
              <p:nvPr/>
            </p:nvSpPr>
            <p:spPr bwMode="auto">
              <a:xfrm>
                <a:off x="43" y="1152"/>
                <a:ext cx="475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3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5" name="Rectangle 13"/>
              <p:cNvSpPr>
                <a:spLocks noChangeArrowheads="1"/>
              </p:cNvSpPr>
              <p:nvPr/>
            </p:nvSpPr>
            <p:spPr bwMode="auto">
              <a:xfrm>
                <a:off x="518" y="1152"/>
                <a:ext cx="104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30 – 59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6" name="Rectangle 14"/>
              <p:cNvSpPr>
                <a:spLocks noChangeArrowheads="1"/>
              </p:cNvSpPr>
              <p:nvPr/>
            </p:nvSpPr>
            <p:spPr bwMode="auto">
              <a:xfrm>
                <a:off x="43" y="1536"/>
                <a:ext cx="475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4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7" name="Rectangle 15"/>
              <p:cNvSpPr>
                <a:spLocks noChangeArrowheads="1"/>
              </p:cNvSpPr>
              <p:nvPr/>
            </p:nvSpPr>
            <p:spPr bwMode="auto">
              <a:xfrm>
                <a:off x="518" y="1536"/>
                <a:ext cx="104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15 – 29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8" name="Rectangle 16"/>
              <p:cNvSpPr>
                <a:spLocks noChangeArrowheads="1"/>
              </p:cNvSpPr>
              <p:nvPr/>
            </p:nvSpPr>
            <p:spPr bwMode="auto">
              <a:xfrm>
                <a:off x="43" y="1920"/>
                <a:ext cx="475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5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689" name="Rectangle 17"/>
              <p:cNvSpPr>
                <a:spLocks noChangeArrowheads="1"/>
              </p:cNvSpPr>
              <p:nvPr/>
            </p:nvSpPr>
            <p:spPr bwMode="auto">
              <a:xfrm>
                <a:off x="518" y="1920"/>
                <a:ext cx="104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r>
                  <a:rPr lang="en-GB">
                    <a:solidFill>
                      <a:schemeClr val="accent2"/>
                    </a:solidFill>
                  </a:rPr>
                  <a:t>&lt;15 &amp; dialysis</a:t>
                </a:r>
              </a:p>
              <a:p>
                <a:pPr eaLnBrk="0" hangingPunct="0"/>
                <a:endParaRPr lang="en-GB"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>
                <a:ea typeface="+mj-ea"/>
                <a:cs typeface="+mj-cs"/>
              </a:rPr>
              <a:t>Acid base status</a:t>
            </a:r>
          </a:p>
        </p:txBody>
      </p:sp>
      <p:sp>
        <p:nvSpPr>
          <p:cNvPr id="11059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Kidney plays a critical role in acid-base homeostasis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Decreased reabsorption of filtered HCO</a:t>
            </a:r>
            <a:r>
              <a:rPr lang="en-US" sz="2400" baseline="-25000"/>
              <a:t>3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Decrease in renal ammonia production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Decrease distal renal acidification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Overt acidosis GFR &lt;30ml/min/1.73m</a:t>
            </a:r>
            <a:r>
              <a:rPr lang="en-US" baseline="30000">
                <a:ea typeface="ＭＳ Ｐゴシック" pitchFamily="-65" charset="-128"/>
                <a:cs typeface="ＭＳ Ｐゴシック" pitchFamily="-65" charset="-128"/>
              </a:rPr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Causes demineralisation of bone to provide buffer thus poor growth and protein degradation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Aim serum HCO &gt;22mmol/l, start at 1 to 2 mEq/kg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14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   Movilli, E, Bossini, N, Viola, BF, et al. Evidence for an independent role of metabolic acidosis on nutritional status in haemodialysis patients. Nephrol Dial Transplant 1998; 13:674.</a:t>
            </a:r>
            <a:r>
              <a:rPr lang="en-US" sz="1400" i="1">
                <a:ea typeface="ＭＳ Ｐゴシック" pitchFamily="-65" charset="-128"/>
                <a:cs typeface="ＭＳ Ｐゴシック" pitchFamily="-65" charset="-128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14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    Graham, KA, Reaich, D, Channon, SM, et al. Correction of acidosis in CAPD decreases whole body protein degradation. Kidney Int 1996; 49:1396.</a:t>
            </a:r>
            <a:endParaRPr lang="en-GB" sz="1400" i="1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1400" i="1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     Kooman, JP, Deutz, NE, Zijlmans, P, et al. The influence of bicarbonate supplementation on plasma levels of branched-chain amino acids in haemodialysis patients with metabolic acidosis. Nephrol Dial Transplant 1997; 12:2397.</a:t>
            </a:r>
            <a:endParaRPr lang="en-GB" sz="1400" i="1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sz="2800">
                <a:solidFill>
                  <a:srgbClr val="000000"/>
                </a:solidFill>
                <a:latin typeface="Verdana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endParaRPr lang="en-US" sz="2800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800">
              <a:ea typeface="ＭＳ Ｐゴシック" pitchFamily="-65" charset="-128"/>
              <a:cs typeface="ＭＳ Ｐゴシック" pitchFamily="-65" charset="-128"/>
            </a:endParaRPr>
          </a:p>
          <a:p>
            <a:pPr lvl="1" eaLnBrk="1" hangingPunct="1">
              <a:lnSpc>
                <a:spcPct val="90000"/>
              </a:lnSpc>
              <a:buFont typeface="Wingdings" pitchFamily="-65" charset="2"/>
              <a:buNone/>
            </a:pPr>
            <a:endParaRPr lang="en-US" sz="2400"/>
          </a:p>
          <a:p>
            <a:pPr lvl="1" eaLnBrk="1" hangingPunct="1">
              <a:lnSpc>
                <a:spcPct val="90000"/>
              </a:lnSpc>
              <a:buFont typeface="Wingdings" pitchFamily="-65" charset="2"/>
              <a:buNone/>
            </a:pPr>
            <a:endParaRPr lang="en-GB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Renal replacement therapy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Peritoneal dialysis- preferred in infants</a:t>
            </a:r>
          </a:p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Haemodialysis</a:t>
            </a:r>
          </a:p>
          <a:p>
            <a:pPr eaLnBrk="1" hangingPunct="1"/>
            <a:r>
              <a:rPr lang="en-US">
                <a:ea typeface="ＭＳ Ｐゴシック" pitchFamily="-65" charset="-128"/>
                <a:cs typeface="ＭＳ Ｐゴシック" pitchFamily="-65" charset="-128"/>
              </a:rPr>
              <a:t>It is important to note that dialysis is only a stop gap measure before TRANSPLANTATION</a:t>
            </a:r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Haemodialysis </a:t>
            </a:r>
            <a:endParaRPr lang="en-GB">
              <a:ea typeface="+mj-ea"/>
              <a:cs typeface="+mj-cs"/>
            </a:endParaRPr>
          </a:p>
        </p:txBody>
      </p:sp>
      <p:pic>
        <p:nvPicPr>
          <p:cNvPr id="121859" name="Picture 3" descr="C:\Documents and Settings\bashir\My Documents\crf\Image1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9812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Challenges haemodialysis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Access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The right lines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Tubing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Pump speeds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It can be done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CK probably the youngest patient currently on haemodialysis</a:t>
            </a:r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Finally……..</a:t>
            </a:r>
            <a:endParaRPr lang="en-GB">
              <a:ea typeface="+mj-ea"/>
              <a:cs typeface="+mj-cs"/>
            </a:endParaRPr>
          </a:p>
        </p:txBody>
      </p:sp>
      <p:pic>
        <p:nvPicPr>
          <p:cNvPr id="123907" name="Picture 5" descr="C:\Documents and Settings\bashir\My Documents\crf\Image1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43100"/>
            <a:ext cx="6553200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971800"/>
            <a:ext cx="73787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Questions ??</a:t>
            </a:r>
            <a:endParaRPr lang="en-GB"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Causes 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838200" y="1905000"/>
            <a:ext cx="80772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latin typeface="TimesNRMT" charset="0"/>
              </a:rPr>
              <a:t>Cause of end-stage renal failure in the UK paediatric</a:t>
            </a:r>
            <a:r>
              <a:rPr lang="en-US" sz="2000">
                <a:latin typeface="TimesNRMT" charset="0"/>
              </a:rPr>
              <a:t> </a:t>
            </a:r>
            <a:r>
              <a:rPr lang="en-GB" sz="2000">
                <a:latin typeface="TimesNRMT" charset="0"/>
              </a:rPr>
              <a:t>population*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Diagnostic group</a:t>
            </a:r>
            <a:r>
              <a:rPr lang="en-US" sz="1400">
                <a:latin typeface="TimesNRMT" charset="0"/>
              </a:rPr>
              <a:t>                                               </a:t>
            </a:r>
            <a:r>
              <a:rPr lang="en-GB" sz="1400">
                <a:latin typeface="TimesNRMT" charset="0"/>
              </a:rPr>
              <a:t> % of total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Primary renal dysplasia </a:t>
            </a:r>
            <a:r>
              <a:rPr lang="en-US" sz="1400">
                <a:latin typeface="TimesNRMT" charset="0"/>
              </a:rPr>
              <a:t>                                              </a:t>
            </a:r>
            <a:r>
              <a:rPr lang="en-GB" sz="1400">
                <a:latin typeface="TimesNRMT" charset="0"/>
              </a:rPr>
              <a:t>27.7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Obstructive uropathy </a:t>
            </a:r>
            <a:r>
              <a:rPr lang="en-US" sz="1400">
                <a:latin typeface="TimesNRMT" charset="0"/>
              </a:rPr>
              <a:t>                                                  </a:t>
            </a:r>
            <a:r>
              <a:rPr lang="en-GB" sz="1400">
                <a:latin typeface="TimesNRMT" charset="0"/>
              </a:rPr>
              <a:t>20.2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Glomerulonephritis/vasculitis/glomerulopathy</a:t>
            </a:r>
            <a:r>
              <a:rPr lang="en-US" sz="1400">
                <a:latin typeface="TimesNRMT" charset="0"/>
              </a:rPr>
              <a:t>           </a:t>
            </a:r>
            <a:r>
              <a:rPr lang="en-GB" sz="1400">
                <a:latin typeface="TimesNRMT" charset="0"/>
              </a:rPr>
              <a:t> 17.3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Primary focal segmental glomerulosclerosis </a:t>
            </a:r>
            <a:r>
              <a:rPr lang="en-US" sz="1400">
                <a:latin typeface="TimesNRMT" charset="0"/>
              </a:rPr>
              <a:t>                </a:t>
            </a:r>
            <a:r>
              <a:rPr lang="en-GB" sz="1400">
                <a:latin typeface="TimesNRMT" charset="0"/>
              </a:rPr>
              <a:t>6.4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D+ haemolytic uraemic syndrome</a:t>
            </a:r>
            <a:r>
              <a:rPr lang="en-US" sz="1400">
                <a:latin typeface="TimesNRMT" charset="0"/>
              </a:rPr>
              <a:t>                               </a:t>
            </a:r>
            <a:r>
              <a:rPr lang="en-GB" sz="1400">
                <a:latin typeface="TimesNRMT" charset="0"/>
              </a:rPr>
              <a:t> 2.9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Henoch Schönlein nephritis </a:t>
            </a:r>
            <a:r>
              <a:rPr lang="en-US" sz="1400">
                <a:latin typeface="TimesNRMT" charset="0"/>
              </a:rPr>
              <a:t>                                          </a:t>
            </a:r>
            <a:r>
              <a:rPr lang="en-GB" sz="1400">
                <a:latin typeface="TimesNRMT" charset="0"/>
              </a:rPr>
              <a:t>1.6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Reflux nephropathy</a:t>
            </a:r>
            <a:r>
              <a:rPr lang="en-US" sz="1400">
                <a:latin typeface="TimesNRMT" charset="0"/>
              </a:rPr>
              <a:t>                                                       </a:t>
            </a:r>
            <a:r>
              <a:rPr lang="en-GB" sz="1400">
                <a:latin typeface="TimesNRMT" charset="0"/>
              </a:rPr>
              <a:t> 7.2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Primary tubular and interstitial disorders </a:t>
            </a:r>
            <a:r>
              <a:rPr lang="en-US" sz="1400">
                <a:latin typeface="TimesNRMT" charset="0"/>
              </a:rPr>
              <a:t>                     </a:t>
            </a:r>
            <a:r>
              <a:rPr lang="en-GB" sz="1400">
                <a:latin typeface="TimesNRMT" charset="0"/>
              </a:rPr>
              <a:t>7.3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Congential nephrotic syndrome</a:t>
            </a:r>
            <a:r>
              <a:rPr lang="en-US" sz="1400">
                <a:latin typeface="TimesNRMT" charset="0"/>
              </a:rPr>
              <a:t>                                    </a:t>
            </a:r>
            <a:r>
              <a:rPr lang="en-GB" sz="1400">
                <a:latin typeface="TimesNRMT" charset="0"/>
              </a:rPr>
              <a:t> 6.9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Chronic renal failure of uncertain aetiology </a:t>
            </a:r>
            <a:r>
              <a:rPr lang="en-US" sz="1400">
                <a:latin typeface="TimesNRMT" charset="0"/>
              </a:rPr>
              <a:t>                    </a:t>
            </a:r>
            <a:r>
              <a:rPr lang="en-GB" sz="1400">
                <a:latin typeface="TimesNRMT" charset="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Others </a:t>
            </a:r>
            <a:r>
              <a:rPr lang="en-US" sz="1400">
                <a:latin typeface="TimesNRMT" charset="0"/>
              </a:rPr>
              <a:t>                                                                          </a:t>
            </a:r>
            <a:r>
              <a:rPr lang="en-GB" sz="1400">
                <a:latin typeface="TimesNRMT" charset="0"/>
              </a:rPr>
              <a:t>11.4</a:t>
            </a:r>
          </a:p>
          <a:p>
            <a:pPr>
              <a:spcBef>
                <a:spcPct val="50000"/>
              </a:spcBef>
            </a:pPr>
            <a:r>
              <a:rPr lang="en-GB" sz="1400">
                <a:latin typeface="TimesNRMT" charset="0"/>
              </a:rPr>
              <a:t>*Modified from Report of the Paediatric Renal Registry, 1</a:t>
            </a:r>
            <a:endParaRPr lang="en-US" sz="1400">
              <a:latin typeface="TimesNRMT" charset="0"/>
            </a:endParaRPr>
          </a:p>
          <a:p>
            <a:pPr>
              <a:spcBef>
                <a:spcPct val="50000"/>
              </a:spcBef>
            </a:pPr>
            <a:r>
              <a:rPr lang="en-US" sz="1400" b="1"/>
              <a:t>Egypt showed increased obstructive uropathy,  South Africa showed more dysplasia and glomerulopathy </a:t>
            </a:r>
            <a:r>
              <a:rPr lang="en-US" sz="1400">
                <a:latin typeface="TimesNRMT" charset="0"/>
              </a:rPr>
              <a:t> </a:t>
            </a:r>
            <a:endParaRPr lang="en-GB" sz="1400">
              <a:latin typeface="TimesNRMT" charset="0"/>
            </a:endParaRPr>
          </a:p>
        </p:txBody>
      </p:sp>
      <p:sp>
        <p:nvSpPr>
          <p:cNvPr id="226308" name="Oval 4"/>
          <p:cNvSpPr>
            <a:spLocks noChangeArrowheads="1"/>
          </p:cNvSpPr>
          <p:nvPr/>
        </p:nvSpPr>
        <p:spPr bwMode="auto">
          <a:xfrm>
            <a:off x="4191000" y="2590800"/>
            <a:ext cx="1295400" cy="609600"/>
          </a:xfrm>
          <a:prstGeom prst="ellips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Epidemiology 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>
                <a:ea typeface="ＭＳ Ｐゴシック" pitchFamily="-65" charset="-128"/>
                <a:cs typeface="ＭＳ Ｐゴシック" pitchFamily="-65" charset="-128"/>
              </a:rPr>
              <a:t>No prevalence figures in Africa</a:t>
            </a:r>
          </a:p>
          <a:p>
            <a:pPr eaLnBrk="1" hangingPunct="1">
              <a:lnSpc>
                <a:spcPct val="90000"/>
              </a:lnSpc>
            </a:pPr>
            <a:r>
              <a:rPr lang="en-ZA">
                <a:ea typeface="ＭＳ Ｐゴシック" pitchFamily="-65" charset="-128"/>
                <a:cs typeface="ＭＳ Ｐゴシック" pitchFamily="-65" charset="-128"/>
              </a:rPr>
              <a:t>Europe: 53/ million children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Similar figures from India, Thailand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pitchFamily="-65" charset="-128"/>
                <a:cs typeface="ＭＳ Ｐゴシック" pitchFamily="-65" charset="-128"/>
              </a:rPr>
              <a:t>Prevalence thought to be higher in African countries due to infections and poor healthcare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r>
              <a:rPr lang="en-US" i="1">
                <a:ea typeface="ＭＳ Ｐゴシック" pitchFamily="-65" charset="-128"/>
                <a:cs typeface="ＭＳ Ｐゴシック" pitchFamily="-65" charset="-128"/>
              </a:rPr>
              <a:t>    Foreman JW, Chan JC. Chronic renal failure in infants and children. J Pediatr 1988:113:793-800 </a:t>
            </a:r>
          </a:p>
          <a:p>
            <a:pPr eaLnBrk="1" hangingPunct="1">
              <a:lnSpc>
                <a:spcPct val="90000"/>
              </a:lnSpc>
            </a:pPr>
            <a:endParaRPr lang="en-GB" i="1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Clinical features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OFTEN VERY FEW SIGNS UNTIL DISEASE IS VERY ADVANCED</a:t>
            </a:r>
          </a:p>
          <a:p>
            <a:pPr eaLnBrk="1" hangingPunct="1">
              <a:buFont typeface="Wingdings" pitchFamily="-65" charset="2"/>
              <a:buNone/>
            </a:pPr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Clinical features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Anaemia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Anorexia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Bone disease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Behaviour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Developmental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Growth Failure</a:t>
            </a:r>
            <a:endParaRPr lang="en-GB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buFont typeface="Wingdings" pitchFamily="-65" charset="2"/>
              <a:buNone/>
            </a:pPr>
            <a:r>
              <a:rPr lang="en-US" i="1">
                <a:ea typeface="ＭＳ Ｐゴシック" pitchFamily="-65" charset="-128"/>
                <a:cs typeface="ＭＳ Ｐゴシック" pitchFamily="-65" charset="-128"/>
              </a:rPr>
              <a:t>This is during deteriorating renal function</a:t>
            </a:r>
            <a:endParaRPr lang="en-GB" i="1"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4270375" y="1600200"/>
            <a:ext cx="3657600" cy="4572000"/>
          </a:xfrm>
        </p:spPr>
        <p:txBody>
          <a:bodyPr/>
          <a:lstStyle/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Hyperkalaemia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Hyperlipidaemia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Hypertension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Metablic Acidosis</a:t>
            </a:r>
          </a:p>
          <a:p>
            <a:pPr eaLnBrk="1" hangingPunct="1"/>
            <a:r>
              <a:rPr lang="en-ZA">
                <a:ea typeface="ＭＳ Ｐゴシック" pitchFamily="-65" charset="-128"/>
                <a:cs typeface="ＭＳ Ｐゴシック" pitchFamily="-65" charset="-128"/>
              </a:rPr>
              <a:t>Polyuria</a:t>
            </a:r>
            <a:endParaRPr lang="en-GB">
              <a:ea typeface="ＭＳ Ｐゴシック" pitchFamily="-65" charset="-128"/>
              <a:cs typeface="ＭＳ Ｐゴシック" pitchFamily="-65" charset="-128"/>
            </a:endParaRPr>
          </a:p>
          <a:p>
            <a:pPr eaLnBrk="1" hangingPunct="1">
              <a:buFont typeface="Wingdings" pitchFamily="-65" charset="2"/>
              <a:buNone/>
            </a:pPr>
            <a:endParaRPr lang="en-GB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026" descr="C:\Documents and Settings\Mignon McCulloch\My Documents\Image Transfer\Talk\1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9113" y="457200"/>
            <a:ext cx="27051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  <a:cs typeface="+mj-cs"/>
              </a:rPr>
              <a:t>Clinical features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ZA" sz="2800">
                <a:ea typeface="ＭＳ Ｐゴシック" pitchFamily="-65" charset="-128"/>
                <a:cs typeface="ＭＳ Ｐゴシック" pitchFamily="-65" charset="-128"/>
              </a:rPr>
              <a:t>2 year old boy</a:t>
            </a:r>
          </a:p>
          <a:p>
            <a:pPr eaLnBrk="1" hangingPunct="1">
              <a:lnSpc>
                <a:spcPct val="90000"/>
              </a:lnSpc>
            </a:pPr>
            <a:r>
              <a:rPr lang="en-ZA" sz="2800">
                <a:ea typeface="ＭＳ Ｐゴシック" pitchFamily="-65" charset="-128"/>
                <a:cs typeface="ＭＳ Ｐゴシック" pitchFamily="-65" charset="-128"/>
              </a:rPr>
              <a:t>“Looks fine, just a bit small and crooked” but active and runs around</a:t>
            </a:r>
          </a:p>
          <a:p>
            <a:pPr eaLnBrk="1" hangingPunct="1">
              <a:lnSpc>
                <a:spcPct val="90000"/>
              </a:lnSpc>
            </a:pPr>
            <a:r>
              <a:rPr lang="en-ZA" sz="2800">
                <a:ea typeface="ＭＳ Ｐゴシック" pitchFamily="-65" charset="-128"/>
                <a:cs typeface="ＭＳ Ｐゴシック" pitchFamily="-65" charset="-128"/>
              </a:rPr>
              <a:t>Wt 10kg(&lt;3</a:t>
            </a:r>
            <a:r>
              <a:rPr lang="en-ZA" sz="2800" baseline="30000">
                <a:ea typeface="ＭＳ Ｐゴシック" pitchFamily="-65" charset="-128"/>
                <a:cs typeface="ＭＳ Ｐゴシック" pitchFamily="-65" charset="-128"/>
              </a:rPr>
              <a:t>rd</a:t>
            </a:r>
            <a:r>
              <a:rPr lang="en-ZA" sz="2800">
                <a:ea typeface="ＭＳ Ｐゴシック" pitchFamily="-65" charset="-128"/>
                <a:cs typeface="ＭＳ Ｐゴシック" pitchFamily="-65" charset="-128"/>
              </a:rPr>
              <a:t> C)  Ht 75cm(3</a:t>
            </a:r>
            <a:r>
              <a:rPr lang="en-ZA" sz="2800" baseline="30000">
                <a:ea typeface="ＭＳ Ｐゴシック" pitchFamily="-65" charset="-128"/>
                <a:cs typeface="ＭＳ Ｐゴシック" pitchFamily="-65" charset="-128"/>
              </a:rPr>
              <a:t>rd</a:t>
            </a:r>
            <a:r>
              <a:rPr lang="en-ZA" sz="2800">
                <a:ea typeface="ＭＳ Ｐゴシック" pitchFamily="-65" charset="-128"/>
                <a:cs typeface="ＭＳ Ｐゴシック" pitchFamily="-65" charset="-128"/>
              </a:rPr>
              <a:t> C)</a:t>
            </a:r>
          </a:p>
          <a:p>
            <a:pPr eaLnBrk="1" hangingPunct="1">
              <a:lnSpc>
                <a:spcPct val="90000"/>
              </a:lnSpc>
            </a:pPr>
            <a:r>
              <a:rPr lang="en-ZA" sz="2800">
                <a:ea typeface="ＭＳ Ｐゴシック" pitchFamily="-65" charset="-128"/>
                <a:cs typeface="ＭＳ Ｐゴシック" pitchFamily="-65" charset="-128"/>
              </a:rPr>
              <a:t>BP 130/70</a:t>
            </a:r>
          </a:p>
          <a:p>
            <a:pPr eaLnBrk="1" hangingPunct="1">
              <a:lnSpc>
                <a:spcPct val="90000"/>
              </a:lnSpc>
            </a:pPr>
            <a:r>
              <a:rPr lang="en-ZA" sz="2800">
                <a:ea typeface="ＭＳ Ｐゴシック" pitchFamily="-65" charset="-128"/>
                <a:cs typeface="ＭＳ Ｐゴシック" pitchFamily="-65" charset="-128"/>
              </a:rPr>
              <a:t>Deformed legs, wide wrists, prominent forehead</a:t>
            </a:r>
          </a:p>
          <a:p>
            <a:pPr eaLnBrk="1" hangingPunct="1">
              <a:lnSpc>
                <a:spcPct val="90000"/>
              </a:lnSpc>
            </a:pPr>
            <a:r>
              <a:rPr lang="en-ZA" sz="2800">
                <a:ea typeface="ＭＳ Ｐゴシック" pitchFamily="-65" charset="-128"/>
                <a:cs typeface="ＭＳ Ｐゴシック" pitchFamily="-65" charset="-128"/>
              </a:rPr>
              <a:t>Nothing much else to find</a:t>
            </a:r>
          </a:p>
          <a:p>
            <a:pPr eaLnBrk="1" hangingPunct="1">
              <a:lnSpc>
                <a:spcPct val="90000"/>
              </a:lnSpc>
            </a:pPr>
            <a:r>
              <a:rPr lang="en-ZA" sz="2800">
                <a:ea typeface="ＭＳ Ｐゴシック" pitchFamily="-65" charset="-128"/>
                <a:cs typeface="ＭＳ Ｐゴシック" pitchFamily="-65" charset="-128"/>
              </a:rPr>
              <a:t>Xray: Severe ricketts</a:t>
            </a:r>
          </a:p>
          <a:p>
            <a:pPr eaLnBrk="1" hangingPunct="1">
              <a:lnSpc>
                <a:spcPct val="90000"/>
              </a:lnSpc>
              <a:buFont typeface="Wingdings" pitchFamily="-65" charset="2"/>
              <a:buNone/>
            </a:pPr>
            <a:endParaRPr lang="en-GB" sz="2800">
              <a:ea typeface="ＭＳ Ｐゴシック" pitchFamily="-65" charset="-128"/>
              <a:cs typeface="ＭＳ Ｐゴシック" pitchFamily="-65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1511</Words>
  <Application>Microsoft Macintosh PowerPoint</Application>
  <PresentationFormat>On-screen Show (4:3)</PresentationFormat>
  <Paragraphs>204</Paragraphs>
  <Slides>35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Chronic Kidney Disease in children</vt:lpstr>
      <vt:lpstr>Definition</vt:lpstr>
      <vt:lpstr>Definitions (N/DOQI)</vt:lpstr>
      <vt:lpstr>Causes </vt:lpstr>
      <vt:lpstr>Epidemiology </vt:lpstr>
      <vt:lpstr>Clinical features</vt:lpstr>
      <vt:lpstr>Clinical features</vt:lpstr>
      <vt:lpstr>Slide 8</vt:lpstr>
      <vt:lpstr>Clinical features</vt:lpstr>
      <vt:lpstr>Blood results</vt:lpstr>
      <vt:lpstr>Glomerular filtration rate </vt:lpstr>
      <vt:lpstr>Aims of CRF Management</vt:lpstr>
      <vt:lpstr>Management strategy</vt:lpstr>
      <vt:lpstr>Prevention of further damage</vt:lpstr>
      <vt:lpstr>NATURAL HISTORY OF RENAL DISEASE </vt:lpstr>
      <vt:lpstr> Slowing progression</vt:lpstr>
      <vt:lpstr>Complications and management </vt:lpstr>
      <vt:lpstr>Anaemia</vt:lpstr>
      <vt:lpstr>Nutrition </vt:lpstr>
      <vt:lpstr>Anorexia </vt:lpstr>
      <vt:lpstr>Gastrostomy </vt:lpstr>
      <vt:lpstr>Growth</vt:lpstr>
      <vt:lpstr>Before and after</vt:lpstr>
      <vt:lpstr>Renal osteodystrophy</vt:lpstr>
      <vt:lpstr>Slide 25</vt:lpstr>
      <vt:lpstr>Slide 26</vt:lpstr>
      <vt:lpstr>Slide 27</vt:lpstr>
      <vt:lpstr>Renal osteodystrophy</vt:lpstr>
      <vt:lpstr>Hypertension</vt:lpstr>
      <vt:lpstr>Acid base status</vt:lpstr>
      <vt:lpstr>Renal replacement therapy</vt:lpstr>
      <vt:lpstr>Haemodialysis </vt:lpstr>
      <vt:lpstr>Challenges haemodialysis</vt:lpstr>
      <vt:lpstr>Finally……..</vt:lpstr>
      <vt:lpstr>Questions ??</vt:lpstr>
    </vt:vector>
  </TitlesOfParts>
  <Company>agakhan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Chronic Kidney Disease in children</dc:title>
  <dc:creator>Dr.Bashir Admani</dc:creator>
  <cp:lastModifiedBy>Dr.Bashir Admani</cp:lastModifiedBy>
  <cp:revision>1</cp:revision>
  <dcterms:created xsi:type="dcterms:W3CDTF">2016-11-11T05:36:16Z</dcterms:created>
  <dcterms:modified xsi:type="dcterms:W3CDTF">2016-11-11T05:36:33Z</dcterms:modified>
</cp:coreProperties>
</file>