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8" r:id="rId4"/>
    <p:sldId id="303" r:id="rId5"/>
    <p:sldId id="323" r:id="rId6"/>
    <p:sldId id="317" r:id="rId7"/>
    <p:sldId id="322" r:id="rId8"/>
    <p:sldId id="324" r:id="rId9"/>
    <p:sldId id="260" r:id="rId10"/>
    <p:sldId id="261" r:id="rId11"/>
    <p:sldId id="281" r:id="rId12"/>
    <p:sldId id="262" r:id="rId13"/>
    <p:sldId id="264" r:id="rId14"/>
    <p:sldId id="271" r:id="rId15"/>
    <p:sldId id="273" r:id="rId16"/>
    <p:sldId id="300" r:id="rId17"/>
    <p:sldId id="302" r:id="rId18"/>
    <p:sldId id="305" r:id="rId19"/>
    <p:sldId id="265" r:id="rId20"/>
    <p:sldId id="290" r:id="rId21"/>
    <p:sldId id="266" r:id="rId22"/>
    <p:sldId id="291" r:id="rId23"/>
    <p:sldId id="292" r:id="rId24"/>
    <p:sldId id="267" r:id="rId25"/>
    <p:sldId id="316" r:id="rId26"/>
    <p:sldId id="268" r:id="rId27"/>
    <p:sldId id="274" r:id="rId28"/>
    <p:sldId id="299" r:id="rId29"/>
    <p:sldId id="269" r:id="rId30"/>
    <p:sldId id="270" r:id="rId31"/>
    <p:sldId id="277" r:id="rId32"/>
    <p:sldId id="275" r:id="rId33"/>
    <p:sldId id="276" r:id="rId34"/>
    <p:sldId id="278" r:id="rId35"/>
    <p:sldId id="313" r:id="rId36"/>
    <p:sldId id="279" r:id="rId37"/>
    <p:sldId id="314" r:id="rId38"/>
    <p:sldId id="315" r:id="rId39"/>
    <p:sldId id="295" r:id="rId40"/>
    <p:sldId id="298" r:id="rId41"/>
    <p:sldId id="280" r:id="rId42"/>
    <p:sldId id="318" r:id="rId43"/>
    <p:sldId id="286" r:id="rId44"/>
    <p:sldId id="284" r:id="rId45"/>
    <p:sldId id="263" r:id="rId46"/>
    <p:sldId id="320" r:id="rId47"/>
    <p:sldId id="287" r:id="rId48"/>
    <p:sldId id="28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538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0B269-07FB-45A4-A492-6576EF93A78F}" type="doc">
      <dgm:prSet loTypeId="urn:microsoft.com/office/officeart/2005/8/layout/hList3" loCatId="list" qsTypeId="urn:microsoft.com/office/officeart/2005/8/quickstyle/simple1" qsCatId="simple" csTypeId="urn:microsoft.com/office/officeart/2005/8/colors/colorful5" csCatId="colorful" phldr="0"/>
      <dgm:spPr/>
      <dgm:t>
        <a:bodyPr/>
        <a:lstStyle/>
        <a:p>
          <a:endParaRPr lang="en-GB"/>
        </a:p>
      </dgm:t>
    </dgm:pt>
    <dgm:pt modelId="{902BA133-A084-4F77-A03D-200CFBEE92C7}" type="pres">
      <dgm:prSet presAssocID="{7AE0B269-07FB-45A4-A492-6576EF93A78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</dgm:ptLst>
  <dgm:cxnLst>
    <dgm:cxn modelId="{6B7F691E-6FBF-4318-A432-1C69A65D453C}" type="presOf" srcId="{7AE0B269-07FB-45A4-A492-6576EF93A78F}" destId="{902BA133-A084-4F77-A03D-200CFBEE92C7}" srcOrd="0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986F57-EFB1-450D-B9D4-940DD466CC2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DE20705-67F0-4E69-8EA8-1CE2DD713433}">
      <dgm:prSet phldrT="[Text]" custT="1"/>
      <dgm:spPr/>
      <dgm:t>
        <a:bodyPr/>
        <a:lstStyle/>
        <a:p>
          <a:r>
            <a:rPr lang="en-GB" sz="2400" dirty="0" smtClean="0"/>
            <a:t>4 types of </a:t>
          </a:r>
        </a:p>
        <a:p>
          <a:r>
            <a:rPr lang="en-GB" sz="2400" dirty="0" smtClean="0"/>
            <a:t>CSA</a:t>
          </a:r>
          <a:endParaRPr lang="en-GB" sz="2400" dirty="0"/>
        </a:p>
      </dgm:t>
    </dgm:pt>
    <dgm:pt modelId="{5B3C76B3-7243-46B7-87C8-A4C0ED8CBF5A}" type="parTrans" cxnId="{A50BABBF-5F91-40B3-A328-FC1DB1AABD5D}">
      <dgm:prSet/>
      <dgm:spPr/>
      <dgm:t>
        <a:bodyPr/>
        <a:lstStyle/>
        <a:p>
          <a:endParaRPr lang="en-GB"/>
        </a:p>
      </dgm:t>
    </dgm:pt>
    <dgm:pt modelId="{D869BEFE-0995-4925-B3D3-952AF24207BE}" type="sibTrans" cxnId="{A50BABBF-5F91-40B3-A328-FC1DB1AABD5D}">
      <dgm:prSet/>
      <dgm:spPr/>
      <dgm:t>
        <a:bodyPr/>
        <a:lstStyle/>
        <a:p>
          <a:endParaRPr lang="en-GB"/>
        </a:p>
      </dgm:t>
    </dgm:pt>
    <dgm:pt modelId="{D7CCB9D5-DC26-4274-B079-27BBB51E4AF1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1. Oral-genital, genital-genital, genital-rectal, hand-genital, hand-rectal or hand-breast contact (regardless of the outcome)</a:t>
          </a:r>
          <a:endParaRPr lang="en-GB" dirty="0">
            <a:solidFill>
              <a:schemeClr val="accent6">
                <a:lumMod val="50000"/>
              </a:schemeClr>
            </a:solidFill>
          </a:endParaRPr>
        </a:p>
      </dgm:t>
    </dgm:pt>
    <dgm:pt modelId="{C6E47716-AA6B-4134-A3DE-C07A852D0C2C}" type="parTrans" cxnId="{5CA748EA-4521-4DDB-83CC-09EA46B55F74}">
      <dgm:prSet/>
      <dgm:spPr/>
      <dgm:t>
        <a:bodyPr/>
        <a:lstStyle/>
        <a:p>
          <a:endParaRPr lang="en-GB"/>
        </a:p>
      </dgm:t>
    </dgm:pt>
    <dgm:pt modelId="{624D7933-84B2-4477-8E74-27544D40A277}" type="sibTrans" cxnId="{5CA748EA-4521-4DDB-83CC-09EA46B55F74}">
      <dgm:prSet/>
      <dgm:spPr/>
      <dgm:t>
        <a:bodyPr/>
        <a:lstStyle/>
        <a:p>
          <a:endParaRPr lang="en-GB"/>
        </a:p>
      </dgm:t>
    </dgm:pt>
    <dgm:pt modelId="{5730729C-353A-442B-B03D-EE47F56D9D5C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2. Exposure of sexual anatomy of a child/forced viewing of sexual anatomy</a:t>
          </a:r>
          <a:endParaRPr lang="en-GB" dirty="0">
            <a:solidFill>
              <a:schemeClr val="accent6">
                <a:lumMod val="50000"/>
              </a:schemeClr>
            </a:solidFill>
          </a:endParaRPr>
        </a:p>
      </dgm:t>
    </dgm:pt>
    <dgm:pt modelId="{5BED6BDE-4CEB-4CF6-A90E-16E521181DCE}" type="parTrans" cxnId="{3272CF95-9B95-4AE6-9AB0-6CA4393940F9}">
      <dgm:prSet/>
      <dgm:spPr/>
      <dgm:t>
        <a:bodyPr/>
        <a:lstStyle/>
        <a:p>
          <a:endParaRPr lang="en-GB"/>
        </a:p>
      </dgm:t>
    </dgm:pt>
    <dgm:pt modelId="{C09F690D-3215-41B6-AF38-369E349F360D}" type="sibTrans" cxnId="{3272CF95-9B95-4AE6-9AB0-6CA4393940F9}">
      <dgm:prSet/>
      <dgm:spPr/>
      <dgm:t>
        <a:bodyPr/>
        <a:lstStyle/>
        <a:p>
          <a:endParaRPr lang="en-GB"/>
        </a:p>
      </dgm:t>
    </dgm:pt>
    <dgm:pt modelId="{456B2AA9-D02A-4BAB-9812-6612960C5B45}">
      <dgm:prSet phldrT="[Text]"/>
      <dgm:spPr/>
      <dgm:t>
        <a:bodyPr/>
        <a:lstStyle/>
        <a:p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3. Displaying pornography to a child </a:t>
          </a:r>
        </a:p>
        <a:p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4. Using a child to produce child pornography </a:t>
          </a:r>
          <a:endParaRPr lang="en-GB" dirty="0">
            <a:solidFill>
              <a:schemeClr val="accent6">
                <a:lumMod val="50000"/>
              </a:schemeClr>
            </a:solidFill>
          </a:endParaRPr>
        </a:p>
      </dgm:t>
    </dgm:pt>
    <dgm:pt modelId="{8E6643D5-9B55-4008-BEE1-D288E582B125}" type="parTrans" cxnId="{3A58E5A4-8C64-4600-A317-C61BE18B697A}">
      <dgm:prSet/>
      <dgm:spPr/>
      <dgm:t>
        <a:bodyPr/>
        <a:lstStyle/>
        <a:p>
          <a:endParaRPr lang="en-GB"/>
        </a:p>
      </dgm:t>
    </dgm:pt>
    <dgm:pt modelId="{914C017D-3058-459B-8F38-6A3E41A394F3}" type="sibTrans" cxnId="{3A58E5A4-8C64-4600-A317-C61BE18B697A}">
      <dgm:prSet/>
      <dgm:spPr/>
      <dgm:t>
        <a:bodyPr/>
        <a:lstStyle/>
        <a:p>
          <a:endParaRPr lang="en-GB"/>
        </a:p>
      </dgm:t>
    </dgm:pt>
    <dgm:pt modelId="{57D849D1-D808-4E44-90ED-B98AA83E51FD}" type="pres">
      <dgm:prSet presAssocID="{05986F57-EFB1-450D-B9D4-940DD466CC28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9844015E-886B-43D3-9703-398C45E29BCB}" type="pres">
      <dgm:prSet presAssocID="{BDE20705-67F0-4E69-8EA8-1CE2DD713433}" presName="thickLine" presStyleLbl="alignNode1" presStyleIdx="0" presStyleCnt="1"/>
      <dgm:spPr/>
    </dgm:pt>
    <dgm:pt modelId="{9D64241C-3996-42E9-BFD0-AF889C89B900}" type="pres">
      <dgm:prSet presAssocID="{BDE20705-67F0-4E69-8EA8-1CE2DD713433}" presName="horz1" presStyleCnt="0"/>
      <dgm:spPr/>
    </dgm:pt>
    <dgm:pt modelId="{9E7E1F25-8F9F-4A7F-904A-4CD617BF53D8}" type="pres">
      <dgm:prSet presAssocID="{BDE20705-67F0-4E69-8EA8-1CE2DD713433}" presName="tx1" presStyleLbl="revTx" presStyleIdx="0" presStyleCnt="4"/>
      <dgm:spPr/>
      <dgm:t>
        <a:bodyPr/>
        <a:lstStyle/>
        <a:p>
          <a:endParaRPr lang="en-GB"/>
        </a:p>
      </dgm:t>
    </dgm:pt>
    <dgm:pt modelId="{51FB8127-3282-45B3-BDEF-A531F5254611}" type="pres">
      <dgm:prSet presAssocID="{BDE20705-67F0-4E69-8EA8-1CE2DD713433}" presName="vert1" presStyleCnt="0"/>
      <dgm:spPr/>
    </dgm:pt>
    <dgm:pt modelId="{A9406DE7-D751-431E-985F-46103F37B40A}" type="pres">
      <dgm:prSet presAssocID="{D7CCB9D5-DC26-4274-B079-27BBB51E4AF1}" presName="vertSpace2a" presStyleCnt="0"/>
      <dgm:spPr/>
    </dgm:pt>
    <dgm:pt modelId="{DBC7203C-651A-442B-AAE2-DEE4CFFB9732}" type="pres">
      <dgm:prSet presAssocID="{D7CCB9D5-DC26-4274-B079-27BBB51E4AF1}" presName="horz2" presStyleCnt="0"/>
      <dgm:spPr/>
    </dgm:pt>
    <dgm:pt modelId="{9D707DA5-32A6-44BC-A0BE-5A84EB1D2C3B}" type="pres">
      <dgm:prSet presAssocID="{D7CCB9D5-DC26-4274-B079-27BBB51E4AF1}" presName="horzSpace2" presStyleCnt="0"/>
      <dgm:spPr/>
    </dgm:pt>
    <dgm:pt modelId="{983C94A0-02EB-43CF-B2C1-93B017A71AE1}" type="pres">
      <dgm:prSet presAssocID="{D7CCB9D5-DC26-4274-B079-27BBB51E4AF1}" presName="tx2" presStyleLbl="revTx" presStyleIdx="1" presStyleCnt="4"/>
      <dgm:spPr/>
      <dgm:t>
        <a:bodyPr/>
        <a:lstStyle/>
        <a:p>
          <a:endParaRPr lang="en-GB"/>
        </a:p>
      </dgm:t>
    </dgm:pt>
    <dgm:pt modelId="{DE13B723-52D1-4EE2-A37A-6F264A83ECBA}" type="pres">
      <dgm:prSet presAssocID="{D7CCB9D5-DC26-4274-B079-27BBB51E4AF1}" presName="vert2" presStyleCnt="0"/>
      <dgm:spPr/>
    </dgm:pt>
    <dgm:pt modelId="{2D927A02-4CA6-4AF4-95AB-F559EFE97DAB}" type="pres">
      <dgm:prSet presAssocID="{D7CCB9D5-DC26-4274-B079-27BBB51E4AF1}" presName="thinLine2b" presStyleLbl="callout" presStyleIdx="0" presStyleCnt="3"/>
      <dgm:spPr/>
    </dgm:pt>
    <dgm:pt modelId="{D9158B44-A23C-40DA-B27D-B74FA44650D7}" type="pres">
      <dgm:prSet presAssocID="{D7CCB9D5-DC26-4274-B079-27BBB51E4AF1}" presName="vertSpace2b" presStyleCnt="0"/>
      <dgm:spPr/>
    </dgm:pt>
    <dgm:pt modelId="{B89653EB-BCC0-4217-9C92-88C7A3B2E496}" type="pres">
      <dgm:prSet presAssocID="{5730729C-353A-442B-B03D-EE47F56D9D5C}" presName="horz2" presStyleCnt="0"/>
      <dgm:spPr/>
    </dgm:pt>
    <dgm:pt modelId="{A0B32D39-091E-4731-A4B5-E0F7F3897896}" type="pres">
      <dgm:prSet presAssocID="{5730729C-353A-442B-B03D-EE47F56D9D5C}" presName="horzSpace2" presStyleCnt="0"/>
      <dgm:spPr/>
    </dgm:pt>
    <dgm:pt modelId="{A898AC74-249F-4442-A3E6-015A1791C279}" type="pres">
      <dgm:prSet presAssocID="{5730729C-353A-442B-B03D-EE47F56D9D5C}" presName="tx2" presStyleLbl="revTx" presStyleIdx="2" presStyleCnt="4"/>
      <dgm:spPr/>
      <dgm:t>
        <a:bodyPr/>
        <a:lstStyle/>
        <a:p>
          <a:endParaRPr lang="en-GB"/>
        </a:p>
      </dgm:t>
    </dgm:pt>
    <dgm:pt modelId="{D70C4AA3-617E-4CF9-9730-E8870E706D9A}" type="pres">
      <dgm:prSet presAssocID="{5730729C-353A-442B-B03D-EE47F56D9D5C}" presName="vert2" presStyleCnt="0"/>
      <dgm:spPr/>
    </dgm:pt>
    <dgm:pt modelId="{91CFD736-6C16-4C95-B931-637F2F97A7A3}" type="pres">
      <dgm:prSet presAssocID="{5730729C-353A-442B-B03D-EE47F56D9D5C}" presName="thinLine2b" presStyleLbl="callout" presStyleIdx="1" presStyleCnt="3"/>
      <dgm:spPr/>
    </dgm:pt>
    <dgm:pt modelId="{92F883AA-F0C5-4E15-B524-1FEE7658031A}" type="pres">
      <dgm:prSet presAssocID="{5730729C-353A-442B-B03D-EE47F56D9D5C}" presName="vertSpace2b" presStyleCnt="0"/>
      <dgm:spPr/>
    </dgm:pt>
    <dgm:pt modelId="{AC5EFC05-18A1-4147-A460-7B9EEB2250A8}" type="pres">
      <dgm:prSet presAssocID="{456B2AA9-D02A-4BAB-9812-6612960C5B45}" presName="horz2" presStyleCnt="0"/>
      <dgm:spPr/>
    </dgm:pt>
    <dgm:pt modelId="{150EB8F4-81AA-4AC0-8E4E-0824A8CD0F5C}" type="pres">
      <dgm:prSet presAssocID="{456B2AA9-D02A-4BAB-9812-6612960C5B45}" presName="horzSpace2" presStyleCnt="0"/>
      <dgm:spPr/>
    </dgm:pt>
    <dgm:pt modelId="{6EED443C-124B-4C63-807A-8113B6592B06}" type="pres">
      <dgm:prSet presAssocID="{456B2AA9-D02A-4BAB-9812-6612960C5B45}" presName="tx2" presStyleLbl="revTx" presStyleIdx="3" presStyleCnt="4" custLinFactNeighborX="2294" custLinFactNeighborY="-5213"/>
      <dgm:spPr/>
      <dgm:t>
        <a:bodyPr/>
        <a:lstStyle/>
        <a:p>
          <a:endParaRPr lang="en-GB"/>
        </a:p>
      </dgm:t>
    </dgm:pt>
    <dgm:pt modelId="{76D5AC8B-2E81-4F4F-8CF0-3783197F4966}" type="pres">
      <dgm:prSet presAssocID="{456B2AA9-D02A-4BAB-9812-6612960C5B45}" presName="vert2" presStyleCnt="0"/>
      <dgm:spPr/>
    </dgm:pt>
    <dgm:pt modelId="{BDC3FD28-8E40-40A5-9CAA-DE41DFAE1127}" type="pres">
      <dgm:prSet presAssocID="{456B2AA9-D02A-4BAB-9812-6612960C5B45}" presName="thinLine2b" presStyleLbl="callout" presStyleIdx="2" presStyleCnt="3"/>
      <dgm:spPr/>
    </dgm:pt>
    <dgm:pt modelId="{AA100B65-0A60-4BAA-B451-7D731C8216E4}" type="pres">
      <dgm:prSet presAssocID="{456B2AA9-D02A-4BAB-9812-6612960C5B45}" presName="vertSpace2b" presStyleCnt="0"/>
      <dgm:spPr/>
    </dgm:pt>
  </dgm:ptLst>
  <dgm:cxnLst>
    <dgm:cxn modelId="{8CE124FA-5200-4D57-8E97-676D977F0CC8}" type="presOf" srcId="{5730729C-353A-442B-B03D-EE47F56D9D5C}" destId="{A898AC74-249F-4442-A3E6-015A1791C279}" srcOrd="0" destOrd="0" presId="urn:microsoft.com/office/officeart/2008/layout/LinedList"/>
    <dgm:cxn modelId="{422009FA-FBA3-4C7E-A221-F690618AE94C}" type="presOf" srcId="{D7CCB9D5-DC26-4274-B079-27BBB51E4AF1}" destId="{983C94A0-02EB-43CF-B2C1-93B017A71AE1}" srcOrd="0" destOrd="0" presId="urn:microsoft.com/office/officeart/2008/layout/LinedList"/>
    <dgm:cxn modelId="{7FA4FDB6-A612-4A70-B5B2-BEB495811D31}" type="presOf" srcId="{BDE20705-67F0-4E69-8EA8-1CE2DD713433}" destId="{9E7E1F25-8F9F-4A7F-904A-4CD617BF53D8}" srcOrd="0" destOrd="0" presId="urn:microsoft.com/office/officeart/2008/layout/LinedList"/>
    <dgm:cxn modelId="{3272CF95-9B95-4AE6-9AB0-6CA4393940F9}" srcId="{BDE20705-67F0-4E69-8EA8-1CE2DD713433}" destId="{5730729C-353A-442B-B03D-EE47F56D9D5C}" srcOrd="1" destOrd="0" parTransId="{5BED6BDE-4CEB-4CF6-A90E-16E521181DCE}" sibTransId="{C09F690D-3215-41B6-AF38-369E349F360D}"/>
    <dgm:cxn modelId="{4EE3638B-9DAE-4D62-A5DA-A74FB36A25D0}" type="presOf" srcId="{05986F57-EFB1-450D-B9D4-940DD466CC28}" destId="{57D849D1-D808-4E44-90ED-B98AA83E51FD}" srcOrd="0" destOrd="0" presId="urn:microsoft.com/office/officeart/2008/layout/LinedList"/>
    <dgm:cxn modelId="{743992BA-F6A7-4716-A009-EC06E15CD502}" type="presOf" srcId="{456B2AA9-D02A-4BAB-9812-6612960C5B45}" destId="{6EED443C-124B-4C63-807A-8113B6592B06}" srcOrd="0" destOrd="0" presId="urn:microsoft.com/office/officeart/2008/layout/LinedList"/>
    <dgm:cxn modelId="{5CA748EA-4521-4DDB-83CC-09EA46B55F74}" srcId="{BDE20705-67F0-4E69-8EA8-1CE2DD713433}" destId="{D7CCB9D5-DC26-4274-B079-27BBB51E4AF1}" srcOrd="0" destOrd="0" parTransId="{C6E47716-AA6B-4134-A3DE-C07A852D0C2C}" sibTransId="{624D7933-84B2-4477-8E74-27544D40A277}"/>
    <dgm:cxn modelId="{3A58E5A4-8C64-4600-A317-C61BE18B697A}" srcId="{BDE20705-67F0-4E69-8EA8-1CE2DD713433}" destId="{456B2AA9-D02A-4BAB-9812-6612960C5B45}" srcOrd="2" destOrd="0" parTransId="{8E6643D5-9B55-4008-BEE1-D288E582B125}" sibTransId="{914C017D-3058-459B-8F38-6A3E41A394F3}"/>
    <dgm:cxn modelId="{A50BABBF-5F91-40B3-A328-FC1DB1AABD5D}" srcId="{05986F57-EFB1-450D-B9D4-940DD466CC28}" destId="{BDE20705-67F0-4E69-8EA8-1CE2DD713433}" srcOrd="0" destOrd="0" parTransId="{5B3C76B3-7243-46B7-87C8-A4C0ED8CBF5A}" sibTransId="{D869BEFE-0995-4925-B3D3-952AF24207BE}"/>
    <dgm:cxn modelId="{6789BC6B-8DC9-4116-BB70-8008FB91C578}" type="presParOf" srcId="{57D849D1-D808-4E44-90ED-B98AA83E51FD}" destId="{9844015E-886B-43D3-9703-398C45E29BCB}" srcOrd="0" destOrd="0" presId="urn:microsoft.com/office/officeart/2008/layout/LinedList"/>
    <dgm:cxn modelId="{BB19BDF1-C6F4-439B-AEEF-F8DC2C51B4AF}" type="presParOf" srcId="{57D849D1-D808-4E44-90ED-B98AA83E51FD}" destId="{9D64241C-3996-42E9-BFD0-AF889C89B900}" srcOrd="1" destOrd="0" presId="urn:microsoft.com/office/officeart/2008/layout/LinedList"/>
    <dgm:cxn modelId="{8D4CF053-FEB2-4EC6-B182-EDA8A0473799}" type="presParOf" srcId="{9D64241C-3996-42E9-BFD0-AF889C89B900}" destId="{9E7E1F25-8F9F-4A7F-904A-4CD617BF53D8}" srcOrd="0" destOrd="0" presId="urn:microsoft.com/office/officeart/2008/layout/LinedList"/>
    <dgm:cxn modelId="{A70441DD-B34D-44F1-93E9-4947ED4A0EAB}" type="presParOf" srcId="{9D64241C-3996-42E9-BFD0-AF889C89B900}" destId="{51FB8127-3282-45B3-BDEF-A531F5254611}" srcOrd="1" destOrd="0" presId="urn:microsoft.com/office/officeart/2008/layout/LinedList"/>
    <dgm:cxn modelId="{71C6C07B-6C3C-4E49-AB05-C91819F42325}" type="presParOf" srcId="{51FB8127-3282-45B3-BDEF-A531F5254611}" destId="{A9406DE7-D751-431E-985F-46103F37B40A}" srcOrd="0" destOrd="0" presId="urn:microsoft.com/office/officeart/2008/layout/LinedList"/>
    <dgm:cxn modelId="{FA5E622E-98AF-4091-A40B-789EA31300F1}" type="presParOf" srcId="{51FB8127-3282-45B3-BDEF-A531F5254611}" destId="{DBC7203C-651A-442B-AAE2-DEE4CFFB9732}" srcOrd="1" destOrd="0" presId="urn:microsoft.com/office/officeart/2008/layout/LinedList"/>
    <dgm:cxn modelId="{070F95C8-80F9-4555-8E29-AF41C55614A4}" type="presParOf" srcId="{DBC7203C-651A-442B-AAE2-DEE4CFFB9732}" destId="{9D707DA5-32A6-44BC-A0BE-5A84EB1D2C3B}" srcOrd="0" destOrd="0" presId="urn:microsoft.com/office/officeart/2008/layout/LinedList"/>
    <dgm:cxn modelId="{9545EF58-79A4-4B49-9138-5C4E518A8514}" type="presParOf" srcId="{DBC7203C-651A-442B-AAE2-DEE4CFFB9732}" destId="{983C94A0-02EB-43CF-B2C1-93B017A71AE1}" srcOrd="1" destOrd="0" presId="urn:microsoft.com/office/officeart/2008/layout/LinedList"/>
    <dgm:cxn modelId="{F42F6089-C4E0-41E3-A7ED-20BFDCE33EE3}" type="presParOf" srcId="{DBC7203C-651A-442B-AAE2-DEE4CFFB9732}" destId="{DE13B723-52D1-4EE2-A37A-6F264A83ECBA}" srcOrd="2" destOrd="0" presId="urn:microsoft.com/office/officeart/2008/layout/LinedList"/>
    <dgm:cxn modelId="{03ACA402-72B0-4090-B48D-352E270A561E}" type="presParOf" srcId="{51FB8127-3282-45B3-BDEF-A531F5254611}" destId="{2D927A02-4CA6-4AF4-95AB-F559EFE97DAB}" srcOrd="2" destOrd="0" presId="urn:microsoft.com/office/officeart/2008/layout/LinedList"/>
    <dgm:cxn modelId="{B53BF3F0-7A60-49DE-8C07-EC0A40FD04D7}" type="presParOf" srcId="{51FB8127-3282-45B3-BDEF-A531F5254611}" destId="{D9158B44-A23C-40DA-B27D-B74FA44650D7}" srcOrd="3" destOrd="0" presId="urn:microsoft.com/office/officeart/2008/layout/LinedList"/>
    <dgm:cxn modelId="{F5E2B13B-8AD2-4B1D-9625-DC4FD06B313D}" type="presParOf" srcId="{51FB8127-3282-45B3-BDEF-A531F5254611}" destId="{B89653EB-BCC0-4217-9C92-88C7A3B2E496}" srcOrd="4" destOrd="0" presId="urn:microsoft.com/office/officeart/2008/layout/LinedList"/>
    <dgm:cxn modelId="{588BD86F-598B-4B52-A800-4E5CF61BA471}" type="presParOf" srcId="{B89653EB-BCC0-4217-9C92-88C7A3B2E496}" destId="{A0B32D39-091E-4731-A4B5-E0F7F3897896}" srcOrd="0" destOrd="0" presId="urn:microsoft.com/office/officeart/2008/layout/LinedList"/>
    <dgm:cxn modelId="{1347BEDF-D678-4633-AACC-98FC3CBBE315}" type="presParOf" srcId="{B89653EB-BCC0-4217-9C92-88C7A3B2E496}" destId="{A898AC74-249F-4442-A3E6-015A1791C279}" srcOrd="1" destOrd="0" presId="urn:microsoft.com/office/officeart/2008/layout/LinedList"/>
    <dgm:cxn modelId="{A932846A-B4BB-4583-B2A8-021AAAB1C4B9}" type="presParOf" srcId="{B89653EB-BCC0-4217-9C92-88C7A3B2E496}" destId="{D70C4AA3-617E-4CF9-9730-E8870E706D9A}" srcOrd="2" destOrd="0" presId="urn:microsoft.com/office/officeart/2008/layout/LinedList"/>
    <dgm:cxn modelId="{A5FA7E51-60C0-4295-8948-E1E2DE54A0AF}" type="presParOf" srcId="{51FB8127-3282-45B3-BDEF-A531F5254611}" destId="{91CFD736-6C16-4C95-B931-637F2F97A7A3}" srcOrd="5" destOrd="0" presId="urn:microsoft.com/office/officeart/2008/layout/LinedList"/>
    <dgm:cxn modelId="{505E18B6-5B63-4841-B586-76183C63F634}" type="presParOf" srcId="{51FB8127-3282-45B3-BDEF-A531F5254611}" destId="{92F883AA-F0C5-4E15-B524-1FEE7658031A}" srcOrd="6" destOrd="0" presId="urn:microsoft.com/office/officeart/2008/layout/LinedList"/>
    <dgm:cxn modelId="{0C9423AE-AA92-4D75-9E53-225DE2E55A4B}" type="presParOf" srcId="{51FB8127-3282-45B3-BDEF-A531F5254611}" destId="{AC5EFC05-18A1-4147-A460-7B9EEB2250A8}" srcOrd="7" destOrd="0" presId="urn:microsoft.com/office/officeart/2008/layout/LinedList"/>
    <dgm:cxn modelId="{EFAFE803-2A86-4941-B910-DC6656C3C1F5}" type="presParOf" srcId="{AC5EFC05-18A1-4147-A460-7B9EEB2250A8}" destId="{150EB8F4-81AA-4AC0-8E4E-0824A8CD0F5C}" srcOrd="0" destOrd="0" presId="urn:microsoft.com/office/officeart/2008/layout/LinedList"/>
    <dgm:cxn modelId="{75C04540-2678-4D5C-8D74-7B580B9B98CD}" type="presParOf" srcId="{AC5EFC05-18A1-4147-A460-7B9EEB2250A8}" destId="{6EED443C-124B-4C63-807A-8113B6592B06}" srcOrd="1" destOrd="0" presId="urn:microsoft.com/office/officeart/2008/layout/LinedList"/>
    <dgm:cxn modelId="{D4D504FF-680B-43B9-BA2B-86E9F31E0F4D}" type="presParOf" srcId="{AC5EFC05-18A1-4147-A460-7B9EEB2250A8}" destId="{76D5AC8B-2E81-4F4F-8CF0-3783197F4966}" srcOrd="2" destOrd="0" presId="urn:microsoft.com/office/officeart/2008/layout/LinedList"/>
    <dgm:cxn modelId="{3F8435D1-37D0-4DF1-B630-3917E40D3FCA}" type="presParOf" srcId="{51FB8127-3282-45B3-BDEF-A531F5254611}" destId="{BDC3FD28-8E40-40A5-9CAA-DE41DFAE1127}" srcOrd="8" destOrd="0" presId="urn:microsoft.com/office/officeart/2008/layout/LinedList"/>
    <dgm:cxn modelId="{E8B8AB51-4D35-400B-8F1D-78C2D36E3C98}" type="presParOf" srcId="{51FB8127-3282-45B3-BDEF-A531F5254611}" destId="{AA100B65-0A60-4BAA-B451-7D731C8216E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684372-036E-403B-A9C8-7EAA9E38B78B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DA8B197-8895-4B77-BCEB-4079C8939006}">
      <dgm:prSet phldrT="[Text]" custT="1"/>
      <dgm:spPr/>
      <dgm:t>
        <a:bodyPr/>
        <a:lstStyle/>
        <a:p>
          <a:pPr algn="l"/>
          <a:r>
            <a:rPr lang="en-GB" sz="1800" dirty="0" smtClean="0">
              <a:solidFill>
                <a:schemeClr val="tx1"/>
              </a:solidFill>
            </a:rPr>
            <a:t>1. Rejecting: </a:t>
          </a:r>
        </a:p>
        <a:p>
          <a:pPr algn="l"/>
          <a:r>
            <a:rPr lang="en-US" sz="1800" dirty="0" smtClean="0"/>
            <a:t>Locking the child out of the house, cursing the child</a:t>
          </a:r>
          <a:endParaRPr lang="en-GB" sz="1800" dirty="0"/>
        </a:p>
      </dgm:t>
    </dgm:pt>
    <dgm:pt modelId="{67E8D6F5-4E31-47A8-8B9B-0EB815976FF9}" type="parTrans" cxnId="{5CF34630-77AD-4373-9964-0109BB69A5AF}">
      <dgm:prSet/>
      <dgm:spPr/>
      <dgm:t>
        <a:bodyPr/>
        <a:lstStyle/>
        <a:p>
          <a:endParaRPr lang="en-GB"/>
        </a:p>
      </dgm:t>
    </dgm:pt>
    <dgm:pt modelId="{E2B5FAF4-2C4E-4911-924E-9A9BDAA062ED}" type="sibTrans" cxnId="{5CF34630-77AD-4373-9964-0109BB69A5AF}">
      <dgm:prSet/>
      <dgm:spPr/>
      <dgm:t>
        <a:bodyPr/>
        <a:lstStyle/>
        <a:p>
          <a:endParaRPr lang="en-GB"/>
        </a:p>
      </dgm:t>
    </dgm:pt>
    <dgm:pt modelId="{19C46C99-A406-4503-94A5-76156CE2C289}">
      <dgm:prSet phldrT="[Text]" custT="1"/>
      <dgm:spPr/>
      <dgm:t>
        <a:bodyPr/>
        <a:lstStyle/>
        <a:p>
          <a:pPr algn="l"/>
          <a:r>
            <a:rPr lang="en-GB" sz="1800" dirty="0" smtClean="0">
              <a:solidFill>
                <a:schemeClr val="tx1"/>
              </a:solidFill>
            </a:rPr>
            <a:t>3. Ignoring: </a:t>
          </a:r>
        </a:p>
        <a:p>
          <a:pPr algn="l"/>
          <a:r>
            <a:rPr lang="en-US" sz="1800" dirty="0" smtClean="0"/>
            <a:t>Refusing to speak to the child</a:t>
          </a:r>
          <a:endParaRPr lang="en-GB" sz="1800" dirty="0"/>
        </a:p>
      </dgm:t>
    </dgm:pt>
    <dgm:pt modelId="{7F3F01F7-99F1-40EA-BBB0-27B6A23376B0}" type="parTrans" cxnId="{2C9405F6-B30C-4BEF-BBC9-3DFF5B77B1A7}">
      <dgm:prSet/>
      <dgm:spPr/>
      <dgm:t>
        <a:bodyPr/>
        <a:lstStyle/>
        <a:p>
          <a:endParaRPr lang="en-GB"/>
        </a:p>
      </dgm:t>
    </dgm:pt>
    <dgm:pt modelId="{C2E7ED38-6481-4476-A0BD-32B1DE243A0A}" type="sibTrans" cxnId="{2C9405F6-B30C-4BEF-BBC9-3DFF5B77B1A7}">
      <dgm:prSet/>
      <dgm:spPr/>
      <dgm:t>
        <a:bodyPr/>
        <a:lstStyle/>
        <a:p>
          <a:endParaRPr lang="en-GB"/>
        </a:p>
      </dgm:t>
    </dgm:pt>
    <dgm:pt modelId="{D68A331D-4A85-4C65-983B-C795E5B191EE}">
      <dgm:prSet phldrT="[Text]" custT="1"/>
      <dgm:spPr/>
      <dgm:t>
        <a:bodyPr/>
        <a:lstStyle/>
        <a:p>
          <a:pPr algn="l"/>
          <a:r>
            <a:rPr lang="en-GB" sz="1800" dirty="0" smtClean="0">
              <a:solidFill>
                <a:schemeClr val="tx1"/>
              </a:solidFill>
            </a:rPr>
            <a:t>2.Terrorizing:</a:t>
          </a:r>
        </a:p>
        <a:p>
          <a:pPr algn="l"/>
          <a:r>
            <a:rPr lang="en-US" sz="1800" dirty="0" smtClean="0"/>
            <a:t>Threatening with abandonment, or to kick the child out of the house, or  with evil spirits, yelling/screaming at the child</a:t>
          </a:r>
          <a:endParaRPr lang="en-GB" sz="1800" dirty="0"/>
        </a:p>
      </dgm:t>
    </dgm:pt>
    <dgm:pt modelId="{C2D0728E-CA11-443C-A0BF-5AC6F999E3F0}" type="parTrans" cxnId="{88BE93A6-59A8-4F4A-BF74-24D35D704CA9}">
      <dgm:prSet/>
      <dgm:spPr/>
      <dgm:t>
        <a:bodyPr/>
        <a:lstStyle/>
        <a:p>
          <a:endParaRPr lang="en-GB"/>
        </a:p>
      </dgm:t>
    </dgm:pt>
    <dgm:pt modelId="{4250224B-A80B-4B88-8098-54E9B039E0CE}" type="sibTrans" cxnId="{88BE93A6-59A8-4F4A-BF74-24D35D704CA9}">
      <dgm:prSet/>
      <dgm:spPr/>
      <dgm:t>
        <a:bodyPr/>
        <a:lstStyle/>
        <a:p>
          <a:endParaRPr lang="en-GB"/>
        </a:p>
      </dgm:t>
    </dgm:pt>
    <dgm:pt modelId="{318AC61E-D92A-4FFF-8A01-7B2881D291C1}">
      <dgm:prSet phldrT="[Text]" custT="1"/>
      <dgm:spPr/>
      <dgm:t>
        <a:bodyPr/>
        <a:lstStyle/>
        <a:p>
          <a:pPr algn="l"/>
          <a:r>
            <a:rPr lang="en-GB" sz="1800" dirty="0" smtClean="0">
              <a:solidFill>
                <a:schemeClr val="tx1"/>
              </a:solidFill>
            </a:rPr>
            <a:t>4. Isolating: </a:t>
          </a:r>
        </a:p>
        <a:p>
          <a:pPr algn="l"/>
          <a:r>
            <a:rPr lang="en-US" sz="1800" dirty="0" smtClean="0"/>
            <a:t>Restricting a child’s movements</a:t>
          </a:r>
          <a:endParaRPr lang="en-GB" sz="1800" dirty="0"/>
        </a:p>
      </dgm:t>
    </dgm:pt>
    <dgm:pt modelId="{D686B319-4F9B-470E-B069-21A1DC4EC0DC}" type="parTrans" cxnId="{728F83CF-3EB3-4A30-95C4-94F4D22C3B7C}">
      <dgm:prSet/>
      <dgm:spPr/>
      <dgm:t>
        <a:bodyPr/>
        <a:lstStyle/>
        <a:p>
          <a:endParaRPr lang="en-GB"/>
        </a:p>
      </dgm:t>
    </dgm:pt>
    <dgm:pt modelId="{21F40F3D-5213-44EF-BD63-AD726D3474A3}" type="sibTrans" cxnId="{728F83CF-3EB3-4A30-95C4-94F4D22C3B7C}">
      <dgm:prSet/>
      <dgm:spPr/>
      <dgm:t>
        <a:bodyPr/>
        <a:lstStyle/>
        <a:p>
          <a:endParaRPr lang="en-GB"/>
        </a:p>
      </dgm:t>
    </dgm:pt>
    <dgm:pt modelId="{4D72B8B0-46B8-4730-A1D2-1673047A157F}">
      <dgm:prSet phldrT="[Text]" custT="1"/>
      <dgm:spPr/>
      <dgm:t>
        <a:bodyPr/>
        <a:lstStyle/>
        <a:p>
          <a:pPr algn="l"/>
          <a:r>
            <a:rPr lang="en-GB" sz="1800" dirty="0" smtClean="0">
              <a:solidFill>
                <a:schemeClr val="tx1"/>
              </a:solidFill>
            </a:rPr>
            <a:t>5. Corrupting: </a:t>
          </a:r>
        </a:p>
        <a:p>
          <a:pPr algn="l"/>
          <a:r>
            <a:rPr lang="en-GB" sz="1800" dirty="0" smtClean="0"/>
            <a:t>Behaviours that reinforce in children anti-social/deviant patterns mainly in aggression, sexuality and drug abuse</a:t>
          </a:r>
          <a:endParaRPr lang="en-GB" sz="1800" dirty="0"/>
        </a:p>
      </dgm:t>
    </dgm:pt>
    <dgm:pt modelId="{0A15AF70-AF13-49DC-BEB6-0678D39389F2}" type="parTrans" cxnId="{69251A17-841E-4511-BAE3-75169CD21CE6}">
      <dgm:prSet/>
      <dgm:spPr/>
      <dgm:t>
        <a:bodyPr/>
        <a:lstStyle/>
        <a:p>
          <a:endParaRPr lang="en-GB"/>
        </a:p>
      </dgm:t>
    </dgm:pt>
    <dgm:pt modelId="{3D124C01-58DC-4BEE-81D0-93D89B61E4BD}" type="sibTrans" cxnId="{69251A17-841E-4511-BAE3-75169CD21CE6}">
      <dgm:prSet/>
      <dgm:spPr/>
      <dgm:t>
        <a:bodyPr/>
        <a:lstStyle/>
        <a:p>
          <a:endParaRPr lang="en-GB"/>
        </a:p>
      </dgm:t>
    </dgm:pt>
    <dgm:pt modelId="{904F5261-E1D1-48C9-BB64-53CBDF5C2C48}" type="pres">
      <dgm:prSet presAssocID="{8D684372-036E-403B-A9C8-7EAA9E38B78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2EE1057D-3CB7-4D43-9094-8D8AB20AE96E}" type="pres">
      <dgm:prSet presAssocID="{2DA8B197-8895-4B77-BCEB-4079C8939006}" presName="node" presStyleLbl="node1" presStyleIdx="0" presStyleCnt="5" custScaleX="94376" custScaleY="85902" custLinFactNeighborX="7163" custLinFactNeighborY="1857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1A4C77-43B3-42D5-8E0B-A3431CFF31D1}" type="pres">
      <dgm:prSet presAssocID="{E2B5FAF4-2C4E-4911-924E-9A9BDAA062ED}" presName="sibTrans" presStyleCnt="0"/>
      <dgm:spPr/>
    </dgm:pt>
    <dgm:pt modelId="{0DEA8BF3-B11D-4794-B147-E5C16026CE9D}" type="pres">
      <dgm:prSet presAssocID="{19C46C99-A406-4503-94A5-76156CE2C289}" presName="node" presStyleLbl="node1" presStyleIdx="1" presStyleCnt="5" custScaleX="78007" custScaleY="83154" custLinFactNeighborX="4508" custLinFactNeighborY="6682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D88520-E317-49C3-8603-8BEE6B8E76EA}" type="pres">
      <dgm:prSet presAssocID="{C2E7ED38-6481-4476-A0BD-32B1DE243A0A}" presName="sibTrans" presStyleCnt="0"/>
      <dgm:spPr/>
    </dgm:pt>
    <dgm:pt modelId="{3D069230-AA1F-404B-861D-4A7E668775D2}" type="pres">
      <dgm:prSet presAssocID="{D68A331D-4A85-4C65-983B-C795E5B191EE}" presName="node" presStyleLbl="node1" presStyleIdx="2" presStyleCnt="5" custScaleY="131220" custLinFactNeighborX="-1627" custLinFactNeighborY="3296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155656A-84F1-4F54-8EF4-C95218812958}" type="pres">
      <dgm:prSet presAssocID="{4250224B-A80B-4B88-8098-54E9B039E0CE}" presName="sibTrans" presStyleCnt="0"/>
      <dgm:spPr/>
    </dgm:pt>
    <dgm:pt modelId="{F0AB3FF1-54A4-4E7B-A697-CF6FC888D677}" type="pres">
      <dgm:prSet presAssocID="{318AC61E-D92A-4FFF-8A01-7B2881D291C1}" presName="node" presStyleLbl="node1" presStyleIdx="3" presStyleCnt="5" custScaleY="78925" custLinFactNeighborX="-31265" custLinFactNeighborY="371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9EFE095-D715-4E2F-A5F5-CFCCDF940F21}" type="pres">
      <dgm:prSet presAssocID="{21F40F3D-5213-44EF-BD63-AD726D3474A3}" presName="sibTrans" presStyleCnt="0"/>
      <dgm:spPr/>
    </dgm:pt>
    <dgm:pt modelId="{8B35625C-6A1A-49A5-97B9-F08D53212946}" type="pres">
      <dgm:prSet presAssocID="{4D72B8B0-46B8-4730-A1D2-1673047A157F}" presName="node" presStyleLbl="node1" presStyleIdx="4" presStyleCnt="5" custScaleX="114985" custScaleY="89089" custLinFactNeighborX="27209" custLinFactNeighborY="3393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BF59CEA-56FC-446E-8562-A9451733BF86}" type="presOf" srcId="{D68A331D-4A85-4C65-983B-C795E5B191EE}" destId="{3D069230-AA1F-404B-861D-4A7E668775D2}" srcOrd="0" destOrd="0" presId="urn:microsoft.com/office/officeart/2005/8/layout/default"/>
    <dgm:cxn modelId="{2C9405F6-B30C-4BEF-BBC9-3DFF5B77B1A7}" srcId="{8D684372-036E-403B-A9C8-7EAA9E38B78B}" destId="{19C46C99-A406-4503-94A5-76156CE2C289}" srcOrd="1" destOrd="0" parTransId="{7F3F01F7-99F1-40EA-BBB0-27B6A23376B0}" sibTransId="{C2E7ED38-6481-4476-A0BD-32B1DE243A0A}"/>
    <dgm:cxn modelId="{250E1245-40EC-4AEF-8F96-63A397C2A358}" type="presOf" srcId="{19C46C99-A406-4503-94A5-76156CE2C289}" destId="{0DEA8BF3-B11D-4794-B147-E5C16026CE9D}" srcOrd="0" destOrd="0" presId="urn:microsoft.com/office/officeart/2005/8/layout/default"/>
    <dgm:cxn modelId="{69251A17-841E-4511-BAE3-75169CD21CE6}" srcId="{8D684372-036E-403B-A9C8-7EAA9E38B78B}" destId="{4D72B8B0-46B8-4730-A1D2-1673047A157F}" srcOrd="4" destOrd="0" parTransId="{0A15AF70-AF13-49DC-BEB6-0678D39389F2}" sibTransId="{3D124C01-58DC-4BEE-81D0-93D89B61E4BD}"/>
    <dgm:cxn modelId="{5CF34630-77AD-4373-9964-0109BB69A5AF}" srcId="{8D684372-036E-403B-A9C8-7EAA9E38B78B}" destId="{2DA8B197-8895-4B77-BCEB-4079C8939006}" srcOrd="0" destOrd="0" parTransId="{67E8D6F5-4E31-47A8-8B9B-0EB815976FF9}" sibTransId="{E2B5FAF4-2C4E-4911-924E-9A9BDAA062ED}"/>
    <dgm:cxn modelId="{88BE93A6-59A8-4F4A-BF74-24D35D704CA9}" srcId="{8D684372-036E-403B-A9C8-7EAA9E38B78B}" destId="{D68A331D-4A85-4C65-983B-C795E5B191EE}" srcOrd="2" destOrd="0" parTransId="{C2D0728E-CA11-443C-A0BF-5AC6F999E3F0}" sibTransId="{4250224B-A80B-4B88-8098-54E9B039E0CE}"/>
    <dgm:cxn modelId="{9C342BD1-510A-4012-81EA-47CE9A5F7200}" type="presOf" srcId="{8D684372-036E-403B-A9C8-7EAA9E38B78B}" destId="{904F5261-E1D1-48C9-BB64-53CBDF5C2C48}" srcOrd="0" destOrd="0" presId="urn:microsoft.com/office/officeart/2005/8/layout/default"/>
    <dgm:cxn modelId="{AE58EC55-2A5D-473A-A6F6-776FF21C8980}" type="presOf" srcId="{318AC61E-D92A-4FFF-8A01-7B2881D291C1}" destId="{F0AB3FF1-54A4-4E7B-A697-CF6FC888D677}" srcOrd="0" destOrd="0" presId="urn:microsoft.com/office/officeart/2005/8/layout/default"/>
    <dgm:cxn modelId="{728F83CF-3EB3-4A30-95C4-94F4D22C3B7C}" srcId="{8D684372-036E-403B-A9C8-7EAA9E38B78B}" destId="{318AC61E-D92A-4FFF-8A01-7B2881D291C1}" srcOrd="3" destOrd="0" parTransId="{D686B319-4F9B-470E-B069-21A1DC4EC0DC}" sibTransId="{21F40F3D-5213-44EF-BD63-AD726D3474A3}"/>
    <dgm:cxn modelId="{650E0A26-4D9C-4825-8DE9-43DCDE1F814B}" type="presOf" srcId="{2DA8B197-8895-4B77-BCEB-4079C8939006}" destId="{2EE1057D-3CB7-4D43-9094-8D8AB20AE96E}" srcOrd="0" destOrd="0" presId="urn:microsoft.com/office/officeart/2005/8/layout/default"/>
    <dgm:cxn modelId="{F83B2C9E-4604-4660-BBDC-A431DD3E9CC1}" type="presOf" srcId="{4D72B8B0-46B8-4730-A1D2-1673047A157F}" destId="{8B35625C-6A1A-49A5-97B9-F08D53212946}" srcOrd="0" destOrd="0" presId="urn:microsoft.com/office/officeart/2005/8/layout/default"/>
    <dgm:cxn modelId="{37C33638-9E40-45B7-863C-2850149E460E}" type="presParOf" srcId="{904F5261-E1D1-48C9-BB64-53CBDF5C2C48}" destId="{2EE1057D-3CB7-4D43-9094-8D8AB20AE96E}" srcOrd="0" destOrd="0" presId="urn:microsoft.com/office/officeart/2005/8/layout/default"/>
    <dgm:cxn modelId="{088C4AD6-9ED8-4D71-8C86-458748D8CBCB}" type="presParOf" srcId="{904F5261-E1D1-48C9-BB64-53CBDF5C2C48}" destId="{5F1A4C77-43B3-42D5-8E0B-A3431CFF31D1}" srcOrd="1" destOrd="0" presId="urn:microsoft.com/office/officeart/2005/8/layout/default"/>
    <dgm:cxn modelId="{E7F2CF34-0A88-47F5-957F-74951AFD1A46}" type="presParOf" srcId="{904F5261-E1D1-48C9-BB64-53CBDF5C2C48}" destId="{0DEA8BF3-B11D-4794-B147-E5C16026CE9D}" srcOrd="2" destOrd="0" presId="urn:microsoft.com/office/officeart/2005/8/layout/default"/>
    <dgm:cxn modelId="{855D6CE0-15E8-4063-BBF2-E7E507CFAF96}" type="presParOf" srcId="{904F5261-E1D1-48C9-BB64-53CBDF5C2C48}" destId="{B4D88520-E317-49C3-8603-8BEE6B8E76EA}" srcOrd="3" destOrd="0" presId="urn:microsoft.com/office/officeart/2005/8/layout/default"/>
    <dgm:cxn modelId="{81C7A41A-46B0-4B16-895F-1F5E11E24E97}" type="presParOf" srcId="{904F5261-E1D1-48C9-BB64-53CBDF5C2C48}" destId="{3D069230-AA1F-404B-861D-4A7E668775D2}" srcOrd="4" destOrd="0" presId="urn:microsoft.com/office/officeart/2005/8/layout/default"/>
    <dgm:cxn modelId="{328B8DA1-2FB2-469B-AEE6-8637D75B7FCE}" type="presParOf" srcId="{904F5261-E1D1-48C9-BB64-53CBDF5C2C48}" destId="{C155656A-84F1-4F54-8EF4-C95218812958}" srcOrd="5" destOrd="0" presId="urn:microsoft.com/office/officeart/2005/8/layout/default"/>
    <dgm:cxn modelId="{36B6D8A4-AF13-4E3A-9361-B0979B37984D}" type="presParOf" srcId="{904F5261-E1D1-48C9-BB64-53CBDF5C2C48}" destId="{F0AB3FF1-54A4-4E7B-A697-CF6FC888D677}" srcOrd="6" destOrd="0" presId="urn:microsoft.com/office/officeart/2005/8/layout/default"/>
    <dgm:cxn modelId="{04967120-C8B2-42CB-B58D-F41329C58137}" type="presParOf" srcId="{904F5261-E1D1-48C9-BB64-53CBDF5C2C48}" destId="{B9EFE095-D715-4E2F-A5F5-CFCCDF940F21}" srcOrd="7" destOrd="0" presId="urn:microsoft.com/office/officeart/2005/8/layout/default"/>
    <dgm:cxn modelId="{EFD8EF3A-666D-440E-844F-256475186710}" type="presParOf" srcId="{904F5261-E1D1-48C9-BB64-53CBDF5C2C48}" destId="{8B35625C-6A1A-49A5-97B9-F08D5321294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A6A554-1C69-4BA5-89A9-85750D7FEC8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C8A1C778-E1F0-4389-89AD-D05AB70D8FE1}">
      <dgm:prSet phldrT="[Text]"/>
      <dgm:spPr/>
      <dgm:t>
        <a:bodyPr/>
        <a:lstStyle/>
        <a:p>
          <a:pPr algn="l"/>
          <a:r>
            <a:rPr lang="en-US" b="1" dirty="0" smtClean="0">
              <a:solidFill>
                <a:srgbClr val="FFFF00"/>
              </a:solidFill>
            </a:rPr>
            <a:t>Supervisory neglect:</a:t>
          </a:r>
        </a:p>
        <a:p>
          <a:pPr algn="l"/>
          <a:r>
            <a:rPr lang="en-US" dirty="0" smtClean="0"/>
            <a:t>absence of a parent/guardian for long periods. </a:t>
          </a:r>
        </a:p>
        <a:p>
          <a:pPr algn="l"/>
          <a:r>
            <a:rPr lang="en-US" dirty="0" smtClean="0"/>
            <a:t>Risk of physical harm, sexual abuse or criminal </a:t>
          </a:r>
          <a:r>
            <a:rPr lang="en-US" dirty="0" err="1" smtClean="0"/>
            <a:t>behaviour</a:t>
          </a:r>
          <a:endParaRPr lang="en-GB" dirty="0"/>
        </a:p>
      </dgm:t>
    </dgm:pt>
    <dgm:pt modelId="{F30647C3-EC72-4D55-B5A2-E4A3113143D5}" type="parTrans" cxnId="{1C7EF6E0-331D-4A57-B91F-AE3C488CF8AB}">
      <dgm:prSet/>
      <dgm:spPr/>
      <dgm:t>
        <a:bodyPr/>
        <a:lstStyle/>
        <a:p>
          <a:endParaRPr lang="en-GB"/>
        </a:p>
      </dgm:t>
    </dgm:pt>
    <dgm:pt modelId="{BC3846E3-701E-4565-98EE-7B1DEC8CA7DE}" type="sibTrans" cxnId="{1C7EF6E0-331D-4A57-B91F-AE3C488CF8AB}">
      <dgm:prSet/>
      <dgm:spPr/>
      <dgm:t>
        <a:bodyPr/>
        <a:lstStyle/>
        <a:p>
          <a:endParaRPr lang="en-GB"/>
        </a:p>
      </dgm:t>
    </dgm:pt>
    <dgm:pt modelId="{FECDBE7C-B000-420C-863A-9F05FCDD5C56}">
      <dgm:prSet/>
      <dgm:spPr/>
      <dgm:t>
        <a:bodyPr/>
        <a:lstStyle/>
        <a:p>
          <a:pPr algn="l"/>
          <a:r>
            <a:rPr lang="en-US" b="1" dirty="0" smtClean="0">
              <a:solidFill>
                <a:schemeClr val="accent5">
                  <a:lumMod val="50000"/>
                </a:schemeClr>
              </a:solidFill>
            </a:rPr>
            <a:t>Physical neglect: </a:t>
          </a:r>
        </a:p>
        <a:p>
          <a:pPr algn="l"/>
          <a:r>
            <a:rPr lang="en-US" dirty="0" smtClean="0"/>
            <a:t>failure to provide the basic physical necessities, (safe &amp; clean home, food, clothing)</a:t>
          </a:r>
          <a:endParaRPr lang="en-US" dirty="0"/>
        </a:p>
      </dgm:t>
    </dgm:pt>
    <dgm:pt modelId="{81B64FD0-6A6E-409A-9AC7-FCB89D303605}" type="parTrans" cxnId="{FDC90E47-986D-46CC-A450-DEA23DB28A0C}">
      <dgm:prSet/>
      <dgm:spPr/>
      <dgm:t>
        <a:bodyPr/>
        <a:lstStyle/>
        <a:p>
          <a:endParaRPr lang="en-GB"/>
        </a:p>
      </dgm:t>
    </dgm:pt>
    <dgm:pt modelId="{BBC9A4FE-E5E3-4FB7-A9A7-16B1ADD3B0E1}" type="sibTrans" cxnId="{FDC90E47-986D-46CC-A450-DEA23DB28A0C}">
      <dgm:prSet/>
      <dgm:spPr/>
      <dgm:t>
        <a:bodyPr/>
        <a:lstStyle/>
        <a:p>
          <a:endParaRPr lang="en-GB"/>
        </a:p>
      </dgm:t>
    </dgm:pt>
    <dgm:pt modelId="{C74B6FE1-ED61-40CA-9C0A-B3AA5BD0FC43}">
      <dgm:prSet/>
      <dgm:spPr/>
      <dgm:t>
        <a:bodyPr/>
        <a:lstStyle/>
        <a:p>
          <a:pPr algn="l"/>
          <a:r>
            <a:rPr lang="en-US" b="1" dirty="0" smtClean="0">
              <a:solidFill>
                <a:srgbClr val="FFFF00"/>
              </a:solidFill>
            </a:rPr>
            <a:t>Medical neglect: </a:t>
          </a:r>
        </a:p>
        <a:p>
          <a:pPr algn="l"/>
          <a:r>
            <a:rPr lang="en-US" dirty="0" smtClean="0"/>
            <a:t>failure to provide medical care</a:t>
          </a:r>
          <a:endParaRPr lang="en-US" dirty="0"/>
        </a:p>
      </dgm:t>
    </dgm:pt>
    <dgm:pt modelId="{7FFC07A6-7DDE-41CF-934C-74F64ADD5CCB}" type="parTrans" cxnId="{EC8E794A-EF53-4D9A-9DB4-4A60AAE010B2}">
      <dgm:prSet/>
      <dgm:spPr/>
      <dgm:t>
        <a:bodyPr/>
        <a:lstStyle/>
        <a:p>
          <a:endParaRPr lang="en-GB"/>
        </a:p>
      </dgm:t>
    </dgm:pt>
    <dgm:pt modelId="{6615DC58-0282-4CED-A3DF-2C87CBFECA31}" type="sibTrans" cxnId="{EC8E794A-EF53-4D9A-9DB4-4A60AAE010B2}">
      <dgm:prSet/>
      <dgm:spPr/>
      <dgm:t>
        <a:bodyPr/>
        <a:lstStyle/>
        <a:p>
          <a:endParaRPr lang="en-GB"/>
        </a:p>
      </dgm:t>
    </dgm:pt>
    <dgm:pt modelId="{24A0252C-BB07-41F2-B0B0-27232AD031EE}">
      <dgm:prSet/>
      <dgm:spPr/>
      <dgm:t>
        <a:bodyPr/>
        <a:lstStyle/>
        <a:p>
          <a:pPr algn="l"/>
          <a:r>
            <a:rPr lang="en-US" b="1" dirty="0" smtClean="0">
              <a:solidFill>
                <a:srgbClr val="C00000"/>
              </a:solidFill>
            </a:rPr>
            <a:t>Emotional neglect: </a:t>
          </a:r>
        </a:p>
        <a:p>
          <a:pPr algn="l"/>
          <a:r>
            <a:rPr lang="en-US" dirty="0" smtClean="0"/>
            <a:t>lack of nurturance, encouragement &amp; support</a:t>
          </a:r>
          <a:endParaRPr lang="en-US" dirty="0"/>
        </a:p>
      </dgm:t>
    </dgm:pt>
    <dgm:pt modelId="{03D1A83D-D518-4BC2-9CCA-1D9CDB0FBA14}" type="parTrans" cxnId="{C3A7AC39-FDD6-485E-88CD-CAAA3124A981}">
      <dgm:prSet/>
      <dgm:spPr/>
      <dgm:t>
        <a:bodyPr/>
        <a:lstStyle/>
        <a:p>
          <a:endParaRPr lang="en-GB"/>
        </a:p>
      </dgm:t>
    </dgm:pt>
    <dgm:pt modelId="{076ACAA5-FD28-4C70-A425-60C37E6D7A2A}" type="sibTrans" cxnId="{C3A7AC39-FDD6-485E-88CD-CAAA3124A981}">
      <dgm:prSet/>
      <dgm:spPr/>
      <dgm:t>
        <a:bodyPr/>
        <a:lstStyle/>
        <a:p>
          <a:endParaRPr lang="en-GB"/>
        </a:p>
      </dgm:t>
    </dgm:pt>
    <dgm:pt modelId="{6AAC13B7-CA28-4F6D-88C0-F9B15BD46EB1}">
      <dgm:prSet/>
      <dgm:spPr/>
      <dgm:t>
        <a:bodyPr/>
        <a:lstStyle/>
        <a:p>
          <a:pPr algn="l"/>
          <a:r>
            <a:rPr lang="en-US" b="1" dirty="0" smtClean="0">
              <a:solidFill>
                <a:srgbClr val="7030A0"/>
              </a:solidFill>
            </a:rPr>
            <a:t>Educational neglect: </a:t>
          </a:r>
          <a:r>
            <a:rPr lang="en-US" dirty="0" smtClean="0"/>
            <a:t>failure to provide education</a:t>
          </a:r>
        </a:p>
      </dgm:t>
    </dgm:pt>
    <dgm:pt modelId="{61D4C618-63B6-4313-9E7E-6AE5562AF475}" type="parTrans" cxnId="{B622A2D9-09D7-4D2E-BED0-0040DE4BDD8C}">
      <dgm:prSet/>
      <dgm:spPr/>
      <dgm:t>
        <a:bodyPr/>
        <a:lstStyle/>
        <a:p>
          <a:endParaRPr lang="en-GB"/>
        </a:p>
      </dgm:t>
    </dgm:pt>
    <dgm:pt modelId="{B3F72DC2-FD37-4E4D-BBC0-8374138B6D2C}" type="sibTrans" cxnId="{B622A2D9-09D7-4D2E-BED0-0040DE4BDD8C}">
      <dgm:prSet/>
      <dgm:spPr/>
      <dgm:t>
        <a:bodyPr/>
        <a:lstStyle/>
        <a:p>
          <a:endParaRPr lang="en-GB"/>
        </a:p>
      </dgm:t>
    </dgm:pt>
    <dgm:pt modelId="{8581024E-29BB-4AE1-86D2-20DBDE7D6B97}">
      <dgm:prSet/>
      <dgm:spPr/>
      <dgm:t>
        <a:bodyPr/>
        <a:lstStyle/>
        <a:p>
          <a:pPr algn="l"/>
          <a:r>
            <a:rPr lang="en-US" b="1" dirty="0" smtClean="0">
              <a:solidFill>
                <a:srgbClr val="92D050"/>
              </a:solidFill>
            </a:rPr>
            <a:t>Abandonment: </a:t>
          </a:r>
        </a:p>
        <a:p>
          <a:pPr algn="l"/>
          <a:r>
            <a:rPr lang="en-US" dirty="0" smtClean="0"/>
            <a:t>Parent/guardian leaves a child alone for a long period of time without a babysitter</a:t>
          </a:r>
        </a:p>
      </dgm:t>
    </dgm:pt>
    <dgm:pt modelId="{4CED2A7F-B8A4-4A52-AF6D-2A93C79D34B5}" type="parTrans" cxnId="{CFFCAB65-9DDB-403F-B98E-C32973766C3E}">
      <dgm:prSet/>
      <dgm:spPr/>
      <dgm:t>
        <a:bodyPr/>
        <a:lstStyle/>
        <a:p>
          <a:endParaRPr lang="en-GB"/>
        </a:p>
      </dgm:t>
    </dgm:pt>
    <dgm:pt modelId="{73C36300-7678-4BA1-9887-81BA68F516B3}" type="sibTrans" cxnId="{CFFCAB65-9DDB-403F-B98E-C32973766C3E}">
      <dgm:prSet/>
      <dgm:spPr/>
      <dgm:t>
        <a:bodyPr/>
        <a:lstStyle/>
        <a:p>
          <a:endParaRPr lang="en-GB"/>
        </a:p>
      </dgm:t>
    </dgm:pt>
    <dgm:pt modelId="{EEB38C27-7865-4B60-B5BE-2709F04DB630}" type="pres">
      <dgm:prSet presAssocID="{AFA6A554-1C69-4BA5-89A9-85750D7FEC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9F92890-1DCC-4815-A007-C1B35DA09725}" type="pres">
      <dgm:prSet presAssocID="{C8A1C778-E1F0-4389-89AD-D05AB70D8FE1}" presName="node" presStyleLbl="node1" presStyleIdx="0" presStyleCnt="6" custScaleY="122144" custLinFactNeighborX="402" custLinFactNeighborY="-1313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54E6381-FBFE-45B5-976E-558E3E728850}" type="pres">
      <dgm:prSet presAssocID="{BC3846E3-701E-4565-98EE-7B1DEC8CA7DE}" presName="sibTrans" presStyleCnt="0"/>
      <dgm:spPr/>
    </dgm:pt>
    <dgm:pt modelId="{6EC61B0E-61FF-450B-966A-2EB8829CDEEE}" type="pres">
      <dgm:prSet presAssocID="{FECDBE7C-B000-420C-863A-9F05FCDD5C56}" presName="node" presStyleLbl="node1" presStyleIdx="1" presStyleCnt="6" custScaleY="118793" custLinFactNeighborX="-3199" custLinFactNeighborY="-140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5AE057-7E6A-45F9-9D19-0B02150C1A83}" type="pres">
      <dgm:prSet presAssocID="{BBC9A4FE-E5E3-4FB7-A9A7-16B1ADD3B0E1}" presName="sibTrans" presStyleCnt="0"/>
      <dgm:spPr/>
    </dgm:pt>
    <dgm:pt modelId="{C7F55878-3EEA-4107-96C9-F630BDDAE08C}" type="pres">
      <dgm:prSet presAssocID="{C74B6FE1-ED61-40CA-9C0A-B3AA5BD0FC43}" presName="node" presStyleLbl="node1" presStyleIdx="2" presStyleCnt="6" custScaleY="109333" custLinFactNeighborX="-4001" custLinFactNeighborY="-1873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D85C0C-86EC-4210-827A-7711E0D5818A}" type="pres">
      <dgm:prSet presAssocID="{6615DC58-0282-4CED-A3DF-2C87CBFECA31}" presName="sibTrans" presStyleCnt="0"/>
      <dgm:spPr/>
    </dgm:pt>
    <dgm:pt modelId="{39EDA25D-6621-4671-B062-94CD0AD5ACE4}" type="pres">
      <dgm:prSet presAssocID="{24A0252C-BB07-41F2-B0B0-27232AD031E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24B571-A9BD-4DB4-A972-474566CBC36A}" type="pres">
      <dgm:prSet presAssocID="{076ACAA5-FD28-4C70-A425-60C37E6D7A2A}" presName="sibTrans" presStyleCnt="0"/>
      <dgm:spPr/>
    </dgm:pt>
    <dgm:pt modelId="{101A6D00-B008-4596-83F6-3C800181AC58}" type="pres">
      <dgm:prSet presAssocID="{6AAC13B7-CA28-4F6D-88C0-F9B15BD46EB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6CAC06-94AF-4681-AB0E-EB29D70708FC}" type="pres">
      <dgm:prSet presAssocID="{B3F72DC2-FD37-4E4D-BBC0-8374138B6D2C}" presName="sibTrans" presStyleCnt="0"/>
      <dgm:spPr/>
    </dgm:pt>
    <dgm:pt modelId="{CEF761A0-1D9F-421E-95E5-0F1A734DECE5}" type="pres">
      <dgm:prSet presAssocID="{8581024E-29BB-4AE1-86D2-20DBDE7D6B9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C7EF6E0-331D-4A57-B91F-AE3C488CF8AB}" srcId="{AFA6A554-1C69-4BA5-89A9-85750D7FEC82}" destId="{C8A1C778-E1F0-4389-89AD-D05AB70D8FE1}" srcOrd="0" destOrd="0" parTransId="{F30647C3-EC72-4D55-B5A2-E4A3113143D5}" sibTransId="{BC3846E3-701E-4565-98EE-7B1DEC8CA7DE}"/>
    <dgm:cxn modelId="{CFFCAB65-9DDB-403F-B98E-C32973766C3E}" srcId="{AFA6A554-1C69-4BA5-89A9-85750D7FEC82}" destId="{8581024E-29BB-4AE1-86D2-20DBDE7D6B97}" srcOrd="5" destOrd="0" parTransId="{4CED2A7F-B8A4-4A52-AF6D-2A93C79D34B5}" sibTransId="{73C36300-7678-4BA1-9887-81BA68F516B3}"/>
    <dgm:cxn modelId="{8E0C2A9C-FA19-41DC-A491-033C00E5DEED}" type="presOf" srcId="{8581024E-29BB-4AE1-86D2-20DBDE7D6B97}" destId="{CEF761A0-1D9F-421E-95E5-0F1A734DECE5}" srcOrd="0" destOrd="0" presId="urn:microsoft.com/office/officeart/2005/8/layout/default"/>
    <dgm:cxn modelId="{EC8E794A-EF53-4D9A-9DB4-4A60AAE010B2}" srcId="{AFA6A554-1C69-4BA5-89A9-85750D7FEC82}" destId="{C74B6FE1-ED61-40CA-9C0A-B3AA5BD0FC43}" srcOrd="2" destOrd="0" parTransId="{7FFC07A6-7DDE-41CF-934C-74F64ADD5CCB}" sibTransId="{6615DC58-0282-4CED-A3DF-2C87CBFECA31}"/>
    <dgm:cxn modelId="{D5266189-F66C-467B-8B8B-D402527CDF95}" type="presOf" srcId="{24A0252C-BB07-41F2-B0B0-27232AD031EE}" destId="{39EDA25D-6621-4671-B062-94CD0AD5ACE4}" srcOrd="0" destOrd="0" presId="urn:microsoft.com/office/officeart/2005/8/layout/default"/>
    <dgm:cxn modelId="{C3A7AC39-FDD6-485E-88CD-CAAA3124A981}" srcId="{AFA6A554-1C69-4BA5-89A9-85750D7FEC82}" destId="{24A0252C-BB07-41F2-B0B0-27232AD031EE}" srcOrd="3" destOrd="0" parTransId="{03D1A83D-D518-4BC2-9CCA-1D9CDB0FBA14}" sibTransId="{076ACAA5-FD28-4C70-A425-60C37E6D7A2A}"/>
    <dgm:cxn modelId="{FDC90E47-986D-46CC-A450-DEA23DB28A0C}" srcId="{AFA6A554-1C69-4BA5-89A9-85750D7FEC82}" destId="{FECDBE7C-B000-420C-863A-9F05FCDD5C56}" srcOrd="1" destOrd="0" parTransId="{81B64FD0-6A6E-409A-9AC7-FCB89D303605}" sibTransId="{BBC9A4FE-E5E3-4FB7-A9A7-16B1ADD3B0E1}"/>
    <dgm:cxn modelId="{2EDC832B-8687-49C3-BEA6-CA694DA96EF0}" type="presOf" srcId="{AFA6A554-1C69-4BA5-89A9-85750D7FEC82}" destId="{EEB38C27-7865-4B60-B5BE-2709F04DB630}" srcOrd="0" destOrd="0" presId="urn:microsoft.com/office/officeart/2005/8/layout/default"/>
    <dgm:cxn modelId="{697E85A4-C696-4430-84BF-A1E416A52214}" type="presOf" srcId="{FECDBE7C-B000-420C-863A-9F05FCDD5C56}" destId="{6EC61B0E-61FF-450B-966A-2EB8829CDEEE}" srcOrd="0" destOrd="0" presId="urn:microsoft.com/office/officeart/2005/8/layout/default"/>
    <dgm:cxn modelId="{B622A2D9-09D7-4D2E-BED0-0040DE4BDD8C}" srcId="{AFA6A554-1C69-4BA5-89A9-85750D7FEC82}" destId="{6AAC13B7-CA28-4F6D-88C0-F9B15BD46EB1}" srcOrd="4" destOrd="0" parTransId="{61D4C618-63B6-4313-9E7E-6AE5562AF475}" sibTransId="{B3F72DC2-FD37-4E4D-BBC0-8374138B6D2C}"/>
    <dgm:cxn modelId="{0780331A-6030-4C1E-BBDD-9D1A3AA6C004}" type="presOf" srcId="{C8A1C778-E1F0-4389-89AD-D05AB70D8FE1}" destId="{C9F92890-1DCC-4815-A007-C1B35DA09725}" srcOrd="0" destOrd="0" presId="urn:microsoft.com/office/officeart/2005/8/layout/default"/>
    <dgm:cxn modelId="{9DC3E1E9-C599-4775-9D35-072926E8DF6D}" type="presOf" srcId="{6AAC13B7-CA28-4F6D-88C0-F9B15BD46EB1}" destId="{101A6D00-B008-4596-83F6-3C800181AC58}" srcOrd="0" destOrd="0" presId="urn:microsoft.com/office/officeart/2005/8/layout/default"/>
    <dgm:cxn modelId="{CF90E0EC-6C3D-4B9E-915C-199C388EBDA9}" type="presOf" srcId="{C74B6FE1-ED61-40CA-9C0A-B3AA5BD0FC43}" destId="{C7F55878-3EEA-4107-96C9-F630BDDAE08C}" srcOrd="0" destOrd="0" presId="urn:microsoft.com/office/officeart/2005/8/layout/default"/>
    <dgm:cxn modelId="{64BD321F-C8B6-475E-B490-BF66C0AA7983}" type="presParOf" srcId="{EEB38C27-7865-4B60-B5BE-2709F04DB630}" destId="{C9F92890-1DCC-4815-A007-C1B35DA09725}" srcOrd="0" destOrd="0" presId="urn:microsoft.com/office/officeart/2005/8/layout/default"/>
    <dgm:cxn modelId="{5DCC45FD-217A-4979-9CCF-F22BD989B071}" type="presParOf" srcId="{EEB38C27-7865-4B60-B5BE-2709F04DB630}" destId="{B54E6381-FBFE-45B5-976E-558E3E728850}" srcOrd="1" destOrd="0" presId="urn:microsoft.com/office/officeart/2005/8/layout/default"/>
    <dgm:cxn modelId="{E71C14B9-30BC-470C-9E97-A51178CB7499}" type="presParOf" srcId="{EEB38C27-7865-4B60-B5BE-2709F04DB630}" destId="{6EC61B0E-61FF-450B-966A-2EB8829CDEEE}" srcOrd="2" destOrd="0" presId="urn:microsoft.com/office/officeart/2005/8/layout/default"/>
    <dgm:cxn modelId="{F6E3F699-CEB5-4455-A8EE-790A3EFF5E3F}" type="presParOf" srcId="{EEB38C27-7865-4B60-B5BE-2709F04DB630}" destId="{575AE057-7E6A-45F9-9D19-0B02150C1A83}" srcOrd="3" destOrd="0" presId="urn:microsoft.com/office/officeart/2005/8/layout/default"/>
    <dgm:cxn modelId="{0895C77C-B1FC-468A-9AFF-300A3AA21BC5}" type="presParOf" srcId="{EEB38C27-7865-4B60-B5BE-2709F04DB630}" destId="{C7F55878-3EEA-4107-96C9-F630BDDAE08C}" srcOrd="4" destOrd="0" presId="urn:microsoft.com/office/officeart/2005/8/layout/default"/>
    <dgm:cxn modelId="{10B603B8-3182-40B3-9D26-B41F7BF44D57}" type="presParOf" srcId="{EEB38C27-7865-4B60-B5BE-2709F04DB630}" destId="{79D85C0C-86EC-4210-827A-7711E0D5818A}" srcOrd="5" destOrd="0" presId="urn:microsoft.com/office/officeart/2005/8/layout/default"/>
    <dgm:cxn modelId="{4D3ACD36-F5FD-4C46-A810-C4144CC1FA00}" type="presParOf" srcId="{EEB38C27-7865-4B60-B5BE-2709F04DB630}" destId="{39EDA25D-6621-4671-B062-94CD0AD5ACE4}" srcOrd="6" destOrd="0" presId="urn:microsoft.com/office/officeart/2005/8/layout/default"/>
    <dgm:cxn modelId="{80600657-FCA4-4D89-A22B-E5507B0EBE7A}" type="presParOf" srcId="{EEB38C27-7865-4B60-B5BE-2709F04DB630}" destId="{8324B571-A9BD-4DB4-A972-474566CBC36A}" srcOrd="7" destOrd="0" presId="urn:microsoft.com/office/officeart/2005/8/layout/default"/>
    <dgm:cxn modelId="{972DE616-6047-46D6-B975-41AD3CC07734}" type="presParOf" srcId="{EEB38C27-7865-4B60-B5BE-2709F04DB630}" destId="{101A6D00-B008-4596-83F6-3C800181AC58}" srcOrd="8" destOrd="0" presId="urn:microsoft.com/office/officeart/2005/8/layout/default"/>
    <dgm:cxn modelId="{2DE2457A-E7F6-4BB8-ABBF-BE6735F64E6A}" type="presParOf" srcId="{EEB38C27-7865-4B60-B5BE-2709F04DB630}" destId="{9C6CAC06-94AF-4681-AB0E-EB29D70708FC}" srcOrd="9" destOrd="0" presId="urn:microsoft.com/office/officeart/2005/8/layout/default"/>
    <dgm:cxn modelId="{E8EC425E-A538-492A-820E-58F135F2BB48}" type="presParOf" srcId="{EEB38C27-7865-4B60-B5BE-2709F04DB630}" destId="{CEF761A0-1D9F-421E-95E5-0F1A734DECE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4015E-886B-43D3-9703-398C45E29BCB}">
      <dsp:nvSpPr>
        <dsp:cNvPr id="0" name=""/>
        <dsp:cNvSpPr/>
      </dsp:nvSpPr>
      <dsp:spPr>
        <a:xfrm>
          <a:off x="0" y="0"/>
          <a:ext cx="74168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1F25-8F9F-4A7F-904A-4CD617BF53D8}">
      <dsp:nvSpPr>
        <dsp:cNvPr id="0" name=""/>
        <dsp:cNvSpPr/>
      </dsp:nvSpPr>
      <dsp:spPr>
        <a:xfrm>
          <a:off x="0" y="0"/>
          <a:ext cx="1483364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4 types of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CSA</a:t>
          </a:r>
          <a:endParaRPr lang="en-GB" sz="2400" kern="1200" dirty="0"/>
        </a:p>
      </dsp:txBody>
      <dsp:txXfrm>
        <a:off x="0" y="0"/>
        <a:ext cx="1483364" cy="4064000"/>
      </dsp:txXfrm>
    </dsp:sp>
    <dsp:sp modelId="{983C94A0-02EB-43CF-B2C1-93B017A71AE1}">
      <dsp:nvSpPr>
        <dsp:cNvPr id="0" name=""/>
        <dsp:cNvSpPr/>
      </dsp:nvSpPr>
      <dsp:spPr>
        <a:xfrm>
          <a:off x="1594617" y="63500"/>
          <a:ext cx="5822206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accent6">
                  <a:lumMod val="50000"/>
                </a:schemeClr>
              </a:solidFill>
            </a:rPr>
            <a:t>1. Oral-genital, genital-genital, genital-rectal, hand-genital, hand-rectal or hand-breast contact (regardless of the outcome)</a:t>
          </a:r>
          <a:endParaRPr lang="en-GB" sz="2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94617" y="63500"/>
        <a:ext cx="5822206" cy="1269999"/>
      </dsp:txXfrm>
    </dsp:sp>
    <dsp:sp modelId="{2D927A02-4CA6-4AF4-95AB-F559EFE97DAB}">
      <dsp:nvSpPr>
        <dsp:cNvPr id="0" name=""/>
        <dsp:cNvSpPr/>
      </dsp:nvSpPr>
      <dsp:spPr>
        <a:xfrm>
          <a:off x="1483364" y="1333499"/>
          <a:ext cx="59334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8AC74-249F-4442-A3E6-015A1791C279}">
      <dsp:nvSpPr>
        <dsp:cNvPr id="0" name=""/>
        <dsp:cNvSpPr/>
      </dsp:nvSpPr>
      <dsp:spPr>
        <a:xfrm>
          <a:off x="1594617" y="1396999"/>
          <a:ext cx="5822206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accent6">
                  <a:lumMod val="50000"/>
                </a:schemeClr>
              </a:solidFill>
            </a:rPr>
            <a:t>2. Exposure of sexual anatomy of a child/forced viewing of sexual anatomy</a:t>
          </a:r>
          <a:endParaRPr lang="en-GB" sz="2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94617" y="1396999"/>
        <a:ext cx="5822206" cy="1269999"/>
      </dsp:txXfrm>
    </dsp:sp>
    <dsp:sp modelId="{91CFD736-6C16-4C95-B931-637F2F97A7A3}">
      <dsp:nvSpPr>
        <dsp:cNvPr id="0" name=""/>
        <dsp:cNvSpPr/>
      </dsp:nvSpPr>
      <dsp:spPr>
        <a:xfrm>
          <a:off x="1483364" y="2666999"/>
          <a:ext cx="59334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D443C-124B-4C63-807A-8113B6592B06}">
      <dsp:nvSpPr>
        <dsp:cNvPr id="0" name=""/>
        <dsp:cNvSpPr/>
      </dsp:nvSpPr>
      <dsp:spPr>
        <a:xfrm>
          <a:off x="1594617" y="2664294"/>
          <a:ext cx="5822206" cy="1269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accent6">
                  <a:lumMod val="50000"/>
                </a:schemeClr>
              </a:solidFill>
            </a:rPr>
            <a:t>3. Displaying pornography to a child 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accent6">
                  <a:lumMod val="50000"/>
                </a:schemeClr>
              </a:solidFill>
            </a:rPr>
            <a:t>4. Using a child to produce child pornography </a:t>
          </a:r>
          <a:endParaRPr lang="en-GB" sz="23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94617" y="2664294"/>
        <a:ext cx="5822206" cy="1269999"/>
      </dsp:txXfrm>
    </dsp:sp>
    <dsp:sp modelId="{BDC3FD28-8E40-40A5-9CAA-DE41DFAE1127}">
      <dsp:nvSpPr>
        <dsp:cNvPr id="0" name=""/>
        <dsp:cNvSpPr/>
      </dsp:nvSpPr>
      <dsp:spPr>
        <a:xfrm>
          <a:off x="1483364" y="4000499"/>
          <a:ext cx="59334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1057D-3CB7-4D43-9094-8D8AB20AE96E}">
      <dsp:nvSpPr>
        <dsp:cNvPr id="0" name=""/>
        <dsp:cNvSpPr/>
      </dsp:nvSpPr>
      <dsp:spPr>
        <a:xfrm>
          <a:off x="210632" y="1341836"/>
          <a:ext cx="2739153" cy="1495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2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1"/>
              </a:solidFill>
            </a:rPr>
            <a:t>1. Rejecting: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Locking the child out of the house, cursing the child</a:t>
          </a:r>
          <a:endParaRPr lang="en-GB" sz="1800" kern="1200" dirty="0"/>
        </a:p>
      </dsp:txBody>
      <dsp:txXfrm>
        <a:off x="210632" y="1341836"/>
        <a:ext cx="2739153" cy="1495923"/>
      </dsp:txXfrm>
    </dsp:sp>
    <dsp:sp modelId="{0DEA8BF3-B11D-4794-B147-E5C16026CE9D}">
      <dsp:nvSpPr>
        <dsp:cNvPr id="0" name=""/>
        <dsp:cNvSpPr/>
      </dsp:nvSpPr>
      <dsp:spPr>
        <a:xfrm>
          <a:off x="3162966" y="2205934"/>
          <a:ext cx="2264062" cy="14480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3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1"/>
              </a:solidFill>
            </a:rPr>
            <a:t>3. Ignoring: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Refusing to speak to the child</a:t>
          </a:r>
          <a:endParaRPr lang="en-GB" sz="1800" kern="1200" dirty="0"/>
        </a:p>
      </dsp:txBody>
      <dsp:txXfrm>
        <a:off x="3162966" y="2205934"/>
        <a:ext cx="2264062" cy="1448068"/>
      </dsp:txXfrm>
    </dsp:sp>
    <dsp:sp modelId="{3D069230-AA1F-404B-861D-4A7E668775D2}">
      <dsp:nvSpPr>
        <dsp:cNvPr id="0" name=""/>
        <dsp:cNvSpPr/>
      </dsp:nvSpPr>
      <dsp:spPr>
        <a:xfrm>
          <a:off x="5539205" y="1197820"/>
          <a:ext cx="2902383" cy="2285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4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1"/>
              </a:solidFill>
            </a:rPr>
            <a:t>2.Terrorizing: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Threatening with abandonment, or to kick the child out of the house, or  with evil spirits, yelling/screaming at the child</a:t>
          </a:r>
          <a:endParaRPr lang="en-GB" sz="1800" kern="1200" dirty="0"/>
        </a:p>
      </dsp:txBody>
      <dsp:txXfrm>
        <a:off x="5539205" y="1197820"/>
        <a:ext cx="2902383" cy="2285104"/>
      </dsp:txXfrm>
    </dsp:sp>
    <dsp:sp modelId="{F0AB3FF1-54A4-4E7B-A697-CF6FC888D677}">
      <dsp:nvSpPr>
        <dsp:cNvPr id="0" name=""/>
        <dsp:cNvSpPr/>
      </dsp:nvSpPr>
      <dsp:spPr>
        <a:xfrm>
          <a:off x="73378" y="3934124"/>
          <a:ext cx="2902383" cy="1374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5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1"/>
              </a:solidFill>
            </a:rPr>
            <a:t>4. Isolating: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Restricting a child’s movements</a:t>
          </a:r>
          <a:endParaRPr lang="en-GB" sz="1800" kern="1200" dirty="0"/>
        </a:p>
      </dsp:txBody>
      <dsp:txXfrm>
        <a:off x="73378" y="3934124"/>
        <a:ext cx="2902383" cy="1374423"/>
      </dsp:txXfrm>
    </dsp:sp>
    <dsp:sp modelId="{8B35625C-6A1A-49A5-97B9-F08D53212946}">
      <dsp:nvSpPr>
        <dsp:cNvPr id="0" name=""/>
        <dsp:cNvSpPr/>
      </dsp:nvSpPr>
      <dsp:spPr>
        <a:xfrm>
          <a:off x="4963140" y="3790107"/>
          <a:ext cx="3337306" cy="15514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6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>
              <a:solidFill>
                <a:schemeClr val="tx1"/>
              </a:solidFill>
            </a:rPr>
            <a:t>5. Corrupting: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Behaviours that reinforce in children anti-social/deviant patterns mainly in aggression, sexuality and drug abuse</a:t>
          </a:r>
          <a:endParaRPr lang="en-GB" sz="1800" kern="1200" dirty="0"/>
        </a:p>
      </dsp:txBody>
      <dsp:txXfrm>
        <a:off x="4963140" y="3790107"/>
        <a:ext cx="3337306" cy="1551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B5B76E-38E8-444D-8BBE-09A5CABEC657}" type="datetimeFigureOut">
              <a:rPr lang="en-GB" smtClean="0"/>
              <a:t>03/03/2020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3D6357-398A-411C-B43F-5B456A4D2257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1804" y="404664"/>
            <a:ext cx="7772400" cy="1008112"/>
          </a:xfrm>
        </p:spPr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Child Abuse &amp; Neglect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5373216"/>
            <a:ext cx="6400800" cy="1224136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Dr.</a:t>
            </a:r>
            <a:r>
              <a:rPr lang="en-GB" sz="2800" dirty="0" smtClean="0"/>
              <a:t> Beatrice C. Mutai</a:t>
            </a:r>
          </a:p>
          <a:p>
            <a:r>
              <a:rPr lang="en-GB" sz="2000" dirty="0" err="1" smtClean="0"/>
              <a:t>MBChB</a:t>
            </a:r>
            <a:r>
              <a:rPr lang="en-GB" sz="2000" dirty="0" smtClean="0"/>
              <a:t>, </a:t>
            </a:r>
            <a:r>
              <a:rPr lang="en-GB" sz="2000" dirty="0" err="1" smtClean="0"/>
              <a:t>MMed</a:t>
            </a:r>
            <a:r>
              <a:rPr lang="en-GB" sz="2000" dirty="0" smtClean="0"/>
              <a:t> (</a:t>
            </a:r>
            <a:r>
              <a:rPr lang="en-GB" sz="2000" dirty="0" err="1" smtClean="0"/>
              <a:t>Paeds</a:t>
            </a:r>
            <a:r>
              <a:rPr lang="en-GB" sz="2000" dirty="0" smtClean="0"/>
              <a:t> &amp; Child Health)</a:t>
            </a:r>
            <a:endParaRPr lang="en-GB" sz="2000" dirty="0"/>
          </a:p>
        </p:txBody>
      </p:sp>
      <p:pic>
        <p:nvPicPr>
          <p:cNvPr id="5122" name="Picture 2" descr="Image result for images of child ab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6120680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58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>
                <a:solidFill>
                  <a:srgbClr val="C00000"/>
                </a:solidFill>
              </a:rPr>
              <a:t>Risk factors for child abuse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u="sng" dirty="0"/>
              <a:t>Children at </a:t>
            </a:r>
            <a:r>
              <a:rPr lang="en-GB" i="1" u="sng" dirty="0" smtClean="0"/>
              <a:t>risk:</a:t>
            </a:r>
            <a:endParaRPr lang="en-GB" i="1" u="sng" dirty="0"/>
          </a:p>
          <a:p>
            <a:pPr lvl="2"/>
            <a:r>
              <a:rPr lang="en-GB" sz="2000" dirty="0" smtClean="0"/>
              <a:t>Young age (&lt; 3 years)</a:t>
            </a:r>
          </a:p>
          <a:p>
            <a:pPr lvl="2"/>
            <a:r>
              <a:rPr lang="en-GB" sz="2000" dirty="0" smtClean="0"/>
              <a:t>Step/ foster children</a:t>
            </a:r>
          </a:p>
          <a:p>
            <a:pPr lvl="2"/>
            <a:r>
              <a:rPr lang="en-GB" sz="2000" dirty="0" smtClean="0"/>
              <a:t>Premature babies</a:t>
            </a:r>
          </a:p>
          <a:p>
            <a:pPr lvl="2"/>
            <a:r>
              <a:rPr lang="en-GB" sz="2000" dirty="0" smtClean="0"/>
              <a:t>One of twins/failed expectations of the child</a:t>
            </a:r>
          </a:p>
          <a:p>
            <a:pPr lvl="2"/>
            <a:r>
              <a:rPr lang="en-GB" sz="2000" dirty="0" smtClean="0"/>
              <a:t>Child with mental/physical defect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3398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rgbClr val="C00000"/>
                </a:solidFill>
              </a:rPr>
              <a:t>Physical child abuse: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Definition:</a:t>
            </a:r>
            <a:r>
              <a:rPr lang="en-US" sz="2400" b="1" dirty="0" smtClean="0"/>
              <a:t> </a:t>
            </a:r>
            <a:r>
              <a:rPr lang="en-US" sz="2000" dirty="0" smtClean="0"/>
              <a:t>Intentional </a:t>
            </a:r>
            <a:r>
              <a:rPr lang="en-US" sz="2000" dirty="0"/>
              <a:t>use of </a:t>
            </a:r>
            <a:r>
              <a:rPr lang="en-US" sz="2000" u="sng" dirty="0" smtClean="0"/>
              <a:t>excessive physical </a:t>
            </a:r>
            <a:r>
              <a:rPr lang="en-US" sz="2000" u="sng" dirty="0"/>
              <a:t>force </a:t>
            </a:r>
            <a:r>
              <a:rPr lang="en-US" sz="2000" dirty="0" smtClean="0"/>
              <a:t>on </a:t>
            </a: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child that </a:t>
            </a:r>
            <a:r>
              <a:rPr lang="en-US" sz="2000" dirty="0" smtClean="0"/>
              <a:t>results in harm to </a:t>
            </a:r>
            <a:r>
              <a:rPr lang="en-US" sz="2000" dirty="0"/>
              <a:t>the child's </a:t>
            </a:r>
            <a:r>
              <a:rPr lang="en-US" sz="2000" dirty="0" smtClean="0"/>
              <a:t>health &amp; development.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/>
              <a:t>Includes acts of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     - hitting</a:t>
            </a:r>
            <a:r>
              <a:rPr lang="en-US" sz="2000" dirty="0"/>
              <a:t>, beating, kicking, shaking, biting, strangling, scalding</a:t>
            </a:r>
            <a:r>
              <a:rPr lang="en-US" sz="2000" dirty="0" smtClean="0"/>
              <a:t>,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burning</a:t>
            </a:r>
            <a:r>
              <a:rPr lang="en-US" sz="2000" dirty="0"/>
              <a:t>, </a:t>
            </a:r>
            <a:r>
              <a:rPr lang="en-US" sz="2000" dirty="0" smtClean="0"/>
              <a:t>poisoning </a:t>
            </a:r>
            <a:r>
              <a:rPr lang="en-US" sz="2000" dirty="0"/>
              <a:t>and </a:t>
            </a:r>
            <a:r>
              <a:rPr lang="en-US" sz="2000" dirty="0" smtClean="0"/>
              <a:t>suffocating </a:t>
            </a:r>
          </a:p>
          <a:p>
            <a:pPr marL="0" indent="0">
              <a:buNone/>
            </a:pPr>
            <a:r>
              <a:rPr lang="en-US" sz="2000" i="1" dirty="0" smtClean="0"/>
              <a:t>         or</a:t>
            </a:r>
          </a:p>
          <a:p>
            <a:pPr marL="0" indent="0">
              <a:buNone/>
            </a:pPr>
            <a:r>
              <a:rPr lang="en-US" sz="2000" dirty="0" smtClean="0"/>
              <a:t>     - forcing </a:t>
            </a:r>
            <a:r>
              <a:rPr lang="en-US" sz="2000" dirty="0"/>
              <a:t>a child to engage in physically harmful activities </a:t>
            </a:r>
            <a:r>
              <a:rPr lang="en-US" sz="2000" dirty="0" err="1"/>
              <a:t>e.g</a:t>
            </a:r>
            <a:r>
              <a:rPr lang="en-US" sz="2000" dirty="0"/>
              <a:t> </a:t>
            </a:r>
            <a:r>
              <a:rPr lang="en-US" sz="2000" dirty="0" smtClean="0"/>
              <a:t>strenuous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exercise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u="sng" dirty="0" smtClean="0"/>
              <a:t>Result in: </a:t>
            </a:r>
            <a:r>
              <a:rPr lang="en-GB" sz="2000" dirty="0"/>
              <a:t>bruising, breach of the skin, </a:t>
            </a:r>
            <a:r>
              <a:rPr lang="en-GB" sz="2000" dirty="0" smtClean="0"/>
              <a:t>burns </a:t>
            </a:r>
            <a:r>
              <a:rPr lang="en-GB" sz="2000" dirty="0"/>
              <a:t>or disruption of a function, irrespective of intent or justification</a:t>
            </a:r>
            <a:r>
              <a:rPr lang="en-GB" sz="2000" dirty="0" smtClean="0"/>
              <a:t>.</a:t>
            </a:r>
          </a:p>
          <a:p>
            <a:pPr marL="0" lvl="1" indent="0">
              <a:buNone/>
            </a:pPr>
            <a:r>
              <a:rPr lang="en-US" sz="2000" dirty="0" smtClean="0"/>
              <a:t>      </a:t>
            </a:r>
            <a:r>
              <a:rPr lang="en-US" sz="2000" i="1" dirty="0" smtClean="0">
                <a:solidFill>
                  <a:srgbClr val="00B0F0"/>
                </a:solidFill>
              </a:rPr>
              <a:t>(physical </a:t>
            </a:r>
            <a:r>
              <a:rPr lang="en-US" sz="2000" i="1" dirty="0">
                <a:solidFill>
                  <a:srgbClr val="00B0F0"/>
                </a:solidFill>
              </a:rPr>
              <a:t>violence is often inflicted with the object of </a:t>
            </a:r>
            <a:r>
              <a:rPr lang="en-US" sz="2000" i="1" dirty="0" smtClean="0">
                <a:solidFill>
                  <a:srgbClr val="00B0F0"/>
                </a:solidFill>
              </a:rPr>
              <a:t>punishing)</a:t>
            </a:r>
            <a:endParaRPr lang="en-US" sz="2000" i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237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rgbClr val="C00000"/>
                </a:solidFill>
              </a:rPr>
              <a:t>Physical child abuse</a:t>
            </a:r>
            <a:r>
              <a:rPr lang="en-GB" sz="4000" dirty="0">
                <a:solidFill>
                  <a:srgbClr val="C00000"/>
                </a:solidFill>
              </a:rPr>
              <a:t>:</a:t>
            </a:r>
            <a:r>
              <a:rPr lang="en-GB" sz="4000" dirty="0" smtClean="0">
                <a:solidFill>
                  <a:srgbClr val="C00000"/>
                </a:solidFill>
              </a:rPr>
              <a:t>  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GB" sz="2400" i="1" dirty="0" smtClean="0"/>
              <a:t>Note: includes-</a:t>
            </a:r>
          </a:p>
          <a:p>
            <a:pPr marL="457200" lvl="1" indent="0">
              <a:buNone/>
            </a:pP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Any physical punishment inflicted 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a child below the age of 1 year 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on a child with physical or mental disability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 smtClean="0"/>
              <a:t>Definition provides acceptable </a:t>
            </a:r>
            <a:r>
              <a:rPr lang="en-GB" sz="2000" dirty="0"/>
              <a:t>limits </a:t>
            </a:r>
            <a:r>
              <a:rPr lang="en-GB" sz="2000" dirty="0" smtClean="0"/>
              <a:t>for </a:t>
            </a:r>
            <a:r>
              <a:rPr lang="en-GB" sz="2000" dirty="0"/>
              <a:t>physical punishment at home and corporal punishment at school. 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Incidents </a:t>
            </a:r>
            <a:r>
              <a:rPr lang="en-GB" sz="2000" dirty="0"/>
              <a:t>should be reported to induce perpetrators to learn more acceptable alternative methods of discipline.</a:t>
            </a:r>
          </a:p>
          <a:p>
            <a:pPr lvl="1"/>
            <a:endParaRPr lang="en-GB" sz="2400" dirty="0" smtClean="0"/>
          </a:p>
          <a:p>
            <a:pPr marL="457200" lvl="1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45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204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rgbClr val="C00000"/>
                </a:solidFill>
              </a:rPr>
              <a:t>Physical abuse: Recognition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 smtClean="0"/>
              <a:t>HISTORY:</a:t>
            </a:r>
          </a:p>
          <a:p>
            <a:pPr marL="0" indent="0">
              <a:buNone/>
            </a:pPr>
            <a:r>
              <a:rPr lang="en-GB" sz="2000" dirty="0" smtClean="0"/>
              <a:t>High index of suspicion if:</a:t>
            </a:r>
            <a:endParaRPr lang="en-GB" sz="2000" dirty="0"/>
          </a:p>
          <a:p>
            <a:r>
              <a:rPr lang="en-GB" sz="2000" dirty="0" smtClean="0"/>
              <a:t>Infants/pre-school children: (60-70%  of cases aged &lt;3 years) –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Especially if: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-aggressive/withdrawn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, chronically ill</a:t>
            </a:r>
          </a:p>
          <a:p>
            <a:pPr marL="400050" lvl="1" indent="0">
              <a:buNone/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	        </a:t>
            </a: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 -born 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out of unwanted pregnancy to a single mother</a:t>
            </a:r>
          </a:p>
          <a:p>
            <a:pPr marL="0" indent="0">
              <a:buNone/>
            </a:pPr>
            <a:r>
              <a:rPr lang="en-GB" sz="2000" i="1" dirty="0" smtClean="0">
                <a:solidFill>
                  <a:schemeClr val="accent6">
                    <a:lumMod val="50000"/>
                  </a:schemeClr>
                </a:solidFill>
              </a:rPr>
              <a:t>(defenceless, extremely demanding of parents/guardians, unable to express wishes/fears)</a:t>
            </a:r>
          </a:p>
          <a:p>
            <a:r>
              <a:rPr lang="en-GB" sz="2000" dirty="0" smtClean="0"/>
              <a:t>Children presenting with injuries &amp; suggestive history: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No/inadequate explanations of the injuries (just occurred, child injured themselves)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Delay in seeking medical 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Different explanations by different people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6">
                    <a:lumMod val="50000"/>
                  </a:schemeClr>
                </a:solidFill>
              </a:rPr>
              <a:t>Recurrent injuries in the same child or similar injuries in siblings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9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C00000"/>
                </a:solidFill>
              </a:rPr>
              <a:t>Physical </a:t>
            </a:r>
            <a:r>
              <a:rPr lang="en-GB" sz="4000" dirty="0" smtClean="0">
                <a:solidFill>
                  <a:srgbClr val="C00000"/>
                </a:solidFill>
              </a:rPr>
              <a:t>abuse: Recognition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 smtClean="0"/>
              <a:t>PHYSICAL EXAMINATION:</a:t>
            </a:r>
          </a:p>
          <a:p>
            <a:pPr marL="0" indent="0">
              <a:buNone/>
            </a:pPr>
            <a:r>
              <a:rPr lang="en-GB" sz="2000" dirty="0" smtClean="0"/>
              <a:t>May present as bruises, cuts, ecchymoses, burns, lacerations, fractures and bites with following characteristics: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Multiple, at different sites, different stages of healing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Bruises indicating imprints of well known objects: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/>
              <a:t>Well-demarcated cigarette burns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000" dirty="0"/>
              <a:t>Whip marks of a belt buckle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Unusual sites: Black eyes (especially if bilateral); on the legs of a child who is not yet walking; on the face &amp; neck; over the back, private parts; buttocks.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Burns presenting as glove </a:t>
            </a:r>
            <a:r>
              <a:rPr lang="en-GB" sz="2000" dirty="0"/>
              <a:t>&amp; stocking scalds to the hands and feet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6862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C00000"/>
                </a:solidFill>
              </a:rPr>
              <a:t>Physical </a:t>
            </a:r>
            <a:r>
              <a:rPr lang="en-GB" sz="4000" dirty="0" smtClean="0">
                <a:solidFill>
                  <a:srgbClr val="C00000"/>
                </a:solidFill>
              </a:rPr>
              <a:t>abuse: Recognition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389120"/>
          </a:xfrm>
        </p:spPr>
        <p:txBody>
          <a:bodyPr/>
          <a:lstStyle/>
          <a:p>
            <a:r>
              <a:rPr lang="en-GB" sz="2400" b="1" u="sng" dirty="0"/>
              <a:t>PHYSICAL EXAMINATION:</a:t>
            </a:r>
          </a:p>
          <a:p>
            <a:pPr marL="0" indent="0">
              <a:buNone/>
            </a:pPr>
            <a:r>
              <a:rPr lang="en-GB" sz="2000" i="1" dirty="0" smtClean="0"/>
              <a:t>Other suggestive physical findings:</a:t>
            </a:r>
          </a:p>
          <a:p>
            <a:pPr lvl="2"/>
            <a:r>
              <a:rPr lang="en-GB" sz="2000" dirty="0" smtClean="0"/>
              <a:t>Sub-conjunctival, anterior chamber and retinal haemorrhages</a:t>
            </a:r>
          </a:p>
          <a:p>
            <a:pPr lvl="2"/>
            <a:r>
              <a:rPr lang="en-GB" sz="2000" dirty="0" smtClean="0"/>
              <a:t>Unexplained impaired level of consciousness </a:t>
            </a:r>
          </a:p>
          <a:p>
            <a:pPr lvl="2"/>
            <a:r>
              <a:rPr lang="en-GB" sz="2000" dirty="0" smtClean="0"/>
              <a:t>Ruptured abdominal viscus with inadequate explanation</a:t>
            </a:r>
          </a:p>
          <a:p>
            <a:pPr lvl="2"/>
            <a:r>
              <a:rPr lang="en-GB" sz="2000" dirty="0" smtClean="0"/>
              <a:t>Characteristic fractures: Multiple or unusual (spiral fractures, </a:t>
            </a:r>
            <a:r>
              <a:rPr lang="en-GB" sz="2000" dirty="0" err="1" smtClean="0"/>
              <a:t>diaphyseal</a:t>
            </a:r>
            <a:r>
              <a:rPr lang="en-GB" sz="2000" dirty="0" smtClean="0"/>
              <a:t> fractures)</a:t>
            </a:r>
          </a:p>
          <a:p>
            <a:pPr lvl="2"/>
            <a:r>
              <a:rPr lang="en-GB" sz="2000" dirty="0" smtClean="0"/>
              <a:t>Presence of other signs of abuse: neglect, inorganic failure to thrive, sexual abuse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194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rgbClr val="C00000"/>
                </a:solidFill>
              </a:rPr>
              <a:t>Physical Abuse: Recognition </a:t>
            </a:r>
            <a:endParaRPr lang="en-GB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2533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Image result for images of cigarette burn marks on a chi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556792"/>
            <a:ext cx="2486025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images of iron box marks from a burn on a child's ha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93096"/>
            <a:ext cx="23812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images of glove and stocking burns in childr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55368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Image result for images of whip marks on the back of a chi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12" descr="Image result for images of whip marks on the back of a chil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16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18" descr="Related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20" descr="Related image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22" descr="Related image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74" name="Picture 26" descr="Image result for images of whip marks on the back of a chil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98428"/>
            <a:ext cx="2409169" cy="312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48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12738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Physical abuse: Suggestive Fractures</a:t>
            </a:r>
            <a:endParaRPr lang="en-GB" sz="4000" dirty="0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700808"/>
            <a:ext cx="208823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4" descr="Image result for images of diaphyseal fractures in childr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6" descr="Image result for images of diaphyseal fractures in childr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8" descr="Image result for images of diaphyseal fractures in childre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178" name="Picture 10" descr="Image result for images of diaphyseal fractures in childr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256" y="1844824"/>
            <a:ext cx="3312368" cy="28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274636"/>
            <a:ext cx="8229600" cy="778099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Physical abuse: Syndromes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Battered baby syndrome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Terminology </a:t>
            </a:r>
            <a:r>
              <a:rPr lang="en-US" sz="1800" dirty="0"/>
              <a:t>by Dr. Henry Kempe in 1961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Age &lt; 3 years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Due to multiple episodes of trauma (beating &amp; neglect)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Presentation: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600" dirty="0" smtClean="0"/>
              <a:t>subdural hematoma,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1600" dirty="0" smtClean="0"/>
              <a:t>fractures &amp; bruises in various stages of healing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 smtClean="0"/>
              <a:t>In addition present with  chronic malnutrition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Shaken baby syndrome</a:t>
            </a:r>
          </a:p>
          <a:p>
            <a:r>
              <a:rPr lang="en-GB" sz="1800" dirty="0" smtClean="0"/>
              <a:t>Age &lt; 2 years</a:t>
            </a:r>
          </a:p>
          <a:p>
            <a:r>
              <a:rPr lang="en-GB" sz="1800" dirty="0" smtClean="0"/>
              <a:t>Due to violent </a:t>
            </a:r>
            <a:r>
              <a:rPr lang="en-GB" sz="1800" dirty="0"/>
              <a:t>shaking of the baby held by the torso </a:t>
            </a:r>
            <a:endParaRPr lang="en-GB" sz="1800" dirty="0" smtClean="0"/>
          </a:p>
          <a:p>
            <a:r>
              <a:rPr lang="en-GB" sz="1800" dirty="0" smtClean="0"/>
              <a:t>Presentation: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 smtClean="0"/>
              <a:t>whiplash </a:t>
            </a:r>
            <a:r>
              <a:rPr lang="en-GB" sz="1600" dirty="0"/>
              <a:t>injury to head, neck and limbs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a</a:t>
            </a:r>
            <a:r>
              <a:rPr lang="en-GB" sz="1600" dirty="0" smtClean="0"/>
              <a:t>cute brain injuries  (cerebral contusions, sub-</a:t>
            </a:r>
            <a:r>
              <a:rPr lang="en-GB" sz="1600" dirty="0" err="1" smtClean="0"/>
              <a:t>dural</a:t>
            </a:r>
            <a:r>
              <a:rPr lang="en-GB" sz="1600" dirty="0" smtClean="0"/>
              <a:t>/sub-arachnoid </a:t>
            </a:r>
            <a:r>
              <a:rPr lang="en-GB" sz="1600" dirty="0" err="1" smtClean="0"/>
              <a:t>hemorrhages</a:t>
            </a:r>
            <a:r>
              <a:rPr lang="en-GB" sz="1600" dirty="0" smtClean="0"/>
              <a:t>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 err="1"/>
              <a:t>Diaphyseal</a:t>
            </a:r>
            <a:r>
              <a:rPr lang="en-GB" sz="1600" dirty="0"/>
              <a:t> long bone fractures, cervical spinal cord injuries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1600" dirty="0" smtClean="0"/>
          </a:p>
          <a:p>
            <a:r>
              <a:rPr lang="en-GB" sz="1800" dirty="0" smtClean="0"/>
              <a:t>No </a:t>
            </a:r>
            <a:r>
              <a:rPr lang="en-GB" sz="1800" dirty="0" err="1" smtClean="0"/>
              <a:t>discernable</a:t>
            </a:r>
            <a:r>
              <a:rPr lang="en-GB" sz="1800" dirty="0" smtClean="0"/>
              <a:t> evidence of blunt head trauma</a:t>
            </a:r>
          </a:p>
        </p:txBody>
      </p:sp>
    </p:spTree>
    <p:extLst>
      <p:ext uri="{BB962C8B-B14F-4D97-AF65-F5344CB8AC3E}">
        <p14:creationId xmlns:p14="http://schemas.microsoft.com/office/powerpoint/2010/main" val="20999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507288" cy="894730"/>
          </a:xfrm>
        </p:spPr>
        <p:txBody>
          <a:bodyPr>
            <a:noAutofit/>
          </a:bodyPr>
          <a:lstStyle/>
          <a:p>
            <a:pPr algn="l"/>
            <a:r>
              <a:rPr lang="en-GB" sz="3200" dirty="0" smtClean="0">
                <a:solidFill>
                  <a:srgbClr val="C00000"/>
                </a:solidFill>
              </a:rPr>
              <a:t>Physical abuse: Approach to history taking &amp; physical examination 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528" y="908720"/>
            <a:ext cx="4040188" cy="639762"/>
          </a:xfrm>
        </p:spPr>
        <p:txBody>
          <a:bodyPr/>
          <a:lstStyle/>
          <a:p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4644008" y="980728"/>
            <a:ext cx="4041775" cy="432048"/>
          </a:xfrm>
        </p:spPr>
        <p:txBody>
          <a:bodyPr>
            <a:normAutofit/>
          </a:bodyPr>
          <a:lstStyle/>
          <a:p>
            <a:r>
              <a:rPr lang="en-GB" dirty="0" smtClean="0"/>
              <a:t>Examination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84784"/>
            <a:ext cx="4040188" cy="464137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GB" sz="2000" dirty="0" smtClean="0"/>
              <a:t>Detailed history should be obtained as follows: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Complete description of injury: </a:t>
            </a:r>
            <a:endParaRPr lang="en-GB" dirty="0"/>
          </a:p>
          <a:p>
            <a:pPr marL="393192" lvl="1" indent="0">
              <a:buNone/>
            </a:pPr>
            <a:r>
              <a:rPr lang="en-GB" sz="1600" dirty="0" smtClean="0"/>
              <a:t>(when, where, how, who was present, time elapsed between injury and presentation)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Child’s age &amp; developmental stage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Current health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Past history of injuries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Detailed social history: </a:t>
            </a:r>
          </a:p>
          <a:p>
            <a:pPr marL="393192" lvl="1" indent="0">
              <a:buNone/>
            </a:pPr>
            <a:r>
              <a:rPr lang="en-GB" sz="1600" dirty="0" smtClean="0"/>
              <a:t>(Family structure, socio-economic status )</a:t>
            </a:r>
            <a:endParaRPr lang="en-GB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484784"/>
            <a:ext cx="4041775" cy="4641379"/>
          </a:xfrm>
        </p:spPr>
        <p:txBody>
          <a:bodyPr/>
          <a:lstStyle/>
          <a:p>
            <a:pPr marL="57150" indent="0">
              <a:buNone/>
            </a:pPr>
            <a:r>
              <a:rPr lang="en-GB" sz="2000" dirty="0" smtClean="0"/>
              <a:t>Thorough physical examination: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Describe injuries: </a:t>
            </a:r>
          </a:p>
          <a:p>
            <a:pPr marL="393192" lvl="1" indent="0">
              <a:buNone/>
            </a:pPr>
            <a:r>
              <a:rPr lang="en-GB" sz="1600" dirty="0" smtClean="0"/>
              <a:t>(size, shape, colour, position on the body, type of lesion).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Child’s general appearance, mood &amp; affect.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Interaction between child &amp; parent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Document anthropometric measurements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Look for other signs of abuse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5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Definitions</a:t>
            </a:r>
          </a:p>
          <a:p>
            <a:r>
              <a:rPr lang="en-US" sz="2800" dirty="0" smtClean="0"/>
              <a:t>Epidemiology</a:t>
            </a:r>
          </a:p>
          <a:p>
            <a:r>
              <a:rPr lang="en-GB" sz="2800" dirty="0" smtClean="0"/>
              <a:t>Risk factors</a:t>
            </a:r>
          </a:p>
          <a:p>
            <a:r>
              <a:rPr lang="en-GB" sz="2800" dirty="0" smtClean="0"/>
              <a:t>Classification, recognition, diagnosis &amp; treatment</a:t>
            </a:r>
            <a:endParaRPr lang="en-GB" sz="2800" dirty="0"/>
          </a:p>
          <a:p>
            <a:pPr lvl="2"/>
            <a:r>
              <a:rPr lang="en-GB" sz="2000" i="1" dirty="0" smtClean="0"/>
              <a:t>Physical abuse</a:t>
            </a:r>
          </a:p>
          <a:p>
            <a:pPr lvl="2"/>
            <a:r>
              <a:rPr lang="en-GB" sz="2000" i="1" dirty="0" smtClean="0"/>
              <a:t>Sexual abuse</a:t>
            </a:r>
          </a:p>
          <a:p>
            <a:pPr lvl="2"/>
            <a:r>
              <a:rPr lang="en-GB" sz="2000" dirty="0" smtClean="0"/>
              <a:t>Unusual manifestations of child abuse</a:t>
            </a:r>
          </a:p>
          <a:p>
            <a:pPr lvl="3"/>
            <a:r>
              <a:rPr lang="en-GB" sz="1800" i="1" dirty="0" smtClean="0"/>
              <a:t>Munchausen syndrome</a:t>
            </a:r>
          </a:p>
          <a:p>
            <a:pPr lvl="2"/>
            <a:r>
              <a:rPr lang="en-GB" sz="2000" dirty="0" smtClean="0"/>
              <a:t>Child neglect &amp; abandonment</a:t>
            </a:r>
          </a:p>
          <a:p>
            <a:pPr lvl="3"/>
            <a:r>
              <a:rPr lang="en-GB" sz="1800" i="1" dirty="0" smtClean="0"/>
              <a:t>Non-organic failure to thrive</a:t>
            </a:r>
          </a:p>
          <a:p>
            <a:r>
              <a:rPr lang="en-GB" sz="2800" dirty="0" smtClean="0"/>
              <a:t>Prevention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469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26976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Physical abuse: Approach to history taking &amp; physical examination 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3891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Take history away from the suspected battering individual if child is old enough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Obtain additional history from neighbours (child heard crying on several occasions, is parent/guardian is alcoholic, psychiatrically sick)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Take photos of the injuries for evidence if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Make sketches of the physical findings in your notes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607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rgbClr val="C00000"/>
                </a:solidFill>
              </a:rPr>
              <a:t>Physical abuse: Investigations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Very limited </a:t>
            </a:r>
            <a:r>
              <a:rPr lang="en-GB" sz="2000" dirty="0"/>
              <a:t>absolute diagnostic criteria for physical abuse </a:t>
            </a:r>
            <a:endParaRPr lang="en-GB" sz="2000" dirty="0" smtClean="0"/>
          </a:p>
          <a:p>
            <a:r>
              <a:rPr lang="en-GB" sz="2000" dirty="0" smtClean="0"/>
              <a:t>Suspicion alone is </a:t>
            </a:r>
            <a:r>
              <a:rPr lang="en-GB" sz="2000" dirty="0"/>
              <a:t>sufficient basis for reporting the case to relevant authorities</a:t>
            </a:r>
          </a:p>
          <a:p>
            <a:r>
              <a:rPr lang="en-GB" sz="2000" dirty="0" smtClean="0"/>
              <a:t>Skeletal survey: used to </a:t>
            </a:r>
            <a:r>
              <a:rPr lang="en-GB" sz="2000" dirty="0"/>
              <a:t>detect skull </a:t>
            </a:r>
            <a:r>
              <a:rPr lang="en-GB" sz="2000" dirty="0" smtClean="0"/>
              <a:t>fractures, rib fractures </a:t>
            </a:r>
            <a:r>
              <a:rPr lang="en-GB" sz="2000" dirty="0"/>
              <a:t>and fractured </a:t>
            </a:r>
            <a:r>
              <a:rPr lang="en-GB" sz="2000" dirty="0" smtClean="0"/>
              <a:t>limbs (multiple fractures)</a:t>
            </a:r>
            <a:endParaRPr lang="en-GB" sz="2000" dirty="0"/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smtClean="0"/>
              <a:t>  </a:t>
            </a:r>
            <a:r>
              <a:rPr lang="en-GB" sz="2000" dirty="0" smtClean="0"/>
              <a:t>Look at: site of fractures:         - </a:t>
            </a:r>
            <a:r>
              <a:rPr lang="en-GB" sz="2000" dirty="0" err="1" smtClean="0"/>
              <a:t>diaphyseal</a:t>
            </a:r>
            <a:r>
              <a:rPr lang="en-GB" sz="2000" dirty="0" smtClean="0"/>
              <a:t> fractures </a:t>
            </a:r>
          </a:p>
          <a:p>
            <a:pPr marL="914400" lvl="2" indent="0">
              <a:buNone/>
            </a:pPr>
            <a:r>
              <a:rPr lang="en-GB" sz="2000" dirty="0" smtClean="0"/>
              <a:t>    nature of fractures:    - spiral fractures</a:t>
            </a:r>
          </a:p>
          <a:p>
            <a:pPr marL="914400" lvl="2" indent="0">
              <a:buNone/>
            </a:pPr>
            <a:endParaRPr lang="en-GB" sz="2000" dirty="0" smtClean="0"/>
          </a:p>
          <a:p>
            <a:r>
              <a:rPr lang="en-GB" sz="2000" dirty="0"/>
              <a:t>Nutritional assessment for malnutrition and anaemia</a:t>
            </a:r>
          </a:p>
          <a:p>
            <a:r>
              <a:rPr lang="en-GB" sz="2000" dirty="0"/>
              <a:t>Psychiatric assessment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279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10952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rgbClr val="C00000"/>
                </a:solidFill>
              </a:rPr>
              <a:t>Physical abuse: Management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95536" y="1124744"/>
            <a:ext cx="4176464" cy="443484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High index of suspicion from history &amp; examination</a:t>
            </a:r>
          </a:p>
          <a:p>
            <a:r>
              <a:rPr lang="en-GB" sz="2000" dirty="0" smtClean="0"/>
              <a:t>Validate </a:t>
            </a:r>
            <a:r>
              <a:rPr lang="en-GB" sz="2000" dirty="0"/>
              <a:t>presence of </a:t>
            </a:r>
            <a:r>
              <a:rPr lang="en-GB" sz="2000" dirty="0" smtClean="0"/>
              <a:t>abuse</a:t>
            </a:r>
          </a:p>
          <a:p>
            <a:r>
              <a:rPr lang="en-GB" sz="2000" dirty="0" smtClean="0"/>
              <a:t>Take measures to protect </a:t>
            </a:r>
            <a:r>
              <a:rPr lang="en-GB" sz="2000" dirty="0"/>
              <a:t>the child</a:t>
            </a:r>
          </a:p>
          <a:p>
            <a:pPr lvl="2"/>
            <a:r>
              <a:rPr lang="en-GB" sz="1800" dirty="0"/>
              <a:t>Separate the child from the battering individual</a:t>
            </a:r>
          </a:p>
          <a:p>
            <a:pPr lvl="2"/>
            <a:r>
              <a:rPr lang="en-GB" sz="1800" dirty="0" smtClean="0"/>
              <a:t>Admit </a:t>
            </a:r>
            <a:r>
              <a:rPr lang="en-GB" sz="1800" dirty="0"/>
              <a:t>the child to hospital to assess and treat injuries</a:t>
            </a:r>
          </a:p>
          <a:p>
            <a:pPr lvl="2"/>
            <a:r>
              <a:rPr lang="en-GB" sz="1800" dirty="0" smtClean="0"/>
              <a:t>Discharge </a:t>
            </a:r>
            <a:r>
              <a:rPr lang="en-GB" sz="1800" dirty="0"/>
              <a:t>to foster home if necessary until parents evaluated and receive rehabilitation</a:t>
            </a:r>
          </a:p>
          <a:p>
            <a:endParaRPr lang="en-GB" sz="2600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4038600" cy="443484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Provide </a:t>
            </a:r>
            <a:r>
              <a:rPr lang="en-GB" sz="2000" dirty="0"/>
              <a:t>specific treatment for the presenting medical condition</a:t>
            </a:r>
          </a:p>
          <a:p>
            <a:pPr lvl="2"/>
            <a:r>
              <a:rPr lang="en-GB" sz="1800" dirty="0"/>
              <a:t>Fractures, burns, wounds</a:t>
            </a:r>
          </a:p>
          <a:p>
            <a:pPr lvl="2"/>
            <a:r>
              <a:rPr lang="en-GB" sz="1800" dirty="0"/>
              <a:t>Nutrition therapy</a:t>
            </a:r>
          </a:p>
          <a:p>
            <a:pPr lvl="2"/>
            <a:r>
              <a:rPr lang="en-GB" sz="1800" dirty="0"/>
              <a:t>Psychosocial support</a:t>
            </a:r>
          </a:p>
          <a:p>
            <a:pPr lvl="2"/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7447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864096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rgbClr val="C00000"/>
                </a:solidFill>
              </a:rPr>
              <a:t>Physical abuse: Management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438912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Report to relevant authorities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Institute legal </a:t>
            </a:r>
            <a:r>
              <a:rPr lang="en-GB" sz="2000" dirty="0"/>
              <a:t>proceedings </a:t>
            </a:r>
            <a:r>
              <a:rPr lang="en-GB" sz="2000" dirty="0" smtClean="0"/>
              <a:t>as </a:t>
            </a:r>
            <a:r>
              <a:rPr lang="en-GB" sz="2000" dirty="0"/>
              <a:t>per local laws against culprit </a:t>
            </a:r>
            <a:endParaRPr lang="en-GB" sz="2000" dirty="0" smtClean="0"/>
          </a:p>
          <a:p>
            <a:pPr marL="393192" lvl="1" indent="0">
              <a:buNone/>
            </a:pPr>
            <a:r>
              <a:rPr lang="en-GB" sz="2000" i="1" dirty="0" smtClean="0"/>
              <a:t>(</a:t>
            </a:r>
            <a:r>
              <a:rPr lang="en-GB" sz="2000" i="1" dirty="0"/>
              <a:t>Juvenile courts take up </a:t>
            </a:r>
            <a:r>
              <a:rPr lang="en-GB" sz="2000" i="1" dirty="0" smtClean="0"/>
              <a:t>child abuse cases in Kenya).</a:t>
            </a:r>
            <a:endParaRPr lang="en-GB" sz="20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Measures should be corrective rather than punitive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Need for assessment and treatment for drug &amp; substance abuse and mental/psychiatric illness</a:t>
            </a:r>
          </a:p>
          <a:p>
            <a:r>
              <a:rPr lang="en-GB" sz="2400" dirty="0" smtClean="0"/>
              <a:t>Rehabilitation of the family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98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229600" cy="850106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rgbClr val="C00000"/>
                </a:solidFill>
              </a:rPr>
              <a:t>Child Sexual Abuse (CSA)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01419"/>
          </a:xfrm>
        </p:spPr>
        <p:txBody>
          <a:bodyPr>
            <a:normAutofit/>
          </a:bodyPr>
          <a:lstStyle/>
          <a:p>
            <a:r>
              <a:rPr lang="en-GB" sz="2800" i="1" u="sng" dirty="0" smtClean="0"/>
              <a:t>Definition:</a:t>
            </a:r>
          </a:p>
          <a:p>
            <a:pPr marL="0" indent="0">
              <a:buNone/>
            </a:pPr>
            <a:r>
              <a:rPr lang="en-GB" sz="2000" dirty="0" smtClean="0"/>
              <a:t>Activities that include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sexual touching of children, attempted sex </a:t>
            </a:r>
            <a:r>
              <a:rPr lang="en-GB" sz="2000" dirty="0"/>
              <a:t>&amp;</a:t>
            </a:r>
            <a:r>
              <a:rPr lang="en-GB" sz="2000" dirty="0" smtClean="0"/>
              <a:t> actual physical sex with children.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involvement of children in sexual activities to which they do not understand &amp; consent to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exploitation of children for sexual gratification or financial gain of an adult</a:t>
            </a:r>
            <a:endParaRPr lang="en-US" sz="2000" baseline="30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9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rgbClr val="C00000"/>
                </a:solidFill>
              </a:rPr>
              <a:t>Types of CSA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449647"/>
              </p:ext>
            </p:extLst>
          </p:nvPr>
        </p:nvGraphicFramePr>
        <p:xfrm>
          <a:off x="179512" y="1052736"/>
          <a:ext cx="8424936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49469344"/>
              </p:ext>
            </p:extLst>
          </p:nvPr>
        </p:nvGraphicFramePr>
        <p:xfrm>
          <a:off x="683568" y="1772816"/>
          <a:ext cx="74168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435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rgbClr val="C00000"/>
                </a:solidFill>
              </a:rPr>
              <a:t>Categories of CSA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>
            <a:normAutofit/>
          </a:bodyPr>
          <a:lstStyle/>
          <a:p>
            <a:r>
              <a:rPr lang="en-GB" dirty="0" smtClean="0"/>
              <a:t>4 categories of sexual abuse based on severity: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2000" dirty="0" smtClean="0"/>
              <a:t>Mild sexual abuse: activities do not involve physical contact between a naked child and perpetrator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2000" dirty="0" smtClean="0"/>
              <a:t>Moderate sexual abuse: activities involve physical contact of naked participants but without penetration of the body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2000" dirty="0" smtClean="0"/>
              <a:t>Severe abuse: involves penetration of any body orifice (oral, anal or vaginal) by fingers, penis or any other object.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sz="2000" dirty="0" smtClean="0"/>
              <a:t>Suspected sexual abuse: abuse of undetermined nature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22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rgbClr val="C00000"/>
                </a:solidFill>
              </a:rPr>
              <a:t>CSA: Epidemiology 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29411"/>
          </a:xfrm>
        </p:spPr>
        <p:txBody>
          <a:bodyPr>
            <a:normAutofit/>
          </a:bodyPr>
          <a:lstStyle/>
          <a:p>
            <a:r>
              <a:rPr lang="en-GB" sz="2000" dirty="0" smtClean="0"/>
              <a:t>Reported in girls &gt; boys</a:t>
            </a:r>
            <a:endParaRPr lang="en-GB" sz="2000" dirty="0"/>
          </a:p>
          <a:p>
            <a:r>
              <a:rPr lang="en-GB" sz="2000" dirty="0" smtClean="0"/>
              <a:t>Perpetrators </a:t>
            </a:r>
            <a:r>
              <a:rPr lang="en-GB" sz="2000" dirty="0"/>
              <a:t>usually </a:t>
            </a:r>
            <a:r>
              <a:rPr lang="en-GB" sz="2000" dirty="0" smtClean="0"/>
              <a:t>male, usually someone known to the child</a:t>
            </a:r>
          </a:p>
          <a:p>
            <a:r>
              <a:rPr lang="en-GB" sz="2000" dirty="0" smtClean="0"/>
              <a:t>Relationship between perpetrator &amp; the child may be classified into 1 of 4 categories: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Unknown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Family member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Family acquaintance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Stranger </a:t>
            </a:r>
          </a:p>
          <a:p>
            <a:r>
              <a:rPr lang="en-GB" sz="2000" dirty="0"/>
              <a:t>Sexual abuse by family members and adults known to the child most common</a:t>
            </a:r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2323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rgbClr val="C00000"/>
                </a:solidFill>
              </a:rPr>
              <a:t>CSA: Presentation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120"/>
          </a:xfrm>
        </p:spPr>
        <p:txBody>
          <a:bodyPr/>
          <a:lstStyle/>
          <a:p>
            <a:r>
              <a:rPr lang="en-GB" sz="2000" dirty="0" smtClean="0"/>
              <a:t>The </a:t>
            </a:r>
            <a:r>
              <a:rPr lang="en-GB" sz="2000" dirty="0"/>
              <a:t>practice usually presents indirectly and after a long time</a:t>
            </a:r>
          </a:p>
          <a:p>
            <a:r>
              <a:rPr lang="en-GB" sz="2000" dirty="0" smtClean="0"/>
              <a:t>Often poor documentation due to: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000" dirty="0" smtClean="0"/>
              <a:t>Coercion by relatives for child to recant accusations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000" dirty="0" smtClean="0"/>
              <a:t>Child may fear ridicule</a:t>
            </a:r>
            <a:r>
              <a:rPr lang="en-GB" sz="2000" dirty="0"/>
              <a:t> </a:t>
            </a:r>
            <a:r>
              <a:rPr lang="en-GB" sz="2000" dirty="0" smtClean="0"/>
              <a:t>and retaliation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000" dirty="0" smtClean="0"/>
              <a:t>Child may fear loss of contact with relatives/friends they love and need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8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57592" cy="692696"/>
          </a:xfrm>
        </p:spPr>
        <p:txBody>
          <a:bodyPr>
            <a:noAutofit/>
          </a:bodyPr>
          <a:lstStyle/>
          <a:p>
            <a:pPr algn="l"/>
            <a:r>
              <a:rPr lang="en-GB" sz="3200" dirty="0" smtClean="0">
                <a:solidFill>
                  <a:srgbClr val="C00000"/>
                </a:solidFill>
              </a:rPr>
              <a:t/>
            </a:r>
            <a:br>
              <a:rPr lang="en-GB" sz="3200" dirty="0" smtClean="0">
                <a:solidFill>
                  <a:srgbClr val="C00000"/>
                </a:solidFill>
              </a:rPr>
            </a:br>
            <a:r>
              <a:rPr lang="en-GB" sz="3200" dirty="0" smtClean="0">
                <a:solidFill>
                  <a:srgbClr val="C00000"/>
                </a:solidFill>
              </a:rPr>
              <a:t/>
            </a:r>
            <a:br>
              <a:rPr lang="en-GB" sz="3200" dirty="0" smtClean="0">
                <a:solidFill>
                  <a:srgbClr val="C00000"/>
                </a:solidFill>
              </a:rPr>
            </a:br>
            <a:r>
              <a:rPr lang="en-GB" sz="3600" dirty="0" smtClean="0">
                <a:solidFill>
                  <a:srgbClr val="C00000"/>
                </a:solidFill>
              </a:rPr>
              <a:t>CSA: Approach to history &amp; examination 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4040188" cy="432048"/>
          </a:xfrm>
        </p:spPr>
        <p:txBody>
          <a:bodyPr/>
          <a:lstStyle/>
          <a:p>
            <a:r>
              <a:rPr lang="en-GB" dirty="0" smtClean="0"/>
              <a:t>History: 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644008" y="1052736"/>
            <a:ext cx="4041775" cy="432048"/>
          </a:xfrm>
        </p:spPr>
        <p:txBody>
          <a:bodyPr/>
          <a:lstStyle/>
          <a:p>
            <a:r>
              <a:rPr lang="en-GB" dirty="0" smtClean="0"/>
              <a:t>Examination: 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23528" y="1484784"/>
            <a:ext cx="4040188" cy="48965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000" dirty="0" smtClean="0"/>
              <a:t>Document </a:t>
            </a:r>
          </a:p>
          <a:p>
            <a:r>
              <a:rPr lang="en-GB" sz="2000" dirty="0" smtClean="0"/>
              <a:t>symptoms of STDs:</a:t>
            </a:r>
          </a:p>
          <a:p>
            <a:pPr marL="0" indent="0">
              <a:buNone/>
            </a:pPr>
            <a:r>
              <a:rPr lang="en-GB" sz="1800" dirty="0" smtClean="0"/>
              <a:t>(vaginal/penile/rectal pain, bleeding, sores &amp; discharge)</a:t>
            </a:r>
          </a:p>
          <a:p>
            <a:r>
              <a:rPr lang="en-GB" sz="2000" dirty="0"/>
              <a:t>u</a:t>
            </a:r>
            <a:r>
              <a:rPr lang="en-GB" sz="2000" dirty="0" smtClean="0"/>
              <a:t>rinary symptoms (in pre-pubertal girls):</a:t>
            </a:r>
          </a:p>
          <a:p>
            <a:r>
              <a:rPr lang="en-GB" sz="2000" dirty="0" smtClean="0"/>
              <a:t>condylomata accuminata, genital trauma with difficulty walking</a:t>
            </a:r>
          </a:p>
          <a:p>
            <a:r>
              <a:rPr lang="en-GB" sz="2000" dirty="0" smtClean="0"/>
              <a:t>psychosomatic symptoms</a:t>
            </a:r>
          </a:p>
          <a:p>
            <a:pPr marL="0" indent="0">
              <a:buNone/>
            </a:pPr>
            <a:r>
              <a:rPr lang="en-GB" sz="1800" dirty="0" smtClean="0"/>
              <a:t>(vague lower abdominal pain, headaches)</a:t>
            </a:r>
          </a:p>
          <a:p>
            <a:r>
              <a:rPr lang="en-GB" sz="2000" dirty="0" smtClean="0"/>
              <a:t>Feelings of shame, depression, night mares. </a:t>
            </a:r>
          </a:p>
          <a:p>
            <a:r>
              <a:rPr lang="en-GB" sz="2000" dirty="0" smtClean="0"/>
              <a:t>late onset enuresis, chronic dysuria, constipation and encopresis</a:t>
            </a:r>
          </a:p>
          <a:p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4008" y="1484784"/>
            <a:ext cx="4391471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Conduct</a:t>
            </a:r>
          </a:p>
          <a:p>
            <a:r>
              <a:rPr lang="en-GB" sz="2000" dirty="0"/>
              <a:t>g</a:t>
            </a:r>
            <a:r>
              <a:rPr lang="en-GB" sz="2000" dirty="0" smtClean="0"/>
              <a:t>eneral inspection of genitalia </a:t>
            </a:r>
          </a:p>
          <a:p>
            <a:pPr marL="0" indent="0">
              <a:buNone/>
            </a:pPr>
            <a:r>
              <a:rPr lang="en-GB" sz="1800" dirty="0" smtClean="0"/>
              <a:t>(bruising of vulva, perineum &amp; thighs)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retract the labia majora and examine the introitus &amp; hymen.</a:t>
            </a:r>
          </a:p>
          <a:p>
            <a:r>
              <a:rPr lang="en-GB" sz="2000" dirty="0" smtClean="0"/>
              <a:t>inspect perineum &amp; anus for signs of trauma: bruising, tears, dilated veins,   patulous anus</a:t>
            </a:r>
          </a:p>
          <a:p>
            <a:r>
              <a:rPr lang="en-GB" sz="2000" dirty="0" smtClean="0">
                <a:solidFill>
                  <a:srgbClr val="C00000"/>
                </a:solidFill>
              </a:rPr>
              <a:t>Do speculum examination  only if absolutely necessary</a:t>
            </a:r>
            <a:r>
              <a:rPr lang="en-GB" sz="2000" dirty="0">
                <a:solidFill>
                  <a:srgbClr val="C00000"/>
                </a:solidFill>
              </a:rPr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&amp; should only done </a:t>
            </a:r>
            <a:r>
              <a:rPr lang="en-GB" sz="2000" smtClean="0">
                <a:solidFill>
                  <a:srgbClr val="C00000"/>
                </a:solidFill>
              </a:rPr>
              <a:t>under </a:t>
            </a:r>
            <a:r>
              <a:rPr lang="en-GB" sz="2000" smtClean="0">
                <a:solidFill>
                  <a:srgbClr val="C00000"/>
                </a:solidFill>
              </a:rPr>
              <a:t>general anaesthesia</a:t>
            </a:r>
            <a:r>
              <a:rPr lang="en-GB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9613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081178" y="260648"/>
            <a:ext cx="4320480" cy="12492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chemeClr val="tx2">
                    <a:lumMod val="75000"/>
                  </a:schemeClr>
                </a:solidFill>
              </a:rPr>
              <a:t>CHILD ABUSE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2526630"/>
            <a:ext cx="1512168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PHYSICAL ABUSE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6822" y="2513434"/>
            <a:ext cx="1562472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EMOTIONAL ABUSE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9397" y="2570148"/>
            <a:ext cx="1664221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SEXUAL ABUSE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6216" y="2526630"/>
            <a:ext cx="2160240" cy="914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NEGLECT AND ABANDONMENT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15" y="4005064"/>
            <a:ext cx="8964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1" dirty="0" smtClean="0"/>
              <a:t>Actions of inflicting/permitting </a:t>
            </a:r>
            <a:r>
              <a:rPr lang="en-GB" b="1" i="1" dirty="0"/>
              <a:t>infliction of </a:t>
            </a:r>
            <a:r>
              <a:rPr lang="en-GB" b="1" i="1" dirty="0" smtClean="0"/>
              <a:t>physical  or mental </a:t>
            </a:r>
            <a:r>
              <a:rPr lang="en-GB" b="1" i="1" dirty="0"/>
              <a:t>harm on a child by a person who </a:t>
            </a:r>
            <a:r>
              <a:rPr lang="en-GB" b="1" i="1" dirty="0" smtClean="0"/>
              <a:t>is responsible </a:t>
            </a:r>
            <a:r>
              <a:rPr lang="en-GB" b="1" i="1" dirty="0"/>
              <a:t>for that child</a:t>
            </a:r>
            <a:r>
              <a:rPr lang="en-US" b="1" i="1" baseline="30000" dirty="0"/>
              <a:t>1</a:t>
            </a:r>
            <a:r>
              <a:rPr lang="en-GB" b="1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Actions may or may not result is actual </a:t>
            </a:r>
            <a:r>
              <a:rPr lang="en-US" b="1" i="1" dirty="0"/>
              <a:t>harm to the </a:t>
            </a:r>
            <a:r>
              <a:rPr lang="en-US" b="1" i="1" dirty="0" smtClean="0"/>
              <a:t>child.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Intentional harm/threat </a:t>
            </a:r>
            <a:r>
              <a:rPr lang="en-US" b="1" i="1" dirty="0"/>
              <a:t>of harm to a child by someone acting in the role of </a:t>
            </a:r>
            <a:r>
              <a:rPr lang="en-US" b="1" i="1" dirty="0" smtClean="0"/>
              <a:t> caretaker</a:t>
            </a:r>
            <a:r>
              <a:rPr lang="en-US" b="1" i="1" dirty="0"/>
              <a:t>, </a:t>
            </a:r>
            <a:r>
              <a:rPr lang="en-US" b="1" i="1" dirty="0" smtClean="0"/>
              <a:t>for </a:t>
            </a:r>
            <a:r>
              <a:rPr lang="en-US" b="1" i="1" dirty="0"/>
              <a:t>even a short </a:t>
            </a:r>
            <a:r>
              <a:rPr lang="en-US" b="1" i="1" dirty="0" smtClean="0"/>
              <a:t>time</a:t>
            </a:r>
            <a:r>
              <a:rPr lang="en-US" b="1" i="1" baseline="30000" dirty="0" smtClean="0"/>
              <a:t>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6057781"/>
            <a:ext cx="69076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i="1" dirty="0"/>
              <a:t>WHO Report on the Consultation on Child Abuse Prevention Geneva, March 29-31, 1999</a:t>
            </a:r>
          </a:p>
          <a:p>
            <a:pPr marL="342900" indent="-342900">
              <a:buAutoNum type="arabicPeriod"/>
            </a:pPr>
            <a:r>
              <a:rPr lang="en-US" sz="1400" i="1" dirty="0"/>
              <a:t>Lawrence S et al. Child Abuse &amp; Neglect: Current Concepts. NEJM, Vol 332, No 21.</a:t>
            </a:r>
            <a:endParaRPr lang="en-GB" sz="1400" dirty="0"/>
          </a:p>
          <a:p>
            <a:endParaRPr lang="en-GB" dirty="0"/>
          </a:p>
        </p:txBody>
      </p:sp>
      <p:sp>
        <p:nvSpPr>
          <p:cNvPr id="11" name="Left-Right Arrow 10"/>
          <p:cNvSpPr/>
          <p:nvPr/>
        </p:nvSpPr>
        <p:spPr>
          <a:xfrm>
            <a:off x="1079612" y="1673969"/>
            <a:ext cx="6372707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1190438" y="2022027"/>
            <a:ext cx="242316" cy="5046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2870684" y="2060848"/>
            <a:ext cx="242316" cy="465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5076056" y="2060848"/>
            <a:ext cx="242316" cy="4241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 flipH="1">
            <a:off x="7152854" y="2060848"/>
            <a:ext cx="182574" cy="424108"/>
          </a:xfrm>
          <a:prstGeom prst="downArrow">
            <a:avLst>
              <a:gd name="adj1" fmla="val 50000"/>
              <a:gd name="adj2" fmla="val 53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4133406" y="1509936"/>
            <a:ext cx="216024" cy="244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5010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rgbClr val="C00000"/>
                </a:solidFill>
              </a:rPr>
              <a:t>CSA: Investigation &amp; management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908720"/>
            <a:ext cx="4040188" cy="639762"/>
          </a:xfrm>
        </p:spPr>
        <p:txBody>
          <a:bodyPr/>
          <a:lstStyle/>
          <a:p>
            <a:r>
              <a:rPr lang="en-GB" dirty="0" smtClean="0"/>
              <a:t>Investigations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4008" y="1052736"/>
            <a:ext cx="4041775" cy="639762"/>
          </a:xfrm>
        </p:spPr>
        <p:txBody>
          <a:bodyPr/>
          <a:lstStyle/>
          <a:p>
            <a:r>
              <a:rPr lang="en-GB" dirty="0" smtClean="0"/>
              <a:t>Management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7544" y="1556792"/>
            <a:ext cx="4040188" cy="4425355"/>
          </a:xfrm>
        </p:spPr>
        <p:txBody>
          <a:bodyPr/>
          <a:lstStyle/>
          <a:p>
            <a:r>
              <a:rPr lang="en-GB" sz="2000" dirty="0" smtClean="0"/>
              <a:t>For children presenting at ≤ 72 hrs after abuse take </a:t>
            </a:r>
            <a:r>
              <a:rPr lang="en-GB" sz="2000" dirty="0"/>
              <a:t>specimen </a:t>
            </a:r>
            <a:r>
              <a:rPr lang="en-GB" sz="2000" dirty="0" smtClean="0"/>
              <a:t>of any </a:t>
            </a:r>
            <a:r>
              <a:rPr lang="en-GB" sz="2000" dirty="0"/>
              <a:t>discharge on moist sterile swabs for</a:t>
            </a:r>
            <a:r>
              <a:rPr lang="en-GB" sz="2000" dirty="0" smtClean="0"/>
              <a:t>: </a:t>
            </a:r>
          </a:p>
          <a:p>
            <a:pPr lvl="1"/>
            <a:r>
              <a:rPr lang="en-GB" sz="1800" dirty="0" smtClean="0"/>
              <a:t>microscopy &amp; culture</a:t>
            </a:r>
          </a:p>
          <a:p>
            <a:pPr lvl="1"/>
            <a:r>
              <a:rPr lang="en-GB" sz="1800" dirty="0"/>
              <a:t>p</a:t>
            </a:r>
            <a:r>
              <a:rPr lang="en-GB" sz="1800" dirty="0" smtClean="0"/>
              <a:t>us swab</a:t>
            </a:r>
          </a:p>
          <a:p>
            <a:r>
              <a:rPr lang="en-GB" sz="2000" dirty="0" smtClean="0"/>
              <a:t>Take blood specimen for HIV test, Syphilis test &amp; Hepatitis B virus</a:t>
            </a:r>
          </a:p>
          <a:p>
            <a:pPr lvl="1"/>
            <a:r>
              <a:rPr lang="en-GB" sz="1800" dirty="0" smtClean="0"/>
              <a:t>Take repeat blood specimens at 6 weeks &amp; 12 weeks if initial serology tests negative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041775" cy="4425355"/>
          </a:xfrm>
        </p:spPr>
        <p:txBody>
          <a:bodyPr/>
          <a:lstStyle/>
          <a:p>
            <a:r>
              <a:rPr lang="en-GB" dirty="0" smtClean="0"/>
              <a:t>High index of suspicion on history &amp; examination</a:t>
            </a:r>
          </a:p>
          <a:p>
            <a:r>
              <a:rPr lang="en-GB" dirty="0" smtClean="0"/>
              <a:t>Validate </a:t>
            </a:r>
            <a:r>
              <a:rPr lang="en-GB" dirty="0"/>
              <a:t>abuse </a:t>
            </a:r>
            <a:endParaRPr lang="en-GB" dirty="0" smtClean="0"/>
          </a:p>
          <a:p>
            <a:r>
              <a:rPr lang="en-GB" dirty="0" smtClean="0"/>
              <a:t>Take </a:t>
            </a:r>
            <a:r>
              <a:rPr lang="en-GB" dirty="0"/>
              <a:t>steps to protect the child</a:t>
            </a:r>
          </a:p>
          <a:p>
            <a:r>
              <a:rPr lang="en-GB" dirty="0" smtClean="0"/>
              <a:t>Provide specific treatment for physical signs</a:t>
            </a:r>
          </a:p>
          <a:p>
            <a:r>
              <a:rPr lang="en-GB" dirty="0" smtClean="0"/>
              <a:t>Report to relevant authorities</a:t>
            </a:r>
          </a:p>
          <a:p>
            <a:r>
              <a:rPr lang="en-GB" dirty="0" smtClean="0"/>
              <a:t>Rehabilitation of the family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730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864096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rgbClr val="C00000"/>
                </a:solidFill>
              </a:rPr>
              <a:t>CSA: specific treatment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38912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Metronidazole 15mg/kg/day in 3 divided doses for 7 days</a:t>
            </a:r>
          </a:p>
          <a:p>
            <a:r>
              <a:rPr lang="en-GB" sz="2000" dirty="0" smtClean="0"/>
              <a:t>Ceftriaxone 25-50mg/kg </a:t>
            </a:r>
            <a:r>
              <a:rPr lang="en-GB" sz="2000" dirty="0" err="1" smtClean="0"/>
              <a:t>im</a:t>
            </a:r>
            <a:r>
              <a:rPr lang="en-GB" sz="2000" dirty="0" smtClean="0"/>
              <a:t> STAT</a:t>
            </a:r>
          </a:p>
          <a:p>
            <a:r>
              <a:rPr lang="en-GB" sz="2000" dirty="0" smtClean="0"/>
              <a:t>If HIV negative: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 </a:t>
            </a:r>
            <a:r>
              <a:rPr lang="en-GB" sz="2000" dirty="0" smtClean="0"/>
              <a:t>    Give post exposure prophylaxis for HIV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 </a:t>
            </a:r>
            <a:r>
              <a:rPr lang="en-GB" sz="2000" dirty="0" smtClean="0"/>
              <a:t>     28 days of AZT &amp; 3TC</a:t>
            </a:r>
          </a:p>
          <a:p>
            <a:r>
              <a:rPr lang="en-GB" sz="2000" dirty="0" smtClean="0"/>
              <a:t>For girls who have started menstruating or obviously in puberty: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/>
              <a:t> </a:t>
            </a:r>
            <a:r>
              <a:rPr lang="en-GB" sz="2000" dirty="0" smtClean="0"/>
              <a:t>    do a pregnancy test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 smtClean="0"/>
              <a:t>     if negative provide emergency contraceptives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4335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algn="l"/>
            <a:r>
              <a:rPr lang="en-GB" sz="3600" dirty="0" smtClean="0">
                <a:solidFill>
                  <a:srgbClr val="C00000"/>
                </a:solidFill>
              </a:rPr>
              <a:t>Validation of child abuse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Form a multidisciplinary team</a:t>
            </a:r>
          </a:p>
          <a:p>
            <a:r>
              <a:rPr lang="en-GB" sz="2000" dirty="0" smtClean="0"/>
              <a:t>Social worker coordinates activities of the team</a:t>
            </a:r>
          </a:p>
          <a:p>
            <a:pPr lvl="1"/>
            <a:r>
              <a:rPr lang="en-GB" sz="2000" dirty="0" smtClean="0"/>
              <a:t>Team decides based on available evidence whether child was abused or not</a:t>
            </a:r>
          </a:p>
          <a:p>
            <a:r>
              <a:rPr lang="en-GB" sz="2000" dirty="0" smtClean="0"/>
              <a:t>If team confirms presence of physical or sexual abuse it has an obligation under the Kenya Children’s Act and MUST be report to these criminal acts to police department &amp; Children’s department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533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rgbClr val="C00000"/>
                </a:solidFill>
              </a:rPr>
              <a:t>Measures to protect the child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38912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Best for the child to stay at home in the care of a responsible parent</a:t>
            </a:r>
          </a:p>
          <a:p>
            <a:r>
              <a:rPr lang="en-GB" sz="2000" dirty="0" smtClean="0"/>
              <a:t>Place in foster care if:</a:t>
            </a:r>
          </a:p>
          <a:p>
            <a:pPr lvl="2"/>
            <a:r>
              <a:rPr lang="en-GB" sz="2000" dirty="0" smtClean="0"/>
              <a:t>The child desires so</a:t>
            </a:r>
          </a:p>
          <a:p>
            <a:pPr lvl="2"/>
            <a:r>
              <a:rPr lang="en-GB" sz="2000" dirty="0" smtClean="0"/>
              <a:t>The non-offending parent cannot guarantee protection of child from offender</a:t>
            </a:r>
          </a:p>
          <a:p>
            <a:pPr lvl="2"/>
            <a:r>
              <a:rPr lang="en-GB" sz="2000" dirty="0" smtClean="0"/>
              <a:t>Family life is chaotic</a:t>
            </a:r>
          </a:p>
          <a:p>
            <a:pPr lvl="2"/>
            <a:r>
              <a:rPr lang="en-GB" sz="2000" dirty="0" smtClean="0"/>
              <a:t>Evidence collection is not yet complete</a:t>
            </a:r>
          </a:p>
          <a:p>
            <a:r>
              <a:rPr lang="en-GB" sz="2000" dirty="0" smtClean="0"/>
              <a:t>Child may need to be admitted to hospital temporarily as alternative solutions are sought.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571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29600" cy="1008112"/>
          </a:xfrm>
        </p:spPr>
        <p:txBody>
          <a:bodyPr>
            <a:normAutofit/>
          </a:bodyPr>
          <a:lstStyle/>
          <a:p>
            <a:pPr algn="l"/>
            <a:r>
              <a:rPr lang="en-GB" sz="4400" dirty="0" smtClean="0">
                <a:solidFill>
                  <a:srgbClr val="C00000"/>
                </a:solidFill>
              </a:rPr>
              <a:t>Rehabilitation of the family:</a:t>
            </a:r>
            <a:endParaRPr lang="en-GB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38912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Involve mental health professionals in providing family therapy and re-integration of the child into the family.</a:t>
            </a:r>
          </a:p>
          <a:p>
            <a:pPr lvl="2"/>
            <a:r>
              <a:rPr lang="en-GB" sz="2000" dirty="0" smtClean="0"/>
              <a:t>This should be done before the child returns home.</a:t>
            </a:r>
          </a:p>
          <a:p>
            <a:r>
              <a:rPr lang="en-GB" sz="2000" dirty="0" smtClean="0"/>
              <a:t>Battering </a:t>
            </a:r>
            <a:r>
              <a:rPr lang="en-GB" sz="2000" dirty="0"/>
              <a:t>adult:</a:t>
            </a:r>
          </a:p>
          <a:p>
            <a:pPr lvl="2"/>
            <a:r>
              <a:rPr lang="en-GB" sz="2000" dirty="0"/>
              <a:t>Legal proceedings against culprit parent should be as per the local laws (Juvenile courts </a:t>
            </a:r>
            <a:r>
              <a:rPr lang="en-GB" sz="2000" dirty="0" smtClean="0"/>
              <a:t>should take </a:t>
            </a:r>
            <a:r>
              <a:rPr lang="en-GB" sz="2000" dirty="0"/>
              <a:t>up the </a:t>
            </a:r>
            <a:r>
              <a:rPr lang="en-GB" sz="2000" dirty="0" smtClean="0"/>
              <a:t>case).</a:t>
            </a:r>
            <a:endParaRPr lang="en-GB" sz="20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021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solidFill>
                  <a:srgbClr val="C00000"/>
                </a:solidFill>
              </a:rPr>
              <a:t>Emotional </a:t>
            </a:r>
            <a:r>
              <a:rPr lang="en-GB" dirty="0" smtClean="0">
                <a:solidFill>
                  <a:srgbClr val="C00000"/>
                </a:solidFill>
              </a:rPr>
              <a:t>abuse: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482364"/>
              </p:ext>
            </p:extLst>
          </p:nvPr>
        </p:nvGraphicFramePr>
        <p:xfrm>
          <a:off x="256918" y="863030"/>
          <a:ext cx="8491546" cy="5374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796022"/>
            <a:ext cx="894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Definition: Coercive</a:t>
            </a:r>
            <a:r>
              <a:rPr lang="en-GB" dirty="0"/>
              <a:t>, demeaning or overly distant behaviour by a parent or caretaker </a:t>
            </a:r>
            <a:r>
              <a:rPr lang="en-GB" dirty="0" smtClean="0"/>
              <a:t>that</a:t>
            </a:r>
          </a:p>
          <a:p>
            <a:r>
              <a:rPr lang="en-GB" dirty="0" smtClean="0"/>
              <a:t>interferes with </a:t>
            </a:r>
            <a:r>
              <a:rPr lang="en-GB" dirty="0"/>
              <a:t>a child’s normal social or psychological development.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1466761"/>
            <a:ext cx="5018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5 categories of emotional abuse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17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rgbClr val="C00000"/>
                </a:solidFill>
              </a:rPr>
              <a:t>Munchausen syndrome by proxy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328592"/>
          </a:xfrm>
        </p:spPr>
        <p:txBody>
          <a:bodyPr>
            <a:normAutofit/>
          </a:bodyPr>
          <a:lstStyle/>
          <a:p>
            <a:pPr marL="27432" indent="0">
              <a:buNone/>
            </a:pPr>
            <a:r>
              <a:rPr lang="en-GB" sz="2000" dirty="0" smtClean="0"/>
              <a:t>Definition: </a:t>
            </a:r>
          </a:p>
          <a:p>
            <a:pPr marL="27432" indent="0">
              <a:buNone/>
            </a:pPr>
            <a:r>
              <a:rPr lang="en-GB" sz="2000" dirty="0" smtClean="0"/>
              <a:t>Condition where the caregiver/mother </a:t>
            </a:r>
            <a:r>
              <a:rPr lang="en-GB" sz="2000" dirty="0"/>
              <a:t>simulates manifestations of a disease/ induces factitious illness in her child </a:t>
            </a:r>
            <a:endParaRPr lang="en-GB" sz="2000" dirty="0" smtClean="0"/>
          </a:p>
          <a:p>
            <a:pPr marL="27432" indent="0">
              <a:buNone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Term </a:t>
            </a:r>
            <a:r>
              <a:rPr lang="en-GB" sz="2000" dirty="0"/>
              <a:t>1</a:t>
            </a:r>
            <a:r>
              <a:rPr lang="en-GB" sz="2000" baseline="30000" dirty="0"/>
              <a:t>st</a:t>
            </a:r>
            <a:r>
              <a:rPr lang="en-GB" sz="2000" dirty="0"/>
              <a:t> used by </a:t>
            </a:r>
            <a:r>
              <a:rPr lang="en-GB" sz="2000" dirty="0" smtClean="0"/>
              <a:t>Meadow in 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Also called factitious illness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Proxy: usually the mother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/>
              <a:t>Harm to child is from: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actions of the carer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GB" sz="2000" dirty="0" smtClean="0"/>
              <a:t>adverse effects of unnecessary investigations, hospitalizations and treatments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4308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Munchausen syndrome by proxy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904656"/>
          </a:xfrm>
        </p:spPr>
        <p:txBody>
          <a:bodyPr/>
          <a:lstStyle/>
          <a:p>
            <a:r>
              <a:rPr lang="en-GB" dirty="0" smtClean="0"/>
              <a:t>Spectrum </a:t>
            </a:r>
            <a:r>
              <a:rPr lang="en-GB" dirty="0"/>
              <a:t>of </a:t>
            </a:r>
            <a:r>
              <a:rPr lang="en-GB" dirty="0" smtClean="0"/>
              <a:t>manifestations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GB" dirty="0"/>
              <a:t>Excessive parental anxiety and perceived illness </a:t>
            </a:r>
          </a:p>
          <a:p>
            <a:endParaRPr lang="en-GB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Doctor </a:t>
            </a:r>
            <a:r>
              <a:rPr lang="en-GB" sz="2000" dirty="0"/>
              <a:t>shopping: Seeks repeated second </a:t>
            </a:r>
            <a:r>
              <a:rPr lang="en-GB" sz="2000" dirty="0" smtClean="0"/>
              <a:t>opinions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GB" dirty="0" smtClean="0"/>
              <a:t>Enforced </a:t>
            </a:r>
            <a:r>
              <a:rPr lang="en-GB" dirty="0"/>
              <a:t>invalidism</a:t>
            </a:r>
          </a:p>
          <a:p>
            <a:pPr marL="0" indent="0">
              <a:buNone/>
            </a:pPr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66350" y="1556792"/>
            <a:ext cx="6369946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Demonstrate too much concern for the child despite little  emotional attachment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6350" y="3284984"/>
            <a:ext cx="6369946" cy="115212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Excessive medical contacts &amp; investigations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Often, mother rather than the doctor suggests the tests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0366" y="5085184"/>
            <a:ext cx="6225930" cy="119675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Repetition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of the problem over and over again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Exaggerated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invalidism, preventing the child from experiencing normal life</a:t>
            </a:r>
          </a:p>
        </p:txBody>
      </p:sp>
    </p:spTree>
    <p:extLst>
      <p:ext uri="{BB962C8B-B14F-4D97-AF65-F5344CB8AC3E}">
        <p14:creationId xmlns:p14="http://schemas.microsoft.com/office/powerpoint/2010/main" val="26348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Munchausen syndrome by proxy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Fabricated illness</a:t>
            </a:r>
          </a:p>
          <a:p>
            <a:endParaRPr lang="en-GB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467544" y="1484784"/>
            <a:ext cx="7776864" cy="286774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1"/>
            <a:r>
              <a:rPr lang="en-GB" dirty="0" smtClean="0"/>
              <a:t>More active/conscious deception </a:t>
            </a:r>
          </a:p>
          <a:p>
            <a:pPr lvl="1"/>
            <a:r>
              <a:rPr lang="en-GB" dirty="0" smtClean="0"/>
              <a:t>Parents: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Lie about symptoms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Create abnormal physical signs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Interfere with lab samples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Interfere with treatment and monitoring apparatus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Administer drugs and poisons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Alter measurements and record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1">
                    <a:lumMod val="50000"/>
                  </a:schemeClr>
                </a:solidFill>
              </a:rPr>
              <a:t>Withold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food</a:t>
            </a:r>
          </a:p>
          <a:p>
            <a:pPr lvl="3"/>
            <a:endParaRPr lang="en-GB" dirty="0" smtClean="0"/>
          </a:p>
          <a:p>
            <a:pPr lvl="3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509120"/>
            <a:ext cx="885698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Common complaints: bleeding, vomiting, diarrhoea, </a:t>
            </a:r>
            <a:r>
              <a:rPr lang="en-GB" sz="2000" dirty="0" smtClean="0"/>
              <a:t>rashes, </a:t>
            </a:r>
            <a:r>
              <a:rPr lang="en-GB" sz="2000" dirty="0"/>
              <a:t>seizures, </a:t>
            </a:r>
            <a:endParaRPr lang="en-GB" sz="2000" dirty="0" smtClean="0"/>
          </a:p>
          <a:p>
            <a:pPr lvl="1"/>
            <a:r>
              <a:rPr lang="en-GB" sz="2000" dirty="0"/>
              <a:t> </a:t>
            </a:r>
            <a:r>
              <a:rPr lang="en-GB" sz="2000" dirty="0" smtClean="0"/>
              <a:t> fever, drowsiness </a:t>
            </a:r>
            <a:r>
              <a:rPr lang="en-GB" sz="2000" dirty="0"/>
              <a:t>in the child.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/>
              <a:t>Mother derives gratification from medical attention that results from </a:t>
            </a:r>
            <a:endParaRPr lang="en-GB" sz="2000" dirty="0" smtClean="0"/>
          </a:p>
          <a:p>
            <a:pPr lvl="1"/>
            <a:r>
              <a:rPr lang="en-GB" sz="2000" dirty="0"/>
              <a:t> </a:t>
            </a:r>
            <a:r>
              <a:rPr lang="en-GB" sz="2000" dirty="0" smtClean="0"/>
              <a:t> placing </a:t>
            </a:r>
            <a:r>
              <a:rPr lang="en-GB" sz="2000" dirty="0"/>
              <a:t>the child under medical investigation.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Mother </a:t>
            </a:r>
            <a:r>
              <a:rPr lang="en-GB" sz="2000" dirty="0"/>
              <a:t>often has unusual personality traits.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9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Autofit/>
          </a:bodyPr>
          <a:lstStyle/>
          <a:p>
            <a:pPr algn="l"/>
            <a:r>
              <a:rPr lang="en-GB" sz="4000" dirty="0">
                <a:solidFill>
                  <a:srgbClr val="C00000"/>
                </a:solidFill>
              </a:rPr>
              <a:t>Munchausen syndrome by </a:t>
            </a:r>
            <a:r>
              <a:rPr lang="en-GB" sz="4000" dirty="0" smtClean="0">
                <a:solidFill>
                  <a:srgbClr val="C00000"/>
                </a:solidFill>
              </a:rPr>
              <a:t>proxy: Recognition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00141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Presenting complaints </a:t>
            </a:r>
          </a:p>
          <a:p>
            <a:pPr lvl="2"/>
            <a:r>
              <a:rPr lang="en-GB" sz="2000" dirty="0" smtClean="0"/>
              <a:t>not in keeping with a recognizable disease</a:t>
            </a:r>
          </a:p>
          <a:p>
            <a:pPr lvl="2"/>
            <a:r>
              <a:rPr lang="en-GB" sz="2000" dirty="0"/>
              <a:t>child is presented for medical assessment multiple times often resulting in a multitude of </a:t>
            </a:r>
            <a:r>
              <a:rPr lang="en-GB" sz="2000" dirty="0" smtClean="0"/>
              <a:t>tests</a:t>
            </a:r>
          </a:p>
          <a:p>
            <a:pPr lvl="2"/>
            <a:r>
              <a:rPr lang="en-GB" sz="2000" dirty="0"/>
              <a:t>Perpetrator denies </a:t>
            </a:r>
            <a:r>
              <a:rPr lang="en-GB" sz="2000" dirty="0" err="1"/>
              <a:t>etiology</a:t>
            </a:r>
            <a:r>
              <a:rPr lang="en-GB" sz="2000" dirty="0"/>
              <a:t> of the child’s </a:t>
            </a:r>
            <a:r>
              <a:rPr lang="en-GB" sz="2000" dirty="0" smtClean="0"/>
              <a:t>illness</a:t>
            </a:r>
          </a:p>
          <a:p>
            <a:pPr lvl="2"/>
            <a:r>
              <a:rPr lang="en-GB" sz="2000" dirty="0"/>
              <a:t>Acute manifestations of illness disappear when the child is separated from the perpetrator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Effort must be made to trace details on previous medical records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smtClean="0"/>
              <a:t>Video camera useful in detection</a:t>
            </a:r>
          </a:p>
          <a:p>
            <a:pPr marL="457200" lvl="1" indent="0">
              <a:buNone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79826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>
                <a:solidFill>
                  <a:srgbClr val="C00000"/>
                </a:solidFill>
              </a:rPr>
              <a:t>Global epidemiology of Child Abuse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2017 </a:t>
            </a:r>
            <a:r>
              <a:rPr lang="en-US" sz="2000" dirty="0"/>
              <a:t>WHO </a:t>
            </a:r>
            <a:r>
              <a:rPr lang="en-US" sz="2000" dirty="0" smtClean="0"/>
              <a:t>global estimates: </a:t>
            </a:r>
          </a:p>
          <a:p>
            <a:pPr marL="0" indent="0">
              <a:buNone/>
            </a:pPr>
            <a:r>
              <a:rPr lang="en-US" sz="1800" b="1" dirty="0" smtClean="0"/>
              <a:t>1 </a:t>
            </a:r>
            <a:r>
              <a:rPr lang="en-US" sz="1800" b="1" dirty="0"/>
              <a:t>billion </a:t>
            </a:r>
            <a:r>
              <a:rPr lang="en-US" sz="1800" b="1" dirty="0" smtClean="0"/>
              <a:t>children (ages 2 - </a:t>
            </a:r>
            <a:r>
              <a:rPr lang="en-US" sz="1800" b="1" dirty="0"/>
              <a:t>17 </a:t>
            </a:r>
            <a:r>
              <a:rPr lang="en-US" sz="1800" b="1" dirty="0" smtClean="0"/>
              <a:t>years) </a:t>
            </a:r>
            <a:r>
              <a:rPr lang="en-US" sz="1800" dirty="0" smtClean="0"/>
              <a:t>suffered</a:t>
            </a:r>
            <a:r>
              <a:rPr lang="en-US" sz="1800" dirty="0"/>
              <a:t> either physical, emotional, or </a:t>
            </a:r>
            <a:r>
              <a:rPr lang="en-US" sz="1800" dirty="0" smtClean="0"/>
              <a:t>sexual</a:t>
            </a:r>
            <a:r>
              <a:rPr lang="en-US" sz="1800" dirty="0"/>
              <a:t> </a:t>
            </a:r>
            <a:r>
              <a:rPr lang="en-US" sz="1800" dirty="0" smtClean="0"/>
              <a:t>abuse</a:t>
            </a:r>
          </a:p>
          <a:p>
            <a:pPr marL="0" indent="0">
              <a:buNone/>
            </a:pPr>
            <a:r>
              <a:rPr lang="en-US" sz="1800" dirty="0" smtClean="0"/>
              <a:t>Perpetrators were mainly </a:t>
            </a:r>
            <a:r>
              <a:rPr lang="en-US" sz="1800" b="1" dirty="0" smtClean="0"/>
              <a:t>parents</a:t>
            </a:r>
            <a:r>
              <a:rPr lang="en-US" sz="1800" b="1" dirty="0"/>
              <a:t>, relatives, spouses of child </a:t>
            </a:r>
            <a:r>
              <a:rPr lang="en-US" sz="1800" b="1" dirty="0" smtClean="0"/>
              <a:t>brides</a:t>
            </a:r>
            <a:r>
              <a:rPr lang="en-US" sz="1800" b="1" dirty="0"/>
              <a:t> </a:t>
            </a:r>
            <a:r>
              <a:rPr lang="en-US" sz="1800" b="1" dirty="0" smtClean="0"/>
              <a:t>and </a:t>
            </a:r>
            <a:r>
              <a:rPr lang="en-US" sz="1800" b="1" dirty="0"/>
              <a:t>teachers</a:t>
            </a:r>
            <a:r>
              <a:rPr lang="en-US" sz="1800" dirty="0"/>
              <a:t>. </a:t>
            </a:r>
            <a:endParaRPr lang="en-US" sz="1800" dirty="0" smtClean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smtClean="0"/>
              <a:t>Most common form of abuse was child neglect</a:t>
            </a:r>
            <a:endParaRPr lang="en-GB" sz="2000" dirty="0"/>
          </a:p>
          <a:p>
            <a:pPr marL="0" indent="0">
              <a:buNone/>
            </a:pPr>
            <a:r>
              <a:rPr lang="en-GB" sz="1800" dirty="0" smtClean="0"/>
              <a:t>Higher occurrence of neglect </a:t>
            </a:r>
            <a:r>
              <a:rPr lang="en-GB" sz="1800" dirty="0"/>
              <a:t>&amp; physical abuse </a:t>
            </a:r>
            <a:r>
              <a:rPr lang="en-GB" sz="1800" dirty="0" smtClean="0"/>
              <a:t>in low socio-economic class</a:t>
            </a:r>
          </a:p>
          <a:p>
            <a:pPr marL="0" indent="0">
              <a:buNone/>
            </a:pPr>
            <a:r>
              <a:rPr lang="en-GB" sz="1800" dirty="0" smtClean="0"/>
              <a:t>Sexual abuse is consistent across income groups 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2000" dirty="0" smtClean="0"/>
              <a:t>Child abuse often associated with other forms of intra-familial violence </a:t>
            </a:r>
          </a:p>
          <a:p>
            <a:pPr marL="0" indent="0">
              <a:buNone/>
            </a:pPr>
            <a:r>
              <a:rPr lang="en-GB" sz="1800" dirty="0" smtClean="0"/>
              <a:t>(spousal battering, violence between siblings) 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2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Munchausen syndrome by proxy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/>
          <a:lstStyle/>
          <a:p>
            <a:r>
              <a:rPr lang="en-GB" dirty="0"/>
              <a:t>Management:</a:t>
            </a:r>
          </a:p>
          <a:p>
            <a:pPr marL="914400" lvl="2" indent="0">
              <a:buNone/>
            </a:pPr>
            <a:r>
              <a:rPr lang="en-GB" dirty="0" smtClean="0"/>
              <a:t>1. Child protection </a:t>
            </a:r>
          </a:p>
          <a:p>
            <a:pPr lvl="2"/>
            <a:r>
              <a:rPr lang="en-GB" dirty="0"/>
              <a:t>In case of serious threat to child’s life, child may need to be separated from the offending parent</a:t>
            </a:r>
            <a:r>
              <a:rPr lang="en-GB" dirty="0" smtClean="0"/>
              <a:t>.</a:t>
            </a:r>
          </a:p>
          <a:p>
            <a:pPr marL="914400" lvl="2" indent="0">
              <a:buNone/>
            </a:pPr>
            <a:r>
              <a:rPr lang="en-GB" dirty="0" smtClean="0"/>
              <a:t>2. Specific treatments</a:t>
            </a:r>
          </a:p>
          <a:p>
            <a:pPr marL="914400" lvl="2" indent="0">
              <a:buNone/>
            </a:pPr>
            <a:r>
              <a:rPr lang="en-GB" dirty="0" smtClean="0"/>
              <a:t>3. Report the offender</a:t>
            </a:r>
            <a:endParaRPr lang="en-GB" dirty="0"/>
          </a:p>
          <a:p>
            <a:pPr lvl="2"/>
            <a:r>
              <a:rPr lang="en-GB" dirty="0" smtClean="0"/>
              <a:t>Psychotherapy and support for </a:t>
            </a:r>
            <a:r>
              <a:rPr lang="en-GB" dirty="0"/>
              <a:t>the </a:t>
            </a:r>
            <a:r>
              <a:rPr lang="en-GB" dirty="0" smtClean="0"/>
              <a:t>offender</a:t>
            </a:r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9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rgbClr val="C00000"/>
                </a:solidFill>
              </a:rPr>
              <a:t>Child neglect &amp; abandonment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Definition: 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failure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 a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parent/other person responsible for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child, to provide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needed: food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clothing, shelter, medical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care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or supervision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degree that the child's health, safety or well-being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 threatened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endParaRPr lang="en-GB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000" dirty="0" smtClean="0"/>
              <a:t>Harm to the child is by omission rather than commission.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Kenya Children’s </a:t>
            </a:r>
            <a:r>
              <a:rPr lang="en-US" sz="2000" dirty="0" err="1" smtClean="0"/>
              <a:t>Dept</a:t>
            </a:r>
            <a:r>
              <a:rPr lang="en-US" sz="2000" dirty="0" smtClean="0"/>
              <a:t> Report: neglect </a:t>
            </a:r>
            <a:r>
              <a:rPr lang="en-US" sz="2000" dirty="0"/>
              <a:t>constitutes the largest percentage of child protection cases </a:t>
            </a:r>
            <a:r>
              <a:rPr lang="en-US" sz="2000" dirty="0" smtClean="0"/>
              <a:t>reported in Kenya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Cases </a:t>
            </a:r>
            <a:r>
              <a:rPr lang="en-US" sz="2000" dirty="0"/>
              <a:t>↑</a:t>
            </a:r>
            <a:r>
              <a:rPr lang="en-US" sz="2000" dirty="0" smtClean="0"/>
              <a:t> from </a:t>
            </a:r>
            <a:r>
              <a:rPr lang="en-US" sz="2000" dirty="0"/>
              <a:t>21,496 to 49,057 </a:t>
            </a:r>
            <a:r>
              <a:rPr lang="en-US" sz="2000" dirty="0" smtClean="0"/>
              <a:t> between 2005-2010</a:t>
            </a:r>
            <a:r>
              <a:rPr lang="en-US" sz="2000" dirty="0"/>
              <a:t>.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6478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/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Child neglect: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sub-categories:</a:t>
            </a:r>
            <a:br>
              <a:rPr lang="en-US" dirty="0">
                <a:solidFill>
                  <a:srgbClr val="C00000"/>
                </a:solidFill>
              </a:rPr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279842"/>
              </p:ext>
            </p:extLst>
          </p:nvPr>
        </p:nvGraphicFramePr>
        <p:xfrm>
          <a:off x="467544" y="1412776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26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4000" dirty="0" smtClean="0">
                <a:solidFill>
                  <a:srgbClr val="C00000"/>
                </a:solidFill>
              </a:rPr>
              <a:t>Child neglect: Management </a:t>
            </a:r>
            <a:endParaRPr lang="en-GB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389120"/>
          </a:xfrm>
        </p:spPr>
        <p:txBody>
          <a:bodyPr/>
          <a:lstStyle/>
          <a:p>
            <a:r>
              <a:rPr lang="en-GB" sz="2400" dirty="0" smtClean="0"/>
              <a:t>Detailed history to determine the cause and come up with possible solution.</a:t>
            </a:r>
          </a:p>
          <a:p>
            <a:r>
              <a:rPr lang="en-GB" sz="2400" dirty="0" smtClean="0"/>
              <a:t>Validate</a:t>
            </a:r>
          </a:p>
          <a:p>
            <a:r>
              <a:rPr lang="en-GB" sz="2400" dirty="0" smtClean="0"/>
              <a:t>Child protection</a:t>
            </a:r>
          </a:p>
          <a:p>
            <a:pPr lvl="1"/>
            <a:r>
              <a:rPr lang="en-GB" sz="2200" dirty="0" smtClean="0"/>
              <a:t>May require placement in a foster home, children’s home if solution within the immediate and extended family can not be found.</a:t>
            </a:r>
          </a:p>
          <a:p>
            <a:r>
              <a:rPr lang="en-GB" dirty="0" smtClean="0"/>
              <a:t>Specific treatment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rgbClr val="C00000"/>
                </a:solidFill>
              </a:rPr>
              <a:t>Effects of neglect on children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Neglected children </a:t>
            </a:r>
            <a:r>
              <a:rPr lang="en-US" sz="2400" b="1" dirty="0" smtClean="0"/>
              <a:t>tend to experience:</a:t>
            </a:r>
          </a:p>
          <a:p>
            <a:r>
              <a:rPr lang="en-US" sz="2000" dirty="0"/>
              <a:t>D</a:t>
            </a:r>
            <a:r>
              <a:rPr lang="en-US" sz="2000" dirty="0" smtClean="0"/>
              <a:t>elays </a:t>
            </a:r>
            <a:r>
              <a:rPr lang="en-US" sz="2000" dirty="0"/>
              <a:t>in physical and psychosocial </a:t>
            </a:r>
            <a:r>
              <a:rPr lang="en-US" sz="2000" dirty="0" smtClean="0"/>
              <a:t>development </a:t>
            </a:r>
          </a:p>
          <a:p>
            <a:pPr lvl="1"/>
            <a:r>
              <a:rPr lang="en-US" sz="1800" dirty="0" smtClean="0"/>
              <a:t>including delays in execution function, attention, processing speed, language, memory and social skills. </a:t>
            </a:r>
          </a:p>
          <a:p>
            <a:r>
              <a:rPr lang="en-US" sz="2000" dirty="0" smtClean="0"/>
              <a:t>Non-organic failure to thrive: growth failure in the absence of an organic cause.</a:t>
            </a:r>
          </a:p>
          <a:p>
            <a:r>
              <a:rPr lang="en-US" sz="2000" dirty="0" smtClean="0"/>
              <a:t>Physical features: dental caries, pallor, impetigo, scabies, chronic suppurative otitis media.</a:t>
            </a:r>
          </a:p>
          <a:p>
            <a:r>
              <a:rPr lang="en-US" sz="2000" dirty="0" smtClean="0"/>
              <a:t>Affect disorders: avoidance of eye contact in infancy, lack of stranger anxiety as a toddler, poor interaction with peers in pre-school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120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rgbClr val="C00000"/>
                </a:solidFill>
              </a:rPr>
              <a:t>Child abuse: long term effects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57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 smtClean="0"/>
              <a:t>Impaired brain development 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Shaken baby syndrome: shortened </a:t>
            </a:r>
            <a:r>
              <a:rPr lang="en-US" sz="2000" dirty="0"/>
              <a:t>telomeres with reduced telomerase </a:t>
            </a:r>
            <a:r>
              <a:rPr lang="en-US" sz="2000" dirty="0" smtClean="0"/>
              <a:t>activity- correlates </a:t>
            </a:r>
            <a:r>
              <a:rPr lang="en-US" sz="2000" dirty="0"/>
              <a:t>to </a:t>
            </a:r>
            <a:r>
              <a:rPr lang="en-US" sz="2000" dirty="0" smtClean="0"/>
              <a:t>reduction </a:t>
            </a:r>
            <a:r>
              <a:rPr lang="en-US" sz="2000" dirty="0"/>
              <a:t>in lifespan </a:t>
            </a:r>
            <a:r>
              <a:rPr lang="en-US" sz="2000" dirty="0" smtClean="0"/>
              <a:t>by 7-15 years</a:t>
            </a:r>
            <a:r>
              <a:rPr lang="en-US" sz="2000" dirty="0"/>
              <a:t>.</a:t>
            </a:r>
            <a:endParaRPr lang="en-GB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</a:t>
            </a:r>
            <a:r>
              <a:rPr lang="en-US" sz="2400" dirty="0" smtClean="0"/>
              <a:t>hysical </a:t>
            </a:r>
            <a:r>
              <a:rPr lang="en-US" sz="2400" dirty="0"/>
              <a:t>and mental difficulties </a:t>
            </a:r>
            <a:r>
              <a:rPr lang="en-US" sz="2400" dirty="0" smtClean="0"/>
              <a:t>later in life: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Future violence re-victimization &amp; perpetration, </a:t>
            </a:r>
            <a:r>
              <a:rPr lang="en-US" sz="2000" dirty="0"/>
              <a:t>personality disorders, post-traumatic stress disorder, </a:t>
            </a:r>
            <a:r>
              <a:rPr lang="en-US" sz="2000" dirty="0" smtClean="0"/>
              <a:t>troubled inter-personal relationships, </a:t>
            </a:r>
            <a:r>
              <a:rPr lang="en-US" sz="2000" dirty="0"/>
              <a:t>depression, anxiety, suicidal ideation, eating disorders, substance abuse, and aggression</a:t>
            </a:r>
            <a:r>
              <a:rPr lang="en-US" sz="20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 chronic diseases: heart disease, cancer, COPD, stroke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</a:t>
            </a:r>
            <a:r>
              <a:rPr lang="en-US" sz="2400" dirty="0" smtClean="0"/>
              <a:t>omelessness and unemployment in adulthood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Sexual abuse: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problems with sexual functioning and reproductive health problems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697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rgbClr val="C00000"/>
                </a:solidFill>
              </a:rPr>
              <a:t>Child abuse: Prevention strategies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Enhance parenting skills through:</a:t>
            </a:r>
          </a:p>
          <a:p>
            <a:pPr lvl="1"/>
            <a:r>
              <a:rPr lang="en-GB" dirty="0" smtClean="0"/>
              <a:t>Early childhood home visitation programs</a:t>
            </a:r>
          </a:p>
          <a:p>
            <a:pPr lvl="1"/>
            <a:r>
              <a:rPr lang="en-GB" dirty="0" smtClean="0"/>
              <a:t>Education </a:t>
            </a:r>
            <a:r>
              <a:rPr lang="en-GB" dirty="0"/>
              <a:t>on positive parenting</a:t>
            </a:r>
          </a:p>
          <a:p>
            <a:r>
              <a:rPr lang="en-GB" dirty="0" smtClean="0"/>
              <a:t>Early </a:t>
            </a:r>
            <a:r>
              <a:rPr lang="en-GB" dirty="0"/>
              <a:t>recognition of risk factors for abuse &amp; harmful parent/child interactions and early prevention through providing support parents</a:t>
            </a:r>
          </a:p>
          <a:p>
            <a:r>
              <a:rPr lang="en-GB" dirty="0" smtClean="0"/>
              <a:t>Train communities &amp; HWs to recognize signs of abuse &amp; report to child welfare authorities</a:t>
            </a:r>
            <a:endParaRPr lang="en-GB" dirty="0"/>
          </a:p>
          <a:p>
            <a:r>
              <a:rPr lang="en-GB" dirty="0" smtClean="0"/>
              <a:t>Integrate school based programs to train children on recognition of abuse and other forms of abuse within education curriculum</a:t>
            </a:r>
          </a:p>
          <a:p>
            <a:r>
              <a:rPr lang="en-GB" dirty="0" smtClean="0"/>
              <a:t>Enactment of legislation by government to end corporal punishment</a:t>
            </a:r>
          </a:p>
          <a:p>
            <a:r>
              <a:rPr lang="en-GB" dirty="0" smtClean="0"/>
              <a:t>Strengthening economic support to families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356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520" y="2492896"/>
            <a:ext cx="8229600" cy="1143000"/>
          </a:xfrm>
        </p:spPr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51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0" y="1935163"/>
            <a:ext cx="8229600" cy="4389437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4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Global epidemiology of Child Abuse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389120"/>
          </a:xfrm>
        </p:spPr>
        <p:txBody>
          <a:bodyPr/>
          <a:lstStyle/>
          <a:p>
            <a:r>
              <a:rPr lang="en-GB" sz="2400" dirty="0"/>
              <a:t>United States</a:t>
            </a:r>
          </a:p>
          <a:p>
            <a:pPr lvl="2"/>
            <a:r>
              <a:rPr lang="en-GB" sz="2000" dirty="0"/>
              <a:t>2-3% of children (&lt; 18 years) abused each year</a:t>
            </a:r>
          </a:p>
          <a:p>
            <a:pPr lvl="2"/>
            <a:r>
              <a:rPr lang="en-GB" sz="2000" dirty="0"/>
              <a:t>1000-2000 children die each year from abuse (80% aged &lt; 5 years, 40% aged &lt; 1 year)</a:t>
            </a:r>
          </a:p>
          <a:p>
            <a:pPr lvl="2"/>
            <a:r>
              <a:rPr lang="en-GB" sz="2000" dirty="0"/>
              <a:t>Physical &amp; emotional abuse increases with 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3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50106"/>
          </a:xfrm>
        </p:spPr>
        <p:txBody>
          <a:bodyPr/>
          <a:lstStyle/>
          <a:p>
            <a:r>
              <a:rPr lang="en-GB" dirty="0" smtClean="0"/>
              <a:t>Status on </a:t>
            </a:r>
            <a:r>
              <a:rPr lang="en-GB" dirty="0"/>
              <a:t>c</a:t>
            </a:r>
            <a:r>
              <a:rPr lang="en-GB" dirty="0" smtClean="0"/>
              <a:t>hild abuse in Kenya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8755401" cy="44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4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rgbClr val="C00000"/>
                </a:solidFill>
              </a:rPr>
              <a:t>Effect of abuse on child health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Threat to child survival &amp;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Fatal/non-fatal physical injuries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Other health </a:t>
            </a:r>
            <a:r>
              <a:rPr lang="en-US" sz="2400" dirty="0"/>
              <a:t>problems </a:t>
            </a:r>
            <a:r>
              <a:rPr lang="en-US" sz="2400" dirty="0" smtClean="0"/>
              <a:t>(failure </a:t>
            </a:r>
            <a:r>
              <a:rPr lang="en-US" sz="2400" dirty="0"/>
              <a:t>to thrive, </a:t>
            </a:r>
            <a:r>
              <a:rPr lang="en-US" sz="2400" dirty="0" smtClean="0"/>
              <a:t>lung</a:t>
            </a:r>
            <a:r>
              <a:rPr lang="en-US" sz="2400" dirty="0"/>
              <a:t>, heart </a:t>
            </a:r>
            <a:r>
              <a:rPr lang="en-US" sz="2400" dirty="0" smtClean="0"/>
              <a:t>&amp; liver diseases)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Cognitive </a:t>
            </a:r>
            <a:r>
              <a:rPr lang="en-US" sz="2400" dirty="0"/>
              <a:t>impairment </a:t>
            </a:r>
            <a:r>
              <a:rPr lang="en-US" sz="2400" dirty="0" smtClean="0"/>
              <a:t>(impaired </a:t>
            </a:r>
            <a:r>
              <a:rPr lang="en-US" sz="2400" dirty="0"/>
              <a:t>school &amp;</a:t>
            </a:r>
            <a:r>
              <a:rPr lang="en-US" sz="2400" dirty="0" smtClean="0"/>
              <a:t> </a:t>
            </a:r>
            <a:r>
              <a:rPr lang="en-US" sz="2400" dirty="0"/>
              <a:t>work performance)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Psychological &amp; </a:t>
            </a:r>
            <a:r>
              <a:rPr lang="en-US" sz="2400" dirty="0"/>
              <a:t>emotional </a:t>
            </a:r>
            <a:r>
              <a:rPr lang="en-US" sz="2400" dirty="0" smtClean="0"/>
              <a:t>problems </a:t>
            </a:r>
            <a:r>
              <a:rPr lang="en-US" sz="2400" dirty="0"/>
              <a:t>(feelings of rejection, impaired attachment, </a:t>
            </a:r>
            <a:r>
              <a:rPr lang="en-US" sz="2400" dirty="0" smtClean="0"/>
              <a:t>fear</a:t>
            </a:r>
            <a:r>
              <a:rPr lang="en-US" sz="2400" dirty="0"/>
              <a:t>, anxiety, insecurity </a:t>
            </a:r>
            <a:r>
              <a:rPr lang="en-US" sz="2400" dirty="0" smtClean="0"/>
              <a:t>&amp; shattered </a:t>
            </a:r>
            <a:r>
              <a:rPr lang="en-US" sz="2400" dirty="0"/>
              <a:t>self-esteem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3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78069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Effect of abuse on child health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3891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Mental health problems (anxiety &amp; depression, hallucinations, memory disturbances &amp; </a:t>
            </a:r>
            <a:r>
              <a:rPr lang="en-US" sz="2400" dirty="0" smtClean="0"/>
              <a:t>suicidal ideation)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Engagement in risky </a:t>
            </a:r>
            <a:r>
              <a:rPr lang="en-US" sz="2400" dirty="0" err="1"/>
              <a:t>behaviours</a:t>
            </a:r>
            <a:r>
              <a:rPr lang="en-US" sz="2400" dirty="0"/>
              <a:t> (substance abuse &amp; early initiation of sexual activity)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Developmental &amp;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problems (non-attendance </a:t>
            </a:r>
            <a:r>
              <a:rPr lang="en-US" sz="2400" dirty="0"/>
              <a:t>at school, antisocial &amp; destructive </a:t>
            </a:r>
            <a:r>
              <a:rPr lang="en-US" sz="2400" dirty="0" err="1"/>
              <a:t>behaviour</a:t>
            </a:r>
            <a:r>
              <a:rPr lang="en-US" sz="2400" dirty="0"/>
              <a:t>, poor relationships, school exclusion &amp; conflict with the law)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3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C00000"/>
                </a:solidFill>
              </a:rPr>
              <a:t>Risk factors for child abuse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en-GB" i="1" u="sng" dirty="0" smtClean="0"/>
              <a:t>Families/parents at risk:</a:t>
            </a:r>
          </a:p>
          <a:p>
            <a:pPr lvl="2"/>
            <a:r>
              <a:rPr lang="en-GB" sz="2000" dirty="0" smtClean="0"/>
              <a:t>Low socio-economic status</a:t>
            </a:r>
          </a:p>
          <a:p>
            <a:pPr lvl="2"/>
            <a:r>
              <a:rPr lang="en-GB" sz="2000" dirty="0" smtClean="0"/>
              <a:t>Young parents/teenage mothers</a:t>
            </a:r>
          </a:p>
          <a:p>
            <a:pPr lvl="2"/>
            <a:r>
              <a:rPr lang="en-GB" sz="2000" dirty="0" smtClean="0"/>
              <a:t>Single self supporting parent</a:t>
            </a:r>
          </a:p>
          <a:p>
            <a:pPr lvl="2"/>
            <a:r>
              <a:rPr lang="en-GB" sz="2000" dirty="0" smtClean="0"/>
              <a:t>Mother with psychiatric illness</a:t>
            </a:r>
          </a:p>
          <a:p>
            <a:pPr lvl="2"/>
            <a:r>
              <a:rPr lang="en-GB" sz="2000" dirty="0"/>
              <a:t>Maternal </a:t>
            </a:r>
            <a:r>
              <a:rPr lang="en-GB" sz="2000" dirty="0" smtClean="0"/>
              <a:t>illness (chronic)</a:t>
            </a:r>
            <a:endParaRPr lang="en-GB" sz="2000" dirty="0"/>
          </a:p>
          <a:p>
            <a:pPr lvl="2"/>
            <a:r>
              <a:rPr lang="en-GB" sz="2000" dirty="0" smtClean="0"/>
              <a:t>Parental drug dependence/substance abuse</a:t>
            </a:r>
          </a:p>
          <a:p>
            <a:pPr lvl="2"/>
            <a:r>
              <a:rPr lang="en-GB" sz="2000" dirty="0" smtClean="0"/>
              <a:t>Parents who were abused or were in institutional care as children</a:t>
            </a:r>
          </a:p>
        </p:txBody>
      </p:sp>
    </p:spTree>
    <p:extLst>
      <p:ext uri="{BB962C8B-B14F-4D97-AF65-F5344CB8AC3E}">
        <p14:creationId xmlns:p14="http://schemas.microsoft.com/office/powerpoint/2010/main" val="39690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24841</TotalTime>
  <Words>2868</Words>
  <Application>Microsoft Office PowerPoint</Application>
  <PresentationFormat>On-screen Show (4:3)</PresentationFormat>
  <Paragraphs>409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Flow</vt:lpstr>
      <vt:lpstr>Child Abuse &amp; Neglect</vt:lpstr>
      <vt:lpstr>Objectives</vt:lpstr>
      <vt:lpstr>PowerPoint Presentation</vt:lpstr>
      <vt:lpstr>Global epidemiology of Child Abuse</vt:lpstr>
      <vt:lpstr>Global epidemiology of Child Abuse</vt:lpstr>
      <vt:lpstr>Status on child abuse in Kenya</vt:lpstr>
      <vt:lpstr>Effect of abuse on child health</vt:lpstr>
      <vt:lpstr>Effect of abuse on child health</vt:lpstr>
      <vt:lpstr>Risk factors for child abuse</vt:lpstr>
      <vt:lpstr>Risk factors for child abuse</vt:lpstr>
      <vt:lpstr>Physical child abuse:</vt:lpstr>
      <vt:lpstr>Physical child abuse:  </vt:lpstr>
      <vt:lpstr>Physical abuse: Recognition</vt:lpstr>
      <vt:lpstr>Physical abuse: Recognition</vt:lpstr>
      <vt:lpstr>Physical abuse: Recognition</vt:lpstr>
      <vt:lpstr>Physical Abuse: Recognition </vt:lpstr>
      <vt:lpstr>Physical abuse: Suggestive Fractures</vt:lpstr>
      <vt:lpstr>Physical abuse: Syndromes</vt:lpstr>
      <vt:lpstr>Physical abuse: Approach to history taking &amp; physical examination </vt:lpstr>
      <vt:lpstr>Physical abuse: Approach to history taking &amp; physical examination  </vt:lpstr>
      <vt:lpstr>Physical abuse: Investigations</vt:lpstr>
      <vt:lpstr>Physical abuse: Management</vt:lpstr>
      <vt:lpstr>Physical abuse: Management</vt:lpstr>
      <vt:lpstr>Child Sexual Abuse (CSA)</vt:lpstr>
      <vt:lpstr>Types of CSA</vt:lpstr>
      <vt:lpstr>Categories of CSA</vt:lpstr>
      <vt:lpstr>CSA: Epidemiology </vt:lpstr>
      <vt:lpstr>CSA: Presentation</vt:lpstr>
      <vt:lpstr>  CSA: Approach to history &amp; examination </vt:lpstr>
      <vt:lpstr>CSA: Investigation &amp; management</vt:lpstr>
      <vt:lpstr>CSA: specific treatment</vt:lpstr>
      <vt:lpstr>Validation of child abuse</vt:lpstr>
      <vt:lpstr>Measures to protect the child</vt:lpstr>
      <vt:lpstr>Rehabilitation of the family:</vt:lpstr>
      <vt:lpstr>Emotional abuse: </vt:lpstr>
      <vt:lpstr>Munchausen syndrome by proxy</vt:lpstr>
      <vt:lpstr>Munchausen syndrome by proxy</vt:lpstr>
      <vt:lpstr>Munchausen syndrome by proxy</vt:lpstr>
      <vt:lpstr>Munchausen syndrome by proxy: Recognition</vt:lpstr>
      <vt:lpstr>Munchausen syndrome by proxy</vt:lpstr>
      <vt:lpstr>Child neglect &amp; abandonment</vt:lpstr>
      <vt:lpstr>           Child neglect: 6 sub-categories: </vt:lpstr>
      <vt:lpstr>Child neglect: Management </vt:lpstr>
      <vt:lpstr>Effects of neglect on children</vt:lpstr>
      <vt:lpstr>Child abuse: long term effects</vt:lpstr>
      <vt:lpstr>Child abuse: Prevention strategies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Abuse</dc:title>
  <dc:creator>PHERT</dc:creator>
  <cp:lastModifiedBy>Dr Mutai</cp:lastModifiedBy>
  <cp:revision>279</cp:revision>
  <dcterms:created xsi:type="dcterms:W3CDTF">2017-12-11T18:40:24Z</dcterms:created>
  <dcterms:modified xsi:type="dcterms:W3CDTF">2020-03-03T09:27:20Z</dcterms:modified>
</cp:coreProperties>
</file>