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8" r:id="rId12"/>
    <p:sldId id="272" r:id="rId13"/>
    <p:sldId id="275" r:id="rId14"/>
    <p:sldId id="269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068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40AA-BAFA-4476-933D-43DECAE26CE7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8D9FC-8455-4492-8465-326C6E2E4F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40AA-BAFA-4476-933D-43DECAE26CE7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8D9FC-8455-4492-8465-326C6E2E4F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40AA-BAFA-4476-933D-43DECAE26CE7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8D9FC-8455-4492-8465-326C6E2E4F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40AA-BAFA-4476-933D-43DECAE26CE7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8D9FC-8455-4492-8465-326C6E2E4F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40AA-BAFA-4476-933D-43DECAE26CE7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8D9FC-8455-4492-8465-326C6E2E4F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40AA-BAFA-4476-933D-43DECAE26CE7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8D9FC-8455-4492-8465-326C6E2E4F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40AA-BAFA-4476-933D-43DECAE26CE7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8D9FC-8455-4492-8465-326C6E2E4F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40AA-BAFA-4476-933D-43DECAE26CE7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8D9FC-8455-4492-8465-326C6E2E4F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40AA-BAFA-4476-933D-43DECAE26CE7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8D9FC-8455-4492-8465-326C6E2E4F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40AA-BAFA-4476-933D-43DECAE26CE7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8D9FC-8455-4492-8465-326C6E2E4F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3A40AA-BAFA-4476-933D-43DECAE26CE7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8D9FC-8455-4492-8465-326C6E2E4F4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A40AA-BAFA-4476-933D-43DECAE26CE7}" type="datetimeFigureOut">
              <a:rPr lang="en-US" smtClean="0"/>
              <a:t>11/2/2016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8D9FC-8455-4492-8465-326C6E2E4F4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/>
            <a:r>
              <a:rPr b="1"/>
              <a:t>Coma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19595"/>
            <a:ext cx="6400800" cy="1219195"/>
          </a:xfrm>
        </p:spPr>
        <p:txBody>
          <a:bodyPr>
            <a:normAutofit fontScale="85000" lnSpcReduction="20000"/>
          </a:bodyPr>
          <a:lstStyle/>
          <a:p>
            <a:pPr/>
            <a:r>
              <a:rPr sz="2800">
                <a:solidFill>
                  <a:schemeClr val="tx1"/>
                </a:solidFill>
              </a:rPr>
              <a:t>Dr </a:t>
            </a:r>
            <a:r>
              <a:rPr sz="2800">
                <a:solidFill>
                  <a:schemeClr val="tx1"/>
                </a:solidFill>
              </a:rPr>
              <a:t>Rashmi</a:t>
            </a:r>
            <a:r>
              <a:rPr sz="2800">
                <a:solidFill>
                  <a:schemeClr val="tx1"/>
                </a:solidFill>
              </a:rPr>
              <a:t> Kumar</a:t>
            </a:r>
          </a:p>
          <a:p>
            <a:pPr/>
            <a:r>
              <a:rPr i="1" sz="2800">
                <a:solidFill>
                  <a:schemeClr val="tx1"/>
                </a:solidFill>
              </a:rPr>
              <a:t>Pediatric </a:t>
            </a:r>
            <a:r>
              <a:rPr i="1" sz="2800">
                <a:solidFill>
                  <a:schemeClr val="tx1"/>
                </a:solidFill>
              </a:rPr>
              <a:t>Intensivist</a:t>
            </a:r>
          </a:p>
          <a:p>
            <a:pPr/>
            <a:r>
              <a:rPr i="1" sz="2800">
                <a:solidFill>
                  <a:schemeClr val="tx1"/>
                </a:solidFill>
              </a:rPr>
              <a:t>University of Nairobi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43"/>
            <a:ext cx="8229600" cy="715965"/>
          </a:xfrm>
        </p:spPr>
        <p:txBody>
          <a:bodyPr>
            <a:normAutofit fontScale="90000"/>
          </a:bodyPr>
          <a:lstStyle/>
          <a:p>
            <a:pPr/>
            <a:r>
              <a:rPr/>
              <a:t>Glasgow Coma Scale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4" y="1143000"/>
            <a:ext cx="8762995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/>
              <a:t>Generally, comas are classified as:</a:t>
            </a:r>
          </a:p>
          <a:p>
            <a:pPr/>
            <a:r>
              <a:rPr>
                <a:solidFill>
                  <a:srgbClr val="FF6600"/>
                </a:solidFill>
              </a:rPr>
              <a:t>Severe</a:t>
            </a:r>
            <a:r>
              <a:rPr/>
              <a:t>, with GCS ≤ 8 </a:t>
            </a:r>
          </a:p>
          <a:p>
            <a:pPr/>
            <a:r>
              <a:rPr>
                <a:solidFill>
                  <a:srgbClr val="FF6600"/>
                </a:solidFill>
              </a:rPr>
              <a:t>Moderate</a:t>
            </a:r>
            <a:r>
              <a:rPr/>
              <a:t>, GCS 9 - 12 </a:t>
            </a:r>
          </a:p>
          <a:p>
            <a:pPr/>
            <a:r>
              <a:rPr>
                <a:solidFill>
                  <a:srgbClr val="FF6600"/>
                </a:solidFill>
              </a:rPr>
              <a:t>Minor</a:t>
            </a:r>
            <a:r>
              <a:rPr/>
              <a:t>, GCS ≥ 13.  </a:t>
            </a:r>
          </a:p>
          <a:p>
            <a:pPr>
              <a:buNone/>
            </a:p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4"/>
            <a:ext cx="8229600" cy="457200"/>
          </a:xfrm>
        </p:spPr>
        <p:txBody>
          <a:bodyPr>
            <a:normAutofit fontScale="90000"/>
          </a:bodyPr>
          <a:lstStyle/>
          <a:p>
            <a:pPr/>
            <a:r>
              <a:rPr/>
              <a:t>Main causes of coma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4" y="914400"/>
            <a:ext cx="8839204" cy="5791195"/>
          </a:xfrm>
        </p:spPr>
        <p:txBody>
          <a:bodyPr/>
          <a:lstStyle/>
          <a:p>
            <a:pPr/>
            <a:r>
              <a:rPr/>
              <a:t>Cerebrovascular</a:t>
            </a:r>
            <a:r>
              <a:rPr/>
              <a:t> diseases</a:t>
            </a:r>
          </a:p>
          <a:p>
            <a:pPr/>
            <a:r>
              <a:rPr/>
              <a:t>Hypotension</a:t>
            </a:r>
          </a:p>
          <a:p>
            <a:pPr/>
            <a:r>
              <a:rPr/>
              <a:t>Raised ICP</a:t>
            </a:r>
          </a:p>
          <a:p>
            <a:pPr/>
            <a:r>
              <a:rPr/>
              <a:t>Infections</a:t>
            </a:r>
          </a:p>
          <a:p>
            <a:pPr/>
            <a:r>
              <a:rPr/>
              <a:t>Shock</a:t>
            </a:r>
          </a:p>
          <a:p>
            <a:pPr/>
            <a:r>
              <a:rPr/>
              <a:t>Metabolic and endocrine</a:t>
            </a:r>
          </a:p>
          <a:p>
            <a:pPr/>
            <a:r>
              <a:rPr/>
              <a:t>Electrolyte abnormalities</a:t>
            </a:r>
          </a:p>
          <a:p>
            <a:pPr/>
            <a:r>
              <a:rPr/>
              <a:t>Drugs and toxins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43"/>
            <a:ext cx="8229600" cy="715965"/>
          </a:xfrm>
        </p:spPr>
        <p:txBody>
          <a:bodyPr>
            <a:normAutofit fontScale="90000"/>
          </a:bodyPr>
          <a:lstStyle/>
          <a:p>
            <a:pPr/>
            <a:r>
              <a:rPr/>
              <a:t>Investigations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195"/>
            <a:ext cx="8229600" cy="4906960"/>
          </a:xfrm>
        </p:spPr>
        <p:txBody>
          <a:bodyPr/>
          <a:lstStyle/>
          <a:p>
            <a:pPr>
              <a:buNone/>
            </a:pPr>
            <a:r>
              <a:rPr/>
              <a:t>Depends on:</a:t>
            </a:r>
          </a:p>
          <a:p>
            <a:pPr/>
            <a:r>
              <a:rPr/>
              <a:t>H</a:t>
            </a:r>
            <a:r>
              <a:rPr/>
              <a:t>istory</a:t>
            </a:r>
          </a:p>
          <a:p>
            <a:pPr/>
            <a:r>
              <a:rPr/>
              <a:t>Differential diagnosis</a:t>
            </a:r>
          </a:p>
          <a:p>
            <a:pPr/>
            <a:r>
              <a:rPr/>
              <a:t>Routine examinations to rule out common causes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/>
            <a:r>
              <a:rPr sz="3600"/>
              <a:t>Management of the unconscious patient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4"/>
          </a:xfrm>
        </p:spPr>
        <p:txBody>
          <a:bodyPr>
            <a:normAutofit/>
          </a:bodyPr>
          <a:lstStyle/>
          <a:p>
            <a:pPr/>
            <a:r>
              <a:rPr/>
              <a:t>Treatment of the underlying </a:t>
            </a:r>
            <a:r>
              <a:rPr>
                <a:solidFill>
                  <a:srgbClr val="FF0000"/>
                </a:solidFill>
              </a:rPr>
              <a:t>cause</a:t>
            </a:r>
            <a:r>
              <a:rPr/>
              <a:t> </a:t>
            </a:r>
          </a:p>
          <a:p>
            <a:pPr/>
          </a:p>
          <a:p>
            <a:pPr/>
            <a:r>
              <a:rPr/>
              <a:t>Maintenance of </a:t>
            </a:r>
            <a:r>
              <a:rPr>
                <a:solidFill>
                  <a:srgbClr val="FF0000"/>
                </a:solidFill>
              </a:rPr>
              <a:t>normal physiology</a:t>
            </a:r>
            <a:r>
              <a:rPr/>
              <a:t>: respiration, circulation, and nutrition</a:t>
            </a:r>
          </a:p>
          <a:p>
            <a:pPr/>
          </a:p>
          <a:p>
            <a:pPr>
              <a:buNone/>
            </a:pPr>
            <a:r>
              <a:rPr/>
              <a:t>Focus on </a:t>
            </a:r>
            <a:r>
              <a:rPr b="1"/>
              <a:t>A,B,C</a:t>
            </a:r>
            <a:r>
              <a:rPr/>
              <a:t>  and </a:t>
            </a:r>
            <a:r>
              <a:rPr b="1"/>
              <a:t>causes, </a:t>
            </a:r>
            <a:r>
              <a:rPr/>
              <a:t>care to include all organ systems.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43"/>
            <a:ext cx="8229600" cy="487365"/>
          </a:xfrm>
        </p:spPr>
        <p:txBody>
          <a:bodyPr>
            <a:normAutofit fontScale="90000"/>
          </a:bodyPr>
          <a:lstStyle/>
          <a:p>
            <a:pPr/>
            <a:r>
              <a:rPr/>
              <a:t>Prognosis in coma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4"/>
            <a:ext cx="8686800" cy="5638804"/>
          </a:xfrm>
        </p:spPr>
        <p:txBody>
          <a:bodyPr>
            <a:normAutofit/>
          </a:bodyPr>
          <a:lstStyle/>
          <a:p>
            <a:pPr/>
            <a:r>
              <a:rPr sz="2800"/>
              <a:t>In general, coma carries a serious prognosis.</a:t>
            </a:r>
          </a:p>
          <a:p>
            <a:pPr>
              <a:buNone/>
            </a:pPr>
          </a:p>
          <a:p>
            <a:pPr/>
            <a:r>
              <a:rPr sz="2800"/>
              <a:t>This is dependent to a large extent on the underlying cause.</a:t>
            </a:r>
          </a:p>
          <a:p>
            <a:pPr/>
          </a:p>
          <a:p>
            <a:pPr/>
            <a:r>
              <a:rPr sz="2800"/>
              <a:t>Coma due to depressant drugs carries an excellent prognosis</a:t>
            </a:r>
          </a:p>
          <a:p>
            <a:pPr/>
          </a:p>
          <a:p>
            <a:pPr/>
            <a:r>
              <a:rPr sz="2800"/>
              <a:t>Metabolic causes, apart from anoxia, carry a better prognosis than structural lesions and head injury </a:t>
            </a:r>
          </a:p>
          <a:p>
            <a:p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/>
            <a:r>
              <a:rPr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</a:p>
          <a:p>
            <a:pPr marL="514350" indent="-514350">
              <a:buAutoNum type="arabicPeriod"/>
            </a:pPr>
            <a:r>
              <a:rPr/>
              <a:t>Consciousness is a </a:t>
            </a:r>
            <a:r>
              <a:rPr i="1"/>
              <a:t>state of awareness of self and  surrounding</a:t>
            </a:r>
            <a:r>
              <a:rPr/>
              <a:t> </a:t>
            </a:r>
          </a:p>
          <a:p>
            <a:pPr marL="514350" indent="-514350">
              <a:buAutoNum type="arabicPeriod"/>
            </a:pPr>
          </a:p>
          <a:p>
            <a:pPr marL="514350" indent="-514350">
              <a:buAutoNum type="arabicPeriod"/>
            </a:pPr>
            <a:r>
              <a:rPr/>
              <a:t>Mental status = arousal + content</a:t>
            </a:r>
          </a:p>
          <a:p>
            <a:pPr marL="514350" indent="-514350">
              <a:buAutoNum type="arabicPeriod"/>
            </a:pPr>
          </a:p>
          <a:p>
            <a:pPr marL="514350" indent="-514350">
              <a:buAutoNum type="arabicPeriod"/>
            </a:pPr>
          </a:p>
          <a:p>
            <a:pPr marL="514350" indent="-514350">
              <a:buAutoNum type="arabicPeriod"/>
            </a:pPr>
          </a:p>
          <a:p>
            <a:pPr marL="514350" indent="-514350">
              <a:buAutoNum type="arabicPeriod"/>
            </a:pPr>
          </a:p>
          <a:p>
            <a:pPr>
              <a:buNone/>
            </a:p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/>
            <a:r>
              <a:rPr/>
              <a:t>Anatomy of mental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/>
            <a:r>
              <a:rPr>
                <a:solidFill>
                  <a:srgbClr val="FF0000"/>
                </a:solidFill>
              </a:rPr>
              <a:t>Ascending reticular activating system (ARAS)</a:t>
            </a:r>
          </a:p>
          <a:p>
            <a:pPr lvl="1"/>
            <a:r>
              <a:rPr sz="2400"/>
              <a:t>Activating systems of upper brainstem, hypothalamus, thalamus</a:t>
            </a:r>
          </a:p>
          <a:p>
            <a:pPr lvl="1"/>
            <a:r>
              <a:rPr sz="2400"/>
              <a:t>Determines the level of </a:t>
            </a:r>
            <a:r>
              <a:rPr sz="2400">
                <a:solidFill>
                  <a:srgbClr val="0000FF"/>
                </a:solidFill>
              </a:rPr>
              <a:t>arousal</a:t>
            </a:r>
            <a:r>
              <a:rPr>
                <a:solidFill>
                  <a:srgbClr val="0000FF"/>
                </a:solidFill>
              </a:rPr>
              <a:t> </a:t>
            </a:r>
          </a:p>
          <a:p>
            <a:pPr/>
            <a:r>
              <a:rPr>
                <a:solidFill>
                  <a:srgbClr val="FF0000"/>
                </a:solidFill>
              </a:rPr>
              <a:t>Cerebral hemispheres and interaction between functional areas in cerebral hemispheres</a:t>
            </a:r>
          </a:p>
          <a:p>
            <a:pPr lvl="1"/>
            <a:r>
              <a:rPr sz="2400"/>
              <a:t>Determines the </a:t>
            </a:r>
            <a:r>
              <a:rPr sz="2400">
                <a:solidFill>
                  <a:srgbClr val="0000FF"/>
                </a:solidFill>
              </a:rPr>
              <a:t>intellectual and emotional</a:t>
            </a:r>
            <a:r>
              <a:rPr sz="2400"/>
              <a:t> functioning</a:t>
            </a:r>
          </a:p>
          <a:p>
            <a:pPr/>
            <a:r>
              <a:rPr/>
              <a:t>Interaction between</a:t>
            </a:r>
            <a:r>
              <a:rPr>
                <a:solidFill>
                  <a:srgbClr val="FF0000"/>
                </a:solidFill>
              </a:rPr>
              <a:t> cerebral hemispheres and activating systems</a:t>
            </a:r>
            <a:r>
              <a:rPr/>
              <a:t> </a:t>
            </a:r>
          </a:p>
          <a:p>
            <a:p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43"/>
            <a:ext cx="8229600" cy="715965"/>
          </a:xfrm>
        </p:spPr>
        <p:txBody>
          <a:bodyPr>
            <a:normAutofit fontScale="90000"/>
          </a:bodyPr>
          <a:lstStyle/>
          <a:p>
            <a:pPr/>
            <a:r>
              <a:rPr/>
              <a:t>The content of consciousness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4" y="1600200"/>
            <a:ext cx="8839204" cy="510539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/>
              <a:t>Sum of patient’s </a:t>
            </a:r>
            <a:r>
              <a:rPr>
                <a:solidFill>
                  <a:srgbClr val="FF0000"/>
                </a:solidFill>
              </a:rPr>
              <a:t>intellectual</a:t>
            </a:r>
            <a:r>
              <a:rPr/>
              <a:t> (cognitive) functions and </a:t>
            </a:r>
            <a:r>
              <a:rPr>
                <a:solidFill>
                  <a:srgbClr val="FF0000"/>
                </a:solidFill>
              </a:rPr>
              <a:t>emotions</a:t>
            </a:r>
            <a:r>
              <a:rPr/>
              <a:t> (affect)</a:t>
            </a:r>
          </a:p>
          <a:p>
            <a:pPr>
              <a:lnSpc>
                <a:spcPct val="90000"/>
              </a:lnSpc>
              <a:buNone/>
            </a:pPr>
            <a:r>
              <a:rPr/>
              <a:t>   </a:t>
            </a:r>
          </a:p>
          <a:p>
            <a:pPr>
              <a:lnSpc>
                <a:spcPct val="90000"/>
              </a:lnSpc>
            </a:pPr>
            <a:r>
              <a:rPr/>
              <a:t>Depends upon the activities of the </a:t>
            </a:r>
            <a:r>
              <a:rPr>
                <a:solidFill>
                  <a:srgbClr val="FF6600"/>
                </a:solidFill>
              </a:rPr>
              <a:t>cerebral cortex</a:t>
            </a:r>
            <a:r>
              <a:rPr/>
              <a:t>, the </a:t>
            </a:r>
            <a:r>
              <a:rPr>
                <a:solidFill>
                  <a:srgbClr val="FF6600"/>
                </a:solidFill>
              </a:rPr>
              <a:t>thalamus</a:t>
            </a:r>
            <a:r>
              <a:rPr/>
              <a:t> &amp; their interrelationship </a:t>
            </a:r>
          </a:p>
          <a:p>
            <a:pPr>
              <a:lnSpc>
                <a:spcPct val="90000"/>
              </a:lnSpc>
              <a:buNone/>
            </a:pPr>
          </a:p>
          <a:p>
            <a:pPr>
              <a:buNone/>
            </a:pPr>
            <a:r>
              <a:rPr b="1" i="1"/>
              <a:t>Lesions of these structures will diminish the content of consciousness </a:t>
            </a:r>
            <a:r>
              <a:rPr b="1" i="1" sz="2800"/>
              <a:t>(without changing the state of consciousness)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4"/>
            <a:ext cx="8229600" cy="838204"/>
          </a:xfrm>
        </p:spPr>
        <p:txBody>
          <a:bodyPr>
            <a:normAutofit/>
          </a:bodyPr>
          <a:lstStyle/>
          <a:p>
            <a:pPr/>
            <a:r>
              <a:rPr/>
              <a:t>Altered mental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4"/>
            <a:ext cx="8229600" cy="518160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sz="2800">
                <a:solidFill>
                  <a:schemeClr val="tx2"/>
                </a:solidFill>
              </a:rPr>
              <a:t>Abnormal change in level of </a:t>
            </a:r>
            <a:r>
              <a:rPr sz="2800">
                <a:solidFill>
                  <a:srgbClr val="0000FF"/>
                </a:solidFill>
              </a:rPr>
              <a:t>arousal</a:t>
            </a:r>
            <a:r>
              <a:rPr sz="2800">
                <a:solidFill>
                  <a:schemeClr val="tx2"/>
                </a:solidFill>
              </a:rPr>
              <a:t> or altered </a:t>
            </a:r>
            <a:r>
              <a:rPr sz="2800">
                <a:solidFill>
                  <a:srgbClr val="0000FF"/>
                </a:solidFill>
              </a:rPr>
              <a:t>content </a:t>
            </a:r>
            <a:r>
              <a:rPr sz="2800">
                <a:solidFill>
                  <a:schemeClr val="tx2"/>
                </a:solidFill>
              </a:rPr>
              <a:t>of  a patient's thought processes</a:t>
            </a:r>
          </a:p>
          <a:p>
            <a:pPr>
              <a:buNone/>
            </a:pPr>
            <a:r>
              <a:rPr b="1" sz="2800"/>
              <a:t> </a:t>
            </a:r>
          </a:p>
          <a:p>
            <a:pPr/>
            <a:r>
              <a:rPr b="1" u="sng" sz="2800">
                <a:solidFill>
                  <a:srgbClr val="0000FF"/>
                </a:solidFill>
              </a:rPr>
              <a:t>Change in the level of arousal or alertness</a:t>
            </a:r>
          </a:p>
          <a:p>
            <a:pPr lvl="1"/>
            <a:r>
              <a:rPr sz="2400"/>
              <a:t>inattentiveness, lethargy, stupor, and coma.</a:t>
            </a:r>
            <a:r>
              <a:rPr b="1"/>
              <a:t> </a:t>
            </a:r>
          </a:p>
          <a:p>
            <a:pPr lvl="1">
              <a:buNone/>
            </a:pPr>
          </a:p>
          <a:p>
            <a:pPr/>
            <a:r>
              <a:rPr b="1" u="sng" sz="2800">
                <a:solidFill>
                  <a:srgbClr val="0000FF"/>
                </a:solidFill>
              </a:rPr>
              <a:t>Change in content</a:t>
            </a:r>
            <a:r>
              <a:rPr b="1" sz="2400">
                <a:solidFill>
                  <a:srgbClr val="0000FF"/>
                </a:solidFill>
              </a:rPr>
              <a:t> </a:t>
            </a:r>
          </a:p>
          <a:p>
            <a:pPr lvl="1"/>
            <a:r>
              <a:rPr sz="2400"/>
              <a:t>“Relatively </a:t>
            </a:r>
            <a:r>
              <a:rPr sz="2400">
                <a:solidFill>
                  <a:srgbClr val="D60093"/>
                </a:solidFill>
              </a:rPr>
              <a:t>simple</a:t>
            </a:r>
            <a:r>
              <a:rPr sz="2400"/>
              <a:t>” changes: e.g. </a:t>
            </a:r>
            <a:r>
              <a:rPr sz="2400">
                <a:solidFill>
                  <a:srgbClr val="FF0000"/>
                </a:solidFill>
              </a:rPr>
              <a:t>speech, calculations, spelling</a:t>
            </a:r>
          </a:p>
          <a:p>
            <a:pPr lvl="1"/>
            <a:r>
              <a:rPr sz="2400"/>
              <a:t>More </a:t>
            </a:r>
            <a:r>
              <a:rPr sz="2400">
                <a:solidFill>
                  <a:srgbClr val="D60093"/>
                </a:solidFill>
              </a:rPr>
              <a:t>complex</a:t>
            </a:r>
            <a:r>
              <a:rPr sz="2400"/>
              <a:t> changes: </a:t>
            </a:r>
            <a:r>
              <a:rPr sz="2400">
                <a:solidFill>
                  <a:srgbClr val="FF0000"/>
                </a:solidFill>
              </a:rPr>
              <a:t>emotions, behavior or personality</a:t>
            </a:r>
            <a:r>
              <a:rPr sz="2400"/>
              <a:t> </a:t>
            </a:r>
          </a:p>
          <a:p>
            <a:pPr lvl="1"/>
            <a:r>
              <a:rPr sz="2400"/>
              <a:t>Examples: </a:t>
            </a:r>
            <a:r>
              <a:rPr i="1" sz="2400"/>
              <a:t>confusion</a:t>
            </a:r>
            <a:r>
              <a:rPr sz="2400"/>
              <a:t>, </a:t>
            </a:r>
            <a:r>
              <a:rPr i="1" sz="2400"/>
              <a:t>disorientation</a:t>
            </a:r>
            <a:r>
              <a:rPr sz="2400"/>
              <a:t>, </a:t>
            </a:r>
            <a:r>
              <a:rPr i="1" sz="2400"/>
              <a:t>hallucinations</a:t>
            </a:r>
            <a:r>
              <a:rPr sz="2400"/>
              <a:t>, </a:t>
            </a:r>
            <a:r>
              <a:rPr i="1" sz="2400"/>
              <a:t>poor comprehension</a:t>
            </a:r>
            <a:r>
              <a:rPr sz="2400"/>
              <a:t>, or </a:t>
            </a:r>
            <a:r>
              <a:rPr i="1" sz="2400"/>
              <a:t>verbal expressive difficulty</a:t>
            </a:r>
            <a:r>
              <a:rPr sz="2400"/>
              <a:t>  </a:t>
            </a:r>
          </a:p>
          <a:p>
            <a:p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43"/>
            <a:ext cx="8229600" cy="563560"/>
          </a:xfrm>
        </p:spPr>
        <p:txBody>
          <a:bodyPr>
            <a:normAutofit fontScale="90000"/>
          </a:bodyPr>
          <a:lstStyle/>
          <a:p>
            <a:pPr/>
            <a:r>
              <a:rPr b="1" sz="3200"/>
              <a:t>Definitions of levels of arousal (</a:t>
            </a:r>
            <a:r>
              <a:rPr b="1" sz="3200"/>
              <a:t>conciousness</a:t>
            </a:r>
            <a:r>
              <a:rPr b="1" sz="320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4"/>
            <a:ext cx="8229600" cy="556259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u="sng" sz="2800">
                <a:solidFill>
                  <a:srgbClr val="FF0000"/>
                </a:solidFill>
              </a:rPr>
              <a:t>Alert (Conscious)</a:t>
            </a:r>
            <a:r>
              <a:rPr sz="2800">
                <a:solidFill>
                  <a:schemeClr val="tx2"/>
                </a:solidFill>
              </a:rPr>
              <a:t> - </a:t>
            </a:r>
            <a:r>
              <a:rPr sz="2800"/>
              <a:t>Appearance of wakefulness,  awareness of the self and environment </a:t>
            </a:r>
          </a:p>
          <a:p>
            <a:pPr>
              <a:lnSpc>
                <a:spcPct val="90000"/>
              </a:lnSpc>
            </a:pPr>
            <a:r>
              <a:rPr u="sng" sz="2800">
                <a:solidFill>
                  <a:srgbClr val="FF0000"/>
                </a:solidFill>
              </a:rPr>
              <a:t>Lethargy -</a:t>
            </a:r>
            <a:r>
              <a:rPr sz="2800"/>
              <a:t> </a:t>
            </a:r>
            <a:r>
              <a:rPr sz="2800">
                <a:solidFill>
                  <a:srgbClr val="0000FF"/>
                </a:solidFill>
              </a:rPr>
              <a:t>mild</a:t>
            </a:r>
            <a:r>
              <a:rPr sz="2800"/>
              <a:t>  reduction in alertness</a:t>
            </a:r>
          </a:p>
          <a:p>
            <a:pPr>
              <a:lnSpc>
                <a:spcPct val="110000"/>
              </a:lnSpc>
            </a:pPr>
            <a:r>
              <a:rPr u="sng" sz="2800">
                <a:solidFill>
                  <a:srgbClr val="FF0000"/>
                </a:solidFill>
              </a:rPr>
              <a:t>Obtundation</a:t>
            </a:r>
            <a:r>
              <a:rPr u="sng" sz="2800">
                <a:solidFill>
                  <a:srgbClr val="FF0000"/>
                </a:solidFill>
              </a:rPr>
              <a:t> </a:t>
            </a:r>
            <a:r>
              <a:rPr sz="2800">
                <a:solidFill>
                  <a:srgbClr val="FF0000"/>
                </a:solidFill>
              </a:rPr>
              <a:t>-</a:t>
            </a:r>
            <a:r>
              <a:rPr sz="2800"/>
              <a:t> </a:t>
            </a:r>
            <a:r>
              <a:rPr sz="2800">
                <a:solidFill>
                  <a:srgbClr val="0000FF"/>
                </a:solidFill>
              </a:rPr>
              <a:t>moderate</a:t>
            </a:r>
            <a:r>
              <a:rPr sz="2800"/>
              <a:t> reduction in alertness. Increased </a:t>
            </a:r>
            <a:r>
              <a:rPr i="1" sz="2800"/>
              <a:t>response time</a:t>
            </a:r>
            <a:r>
              <a:rPr sz="2800"/>
              <a:t> to stimuli.</a:t>
            </a:r>
          </a:p>
          <a:p>
            <a:pPr>
              <a:lnSpc>
                <a:spcPct val="110000"/>
              </a:lnSpc>
            </a:pPr>
            <a:r>
              <a:rPr u="sng" sz="2800">
                <a:solidFill>
                  <a:srgbClr val="FF0000"/>
                </a:solidFill>
              </a:rPr>
              <a:t>Stupor -</a:t>
            </a:r>
            <a:r>
              <a:rPr sz="2800"/>
              <a:t> Deep sleep,  patient can be aroused only by </a:t>
            </a:r>
            <a:r>
              <a:rPr sz="2800">
                <a:solidFill>
                  <a:srgbClr val="0000FF"/>
                </a:solidFill>
              </a:rPr>
              <a:t>vigorous and repetitive</a:t>
            </a:r>
            <a:r>
              <a:rPr sz="2800"/>
              <a:t> stimulation. Returns  to deep sleep when not continually stimulated</a:t>
            </a:r>
            <a:r>
              <a:rPr sz="2800">
                <a:solidFill>
                  <a:schemeClr val="tx2"/>
                </a:solidFill>
              </a:rPr>
              <a:t>.</a:t>
            </a:r>
          </a:p>
          <a:p>
            <a:pPr>
              <a:lnSpc>
                <a:spcPct val="110000"/>
              </a:lnSpc>
            </a:pPr>
            <a:r>
              <a:rPr u="sng" sz="2800">
                <a:solidFill>
                  <a:srgbClr val="FF0000"/>
                </a:solidFill>
              </a:rPr>
              <a:t>Coma (Unconscious) -</a:t>
            </a:r>
            <a:r>
              <a:rPr sz="2800"/>
              <a:t> </a:t>
            </a:r>
            <a:r>
              <a:rPr sz="2800">
                <a:solidFill>
                  <a:srgbClr val="0000FF"/>
                </a:solidFill>
              </a:rPr>
              <a:t>Sleep like</a:t>
            </a:r>
            <a:r>
              <a:rPr sz="2800"/>
              <a:t> appearance and behaviorally </a:t>
            </a:r>
            <a:r>
              <a:rPr sz="2800">
                <a:solidFill>
                  <a:srgbClr val="0000FF"/>
                </a:solidFill>
              </a:rPr>
              <a:t>unresponsive</a:t>
            </a:r>
            <a:r>
              <a:rPr sz="2800"/>
              <a:t> to all external stimuli  (</a:t>
            </a:r>
            <a:r>
              <a:rPr i="1" sz="2800"/>
              <a:t>Unarousable</a:t>
            </a:r>
            <a:r>
              <a:rPr sz="2800"/>
              <a:t> </a:t>
            </a:r>
            <a:r>
              <a:rPr i="1" sz="2800"/>
              <a:t>unresponsiveness</a:t>
            </a:r>
            <a:r>
              <a:rPr sz="2800"/>
              <a:t>, </a:t>
            </a:r>
            <a:r>
              <a:rPr i="1" sz="2800"/>
              <a:t>eyes closed</a:t>
            </a:r>
            <a:r>
              <a:rPr sz="2800"/>
              <a:t>) </a:t>
            </a:r>
          </a:p>
          <a:p>
            <a:p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4"/>
            <a:ext cx="8229600" cy="609604"/>
          </a:xfrm>
        </p:spPr>
        <p:txBody>
          <a:bodyPr>
            <a:noAutofit/>
          </a:bodyPr>
          <a:lstStyle/>
          <a:p>
            <a:pPr/>
            <a:r>
              <a:rPr sz="3600"/>
              <a:t>Confusional</a:t>
            </a:r>
            <a:r>
              <a:rPr sz="3600"/>
              <a:t>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4"/>
            <a:ext cx="8229600" cy="505936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>
                <a:solidFill>
                  <a:srgbClr val="FF0000"/>
                </a:solidFill>
              </a:rPr>
              <a:t>Major defect</a:t>
            </a:r>
            <a:r>
              <a:rPr/>
              <a:t>: lack of attention</a:t>
            </a:r>
          </a:p>
          <a:p>
            <a:pPr lvl="1">
              <a:lnSpc>
                <a:spcPct val="110000"/>
              </a:lnSpc>
              <a:buClr>
                <a:schemeClr val="bg2"/>
              </a:buClr>
              <a:buSzPct val="75000"/>
              <a:buFont typeface="Wingdings"/>
              <a:buChar char="n"/>
            </a:pPr>
            <a:r>
              <a:rPr i="1" sz="3200"/>
              <a:t>Disorientation</a:t>
            </a:r>
            <a:r>
              <a:rPr sz="3200"/>
              <a:t> to time &gt; place &gt; person</a:t>
            </a:r>
          </a:p>
          <a:p>
            <a:pPr lvl="1">
              <a:lnSpc>
                <a:spcPct val="110000"/>
              </a:lnSpc>
              <a:buClr>
                <a:schemeClr val="bg2"/>
              </a:buClr>
              <a:buSzPct val="75000"/>
              <a:buFont typeface="Wingdings"/>
              <a:buChar char="n"/>
            </a:pPr>
            <a:r>
              <a:rPr sz="3200"/>
              <a:t>Patient thinks </a:t>
            </a:r>
            <a:r>
              <a:rPr i="1" sz="3200"/>
              <a:t>less clearly</a:t>
            </a:r>
            <a:r>
              <a:rPr sz="3200"/>
              <a:t> and </a:t>
            </a:r>
            <a:r>
              <a:rPr i="1" sz="3200"/>
              <a:t>more slowly</a:t>
            </a:r>
          </a:p>
          <a:p>
            <a:pPr lvl="1">
              <a:lnSpc>
                <a:spcPct val="110000"/>
              </a:lnSpc>
              <a:buClr>
                <a:schemeClr val="bg2"/>
              </a:buClr>
              <a:buSzPct val="75000"/>
              <a:buFont typeface="Wingdings"/>
              <a:buChar char="n"/>
            </a:pPr>
            <a:r>
              <a:rPr i="1" sz="3200"/>
              <a:t>Memory</a:t>
            </a:r>
            <a:r>
              <a:rPr sz="3200"/>
              <a:t> faulty (difficulty in repeating numbers (digit span)</a:t>
            </a:r>
          </a:p>
          <a:p>
            <a:pPr>
              <a:lnSpc>
                <a:spcPct val="110000"/>
              </a:lnSpc>
            </a:pPr>
            <a:r>
              <a:rPr>
                <a:solidFill>
                  <a:srgbClr val="FF0000"/>
                </a:solidFill>
              </a:rPr>
              <a:t>Misinterpretation</a:t>
            </a:r>
            <a:r>
              <a:rPr/>
              <a:t> of external stimuli</a:t>
            </a:r>
          </a:p>
          <a:p>
            <a:pPr>
              <a:lnSpc>
                <a:spcPct val="110000"/>
              </a:lnSpc>
            </a:pPr>
            <a:r>
              <a:rPr/>
              <a:t>Drowsiness may </a:t>
            </a:r>
            <a:r>
              <a:rPr>
                <a:solidFill>
                  <a:srgbClr val="FF0000"/>
                </a:solidFill>
              </a:rPr>
              <a:t>alternate</a:t>
            </a:r>
            <a:r>
              <a:rPr/>
              <a:t> with hyper -excitability and irritability </a:t>
            </a:r>
          </a:p>
          <a:p>
            <a:p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/>
            <a:r>
              <a:rPr/>
              <a:t>Delirium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b="1" sz="3600"/>
              <a:t>Markedly abnormal mental state</a:t>
            </a:r>
          </a:p>
          <a:p>
            <a:pPr lvl="1">
              <a:buNone/>
            </a:pPr>
            <a:r>
              <a:rPr b="1" sz="3200">
                <a:solidFill>
                  <a:srgbClr val="FF0000"/>
                </a:solidFill>
              </a:rPr>
              <a:t>Severe </a:t>
            </a:r>
            <a:r>
              <a:rPr b="1" sz="3200">
                <a:solidFill>
                  <a:srgbClr val="FF0000"/>
                </a:solidFill>
              </a:rPr>
              <a:t>confusional</a:t>
            </a:r>
            <a:r>
              <a:rPr b="1" sz="3200">
                <a:solidFill>
                  <a:srgbClr val="FF0000"/>
                </a:solidFill>
              </a:rPr>
              <a:t> state</a:t>
            </a:r>
          </a:p>
          <a:p>
            <a:pPr lvl="1">
              <a:buNone/>
            </a:pPr>
            <a:r>
              <a:rPr b="1" sz="3200">
                <a:solidFill>
                  <a:schemeClr val="tx2"/>
                </a:solidFill>
              </a:rPr>
              <a:t>PLUS</a:t>
            </a:r>
            <a:r>
              <a:rPr b="1" sz="3200"/>
              <a:t>  </a:t>
            </a:r>
          </a:p>
          <a:p>
            <a:pPr lvl="1">
              <a:buNone/>
            </a:pPr>
            <a:r>
              <a:rPr b="1" sz="3200">
                <a:solidFill>
                  <a:srgbClr val="FF0000"/>
                </a:solidFill>
              </a:rPr>
              <a:t>Visual hallucinations &amp;/or delusions</a:t>
            </a:r>
          </a:p>
          <a:p>
            <a:pPr lvl="1"/>
          </a:p>
          <a:p>
            <a:pPr lvl="1">
              <a:buNone/>
            </a:pPr>
            <a:r>
              <a:rPr b="1" sz="3200"/>
              <a:t>Patient not in true contact with people or surroundings</a:t>
            </a:r>
          </a:p>
          <a:p>
            <a:p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4"/>
            <a:ext cx="8229600" cy="5059365"/>
          </a:xfrm>
        </p:spPr>
        <p:txBody>
          <a:bodyPr/>
          <a:lstStyle/>
          <a:p>
            <a:pPr>
              <a:buNone/>
            </a:pPr>
            <a:r>
              <a:rPr b="1" i="1"/>
              <a:t>For coma to occur:</a:t>
            </a:r>
          </a:p>
          <a:p>
            <a:pPr>
              <a:buNone/>
            </a:pPr>
          </a:p>
          <a:p>
            <a:pPr/>
            <a:r>
              <a:rPr/>
              <a:t>Lesions of the cerebral hemispheres and brainstem to be extensive</a:t>
            </a:r>
          </a:p>
          <a:p>
            <a:pPr/>
          </a:p>
          <a:p>
            <a:p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517</Words>
  <Application>Microsoft Office PowerPoint</Application>
  <PresentationFormat>On-screen Show (4:3)</PresentationFormat>
  <Paragraphs>91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Coma</vt:lpstr>
      <vt:lpstr>Definitions</vt:lpstr>
      <vt:lpstr>Anatomy of mental status</vt:lpstr>
      <vt:lpstr>The content of consciousness</vt:lpstr>
      <vt:lpstr>Altered mental status</vt:lpstr>
      <vt:lpstr>Definitions of levels of arousal (conciousness)</vt:lpstr>
      <vt:lpstr>Confusional state</vt:lpstr>
      <vt:lpstr>Delirium</vt:lpstr>
      <vt:lpstr>Slide 9</vt:lpstr>
      <vt:lpstr>Glasgow Coma Scale</vt:lpstr>
      <vt:lpstr>Slide 11</vt:lpstr>
      <vt:lpstr>Main causes of coma</vt:lpstr>
      <vt:lpstr>Investigations</vt:lpstr>
      <vt:lpstr>Management of the unconscious patient</vt:lpstr>
      <vt:lpstr>Prognosis in coma</vt:lpstr>
    </vt:vector>
  </TitlesOfParts>
  <Company>personal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krishna</dc:creator>
  <cp:lastModifiedBy>krishna</cp:lastModifiedBy>
  <cp:revision>12</cp:revision>
  <dcterms:created xsi:type="dcterms:W3CDTF">2016-11-02T08:34:37Z</dcterms:created>
  <dcterms:modified xsi:type="dcterms:W3CDTF">2016-11-02T09:36:44Z</dcterms:modified>
</cp:coreProperties>
</file>