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  <a:lvl2pPr marL="777875" indent="-333375" algn="ctr">
              <a:spcBef>
                <a:spcPts val="0"/>
              </a:spcBef>
              <a:defRPr i="1" sz="2400"/>
            </a:lvl2pPr>
            <a:lvl3pPr marL="1222375" indent="-333375" algn="ctr">
              <a:spcBef>
                <a:spcPts val="0"/>
              </a:spcBef>
              <a:defRPr i="1" sz="2400"/>
            </a:lvl3pPr>
            <a:lvl4pPr marL="1666875" indent="-333375" algn="ctr">
              <a:spcBef>
                <a:spcPts val="0"/>
              </a:spcBef>
              <a:defRPr i="1" sz="2400"/>
            </a:lvl4pPr>
            <a:lvl5pPr marL="2111375" indent="-333375" algn="ctr">
              <a:spcBef>
                <a:spcPts val="0"/>
              </a:spcBef>
              <a:defRPr i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13"/>
          </p:nvPr>
        </p:nvSpPr>
        <p:spPr>
          <a:xfrm>
            <a:off x="1270000" y="4267110"/>
            <a:ext cx="10464800" cy="609779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8"/>
            <a:ext cx="9753604" cy="650579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2"/>
            <a:ext cx="12401550" cy="82677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5"/>
            <a:ext cx="9429750" cy="628650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ngestive Cardiac Failu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Congestive Cardiac Failure</a:t>
            </a:r>
          </a:p>
        </p:txBody>
      </p:sp>
      <p:sp>
        <p:nvSpPr>
          <p:cNvPr id="120" name="Prof. Jowi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Prof. Jowi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Etiology of heart failure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00"/>
            </a:pPr>
            <a:r>
              <a:t>Etiology of heart failure </a:t>
            </a:r>
          </a:p>
          <a:p>
            <a:pPr defTabSz="484886">
              <a:defRPr sz="6600"/>
            </a:pPr>
            <a:r>
              <a:t>Fetal</a:t>
            </a:r>
          </a:p>
        </p:txBody>
      </p:sp>
      <p:sp>
        <p:nvSpPr>
          <p:cNvPr id="145" name="Severe anemia (hemolysis, fetal maternal transfusio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5000" indent="-635000">
              <a:buSzPct val="100000"/>
              <a:buAutoNum type="alphaUcPeriod" startAt="1"/>
            </a:pPr>
            <a:r>
              <a:t>Severe anemia (hemolysis, fetal maternal transfusion)</a:t>
            </a:r>
          </a:p>
          <a:p>
            <a:pPr marL="635000" indent="-635000">
              <a:buSzPct val="100000"/>
              <a:buAutoNum type="alphaUcPeriod" startAt="1"/>
            </a:pPr>
            <a:r>
              <a:t>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Heart failure in the premature neona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Heart failure in the premature neonate </a:t>
            </a:r>
          </a:p>
        </p:txBody>
      </p:sp>
      <p:sp>
        <p:nvSpPr>
          <p:cNvPr id="148" name="Fluid overloa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00"/>
            </a:pPr>
            <a:r>
              <a:t>Fluid overload</a:t>
            </a: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Patent ductus arteriosus</a:t>
            </a: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Ventricular septal defect</a:t>
            </a: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Cod pulmonale</a:t>
            </a: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Hypertension </a:t>
            </a: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Myocarditis </a:t>
            </a:r>
          </a:p>
          <a:p>
            <a:pPr marL="413384" indent="-413384" defTabSz="543305">
              <a:spcBef>
                <a:spcPts val="3900"/>
              </a:spcBef>
              <a:defRPr sz="2900"/>
            </a:pPr>
            <a:r>
              <a:t>Genetic cardiomyopathy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f in the full term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84886">
              <a:defRPr sz="6600"/>
            </a:pPr>
            <a:r>
              <a:t>Hf in the full term</a:t>
            </a:r>
          </a:p>
          <a:p>
            <a:pPr defTabSz="484886">
              <a:defRPr sz="6600"/>
            </a:pPr>
            <a:r>
              <a:t>Neonates </a:t>
            </a:r>
          </a:p>
        </p:txBody>
      </p:sp>
      <p:sp>
        <p:nvSpPr>
          <p:cNvPr id="151" name="Asphyxia related myocardial dys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2270" indent="-382270" defTabSz="502412">
              <a:spcBef>
                <a:spcPts val="3600"/>
              </a:spcBef>
              <a:defRPr sz="2700"/>
            </a:pPr>
            <a:r>
              <a:t>Asphyxia related myocardial dysfunction</a:t>
            </a:r>
          </a:p>
          <a:p>
            <a:pPr marL="382270" indent="-382270" defTabSz="502412">
              <a:spcBef>
                <a:spcPts val="3600"/>
              </a:spcBef>
              <a:defRPr sz="2700"/>
            </a:pPr>
            <a:r>
              <a:t>Metabolic - hypoglycemia , hypocalcemia</a:t>
            </a:r>
          </a:p>
          <a:p>
            <a:pPr marL="382270" indent="-382270" defTabSz="502412">
              <a:spcBef>
                <a:spcPts val="3600"/>
              </a:spcBef>
              <a:defRPr sz="2700"/>
            </a:pPr>
            <a:r>
              <a:t>Sepsis, anemia and polycythemia</a:t>
            </a:r>
          </a:p>
          <a:p>
            <a:pPr marL="382270" indent="-382270" defTabSz="502412">
              <a:spcBef>
                <a:spcPts val="3600"/>
              </a:spcBef>
              <a:defRPr sz="2700"/>
            </a:pPr>
            <a:r>
              <a:t>Myocarditis </a:t>
            </a:r>
          </a:p>
          <a:p>
            <a:pPr marL="382270" indent="-382270" defTabSz="502412">
              <a:spcBef>
                <a:spcPts val="3600"/>
              </a:spcBef>
              <a:defRPr sz="2700"/>
            </a:pPr>
            <a:r>
              <a:t>Left sided obstructive lesions (coarctation of the aorta , hypoplastic left heart syndrome, critical aortic stenosis</a:t>
            </a:r>
          </a:p>
          <a:p>
            <a:pPr marL="382270" indent="-382270" defTabSz="502412">
              <a:spcBef>
                <a:spcPts val="3600"/>
              </a:spcBef>
              <a:defRPr sz="2700"/>
            </a:pPr>
            <a:r>
              <a:t>Large mixing disease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HF in infant - todd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HF in infant - toddler</a:t>
            </a:r>
          </a:p>
        </p:txBody>
      </p:sp>
      <p:sp>
        <p:nvSpPr>
          <p:cNvPr id="154" name="Left to right shunts (VSD, PDA, AVSD) -  occurs within 6weeks of life later when lung pressure goes dow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Left to right shunts (VSD, PDA, AVSD) -  occurs within 6weeks of life later when lung pressure goes down</a:t>
            </a:r>
          </a:p>
          <a:p>
            <a:pPr/>
            <a:r>
              <a:t>Hemangioma (arteriovenous malformations), anomalous left coronary artery , genetic or metabolic cardiomyopathy....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HF in child - adolesc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2516">
              <a:defRPr sz="7800"/>
            </a:lvl1pPr>
          </a:lstStyle>
          <a:p>
            <a:pPr/>
            <a:r>
              <a:t>HF in child - adolescent</a:t>
            </a:r>
          </a:p>
        </p:txBody>
      </p:sp>
      <p:sp>
        <p:nvSpPr>
          <p:cNvPr id="157" name="Rheumatic fev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3363" indent="-253363" defTabSz="332992">
              <a:spcBef>
                <a:spcPts val="2300"/>
              </a:spcBef>
              <a:defRPr sz="1800"/>
            </a:pPr>
            <a:r>
              <a:t>Rheumatic fever </a:t>
            </a:r>
          </a:p>
          <a:p>
            <a:pPr marL="253363" indent="-253363" defTabSz="332992">
              <a:spcBef>
                <a:spcPts val="2300"/>
              </a:spcBef>
              <a:defRPr sz="1800"/>
            </a:pPr>
            <a:r>
              <a:t>Acute hypertension </a:t>
            </a:r>
          </a:p>
          <a:p>
            <a:pPr marL="253363" indent="-253363" defTabSz="332992">
              <a:spcBef>
                <a:spcPts val="2300"/>
              </a:spcBef>
              <a:defRPr sz="1800"/>
            </a:pPr>
            <a:r>
              <a:t>Myocarditis</a:t>
            </a:r>
          </a:p>
          <a:p>
            <a:pPr marL="253363" indent="-253363" defTabSz="332992">
              <a:spcBef>
                <a:spcPts val="2300"/>
              </a:spcBef>
              <a:defRPr sz="1800"/>
            </a:pPr>
            <a:r>
              <a:t>Thyrotoxisis</a:t>
            </a:r>
          </a:p>
          <a:p>
            <a:pPr marL="253363" indent="-253363" defTabSz="332992">
              <a:spcBef>
                <a:spcPts val="2300"/>
              </a:spcBef>
              <a:defRPr sz="1800"/>
            </a:pPr>
            <a:r>
              <a:t>Hemochromatosis </a:t>
            </a:r>
          </a:p>
          <a:p>
            <a:pPr marL="253363" indent="-253363" defTabSz="332992">
              <a:spcBef>
                <a:spcPts val="2300"/>
              </a:spcBef>
              <a:defRPr sz="1800"/>
            </a:pPr>
            <a:r>
              <a:t>Hemp side rosins</a:t>
            </a:r>
          </a:p>
          <a:p>
            <a:pPr marL="253363" indent="-253363" defTabSz="332992">
              <a:spcBef>
                <a:spcPts val="2300"/>
              </a:spcBef>
              <a:defRPr sz="1800"/>
            </a:pPr>
            <a:r>
              <a:t>Sickle cell endocarditis </a:t>
            </a:r>
          </a:p>
          <a:p>
            <a:pPr marL="253363" indent="-253363" defTabSz="332992">
              <a:spcBef>
                <a:spcPts val="2300"/>
              </a:spcBef>
              <a:defRPr sz="1800"/>
            </a:pPr>
            <a:r>
              <a:t>For pulmomale</a:t>
            </a:r>
          </a:p>
          <a:p>
            <a:pPr marL="253363" indent="-253363" defTabSz="332992">
              <a:spcBef>
                <a:spcPts val="2300"/>
              </a:spcBef>
              <a:defRPr sz="1800"/>
            </a:pPr>
            <a:r>
              <a:t>Cancer therapy </a:t>
            </a:r>
          </a:p>
          <a:p>
            <a:pPr marL="253363" indent="-253363" defTabSz="332992">
              <a:spcBef>
                <a:spcPts val="2300"/>
              </a:spcBef>
              <a:defRPr sz="1800"/>
            </a:pPr>
            <a:r>
              <a:t>Endocarditis </a:t>
            </a:r>
          </a:p>
          <a:p>
            <a:pPr marL="253363" indent="-253363" defTabSz="332992">
              <a:spcBef>
                <a:spcPts val="2300"/>
              </a:spcBef>
              <a:defRPr sz="1800"/>
            </a:pPr>
            <a:r>
              <a:t>Metabolic and genetic cardiomyopathy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rinciples of tx - supportive ca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Principles of tx - supportive care</a:t>
            </a:r>
          </a:p>
        </p:txBody>
      </p:sp>
      <p:sp>
        <p:nvSpPr>
          <p:cNvPr id="160" name="Physical activities: competitive and strenuous sports activities are usually contraindicat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77825" indent="-377825" defTabSz="496569">
              <a:spcBef>
                <a:spcPts val="3500"/>
              </a:spcBef>
              <a:defRPr sz="2700"/>
            </a:pPr>
            <a:r>
              <a:t>Physical activities: competitive and strenuous sports activities are usually contraindicated </a:t>
            </a:r>
          </a:p>
          <a:p>
            <a:pPr marL="377825" indent="-377825" defTabSz="496569">
              <a:spcBef>
                <a:spcPts val="3500"/>
              </a:spcBef>
              <a:defRPr sz="2700"/>
            </a:pPr>
            <a:r>
              <a:t>Diets- in children, no salt restriction (salt is essential)</a:t>
            </a:r>
          </a:p>
          <a:p>
            <a:pPr marL="377825" indent="-377825" defTabSz="496569">
              <a:spcBef>
                <a:spcPts val="3500"/>
              </a:spcBef>
              <a:defRPr sz="2700"/>
            </a:pPr>
            <a:r>
              <a:t>Prop up patient / supplement oxygen</a:t>
            </a:r>
          </a:p>
          <a:p>
            <a:pPr marL="377825" indent="-377825" defTabSz="496569">
              <a:spcBef>
                <a:spcPts val="3500"/>
              </a:spcBef>
              <a:defRPr sz="2700"/>
            </a:pPr>
            <a:r>
              <a:t>Nutritional support- enhance caloric content feeding and nasogastric or gastronomy feeding may be necessary to maintain patient growth</a:t>
            </a:r>
          </a:p>
          <a:p>
            <a:pPr marL="377825" indent="-377825" defTabSz="496569">
              <a:spcBef>
                <a:spcPts val="3500"/>
              </a:spcBef>
              <a:defRPr sz="2700"/>
            </a:pPr>
            <a:r>
              <a:t>Anemia- iron supplements or the administration of red cell transfusion </a:t>
            </a:r>
          </a:p>
          <a:p>
            <a:pPr marL="377825" indent="-377825" defTabSz="496569">
              <a:spcBef>
                <a:spcPts val="3500"/>
              </a:spcBef>
              <a:defRPr sz="2700"/>
            </a:pPr>
            <a:r>
              <a:t>Transfuse without waiting if low HB +HF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rinciples of manag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z="7100"/>
            </a:lvl1pPr>
          </a:lstStyle>
          <a:p>
            <a:pPr/>
            <a:r>
              <a:t>Principles of management </a:t>
            </a:r>
          </a:p>
        </p:txBody>
      </p:sp>
      <p:sp>
        <p:nvSpPr>
          <p:cNvPr id="163" name="Treat the underlying cau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Treat the underlying cause </a:t>
            </a:r>
          </a:p>
          <a:p>
            <a:pPr/>
            <a:r>
              <a:t>Treat the precipitating cause - infection, anemia</a:t>
            </a:r>
          </a:p>
          <a:p>
            <a:pPr/>
            <a:r>
              <a:t>Manage the symptom </a:t>
            </a:r>
          </a:p>
          <a:p>
            <a:pPr lvl="1"/>
            <a:r>
              <a:t>Reduce the preload </a:t>
            </a:r>
          </a:p>
          <a:p>
            <a:pPr lvl="1"/>
            <a:r>
              <a:t>Enhancing cardiac contractility </a:t>
            </a:r>
          </a:p>
          <a:p>
            <a:pPr lvl="1"/>
            <a:r>
              <a:t>Reduce the afterload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Neonatal - acute heart fail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 Neonatal - acute heart failure</a:t>
            </a:r>
          </a:p>
        </p:txBody>
      </p:sp>
      <p:sp>
        <p:nvSpPr>
          <p:cNvPr id="166" name="The initial management involves the usual assessment of the pxs airway , breathing , and circulation (ABC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5604" indent="-395604" defTabSz="519937">
              <a:spcBef>
                <a:spcPts val="3700"/>
              </a:spcBef>
              <a:defRPr sz="2800"/>
            </a:pPr>
            <a:r>
              <a:t>The initial management involves the usual assessment of the pxs airway , breathing , and circulation (ABCs)</a:t>
            </a:r>
          </a:p>
          <a:p>
            <a:pPr marL="395604" indent="-395604" defTabSz="519937">
              <a:spcBef>
                <a:spcPts val="3700"/>
              </a:spcBef>
              <a:defRPr sz="2800"/>
            </a:pPr>
            <a:r>
              <a:t>Achieving IV access</a:t>
            </a:r>
          </a:p>
          <a:p>
            <a:pPr marL="395604" indent="-395604" defTabSz="519937">
              <a:spcBef>
                <a:spcPts val="3700"/>
              </a:spcBef>
              <a:defRPr sz="2800"/>
            </a:pPr>
            <a:r>
              <a:t>Lab tests, including a blood culture and empiric antibiotic therapy</a:t>
            </a:r>
          </a:p>
          <a:p>
            <a:pPr marL="395604" indent="-395604" defTabSz="519937">
              <a:spcBef>
                <a:spcPts val="3700"/>
              </a:spcBef>
              <a:defRPr sz="2800"/>
            </a:pPr>
            <a:r>
              <a:t>Management of low cardiac output can be initiated by using a dopamine infusion of 5-10 mg/kg/min; acidosis can be corrected with the administration of fluid and /or bicarbonate </a:t>
            </a:r>
          </a:p>
          <a:p>
            <a:pPr marL="395604" indent="-395604" defTabSz="519937">
              <a:spcBef>
                <a:spcPts val="3700"/>
              </a:spcBef>
              <a:defRPr sz="2800"/>
            </a:pPr>
            <a:r>
              <a:t>(PGE1) infusion is indicated when ductal-depedent cardiac infusion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hronic HF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Chronic HF</a:t>
            </a:r>
          </a:p>
        </p:txBody>
      </p:sp>
      <p:sp>
        <p:nvSpPr>
          <p:cNvPr id="169" name="Furosemide (lasix) IV: 0.5-2 mg/kg/dose PO: 1-4mg/kg/day, divided twice to 4 times dai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Furosemide (lasix) IV: 0.5-2 mg/kg/dose PO: 1-4mg/kg/day, divided twice to 4 times daily </a:t>
            </a:r>
          </a:p>
          <a:p>
            <a:pPr/>
            <a:r>
              <a:t>Spirolactone (aldactone)PO:1-3mg/kg/day, divided bid or tid </a:t>
            </a:r>
          </a:p>
          <a:p>
            <a:pPr/>
            <a:r>
              <a:t>Ionotropic agents - digoxin dose 0.4-0.6mg/kg. Digitalis dose  is  half the total dose , then 1/4 total dose after 8hrs then 1/4 daily</a:t>
            </a:r>
          </a:p>
          <a:p>
            <a:pPr/>
            <a:r>
              <a:t>Rate reduction- beta blockers, carvedilol and metaprolol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fter load reduction using an ACE inhibitor or ARB is indicated in the presence of left ventricular (LV) dysfunction, e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2700"/>
            </a:pPr>
            <a:r>
              <a:t>After load reduction using an ACE inhibitor or ARB is indicated in the presence of left ventricular (LV) dysfunction, eg</a:t>
            </a:r>
          </a:p>
          <a:p>
            <a:pPr lvl="1" marL="773430" indent="-386715" defTabSz="508254">
              <a:spcBef>
                <a:spcPts val="3600"/>
              </a:spcBef>
              <a:defRPr sz="2700"/>
            </a:pPr>
            <a:r>
              <a:t>Large left to right shunts</a:t>
            </a:r>
          </a:p>
          <a:p>
            <a:pPr lvl="1" marL="773430" indent="-386715" defTabSz="508254">
              <a:spcBef>
                <a:spcPts val="3600"/>
              </a:spcBef>
              <a:defRPr sz="2700"/>
            </a:pPr>
            <a:r>
              <a:t>Poor systolic function (myocarditis or dilated cardiomyopathy)</a:t>
            </a:r>
          </a:p>
          <a:p>
            <a:pPr lvl="1" marL="773430" indent="-386715" defTabSz="508254">
              <a:spcBef>
                <a:spcPts val="3600"/>
              </a:spcBef>
              <a:defRPr sz="2700"/>
            </a:pPr>
            <a:r>
              <a:t>Left sided regurgitation lesions (aortic insufficiency or mitral regurgitation</a:t>
            </a:r>
          </a:p>
          <a:p>
            <a:pPr lvl="1" marL="773430" indent="-386715" defTabSz="508254">
              <a:spcBef>
                <a:spcPts val="3600"/>
              </a:spcBef>
              <a:defRPr sz="2700"/>
            </a:pPr>
            <a:r>
              <a:t>Captopril is given PO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In premature, start at 0.01mg/kg/dose, 0.1-0.4mg/kg/day divided q6-24hrs </a:t>
            </a:r>
          </a:p>
          <a:p>
            <a:pPr marL="386715" indent="-386715" defTabSz="508254">
              <a:spcBef>
                <a:spcPts val="3600"/>
              </a:spcBef>
              <a:defRPr sz="2700"/>
            </a:pPr>
            <a:r>
              <a:t>Infants 1.5-6mg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DEFINI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DEFINITIONS</a:t>
            </a:r>
          </a:p>
        </p:txBody>
      </p:sp>
      <p:sp>
        <p:nvSpPr>
          <p:cNvPr id="123" name="congestive heart failure (CHF) occurs when the heart can no longer pump blood to meet the metabolic demands of the body at normal physiological venous pressu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congestive heart failure (CHF) occurs when the heart can no longer pump blood to meet the metabolic demands of the body at normal physiological venous pressure </a:t>
            </a:r>
          </a:p>
          <a:p>
            <a:pPr/>
            <a:r>
              <a:t>Heart failure in children is a very heterogenous syndrome with multiple possible causes and treatment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ompensatory mechanis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Compensatory mechanisms</a:t>
            </a:r>
          </a:p>
        </p:txBody>
      </p:sp>
      <p:sp>
        <p:nvSpPr>
          <p:cNvPr id="126" name="Increasing HR , which is controlled by neural and humoral inpu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Increasing HR , which is controlled by neural and humoral input</a:t>
            </a:r>
          </a:p>
          <a:p>
            <a:pPr/>
            <a:r>
              <a:t>Increasing the contractility if the ventricles secondary to circulating catecholamines and autonomic input</a:t>
            </a:r>
          </a:p>
          <a:p>
            <a:pPr/>
            <a:r>
              <a:t>Augmenting the preload, medicated by construction of the venous capacitance vessels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eart rates at r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Heart rates at rest </a:t>
            </a:r>
          </a:p>
        </p:txBody>
      </p:sp>
      <p:graphicFrame>
        <p:nvGraphicFramePr>
          <p:cNvPr id="129" name="Table"/>
          <p:cNvGraphicFramePr/>
          <p:nvPr/>
        </p:nvGraphicFramePr>
        <p:xfrm>
          <a:off x="952500" y="2590800"/>
          <a:ext cx="11099800" cy="628650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2774950"/>
                <a:gridCol w="2774950"/>
                <a:gridCol w="2774950"/>
                <a:gridCol w="2774950"/>
              </a:tblGrid>
              <a:tr h="78581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Lower limits of normal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Average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 sz="1800"/>
                      </a:pPr>
                      <a:r>
                        <a:rPr sz="2200"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Upper limits of normal 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85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Newborn 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70/min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125/min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190/min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85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1-11mo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120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160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85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2yrs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130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85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4yrs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80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120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85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6yrs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75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100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115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85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8yrs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70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</a:tcPr>
                </a:tc>
              </a:tr>
              <a:tr h="78581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10yrs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70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90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Helvetica Neue Medium"/>
                        </a:rPr>
                        <a:t>110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Modified Ross Heart failure classification for childr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00"/>
            </a:lvl1pPr>
          </a:lstStyle>
          <a:p>
            <a:pPr/>
            <a:r>
              <a:t> Modified Ross Heart failure classification for children </a:t>
            </a:r>
          </a:p>
        </p:txBody>
      </p:sp>
      <p:sp>
        <p:nvSpPr>
          <p:cNvPr id="132" name="Class I - asysmtomat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Class I - asysmtomatic</a:t>
            </a:r>
          </a:p>
          <a:p>
            <a:pPr/>
            <a:r>
              <a:t>Class II - mild tachypnea or diaphoresis with feeding in infants , dyspnea and exertion in older children </a:t>
            </a:r>
          </a:p>
          <a:p>
            <a:pPr/>
            <a:r>
              <a:t>Class III - marked tachypnea or diaphoresis with feeding in infants , marked dyspnea on exertion . Prolonged feeding time with no growth</a:t>
            </a:r>
          </a:p>
          <a:p>
            <a:pPr/>
            <a:r>
              <a:t>Class IV - symptoms such as tachypnea , retractions , grunting or diaphoresis at rest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F can be acute or chron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HF can be acute or chronic </a:t>
            </a:r>
          </a:p>
          <a:p>
            <a:pPr/>
            <a:r>
              <a:t>Is a clinical diagnosis </a:t>
            </a:r>
          </a:p>
          <a:p>
            <a:pPr/>
            <a:r>
              <a:t>Right side fails</a:t>
            </a:r>
          </a:p>
          <a:p>
            <a:pPr lvl="1"/>
            <a:r>
              <a:t>Edema (pedal edema indicated gross heart failure)</a:t>
            </a:r>
          </a:p>
          <a:p>
            <a:pPr lvl="1"/>
            <a:r>
              <a:t>Raised JVP</a:t>
            </a:r>
          </a:p>
          <a:p>
            <a:pPr lvl="1"/>
            <a:r>
              <a:t>Hepatomegaly </a:t>
            </a:r>
          </a:p>
          <a:p>
            <a:pPr lvl="1"/>
            <a:r>
              <a:t>Ascites in severe cases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Left side fai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Left side fails </a:t>
            </a:r>
          </a:p>
          <a:p>
            <a:pPr lvl="1"/>
            <a:r>
              <a:t>Tachycardia </a:t>
            </a:r>
          </a:p>
          <a:p>
            <a:pPr lvl="1"/>
            <a:r>
              <a:t>Tachypnea </a:t>
            </a:r>
          </a:p>
          <a:p>
            <a:pPr lvl="1"/>
            <a:r>
              <a:t>Basal crepitations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ypes of heart fail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Types of heart failure </a:t>
            </a:r>
          </a:p>
        </p:txBody>
      </p:sp>
      <p:sp>
        <p:nvSpPr>
          <p:cNvPr id="139" name="Systolic dysfunction - diminished ventricular contractility that results in an impaired ability to increase the stroke volume to meet systemic deman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Systolic dysfunction - diminished ventricular contractility that results in an impaired ability to increase the stroke volume to meet systemic demands </a:t>
            </a:r>
          </a:p>
          <a:p>
            <a:pPr/>
            <a:r>
              <a:t>Diastolic dysfunction- decreased ventricular compliance , (stiff heart) necessitating has increase in venous pressure to maintain adequate ventricular filling</a:t>
            </a:r>
          </a:p>
          <a:p>
            <a:pPr/>
            <a:r>
              <a:t>Acute HF</a:t>
            </a:r>
          </a:p>
          <a:p>
            <a:pPr/>
            <a:r>
              <a:t>Chronic HF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YPES OF HEART FAILU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00"/>
            </a:lvl1pPr>
          </a:lstStyle>
          <a:p>
            <a:pPr/>
            <a:r>
              <a:t>TYPES OF HEART FAILURE</a:t>
            </a:r>
          </a:p>
        </p:txBody>
      </p:sp>
      <p:sp>
        <p:nvSpPr>
          <p:cNvPr id="142" name="Low output - shock, haemorr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Low output - shock, haemorrage</a:t>
            </a:r>
          </a:p>
          <a:p>
            <a:pPr/>
            <a:r>
              <a:t>High output - anaemia, fever, beriberi, thyrotoxicosis , A/V malformations</a:t>
            </a:r>
          </a:p>
          <a:p>
            <a:pPr/>
            <a:r>
              <a:t>Non cardiac-preload (volume overload), increase the afterload (hypertension), reduce the oxygen carrying capacity of the blood (anemia), or increase demand (sepsis). For example , renal failure can result in congestive HF due to fluid retention and anemia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