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6"/>
  </p:notesMasterIdLst>
  <p:sldIdLst>
    <p:sldId id="256" r:id="rId2"/>
    <p:sldId id="257" r:id="rId3"/>
    <p:sldId id="27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6" r:id="rId12"/>
    <p:sldId id="266" r:id="rId13"/>
    <p:sldId id="260" r:id="rId14"/>
    <p:sldId id="263" r:id="rId15"/>
    <p:sldId id="270" r:id="rId16"/>
    <p:sldId id="261" r:id="rId17"/>
    <p:sldId id="264" r:id="rId18"/>
    <p:sldId id="271" r:id="rId19"/>
    <p:sldId id="273" r:id="rId20"/>
    <p:sldId id="262" r:id="rId21"/>
    <p:sldId id="277" r:id="rId22"/>
    <p:sldId id="275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>
        <p:scale>
          <a:sx n="57" d="100"/>
          <a:sy n="57" d="100"/>
        </p:scale>
        <p:origin x="-432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E9FEF-F895-4349-B65B-DDE70A9F9046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06460-5CA3-47A5-971C-9CF0958F8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747A-EF09-493F-A736-F70D9985AA3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2410D2-7C5D-4DDF-82EB-9DDB637C8AAA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ACDFD09-2413-4602-8E46-161D682C9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mcmedicine.biomedcentral.com/articles/10.1186/1741-7015-11-11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Lucy </a:t>
            </a:r>
            <a:r>
              <a:rPr lang="en-US" dirty="0" err="1" smtClean="0"/>
              <a:t>Mungai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462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Adolescent Development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95550"/>
            <a:ext cx="10261600" cy="2990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Raging Hormones</a:t>
            </a:r>
          </a:p>
          <a:p>
            <a:pPr>
              <a:lnSpc>
                <a:spcPct val="90000"/>
              </a:lnSpc>
            </a:pPr>
            <a:r>
              <a:rPr lang="en-US" smtClean="0"/>
              <a:t>Growth Spurt (Feet and hands grow faster than legs and arms which causes that awkward, clumsy stage)</a:t>
            </a:r>
          </a:p>
          <a:p>
            <a:pPr>
              <a:lnSpc>
                <a:spcPct val="90000"/>
              </a:lnSpc>
            </a:pPr>
            <a:r>
              <a:rPr lang="en-US" smtClean="0"/>
              <a:t>Oil glands and sweat glands increase in production causing pimples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96685" y="1684339"/>
            <a:ext cx="561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Ages 10 or 11-18</a:t>
            </a:r>
          </a:p>
        </p:txBody>
      </p:sp>
      <p:pic>
        <p:nvPicPr>
          <p:cNvPr id="26628" name="Picture 6" descr="children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9200" y="500074"/>
            <a:ext cx="1185333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8" descr="kid1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35450"/>
            <a:ext cx="1805517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0" descr="101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" y="0"/>
            <a:ext cx="221403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8" descr="kid12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51017" y="4932363"/>
            <a:ext cx="1598083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5"/>
            <a:ext cx="10515600" cy="3864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527" y="1447800"/>
            <a:ext cx="6542484" cy="48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588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87811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Adolescence in boys and girls manifests differently with regard to their actual fertility.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401094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Girls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Become fertile approximately 2 years after onset of growth spurt; 1 year before peak height velocity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Completed half their breast and pubic hair development by peak height velocity; menarche approximately 1 year after peak height velocity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Remain juvenile in body hair, stature, muscularity and voice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Appear feminine, while remain infertile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Muscle spurt and adult stature still four years away; approximately 18 years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Adult frequency of ovulation and adult size of birth canal; approximately age 18 years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Learn adult social roles while sexually mature, but not perceived mature by adults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Learn adult social roles while infertile, but perceived by adults as mature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27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Life-History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to other species, human life-history strategy;</a:t>
            </a:r>
          </a:p>
          <a:p>
            <a:r>
              <a:rPr lang="en-US" dirty="0" smtClean="0"/>
              <a:t>a long period of postnatal growth, </a:t>
            </a:r>
          </a:p>
          <a:p>
            <a:r>
              <a:rPr lang="en-US" dirty="0" smtClean="0"/>
              <a:t> dependency to sexual maturity, </a:t>
            </a:r>
          </a:p>
          <a:p>
            <a:r>
              <a:rPr lang="en-US" dirty="0" smtClean="0"/>
              <a:t>rapid adolescent growth a</a:t>
            </a:r>
          </a:p>
          <a:p>
            <a:r>
              <a:rPr lang="en-US" dirty="0" smtClean="0"/>
              <a:t> delayed reproduction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346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Humans; </a:t>
            </a:r>
          </a:p>
          <a:p>
            <a:r>
              <a:rPr lang="en-US" dirty="0" smtClean="0"/>
              <a:t>infancy, lasts 30 to 36 months; </a:t>
            </a:r>
          </a:p>
          <a:p>
            <a:r>
              <a:rPr lang="en-US" dirty="0" smtClean="0"/>
              <a:t>childhood, 2 to 4 years; </a:t>
            </a:r>
          </a:p>
          <a:p>
            <a:r>
              <a:rPr lang="en-US" dirty="0" smtClean="0"/>
              <a:t>a juvenility stage of 3 to 4 years of semi-independence, </a:t>
            </a:r>
          </a:p>
          <a:p>
            <a:r>
              <a:rPr lang="en-US" dirty="0" smtClean="0"/>
              <a:t>adolescence, which lasts 3 to 5 years; </a:t>
            </a:r>
          </a:p>
          <a:p>
            <a:r>
              <a:rPr lang="en-US" dirty="0" smtClean="0"/>
              <a:t>youth stage lasts an average of 4 years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365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Childhood to Juvenility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Transition from childhood to juvenility is marked by the onset of adrenal androgen generation (</a:t>
            </a:r>
            <a:r>
              <a:rPr lang="en-US" dirty="0" err="1" smtClean="0"/>
              <a:t>adrenarche</a:t>
            </a:r>
            <a:r>
              <a:rPr lang="en-US" dirty="0" smtClean="0"/>
              <a:t>), adiposity rebound, deceleration of growth [</a:t>
            </a:r>
            <a:r>
              <a:rPr lang="en-US" dirty="0" smtClean="0">
                <a:hlinkClick r:id="rId2"/>
              </a:rPr>
              <a:t>21</a:t>
            </a:r>
            <a:r>
              <a:rPr lang="en-US" dirty="0" smtClean="0"/>
              <a:t>], and the eruption of the first molar teeth</a:t>
            </a:r>
          </a:p>
          <a:p>
            <a:r>
              <a:rPr lang="en-US" dirty="0" smtClean="0"/>
              <a:t>an important role for </a:t>
            </a:r>
            <a:r>
              <a:rPr lang="en-US" dirty="0" err="1" smtClean="0"/>
              <a:t>adrenarche</a:t>
            </a:r>
            <a:r>
              <a:rPr lang="en-US" dirty="0" smtClean="0"/>
              <a:t> in human brain maturation</a:t>
            </a:r>
          </a:p>
          <a:p>
            <a:r>
              <a:rPr lang="en-US" dirty="0" smtClean="0"/>
              <a:t> increased brain size and extended lifespan of humans relative to the great apes imply changes in the timing and impact of </a:t>
            </a:r>
            <a:r>
              <a:rPr lang="en-US" dirty="0" err="1" smtClean="0"/>
              <a:t>adrenarche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increases in body size leads to increase in lifespan and delayed </a:t>
            </a:r>
            <a:r>
              <a:rPr lang="en-US" dirty="0" err="1" smtClean="0"/>
              <a:t>adrenarche</a:t>
            </a:r>
            <a:r>
              <a:rPr lang="en-US" dirty="0" smtClean="0"/>
              <a:t> and reproductive maturation, and  the potential role of delayed transition from childhood to </a:t>
            </a:r>
            <a:r>
              <a:rPr lang="en-US" dirty="0" err="1" smtClean="0"/>
              <a:t>adrenarche</a:t>
            </a:r>
            <a:r>
              <a:rPr lang="en-US" dirty="0" smtClean="0"/>
              <a:t> in human evolution.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588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Puberty/Adolescence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terms puberty and adolescence are often used interchangeably and thus incorrectly</a:t>
            </a:r>
          </a:p>
          <a:p>
            <a:r>
              <a:rPr lang="en-US" dirty="0" smtClean="0"/>
              <a:t>puberty refers to the activation of the neuroendocrine hypothalamic-pituitary-gonadal axis that culminates in gonadal maturation and the biological effects of sex steroids</a:t>
            </a:r>
          </a:p>
          <a:p>
            <a:r>
              <a:rPr lang="en-US" dirty="0" smtClean="0"/>
              <a:t>adolescence includes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pubertal development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 growth spurt,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cognitive and brain maturation,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social aspects in learning, intimacy and mutual support, intensification of pre-existing friendships, development of new relationships, and the attainment of biosocial skills needed for successful reproduction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551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dolescence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before the emergence of secondary sexual characteristics in girls, and much later than the onset of genital changes in boys. </a:t>
            </a:r>
          </a:p>
          <a:p>
            <a:r>
              <a:rPr lang="en-US" dirty="0" smtClean="0"/>
              <a:t>the human adolescent has striking fat deposits in the thighs, buttocks and breasts, even if she is thin </a:t>
            </a:r>
            <a:r>
              <a:rPr lang="en-US" smtClean="0"/>
              <a:t>overall.</a:t>
            </a:r>
          </a:p>
          <a:p>
            <a:r>
              <a:rPr lang="en-US" smtClean="0"/>
              <a:t> </a:t>
            </a:r>
            <a:r>
              <a:rPr lang="en-US" dirty="0" smtClean="0"/>
              <a:t>These enable her to get through periods of scarcity, signal sexual maturity and facilitate sexual attraction of a mate, and allows others to continuously monitor her nutritional state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96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Transition from juvenility to adolescence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Age and size at adolescence have strong effects on an individual's fitness because they affect reproductive potential, schedule and efficiency </a:t>
            </a:r>
          </a:p>
          <a:p>
            <a:r>
              <a:rPr lang="en-US" dirty="0" smtClean="0"/>
              <a:t>Accelerated pubertal development also reduces generation time, while potentially lengthening reproductive lifespan.</a:t>
            </a:r>
          </a:p>
          <a:p>
            <a:r>
              <a:rPr lang="en-US" dirty="0" smtClean="0"/>
              <a:t> Alternatively, late transition into adolescence lengthens preadolescent growth and the opportunity to internalize the various resources to which the individual is exposed, </a:t>
            </a:r>
          </a:p>
          <a:p>
            <a:pPr>
              <a:buNone/>
            </a:pPr>
            <a:r>
              <a:rPr lang="en-US" dirty="0" smtClean="0"/>
              <a:t>         nutritional, social or psychological.</a:t>
            </a:r>
          </a:p>
          <a:p>
            <a:pPr>
              <a:buNone/>
            </a:pPr>
            <a:r>
              <a:rPr lang="en-US" dirty="0" smtClean="0"/>
              <a:t>  Delayed maturation prolongs the preadolescent hazard period, which may be compensated for by continuing parental care.</a:t>
            </a:r>
          </a:p>
          <a:p>
            <a:pPr>
              <a:buNone/>
            </a:pPr>
            <a:r>
              <a:rPr lang="en-US" dirty="0" smtClean="0"/>
              <a:t> Ultimately, individuals face a tradeoff between maturing to reproduction young and small and maturing at large body size, since for any given growth rate earlier maturation implies smaller size at transition.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306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Developmental and maturation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5" y="1436922"/>
            <a:ext cx="11022875" cy="51990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It is flexible and responsive to environmental conditions in a presumptively adaptive manner.</a:t>
            </a:r>
          </a:p>
          <a:p>
            <a:r>
              <a:rPr lang="en-US" dirty="0" smtClean="0"/>
              <a:t> When immature animals experience severe environmental stresses such as malnutrition or disease, maturation is often delayed until conditions improve and normal growth can resume. </a:t>
            </a:r>
          </a:p>
          <a:p>
            <a:r>
              <a:rPr lang="en-US" dirty="0" smtClean="0"/>
              <a:t>when animals are raised under ideal conditions that promote rapid growth, internal checkpoints ensure that maturation does not occur until juvenile development is complete.</a:t>
            </a:r>
          </a:p>
          <a:p>
            <a:r>
              <a:rPr lang="en-US" dirty="0" smtClean="0"/>
              <a:t> But when contextual stress is not so great as to challenge survival, pubertal development is accelerated, thereby increasing the likelihood of reproduction before death or disability</a:t>
            </a:r>
          </a:p>
          <a:p>
            <a:r>
              <a:rPr lang="en-US" dirty="0" smtClean="0"/>
              <a:t>. Nutritional cues have clear temporal influence, including the timing of juvenility and adolescence,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982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some species small and others big. </a:t>
            </a:r>
          </a:p>
          <a:p>
            <a:r>
              <a:rPr lang="en-US" dirty="0" smtClean="0"/>
              <a:t>Why do some grow slowly and others fast</a:t>
            </a:r>
          </a:p>
          <a:p>
            <a:r>
              <a:rPr lang="en-US" dirty="0" smtClean="0"/>
              <a:t>Why do they grow old and die</a:t>
            </a:r>
          </a:p>
          <a:p>
            <a:r>
              <a:rPr lang="en-US" dirty="0" smtClean="0"/>
              <a:t>Why do some have few </a:t>
            </a:r>
            <a:r>
              <a:rPr lang="en-US" dirty="0" err="1" smtClean="0"/>
              <a:t>offsprings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94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collective endpoint of the adolescence package is the socially and reproductively mature adult. </a:t>
            </a:r>
          </a:p>
          <a:p>
            <a:r>
              <a:rPr lang="en-US" dirty="0" smtClean="0"/>
              <a:t>To promote reproductive and parenting success in the service of reproductive fitness, </a:t>
            </a:r>
          </a:p>
          <a:p>
            <a:r>
              <a:rPr lang="en-US" dirty="0" smtClean="0"/>
              <a:t>hormonal and mental maturations are intimately coupled through iterative transactions between the nervous system and endocrine systems, with the latter involving gonadal steroid hormones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32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greater tendency of adopted girls to respond with pubertal onset to a changing environment with female idiopathic central precocious puberty. </a:t>
            </a:r>
          </a:p>
          <a:p>
            <a:r>
              <a:rPr lang="en-US" dirty="0" smtClean="0"/>
              <a:t>Note:</a:t>
            </a:r>
          </a:p>
          <a:p>
            <a:pPr>
              <a:buNone/>
            </a:pPr>
            <a:r>
              <a:rPr lang="en-US" dirty="0" smtClean="0"/>
              <a:t>    it is the female who has intrinsic constraints on the number of offspring she can generate over her reproductive years, and it is females more than males who may enjoy a fitness advantage from early maturation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secular trend in puberty</a:t>
            </a:r>
            <a:r>
              <a:rPr lang="en-US" sz="2800" dirty="0" smtClean="0"/>
              <a:t>. Declining age of menarche in Western societies from 1840 to 2000.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983" y="1447800"/>
            <a:ext cx="7447571" cy="48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847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Physical exam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109728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Failure to thrive</a:t>
            </a:r>
            <a:endParaRPr lang="en-US" dirty="0"/>
          </a:p>
        </p:txBody>
      </p:sp>
      <p:pic>
        <p:nvPicPr>
          <p:cNvPr id="18435" name="Picture 2" descr="C:\Users\Dad\Pictures\hypothyroidism con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8973" y="1058862"/>
            <a:ext cx="5657851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Admin\Documents\lev 5\F3.larg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14525" y="1840472"/>
            <a:ext cx="9996488" cy="4015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Principles of Growth and Development to Remember: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396538" y="1596044"/>
            <a:ext cx="10795462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It’s a continuous process from </a:t>
            </a:r>
            <a:r>
              <a:rPr lang="en-US" sz="2800" dirty="0" smtClean="0"/>
              <a:t>conception </a:t>
            </a:r>
            <a:r>
              <a:rPr lang="en-US" sz="2800" dirty="0" smtClean="0"/>
              <a:t>until death</a:t>
            </a:r>
          </a:p>
          <a:p>
            <a:pPr eaLnBrk="1" hangingPunct="1"/>
            <a:r>
              <a:rPr lang="en-US" sz="2800" dirty="0" smtClean="0"/>
              <a:t>It proceeds in an orderly sequence</a:t>
            </a:r>
          </a:p>
          <a:p>
            <a:pPr eaLnBrk="1" hangingPunct="1"/>
            <a:r>
              <a:rPr lang="en-US" sz="2800" dirty="0" smtClean="0"/>
              <a:t>It happens at different rates.</a:t>
            </a:r>
          </a:p>
          <a:p>
            <a:pPr eaLnBrk="1" hangingPunct="1"/>
            <a:r>
              <a:rPr lang="en-US" sz="2800" dirty="0" smtClean="0"/>
              <a:t>It is </a:t>
            </a:r>
            <a:r>
              <a:rPr lang="en-US" sz="2800" dirty="0" err="1" smtClean="0"/>
              <a:t>cephalocaudal</a:t>
            </a:r>
            <a:r>
              <a:rPr lang="en-US" sz="2800" dirty="0" smtClean="0"/>
              <a:t> (from head to feet)</a:t>
            </a:r>
          </a:p>
          <a:p>
            <a:pPr eaLnBrk="1" hangingPunct="1"/>
            <a:r>
              <a:rPr lang="en-US" sz="2800" dirty="0" smtClean="0"/>
              <a:t>It proceeds </a:t>
            </a:r>
            <a:r>
              <a:rPr lang="en-US" sz="2800" dirty="0" err="1" smtClean="0"/>
              <a:t>proximodistally</a:t>
            </a:r>
            <a:r>
              <a:rPr lang="en-US" sz="2800" dirty="0" smtClean="0"/>
              <a:t> (from center out)</a:t>
            </a:r>
          </a:p>
          <a:p>
            <a:pPr eaLnBrk="1" hangingPunct="1"/>
            <a:r>
              <a:rPr lang="en-US" sz="2800" dirty="0" smtClean="0"/>
              <a:t>It continues from gross to fine motor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Prenatal  Development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857252" y="1946275"/>
            <a:ext cx="10318749" cy="1536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normal gestation period for humans is 38 weeks.  Several names are given to developing humans: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436285" y="3440117"/>
            <a:ext cx="8786283" cy="1505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Zygote.....conception to 2 weeks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Embryo….2-8 weeks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Fetus……..8-38 weeks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Neonate..</a:t>
            </a:r>
            <a:r>
              <a:rPr lang="en-US" dirty="0" smtClean="0"/>
              <a:t>birth-4wks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>
          <a:xfrm>
            <a:off x="1080655" y="1743219"/>
            <a:ext cx="10261600" cy="48196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Trimester:</a:t>
            </a:r>
            <a:r>
              <a:rPr lang="en-US" sz="2800" dirty="0" smtClean="0"/>
              <a:t> central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nervous system develops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Trimester:</a:t>
            </a:r>
            <a:r>
              <a:rPr lang="en-US" sz="2800" dirty="0" smtClean="0"/>
              <a:t> muscle and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bone, fingers and toes,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reflexes develop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3</a:t>
            </a:r>
            <a:r>
              <a:rPr lang="en-US" sz="2800" b="1" baseline="30000" dirty="0" smtClean="0"/>
              <a:t>rd</a:t>
            </a:r>
            <a:r>
              <a:rPr lang="en-US" sz="2800" b="1" dirty="0" smtClean="0"/>
              <a:t> Trimester:</a:t>
            </a:r>
            <a:r>
              <a:rPr lang="en-US" sz="2800" dirty="0" smtClean="0"/>
              <a:t> lots of brain growth, sight, hearing, most organs are well developed (lungs don’t fully develop until the 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 err="1" smtClean="0"/>
              <a:t>mth</a:t>
            </a:r>
            <a:r>
              <a:rPr lang="en-US" sz="2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1" y="174625"/>
            <a:ext cx="8949267" cy="1252538"/>
          </a:xfrm>
        </p:spPr>
        <p:txBody>
          <a:bodyPr>
            <a:normAutofit/>
          </a:bodyPr>
          <a:lstStyle/>
          <a:p>
            <a:r>
              <a:rPr lang="en-US" sz="4000" smtClean="0"/>
              <a:t>Neonatal Developmental Steps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Sit…6 Months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Creep…8 Months</a:t>
            </a:r>
          </a:p>
          <a:p>
            <a:pPr marL="609600" indent="-609600" algn="r">
              <a:buFontTx/>
              <a:buAutoNum type="arabicPeriod"/>
            </a:pPr>
            <a:r>
              <a:rPr lang="en-US" smtClean="0"/>
              <a:t>Crawl…10 Months</a:t>
            </a:r>
          </a:p>
          <a:p>
            <a:pPr marL="609600" indent="-609600" algn="r">
              <a:buFontTx/>
              <a:buAutoNum type="arabicPeriod"/>
            </a:pPr>
            <a:r>
              <a:rPr lang="en-US" smtClean="0"/>
              <a:t>Stand…12 Months</a:t>
            </a:r>
          </a:p>
          <a:p>
            <a:pPr marL="609600" indent="-609600" algn="r">
              <a:buFontTx/>
              <a:buAutoNum type="arabicPeriod"/>
            </a:pPr>
            <a:r>
              <a:rPr lang="en-US" smtClean="0"/>
              <a:t>Walk…13-14 Months</a:t>
            </a:r>
          </a:p>
        </p:txBody>
      </p:sp>
      <p:pic>
        <p:nvPicPr>
          <p:cNvPr id="23555" name="Picture 5" descr="180441Adb120606pl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288" y="3322638"/>
            <a:ext cx="5588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402 0.02336 L -6.94444E-6 -1.5028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Preschool Development (Ages 2-6)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933451" y="1968500"/>
            <a:ext cx="10261600" cy="32416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child is moving from gross motor skills to fine motor skills.  (They learn to throw a ball before learning to use scissors.)</a:t>
            </a:r>
          </a:p>
          <a:p>
            <a:r>
              <a:rPr lang="en-US" sz="3600" dirty="0" smtClean="0"/>
              <a:t>Children in this age group need much physical activity.  </a:t>
            </a:r>
          </a:p>
        </p:txBody>
      </p:sp>
      <p:pic>
        <p:nvPicPr>
          <p:cNvPr id="24580" name="Picture 17" descr="childfootbal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9753" y="3194050"/>
            <a:ext cx="1064683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1" descr="kid1323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7" y="5322899"/>
            <a:ext cx="2535767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920" y="382588"/>
            <a:ext cx="9160933" cy="1600200"/>
          </a:xfrm>
        </p:spPr>
        <p:txBody>
          <a:bodyPr/>
          <a:lstStyle/>
          <a:p>
            <a:r>
              <a:rPr lang="en-US" smtClean="0"/>
              <a:t>Middle Childhood Development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771775"/>
            <a:ext cx="10261600" cy="2714625"/>
          </a:xfrm>
        </p:spPr>
        <p:txBody>
          <a:bodyPr/>
          <a:lstStyle/>
          <a:p>
            <a:r>
              <a:rPr lang="en-US" dirty="0" smtClean="0"/>
              <a:t>The major growth and change during this time period is in the cognitive domain.</a:t>
            </a:r>
          </a:p>
          <a:p>
            <a:r>
              <a:rPr lang="en-US" dirty="0" smtClean="0"/>
              <a:t>Physical growth is slow but steady.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058585" y="2105025"/>
            <a:ext cx="5825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Ages </a:t>
            </a:r>
            <a:r>
              <a:rPr lang="en-US" dirty="0" smtClean="0"/>
              <a:t>6-12yrs;  JUVINILITY</a:t>
            </a:r>
            <a:endParaRPr lang="en-US" dirty="0"/>
          </a:p>
        </p:txBody>
      </p:sp>
      <p:pic>
        <p:nvPicPr>
          <p:cNvPr id="26630" name="Picture 6" descr="kind0006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5303" y="746125"/>
            <a:ext cx="1536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24 0.13988 C 0.03871 0.14081 0.03368 0.14798 0.03281 0.14844 C 0.02986 0.15029 0.02326 0.1526 0.02326 0.1526 C 0.00451 0.17896 0.0224 0.22312 0.02812 0.2541 C 0.02969 0.27353 0.03368 0.28879 0.02969 0.30913 C 0.02934 0.31121 0.02656 0.31052 0.025 0.31121 C 0.02483 0.31145 0.01858 0.31908 0.01858 0.31977 C 0.01788 0.33387 0.01528 0.35491 0.02656 0.35977 C 0.0276 0.36116 0.02847 0.36301 0.02969 0.36416 C 0.03108 0.36532 0.03351 0.36439 0.03437 0.36624 C 0.03559 0.36925 0.03802 0.38821 0.03924 0.39376 C 0.03976 0.39653 0.0401 0.39931 0.0408 0.40208 C 0.04167 0.40624 0.04392 0.4148 0.04392 0.4148 C 0.03924 0.44069 0.02187 0.41665 0.00746 0.4296 C -0.00191 0.44832 -0.00035 0.4763 0.00903 0.49503 C 0.01111 0.50358 0.01528 0.51145 0.0217 0.51422 C 0.02847 0.51121 0.03351 0.50682 0.02812 0.5311 C 0.0276 0.53364 0.025 0.52809 0.02326 0.52694 C 0.0217 0.52601 0.02014 0.52532 0.01858 0.52462 C 0.02135 0.53642 0.02552 0.5348 0.03437 0.53734 C 0.03819 0.5385 0.04184 0.54035 0.04549 0.54173 C 0.04028 0.54405 0.0368 0.54705 0.03281 0.55214 C 0.03177 0.5563 0.03073 0.56069 0.02969 0.56486 C 0.02847 0.56948 0.03055 0.57595 0.02812 0.57965 C 0.02604 0.58289 0.0217 0.58104 0.01858 0.58173 C 0.01649 0.58474 0.01233 0.58636 0.01215 0.59029 C 0.01076 0.6148 0.01788 0.62913 0.02969 0.64532 C 0.03437 0.66382 0.03472 0.68254 0.02014 0.6874 C 0.00955 0.68647 -0.00313 0.69179 -0.01163 0.68324 C -0.01719 0.67769 -0.0217 0.66936 -0.02587 0.6622 C -0.0309 0.65364 -0.0375 0.64624 -0.0434 0.63884 C -0.05278 0.64023 -0.05625 0.63977 -0.06389 0.64301 C -0.06719 0.64439 -0.07344 0.6474 -0.07344 0.6474 C -0.07778 0.65272 -0.07882 0.65734 -0.08455 0.66012 C -0.0875 0.6659 -0.09583 0.6837 -0.10052 0.6874 C -0.10156 0.68832 -0.10903 0.69133 -0.11007 0.69179 C -0.11528 0.69642 -0.12014 0.69757 -0.12587 0.70012 C -0.1375 0.69942 -0.15156 0.70567 -0.16076 0.69595 C -0.17135 0.68462 -0.15625 0.69341 -0.16875 0.6874 C -0.17622 0.67399 -0.18594 0.66382 -0.19566 0.65364 C -0.20243 0.64647 -0.20781 0.63838 -0.21632 0.63468 C -0.2224 0.62659 -0.22986 0.62405 -0.23698 0.6178 C -0.23733 0.6178 -0.26007 0.61804 -0.26736 0.62197 C -0.2882 0.63376 -0.2566 0.61965 -0.27674 0.62821 C -0.28351 0.63792 -0.29271 0.6474 -0.30208 0.65156 C -0.30729 0.65619 -0.31285 0.65757 -0.31806 0.6622 C -0.3217 0.66567 -0.325 0.67168 -0.32899 0.67491 C -0.33073 0.67607 -0.33906 0.67861 -0.3401 0.67908 C -0.34323 0.68023 -0.34965 0.68324 -0.34965 0.68324 C -0.36181 0.68254 -0.37413 0.68462 -0.38611 0.68116 C -0.39288 0.67931 -0.3941 0.66821 -0.39722 0.6622 C -0.40729 0.64231 -0.4191 0.61942 -0.43385 0.60509 C -0.43872 0.59491 -0.43507 0.59954 -0.44653 0.59445 C -0.44809 0.59376 -0.45122 0.59237 -0.45122 0.59237 C -0.45226 0.59237 -0.47587 0.59491 -0.47986 0.59653 C -0.48316 0.59792 -0.48524 0.60254 -0.48785 0.60509 C -0.49514 0.61225 -0.49983 0.61757 -0.50833 0.61988 C -0.51233 0.62497 -0.5158 0.62798 -0.52118 0.63052 C -0.5217 0.6326 -0.52153 0.63515 -0.52274 0.63676 C -0.52431 0.63884 -0.52708 0.63931 -0.52899 0.64093 C -0.53247 0.64393 -0.53733 0.65041 -0.54167 0.65156 C -0.5474 0.65318 -0.5533 0.65295 -0.5592 0.65364 C -0.56233 0.65503 -0.56649 0.65457 -0.56875 0.6578 C -0.56979 0.65919 -0.57049 0.66127 -0.57188 0.6622 C -0.57483 0.66428 -0.58142 0.66636 -0.58142 0.66636 C -0.59097 0.66567 -0.60052 0.66613 -0.61007 0.66428 C -0.61198 0.66382 -0.6132 0.66127 -0.61476 0.66012 C -0.62274 0.65387 -0.62587 0.64694 -0.63229 0.63884 C -0.63559 0.63029 -0.63976 0.62243 -0.64497 0.61572 C -0.64826 0.60208 -0.65677 0.5896 -0.66563 0.58173 C -0.66927 0.57434 -0.67205 0.57202 -0.6783 0.56902 C -0.69375 0.57041 -0.70764 0.57341 -0.72274 0.57341 " pathEditMode="relative" ptsTypes="f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</TotalTime>
  <Words>1101</Words>
  <Application>Microsoft Office PowerPoint</Application>
  <PresentationFormat>Custom</PresentationFormat>
  <Paragraphs>116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DEVELOPMENT</vt:lpstr>
      <vt:lpstr>Questions to ask</vt:lpstr>
      <vt:lpstr>Slide 3</vt:lpstr>
      <vt:lpstr>Principles of Growth and Development to Remember:</vt:lpstr>
      <vt:lpstr>  Prenatal  Development</vt:lpstr>
      <vt:lpstr>Slide 6</vt:lpstr>
      <vt:lpstr>Neonatal Developmental Steps</vt:lpstr>
      <vt:lpstr>Preschool Development (Ages 2-6) </vt:lpstr>
      <vt:lpstr>Middle Childhood Development</vt:lpstr>
      <vt:lpstr>Adolescent Development</vt:lpstr>
      <vt:lpstr>Slide 11</vt:lpstr>
      <vt:lpstr>Table 2  Adolescence in boys and girls manifests differently with regard to their actual fertility. </vt:lpstr>
      <vt:lpstr>Human Life-History</vt:lpstr>
      <vt:lpstr>Development History</vt:lpstr>
      <vt:lpstr>From Childhood to Juvenility</vt:lpstr>
      <vt:lpstr>Puberty/Adolescence</vt:lpstr>
      <vt:lpstr>Adolescence</vt:lpstr>
      <vt:lpstr>Transition from juvenility to adolescence </vt:lpstr>
      <vt:lpstr> Developmental and maturation  </vt:lpstr>
      <vt:lpstr>ADULTHOOD</vt:lpstr>
      <vt:lpstr>Adoption</vt:lpstr>
      <vt:lpstr>The secular trend in puberty. Declining age of menarche in Western societies from 1840 to 2000. </vt:lpstr>
      <vt:lpstr>APPROACH</vt:lpstr>
      <vt:lpstr>Failure to thrive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AND DEVELOPMENT</dc:title>
  <dc:creator>Lucy Mungai</dc:creator>
  <cp:lastModifiedBy>Admin</cp:lastModifiedBy>
  <cp:revision>10</cp:revision>
  <dcterms:created xsi:type="dcterms:W3CDTF">2018-02-14T12:45:22Z</dcterms:created>
  <dcterms:modified xsi:type="dcterms:W3CDTF">2018-09-05T12:02:16Z</dcterms:modified>
</cp:coreProperties>
</file>