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0" r:id="rId5"/>
    <p:sldMasterId id="2147483661" r:id="rId6"/>
    <p:sldMasterId id="2147483662" r:id="rId7"/>
    <p:sldMasterId id="2147483663" r:id="rId8"/>
    <p:sldMasterId id="2147483664" r:id="rId9"/>
    <p:sldMasterId id="2147483665" r:id="rId10"/>
    <p:sldMasterId id="2147483666" r:id="rId11"/>
    <p:sldMasterId id="2147483667" r:id="rId12"/>
    <p:sldMasterId id="2147483668" r:id="rId13"/>
    <p:sldMasterId id="2147483669" r:id="rId14"/>
    <p:sldMasterId id="2147483670" r:id="rId15"/>
    <p:sldMasterId id="2147483671" r:id="rId16"/>
    <p:sldMasterId id="2147483672" r:id="rId17"/>
  </p:sldMasterIdLst>
  <p:notesMasterIdLst>
    <p:notesMasterId r:id="rId18"/>
  </p:notes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 id="285" r:id="rId48"/>
    <p:sldId id="286" r:id="rId49"/>
    <p:sldId id="287" r:id="rId50"/>
    <p:sldId id="288" r:id="rId51"/>
    <p:sldId id="289" r:id="rId52"/>
    <p:sldId id="290" r:id="rId53"/>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05F0393-6190-4280-BDCF-3BD8AC37AAFD}">
  <a:tblStyle styleId="{C05F0393-6190-4280-BDCF-3BD8AC37AAF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2.xml"/><Relationship Id="rId42" Type="http://schemas.openxmlformats.org/officeDocument/2006/relationships/slide" Target="slides/slide24.xml"/><Relationship Id="rId41" Type="http://schemas.openxmlformats.org/officeDocument/2006/relationships/slide" Target="slides/slide23.xml"/><Relationship Id="rId44" Type="http://schemas.openxmlformats.org/officeDocument/2006/relationships/slide" Target="slides/slide26.xml"/><Relationship Id="rId43" Type="http://schemas.openxmlformats.org/officeDocument/2006/relationships/slide" Target="slides/slide25.xml"/><Relationship Id="rId46" Type="http://schemas.openxmlformats.org/officeDocument/2006/relationships/slide" Target="slides/slide28.xml"/><Relationship Id="rId45" Type="http://schemas.openxmlformats.org/officeDocument/2006/relationships/slide" Target="slides/slide2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0.xml"/><Relationship Id="rId47" Type="http://schemas.openxmlformats.org/officeDocument/2006/relationships/slide" Target="slides/slide29.xml"/><Relationship Id="rId49" Type="http://schemas.openxmlformats.org/officeDocument/2006/relationships/slide" Target="slides/slide3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3.xml"/><Relationship Id="rId30" Type="http://schemas.openxmlformats.org/officeDocument/2006/relationships/slide" Target="slides/slide12.xml"/><Relationship Id="rId33" Type="http://schemas.openxmlformats.org/officeDocument/2006/relationships/slide" Target="slides/slide15.xml"/><Relationship Id="rId32" Type="http://schemas.openxmlformats.org/officeDocument/2006/relationships/slide" Target="slides/slide14.xml"/><Relationship Id="rId35" Type="http://schemas.openxmlformats.org/officeDocument/2006/relationships/slide" Target="slides/slide17.xml"/><Relationship Id="rId34" Type="http://schemas.openxmlformats.org/officeDocument/2006/relationships/slide" Target="slides/slide16.xml"/><Relationship Id="rId37" Type="http://schemas.openxmlformats.org/officeDocument/2006/relationships/slide" Target="slides/slide19.xml"/><Relationship Id="rId36" Type="http://schemas.openxmlformats.org/officeDocument/2006/relationships/slide" Target="slides/slide18.xml"/><Relationship Id="rId39" Type="http://schemas.openxmlformats.org/officeDocument/2006/relationships/slide" Target="slides/slide21.xml"/><Relationship Id="rId38" Type="http://schemas.openxmlformats.org/officeDocument/2006/relationships/slide" Target="slides/slide20.xml"/><Relationship Id="rId20" Type="http://schemas.openxmlformats.org/officeDocument/2006/relationships/slide" Target="slides/slide2.xml"/><Relationship Id="rId22" Type="http://schemas.openxmlformats.org/officeDocument/2006/relationships/slide" Target="slides/slide4.xml"/><Relationship Id="rId21" Type="http://schemas.openxmlformats.org/officeDocument/2006/relationships/slide" Target="slides/slide3.xml"/><Relationship Id="rId24" Type="http://schemas.openxmlformats.org/officeDocument/2006/relationships/slide" Target="slides/slide6.xml"/><Relationship Id="rId23" Type="http://schemas.openxmlformats.org/officeDocument/2006/relationships/slide" Target="slides/slide5.xml"/><Relationship Id="rId26" Type="http://schemas.openxmlformats.org/officeDocument/2006/relationships/slide" Target="slides/slide8.xml"/><Relationship Id="rId25" Type="http://schemas.openxmlformats.org/officeDocument/2006/relationships/slide" Target="slides/slide7.xml"/><Relationship Id="rId28" Type="http://schemas.openxmlformats.org/officeDocument/2006/relationships/slide" Target="slides/slide10.xml"/><Relationship Id="rId27" Type="http://schemas.openxmlformats.org/officeDocument/2006/relationships/slide" Target="slides/slide9.xml"/><Relationship Id="rId29" Type="http://schemas.openxmlformats.org/officeDocument/2006/relationships/slide" Target="slides/slide11.xml"/><Relationship Id="rId51" Type="http://schemas.openxmlformats.org/officeDocument/2006/relationships/slide" Target="slides/slide33.xml"/><Relationship Id="rId50" Type="http://schemas.openxmlformats.org/officeDocument/2006/relationships/slide" Target="slides/slide32.xml"/><Relationship Id="rId53" Type="http://schemas.openxmlformats.org/officeDocument/2006/relationships/slide" Target="slides/slide35.xml"/><Relationship Id="rId52" Type="http://schemas.openxmlformats.org/officeDocument/2006/relationships/slide" Target="slides/slide34.xml"/><Relationship Id="rId11" Type="http://schemas.openxmlformats.org/officeDocument/2006/relationships/slideMaster" Target="slideMasters/slideMaster7.xml"/><Relationship Id="rId10" Type="http://schemas.openxmlformats.org/officeDocument/2006/relationships/slideMaster" Target="slideMasters/slideMaster6.xml"/><Relationship Id="rId13" Type="http://schemas.openxmlformats.org/officeDocument/2006/relationships/slideMaster" Target="slideMasters/slideMaster9.xml"/><Relationship Id="rId12" Type="http://schemas.openxmlformats.org/officeDocument/2006/relationships/slideMaster" Target="slideMasters/slideMaster8.xml"/><Relationship Id="rId15" Type="http://schemas.openxmlformats.org/officeDocument/2006/relationships/slideMaster" Target="slideMasters/slideMaster11.xml"/><Relationship Id="rId14" Type="http://schemas.openxmlformats.org/officeDocument/2006/relationships/slideMaster" Target="slideMasters/slideMaster10.xml"/><Relationship Id="rId17" Type="http://schemas.openxmlformats.org/officeDocument/2006/relationships/slideMaster" Target="slideMasters/slideMaster13.xml"/><Relationship Id="rId16" Type="http://schemas.openxmlformats.org/officeDocument/2006/relationships/slideMaster" Target="slideMasters/slideMaster12.xml"/><Relationship Id="rId19" Type="http://schemas.openxmlformats.org/officeDocument/2006/relationships/slide" Target="slides/slide1.xml"/><Relationship Id="rId1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518160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219200" y="3257550"/>
            <a:ext cx="67056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515100"/>
            <a:ext cx="39624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ncbi.nlm.nih.gov/pubmed/23440801"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p1:notes"/>
          <p:cNvSpPr txBox="1"/>
          <p:nvPr>
            <p:ph idx="1" type="body"/>
          </p:nvPr>
        </p:nvSpPr>
        <p:spPr>
          <a:xfrm>
            <a:off x="1219200" y="3257550"/>
            <a:ext cx="6705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1219200" y="3257550"/>
            <a:ext cx="6705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0: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1219200" y="3257550"/>
            <a:ext cx="6705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1: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12:notes"/>
          <p:cNvSpPr txBox="1"/>
          <p:nvPr>
            <p:ph idx="1" type="body"/>
          </p:nvPr>
        </p:nvSpPr>
        <p:spPr>
          <a:xfrm>
            <a:off x="1219200" y="3257550"/>
            <a:ext cx="6705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2: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3: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13:notes"/>
          <p:cNvSpPr txBox="1"/>
          <p:nvPr>
            <p:ph idx="1" type="body"/>
          </p:nvPr>
        </p:nvSpPr>
        <p:spPr>
          <a:xfrm>
            <a:off x="1219200" y="3257550"/>
            <a:ext cx="67056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Ask for </a:t>
            </a:r>
            <a:endParaRPr/>
          </a:p>
          <a:p>
            <a:pPr indent="0" lvl="1" marL="0" rtl="0" algn="l">
              <a:spcBef>
                <a:spcPts val="0"/>
              </a:spcBef>
              <a:spcAft>
                <a:spcPts val="0"/>
              </a:spcAft>
              <a:buSzPts val="1800"/>
              <a:buNone/>
            </a:pPr>
            <a:r>
              <a:rPr lang="en-US"/>
              <a:t>duration </a:t>
            </a:r>
            <a:endParaRPr/>
          </a:p>
          <a:p>
            <a:pPr indent="0" lvl="1" marL="0" rtl="0" algn="l">
              <a:spcBef>
                <a:spcPts val="0"/>
              </a:spcBef>
              <a:spcAft>
                <a:spcPts val="0"/>
              </a:spcAft>
              <a:buSzPts val="1800"/>
              <a:buNone/>
            </a:pPr>
            <a:r>
              <a:rPr lang="en-US"/>
              <a:t>Is diarrhoea bloody? </a:t>
            </a:r>
            <a:endParaRPr/>
          </a:p>
          <a:p>
            <a:pPr indent="0" lvl="0" marL="0" rtl="0" algn="l">
              <a:spcBef>
                <a:spcPts val="0"/>
              </a:spcBef>
              <a:spcAft>
                <a:spcPts val="0"/>
              </a:spcAft>
              <a:buSzPts val="1800"/>
              <a:buNone/>
            </a:pPr>
            <a:r>
              <a:rPr lang="en-US"/>
              <a:t>Assess and classify the severity of dehydration.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 The survival of a child with severe volume depletion at the emergency department depends on the competency of the first responder to recognize and promptly treat hypovolemic shock. </a:t>
            </a:r>
            <a:endParaRPr/>
          </a:p>
          <a:p>
            <a:pPr indent="0" lvl="0" marL="0" rtl="0" algn="l">
              <a:spcBef>
                <a:spcPts val="0"/>
              </a:spcBef>
              <a:spcAft>
                <a:spcPts val="0"/>
              </a:spcAft>
              <a:buSzPts val="1800"/>
              <a:buNone/>
            </a:pPr>
            <a:r>
              <a:rPr lang="en-US"/>
              <a:t>Treat dehydration</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253" name="Google Shape;253;p13: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14: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6" name="Google Shape;266;p14: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7" name="Google Shape;267;p14: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spcBef>
                <a:spcPts val="0"/>
              </a:spcBef>
              <a:spcAft>
                <a:spcPts val="0"/>
              </a:spcAft>
              <a:buSzPts val="1800"/>
              <a:buChar char="•"/>
            </a:pPr>
            <a:r>
              <a:rPr lang="en-US"/>
              <a:t>In most training on dehydration shock is not mentioned….but it is the condition that precedes death and we need to know how to manage it!</a:t>
            </a:r>
            <a:endParaRPr/>
          </a:p>
          <a:p>
            <a:pPr indent="-114300" lvl="0" marL="228600" rtl="0" algn="l">
              <a:spcBef>
                <a:spcPts val="0"/>
              </a:spcBef>
              <a:spcAft>
                <a:spcPts val="0"/>
              </a:spcAft>
              <a:buSzPts val="1800"/>
              <a:buChar char="•"/>
            </a:pPr>
            <a:r>
              <a:rPr lang="en-US"/>
              <a:t>First look for severely impaired circulation / shock (shock is sometimes a confusing word including ‘septic shock’ and even a fright!) – dehydration may cause severely impaired circulation and if it does the management is specific to this immediate problem but then it is important to plan specific dehydration therapy.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p15:notes"/>
          <p:cNvSpPr txBox="1"/>
          <p:nvPr>
            <p:ph idx="1" type="body"/>
          </p:nvPr>
        </p:nvSpPr>
        <p:spPr>
          <a:xfrm>
            <a:off x="1219200" y="3257550"/>
            <a:ext cx="6705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5: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p16: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7" name="Google Shape;287;p16: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8" name="Google Shape;288;p16: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spcBef>
                <a:spcPts val="0"/>
              </a:spcBef>
              <a:spcAft>
                <a:spcPts val="0"/>
              </a:spcAft>
              <a:buSzPts val="1800"/>
              <a:buChar char="•"/>
            </a:pPr>
            <a:r>
              <a:rPr lang="en-US"/>
              <a:t>If the child does not have </a:t>
            </a:r>
            <a:r>
              <a:rPr lang="en-US">
                <a:latin typeface="Arial"/>
                <a:ea typeface="Arial"/>
                <a:cs typeface="Arial"/>
                <a:sym typeface="Arial"/>
              </a:rPr>
              <a:t>Severely Impaired Circulation (not</a:t>
            </a:r>
            <a:r>
              <a:rPr lang="en-US"/>
              <a:t> shocked) then are they severely dehydrated? </a:t>
            </a:r>
            <a:endParaRPr/>
          </a:p>
          <a:p>
            <a:pPr indent="-114300" lvl="0" marL="228600" rtl="0" algn="l">
              <a:spcBef>
                <a:spcPts val="0"/>
              </a:spcBef>
              <a:spcAft>
                <a:spcPts val="0"/>
              </a:spcAft>
              <a:buSzPts val="1800"/>
              <a:buChar char="•"/>
            </a:pPr>
            <a:r>
              <a:rPr lang="en-US"/>
              <a:t>The best signs of dehydration are sunken eyes and a very slow return of skin pinch. If these are present and the pulse is easy to feel (even if it is very fast) and the child cannot drink (which means they are not likely to be alert) then iv fluids are indicated for severe dehydration.</a:t>
            </a:r>
            <a:endParaRPr/>
          </a:p>
          <a:p>
            <a:pPr indent="-114300" lvl="0" marL="228600" rtl="0" algn="l">
              <a:spcBef>
                <a:spcPts val="0"/>
              </a:spcBef>
              <a:spcAft>
                <a:spcPts val="0"/>
              </a:spcAft>
              <a:buSzPts val="1800"/>
              <a:buChar char="•"/>
            </a:pPr>
            <a:r>
              <a:rPr lang="en-US"/>
              <a:t> If the child can drink then oral / ngt rehydration may be preferred as safer and provides glucose.</a:t>
            </a:r>
            <a:endParaRPr/>
          </a:p>
          <a:p>
            <a:pPr indent="-114300" lvl="0" marL="228600" rtl="0" algn="l">
              <a:spcBef>
                <a:spcPts val="0"/>
              </a:spcBef>
              <a:spcAft>
                <a:spcPts val="0"/>
              </a:spcAft>
              <a:buSzPts val="1800"/>
              <a:buChar char="•"/>
            </a:pPr>
            <a:r>
              <a:rPr lang="en-US"/>
              <a:t>The capillary refilling is also likely to be prolonged in these patients and they are likely to have other signs of dehydration but sunken eyes, long skin pinch and inability to drink are the important signs that indicate a need for iv therapy.</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7: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3" name="Google Shape;303;p17: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p17:notes"/>
          <p:cNvSpPr txBox="1"/>
          <p:nvPr>
            <p:ph idx="1" type="body"/>
          </p:nvPr>
        </p:nvSpPr>
        <p:spPr>
          <a:xfrm>
            <a:off x="1219200" y="3257550"/>
            <a:ext cx="6705600" cy="3086100"/>
          </a:xfrm>
          <a:prstGeom prst="rect">
            <a:avLst/>
          </a:prstGeom>
          <a:noFill/>
          <a:ln>
            <a:noFill/>
          </a:ln>
        </p:spPr>
        <p:txBody>
          <a:bodyPr anchorCtr="0" anchor="t" bIns="45700" lIns="91425" spcFirstLastPara="1" rIns="91425" wrap="square" tIns="45700">
            <a:noAutofit/>
          </a:bodyPr>
          <a:lstStyle/>
          <a:p>
            <a:pPr indent="-114300" lvl="0" marL="0" rtl="0" algn="l">
              <a:spcBef>
                <a:spcPts val="0"/>
              </a:spcBef>
              <a:spcAft>
                <a:spcPts val="0"/>
              </a:spcAft>
              <a:buSzPts val="1800"/>
              <a:buChar char="•"/>
            </a:pPr>
            <a:r>
              <a:rPr lang="en-US"/>
              <a:t>Severe dehydration is treated in two phases, a rapid ‘rescue’ phase, step 1 and a less rapid replacement phase, step 2.</a:t>
            </a:r>
            <a:endParaRPr/>
          </a:p>
          <a:p>
            <a:pPr indent="-114300" lvl="0" marL="0" rtl="0" algn="l">
              <a:spcBef>
                <a:spcPts val="0"/>
              </a:spcBef>
              <a:spcAft>
                <a:spcPts val="0"/>
              </a:spcAft>
              <a:buSzPts val="1800"/>
              <a:buChar char="•"/>
            </a:pPr>
            <a:r>
              <a:rPr lang="en-US"/>
              <a:t> Young children should have fluids given more slowly.</a:t>
            </a:r>
            <a:endParaRPr/>
          </a:p>
          <a:p>
            <a:pPr indent="-114300" lvl="0" marL="0" rtl="0" algn="l">
              <a:spcBef>
                <a:spcPts val="0"/>
              </a:spcBef>
              <a:spcAft>
                <a:spcPts val="0"/>
              </a:spcAft>
              <a:buSzPts val="1800"/>
              <a:buChar char="•"/>
            </a:pPr>
            <a:r>
              <a:rPr lang="en-US"/>
              <a:t> The ideal fluid to give in Ringer’s as it contains Potassium and body potassium is often depleted in diarrhoea. (The lactate is not a risk although most severely dehydrated children will be acidotic the lactate is metabolised to produce HCO3-).</a:t>
            </a:r>
            <a:endParaRPr/>
          </a:p>
          <a:p>
            <a:pPr indent="-114300" lvl="0" marL="0" rtl="0" algn="l">
              <a:spcBef>
                <a:spcPts val="0"/>
              </a:spcBef>
              <a:spcAft>
                <a:spcPts val="0"/>
              </a:spcAft>
              <a:buSzPts val="1800"/>
              <a:buChar char="•"/>
            </a:pPr>
            <a:r>
              <a:rPr lang="en-US"/>
              <a:t> It is critical that after receiving these fluids children are re-assessed. You CANNOT write a 24 hour fluid plan for a severely dehydrated child and walk off!</a:t>
            </a:r>
            <a:endParaRPr/>
          </a:p>
          <a:p>
            <a:pPr indent="-114300" lvl="0" marL="0" rtl="0" algn="l">
              <a:spcBef>
                <a:spcPts val="0"/>
              </a:spcBef>
              <a:spcAft>
                <a:spcPts val="0"/>
              </a:spcAft>
              <a:buSzPts val="1800"/>
              <a:buChar char="•"/>
            </a:pPr>
            <a:r>
              <a:rPr lang="en-US"/>
              <a:t> When the child is re-assessed they are re-classified as severe, some or no-dehydration and treated appropriately – there is no need to continue iv fluids if the child is drinking.</a:t>
            </a:r>
            <a:endParaRPr/>
          </a:p>
          <a:p>
            <a:pPr indent="-114300" lvl="0" marL="0" rtl="0" algn="l">
              <a:spcBef>
                <a:spcPts val="0"/>
              </a:spcBef>
              <a:spcAft>
                <a:spcPts val="0"/>
              </a:spcAft>
              <a:buSzPts val="1800"/>
              <a:buChar char="•"/>
            </a:pPr>
            <a:r>
              <a:rPr lang="en-US"/>
              <a:t>NOTE giving these high volumes of fluids to a child who is not severely dehydrated may be dangerous……it is very important that people classify severe dehydration correctly.</a:t>
            </a:r>
            <a:endParaRPr/>
          </a:p>
          <a:p>
            <a:pPr indent="-114300" lvl="0" marL="0" rtl="0" algn="l">
              <a:spcBef>
                <a:spcPts val="0"/>
              </a:spcBef>
              <a:spcAft>
                <a:spcPts val="0"/>
              </a:spcAft>
              <a:buSzPts val="1800"/>
              <a:buChar char="•"/>
            </a:pPr>
            <a:r>
              <a:rPr lang="en-US"/>
              <a:t>Give oral fluids as soon as drinking, provides some glucose and more potassium </a:t>
            </a:r>
            <a:endParaRPr/>
          </a:p>
          <a:p>
            <a:pPr indent="-114300" lvl="0" marL="0" rtl="0" algn="l">
              <a:spcBef>
                <a:spcPts val="0"/>
              </a:spcBef>
              <a:spcAft>
                <a:spcPts val="0"/>
              </a:spcAft>
              <a:buSzPts val="1800"/>
              <a:buAutoNum type="arabicPeriod"/>
            </a:pPr>
            <a:r>
              <a:rPr i="1" lang="en-US"/>
              <a:t>This is equivalent to correcting 10% dehydration in 3 – 6 hours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18: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1" name="Google Shape;311;p18: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18:notes"/>
          <p:cNvSpPr txBox="1"/>
          <p:nvPr>
            <p:ph idx="1" type="body"/>
          </p:nvPr>
        </p:nvSpPr>
        <p:spPr>
          <a:xfrm>
            <a:off x="1219200" y="3257550"/>
            <a:ext cx="6705600" cy="3086100"/>
          </a:xfrm>
          <a:prstGeom prst="rect">
            <a:avLst/>
          </a:prstGeom>
          <a:noFill/>
          <a:ln>
            <a:noFill/>
          </a:ln>
        </p:spPr>
        <p:txBody>
          <a:bodyPr anchorCtr="0" anchor="t" bIns="45700" lIns="91425" spcFirstLastPara="1" rIns="91425" wrap="square" tIns="45700">
            <a:noAutofit/>
          </a:bodyPr>
          <a:lstStyle/>
          <a:p>
            <a:pPr indent="-114300" lvl="0" marL="0" rtl="0" algn="l">
              <a:spcBef>
                <a:spcPts val="0"/>
              </a:spcBef>
              <a:spcAft>
                <a:spcPts val="0"/>
              </a:spcAft>
              <a:buSzPts val="1800"/>
              <a:buChar char="•"/>
            </a:pPr>
            <a:r>
              <a:rPr lang="en-US"/>
              <a:t> Ask audience to imagine that the red box represents the fluid remaining in the circulation and extracellular spaces with a normal sodium concentration. The whole area represents what the normal fluid volume should be and the blue area therefore the current deficit.</a:t>
            </a:r>
            <a:endParaRPr/>
          </a:p>
          <a:p>
            <a:pPr indent="-114300" lvl="0" marL="0" rtl="0" algn="l">
              <a:spcBef>
                <a:spcPts val="0"/>
              </a:spcBef>
              <a:spcAft>
                <a:spcPts val="0"/>
              </a:spcAft>
              <a:buSzPts val="1800"/>
              <a:buChar char="•"/>
            </a:pPr>
            <a:r>
              <a:rPr lang="en-US"/>
              <a:t> Then ask what will happen to the average sodium concentration if we replace the fluid deficit with a low sodium content fluid – for example a fluid with a sodium concentration only half that of plasma? Thus imagine filling up the blue area with half strength Darrow’s (Na concentration about 60mmol/l)</a:t>
            </a:r>
            <a:endParaRPr/>
          </a:p>
          <a:p>
            <a:pPr indent="-114300" lvl="0" marL="0" rtl="0" algn="l">
              <a:spcBef>
                <a:spcPts val="0"/>
              </a:spcBef>
              <a:spcAft>
                <a:spcPts val="0"/>
              </a:spcAft>
              <a:buSzPts val="1800"/>
              <a:buChar char="•"/>
            </a:pPr>
            <a:r>
              <a:rPr lang="en-US"/>
              <a:t> They should answer that the average sodium concentration, measured in the whole fluid space will go down even though sodium has been added to the body – because more water that sodium has been added the Na is now diluted.</a:t>
            </a:r>
            <a:endParaRPr/>
          </a:p>
          <a:p>
            <a:pPr indent="-114300" lvl="0" marL="0" rtl="0" algn="l">
              <a:spcBef>
                <a:spcPts val="0"/>
              </a:spcBef>
              <a:spcAft>
                <a:spcPts val="0"/>
              </a:spcAft>
              <a:buSzPts val="1800"/>
              <a:buChar char="•"/>
            </a:pPr>
            <a:r>
              <a:rPr lang="en-US"/>
              <a:t>Remind them that iv fluids do not contain glucose – note adding glucose is difficult as the speed of administration needs to be taken into consideration, It is possibly dangerous to give too much glucose too quickly by infusing even 5% dextrose fast, it can cause an osmotic diuresis worsening dehydration!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p19: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7" name="Google Shape;327;p19: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28" name="Google Shape;328;p19: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spcBef>
                <a:spcPts val="0"/>
              </a:spcBef>
              <a:spcAft>
                <a:spcPts val="0"/>
              </a:spcAft>
              <a:buSzPts val="1800"/>
              <a:buChar char="•"/>
            </a:pPr>
            <a:r>
              <a:rPr lang="en-US"/>
              <a:t>If a child can drink….even if you think they might not drink fast enough then we will classify them as some dehydration</a:t>
            </a:r>
            <a:endParaRPr/>
          </a:p>
          <a:p>
            <a:pPr indent="-114300" lvl="0" marL="228600" rtl="0" algn="l">
              <a:spcBef>
                <a:spcPts val="0"/>
              </a:spcBef>
              <a:spcAft>
                <a:spcPts val="0"/>
              </a:spcAft>
              <a:buSzPts val="1800"/>
              <a:buChar char="•"/>
            </a:pPr>
            <a:r>
              <a:rPr lang="en-US"/>
              <a:t>The same signs are used for some dehydration but the skin pinch may return a little faster and they may be restless / irritable although they can drink. If they can drink even if they are a not obviously thirsty they can be resuscitated with oral or nasogastric ORS.</a:t>
            </a:r>
            <a:endParaRPr/>
          </a:p>
          <a:p>
            <a:pPr indent="-114300" lvl="0" marL="228600" rtl="0" algn="l">
              <a:spcBef>
                <a:spcPts val="0"/>
              </a:spcBef>
              <a:spcAft>
                <a:spcPts val="0"/>
              </a:spcAft>
              <a:buSzPts val="1800"/>
              <a:buChar char="•"/>
            </a:pPr>
            <a:r>
              <a:rPr lang="en-US"/>
              <a:t>Refer to the BPP and emphasize on Plan A for diarrhoea with no dehydration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2:notes"/>
          <p:cNvSpPr txBox="1"/>
          <p:nvPr>
            <p:ph idx="1" type="body"/>
          </p:nvPr>
        </p:nvSpPr>
        <p:spPr>
          <a:xfrm>
            <a:off x="1219200" y="3257550"/>
            <a:ext cx="6705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2: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p20: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9" name="Google Shape;349;p20: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50" name="Google Shape;350;p20: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228600" rtl="0" algn="l">
              <a:spcBef>
                <a:spcPts val="0"/>
              </a:spcBef>
              <a:spcAft>
                <a:spcPts val="0"/>
              </a:spcAft>
              <a:buSzPts val="1800"/>
              <a:buNone/>
            </a:pPr>
            <a:r>
              <a:rPr lang="en-US"/>
              <a:t>1) reviews of the evidence in over 1500 children have demonstrated that ORS is just as effective as iv fluid resuscitation and probably safer even when there is vomiting (see Bellamere, 2004 and Fonseca, 2004).</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p21: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21:notes"/>
          <p:cNvSpPr txBox="1"/>
          <p:nvPr>
            <p:ph idx="1" type="body"/>
          </p:nvPr>
        </p:nvSpPr>
        <p:spPr>
          <a:xfrm>
            <a:off x="1219200" y="3257550"/>
            <a:ext cx="67056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Na absorption is coupled with absorption of an organic solute ie glucose. Note that this mechanism of absorption of sodium is preserved in diarrhea even when the epithelia cells are damaged. ORT is based on the discovery that glucose greatly increases the patient's capacity to absorb salts and water.  Glucose is 13.5g/l ie 1.3% </a:t>
            </a:r>
            <a:endParaRPr/>
          </a:p>
          <a:p>
            <a:pPr indent="0" lvl="0" marL="0" rtl="0" algn="l">
              <a:spcBef>
                <a:spcPts val="0"/>
              </a:spcBef>
              <a:spcAft>
                <a:spcPts val="0"/>
              </a:spcAft>
              <a:buSzPts val="1800"/>
              <a:buNone/>
            </a:pPr>
            <a:r>
              <a:rPr lang="en-US"/>
              <a:t>Advantages of the new ORS : The need for unscheduled supplemental IV therapy in children given this solution is reduced by 33%,  reduces stool output by about 20% and the incidence of vomiting by about 30% - as compared to the standard ORS. Thus is safer– for the 4</a:t>
            </a:r>
            <a:r>
              <a:rPr baseline="30000" lang="en-US"/>
              <a:t>th</a:t>
            </a:r>
            <a:r>
              <a:rPr lang="en-US"/>
              <a:t> Years don’t mention this- but for other people who have used the standard ORS – this may give them more confidence in use of ORS and to remember to prescribe.  </a:t>
            </a:r>
            <a:endParaRPr/>
          </a:p>
        </p:txBody>
      </p:sp>
      <p:sp>
        <p:nvSpPr>
          <p:cNvPr id="357" name="Google Shape;357;p21: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22: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4" name="Google Shape;364;p22: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65" name="Google Shape;365;p22: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spcBef>
                <a:spcPts val="0"/>
              </a:spcBef>
              <a:spcAft>
                <a:spcPts val="0"/>
              </a:spcAft>
              <a:buSzPts val="1800"/>
              <a:buChar char="•"/>
            </a:pPr>
            <a:r>
              <a:rPr lang="en-US"/>
              <a:t>If a child does not meet any of the dehydration classifications above then they have no significant dehyrdration even if they have lots of diarrhoea.</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p23:notes"/>
          <p:cNvSpPr txBox="1"/>
          <p:nvPr>
            <p:ph idx="1" type="body"/>
          </p:nvPr>
        </p:nvSpPr>
        <p:spPr>
          <a:xfrm>
            <a:off x="1219200" y="3257550"/>
            <a:ext cx="6705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3: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p24: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8" name="Google Shape;398;p24: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99" name="Google Shape;399;p24: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spcBef>
                <a:spcPts val="0"/>
              </a:spcBef>
              <a:spcAft>
                <a:spcPts val="0"/>
              </a:spcAft>
              <a:buSzPts val="1800"/>
              <a:buChar char="•"/>
            </a:pPr>
            <a:r>
              <a:rPr lang="en-US"/>
              <a:t>The recommended amount of ORS to give is in the slide.</a:t>
            </a:r>
            <a:endParaRPr/>
          </a:p>
          <a:p>
            <a:pPr indent="-114300" lvl="0" marL="228600" rtl="0" algn="l">
              <a:spcBef>
                <a:spcPts val="0"/>
              </a:spcBef>
              <a:spcAft>
                <a:spcPts val="0"/>
              </a:spcAft>
              <a:buSzPts val="1800"/>
              <a:buChar char="•"/>
            </a:pPr>
            <a:r>
              <a:rPr lang="en-US"/>
              <a:t>After the first 4 hours therapy the child should be reassessed. Do they still have some dehydration? If they do the 75mls/kg over 4 hours should be repeated. If the situation has improved they can be advised to give 100mls ORS with every loose stool and offer the child as much fluid as they wish to take.</a:t>
            </a:r>
            <a:endParaRPr/>
          </a:p>
          <a:p>
            <a:pPr indent="-114300" lvl="0" marL="228600" rtl="0" algn="l">
              <a:spcBef>
                <a:spcPts val="0"/>
              </a:spcBef>
              <a:spcAft>
                <a:spcPts val="0"/>
              </a:spcAft>
              <a:buSzPts val="1800"/>
              <a:buChar char="•"/>
            </a:pPr>
            <a:r>
              <a:rPr lang="en-US"/>
              <a:t>So ask the audience what they would tell the mother of an 8kg child with some dehydration?</a:t>
            </a:r>
            <a:endParaRPr/>
          </a:p>
          <a:p>
            <a:pPr indent="-114300" lvl="0" marL="228600" rtl="0" algn="l">
              <a:spcBef>
                <a:spcPts val="0"/>
              </a:spcBef>
              <a:spcAft>
                <a:spcPts val="0"/>
              </a:spcAft>
              <a:buSzPts val="1800"/>
              <a:buChar char="•"/>
            </a:pPr>
            <a:r>
              <a:rPr lang="en-US"/>
              <a:t>You should get the response give 600mls of ORS in 4 hours (if they are awake).</a:t>
            </a:r>
            <a:endParaRPr/>
          </a:p>
          <a:p>
            <a:pPr indent="-114300" lvl="0" marL="228600" rtl="0" algn="l">
              <a:spcBef>
                <a:spcPts val="0"/>
              </a:spcBef>
              <a:spcAft>
                <a:spcPts val="0"/>
              </a:spcAft>
              <a:buSzPts val="1800"/>
              <a:buChar char="•"/>
            </a:pPr>
            <a:r>
              <a:rPr lang="en-US"/>
              <a:t>But what does 600mls mean to a mother?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p25: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5" name="Google Shape;405;p25: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06" name="Google Shape;406;p25: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1) Large cups and soda bottles hold 300mls, small cups hold 200mls (beer bottles hold 500mls)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26: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18" name="Google Shape;418;p26: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19" name="Google Shape;419;p26: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1) So to prescribe ORS and explain to the mother what her task is use something familiar.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4" name="Shape 424"/>
        <p:cNvGrpSpPr/>
        <p:nvPr/>
      </p:nvGrpSpPr>
      <p:grpSpPr>
        <a:xfrm>
          <a:off x="0" y="0"/>
          <a:ext cx="0" cy="0"/>
          <a:chOff x="0" y="0"/>
          <a:chExt cx="0" cy="0"/>
        </a:xfrm>
      </p:grpSpPr>
      <p:sp>
        <p:nvSpPr>
          <p:cNvPr id="425" name="Google Shape;425;p27: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27:notes"/>
          <p:cNvSpPr txBox="1"/>
          <p:nvPr>
            <p:ph idx="1" type="body"/>
          </p:nvPr>
        </p:nvSpPr>
        <p:spPr>
          <a:xfrm>
            <a:off x="1219200" y="3257550"/>
            <a:ext cx="67056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10ml/kg is the approximate fluid lost in a loose stool. ORS replaces all the electrolytes lost. This should be done the child is hydrated, diarrhea does not stop abruptly, so prevent further dehydration by replacing the on going looses. All children with diarrhea should therefore have Plan A. and all must have Zinc</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Plan A should not be prescribed together with Plan B or C- Should be done once rehydration therapy is completed, ie when reassessed and no dehydration.</a:t>
            </a:r>
            <a:endParaRPr/>
          </a:p>
        </p:txBody>
      </p:sp>
      <p:sp>
        <p:nvSpPr>
          <p:cNvPr id="427" name="Google Shape;427;p27: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p28: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37" name="Google Shape;437;p28: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38" name="Google Shape;438;p28:notes"/>
          <p:cNvSpPr txBox="1"/>
          <p:nvPr>
            <p:ph idx="1" type="body"/>
          </p:nvPr>
        </p:nvSpPr>
        <p:spPr>
          <a:xfrm>
            <a:off x="1219200" y="3257550"/>
            <a:ext cx="6705600" cy="308610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114300" lvl="0" marL="228600" rtl="0" algn="l">
              <a:spcBef>
                <a:spcPts val="0"/>
              </a:spcBef>
              <a:spcAft>
                <a:spcPts val="0"/>
              </a:spcAft>
              <a:buSzPts val="1800"/>
              <a:buChar char="•"/>
            </a:pPr>
            <a:r>
              <a:rPr lang="en-US"/>
              <a:t>Breast milk has important anti-infective properties and nutritional properties.</a:t>
            </a:r>
            <a:endParaRPr/>
          </a:p>
          <a:p>
            <a:pPr indent="-114300" lvl="0" marL="228600" rtl="0" algn="l">
              <a:spcBef>
                <a:spcPts val="0"/>
              </a:spcBef>
              <a:spcAft>
                <a:spcPts val="0"/>
              </a:spcAft>
              <a:buSzPts val="1800"/>
              <a:buChar char="•"/>
            </a:pPr>
            <a:r>
              <a:rPr lang="en-US"/>
              <a:t>There is no evidence of any benefit of ‘re-grading’ or the slow introduction of feeding after diarrhoea, in fact this practice may promote malnutrition (see Murphy, 1998).</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p29: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5" name="Google Shape;445;p29:notes"/>
          <p:cNvSpPr txBox="1"/>
          <p:nvPr>
            <p:ph idx="1" type="body"/>
          </p:nvPr>
        </p:nvSpPr>
        <p:spPr>
          <a:xfrm>
            <a:off x="1219200" y="3257550"/>
            <a:ext cx="67056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Ask the participants – what is the role of zinc? </a:t>
            </a:r>
            <a:endParaRPr/>
          </a:p>
          <a:p>
            <a:pPr indent="0" lvl="0" marL="0" rtl="0" algn="l">
              <a:spcBef>
                <a:spcPts val="0"/>
              </a:spcBef>
              <a:spcAft>
                <a:spcPts val="0"/>
              </a:spcAft>
              <a:buSzPts val="1800"/>
              <a:buNone/>
            </a:pPr>
            <a:r>
              <a:rPr lang="en-US"/>
              <a:t>Zinc improves cellular immunity and maintains gut mucosa.  At the GI level zinc restores mucosa barrier integrity  and the enterocyte brush border activity. </a:t>
            </a:r>
            <a:endParaRPr/>
          </a:p>
          <a:p>
            <a:pPr indent="0" lvl="0" marL="0" rtl="0" algn="l">
              <a:spcBef>
                <a:spcPts val="0"/>
              </a:spcBef>
              <a:spcAft>
                <a:spcPts val="0"/>
              </a:spcAft>
              <a:buSzPts val="1800"/>
              <a:buNone/>
            </a:pPr>
            <a:r>
              <a:rPr lang="en-US"/>
              <a:t>Use of zinc is however associated with increased incidence of vomiting. But the benefits outweigh this risk. </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In children aged greater than six months with acute diarrhoea, zinc supplementation may shorten the duration of diarrhoea by around 10 hours, and probably reduces the number of children whose diarrhoea persists until day seven. In children with signs of moderate malnutrition the effect appears greater, reducing the duration of diarrhoea by around 27 hours. </a:t>
            </a:r>
            <a:r>
              <a:rPr lang="en-US" u="sng">
                <a:solidFill>
                  <a:srgbClr val="000000"/>
                </a:solidFill>
                <a:hlinkClick r:id="rId2"/>
              </a:rPr>
              <a:t>Cochrane Database Syst Rev.</a:t>
            </a:r>
            <a:r>
              <a:rPr lang="en-US"/>
              <a:t> 2013 Jan 31;1:CD005436. doi: 10.1002/14651858.CD005436.pub4</a:t>
            </a:r>
            <a:endParaRPr/>
          </a:p>
          <a:p>
            <a:pPr indent="0" lvl="0" marL="0" rtl="0" algn="l">
              <a:spcBef>
                <a:spcPts val="0"/>
              </a:spcBef>
              <a:spcAft>
                <a:spcPts val="0"/>
              </a:spcAft>
              <a:buNone/>
            </a:pPr>
            <a:r>
              <a:t/>
            </a:r>
            <a:endParaRPr/>
          </a:p>
        </p:txBody>
      </p:sp>
      <p:sp>
        <p:nvSpPr>
          <p:cNvPr id="446" name="Google Shape;446;p29: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p30: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2" name="Google Shape;452;p30:notes"/>
          <p:cNvSpPr txBox="1"/>
          <p:nvPr>
            <p:ph idx="1" type="body"/>
          </p:nvPr>
        </p:nvSpPr>
        <p:spPr>
          <a:xfrm>
            <a:off x="1219200" y="3257550"/>
            <a:ext cx="67056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30: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p31: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9" name="Google Shape;459;p31:notes"/>
          <p:cNvSpPr txBox="1"/>
          <p:nvPr>
            <p:ph idx="1" type="body"/>
          </p:nvPr>
        </p:nvSpPr>
        <p:spPr>
          <a:xfrm>
            <a:off x="1219200" y="3257550"/>
            <a:ext cx="67056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 Faster (i.e. catchup) length growth was observed during subsequent diarrhoea-free periods, confirming that catch-up</a:t>
            </a:r>
            <a:endParaRPr/>
          </a:p>
          <a:p>
            <a:pPr indent="0" lvl="0" marL="0" rtl="0" algn="l">
              <a:spcBef>
                <a:spcPts val="0"/>
              </a:spcBef>
              <a:spcAft>
                <a:spcPts val="0"/>
              </a:spcAft>
              <a:buSzPts val="1800"/>
              <a:buNone/>
            </a:pPr>
            <a:r>
              <a:rPr lang="en-US"/>
              <a:t>growth can allow children to regain their original trajectory after short-term growth insults. Some pathogens may impair growth more than others eg shigella</a:t>
            </a:r>
            <a:endParaRPr/>
          </a:p>
        </p:txBody>
      </p:sp>
      <p:sp>
        <p:nvSpPr>
          <p:cNvPr id="460" name="Google Shape;460;p31: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p32:notes"/>
          <p:cNvSpPr txBox="1"/>
          <p:nvPr>
            <p:ph idx="1" type="body"/>
          </p:nvPr>
        </p:nvSpPr>
        <p:spPr>
          <a:xfrm>
            <a:off x="1219200" y="3257550"/>
            <a:ext cx="6705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32: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p33: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2" name="Google Shape;482;p33:notes"/>
          <p:cNvSpPr txBox="1"/>
          <p:nvPr>
            <p:ph idx="1" type="body"/>
          </p:nvPr>
        </p:nvSpPr>
        <p:spPr>
          <a:xfrm>
            <a:off x="1219200" y="3257550"/>
            <a:ext cx="67056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 modelling exercise in South Africa showed that even 10% scale-up of 13 existing interventions for diarrhoea by 2030 would reduce</a:t>
            </a:r>
            <a:endParaRPr/>
          </a:p>
          <a:p>
            <a:pPr indent="0" lvl="0" marL="0" rtl="0" algn="l">
              <a:spcBef>
                <a:spcPts val="0"/>
              </a:spcBef>
              <a:spcAft>
                <a:spcPts val="0"/>
              </a:spcAft>
              <a:buSzPts val="1800"/>
              <a:buNone/>
            </a:pPr>
            <a:r>
              <a:rPr lang="en-US"/>
              <a:t>under-5 diarrhoeal deaths by 48%; water, sanitation and hygiene (WASH), oral rehydration solution and exclusive breastfeeding would avert the majority of deaths</a:t>
            </a:r>
            <a:endParaRPr/>
          </a:p>
          <a:p>
            <a:pPr indent="0" lvl="0" marL="0" rtl="0" algn="l">
              <a:spcBef>
                <a:spcPts val="0"/>
              </a:spcBef>
              <a:spcAft>
                <a:spcPts val="0"/>
              </a:spcAft>
              <a:buSzPts val="1800"/>
              <a:buNone/>
            </a:pPr>
            <a:r>
              <a:rPr lang="en-US"/>
              <a:t>Recent systematic reviews confirm the effectiveness of handwashing and point-of-use water treatment  for diarrhoea reduction. A recent trial in Bangladesh  showed that safe storage of water had similar efficacy to chlorination for diarrhoea reduction; a one-time investment in a safe storage container may be more feasible than ongoing water treatment products, although its long-term effectiveness requires evaluation.</a:t>
            </a:r>
            <a:endParaRPr/>
          </a:p>
        </p:txBody>
      </p:sp>
      <p:sp>
        <p:nvSpPr>
          <p:cNvPr id="483" name="Google Shape;483;p33: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p34: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1" name="Google Shape;491;p34:notes"/>
          <p:cNvSpPr txBox="1"/>
          <p:nvPr>
            <p:ph idx="1" type="body"/>
          </p:nvPr>
        </p:nvSpPr>
        <p:spPr>
          <a:xfrm>
            <a:off x="1219200" y="3257550"/>
            <a:ext cx="67056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34: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p35:notes"/>
          <p:cNvSpPr txBox="1"/>
          <p:nvPr>
            <p:ph idx="1" type="body"/>
          </p:nvPr>
        </p:nvSpPr>
        <p:spPr>
          <a:xfrm>
            <a:off x="1219200" y="3257550"/>
            <a:ext cx="6705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35: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p4: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 name="Google Shape;189;p4:notes"/>
          <p:cNvSpPr txBox="1"/>
          <p:nvPr>
            <p:ph idx="1" type="body"/>
          </p:nvPr>
        </p:nvSpPr>
        <p:spPr>
          <a:xfrm>
            <a:off x="1219200" y="3257550"/>
            <a:ext cx="67056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Norovirus (Norwalk-like virus, calicivirus )  </a:t>
            </a:r>
            <a:endParaRPr/>
          </a:p>
          <a:p>
            <a:pPr indent="0" lvl="0" marL="0" rtl="0" algn="l">
              <a:spcBef>
                <a:spcPts val="0"/>
              </a:spcBef>
              <a:spcAft>
                <a:spcPts val="0"/>
              </a:spcAft>
              <a:buNone/>
            </a:pPr>
            <a:r>
              <a:t/>
            </a:r>
            <a:endParaRPr/>
          </a:p>
        </p:txBody>
      </p:sp>
      <p:sp>
        <p:nvSpPr>
          <p:cNvPr id="190" name="Google Shape;190;p4: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p5: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5:notes"/>
          <p:cNvSpPr txBox="1"/>
          <p:nvPr>
            <p:ph idx="1" type="body"/>
          </p:nvPr>
        </p:nvSpPr>
        <p:spPr>
          <a:xfrm>
            <a:off x="1219200" y="3257550"/>
            <a:ext cx="67056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Person to person contact for entomopathogens that are infectious in a small inoculum </a:t>
            </a:r>
            <a:endParaRPr/>
          </a:p>
          <a:p>
            <a:pPr indent="0" lvl="0" marL="0" rtl="0" algn="l">
              <a:spcBef>
                <a:spcPts val="0"/>
              </a:spcBef>
              <a:spcAft>
                <a:spcPts val="0"/>
              </a:spcAft>
              <a:buNone/>
            </a:pPr>
            <a:r>
              <a:t/>
            </a:r>
            <a:endParaRPr/>
          </a:p>
        </p:txBody>
      </p:sp>
      <p:sp>
        <p:nvSpPr>
          <p:cNvPr id="197" name="Google Shape;197;p5: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p6:notes"/>
          <p:cNvSpPr txBox="1"/>
          <p:nvPr>
            <p:ph idx="1" type="body"/>
          </p:nvPr>
        </p:nvSpPr>
        <p:spPr>
          <a:xfrm>
            <a:off x="1219200" y="3257550"/>
            <a:ext cx="6705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6: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p7: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7:notes"/>
          <p:cNvSpPr txBox="1"/>
          <p:nvPr>
            <p:ph idx="1" type="body"/>
          </p:nvPr>
        </p:nvSpPr>
        <p:spPr>
          <a:xfrm>
            <a:off x="1219200" y="3257550"/>
            <a:ext cx="67056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Non- inflammatory – adherence to the enterocytes causing hypersecretion of fluid and electrolytes </a:t>
            </a:r>
            <a:endParaRPr/>
          </a:p>
          <a:p>
            <a:pPr indent="0" lvl="0" marL="0" rtl="0" algn="l">
              <a:spcBef>
                <a:spcPts val="0"/>
              </a:spcBef>
              <a:spcAft>
                <a:spcPts val="0"/>
              </a:spcAft>
              <a:buSzPts val="1800"/>
              <a:buNone/>
            </a:pPr>
            <a:r>
              <a:rPr lang="en-US"/>
              <a:t>Inflammatory diarrhoea  - may cause extensive histologic damage )eg shigella,salmonella – cause reduced absorption of sodium and chloride</a:t>
            </a:r>
            <a:endParaRPr/>
          </a:p>
          <a:p>
            <a:pPr indent="0" lvl="0" marL="0" rtl="0" algn="l">
              <a:spcBef>
                <a:spcPts val="0"/>
              </a:spcBef>
              <a:spcAft>
                <a:spcPts val="0"/>
              </a:spcAft>
              <a:buSzPts val="1800"/>
              <a:buNone/>
            </a:pPr>
            <a:r>
              <a:rPr lang="en-US"/>
              <a:t>Predominantly inflammatory diarrhoea is seen in response to some bacterial pathogens, such as Clostridium difficile, which is the most common cause of nosocomial antibiotic-associated diarrhoea.  Also seen in autoimmune diseases such as IBD and coeliac disease</a:t>
            </a:r>
            <a:endParaRPr/>
          </a:p>
          <a:p>
            <a:pPr indent="0" lvl="0" marL="0" rtl="0" algn="l">
              <a:spcBef>
                <a:spcPts val="0"/>
              </a:spcBef>
              <a:spcAft>
                <a:spcPts val="0"/>
              </a:spcAft>
              <a:buNone/>
            </a:pPr>
            <a:r>
              <a:t/>
            </a:r>
            <a:endParaRPr/>
          </a:p>
        </p:txBody>
      </p:sp>
      <p:sp>
        <p:nvSpPr>
          <p:cNvPr id="210" name="Google Shape;210;p7: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8:notes"/>
          <p:cNvSpPr txBox="1"/>
          <p:nvPr>
            <p:ph idx="1" type="body"/>
          </p:nvPr>
        </p:nvSpPr>
        <p:spPr>
          <a:xfrm>
            <a:off x="1219200" y="3257550"/>
            <a:ext cx="67056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8: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9:notes"/>
          <p:cNvSpPr/>
          <p:nvPr>
            <p:ph idx="2" type="sldImg"/>
          </p:nvPr>
        </p:nvSpPr>
        <p:spPr>
          <a:xfrm>
            <a:off x="2857500" y="514350"/>
            <a:ext cx="3429000" cy="2571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9:notes"/>
          <p:cNvSpPr txBox="1"/>
          <p:nvPr>
            <p:ph idx="1" type="body"/>
          </p:nvPr>
        </p:nvSpPr>
        <p:spPr>
          <a:xfrm>
            <a:off x="1219200" y="3257550"/>
            <a:ext cx="67056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Mucoid diarrhoea – amoeba </a:t>
            </a:r>
            <a:endParaRPr/>
          </a:p>
          <a:p>
            <a:pPr indent="0" lvl="0" marL="0" rtl="0" algn="l">
              <a:spcBef>
                <a:spcPts val="0"/>
              </a:spcBef>
              <a:spcAft>
                <a:spcPts val="0"/>
              </a:spcAft>
              <a:buSzPts val="1800"/>
              <a:buNone/>
            </a:pPr>
            <a:r>
              <a:rPr lang="en-US"/>
              <a:t>Bloody – Shigella, Shiga-toxin producing E coli, campylobacter, Amoeba </a:t>
            </a:r>
            <a:endParaRPr/>
          </a:p>
          <a:p>
            <a:pPr indent="0" lvl="0" marL="0" rtl="0" algn="l">
              <a:spcBef>
                <a:spcPts val="0"/>
              </a:spcBef>
              <a:spcAft>
                <a:spcPts val="0"/>
              </a:spcAft>
              <a:buSzPts val="1800"/>
              <a:buNone/>
            </a:pPr>
            <a:r>
              <a:rPr lang="en-US"/>
              <a:t>Location of infection – proximal small bowel= watery, no faecal leucocytes , colonic = dysentery + faecal PMN</a:t>
            </a:r>
            <a:endParaRPr/>
          </a:p>
        </p:txBody>
      </p:sp>
      <p:sp>
        <p:nvSpPr>
          <p:cNvPr id="226" name="Google Shape;226;p9:notes"/>
          <p:cNvSpPr txBox="1"/>
          <p:nvPr/>
        </p:nvSpPr>
        <p:spPr>
          <a:xfrm>
            <a:off x="5181600" y="6515100"/>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1371600"/>
            <a:ext cx="7848600" cy="1927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sz="54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 name="Google Shape;18;p2"/>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Autofit/>
          </a:bodyPr>
          <a:lstStyle>
            <a:lvl1pPr lvl="0" rtl="0" algn="l">
              <a:spcBef>
                <a:spcPts val="480"/>
              </a:spcBef>
              <a:spcAft>
                <a:spcPts val="0"/>
              </a:spcAft>
              <a:buSzPts val="2040"/>
              <a:buNone/>
              <a:defRPr>
                <a:solidFill>
                  <a:srgbClr val="55556F"/>
                </a:solidFill>
              </a:defRPr>
            </a:lvl1pPr>
            <a:lvl2pPr lvl="1" rtl="0" algn="ctr">
              <a:spcBef>
                <a:spcPts val="400"/>
              </a:spcBef>
              <a:spcAft>
                <a:spcPts val="0"/>
              </a:spcAft>
              <a:buSzPts val="1700"/>
              <a:buNone/>
              <a:defRPr>
                <a:solidFill>
                  <a:srgbClr val="8B8B8D"/>
                </a:solidFill>
              </a:defRPr>
            </a:lvl2pPr>
            <a:lvl3pPr lvl="2" rtl="0" algn="ctr">
              <a:spcBef>
                <a:spcPts val="480"/>
              </a:spcBef>
              <a:spcAft>
                <a:spcPts val="0"/>
              </a:spcAft>
              <a:buSzPts val="2160"/>
              <a:buNone/>
              <a:defRPr>
                <a:solidFill>
                  <a:srgbClr val="8B8B8D"/>
                </a:solidFill>
              </a:defRPr>
            </a:lvl3pPr>
            <a:lvl4pPr lvl="3" rtl="0" algn="ctr">
              <a:spcBef>
                <a:spcPts val="320"/>
              </a:spcBef>
              <a:spcAft>
                <a:spcPts val="0"/>
              </a:spcAft>
              <a:buSzPts val="1600"/>
              <a:buNone/>
              <a:defRPr>
                <a:solidFill>
                  <a:srgbClr val="8B8B8D"/>
                </a:solidFill>
              </a:defRPr>
            </a:lvl4pPr>
            <a:lvl5pPr lvl="4" rtl="0" algn="ctr">
              <a:spcBef>
                <a:spcPts val="280"/>
              </a:spcBef>
              <a:spcAft>
                <a:spcPts val="0"/>
              </a:spcAft>
              <a:buSzPts val="1400"/>
              <a:buNone/>
              <a:defRPr>
                <a:solidFill>
                  <a:srgbClr val="8B8B8D"/>
                </a:solidFill>
              </a:defRPr>
            </a:lvl5pPr>
            <a:lvl6pPr lvl="5" rtl="0" algn="ctr">
              <a:spcBef>
                <a:spcPts val="260"/>
              </a:spcBef>
              <a:spcAft>
                <a:spcPts val="0"/>
              </a:spcAft>
              <a:buSzPts val="1300"/>
              <a:buNone/>
              <a:defRPr>
                <a:solidFill>
                  <a:srgbClr val="8B8B8D"/>
                </a:solidFill>
              </a:defRPr>
            </a:lvl6pPr>
            <a:lvl7pPr lvl="6" rtl="0" algn="ctr">
              <a:spcBef>
                <a:spcPts val="260"/>
              </a:spcBef>
              <a:spcAft>
                <a:spcPts val="0"/>
              </a:spcAft>
              <a:buSzPts val="1300"/>
              <a:buNone/>
              <a:defRPr>
                <a:solidFill>
                  <a:srgbClr val="8B8B8D"/>
                </a:solidFill>
              </a:defRPr>
            </a:lvl7pPr>
            <a:lvl8pPr lvl="7" rtl="0" algn="ctr">
              <a:spcBef>
                <a:spcPts val="260"/>
              </a:spcBef>
              <a:spcAft>
                <a:spcPts val="0"/>
              </a:spcAft>
              <a:buSzPts val="1300"/>
              <a:buNone/>
              <a:defRPr>
                <a:solidFill>
                  <a:srgbClr val="8B8B8D"/>
                </a:solidFill>
              </a:defRPr>
            </a:lvl8pPr>
            <a:lvl9pPr lvl="8" rtl="0" algn="ctr">
              <a:spcBef>
                <a:spcPts val="260"/>
              </a:spcBef>
              <a:spcAft>
                <a:spcPts val="0"/>
              </a:spcAft>
              <a:buSzPts val="1300"/>
              <a:buNone/>
              <a:defRPr>
                <a:solidFill>
                  <a:srgbClr val="8B8B8D"/>
                </a:solidFill>
              </a:defRPr>
            </a:lvl9pPr>
          </a:lstStyle>
          <a:p/>
        </p:txBody>
      </p:sp>
      <p:sp>
        <p:nvSpPr>
          <p:cNvPr id="19" name="Google Shape;19;p2"/>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showMasterSp="0" type="picTx">
  <p:cSld name="PICTURE_WITH_CAPTION_TEXT">
    <p:spTree>
      <p:nvGrpSpPr>
        <p:cNvPr id="137" name="Shape 137"/>
        <p:cNvGrpSpPr/>
        <p:nvPr/>
      </p:nvGrpSpPr>
      <p:grpSpPr>
        <a:xfrm>
          <a:off x="0" y="0"/>
          <a:ext cx="0" cy="0"/>
          <a:chOff x="0" y="0"/>
          <a:chExt cx="0" cy="0"/>
        </a:xfrm>
      </p:grpSpPr>
      <p:sp>
        <p:nvSpPr>
          <p:cNvPr id="138" name="Google Shape;138;p21"/>
          <p:cNvSpPr txBox="1"/>
          <p:nvPr>
            <p:ph type="title"/>
          </p:nvPr>
        </p:nvSpPr>
        <p:spPr>
          <a:xfrm>
            <a:off x="457200" y="792480"/>
            <a:ext cx="2142600" cy="12648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SzPts val="1400"/>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21"/>
          <p:cNvSpPr/>
          <p:nvPr>
            <p:ph idx="2" type="pic"/>
          </p:nvPr>
        </p:nvSpPr>
        <p:spPr>
          <a:xfrm>
            <a:off x="2858610" y="838201"/>
            <a:ext cx="5904300" cy="5500500"/>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819"/>
              </a:srgbClr>
            </a:outerShdw>
          </a:effectLst>
        </p:spPr>
        <p:txBody>
          <a:bodyPr anchorCtr="0" anchor="t" bIns="45700" lIns="91425" spcFirstLastPara="1" rIns="91425" wrap="square" tIns="45700">
            <a:normAutofit/>
          </a:bodyPr>
          <a:lstStyle>
            <a:lvl1pPr lvl="0" marR="0" rtl="0" algn="l">
              <a:spcBef>
                <a:spcPts val="640"/>
              </a:spcBef>
              <a:spcAft>
                <a:spcPts val="0"/>
              </a:spcAft>
              <a:buClr>
                <a:schemeClr val="accent1"/>
              </a:buClr>
              <a:buSzPts val="2720"/>
              <a:buFont typeface="Arial"/>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1"/>
              </a:buClr>
              <a:buSzPts val="238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accent1"/>
              </a:buClr>
              <a:buSzPts val="216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accent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40" name="Google Shape;140;p21"/>
          <p:cNvSpPr txBox="1"/>
          <p:nvPr>
            <p:ph idx="1" type="body"/>
          </p:nvPr>
        </p:nvSpPr>
        <p:spPr>
          <a:xfrm>
            <a:off x="457200" y="2133600"/>
            <a:ext cx="2139600" cy="4242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1190"/>
              <a:buNone/>
              <a:defRPr sz="1400"/>
            </a:lvl1pPr>
            <a:lvl2pPr indent="-228600" lvl="1" marL="914400" rtl="0" algn="l">
              <a:spcBef>
                <a:spcPts val="240"/>
              </a:spcBef>
              <a:spcAft>
                <a:spcPts val="0"/>
              </a:spcAft>
              <a:buSzPts val="1020"/>
              <a:buNone/>
              <a:defRPr sz="1200"/>
            </a:lvl2pPr>
            <a:lvl3pPr indent="-228600" lvl="2" marL="1371600" rtl="0" algn="l">
              <a:spcBef>
                <a:spcPts val="200"/>
              </a:spcBef>
              <a:spcAft>
                <a:spcPts val="0"/>
              </a:spcAft>
              <a:buSzPts val="900"/>
              <a:buNone/>
              <a:defRPr sz="1000"/>
            </a:lvl3pPr>
            <a:lvl4pPr indent="-228600" lvl="3" marL="1828800" rtl="0" algn="l">
              <a:spcBef>
                <a:spcPts val="180"/>
              </a:spcBef>
              <a:spcAft>
                <a:spcPts val="0"/>
              </a:spcAft>
              <a:buSzPts val="900"/>
              <a:buNone/>
              <a:defRPr sz="900"/>
            </a:lvl4pPr>
            <a:lvl5pPr indent="-228600" lvl="4" marL="2286000" rtl="0" algn="l">
              <a:spcBef>
                <a:spcPts val="180"/>
              </a:spcBef>
              <a:spcAft>
                <a:spcPts val="0"/>
              </a:spcAft>
              <a:buSzPts val="900"/>
              <a:buNone/>
              <a:defRPr sz="900"/>
            </a:lvl5pPr>
            <a:lvl6pPr indent="-228600" lvl="5" marL="2743200" rtl="0" algn="l">
              <a:spcBef>
                <a:spcPts val="180"/>
              </a:spcBef>
              <a:spcAft>
                <a:spcPts val="0"/>
              </a:spcAft>
              <a:buSzPts val="900"/>
              <a:buNone/>
              <a:defRPr sz="900"/>
            </a:lvl6pPr>
            <a:lvl7pPr indent="-228600" lvl="6" marL="3200400" rtl="0" algn="l">
              <a:spcBef>
                <a:spcPts val="180"/>
              </a:spcBef>
              <a:spcAft>
                <a:spcPts val="0"/>
              </a:spcAft>
              <a:buSzPts val="900"/>
              <a:buNone/>
              <a:defRPr sz="900"/>
            </a:lvl7pPr>
            <a:lvl8pPr indent="-228600" lvl="7" marL="3657600" rtl="0" algn="l">
              <a:spcBef>
                <a:spcPts val="180"/>
              </a:spcBef>
              <a:spcAft>
                <a:spcPts val="0"/>
              </a:spcAft>
              <a:buSzPts val="900"/>
              <a:buNone/>
              <a:defRPr sz="900"/>
            </a:lvl8pPr>
            <a:lvl9pPr indent="-228600" lvl="8" marL="4114800" rtl="0" algn="l">
              <a:spcBef>
                <a:spcPts val="180"/>
              </a:spcBef>
              <a:spcAft>
                <a:spcPts val="0"/>
              </a:spcAft>
              <a:buSzPts val="900"/>
              <a:buNone/>
              <a:defRPr sz="900"/>
            </a:lvl9pPr>
          </a:lstStyle>
          <a:p/>
        </p:txBody>
      </p:sp>
      <p:sp>
        <p:nvSpPr>
          <p:cNvPr id="141" name="Google Shape;141;p21"/>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2" name="Google Shape;142;p21"/>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43" name="Google Shape;143;p21"/>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showMasterSp="0" type="vertTx">
  <p:cSld name="VERTICAL_TEXT">
    <p:spTree>
      <p:nvGrpSpPr>
        <p:cNvPr id="150" name="Shape 150"/>
        <p:cNvGrpSpPr/>
        <p:nvPr/>
      </p:nvGrpSpPr>
      <p:grpSpPr>
        <a:xfrm>
          <a:off x="0" y="0"/>
          <a:ext cx="0" cy="0"/>
          <a:chOff x="0" y="0"/>
          <a:chExt cx="0" cy="0"/>
        </a:xfrm>
      </p:grpSpPr>
      <p:sp>
        <p:nvSpPr>
          <p:cNvPr id="151" name="Google Shape;151;p2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2" name="Google Shape;152;p23"/>
          <p:cNvSpPr txBox="1"/>
          <p:nvPr>
            <p:ph idx="1" type="body"/>
          </p:nvPr>
        </p:nvSpPr>
        <p:spPr>
          <a:xfrm rot="5400000">
            <a:off x="2133600" y="-76200"/>
            <a:ext cx="4876800" cy="8229600"/>
          </a:xfrm>
          <a:prstGeom prst="rect">
            <a:avLst/>
          </a:prstGeom>
          <a:noFill/>
          <a:ln>
            <a:noFill/>
          </a:ln>
        </p:spPr>
        <p:txBody>
          <a:bodyPr anchorCtr="0" anchor="t" bIns="45700" lIns="91425" spcFirstLastPara="1" rIns="91425" wrap="square" tIns="45700">
            <a:noAutofit/>
          </a:bodyPr>
          <a:lstStyle>
            <a:lvl1pPr indent="-325755" lvl="0" marL="457200" rtl="0" algn="l">
              <a:spcBef>
                <a:spcPts val="360"/>
              </a:spcBef>
              <a:spcAft>
                <a:spcPts val="0"/>
              </a:spcAft>
              <a:buSzPts val="1530"/>
              <a:buChar char="•"/>
              <a:defRPr/>
            </a:lvl1pPr>
            <a:lvl2pPr indent="-325755" lvl="1" marL="914400" rtl="0" algn="l">
              <a:spcBef>
                <a:spcPts val="360"/>
              </a:spcBef>
              <a:spcAft>
                <a:spcPts val="0"/>
              </a:spcAft>
              <a:buSzPts val="1530"/>
              <a:buChar char="•"/>
              <a:defRPr/>
            </a:lvl2pPr>
            <a:lvl3pPr indent="-331469" lvl="2" marL="1371600" rtl="0" algn="l">
              <a:spcBef>
                <a:spcPts val="360"/>
              </a:spcBef>
              <a:spcAft>
                <a:spcPts val="0"/>
              </a:spcAft>
              <a:buSzPts val="162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153" name="Google Shape;153;p23"/>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4" name="Google Shape;154;p23"/>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5" name="Google Shape;155;p23"/>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showMasterSp="0" type="vertTitleAndTx">
  <p:cSld name="VERTICAL_TITLE_AND_VERTICAL_TEXT">
    <p:spTree>
      <p:nvGrpSpPr>
        <p:cNvPr id="162" name="Shape 162"/>
        <p:cNvGrpSpPr/>
        <p:nvPr/>
      </p:nvGrpSpPr>
      <p:grpSpPr>
        <a:xfrm>
          <a:off x="0" y="0"/>
          <a:ext cx="0" cy="0"/>
          <a:chOff x="0" y="0"/>
          <a:chExt cx="0" cy="0"/>
        </a:xfrm>
      </p:grpSpPr>
      <p:sp>
        <p:nvSpPr>
          <p:cNvPr id="163" name="Google Shape;163;p25"/>
          <p:cNvSpPr txBox="1"/>
          <p:nvPr>
            <p:ph type="title"/>
          </p:nvPr>
        </p:nvSpPr>
        <p:spPr>
          <a:xfrm rot="5400000">
            <a:off x="4724400" y="2514600"/>
            <a:ext cx="5867400" cy="20574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4" name="Google Shape;164;p25"/>
          <p:cNvSpPr txBox="1"/>
          <p:nvPr>
            <p:ph idx="1" type="body"/>
          </p:nvPr>
        </p:nvSpPr>
        <p:spPr>
          <a:xfrm rot="5400000">
            <a:off x="533400" y="533400"/>
            <a:ext cx="5867400" cy="6019800"/>
          </a:xfrm>
          <a:prstGeom prst="rect">
            <a:avLst/>
          </a:prstGeom>
          <a:noFill/>
          <a:ln>
            <a:noFill/>
          </a:ln>
        </p:spPr>
        <p:txBody>
          <a:bodyPr anchorCtr="0" anchor="t" bIns="45700" lIns="91425" spcFirstLastPara="1" rIns="91425" wrap="square" tIns="45700">
            <a:noAutofit/>
          </a:bodyPr>
          <a:lstStyle>
            <a:lvl1pPr indent="-325755" lvl="0" marL="457200" rtl="0" algn="l">
              <a:spcBef>
                <a:spcPts val="360"/>
              </a:spcBef>
              <a:spcAft>
                <a:spcPts val="0"/>
              </a:spcAft>
              <a:buSzPts val="1530"/>
              <a:buChar char="•"/>
              <a:defRPr/>
            </a:lvl1pPr>
            <a:lvl2pPr indent="-325755" lvl="1" marL="914400" rtl="0" algn="l">
              <a:spcBef>
                <a:spcPts val="360"/>
              </a:spcBef>
              <a:spcAft>
                <a:spcPts val="0"/>
              </a:spcAft>
              <a:buSzPts val="1530"/>
              <a:buChar char="•"/>
              <a:defRPr/>
            </a:lvl2pPr>
            <a:lvl3pPr indent="-331469" lvl="2" marL="1371600" rtl="0" algn="l">
              <a:spcBef>
                <a:spcPts val="360"/>
              </a:spcBef>
              <a:spcAft>
                <a:spcPts val="0"/>
              </a:spcAft>
              <a:buSzPts val="162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165" name="Google Shape;165;p25"/>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6" name="Google Shape;166;p25"/>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7" name="Google Shape;167;p25"/>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25755" lvl="0" marL="457200" rtl="0" algn="l">
              <a:spcBef>
                <a:spcPts val="360"/>
              </a:spcBef>
              <a:spcAft>
                <a:spcPts val="0"/>
              </a:spcAft>
              <a:buSzPts val="1530"/>
              <a:buChar char="•"/>
              <a:defRPr/>
            </a:lvl1pPr>
            <a:lvl2pPr indent="-325755" lvl="1" marL="914400" rtl="0" algn="l">
              <a:spcBef>
                <a:spcPts val="360"/>
              </a:spcBef>
              <a:spcAft>
                <a:spcPts val="0"/>
              </a:spcAft>
              <a:buSzPts val="1530"/>
              <a:buChar char="•"/>
              <a:defRPr/>
            </a:lvl2pPr>
            <a:lvl3pPr indent="-331469" lvl="2" marL="1371600" rtl="0" algn="l">
              <a:spcBef>
                <a:spcPts val="360"/>
              </a:spcBef>
              <a:spcAft>
                <a:spcPts val="0"/>
              </a:spcAft>
              <a:buSzPts val="1620"/>
              <a:buChar char="•"/>
              <a:defRPr/>
            </a:lvl3pPr>
            <a:lvl4pPr indent="-342900" lvl="3" marL="1828800" rtl="0" algn="l">
              <a:spcBef>
                <a:spcPts val="360"/>
              </a:spcBef>
              <a:spcAft>
                <a:spcPts val="0"/>
              </a:spcAft>
              <a:buSzPts val="1800"/>
              <a:buChar char="•"/>
              <a:defRPr/>
            </a:lvl4pPr>
            <a:lvl5pPr indent="-342900" lvl="4" marL="2286000" rtl="0" algn="l">
              <a:spcBef>
                <a:spcPts val="360"/>
              </a:spcBef>
              <a:spcAft>
                <a:spcPts val="0"/>
              </a:spcAft>
              <a:buSzPts val="1800"/>
              <a:buChar char="•"/>
              <a:defRPr/>
            </a:lvl5pPr>
            <a:lvl6pPr indent="-342900" lvl="5" marL="2743200" rtl="0" algn="l">
              <a:spcBef>
                <a:spcPts val="360"/>
              </a:spcBef>
              <a:spcAft>
                <a:spcPts val="0"/>
              </a:spcAft>
              <a:buSzPts val="1800"/>
              <a:buChar char="•"/>
              <a:defRPr/>
            </a:lvl6pPr>
            <a:lvl7pPr indent="-342900" lvl="6" marL="3200400" rtl="0" algn="l">
              <a:spcBef>
                <a:spcPts val="360"/>
              </a:spcBef>
              <a:spcAft>
                <a:spcPts val="0"/>
              </a:spcAft>
              <a:buSzPts val="1800"/>
              <a:buChar char="•"/>
              <a:defRPr/>
            </a:lvl7pPr>
            <a:lvl8pPr indent="-342900" lvl="7" marL="3657600" rtl="0" algn="l">
              <a:spcBef>
                <a:spcPts val="360"/>
              </a:spcBef>
              <a:spcAft>
                <a:spcPts val="0"/>
              </a:spcAft>
              <a:buSzPts val="1800"/>
              <a:buChar char="•"/>
              <a:defRPr/>
            </a:lvl8pPr>
            <a:lvl9pPr indent="-342900" lvl="8" marL="4114800" rtl="0" algn="l">
              <a:spcBef>
                <a:spcPts val="360"/>
              </a:spcBef>
              <a:spcAft>
                <a:spcPts val="0"/>
              </a:spcAft>
              <a:buSzPts val="1800"/>
              <a:buChar char="•"/>
              <a:defRPr/>
            </a:lvl9pPr>
          </a:lstStyle>
          <a:p/>
        </p:txBody>
      </p:sp>
      <p:sp>
        <p:nvSpPr>
          <p:cNvPr id="31" name="Google Shape;31;p4"/>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43" name="Shape 43"/>
        <p:cNvGrpSpPr/>
        <p:nvPr/>
      </p:nvGrpSpPr>
      <p:grpSpPr>
        <a:xfrm>
          <a:off x="0" y="0"/>
          <a:ext cx="0" cy="0"/>
          <a:chOff x="0" y="0"/>
          <a:chExt cx="0" cy="0"/>
        </a:xfrm>
      </p:grpSpPr>
      <p:sp>
        <p:nvSpPr>
          <p:cNvPr id="44" name="Google Shape;44;p6"/>
          <p:cNvSpPr txBox="1"/>
          <p:nvPr>
            <p:ph type="title"/>
          </p:nvPr>
        </p:nvSpPr>
        <p:spPr>
          <a:xfrm>
            <a:off x="544010" y="514194"/>
            <a:ext cx="8015400" cy="897900"/>
          </a:xfrm>
          <a:prstGeom prst="rect">
            <a:avLst/>
          </a:prstGeom>
          <a:noFill/>
          <a:ln>
            <a:noFill/>
          </a:ln>
        </p:spPr>
        <p:txBody>
          <a:bodyPr anchorCtr="0" anchor="b" bIns="91425" lIns="91425" spcFirstLastPara="1" rIns="91425" wrap="square" tIns="91425">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5" name="Google Shape;45;p6"/>
          <p:cNvSpPr txBox="1"/>
          <p:nvPr>
            <p:ph idx="1" type="body"/>
          </p:nvPr>
        </p:nvSpPr>
        <p:spPr>
          <a:xfrm>
            <a:off x="544010" y="1579944"/>
            <a:ext cx="8015400" cy="4826700"/>
          </a:xfrm>
          <a:prstGeom prst="rect">
            <a:avLst/>
          </a:prstGeom>
          <a:noFill/>
          <a:ln>
            <a:noFill/>
          </a:ln>
        </p:spPr>
        <p:txBody>
          <a:bodyPr anchorCtr="0" anchor="t" bIns="91425" lIns="91425" spcFirstLastPara="1" rIns="91425" wrap="square" tIns="91425">
            <a:noAutofit/>
          </a:bodyPr>
          <a:lstStyle>
            <a:lvl1pPr indent="-358140" lvl="0" marL="457200" rtl="0" algn="l">
              <a:spcBef>
                <a:spcPts val="0"/>
              </a:spcBef>
              <a:spcAft>
                <a:spcPts val="0"/>
              </a:spcAft>
              <a:buSzPts val="2040"/>
              <a:buChar char="•"/>
              <a:defRPr/>
            </a:lvl1pPr>
            <a:lvl2pPr indent="-336550" lvl="1" marL="914400" rtl="0" algn="l">
              <a:spcBef>
                <a:spcPts val="0"/>
              </a:spcBef>
              <a:spcAft>
                <a:spcPts val="0"/>
              </a:spcAft>
              <a:buSzPts val="1700"/>
              <a:buChar char="•"/>
              <a:defRPr/>
            </a:lvl2pPr>
            <a:lvl3pPr indent="-365760" lvl="2" marL="1371600" rtl="0" algn="l">
              <a:spcBef>
                <a:spcPts val="0"/>
              </a:spcBef>
              <a:spcAft>
                <a:spcPts val="0"/>
              </a:spcAft>
              <a:buSzPts val="2160"/>
              <a:buChar char="•"/>
              <a:defRPr/>
            </a:lvl3pPr>
            <a:lvl4pPr indent="-330200" lvl="3" marL="1828800" rtl="0" algn="l">
              <a:spcBef>
                <a:spcPts val="0"/>
              </a:spcBef>
              <a:spcAft>
                <a:spcPts val="0"/>
              </a:spcAft>
              <a:buSzPts val="1600"/>
              <a:buChar char="•"/>
              <a:defRPr/>
            </a:lvl4pPr>
            <a:lvl5pPr indent="-317500" lvl="4" marL="2286000" rtl="0" algn="l">
              <a:spcBef>
                <a:spcPts val="0"/>
              </a:spcBef>
              <a:spcAft>
                <a:spcPts val="0"/>
              </a:spcAft>
              <a:buSzPts val="1400"/>
              <a:buChar char="•"/>
              <a:defRPr/>
            </a:lvl5pPr>
            <a:lvl6pPr indent="-311150" lvl="5" marL="2743200" rtl="0" algn="l">
              <a:spcBef>
                <a:spcPts val="0"/>
              </a:spcBef>
              <a:spcAft>
                <a:spcPts val="0"/>
              </a:spcAft>
              <a:buSzPts val="1300"/>
              <a:buChar char="•"/>
              <a:defRPr/>
            </a:lvl6pPr>
            <a:lvl7pPr indent="-311150" lvl="6" marL="3200400" rtl="0" algn="l">
              <a:spcBef>
                <a:spcPts val="0"/>
              </a:spcBef>
              <a:spcAft>
                <a:spcPts val="0"/>
              </a:spcAft>
              <a:buSzPts val="1300"/>
              <a:buChar char="•"/>
              <a:defRPr/>
            </a:lvl7pPr>
            <a:lvl8pPr indent="-311150" lvl="7" marL="3657600" rtl="0" algn="l">
              <a:spcBef>
                <a:spcPts val="0"/>
              </a:spcBef>
              <a:spcAft>
                <a:spcPts val="0"/>
              </a:spcAft>
              <a:buSzPts val="1300"/>
              <a:buChar char="•"/>
              <a:defRPr/>
            </a:lvl8pPr>
            <a:lvl9pPr indent="-311150" lvl="8" marL="4114800" rtl="0" algn="l">
              <a:spcBef>
                <a:spcPts val="0"/>
              </a:spcBef>
              <a:spcAft>
                <a:spcPts val="0"/>
              </a:spcAft>
              <a:buSzPts val="13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showMasterSp="0" type="titleOnly">
  <p:cSld name="TITLE_ONLY">
    <p:spTree>
      <p:nvGrpSpPr>
        <p:cNvPr id="52" name="Shape 52"/>
        <p:cNvGrpSpPr/>
        <p:nvPr/>
      </p:nvGrpSpPr>
      <p:grpSpPr>
        <a:xfrm>
          <a:off x="0" y="0"/>
          <a:ext cx="0" cy="0"/>
          <a:chOff x="0" y="0"/>
          <a:chExt cx="0" cy="0"/>
        </a:xfrm>
      </p:grpSpPr>
      <p:sp>
        <p:nvSpPr>
          <p:cNvPr id="53" name="Google Shape;53;p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8"/>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4" name="Shape 64"/>
        <p:cNvGrpSpPr/>
        <p:nvPr/>
      </p:nvGrpSpPr>
      <p:grpSpPr>
        <a:xfrm>
          <a:off x="0" y="0"/>
          <a:ext cx="0" cy="0"/>
          <a:chOff x="0" y="0"/>
          <a:chExt cx="0" cy="0"/>
        </a:xfrm>
      </p:grpSpPr>
      <p:sp>
        <p:nvSpPr>
          <p:cNvPr id="65" name="Google Shape;65;p1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0"/>
          <p:cNvSpPr txBox="1"/>
          <p:nvPr>
            <p:ph idx="1" type="body"/>
          </p:nvPr>
        </p:nvSpPr>
        <p:spPr>
          <a:xfrm>
            <a:off x="457200" y="1676400"/>
            <a:ext cx="3931800" cy="639900"/>
          </a:xfrm>
          <a:prstGeom prst="rect">
            <a:avLst/>
          </a:prstGeom>
          <a:noFill/>
          <a:ln>
            <a:noFill/>
          </a:ln>
        </p:spPr>
        <p:txBody>
          <a:bodyPr anchorCtr="0" anchor="ctr" bIns="45700" lIns="91425" spcFirstLastPara="1" rIns="91425" wrap="square" tIns="45700">
            <a:normAutofit/>
          </a:bodyPr>
          <a:lstStyle>
            <a:lvl1pPr indent="-228600" lvl="0" marL="457200" rtl="0" algn="ctr">
              <a:spcBef>
                <a:spcPts val="400"/>
              </a:spcBef>
              <a:spcAft>
                <a:spcPts val="0"/>
              </a:spcAft>
              <a:buSzPts val="1700"/>
              <a:buNone/>
              <a:defRPr b="0" sz="2000">
                <a:solidFill>
                  <a:schemeClr val="dk2"/>
                </a:solidFill>
              </a:defRPr>
            </a:lvl1pPr>
            <a:lvl2pPr indent="-228600" lvl="1" marL="914400" rtl="0" algn="l">
              <a:spcBef>
                <a:spcPts val="400"/>
              </a:spcBef>
              <a:spcAft>
                <a:spcPts val="0"/>
              </a:spcAft>
              <a:buSzPts val="1700"/>
              <a:buNone/>
              <a:defRPr b="1" sz="2000"/>
            </a:lvl2pPr>
            <a:lvl3pPr indent="-228600" lvl="2" marL="1371600" rtl="0" algn="l">
              <a:spcBef>
                <a:spcPts val="360"/>
              </a:spcBef>
              <a:spcAft>
                <a:spcPts val="0"/>
              </a:spcAft>
              <a:buSzPts val="1620"/>
              <a:buNone/>
              <a:defRPr b="1" sz="1800"/>
            </a:lvl3pPr>
            <a:lvl4pPr indent="-228600" lvl="3" marL="1828800" rtl="0" algn="l">
              <a:spcBef>
                <a:spcPts val="320"/>
              </a:spcBef>
              <a:spcAft>
                <a:spcPts val="0"/>
              </a:spcAft>
              <a:buSzPts val="1600"/>
              <a:buNone/>
              <a:defRPr b="1" sz="1600"/>
            </a:lvl4pPr>
            <a:lvl5pPr indent="-228600" lvl="4" marL="2286000" rtl="0" algn="l">
              <a:spcBef>
                <a:spcPts val="320"/>
              </a:spcBef>
              <a:spcAft>
                <a:spcPts val="0"/>
              </a:spcAft>
              <a:buSzPts val="1600"/>
              <a:buNone/>
              <a:defRPr b="1" sz="1600"/>
            </a:lvl5pPr>
            <a:lvl6pPr indent="-228600" lvl="5" marL="2743200" rtl="0" algn="l">
              <a:spcBef>
                <a:spcPts val="320"/>
              </a:spcBef>
              <a:spcAft>
                <a:spcPts val="0"/>
              </a:spcAft>
              <a:buSzPts val="1600"/>
              <a:buNone/>
              <a:defRPr b="1" sz="1600"/>
            </a:lvl6pPr>
            <a:lvl7pPr indent="-228600" lvl="6" marL="3200400" rtl="0" algn="l">
              <a:spcBef>
                <a:spcPts val="320"/>
              </a:spcBef>
              <a:spcAft>
                <a:spcPts val="0"/>
              </a:spcAft>
              <a:buSzPts val="1600"/>
              <a:buNone/>
              <a:defRPr b="1" sz="1600"/>
            </a:lvl7pPr>
            <a:lvl8pPr indent="-228600" lvl="7" marL="3657600" rtl="0" algn="l">
              <a:spcBef>
                <a:spcPts val="320"/>
              </a:spcBef>
              <a:spcAft>
                <a:spcPts val="0"/>
              </a:spcAft>
              <a:buSzPts val="1600"/>
              <a:buNone/>
              <a:defRPr b="1" sz="1600"/>
            </a:lvl8pPr>
            <a:lvl9pPr indent="-228600" lvl="8" marL="4114800" rtl="0" algn="l">
              <a:spcBef>
                <a:spcPts val="320"/>
              </a:spcBef>
              <a:spcAft>
                <a:spcPts val="0"/>
              </a:spcAft>
              <a:buSzPts val="1600"/>
              <a:buNone/>
              <a:defRPr b="1" sz="1600"/>
            </a:lvl9pPr>
          </a:lstStyle>
          <a:p/>
        </p:txBody>
      </p:sp>
      <p:sp>
        <p:nvSpPr>
          <p:cNvPr id="67" name="Google Shape;67;p10"/>
          <p:cNvSpPr txBox="1"/>
          <p:nvPr>
            <p:ph idx="2" type="body"/>
          </p:nvPr>
        </p:nvSpPr>
        <p:spPr>
          <a:xfrm>
            <a:off x="457200" y="2438400"/>
            <a:ext cx="3931800" cy="3951300"/>
          </a:xfrm>
          <a:prstGeom prst="rect">
            <a:avLst/>
          </a:prstGeom>
          <a:noFill/>
          <a:ln>
            <a:noFill/>
          </a:ln>
        </p:spPr>
        <p:txBody>
          <a:bodyPr anchorCtr="0" anchor="t" bIns="45700" lIns="91425" spcFirstLastPara="1" rIns="91425" wrap="square" tIns="45700">
            <a:noAutofit/>
          </a:bodyPr>
          <a:lstStyle>
            <a:lvl1pPr indent="-358140" lvl="0" marL="457200" rtl="0" algn="l">
              <a:spcBef>
                <a:spcPts val="480"/>
              </a:spcBef>
              <a:spcAft>
                <a:spcPts val="0"/>
              </a:spcAft>
              <a:buSzPts val="2040"/>
              <a:buChar char="•"/>
              <a:defRPr sz="2400"/>
            </a:lvl1pPr>
            <a:lvl2pPr indent="-336550" lvl="1" marL="914400" rtl="0" algn="l">
              <a:spcBef>
                <a:spcPts val="400"/>
              </a:spcBef>
              <a:spcAft>
                <a:spcPts val="0"/>
              </a:spcAft>
              <a:buSzPts val="1700"/>
              <a:buChar char="•"/>
              <a:defRPr sz="2000"/>
            </a:lvl2pPr>
            <a:lvl3pPr indent="-331469" lvl="2" marL="1371600" rtl="0" algn="l">
              <a:spcBef>
                <a:spcPts val="360"/>
              </a:spcBef>
              <a:spcAft>
                <a:spcPts val="0"/>
              </a:spcAft>
              <a:buSzPts val="1620"/>
              <a:buChar char="•"/>
              <a:defRPr sz="1800"/>
            </a:lvl3pPr>
            <a:lvl4pPr indent="-330200" lvl="3" marL="1828800" rtl="0" algn="l">
              <a:spcBef>
                <a:spcPts val="320"/>
              </a:spcBef>
              <a:spcAft>
                <a:spcPts val="0"/>
              </a:spcAft>
              <a:buSzPts val="1600"/>
              <a:buChar char="•"/>
              <a:defRPr sz="1600"/>
            </a:lvl4pPr>
            <a:lvl5pPr indent="-330200" lvl="4" marL="2286000" rtl="0" algn="l">
              <a:spcBef>
                <a:spcPts val="320"/>
              </a:spcBef>
              <a:spcAft>
                <a:spcPts val="0"/>
              </a:spcAft>
              <a:buSzPts val="1600"/>
              <a:buChar char="•"/>
              <a:defRPr sz="1600"/>
            </a:lvl5pPr>
            <a:lvl6pPr indent="-330200" lvl="5" marL="2743200" rtl="0" algn="l">
              <a:spcBef>
                <a:spcPts val="320"/>
              </a:spcBef>
              <a:spcAft>
                <a:spcPts val="0"/>
              </a:spcAft>
              <a:buSzPts val="1600"/>
              <a:buChar char="•"/>
              <a:defRPr sz="1600"/>
            </a:lvl6pPr>
            <a:lvl7pPr indent="-330200" lvl="6" marL="3200400" rtl="0" algn="l">
              <a:spcBef>
                <a:spcPts val="320"/>
              </a:spcBef>
              <a:spcAft>
                <a:spcPts val="0"/>
              </a:spcAft>
              <a:buSzPts val="1600"/>
              <a:buChar char="•"/>
              <a:defRPr sz="1600"/>
            </a:lvl7pPr>
            <a:lvl8pPr indent="-330200" lvl="7" marL="3657600" rtl="0" algn="l">
              <a:spcBef>
                <a:spcPts val="320"/>
              </a:spcBef>
              <a:spcAft>
                <a:spcPts val="0"/>
              </a:spcAft>
              <a:buSzPts val="1600"/>
              <a:buChar char="•"/>
              <a:defRPr sz="1600"/>
            </a:lvl8pPr>
            <a:lvl9pPr indent="-330200" lvl="8" marL="4114800" rtl="0" algn="l">
              <a:spcBef>
                <a:spcPts val="320"/>
              </a:spcBef>
              <a:spcAft>
                <a:spcPts val="0"/>
              </a:spcAft>
              <a:buSzPts val="1600"/>
              <a:buChar char="•"/>
              <a:defRPr sz="1600"/>
            </a:lvl9pPr>
          </a:lstStyle>
          <a:p/>
        </p:txBody>
      </p:sp>
      <p:sp>
        <p:nvSpPr>
          <p:cNvPr id="68" name="Google Shape;68;p10"/>
          <p:cNvSpPr txBox="1"/>
          <p:nvPr>
            <p:ph idx="3" type="body"/>
          </p:nvPr>
        </p:nvSpPr>
        <p:spPr>
          <a:xfrm>
            <a:off x="4754880" y="1676400"/>
            <a:ext cx="3931800" cy="639900"/>
          </a:xfrm>
          <a:prstGeom prst="rect">
            <a:avLst/>
          </a:prstGeom>
          <a:noFill/>
          <a:ln>
            <a:noFill/>
          </a:ln>
        </p:spPr>
        <p:txBody>
          <a:bodyPr anchorCtr="0" anchor="ctr" bIns="45700" lIns="91425" spcFirstLastPara="1" rIns="91425" wrap="square" tIns="45700">
            <a:normAutofit/>
          </a:bodyPr>
          <a:lstStyle>
            <a:lvl1pPr indent="-228600" lvl="0" marL="457200" rtl="0" algn="ctr">
              <a:spcBef>
                <a:spcPts val="400"/>
              </a:spcBef>
              <a:spcAft>
                <a:spcPts val="0"/>
              </a:spcAft>
              <a:buSzPts val="1700"/>
              <a:buNone/>
              <a:defRPr b="0" sz="2000">
                <a:solidFill>
                  <a:schemeClr val="dk2"/>
                </a:solidFill>
                <a:latin typeface="Arial"/>
                <a:ea typeface="Arial"/>
                <a:cs typeface="Arial"/>
                <a:sym typeface="Arial"/>
              </a:defRPr>
            </a:lvl1pPr>
            <a:lvl2pPr indent="-228600" lvl="1" marL="914400" rtl="0" algn="l">
              <a:spcBef>
                <a:spcPts val="400"/>
              </a:spcBef>
              <a:spcAft>
                <a:spcPts val="0"/>
              </a:spcAft>
              <a:buSzPts val="1700"/>
              <a:buNone/>
              <a:defRPr b="1" sz="2000"/>
            </a:lvl2pPr>
            <a:lvl3pPr indent="-228600" lvl="2" marL="1371600" rtl="0" algn="l">
              <a:spcBef>
                <a:spcPts val="360"/>
              </a:spcBef>
              <a:spcAft>
                <a:spcPts val="0"/>
              </a:spcAft>
              <a:buSzPts val="1620"/>
              <a:buNone/>
              <a:defRPr b="1" sz="1800"/>
            </a:lvl3pPr>
            <a:lvl4pPr indent="-228600" lvl="3" marL="1828800" rtl="0" algn="l">
              <a:spcBef>
                <a:spcPts val="320"/>
              </a:spcBef>
              <a:spcAft>
                <a:spcPts val="0"/>
              </a:spcAft>
              <a:buSzPts val="1600"/>
              <a:buNone/>
              <a:defRPr b="1" sz="1600"/>
            </a:lvl4pPr>
            <a:lvl5pPr indent="-228600" lvl="4" marL="2286000" rtl="0" algn="l">
              <a:spcBef>
                <a:spcPts val="320"/>
              </a:spcBef>
              <a:spcAft>
                <a:spcPts val="0"/>
              </a:spcAft>
              <a:buSzPts val="1600"/>
              <a:buNone/>
              <a:defRPr b="1" sz="1600"/>
            </a:lvl5pPr>
            <a:lvl6pPr indent="-228600" lvl="5" marL="2743200" rtl="0" algn="l">
              <a:spcBef>
                <a:spcPts val="320"/>
              </a:spcBef>
              <a:spcAft>
                <a:spcPts val="0"/>
              </a:spcAft>
              <a:buSzPts val="1600"/>
              <a:buNone/>
              <a:defRPr b="1" sz="1600"/>
            </a:lvl6pPr>
            <a:lvl7pPr indent="-228600" lvl="6" marL="3200400" rtl="0" algn="l">
              <a:spcBef>
                <a:spcPts val="320"/>
              </a:spcBef>
              <a:spcAft>
                <a:spcPts val="0"/>
              </a:spcAft>
              <a:buSzPts val="1600"/>
              <a:buNone/>
              <a:defRPr b="1" sz="1600"/>
            </a:lvl7pPr>
            <a:lvl8pPr indent="-228600" lvl="7" marL="3657600" rtl="0" algn="l">
              <a:spcBef>
                <a:spcPts val="320"/>
              </a:spcBef>
              <a:spcAft>
                <a:spcPts val="0"/>
              </a:spcAft>
              <a:buSzPts val="1600"/>
              <a:buNone/>
              <a:defRPr b="1" sz="1600"/>
            </a:lvl8pPr>
            <a:lvl9pPr indent="-228600" lvl="8" marL="4114800" rtl="0" algn="l">
              <a:spcBef>
                <a:spcPts val="320"/>
              </a:spcBef>
              <a:spcAft>
                <a:spcPts val="0"/>
              </a:spcAft>
              <a:buSzPts val="1600"/>
              <a:buNone/>
              <a:defRPr b="1" sz="1600"/>
            </a:lvl9pPr>
          </a:lstStyle>
          <a:p/>
        </p:txBody>
      </p:sp>
      <p:sp>
        <p:nvSpPr>
          <p:cNvPr id="69" name="Google Shape;69;p10"/>
          <p:cNvSpPr txBox="1"/>
          <p:nvPr>
            <p:ph idx="4" type="body"/>
          </p:nvPr>
        </p:nvSpPr>
        <p:spPr>
          <a:xfrm>
            <a:off x="4754880" y="2438400"/>
            <a:ext cx="3931800" cy="3951300"/>
          </a:xfrm>
          <a:prstGeom prst="rect">
            <a:avLst/>
          </a:prstGeom>
          <a:noFill/>
          <a:ln>
            <a:noFill/>
          </a:ln>
        </p:spPr>
        <p:txBody>
          <a:bodyPr anchorCtr="0" anchor="t" bIns="45700" lIns="91425" spcFirstLastPara="1" rIns="91425" wrap="square" tIns="45700">
            <a:noAutofit/>
          </a:bodyPr>
          <a:lstStyle>
            <a:lvl1pPr indent="-358140" lvl="0" marL="457200" rtl="0" algn="l">
              <a:spcBef>
                <a:spcPts val="480"/>
              </a:spcBef>
              <a:spcAft>
                <a:spcPts val="0"/>
              </a:spcAft>
              <a:buSzPts val="2040"/>
              <a:buChar char="•"/>
              <a:defRPr sz="2400"/>
            </a:lvl1pPr>
            <a:lvl2pPr indent="-336550" lvl="1" marL="914400" rtl="0" algn="l">
              <a:spcBef>
                <a:spcPts val="400"/>
              </a:spcBef>
              <a:spcAft>
                <a:spcPts val="0"/>
              </a:spcAft>
              <a:buSzPts val="1700"/>
              <a:buChar char="•"/>
              <a:defRPr sz="2000"/>
            </a:lvl2pPr>
            <a:lvl3pPr indent="-331469" lvl="2" marL="1371600" rtl="0" algn="l">
              <a:spcBef>
                <a:spcPts val="360"/>
              </a:spcBef>
              <a:spcAft>
                <a:spcPts val="0"/>
              </a:spcAft>
              <a:buSzPts val="1620"/>
              <a:buChar char="•"/>
              <a:defRPr sz="1800"/>
            </a:lvl3pPr>
            <a:lvl4pPr indent="-330200" lvl="3" marL="1828800" rtl="0" algn="l">
              <a:spcBef>
                <a:spcPts val="320"/>
              </a:spcBef>
              <a:spcAft>
                <a:spcPts val="0"/>
              </a:spcAft>
              <a:buSzPts val="1600"/>
              <a:buChar char="•"/>
              <a:defRPr sz="1600"/>
            </a:lvl4pPr>
            <a:lvl5pPr indent="-330200" lvl="4" marL="2286000" rtl="0" algn="l">
              <a:spcBef>
                <a:spcPts val="320"/>
              </a:spcBef>
              <a:spcAft>
                <a:spcPts val="0"/>
              </a:spcAft>
              <a:buSzPts val="1600"/>
              <a:buChar char="•"/>
              <a:defRPr sz="1600"/>
            </a:lvl5pPr>
            <a:lvl6pPr indent="-330200" lvl="5" marL="2743200" rtl="0" algn="l">
              <a:spcBef>
                <a:spcPts val="320"/>
              </a:spcBef>
              <a:spcAft>
                <a:spcPts val="0"/>
              </a:spcAft>
              <a:buSzPts val="1600"/>
              <a:buChar char="•"/>
              <a:defRPr sz="1600"/>
            </a:lvl6pPr>
            <a:lvl7pPr indent="-330200" lvl="6" marL="3200400" rtl="0" algn="l">
              <a:spcBef>
                <a:spcPts val="320"/>
              </a:spcBef>
              <a:spcAft>
                <a:spcPts val="0"/>
              </a:spcAft>
              <a:buSzPts val="1600"/>
              <a:buChar char="•"/>
              <a:defRPr sz="1600"/>
            </a:lvl7pPr>
            <a:lvl8pPr indent="-330200" lvl="7" marL="3657600" rtl="0" algn="l">
              <a:spcBef>
                <a:spcPts val="320"/>
              </a:spcBef>
              <a:spcAft>
                <a:spcPts val="0"/>
              </a:spcAft>
              <a:buSzPts val="1600"/>
              <a:buChar char="•"/>
              <a:defRPr sz="1600"/>
            </a:lvl8pPr>
            <a:lvl9pPr indent="-330200" lvl="8" marL="4114800" rtl="0" algn="l">
              <a:spcBef>
                <a:spcPts val="320"/>
              </a:spcBef>
              <a:spcAft>
                <a:spcPts val="0"/>
              </a:spcAft>
              <a:buSzPts val="1600"/>
              <a:buChar char="•"/>
              <a:defRPr sz="1600"/>
            </a:lvl9pPr>
          </a:lstStyle>
          <a:p/>
        </p:txBody>
      </p:sp>
      <p:sp>
        <p:nvSpPr>
          <p:cNvPr id="70" name="Google Shape;70;p10"/>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1" name="Google Shape;71;p10"/>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10"/>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showMasterSp="0" type="secHead">
  <p:cSld name="SECTION_HEADER">
    <p:spTree>
      <p:nvGrpSpPr>
        <p:cNvPr id="88" name="Shape 88"/>
        <p:cNvGrpSpPr/>
        <p:nvPr/>
      </p:nvGrpSpPr>
      <p:grpSpPr>
        <a:xfrm>
          <a:off x="0" y="0"/>
          <a:ext cx="0" cy="0"/>
          <a:chOff x="0" y="0"/>
          <a:chExt cx="0" cy="0"/>
        </a:xfrm>
      </p:grpSpPr>
      <p:sp>
        <p:nvSpPr>
          <p:cNvPr id="89" name="Google Shape;89;p13"/>
          <p:cNvSpPr txBox="1"/>
          <p:nvPr>
            <p:ph type="title"/>
          </p:nvPr>
        </p:nvSpPr>
        <p:spPr>
          <a:xfrm>
            <a:off x="722313" y="2362200"/>
            <a:ext cx="7772400" cy="22002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SzPts val="1400"/>
              <a:buNone/>
              <a:defRPr b="0" sz="48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0" name="Google Shape;90;p13"/>
          <p:cNvSpPr txBox="1"/>
          <p:nvPr>
            <p:ph idx="1" type="body"/>
          </p:nvPr>
        </p:nvSpPr>
        <p:spPr>
          <a:xfrm>
            <a:off x="722313" y="4626864"/>
            <a:ext cx="7772400" cy="1500300"/>
          </a:xfrm>
          <a:prstGeom prst="rect">
            <a:avLst/>
          </a:prstGeom>
          <a:noFill/>
          <a:ln>
            <a:noFill/>
          </a:ln>
        </p:spPr>
        <p:txBody>
          <a:bodyPr anchorCtr="0" anchor="t" bIns="45700" lIns="91425" spcFirstLastPara="1" rIns="91425" wrap="square" tIns="45700">
            <a:normAutofit/>
          </a:bodyPr>
          <a:lstStyle>
            <a:lvl1pPr indent="-228600" lvl="0" marL="457200" rtl="0" algn="l">
              <a:spcBef>
                <a:spcPts val="480"/>
              </a:spcBef>
              <a:spcAft>
                <a:spcPts val="0"/>
              </a:spcAft>
              <a:buSzPts val="2040"/>
              <a:buNone/>
              <a:defRPr sz="2400">
                <a:solidFill>
                  <a:schemeClr val="lt2"/>
                </a:solidFill>
              </a:defRPr>
            </a:lvl1pPr>
            <a:lvl2pPr indent="-228600" lvl="1" marL="914400" rtl="0" algn="l">
              <a:spcBef>
                <a:spcPts val="360"/>
              </a:spcBef>
              <a:spcAft>
                <a:spcPts val="0"/>
              </a:spcAft>
              <a:buSzPts val="1530"/>
              <a:buNone/>
              <a:defRPr sz="1800">
                <a:solidFill>
                  <a:schemeClr val="lt1"/>
                </a:solidFill>
              </a:defRPr>
            </a:lvl2pPr>
            <a:lvl3pPr indent="-228600" lvl="2" marL="1371600" rtl="0" algn="l">
              <a:spcBef>
                <a:spcPts val="320"/>
              </a:spcBef>
              <a:spcAft>
                <a:spcPts val="0"/>
              </a:spcAft>
              <a:buSzPts val="1440"/>
              <a:buNone/>
              <a:defRPr sz="1600">
                <a:solidFill>
                  <a:schemeClr val="lt1"/>
                </a:solidFill>
              </a:defRPr>
            </a:lvl3pPr>
            <a:lvl4pPr indent="-228600" lvl="3" marL="1828800" rtl="0" algn="l">
              <a:spcBef>
                <a:spcPts val="280"/>
              </a:spcBef>
              <a:spcAft>
                <a:spcPts val="0"/>
              </a:spcAft>
              <a:buSzPts val="1400"/>
              <a:buNone/>
              <a:defRPr sz="1400">
                <a:solidFill>
                  <a:schemeClr val="lt1"/>
                </a:solidFill>
              </a:defRPr>
            </a:lvl4pPr>
            <a:lvl5pPr indent="-228600" lvl="4" marL="2286000" rtl="0" algn="l">
              <a:spcBef>
                <a:spcPts val="280"/>
              </a:spcBef>
              <a:spcAft>
                <a:spcPts val="0"/>
              </a:spcAft>
              <a:buSzPts val="1400"/>
              <a:buNone/>
              <a:defRPr sz="1400">
                <a:solidFill>
                  <a:schemeClr val="lt1"/>
                </a:solidFill>
              </a:defRPr>
            </a:lvl5pPr>
            <a:lvl6pPr indent="-228600" lvl="5" marL="2743200" rtl="0" algn="l">
              <a:spcBef>
                <a:spcPts val="280"/>
              </a:spcBef>
              <a:spcAft>
                <a:spcPts val="0"/>
              </a:spcAft>
              <a:buSzPts val="1400"/>
              <a:buNone/>
              <a:defRPr sz="1400">
                <a:solidFill>
                  <a:schemeClr val="lt1"/>
                </a:solidFill>
              </a:defRPr>
            </a:lvl6pPr>
            <a:lvl7pPr indent="-228600" lvl="6" marL="3200400" rtl="0" algn="l">
              <a:spcBef>
                <a:spcPts val="280"/>
              </a:spcBef>
              <a:spcAft>
                <a:spcPts val="0"/>
              </a:spcAft>
              <a:buSzPts val="1400"/>
              <a:buNone/>
              <a:defRPr sz="1400">
                <a:solidFill>
                  <a:schemeClr val="lt1"/>
                </a:solidFill>
              </a:defRPr>
            </a:lvl7pPr>
            <a:lvl8pPr indent="-228600" lvl="7" marL="3657600" rtl="0" algn="l">
              <a:spcBef>
                <a:spcPts val="280"/>
              </a:spcBef>
              <a:spcAft>
                <a:spcPts val="0"/>
              </a:spcAft>
              <a:buSzPts val="1400"/>
              <a:buNone/>
              <a:defRPr sz="1400">
                <a:solidFill>
                  <a:schemeClr val="lt1"/>
                </a:solidFill>
              </a:defRPr>
            </a:lvl8pPr>
            <a:lvl9pPr indent="-228600" lvl="8" marL="4114800" rtl="0" algn="l">
              <a:spcBef>
                <a:spcPts val="280"/>
              </a:spcBef>
              <a:spcAft>
                <a:spcPts val="0"/>
              </a:spcAft>
              <a:buSzPts val="1400"/>
              <a:buNone/>
              <a:defRPr sz="1400">
                <a:solidFill>
                  <a:schemeClr val="lt1"/>
                </a:solidFill>
              </a:defRPr>
            </a:lvl9pPr>
          </a:lstStyle>
          <a:p/>
        </p:txBody>
      </p:sp>
      <p:sp>
        <p:nvSpPr>
          <p:cNvPr id="91" name="Google Shape;91;p13"/>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2" name="Google Shape;92;p13"/>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3" name="Google Shape;93;p13"/>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showMasterSp="0" type="twoObj">
  <p:cSld name="TWO_OBJECTS">
    <p:spTree>
      <p:nvGrpSpPr>
        <p:cNvPr id="100" name="Shape 100"/>
        <p:cNvGrpSpPr/>
        <p:nvPr/>
      </p:nvGrpSpPr>
      <p:grpSpPr>
        <a:xfrm>
          <a:off x="0" y="0"/>
          <a:ext cx="0" cy="0"/>
          <a:chOff x="0" y="0"/>
          <a:chExt cx="0" cy="0"/>
        </a:xfrm>
      </p:grpSpPr>
      <p:sp>
        <p:nvSpPr>
          <p:cNvPr id="101" name="Google Shape;101;p1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5"/>
          <p:cNvSpPr txBox="1"/>
          <p:nvPr>
            <p:ph idx="1" type="body"/>
          </p:nvPr>
        </p:nvSpPr>
        <p:spPr>
          <a:xfrm>
            <a:off x="457200" y="1673352"/>
            <a:ext cx="4038600" cy="4718400"/>
          </a:xfrm>
          <a:prstGeom prst="rect">
            <a:avLst/>
          </a:prstGeom>
          <a:noFill/>
          <a:ln>
            <a:noFill/>
          </a:ln>
        </p:spPr>
        <p:txBody>
          <a:bodyPr anchorCtr="0" anchor="t" bIns="45700" lIns="91425" spcFirstLastPara="1" rIns="91425" wrap="square" tIns="45700">
            <a:noAutofit/>
          </a:bodyPr>
          <a:lstStyle>
            <a:lvl1pPr indent="-379730" lvl="0" marL="457200" rtl="0" algn="l">
              <a:spcBef>
                <a:spcPts val="560"/>
              </a:spcBef>
              <a:spcAft>
                <a:spcPts val="0"/>
              </a:spcAft>
              <a:buSzPts val="2380"/>
              <a:buChar char="•"/>
              <a:defRPr sz="2800"/>
            </a:lvl1pPr>
            <a:lvl2pPr indent="-358140" lvl="1" marL="914400" rtl="0" algn="l">
              <a:spcBef>
                <a:spcPts val="480"/>
              </a:spcBef>
              <a:spcAft>
                <a:spcPts val="0"/>
              </a:spcAft>
              <a:buSzPts val="2040"/>
              <a:buChar char="•"/>
              <a:defRPr sz="2400"/>
            </a:lvl2pPr>
            <a:lvl3pPr indent="-342900" lvl="2" marL="1371600" rtl="0" algn="l">
              <a:spcBef>
                <a:spcPts val="400"/>
              </a:spcBef>
              <a:spcAft>
                <a:spcPts val="0"/>
              </a:spcAft>
              <a:buSzPts val="1800"/>
              <a:buChar char="•"/>
              <a:defRPr sz="2000"/>
            </a:lvl3pPr>
            <a:lvl4pPr indent="-342900" lvl="3" marL="1828800" rtl="0" algn="l">
              <a:spcBef>
                <a:spcPts val="360"/>
              </a:spcBef>
              <a:spcAft>
                <a:spcPts val="0"/>
              </a:spcAft>
              <a:buSzPts val="1800"/>
              <a:buChar char="•"/>
              <a:defRPr sz="1800"/>
            </a:lvl4pPr>
            <a:lvl5pPr indent="-342900" lvl="4" marL="2286000" rtl="0" algn="l">
              <a:spcBef>
                <a:spcPts val="360"/>
              </a:spcBef>
              <a:spcAft>
                <a:spcPts val="0"/>
              </a:spcAft>
              <a:buSzPts val="1800"/>
              <a:buChar char="•"/>
              <a:defRPr sz="1800"/>
            </a:lvl5pPr>
            <a:lvl6pPr indent="-342900" lvl="5" marL="2743200" rtl="0" algn="l">
              <a:spcBef>
                <a:spcPts val="360"/>
              </a:spcBef>
              <a:spcAft>
                <a:spcPts val="0"/>
              </a:spcAft>
              <a:buSzPts val="1800"/>
              <a:buChar char="•"/>
              <a:defRPr sz="1800"/>
            </a:lvl6pPr>
            <a:lvl7pPr indent="-342900" lvl="6" marL="3200400" rtl="0" algn="l">
              <a:spcBef>
                <a:spcPts val="360"/>
              </a:spcBef>
              <a:spcAft>
                <a:spcPts val="0"/>
              </a:spcAft>
              <a:buSzPts val="1800"/>
              <a:buChar char="•"/>
              <a:defRPr sz="1800"/>
            </a:lvl7pPr>
            <a:lvl8pPr indent="-342900" lvl="7" marL="3657600" rtl="0" algn="l">
              <a:spcBef>
                <a:spcPts val="360"/>
              </a:spcBef>
              <a:spcAft>
                <a:spcPts val="0"/>
              </a:spcAft>
              <a:buSzPts val="1800"/>
              <a:buChar char="•"/>
              <a:defRPr sz="1800"/>
            </a:lvl8pPr>
            <a:lvl9pPr indent="-342900" lvl="8" marL="4114800" rtl="0" algn="l">
              <a:spcBef>
                <a:spcPts val="360"/>
              </a:spcBef>
              <a:spcAft>
                <a:spcPts val="0"/>
              </a:spcAft>
              <a:buSzPts val="1800"/>
              <a:buChar char="•"/>
              <a:defRPr sz="1800"/>
            </a:lvl9pPr>
          </a:lstStyle>
          <a:p/>
        </p:txBody>
      </p:sp>
      <p:sp>
        <p:nvSpPr>
          <p:cNvPr id="103" name="Google Shape;103;p15"/>
          <p:cNvSpPr txBox="1"/>
          <p:nvPr>
            <p:ph idx="2" type="body"/>
          </p:nvPr>
        </p:nvSpPr>
        <p:spPr>
          <a:xfrm>
            <a:off x="4648200" y="1673352"/>
            <a:ext cx="4038600" cy="4718400"/>
          </a:xfrm>
          <a:prstGeom prst="rect">
            <a:avLst/>
          </a:prstGeom>
          <a:noFill/>
          <a:ln>
            <a:noFill/>
          </a:ln>
        </p:spPr>
        <p:txBody>
          <a:bodyPr anchorCtr="0" anchor="t" bIns="45700" lIns="91425" spcFirstLastPara="1" rIns="91425" wrap="square" tIns="45700">
            <a:noAutofit/>
          </a:bodyPr>
          <a:lstStyle>
            <a:lvl1pPr indent="-379730" lvl="0" marL="457200" rtl="0" algn="l">
              <a:spcBef>
                <a:spcPts val="560"/>
              </a:spcBef>
              <a:spcAft>
                <a:spcPts val="0"/>
              </a:spcAft>
              <a:buSzPts val="2380"/>
              <a:buChar char="•"/>
              <a:defRPr sz="2800"/>
            </a:lvl1pPr>
            <a:lvl2pPr indent="-358140" lvl="1" marL="914400" rtl="0" algn="l">
              <a:spcBef>
                <a:spcPts val="480"/>
              </a:spcBef>
              <a:spcAft>
                <a:spcPts val="0"/>
              </a:spcAft>
              <a:buSzPts val="2040"/>
              <a:buChar char="•"/>
              <a:defRPr sz="2400"/>
            </a:lvl2pPr>
            <a:lvl3pPr indent="-342900" lvl="2" marL="1371600" rtl="0" algn="l">
              <a:spcBef>
                <a:spcPts val="400"/>
              </a:spcBef>
              <a:spcAft>
                <a:spcPts val="0"/>
              </a:spcAft>
              <a:buSzPts val="1800"/>
              <a:buChar char="•"/>
              <a:defRPr sz="2000"/>
            </a:lvl3pPr>
            <a:lvl4pPr indent="-342900" lvl="3" marL="1828800" rtl="0" algn="l">
              <a:spcBef>
                <a:spcPts val="360"/>
              </a:spcBef>
              <a:spcAft>
                <a:spcPts val="0"/>
              </a:spcAft>
              <a:buSzPts val="1800"/>
              <a:buChar char="•"/>
              <a:defRPr sz="1800"/>
            </a:lvl4pPr>
            <a:lvl5pPr indent="-342900" lvl="4" marL="2286000" rtl="0" algn="l">
              <a:spcBef>
                <a:spcPts val="360"/>
              </a:spcBef>
              <a:spcAft>
                <a:spcPts val="0"/>
              </a:spcAft>
              <a:buSzPts val="1800"/>
              <a:buChar char="•"/>
              <a:defRPr sz="1800"/>
            </a:lvl5pPr>
            <a:lvl6pPr indent="-342900" lvl="5" marL="2743200" rtl="0" algn="l">
              <a:spcBef>
                <a:spcPts val="360"/>
              </a:spcBef>
              <a:spcAft>
                <a:spcPts val="0"/>
              </a:spcAft>
              <a:buSzPts val="1800"/>
              <a:buChar char="•"/>
              <a:defRPr sz="1800"/>
            </a:lvl6pPr>
            <a:lvl7pPr indent="-342900" lvl="6" marL="3200400" rtl="0" algn="l">
              <a:spcBef>
                <a:spcPts val="360"/>
              </a:spcBef>
              <a:spcAft>
                <a:spcPts val="0"/>
              </a:spcAft>
              <a:buSzPts val="1800"/>
              <a:buChar char="•"/>
              <a:defRPr sz="1800"/>
            </a:lvl7pPr>
            <a:lvl8pPr indent="-342900" lvl="7" marL="3657600" rtl="0" algn="l">
              <a:spcBef>
                <a:spcPts val="360"/>
              </a:spcBef>
              <a:spcAft>
                <a:spcPts val="0"/>
              </a:spcAft>
              <a:buSzPts val="1800"/>
              <a:buChar char="•"/>
              <a:defRPr sz="1800"/>
            </a:lvl8pPr>
            <a:lvl9pPr indent="-342900" lvl="8" marL="4114800" rtl="0" algn="l">
              <a:spcBef>
                <a:spcPts val="360"/>
              </a:spcBef>
              <a:spcAft>
                <a:spcPts val="0"/>
              </a:spcAft>
              <a:buSzPts val="1800"/>
              <a:buChar char="•"/>
              <a:defRPr sz="1800"/>
            </a:lvl9pPr>
          </a:lstStyle>
          <a:p/>
        </p:txBody>
      </p:sp>
      <p:sp>
        <p:nvSpPr>
          <p:cNvPr id="104" name="Google Shape;104;p15"/>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5" name="Google Shape;105;p15"/>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06" name="Google Shape;106;p15"/>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howMasterSp="0" type="blank">
  <p:cSld name="BLANK">
    <p:spTree>
      <p:nvGrpSpPr>
        <p:cNvPr id="113" name="Shape 113"/>
        <p:cNvGrpSpPr/>
        <p:nvPr/>
      </p:nvGrpSpPr>
      <p:grpSpPr>
        <a:xfrm>
          <a:off x="0" y="0"/>
          <a:ext cx="0" cy="0"/>
          <a:chOff x="0" y="0"/>
          <a:chExt cx="0" cy="0"/>
        </a:xfrm>
      </p:grpSpPr>
      <p:sp>
        <p:nvSpPr>
          <p:cNvPr id="114" name="Google Shape;114;p17"/>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5" name="Google Shape;115;p17"/>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6" name="Google Shape;116;p17"/>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showMasterSp="0" type="objTx">
  <p:cSld name="OBJECT_WITH_CAPTION_TEXT">
    <p:spTree>
      <p:nvGrpSpPr>
        <p:cNvPr id="124" name="Shape 124"/>
        <p:cNvGrpSpPr/>
        <p:nvPr/>
      </p:nvGrpSpPr>
      <p:grpSpPr>
        <a:xfrm>
          <a:off x="0" y="0"/>
          <a:ext cx="0" cy="0"/>
          <a:chOff x="0" y="0"/>
          <a:chExt cx="0" cy="0"/>
        </a:xfrm>
      </p:grpSpPr>
      <p:sp>
        <p:nvSpPr>
          <p:cNvPr id="125" name="Google Shape;125;p19"/>
          <p:cNvSpPr txBox="1"/>
          <p:nvPr>
            <p:ph type="title"/>
          </p:nvPr>
        </p:nvSpPr>
        <p:spPr>
          <a:xfrm>
            <a:off x="457200" y="792080"/>
            <a:ext cx="2139600" cy="12618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p19"/>
          <p:cNvSpPr txBox="1"/>
          <p:nvPr>
            <p:ph idx="1" type="body"/>
          </p:nvPr>
        </p:nvSpPr>
        <p:spPr>
          <a:xfrm>
            <a:off x="2971800" y="792080"/>
            <a:ext cx="5715000" cy="5577900"/>
          </a:xfrm>
          <a:prstGeom prst="rect">
            <a:avLst/>
          </a:prstGeom>
          <a:noFill/>
          <a:ln>
            <a:noFill/>
          </a:ln>
        </p:spPr>
        <p:txBody>
          <a:bodyPr anchorCtr="0" anchor="t" bIns="45700" lIns="91425" spcFirstLastPara="1" rIns="91425" wrap="square" tIns="45700">
            <a:noAutofit/>
          </a:bodyPr>
          <a:lstStyle>
            <a:lvl1pPr indent="-401320" lvl="0" marL="457200" rtl="0" algn="l">
              <a:spcBef>
                <a:spcPts val="640"/>
              </a:spcBef>
              <a:spcAft>
                <a:spcPts val="0"/>
              </a:spcAft>
              <a:buSzPts val="2720"/>
              <a:buChar char="•"/>
              <a:defRPr sz="3200"/>
            </a:lvl1pPr>
            <a:lvl2pPr indent="-379730" lvl="1" marL="914400" rtl="0" algn="l">
              <a:spcBef>
                <a:spcPts val="560"/>
              </a:spcBef>
              <a:spcAft>
                <a:spcPts val="0"/>
              </a:spcAft>
              <a:buSzPts val="2380"/>
              <a:buChar char="•"/>
              <a:defRPr sz="2800"/>
            </a:lvl2pPr>
            <a:lvl3pPr indent="-365760" lvl="2" marL="1371600" rtl="0" algn="l">
              <a:spcBef>
                <a:spcPts val="480"/>
              </a:spcBef>
              <a:spcAft>
                <a:spcPts val="0"/>
              </a:spcAft>
              <a:buSzPts val="2160"/>
              <a:buChar char="•"/>
              <a:defRPr sz="2400"/>
            </a:lvl3pPr>
            <a:lvl4pPr indent="-355600" lvl="3" marL="1828800" rtl="0" algn="l">
              <a:spcBef>
                <a:spcPts val="400"/>
              </a:spcBef>
              <a:spcAft>
                <a:spcPts val="0"/>
              </a:spcAft>
              <a:buSzPts val="2000"/>
              <a:buChar char="•"/>
              <a:defRPr sz="2000"/>
            </a:lvl4pPr>
            <a:lvl5pPr indent="-355600" lvl="4" marL="2286000" rtl="0" algn="l">
              <a:spcBef>
                <a:spcPts val="400"/>
              </a:spcBef>
              <a:spcAft>
                <a:spcPts val="0"/>
              </a:spcAft>
              <a:buSzPts val="2000"/>
              <a:buChar char="•"/>
              <a:defRPr sz="2000"/>
            </a:lvl5pPr>
            <a:lvl6pPr indent="-355600" lvl="5" marL="2743200" rtl="0" algn="l">
              <a:spcBef>
                <a:spcPts val="400"/>
              </a:spcBef>
              <a:spcAft>
                <a:spcPts val="0"/>
              </a:spcAft>
              <a:buSzPts val="2000"/>
              <a:buChar char="•"/>
              <a:defRPr sz="2000"/>
            </a:lvl6pPr>
            <a:lvl7pPr indent="-355600" lvl="6" marL="3200400" rtl="0" algn="l">
              <a:spcBef>
                <a:spcPts val="400"/>
              </a:spcBef>
              <a:spcAft>
                <a:spcPts val="0"/>
              </a:spcAft>
              <a:buSzPts val="2000"/>
              <a:buChar char="•"/>
              <a:defRPr sz="2000"/>
            </a:lvl7pPr>
            <a:lvl8pPr indent="-355600" lvl="7" marL="3657600" rtl="0" algn="l">
              <a:spcBef>
                <a:spcPts val="400"/>
              </a:spcBef>
              <a:spcAft>
                <a:spcPts val="0"/>
              </a:spcAft>
              <a:buSzPts val="2000"/>
              <a:buChar char="•"/>
              <a:defRPr sz="2000"/>
            </a:lvl8pPr>
            <a:lvl9pPr indent="-355600" lvl="8" marL="4114800" rtl="0" algn="l">
              <a:spcBef>
                <a:spcPts val="400"/>
              </a:spcBef>
              <a:spcAft>
                <a:spcPts val="0"/>
              </a:spcAft>
              <a:buSzPts val="2000"/>
              <a:buChar char="•"/>
              <a:defRPr sz="2000"/>
            </a:lvl9pPr>
          </a:lstStyle>
          <a:p/>
        </p:txBody>
      </p:sp>
      <p:sp>
        <p:nvSpPr>
          <p:cNvPr id="127" name="Google Shape;127;p19"/>
          <p:cNvSpPr txBox="1"/>
          <p:nvPr>
            <p:ph idx="2" type="body"/>
          </p:nvPr>
        </p:nvSpPr>
        <p:spPr>
          <a:xfrm>
            <a:off x="457201" y="2130552"/>
            <a:ext cx="2139600" cy="42435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SzPts val="1190"/>
              <a:buNone/>
              <a:defRPr sz="1400"/>
            </a:lvl1pPr>
            <a:lvl2pPr indent="-228600" lvl="1" marL="914400" rtl="0" algn="l">
              <a:spcBef>
                <a:spcPts val="240"/>
              </a:spcBef>
              <a:spcAft>
                <a:spcPts val="0"/>
              </a:spcAft>
              <a:buSzPts val="1020"/>
              <a:buNone/>
              <a:defRPr sz="1200"/>
            </a:lvl2pPr>
            <a:lvl3pPr indent="-228600" lvl="2" marL="1371600" rtl="0" algn="l">
              <a:spcBef>
                <a:spcPts val="200"/>
              </a:spcBef>
              <a:spcAft>
                <a:spcPts val="0"/>
              </a:spcAft>
              <a:buSzPts val="900"/>
              <a:buNone/>
              <a:defRPr sz="1000"/>
            </a:lvl3pPr>
            <a:lvl4pPr indent="-228600" lvl="3" marL="1828800" rtl="0" algn="l">
              <a:spcBef>
                <a:spcPts val="180"/>
              </a:spcBef>
              <a:spcAft>
                <a:spcPts val="0"/>
              </a:spcAft>
              <a:buSzPts val="900"/>
              <a:buNone/>
              <a:defRPr sz="900"/>
            </a:lvl4pPr>
            <a:lvl5pPr indent="-228600" lvl="4" marL="2286000" rtl="0" algn="l">
              <a:spcBef>
                <a:spcPts val="180"/>
              </a:spcBef>
              <a:spcAft>
                <a:spcPts val="0"/>
              </a:spcAft>
              <a:buSzPts val="900"/>
              <a:buNone/>
              <a:defRPr sz="900"/>
            </a:lvl5pPr>
            <a:lvl6pPr indent="-228600" lvl="5" marL="2743200" rtl="0" algn="l">
              <a:spcBef>
                <a:spcPts val="180"/>
              </a:spcBef>
              <a:spcAft>
                <a:spcPts val="0"/>
              </a:spcAft>
              <a:buSzPts val="900"/>
              <a:buNone/>
              <a:defRPr sz="900"/>
            </a:lvl6pPr>
            <a:lvl7pPr indent="-228600" lvl="6" marL="3200400" rtl="0" algn="l">
              <a:spcBef>
                <a:spcPts val="180"/>
              </a:spcBef>
              <a:spcAft>
                <a:spcPts val="0"/>
              </a:spcAft>
              <a:buSzPts val="900"/>
              <a:buNone/>
              <a:defRPr sz="900"/>
            </a:lvl7pPr>
            <a:lvl8pPr indent="-228600" lvl="7" marL="3657600" rtl="0" algn="l">
              <a:spcBef>
                <a:spcPts val="180"/>
              </a:spcBef>
              <a:spcAft>
                <a:spcPts val="0"/>
              </a:spcAft>
              <a:buSzPts val="900"/>
              <a:buNone/>
              <a:defRPr sz="900"/>
            </a:lvl8pPr>
            <a:lvl9pPr indent="-228600" lvl="8" marL="4114800" rtl="0" algn="l">
              <a:spcBef>
                <a:spcPts val="180"/>
              </a:spcBef>
              <a:spcAft>
                <a:spcPts val="0"/>
              </a:spcAft>
              <a:buSzPts val="900"/>
              <a:buNone/>
              <a:defRPr sz="900"/>
            </a:lvl9pPr>
          </a:lstStyle>
          <a:p/>
        </p:txBody>
      </p:sp>
      <p:sp>
        <p:nvSpPr>
          <p:cNvPr id="128" name="Google Shape;128;p19"/>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29" name="Google Shape;129;p19"/>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0" name="Google Shape;130;p19"/>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11.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6.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2.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8.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3.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9.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1.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14.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10.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cxnSp>
        <p:nvCxnSpPr>
          <p:cNvPr id="10" name="Google Shape;10;p1"/>
          <p:cNvCxnSpPr/>
          <p:nvPr/>
        </p:nvCxnSpPr>
        <p:spPr>
          <a:xfrm>
            <a:off x="685800" y="3398837"/>
            <a:ext cx="7848600" cy="1500"/>
          </a:xfrm>
          <a:prstGeom prst="straightConnector1">
            <a:avLst/>
          </a:prstGeom>
          <a:noFill/>
          <a:ln cap="flat" cmpd="sng" w="19050">
            <a:solidFill>
              <a:schemeClr val="dk2"/>
            </a:solidFill>
            <a:prstDash val="solid"/>
            <a:miter lim="800000"/>
            <a:headEnd len="med" w="med" type="none"/>
            <a:tailEnd len="med" w="med" type="none"/>
          </a:ln>
        </p:spPr>
      </p:cxnSp>
      <p:sp>
        <p:nvSpPr>
          <p:cNvPr id="11" name="Google Shape;11;p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2" name="Google Shape;12;p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65760" lvl="2" marL="1371600" marR="0" rtl="0" algn="l">
              <a:spcBef>
                <a:spcPts val="480"/>
              </a:spcBef>
              <a:spcAft>
                <a:spcPts val="0"/>
              </a:spcAft>
              <a:buClr>
                <a:schemeClr val="accent1"/>
              </a:buClr>
              <a:buSzPts val="2160"/>
              <a:buFont typeface="Arial"/>
              <a:buChar char="•"/>
              <a:defRPr b="0" i="0" sz="24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3" name="Google Shape;13;p1"/>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5" name="Google Shape;15;p1"/>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17" name="Shape 117"/>
        <p:cNvGrpSpPr/>
        <p:nvPr/>
      </p:nvGrpSpPr>
      <p:grpSpPr>
        <a:xfrm>
          <a:off x="0" y="0"/>
          <a:ext cx="0" cy="0"/>
          <a:chOff x="0" y="0"/>
          <a:chExt cx="0" cy="0"/>
        </a:xfrm>
      </p:grpSpPr>
      <p:cxnSp>
        <p:nvCxnSpPr>
          <p:cNvPr id="118" name="Google Shape;118;p18"/>
          <p:cNvCxnSpPr/>
          <p:nvPr/>
        </p:nvCxnSpPr>
        <p:spPr>
          <a:xfrm rot="5400000">
            <a:off x="-13462" y="3580662"/>
            <a:ext cx="5578500" cy="1500"/>
          </a:xfrm>
          <a:prstGeom prst="straightConnector1">
            <a:avLst/>
          </a:prstGeom>
          <a:noFill/>
          <a:ln cap="flat" cmpd="sng" w="19050">
            <a:solidFill>
              <a:schemeClr val="dk2"/>
            </a:solidFill>
            <a:prstDash val="solid"/>
            <a:miter lim="800000"/>
            <a:headEnd len="med" w="med" type="none"/>
            <a:tailEnd len="med" w="med" type="none"/>
          </a:ln>
        </p:spPr>
      </p:cxnSp>
      <p:sp>
        <p:nvSpPr>
          <p:cNvPr id="119" name="Google Shape;119;p1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20" name="Google Shape;120;p18"/>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65760" lvl="2" marL="1371600" marR="0" rtl="0" algn="l">
              <a:spcBef>
                <a:spcPts val="480"/>
              </a:spcBef>
              <a:spcAft>
                <a:spcPts val="0"/>
              </a:spcAft>
              <a:buClr>
                <a:schemeClr val="accent1"/>
              </a:buClr>
              <a:buSzPts val="2160"/>
              <a:buFont typeface="Arial"/>
              <a:buChar char="•"/>
              <a:defRPr b="0" i="0" sz="24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21" name="Google Shape;121;p18"/>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22" name="Google Shape;122;p18"/>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23" name="Google Shape;123;p18"/>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31" name="Shape 131"/>
        <p:cNvGrpSpPr/>
        <p:nvPr/>
      </p:nvGrpSpPr>
      <p:grpSpPr>
        <a:xfrm>
          <a:off x="0" y="0"/>
          <a:ext cx="0" cy="0"/>
          <a:chOff x="0" y="0"/>
          <a:chExt cx="0" cy="0"/>
        </a:xfrm>
      </p:grpSpPr>
      <p:sp>
        <p:nvSpPr>
          <p:cNvPr id="132" name="Google Shape;132;p2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33" name="Google Shape;133;p20"/>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65760" lvl="2" marL="1371600" marR="0" rtl="0" algn="l">
              <a:spcBef>
                <a:spcPts val="480"/>
              </a:spcBef>
              <a:spcAft>
                <a:spcPts val="0"/>
              </a:spcAft>
              <a:buClr>
                <a:schemeClr val="accent1"/>
              </a:buClr>
              <a:buSzPts val="2160"/>
              <a:buFont typeface="Arial"/>
              <a:buChar char="•"/>
              <a:defRPr b="0" i="0" sz="24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34" name="Google Shape;134;p20"/>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5" name="Google Shape;135;p20"/>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6" name="Google Shape;136;p20"/>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44" name="Shape 144"/>
        <p:cNvGrpSpPr/>
        <p:nvPr/>
      </p:nvGrpSpPr>
      <p:grpSpPr>
        <a:xfrm>
          <a:off x="0" y="0"/>
          <a:ext cx="0" cy="0"/>
          <a:chOff x="0" y="0"/>
          <a:chExt cx="0" cy="0"/>
        </a:xfrm>
      </p:grpSpPr>
      <p:sp>
        <p:nvSpPr>
          <p:cNvPr id="145" name="Google Shape;145;p2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46" name="Google Shape;146;p2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65760" lvl="2" marL="1371600" marR="0" rtl="0" algn="l">
              <a:spcBef>
                <a:spcPts val="480"/>
              </a:spcBef>
              <a:spcAft>
                <a:spcPts val="0"/>
              </a:spcAft>
              <a:buClr>
                <a:schemeClr val="accent1"/>
              </a:buClr>
              <a:buSzPts val="2160"/>
              <a:buFont typeface="Arial"/>
              <a:buChar char="•"/>
              <a:defRPr b="0" i="0" sz="24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47" name="Google Shape;147;p22"/>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8" name="Google Shape;148;p22"/>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9" name="Google Shape;149;p22"/>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56" name="Shape 156"/>
        <p:cNvGrpSpPr/>
        <p:nvPr/>
      </p:nvGrpSpPr>
      <p:grpSpPr>
        <a:xfrm>
          <a:off x="0" y="0"/>
          <a:ext cx="0" cy="0"/>
          <a:chOff x="0" y="0"/>
          <a:chExt cx="0" cy="0"/>
        </a:xfrm>
      </p:grpSpPr>
      <p:sp>
        <p:nvSpPr>
          <p:cNvPr id="157" name="Google Shape;157;p2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58" name="Google Shape;158;p2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65760" lvl="2" marL="1371600" marR="0" rtl="0" algn="l">
              <a:spcBef>
                <a:spcPts val="480"/>
              </a:spcBef>
              <a:spcAft>
                <a:spcPts val="0"/>
              </a:spcAft>
              <a:buClr>
                <a:schemeClr val="accent1"/>
              </a:buClr>
              <a:buSzPts val="2160"/>
              <a:buFont typeface="Arial"/>
              <a:buChar char="•"/>
              <a:defRPr b="0" i="0" sz="24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59" name="Google Shape;159;p24"/>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60" name="Google Shape;160;p24"/>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61" name="Google Shape;161;p24"/>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2" name="Shape 22"/>
        <p:cNvGrpSpPr/>
        <p:nvPr/>
      </p:nvGrpSpPr>
      <p:grpSpPr>
        <a:xfrm>
          <a:off x="0" y="0"/>
          <a:ext cx="0" cy="0"/>
          <a:chOff x="0" y="0"/>
          <a:chExt cx="0" cy="0"/>
        </a:xfrm>
      </p:grpSpPr>
      <p:sp>
        <p:nvSpPr>
          <p:cNvPr id="23" name="Google Shape;23;p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24" name="Google Shape;24;p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65760" lvl="2" marL="1371600" marR="0" rtl="0" algn="l">
              <a:spcBef>
                <a:spcPts val="480"/>
              </a:spcBef>
              <a:spcAft>
                <a:spcPts val="0"/>
              </a:spcAft>
              <a:buClr>
                <a:schemeClr val="accent1"/>
              </a:buClr>
              <a:buSzPts val="2160"/>
              <a:buFont typeface="Arial"/>
              <a:buChar char="•"/>
              <a:defRPr b="0" i="0" sz="24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25" name="Google Shape;25;p3"/>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6" name="Google Shape;26;p3"/>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27" name="Google Shape;27;p3"/>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cap="none" strike="noStrik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4" name="Shape 34"/>
        <p:cNvGrpSpPr/>
        <p:nvPr/>
      </p:nvGrpSpPr>
      <p:grpSpPr>
        <a:xfrm>
          <a:off x="0" y="0"/>
          <a:ext cx="0" cy="0"/>
          <a:chOff x="0" y="0"/>
          <a:chExt cx="0" cy="0"/>
        </a:xfrm>
      </p:grpSpPr>
      <p:sp>
        <p:nvSpPr>
          <p:cNvPr id="35" name="Google Shape;35;p5"/>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6" name="Google Shape;36;p5"/>
          <p:cNvSpPr txBox="1"/>
          <p:nvPr/>
        </p:nvSpPr>
        <p:spPr>
          <a:xfrm>
            <a:off x="0" y="0"/>
            <a:ext cx="9144000" cy="365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7" name="Google Shape;37;p5"/>
          <p:cNvSpPr txBox="1"/>
          <p:nvPr/>
        </p:nvSpPr>
        <p:spPr>
          <a:xfrm>
            <a:off x="7356475" y="6754812"/>
            <a:ext cx="893700" cy="103200"/>
          </a:xfrm>
          <a:prstGeom prst="rect">
            <a:avLst/>
          </a:prstGeom>
          <a:solidFill>
            <a:srgbClr val="FF971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8" name="Google Shape;38;p5"/>
          <p:cNvSpPr txBox="1"/>
          <p:nvPr/>
        </p:nvSpPr>
        <p:spPr>
          <a:xfrm>
            <a:off x="8250237" y="6754812"/>
            <a:ext cx="893700" cy="103200"/>
          </a:xfrm>
          <a:prstGeom prst="rect">
            <a:avLst/>
          </a:prstGeom>
          <a:solidFill>
            <a:srgbClr val="F20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9" name="Google Shape;39;p5"/>
          <p:cNvSpPr txBox="1"/>
          <p:nvPr/>
        </p:nvSpPr>
        <p:spPr>
          <a:xfrm>
            <a:off x="0" y="6754812"/>
            <a:ext cx="893700" cy="103200"/>
          </a:xfrm>
          <a:prstGeom prst="rect">
            <a:avLst/>
          </a:prstGeom>
          <a:solidFill>
            <a:srgbClr val="7ECEF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0" name="Google Shape;40;p5"/>
          <p:cNvSpPr txBox="1"/>
          <p:nvPr/>
        </p:nvSpPr>
        <p:spPr>
          <a:xfrm>
            <a:off x="893762" y="6754812"/>
            <a:ext cx="6462600" cy="103200"/>
          </a:xfrm>
          <a:prstGeom prst="rect">
            <a:avLst/>
          </a:prstGeom>
          <a:solidFill>
            <a:srgbClr val="2185C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1" name="Google Shape;41;p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42" name="Google Shape;42;p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65760" lvl="2" marL="1371600" marR="0" rtl="0" algn="l">
              <a:spcBef>
                <a:spcPts val="480"/>
              </a:spcBef>
              <a:spcAft>
                <a:spcPts val="0"/>
              </a:spcAft>
              <a:buClr>
                <a:schemeClr val="accent1"/>
              </a:buClr>
              <a:buSzPts val="2160"/>
              <a:buFont typeface="Arial"/>
              <a:buChar char="•"/>
              <a:defRPr b="0" i="0" sz="24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6" name="Shape 46"/>
        <p:cNvGrpSpPr/>
        <p:nvPr/>
      </p:nvGrpSpPr>
      <p:grpSpPr>
        <a:xfrm>
          <a:off x="0" y="0"/>
          <a:ext cx="0" cy="0"/>
          <a:chOff x="0" y="0"/>
          <a:chExt cx="0" cy="0"/>
        </a:xfrm>
      </p:grpSpPr>
      <p:sp>
        <p:nvSpPr>
          <p:cNvPr id="47" name="Google Shape;47;p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48" name="Google Shape;48;p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65760" lvl="2" marL="1371600" marR="0" rtl="0" algn="l">
              <a:spcBef>
                <a:spcPts val="480"/>
              </a:spcBef>
              <a:spcAft>
                <a:spcPts val="0"/>
              </a:spcAft>
              <a:buClr>
                <a:schemeClr val="accent1"/>
              </a:buClr>
              <a:buSzPts val="2160"/>
              <a:buFont typeface="Arial"/>
              <a:buChar char="•"/>
              <a:defRPr b="0" i="0" sz="24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49" name="Google Shape;49;p7"/>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0" name="Google Shape;50;p7"/>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1" name="Google Shape;51;p7"/>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7" name="Shape 57"/>
        <p:cNvGrpSpPr/>
        <p:nvPr/>
      </p:nvGrpSpPr>
      <p:grpSpPr>
        <a:xfrm>
          <a:off x="0" y="0"/>
          <a:ext cx="0" cy="0"/>
          <a:chOff x="0" y="0"/>
          <a:chExt cx="0" cy="0"/>
        </a:xfrm>
      </p:grpSpPr>
      <p:cxnSp>
        <p:nvCxnSpPr>
          <p:cNvPr id="58" name="Google Shape;58;p9"/>
          <p:cNvCxnSpPr/>
          <p:nvPr/>
        </p:nvCxnSpPr>
        <p:spPr>
          <a:xfrm rot="5400000">
            <a:off x="2218587" y="4045774"/>
            <a:ext cx="4708500" cy="1500"/>
          </a:xfrm>
          <a:prstGeom prst="straightConnector1">
            <a:avLst/>
          </a:prstGeom>
          <a:noFill/>
          <a:ln cap="flat" cmpd="sng" w="19050">
            <a:solidFill>
              <a:schemeClr val="dk2"/>
            </a:solidFill>
            <a:prstDash val="solid"/>
            <a:miter lim="800000"/>
            <a:headEnd len="med" w="med" type="none"/>
            <a:tailEnd len="med" w="med" type="none"/>
          </a:ln>
        </p:spPr>
      </p:cxnSp>
      <p:sp>
        <p:nvSpPr>
          <p:cNvPr id="59" name="Google Shape;59;p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60" name="Google Shape;60;p9"/>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65760" lvl="2" marL="1371600" marR="0" rtl="0" algn="l">
              <a:spcBef>
                <a:spcPts val="480"/>
              </a:spcBef>
              <a:spcAft>
                <a:spcPts val="0"/>
              </a:spcAft>
              <a:buClr>
                <a:schemeClr val="accent1"/>
              </a:buClr>
              <a:buSzPts val="2160"/>
              <a:buFont typeface="Arial"/>
              <a:buChar char="•"/>
              <a:defRPr b="0" i="0" sz="24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61" name="Google Shape;61;p9"/>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2" name="Google Shape;62;p9"/>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63" name="Google Shape;63;p9"/>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3" name="Shape 73"/>
        <p:cNvGrpSpPr/>
        <p:nvPr/>
      </p:nvGrpSpPr>
      <p:grpSpPr>
        <a:xfrm>
          <a:off x="0" y="0"/>
          <a:ext cx="0" cy="0"/>
          <a:chOff x="0" y="0"/>
          <a:chExt cx="0" cy="0"/>
        </a:xfrm>
      </p:grpSpPr>
      <p:sp>
        <p:nvSpPr>
          <p:cNvPr id="74" name="Google Shape;74;p11"/>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5" name="Google Shape;75;p1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76" name="Google Shape;76;p1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65760" lvl="2" marL="1371600" marR="0" rtl="0" algn="l">
              <a:spcBef>
                <a:spcPts val="480"/>
              </a:spcBef>
              <a:spcAft>
                <a:spcPts val="0"/>
              </a:spcAft>
              <a:buClr>
                <a:schemeClr val="accent1"/>
              </a:buClr>
              <a:buSzPts val="2160"/>
              <a:buFont typeface="Arial"/>
              <a:buChar char="•"/>
              <a:defRPr b="0" i="0" sz="24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77" name="Google Shape;77;p11"/>
          <p:cNvSpPr txBox="1"/>
          <p:nvPr/>
        </p:nvSpPr>
        <p:spPr>
          <a:xfrm>
            <a:off x="0" y="0"/>
            <a:ext cx="9144000" cy="365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78" name="Google Shape;78;p11"/>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79" name="Google Shape;79;p11"/>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0" name="Google Shape;80;p11"/>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1" name="Shape 81"/>
        <p:cNvGrpSpPr/>
        <p:nvPr/>
      </p:nvGrpSpPr>
      <p:grpSpPr>
        <a:xfrm>
          <a:off x="0" y="0"/>
          <a:ext cx="0" cy="0"/>
          <a:chOff x="0" y="0"/>
          <a:chExt cx="0" cy="0"/>
        </a:xfrm>
      </p:grpSpPr>
      <p:cxnSp>
        <p:nvCxnSpPr>
          <p:cNvPr id="82" name="Google Shape;82;p12"/>
          <p:cNvCxnSpPr/>
          <p:nvPr/>
        </p:nvCxnSpPr>
        <p:spPr>
          <a:xfrm>
            <a:off x="731837" y="4598987"/>
            <a:ext cx="7848600" cy="1500"/>
          </a:xfrm>
          <a:prstGeom prst="straightConnector1">
            <a:avLst/>
          </a:prstGeom>
          <a:noFill/>
          <a:ln cap="flat" cmpd="sng" w="19050">
            <a:solidFill>
              <a:schemeClr val="lt2"/>
            </a:solidFill>
            <a:prstDash val="solid"/>
            <a:miter lim="800000"/>
            <a:headEnd len="med" w="med" type="none"/>
            <a:tailEnd len="med" w="med" type="none"/>
          </a:ln>
        </p:spPr>
      </p:cxnSp>
      <p:sp>
        <p:nvSpPr>
          <p:cNvPr id="83" name="Google Shape;83;p1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lt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lt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lt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lt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lt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lt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lt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lt2"/>
                </a:solidFill>
                <a:latin typeface="Arial"/>
                <a:ea typeface="Arial"/>
                <a:cs typeface="Arial"/>
                <a:sym typeface="Arial"/>
              </a:defRPr>
            </a:lvl9pPr>
          </a:lstStyle>
          <a:p/>
        </p:txBody>
      </p:sp>
      <p:sp>
        <p:nvSpPr>
          <p:cNvPr id="84" name="Google Shape;84;p1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lt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lt1"/>
                </a:solidFill>
                <a:latin typeface="Arial"/>
                <a:ea typeface="Arial"/>
                <a:cs typeface="Arial"/>
                <a:sym typeface="Arial"/>
              </a:defRPr>
            </a:lvl2pPr>
            <a:lvl3pPr indent="-365760" lvl="2" marL="1371600" marR="0" rtl="0" algn="l">
              <a:spcBef>
                <a:spcPts val="480"/>
              </a:spcBef>
              <a:spcAft>
                <a:spcPts val="0"/>
              </a:spcAft>
              <a:buClr>
                <a:schemeClr val="accent1"/>
              </a:buClr>
              <a:buSzPts val="2160"/>
              <a:buFont typeface="Arial"/>
              <a:buChar char="•"/>
              <a:defRPr b="0" i="0" sz="24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lt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lt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lt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lt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lt1"/>
                </a:solidFill>
                <a:latin typeface="Arial"/>
                <a:ea typeface="Arial"/>
                <a:cs typeface="Arial"/>
                <a:sym typeface="Arial"/>
              </a:defRPr>
            </a:lvl9pPr>
          </a:lstStyle>
          <a:p/>
        </p:txBody>
      </p:sp>
      <p:sp>
        <p:nvSpPr>
          <p:cNvPr id="85" name="Google Shape;85;p12"/>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86" name="Google Shape;86;p12"/>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lt1"/>
                </a:solidFill>
                <a:latin typeface="Times New Roman"/>
                <a:ea typeface="Times New Roman"/>
                <a:cs typeface="Times New Roman"/>
                <a:sym typeface="Times New Roman"/>
              </a:defRPr>
            </a:lvl9pPr>
          </a:lstStyle>
          <a:p/>
        </p:txBody>
      </p:sp>
      <p:sp>
        <p:nvSpPr>
          <p:cNvPr id="87" name="Google Shape;87;p12"/>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4" name="Shape 94"/>
        <p:cNvGrpSpPr/>
        <p:nvPr/>
      </p:nvGrpSpPr>
      <p:grpSpPr>
        <a:xfrm>
          <a:off x="0" y="0"/>
          <a:ext cx="0" cy="0"/>
          <a:chOff x="0" y="0"/>
          <a:chExt cx="0" cy="0"/>
        </a:xfrm>
      </p:grpSpPr>
      <p:sp>
        <p:nvSpPr>
          <p:cNvPr id="95" name="Google Shape;95;p1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96" name="Google Shape;96;p1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65760" lvl="2" marL="1371600" marR="0" rtl="0" algn="l">
              <a:spcBef>
                <a:spcPts val="480"/>
              </a:spcBef>
              <a:spcAft>
                <a:spcPts val="0"/>
              </a:spcAft>
              <a:buClr>
                <a:schemeClr val="accent1"/>
              </a:buClr>
              <a:buSzPts val="2160"/>
              <a:buFont typeface="Arial"/>
              <a:buChar char="•"/>
              <a:defRPr b="0" i="0" sz="24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7" name="Google Shape;97;p14"/>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8" name="Google Shape;98;p14"/>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9" name="Google Shape;99;p14"/>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07" name="Shape 107"/>
        <p:cNvGrpSpPr/>
        <p:nvPr/>
      </p:nvGrpSpPr>
      <p:grpSpPr>
        <a:xfrm>
          <a:off x="0" y="0"/>
          <a:ext cx="0" cy="0"/>
          <a:chOff x="0" y="0"/>
          <a:chExt cx="0" cy="0"/>
        </a:xfrm>
      </p:grpSpPr>
      <p:sp>
        <p:nvSpPr>
          <p:cNvPr id="108" name="Google Shape;108;p1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09" name="Google Shape;109;p16"/>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65760" lvl="2" marL="1371600" marR="0" rtl="0" algn="l">
              <a:spcBef>
                <a:spcPts val="480"/>
              </a:spcBef>
              <a:spcAft>
                <a:spcPts val="0"/>
              </a:spcAft>
              <a:buClr>
                <a:schemeClr val="accent1"/>
              </a:buClr>
              <a:buSzPts val="2160"/>
              <a:buFont typeface="Arial"/>
              <a:buChar char="•"/>
              <a:defRPr b="0" i="0" sz="24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10" name="Google Shape;110;p16"/>
          <p:cNvSpPr txBox="1"/>
          <p:nvPr>
            <p:ph idx="10" type="dt"/>
          </p:nvPr>
        </p:nvSpPr>
        <p:spPr>
          <a:xfrm>
            <a:off x="457200" y="19050"/>
            <a:ext cx="28956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11" name="Google Shape;111;p16"/>
          <p:cNvSpPr txBox="1"/>
          <p:nvPr>
            <p:ph idx="11" type="ftr"/>
          </p:nvPr>
        </p:nvSpPr>
        <p:spPr>
          <a:xfrm>
            <a:off x="3429000" y="19050"/>
            <a:ext cx="4114800" cy="328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12" name="Google Shape;112;p16"/>
          <p:cNvSpPr txBox="1"/>
          <p:nvPr>
            <p:ph idx="12" type="sldNum"/>
          </p:nvPr>
        </p:nvSpPr>
        <p:spPr>
          <a:xfrm>
            <a:off x="7620000" y="19050"/>
            <a:ext cx="1066800" cy="3285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FFFFFF"/>
              </a:buClr>
              <a:buSzPts val="1400"/>
              <a:buFont typeface="Times New Roman"/>
              <a:buNone/>
              <a:defRPr b="1" i="0" sz="1400" u="none">
                <a:solidFill>
                  <a:srgbClr val="FFFFFF"/>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b="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jpg"/><Relationship Id="rId4" Type="http://schemas.openxmlformats.org/officeDocument/2006/relationships/image" Target="../media/image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type="ctrTitle"/>
          </p:nvPr>
        </p:nvSpPr>
        <p:spPr>
          <a:xfrm>
            <a:off x="539750" y="620712"/>
            <a:ext cx="8277300" cy="2863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GASTROENTERITIS AND DEHYDRATION IN CHILDREN WITHOUT SEVERE ACUTE MALNUTRITION  </a:t>
            </a:r>
            <a:endParaRPr/>
          </a:p>
        </p:txBody>
      </p:sp>
      <p:sp>
        <p:nvSpPr>
          <p:cNvPr id="173" name="Google Shape;173;p26"/>
          <p:cNvSpPr txBox="1"/>
          <p:nvPr>
            <p:ph idx="1" type="subTitle"/>
          </p:nvPr>
        </p:nvSpPr>
        <p:spPr>
          <a:xfrm>
            <a:off x="250825" y="4292600"/>
            <a:ext cx="8713800" cy="216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40"/>
              <a:buNone/>
            </a:pPr>
            <a:r>
              <a:rPr b="0" i="0" lang="en-US" sz="2400" u="none">
                <a:solidFill>
                  <a:srgbClr val="57576E"/>
                </a:solidFill>
                <a:latin typeface="Arial"/>
                <a:ea typeface="Arial"/>
                <a:cs typeface="Arial"/>
                <a:sym typeface="Arial"/>
              </a:rPr>
              <a:t>Prof Grace Irimu  PhD, MMed, MBChB</a:t>
            </a:r>
            <a:endParaRPr/>
          </a:p>
          <a:p>
            <a:pPr indent="0" lvl="0" marL="0" rtl="0" algn="l">
              <a:lnSpc>
                <a:spcPct val="100000"/>
              </a:lnSpc>
              <a:spcBef>
                <a:spcPts val="480"/>
              </a:spcBef>
              <a:spcAft>
                <a:spcPts val="0"/>
              </a:spcAft>
              <a:buSzPts val="2040"/>
              <a:buNone/>
            </a:pPr>
            <a:r>
              <a:rPr b="0" i="0" lang="en-US" sz="2400" u="none">
                <a:solidFill>
                  <a:srgbClr val="57576E"/>
                </a:solidFill>
                <a:latin typeface="Arial"/>
                <a:ea typeface="Arial"/>
                <a:cs typeface="Arial"/>
                <a:sym typeface="Arial"/>
              </a:rPr>
              <a:t>Paediatrician, Paediatric Nephrologist, Public Health Specialist </a:t>
            </a:r>
            <a:endParaRPr/>
          </a:p>
        </p:txBody>
      </p:sp>
      <p:pic>
        <p:nvPicPr>
          <p:cNvPr descr="http://www.gradstate.com/assets/images/institutions/logos/b0bc58a4ea746c78db64.jpg" id="174" name="Google Shape;174;p26"/>
          <p:cNvPicPr preferRelativeResize="0"/>
          <p:nvPr/>
        </p:nvPicPr>
        <p:blipFill rotWithShape="1">
          <a:blip r:embed="rId3">
            <a:alphaModFix/>
          </a:blip>
          <a:srcRect b="14376" l="3435" r="11109" t="0"/>
          <a:stretch/>
        </p:blipFill>
        <p:spPr>
          <a:xfrm>
            <a:off x="3563937" y="5516562"/>
            <a:ext cx="1752600" cy="1190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684212" y="188912"/>
            <a:ext cx="8015400" cy="89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Declining mortality, still a lot to be done  </a:t>
            </a:r>
            <a:endParaRPr/>
          </a:p>
        </p:txBody>
      </p:sp>
      <p:sp>
        <p:nvSpPr>
          <p:cNvPr id="235" name="Google Shape;235;p35"/>
          <p:cNvSpPr txBox="1"/>
          <p:nvPr>
            <p:ph idx="1" type="body"/>
          </p:nvPr>
        </p:nvSpPr>
        <p:spPr>
          <a:xfrm>
            <a:off x="611187" y="1079500"/>
            <a:ext cx="8015400" cy="5589600"/>
          </a:xfrm>
          <a:prstGeom prst="rect">
            <a:avLst/>
          </a:prstGeom>
          <a:noFill/>
          <a:ln>
            <a:noFill/>
          </a:ln>
        </p:spPr>
        <p:txBody>
          <a:bodyPr anchorCtr="0" anchor="t" bIns="91425" lIns="91425" spcFirstLastPara="1" rIns="91425" wrap="square" tIns="91425">
            <a:noAutofit/>
          </a:bodyPr>
          <a:lstStyle/>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No significant change in incidence of diarrhoea </a:t>
            </a:r>
            <a:endParaRPr/>
          </a:p>
          <a:p>
            <a:pPr indent="-53022" lvl="0" marL="182562" rtl="0" algn="l">
              <a:lnSpc>
                <a:spcPct val="100000"/>
              </a:lnSpc>
              <a:spcBef>
                <a:spcPts val="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But the mortality has declined due to </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Vaccination esp Rotavirus Vaccine</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Better case management at home and hospital-based (ORS)</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Improved nutritional management of child with diarrhoea </a:t>
            </a:r>
            <a:endParaRPr/>
          </a:p>
          <a:p>
            <a:pPr indent="-182562" lvl="1" marL="457200" rtl="0" algn="l">
              <a:lnSpc>
                <a:spcPct val="100000"/>
              </a:lnSpc>
              <a:spcBef>
                <a:spcPts val="0"/>
              </a:spcBef>
              <a:spcAft>
                <a:spcPts val="0"/>
              </a:spcAft>
              <a:buSzPts val="1700"/>
              <a:buNone/>
            </a:pPr>
            <a:r>
              <a:t/>
            </a:r>
            <a:endParaRPr b="0" i="0" sz="2000" u="none">
              <a:solidFill>
                <a:schemeClr val="dk1"/>
              </a:solidFill>
              <a:latin typeface="Arial"/>
              <a:ea typeface="Arial"/>
              <a:cs typeface="Arial"/>
              <a:sym typeface="Arial"/>
            </a:endParaRPr>
          </a:p>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Effective case management guidelines available but mortality still high in low and middle countries due to:</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Delayed care seeking (home &amp; community) </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Delay in instituting correct care to prevent and treat dehydration (home, community and hospital based)</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Suboptimal care (promotive, prevention and management of diarrhoea/dehydration) </a:t>
            </a:r>
            <a:endParaRPr/>
          </a:p>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Odds of dying is 8.5 fold for severe/some dehydration</a:t>
            </a:r>
            <a:endParaRPr/>
          </a:p>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&gt;85% of deaths occur in first 2 years of life </a:t>
            </a:r>
            <a:endParaRPr/>
          </a:p>
          <a:p>
            <a:pPr indent="-74612" lvl="1" marL="457200" rtl="0" algn="l">
              <a:lnSpc>
                <a:spcPct val="100000"/>
              </a:lnSpc>
              <a:spcBef>
                <a:spcPts val="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182562" lvl="1" marL="457200" rtl="0" algn="l">
              <a:lnSpc>
                <a:spcPct val="100000"/>
              </a:lnSpc>
              <a:spcBef>
                <a:spcPts val="0"/>
              </a:spcBef>
              <a:spcAft>
                <a:spcPts val="0"/>
              </a:spcAft>
              <a:buSzPts val="1700"/>
              <a:buNone/>
            </a:pPr>
            <a:r>
              <a:rPr b="0" i="0" lang="en-US" sz="2000" u="none">
                <a:solidFill>
                  <a:schemeClr val="dk1"/>
                </a:solidFill>
                <a:latin typeface="Arial"/>
                <a:ea typeface="Arial"/>
                <a:cs typeface="Arial"/>
                <a:sym typeface="Arial"/>
              </a:rPr>
              <a:t> </a:t>
            </a:r>
            <a:endParaRPr/>
          </a:p>
          <a:p>
            <a:pPr indent="-74612" lvl="0" marL="182562" rtl="0" algn="l">
              <a:spcBef>
                <a:spcPts val="0"/>
              </a:spcBef>
              <a:spcAft>
                <a:spcPts val="0"/>
              </a:spcAft>
              <a:buSzPts val="1700"/>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544512" y="514350"/>
            <a:ext cx="8015400" cy="89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Clinical evaluation </a:t>
            </a:r>
            <a:endParaRPr/>
          </a:p>
        </p:txBody>
      </p:sp>
      <p:sp>
        <p:nvSpPr>
          <p:cNvPr id="241" name="Google Shape;241;p36"/>
          <p:cNvSpPr txBox="1"/>
          <p:nvPr>
            <p:ph idx="1" type="body"/>
          </p:nvPr>
        </p:nvSpPr>
        <p:spPr>
          <a:xfrm>
            <a:off x="544512" y="1557337"/>
            <a:ext cx="8015400" cy="5221200"/>
          </a:xfrm>
          <a:prstGeom prst="rect">
            <a:avLst/>
          </a:prstGeom>
          <a:noFill/>
          <a:ln>
            <a:noFill/>
          </a:ln>
        </p:spPr>
        <p:txBody>
          <a:bodyPr anchorCtr="0" anchor="t" bIns="91425" lIns="91425" spcFirstLastPara="1" rIns="91425" wrap="square" tIns="91425">
            <a:noAutofit/>
          </a:bodyPr>
          <a:lstStyle/>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History </a:t>
            </a:r>
            <a:endParaRPr/>
          </a:p>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Obtain appropriate exposure history </a:t>
            </a:r>
            <a:endParaRPr/>
          </a:p>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Assess degree of dehydration </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Mental status – AVPU </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Quality of pulses </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Capillary refil time </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Temperature of extremities and gradient </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Ability to drink – eagerness to drink </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Sunken eyes</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Skin turgor </a:t>
            </a:r>
            <a:endParaRPr/>
          </a:p>
          <a:p>
            <a:pPr indent="-74612" lvl="1" marL="457200" rtl="0" algn="l">
              <a:lnSpc>
                <a:spcPct val="100000"/>
              </a:lnSpc>
              <a:spcBef>
                <a:spcPts val="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74612" lvl="1" marL="457200" rtl="0" algn="l">
              <a:lnSpc>
                <a:spcPct val="100000"/>
              </a:lnSpc>
              <a:spcBef>
                <a:spcPts val="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74612" lvl="1" marL="457200" rtl="0" algn="l">
              <a:lnSpc>
                <a:spcPct val="100000"/>
              </a:lnSpc>
              <a:spcBef>
                <a:spcPts val="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74612" lvl="1" marL="457200" rtl="0" algn="l">
              <a:lnSpc>
                <a:spcPct val="100000"/>
              </a:lnSpc>
              <a:spcBef>
                <a:spcPts val="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74612" lvl="1" marL="457200" rtl="0" algn="l">
              <a:lnSpc>
                <a:spcPct val="100000"/>
              </a:lnSpc>
              <a:spcBef>
                <a:spcPts val="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74612" lvl="1" marL="457200" rtl="0" algn="l">
              <a:lnSpc>
                <a:spcPct val="100000"/>
              </a:lnSpc>
              <a:spcBef>
                <a:spcPts val="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74612" lvl="1" marL="457200" rtl="0" algn="l">
              <a:lnSpc>
                <a:spcPct val="100000"/>
              </a:lnSpc>
              <a:spcBef>
                <a:spcPts val="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74612" lvl="0" marL="182562" rtl="0" algn="l">
              <a:spcBef>
                <a:spcPts val="0"/>
              </a:spcBef>
              <a:spcAft>
                <a:spcPts val="0"/>
              </a:spcAft>
              <a:buSzPts val="1700"/>
              <a:buNone/>
            </a:pPr>
            <a:r>
              <a:t/>
            </a:r>
            <a:endParaRPr b="0" i="0" sz="2000" u="none">
              <a:solidFill>
                <a:schemeClr val="dk1"/>
              </a:solidFill>
              <a:latin typeface="Arial"/>
              <a:ea typeface="Arial"/>
              <a:cs typeface="Arial"/>
              <a:sym typeface="Arial"/>
            </a:endParaRPr>
          </a:p>
        </p:txBody>
      </p:sp>
      <p:graphicFrame>
        <p:nvGraphicFramePr>
          <p:cNvPr id="242" name="Google Shape;242;p36"/>
          <p:cNvGraphicFramePr/>
          <p:nvPr/>
        </p:nvGraphicFramePr>
        <p:xfrm>
          <a:off x="544512" y="5084762"/>
          <a:ext cx="3000000" cy="3000000"/>
        </p:xfrm>
        <a:graphic>
          <a:graphicData uri="http://schemas.openxmlformats.org/drawingml/2006/table">
            <a:tbl>
              <a:tblPr>
                <a:noFill/>
                <a:tableStyleId>{C05F0393-6190-4280-BDCF-3BD8AC37AAFD}</a:tableStyleId>
              </a:tblPr>
              <a:tblGrid>
                <a:gridCol w="8015275"/>
              </a:tblGrid>
              <a:tr h="1693850">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Unreliable signs/difficulty to assess</a:t>
                      </a:r>
                      <a:endParaRPr/>
                    </a:p>
                    <a:p>
                      <a:pPr indent="0" lvl="0" marL="0" marR="0" rtl="0" algn="l">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Mouth and tongue - dry </a:t>
                      </a:r>
                      <a:endParaRPr/>
                    </a:p>
                    <a:p>
                      <a:pPr indent="0" lvl="0" marL="0" marR="0" rtl="0" algn="l">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Eyes - dry </a:t>
                      </a:r>
                      <a:endParaRPr/>
                    </a:p>
                    <a:p>
                      <a:pPr indent="0" lvl="0" marL="0" marR="0" rtl="0" algn="l">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Tears </a:t>
                      </a:r>
                      <a:endParaRPr/>
                    </a:p>
                    <a:p>
                      <a:pPr indent="0" lvl="0" marL="0" marR="0" rtl="0" algn="l">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Urine output </a:t>
                      </a:r>
                      <a:endParaRPr/>
                    </a:p>
                  </a:txBody>
                  <a:tcPr marT="45750" marB="4575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
        <p:nvSpPr>
          <p:cNvPr id="243" name="Google Shape;243;p36"/>
          <p:cNvSpPr txBox="1"/>
          <p:nvPr/>
        </p:nvSpPr>
        <p:spPr>
          <a:xfrm>
            <a:off x="6804025" y="2492375"/>
            <a:ext cx="1655700" cy="2449500"/>
          </a:xfrm>
          <a:prstGeom prst="rect">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Also </a:t>
            </a:r>
            <a:endParaRPr/>
          </a:p>
          <a:p>
            <a:pPr indent="0" lvl="0" marL="0" marR="0" rtl="0" algn="ctr">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Assess heart rate and breathing  </a:t>
            </a:r>
            <a:endParaRPr/>
          </a:p>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3"/>
                                        </p:tgtEl>
                                        <p:attrNameLst>
                                          <p:attrName>style.visibility</p:attrName>
                                        </p:attrNameLst>
                                      </p:cBhvr>
                                      <p:to>
                                        <p:strVal val="visible"/>
                                      </p:to>
                                    </p:set>
                                    <p:anim calcmode="lin" valueType="num">
                                      <p:cBhvr additive="base">
                                        <p:cTn dur="500"/>
                                        <p:tgtEl>
                                          <p:spTgt spid="24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544512" y="476250"/>
            <a:ext cx="8015400" cy="11859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Principles of acute diarrhoea management </a:t>
            </a:r>
            <a:endParaRPr/>
          </a:p>
        </p:txBody>
      </p:sp>
      <p:sp>
        <p:nvSpPr>
          <p:cNvPr id="249" name="Google Shape;249;p37"/>
          <p:cNvSpPr txBox="1"/>
          <p:nvPr>
            <p:ph idx="1" type="body"/>
          </p:nvPr>
        </p:nvSpPr>
        <p:spPr>
          <a:xfrm>
            <a:off x="544512" y="1579562"/>
            <a:ext cx="8015400" cy="4827600"/>
          </a:xfrm>
          <a:prstGeom prst="rect">
            <a:avLst/>
          </a:prstGeom>
          <a:noFill/>
          <a:ln>
            <a:noFill/>
          </a:ln>
        </p:spPr>
        <p:txBody>
          <a:bodyPr anchorCtr="0" anchor="t" bIns="91425" lIns="91425" spcFirstLastPara="1" rIns="91425" wrap="square" tIns="91425">
            <a:noAutofit/>
          </a:bodyPr>
          <a:lstStyle/>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Increased fluids </a:t>
            </a:r>
            <a:endParaRPr/>
          </a:p>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Continued feeding </a:t>
            </a:r>
            <a:endParaRPr/>
          </a:p>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Zinc supplementation </a:t>
            </a:r>
            <a:endParaRPr/>
          </a:p>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Rational use of antibiotics </a:t>
            </a:r>
            <a:endParaRPr/>
          </a:p>
          <a:p>
            <a:pPr indent="-53022" lvl="0" marL="182562" rtl="0" algn="l">
              <a:spcBef>
                <a:spcPts val="0"/>
              </a:spcBef>
              <a:spcAft>
                <a:spcPts val="0"/>
              </a:spcAft>
              <a:buSzPts val="2040"/>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4925" y="442912"/>
            <a:ext cx="8015400" cy="89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Treatment of dehydration </a:t>
            </a:r>
            <a:endParaRPr/>
          </a:p>
        </p:txBody>
      </p:sp>
      <p:sp>
        <p:nvSpPr>
          <p:cNvPr id="256" name="Google Shape;256;p38"/>
          <p:cNvSpPr txBox="1"/>
          <p:nvPr>
            <p:ph idx="1" type="body"/>
          </p:nvPr>
        </p:nvSpPr>
        <p:spPr>
          <a:xfrm>
            <a:off x="347662" y="1412875"/>
            <a:ext cx="8680500" cy="4826100"/>
          </a:xfrm>
          <a:prstGeom prst="rect">
            <a:avLst/>
          </a:prstGeom>
          <a:noFill/>
          <a:ln>
            <a:noFill/>
          </a:ln>
        </p:spPr>
        <p:txBody>
          <a:bodyPr anchorCtr="0" anchor="t" bIns="91425" lIns="91425" spcFirstLastPara="1" rIns="91425" wrap="square" tIns="91425">
            <a:noAutofit/>
          </a:bodyPr>
          <a:lstStyle/>
          <a:p>
            <a:pPr indent="-53022" lvl="0" marL="182562" rtl="0" algn="l">
              <a:lnSpc>
                <a:spcPct val="100000"/>
              </a:lnSpc>
              <a:spcBef>
                <a:spcPts val="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82562" lvl="0" marL="182562" rtl="0" algn="l">
              <a:lnSpc>
                <a:spcPct val="100000"/>
              </a:lnSpc>
              <a:spcBef>
                <a:spcPts val="0"/>
              </a:spcBef>
              <a:spcAft>
                <a:spcPts val="0"/>
              </a:spcAft>
              <a:buSzPts val="2040"/>
              <a:buNone/>
            </a:pPr>
            <a:r>
              <a:t/>
            </a:r>
            <a:endParaRPr b="0" i="0" sz="2400" u="none">
              <a:solidFill>
                <a:schemeClr val="dk1"/>
              </a:solidFill>
              <a:latin typeface="Arial"/>
              <a:ea typeface="Arial"/>
              <a:cs typeface="Arial"/>
              <a:sym typeface="Arial"/>
            </a:endParaRPr>
          </a:p>
          <a:p>
            <a:pPr indent="-74612" lvl="1" marL="457200" rtl="0" algn="l">
              <a:lnSpc>
                <a:spcPct val="100000"/>
              </a:lnSpc>
              <a:spcBef>
                <a:spcPts val="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74612" lvl="1" marL="457200" rtl="0" algn="l">
              <a:lnSpc>
                <a:spcPct val="100000"/>
              </a:lnSpc>
              <a:spcBef>
                <a:spcPts val="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74612" lvl="0" marL="182562" rtl="0" algn="l">
              <a:spcBef>
                <a:spcPts val="0"/>
              </a:spcBef>
              <a:spcAft>
                <a:spcPts val="0"/>
              </a:spcAft>
              <a:buSzPts val="1700"/>
              <a:buNone/>
            </a:pPr>
            <a:r>
              <a:t/>
            </a:r>
            <a:endParaRPr b="0" i="0" sz="2000" u="none">
              <a:solidFill>
                <a:schemeClr val="dk1"/>
              </a:solidFill>
              <a:latin typeface="Arial"/>
              <a:ea typeface="Arial"/>
              <a:cs typeface="Arial"/>
              <a:sym typeface="Arial"/>
            </a:endParaRPr>
          </a:p>
        </p:txBody>
      </p:sp>
      <p:sp>
        <p:nvSpPr>
          <p:cNvPr id="257" name="Google Shape;257;p38"/>
          <p:cNvSpPr txBox="1"/>
          <p:nvPr/>
        </p:nvSpPr>
        <p:spPr>
          <a:xfrm>
            <a:off x="322262" y="3249612"/>
            <a:ext cx="2809800" cy="1152600"/>
          </a:xfrm>
          <a:prstGeom prst="rect">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Stabilize hemodynamic status ie shock</a:t>
            </a:r>
            <a:endParaRPr/>
          </a:p>
        </p:txBody>
      </p:sp>
      <p:sp>
        <p:nvSpPr>
          <p:cNvPr id="258" name="Google Shape;258;p38"/>
          <p:cNvSpPr txBox="1"/>
          <p:nvPr/>
        </p:nvSpPr>
        <p:spPr>
          <a:xfrm>
            <a:off x="3170237" y="4481512"/>
            <a:ext cx="1977900" cy="850800"/>
          </a:xfrm>
          <a:prstGeom prst="rect">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Correct dehydration </a:t>
            </a:r>
            <a:endParaRPr/>
          </a:p>
        </p:txBody>
      </p:sp>
      <p:sp>
        <p:nvSpPr>
          <p:cNvPr id="259" name="Google Shape;259;p38"/>
          <p:cNvSpPr txBox="1"/>
          <p:nvPr/>
        </p:nvSpPr>
        <p:spPr>
          <a:xfrm>
            <a:off x="5364162" y="5229225"/>
            <a:ext cx="3638400" cy="1201800"/>
          </a:xfrm>
          <a:prstGeom prst="rect">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Give maintenance fluids, </a:t>
            </a:r>
            <a:endParaRPr/>
          </a:p>
          <a:p>
            <a:pPr indent="0" lvl="0" marL="0" marR="0" rtl="0" algn="ctr">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Replace on going loses. </a:t>
            </a:r>
            <a:endParaRPr/>
          </a:p>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260" name="Google Shape;260;p38"/>
          <p:cNvSpPr/>
          <p:nvPr/>
        </p:nvSpPr>
        <p:spPr>
          <a:xfrm rot="5400000">
            <a:off x="2722562" y="4416426"/>
            <a:ext cx="430213" cy="474662"/>
          </a:xfrm>
          <a:custGeom>
            <a:rect b="b" l="l" r="r" t="t"/>
            <a:pathLst>
              <a:path extrusionOk="0" h="474662" w="430213">
                <a:moveTo>
                  <a:pt x="0" y="367109"/>
                </a:moveTo>
                <a:lnTo>
                  <a:pt x="268883" y="367109"/>
                </a:lnTo>
                <a:lnTo>
                  <a:pt x="268883" y="107553"/>
                </a:lnTo>
                <a:lnTo>
                  <a:pt x="215107" y="107553"/>
                </a:lnTo>
                <a:lnTo>
                  <a:pt x="322660" y="0"/>
                </a:lnTo>
                <a:lnTo>
                  <a:pt x="430213" y="107553"/>
                </a:lnTo>
                <a:lnTo>
                  <a:pt x="376436" y="107553"/>
                </a:lnTo>
                <a:lnTo>
                  <a:pt x="376436" y="474662"/>
                </a:lnTo>
                <a:lnTo>
                  <a:pt x="0" y="474662"/>
                </a:lnTo>
                <a:lnTo>
                  <a:pt x="0" y="367109"/>
                </a:lnTo>
                <a:close/>
              </a:path>
            </a:pathLst>
          </a:cu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1" name="Google Shape;261;p38"/>
          <p:cNvSpPr/>
          <p:nvPr/>
        </p:nvSpPr>
        <p:spPr>
          <a:xfrm rot="5400000">
            <a:off x="4810918" y="5323681"/>
            <a:ext cx="522287" cy="584200"/>
          </a:xfrm>
          <a:custGeom>
            <a:rect b="b" l="l" r="r" t="t"/>
            <a:pathLst>
              <a:path extrusionOk="0" h="584200" w="522287">
                <a:moveTo>
                  <a:pt x="0" y="483597"/>
                </a:moveTo>
                <a:lnTo>
                  <a:pt x="341414" y="483597"/>
                </a:lnTo>
                <a:lnTo>
                  <a:pt x="341414" y="130572"/>
                </a:lnTo>
                <a:lnTo>
                  <a:pt x="261144" y="130572"/>
                </a:lnTo>
                <a:lnTo>
                  <a:pt x="391715" y="0"/>
                </a:lnTo>
                <a:lnTo>
                  <a:pt x="522287" y="130572"/>
                </a:lnTo>
                <a:lnTo>
                  <a:pt x="442017" y="130572"/>
                </a:lnTo>
                <a:lnTo>
                  <a:pt x="442017" y="584200"/>
                </a:lnTo>
                <a:lnTo>
                  <a:pt x="0" y="584200"/>
                </a:lnTo>
                <a:lnTo>
                  <a:pt x="0" y="483597"/>
                </a:lnTo>
                <a:close/>
              </a:path>
            </a:pathLst>
          </a:cu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62" name="Google Shape;262;p38"/>
          <p:cNvSpPr txBox="1"/>
          <p:nvPr/>
        </p:nvSpPr>
        <p:spPr>
          <a:xfrm>
            <a:off x="77787" y="1449387"/>
            <a:ext cx="4968900" cy="1152600"/>
          </a:xfrm>
          <a:prstGeom prst="rect">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Assess correctly &amp;adequately</a:t>
            </a:r>
            <a:endParaRPr/>
          </a:p>
          <a:p>
            <a:pPr indent="0" lvl="0" marL="0" marR="0" rtl="0" algn="ctr">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Classify the severity of dehydration  </a:t>
            </a:r>
            <a:endParaRPr/>
          </a:p>
        </p:txBody>
      </p:sp>
      <p:sp>
        <p:nvSpPr>
          <p:cNvPr id="263" name="Google Shape;263;p38"/>
          <p:cNvSpPr/>
          <p:nvPr/>
        </p:nvSpPr>
        <p:spPr>
          <a:xfrm>
            <a:off x="1763712" y="2609850"/>
            <a:ext cx="261900" cy="617400"/>
          </a:xfrm>
          <a:prstGeom prst="downArrow">
            <a:avLst>
              <a:gd fmla="val 17019" name="adj1"/>
              <a:gd fmla="val 50000" name="adj2"/>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685800" y="3810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How severe is the dehydration due to diarrhoea?</a:t>
            </a:r>
            <a:endParaRPr/>
          </a:p>
        </p:txBody>
      </p:sp>
      <p:sp>
        <p:nvSpPr>
          <p:cNvPr id="270" name="Google Shape;270;p39"/>
          <p:cNvSpPr txBox="1"/>
          <p:nvPr/>
        </p:nvSpPr>
        <p:spPr>
          <a:xfrm>
            <a:off x="357187" y="1643062"/>
            <a:ext cx="5572200" cy="4524300"/>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sng">
                <a:solidFill>
                  <a:schemeClr val="dk1"/>
                </a:solidFill>
                <a:latin typeface="Arial"/>
                <a:ea typeface="Arial"/>
                <a:cs typeface="Arial"/>
                <a:sym typeface="Arial"/>
              </a:rPr>
              <a:t>Hpovolaemic shock  </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(Severely impaired circulation) </a:t>
            </a:r>
            <a:endParaRPr/>
          </a:p>
          <a:p>
            <a:pPr indent="0" lvl="0" marL="0" marR="0" rtl="0" algn="l">
              <a:lnSpc>
                <a:spcPct val="100000"/>
              </a:lnSpc>
              <a:spcBef>
                <a:spcPts val="0"/>
              </a:spcBef>
              <a:spcAft>
                <a:spcPts val="0"/>
              </a:spcAft>
              <a:buClr>
                <a:schemeClr val="dk1"/>
              </a:buClr>
              <a:buSzPts val="2400"/>
              <a:buFont typeface="Times New Roman"/>
              <a:buNone/>
            </a:pPr>
            <a:r>
              <a:t/>
            </a:r>
            <a:endParaRPr b="1"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en-US" sz="2400" u="sng">
                <a:solidFill>
                  <a:schemeClr val="dk1"/>
                </a:solidFill>
                <a:latin typeface="Arial"/>
                <a:ea typeface="Arial"/>
                <a:cs typeface="Arial"/>
                <a:sym typeface="Arial"/>
              </a:rPr>
              <a:t>All of </a:t>
            </a:r>
            <a:r>
              <a:rPr b="1" i="0" lang="en-US" sz="2400" u="none">
                <a:solidFill>
                  <a:schemeClr val="dk1"/>
                </a:solidFill>
                <a:latin typeface="Arial"/>
                <a:ea typeface="Arial"/>
                <a:cs typeface="Arial"/>
                <a:sym typeface="Arial"/>
              </a:rPr>
              <a:t>the four (4) below are present:</a:t>
            </a:r>
            <a:endParaRPr/>
          </a:p>
          <a:p>
            <a:pPr indent="-152400" lvl="0" marL="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Not alert, AVPU &lt; A</a:t>
            </a:r>
            <a:endParaRPr/>
          </a:p>
          <a:p>
            <a:pPr indent="-152400" lvl="0" marL="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Weak or absent peripheral pulse</a:t>
            </a:r>
            <a:endParaRPr/>
          </a:p>
          <a:p>
            <a:pPr indent="-152400" lvl="0" marL="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Cold periphery &amp; temp gradient</a:t>
            </a:r>
            <a:endParaRPr/>
          </a:p>
          <a:p>
            <a:pPr indent="-152400" lvl="0" marL="0" marR="0" rtl="0" algn="l">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Arial"/>
                <a:ea typeface="Arial"/>
                <a:cs typeface="Arial"/>
                <a:sym typeface="Arial"/>
              </a:rPr>
              <a:t>Capillary refill &gt; 3 secs</a:t>
            </a:r>
            <a:endParaRPr/>
          </a:p>
          <a:p>
            <a:pPr indent="0" lvl="0" marL="0" marR="0" rtl="0" algn="l">
              <a:lnSpc>
                <a:spcPct val="100000"/>
              </a:lnSpc>
              <a:spcBef>
                <a:spcPts val="0"/>
              </a:spcBef>
              <a:spcAft>
                <a:spcPts val="0"/>
              </a:spcAft>
              <a:buClr>
                <a:schemeClr val="dk1"/>
              </a:buClr>
              <a:buSzPts val="2400"/>
              <a:buFont typeface="Noto Sans Symbols"/>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PLUS</a:t>
            </a:r>
            <a:endParaRPr/>
          </a:p>
          <a:p>
            <a:pPr indent="-449262" lvl="1" marL="906462"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 </a:t>
            </a:r>
            <a:r>
              <a:rPr b="0" i="0" lang="en-US" sz="2400" u="none" cap="none" strike="noStrike">
                <a:solidFill>
                  <a:schemeClr val="dk1"/>
                </a:solidFill>
                <a:latin typeface="Arial"/>
                <a:ea typeface="Arial"/>
                <a:cs typeface="Arial"/>
                <a:sym typeface="Arial"/>
              </a:rPr>
              <a:t>sunken eyes and</a:t>
            </a:r>
            <a:endParaRPr/>
          </a:p>
          <a:p>
            <a:pPr indent="-449262" lvl="1" marL="906462"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slow skin pinch &gt; 2secs</a:t>
            </a:r>
            <a:endParaRPr/>
          </a:p>
        </p:txBody>
      </p:sp>
      <p:sp>
        <p:nvSpPr>
          <p:cNvPr id="271" name="Google Shape;271;p39"/>
          <p:cNvSpPr txBox="1"/>
          <p:nvPr/>
        </p:nvSpPr>
        <p:spPr>
          <a:xfrm>
            <a:off x="6858000" y="2571750"/>
            <a:ext cx="2022600" cy="1938300"/>
          </a:xfrm>
          <a:prstGeom prst="rect">
            <a:avLst/>
          </a:prstGeom>
          <a:solidFill>
            <a:srgbClr val="DED2C2">
              <a:alpha val="24710"/>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Ringer’s 20mls/kg bolus max 2. then Plan C part 2 </a:t>
            </a:r>
            <a:endParaRPr/>
          </a:p>
        </p:txBody>
      </p:sp>
      <p:cxnSp>
        <p:nvCxnSpPr>
          <p:cNvPr id="272" name="Google Shape;272;p39"/>
          <p:cNvCxnSpPr/>
          <p:nvPr/>
        </p:nvCxnSpPr>
        <p:spPr>
          <a:xfrm flipH="1" rot="10800000">
            <a:off x="5929312" y="3572012"/>
            <a:ext cx="974700" cy="7800"/>
          </a:xfrm>
          <a:prstGeom prst="straightConnector1">
            <a:avLst/>
          </a:prstGeom>
          <a:noFill/>
          <a:ln cap="flat" cmpd="sng" w="28575">
            <a:solidFill>
              <a:schemeClr val="dk1"/>
            </a:solidFill>
            <a:prstDash val="solid"/>
            <a:miter lim="800000"/>
            <a:headEnd len="med" w="med" type="none"/>
            <a:tailEnd len="med" w="med" type="triangle"/>
          </a:ln>
        </p:spPr>
      </p:cxnSp>
      <p:sp>
        <p:nvSpPr>
          <p:cNvPr id="273" name="Google Shape;273;p39"/>
          <p:cNvSpPr txBox="1"/>
          <p:nvPr/>
        </p:nvSpPr>
        <p:spPr>
          <a:xfrm>
            <a:off x="6000750" y="3071812"/>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Y</a:t>
            </a:r>
            <a:endParaRPr/>
          </a:p>
        </p:txBody>
      </p:sp>
      <p:sp>
        <p:nvSpPr>
          <p:cNvPr id="274" name="Google Shape;274;p39"/>
          <p:cNvSpPr/>
          <p:nvPr/>
        </p:nvSpPr>
        <p:spPr>
          <a:xfrm>
            <a:off x="6286500" y="5443537"/>
            <a:ext cx="2857500" cy="1414500"/>
          </a:xfrm>
          <a:prstGeom prst="roundRect">
            <a:avLst>
              <a:gd fmla="val 16667" name="adj"/>
            </a:avLst>
          </a:prstGeom>
          <a:solidFill>
            <a:schemeClr val="accent1">
              <a:alpha val="54509"/>
            </a:schemeClr>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Transfuse urgently if Hb &lt;5g/dl</a:t>
            </a:r>
            <a:endParaRPr/>
          </a:p>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Treat hypoglycaemia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Management of diarrhoea / dehydration with severely impaired circulation  =  ‘hypovolaemic shock’</a:t>
            </a:r>
            <a:endParaRPr/>
          </a:p>
        </p:txBody>
      </p:sp>
      <p:sp>
        <p:nvSpPr>
          <p:cNvPr id="280" name="Google Shape;280;p40"/>
          <p:cNvSpPr/>
          <p:nvPr/>
        </p:nvSpPr>
        <p:spPr>
          <a:xfrm>
            <a:off x="1214437" y="2000250"/>
            <a:ext cx="6000600" cy="1357200"/>
          </a:xfrm>
          <a:prstGeom prst="roundRect">
            <a:avLst>
              <a:gd fmla="val 16667" name="adj"/>
            </a:avLst>
          </a:prstGeom>
          <a:solidFill>
            <a:schemeClr val="accent1">
              <a:alpha val="49800"/>
            </a:schemeClr>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Times New Roman"/>
              <a:buNone/>
            </a:pPr>
            <a:r>
              <a:t/>
            </a:r>
            <a:endParaRPr b="0" i="0" sz="1800" u="non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Observe, SSS, A &amp; B , start oxygen, then if signs of severely impaired circulation &amp; dehydration = Hypovolaemic Shock</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Exclude Sever Acute Malnutrition</a:t>
            </a:r>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
        <p:nvSpPr>
          <p:cNvPr id="281" name="Google Shape;281;p40"/>
          <p:cNvSpPr/>
          <p:nvPr/>
        </p:nvSpPr>
        <p:spPr>
          <a:xfrm>
            <a:off x="2428875" y="4000500"/>
            <a:ext cx="3929100" cy="914400"/>
          </a:xfrm>
          <a:prstGeom prst="roundRect">
            <a:avLst>
              <a:gd fmla="val 16667" name="adj"/>
            </a:avLst>
          </a:prstGeom>
          <a:solidFill>
            <a:srgbClr val="FFC000">
              <a:alpha val="24710"/>
            </a:srgbClr>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Establish IV /IO access.</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20mls/kg Ringer’s bolus (&lt;15min) </a:t>
            </a:r>
            <a:endParaRPr/>
          </a:p>
        </p:txBody>
      </p:sp>
      <p:sp>
        <p:nvSpPr>
          <p:cNvPr id="282" name="Google Shape;282;p40"/>
          <p:cNvSpPr/>
          <p:nvPr/>
        </p:nvSpPr>
        <p:spPr>
          <a:xfrm>
            <a:off x="2928937" y="5715000"/>
            <a:ext cx="3214800" cy="914400"/>
          </a:xfrm>
          <a:prstGeom prst="roundRect">
            <a:avLst>
              <a:gd fmla="val 16667" name="adj"/>
            </a:avLst>
          </a:prstGeom>
          <a:solidFill>
            <a:srgbClr val="FF0000">
              <a:alpha val="22750"/>
            </a:srgbClr>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Reassess ABC, give max 2 boluses, then </a:t>
            </a:r>
            <a:endParaRPr/>
          </a:p>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Plan C step 2  </a:t>
            </a:r>
            <a:endParaRPr/>
          </a:p>
        </p:txBody>
      </p:sp>
      <p:sp>
        <p:nvSpPr>
          <p:cNvPr id="283" name="Google Shape;283;p40"/>
          <p:cNvSpPr/>
          <p:nvPr/>
        </p:nvSpPr>
        <p:spPr>
          <a:xfrm>
            <a:off x="4143375" y="3500437"/>
            <a:ext cx="285900" cy="406500"/>
          </a:xfrm>
          <a:prstGeom prst="downArrow">
            <a:avLst>
              <a:gd fmla="val 14006" name="adj1"/>
              <a:gd fmla="val 50000" name="adj2"/>
            </a:avLst>
          </a:prstGeom>
          <a:solidFill>
            <a:schemeClr val="dk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84" name="Google Shape;284;p40"/>
          <p:cNvSpPr/>
          <p:nvPr/>
        </p:nvSpPr>
        <p:spPr>
          <a:xfrm>
            <a:off x="4143375" y="5143500"/>
            <a:ext cx="285900" cy="406500"/>
          </a:xfrm>
          <a:prstGeom prst="downArrow">
            <a:avLst>
              <a:gd fmla="val 14006" name="adj1"/>
              <a:gd fmla="val 50000" name="adj2"/>
            </a:avLst>
          </a:prstGeom>
          <a:solidFill>
            <a:schemeClr val="dk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289" name="Shape 289"/>
        <p:cNvGrpSpPr/>
        <p:nvPr/>
      </p:nvGrpSpPr>
      <p:grpSpPr>
        <a:xfrm>
          <a:off x="0" y="0"/>
          <a:ext cx="0" cy="0"/>
          <a:chOff x="0" y="0"/>
          <a:chExt cx="0" cy="0"/>
        </a:xfrm>
      </p:grpSpPr>
      <p:sp>
        <p:nvSpPr>
          <p:cNvPr id="290" name="Google Shape;290;p4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How severe is the dehydration due to diarrhoea?</a:t>
            </a:r>
            <a:endParaRPr/>
          </a:p>
        </p:txBody>
      </p:sp>
      <p:sp>
        <p:nvSpPr>
          <p:cNvPr id="291" name="Google Shape;291;p41"/>
          <p:cNvSpPr txBox="1"/>
          <p:nvPr/>
        </p:nvSpPr>
        <p:spPr>
          <a:xfrm>
            <a:off x="285750" y="1600200"/>
            <a:ext cx="4800600" cy="22464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449262" lvl="0" marL="449262"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Not alert, AVPU &lt; A</a:t>
            </a:r>
            <a:endParaRPr/>
          </a:p>
          <a:p>
            <a:pPr indent="-449262" lvl="0" marL="449262"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Weak or absent peripheral pulse</a:t>
            </a:r>
            <a:endParaRPr/>
          </a:p>
          <a:p>
            <a:pPr indent="-449262" lvl="0" marL="449262"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Cold periphery and temperature gradient</a:t>
            </a:r>
            <a:endParaRPr/>
          </a:p>
          <a:p>
            <a:pPr indent="-449262" lvl="0" marL="449262"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Capillary refill &gt; 3 secs</a:t>
            </a:r>
            <a:endParaRPr/>
          </a:p>
          <a:p>
            <a:pPr indent="-449262" lvl="0" marL="449262"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PLUS sunken eyes and skin pinch &gt; 2 secs</a:t>
            </a:r>
            <a:endParaRPr/>
          </a:p>
        </p:txBody>
      </p:sp>
      <p:sp>
        <p:nvSpPr>
          <p:cNvPr id="292" name="Google Shape;292;p41"/>
          <p:cNvSpPr txBox="1"/>
          <p:nvPr/>
        </p:nvSpPr>
        <p:spPr>
          <a:xfrm>
            <a:off x="1071562" y="4549775"/>
            <a:ext cx="4410000" cy="2216100"/>
          </a:xfrm>
          <a:prstGeom prst="rect">
            <a:avLst/>
          </a:prstGeom>
          <a:solidFill>
            <a:schemeClr val="lt2">
              <a:alpha val="49800"/>
            </a:schemeClr>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Severe dehydration </a:t>
            </a:r>
            <a:endParaRPr/>
          </a:p>
          <a:p>
            <a:pPr indent="0" lvl="0" marL="0" marR="0" rtl="0" algn="l">
              <a:lnSpc>
                <a:spcPct val="100000"/>
              </a:lnSpc>
              <a:spcBef>
                <a:spcPts val="120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AVPU &lt; A plus / unable to drink Plus  </a:t>
            </a:r>
            <a:endParaRPr/>
          </a:p>
          <a:p>
            <a:pPr indent="0" lvl="1" marL="457200" marR="0" rtl="0" algn="l">
              <a:lnSpc>
                <a:spcPct val="100000"/>
              </a:lnSpc>
              <a:spcBef>
                <a:spcPts val="90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Sunken Eyes</a:t>
            </a:r>
            <a:endParaRPr/>
          </a:p>
          <a:p>
            <a:pPr indent="0" lvl="1" marL="457200" marR="0" rtl="0" algn="l">
              <a:lnSpc>
                <a:spcPct val="100000"/>
              </a:lnSpc>
              <a:spcBef>
                <a:spcPts val="90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Skin pinch ≥ 2 secs</a:t>
            </a:r>
            <a:endParaRPr/>
          </a:p>
        </p:txBody>
      </p:sp>
      <p:sp>
        <p:nvSpPr>
          <p:cNvPr id="293" name="Google Shape;293;p41"/>
          <p:cNvSpPr txBox="1"/>
          <p:nvPr/>
        </p:nvSpPr>
        <p:spPr>
          <a:xfrm>
            <a:off x="6276975" y="1862137"/>
            <a:ext cx="2362200" cy="1322400"/>
          </a:xfrm>
          <a:prstGeom prst="rect">
            <a:avLst/>
          </a:prstGeom>
          <a:solidFill>
            <a:srgbClr val="DED2C2">
              <a:alpha val="49800"/>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Severely Impaired Circulation ‘Hypovolaemic Shock’</a:t>
            </a:r>
            <a:endParaRPr/>
          </a:p>
        </p:txBody>
      </p:sp>
      <p:sp>
        <p:nvSpPr>
          <p:cNvPr id="294" name="Google Shape;294;p41"/>
          <p:cNvSpPr txBox="1"/>
          <p:nvPr/>
        </p:nvSpPr>
        <p:spPr>
          <a:xfrm>
            <a:off x="6715125" y="4929187"/>
            <a:ext cx="2148000" cy="1384200"/>
          </a:xfrm>
          <a:prstGeom prst="rect">
            <a:avLst/>
          </a:prstGeom>
          <a:solidFill>
            <a:srgbClr val="EDBAB1">
              <a:alpha val="49800"/>
            </a:srgb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Severe Dehydration</a:t>
            </a:r>
            <a:endParaRPr/>
          </a:p>
          <a:p>
            <a:pPr indent="0" lvl="0" marL="0" marR="0" rtl="0" algn="ctr">
              <a:lnSpc>
                <a:spcPct val="100000"/>
              </a:lnSpc>
              <a:spcBef>
                <a:spcPts val="120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Plan C </a:t>
            </a:r>
            <a:endParaRPr/>
          </a:p>
        </p:txBody>
      </p:sp>
      <p:cxnSp>
        <p:nvCxnSpPr>
          <p:cNvPr id="295" name="Google Shape;295;p41"/>
          <p:cNvCxnSpPr/>
          <p:nvPr/>
        </p:nvCxnSpPr>
        <p:spPr>
          <a:xfrm>
            <a:off x="5086350" y="2438400"/>
            <a:ext cx="1143000" cy="0"/>
          </a:xfrm>
          <a:prstGeom prst="straightConnector1">
            <a:avLst/>
          </a:prstGeom>
          <a:noFill/>
          <a:ln cap="flat" cmpd="sng" w="28575">
            <a:solidFill>
              <a:schemeClr val="dk1"/>
            </a:solidFill>
            <a:prstDash val="solid"/>
            <a:miter lim="800000"/>
            <a:headEnd len="med" w="med" type="none"/>
            <a:tailEnd len="med" w="med" type="triangle"/>
          </a:ln>
        </p:spPr>
      </p:cxnSp>
      <p:sp>
        <p:nvSpPr>
          <p:cNvPr id="296" name="Google Shape;296;p41"/>
          <p:cNvSpPr txBox="1"/>
          <p:nvPr/>
        </p:nvSpPr>
        <p:spPr>
          <a:xfrm>
            <a:off x="5543550" y="19812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Y</a:t>
            </a:r>
            <a:endParaRPr/>
          </a:p>
        </p:txBody>
      </p:sp>
      <p:sp>
        <p:nvSpPr>
          <p:cNvPr id="297" name="Google Shape;297;p41"/>
          <p:cNvSpPr txBox="1"/>
          <p:nvPr/>
        </p:nvSpPr>
        <p:spPr>
          <a:xfrm>
            <a:off x="5715000" y="5072062"/>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Y</a:t>
            </a:r>
            <a:endParaRPr/>
          </a:p>
        </p:txBody>
      </p:sp>
      <p:cxnSp>
        <p:nvCxnSpPr>
          <p:cNvPr id="298" name="Google Shape;298;p41"/>
          <p:cNvCxnSpPr/>
          <p:nvPr/>
        </p:nvCxnSpPr>
        <p:spPr>
          <a:xfrm flipH="1" rot="-5400000">
            <a:off x="2337599" y="4194962"/>
            <a:ext cx="725400" cy="28500"/>
          </a:xfrm>
          <a:prstGeom prst="straightConnector1">
            <a:avLst/>
          </a:prstGeom>
          <a:noFill/>
          <a:ln cap="flat" cmpd="sng" w="28575">
            <a:solidFill>
              <a:schemeClr val="dk1"/>
            </a:solidFill>
            <a:prstDash val="solid"/>
            <a:miter lim="800000"/>
            <a:headEnd len="med" w="med" type="none"/>
            <a:tailEnd len="med" w="med" type="triangle"/>
          </a:ln>
        </p:spPr>
      </p:cxnSp>
      <p:sp>
        <p:nvSpPr>
          <p:cNvPr id="299" name="Google Shape;299;p41"/>
          <p:cNvSpPr txBox="1"/>
          <p:nvPr/>
        </p:nvSpPr>
        <p:spPr>
          <a:xfrm>
            <a:off x="2786062" y="40005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N</a:t>
            </a:r>
            <a:endParaRPr/>
          </a:p>
        </p:txBody>
      </p:sp>
      <p:cxnSp>
        <p:nvCxnSpPr>
          <p:cNvPr id="300" name="Google Shape;300;p41"/>
          <p:cNvCxnSpPr/>
          <p:nvPr/>
        </p:nvCxnSpPr>
        <p:spPr>
          <a:xfrm>
            <a:off x="5500687" y="5786437"/>
            <a:ext cx="1214400" cy="1500"/>
          </a:xfrm>
          <a:prstGeom prst="straightConnector1">
            <a:avLst/>
          </a:prstGeom>
          <a:noFill/>
          <a:ln cap="flat" cmpd="sng" w="28575">
            <a:solidFill>
              <a:schemeClr val="dk1"/>
            </a:solidFill>
            <a:prstDash val="solid"/>
            <a:miter lim="800000"/>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0" y="115887"/>
            <a:ext cx="9144000" cy="838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Treatment of severe dehydration</a:t>
            </a:r>
            <a:endParaRPr/>
          </a:p>
        </p:txBody>
      </p:sp>
      <p:graphicFrame>
        <p:nvGraphicFramePr>
          <p:cNvPr id="307" name="Google Shape;307;p42"/>
          <p:cNvGraphicFramePr/>
          <p:nvPr/>
        </p:nvGraphicFramePr>
        <p:xfrm>
          <a:off x="250825" y="1268412"/>
          <a:ext cx="3000000" cy="3000000"/>
        </p:xfrm>
        <a:graphic>
          <a:graphicData uri="http://schemas.openxmlformats.org/drawingml/2006/table">
            <a:tbl>
              <a:tblPr>
                <a:noFill/>
                <a:tableStyleId>{C05F0393-6190-4280-BDCF-3BD8AC37AAFD}</a:tableStyleId>
              </a:tblPr>
              <a:tblGrid>
                <a:gridCol w="2605075"/>
                <a:gridCol w="2606675"/>
                <a:gridCol w="3146425"/>
              </a:tblGrid>
              <a:tr h="8366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Step 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30 mls / kg over 30 mins</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D1D9"/>
                    </a:solidFill>
                  </a:tcPr>
                </a:tc>
              </a:tr>
              <a:tr h="8223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Step 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70 mls / kg over 2.5 hours</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D1D9"/>
                    </a:solidFill>
                  </a:tcPr>
                </a:tc>
              </a:tr>
              <a:tr h="185420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7C80"/>
                    </a:solidFill>
                  </a:tcPr>
                </a:tc>
                <a:tc gridSpan="2">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NGT rehydration-120ml/kg ORS over 6hours can be used instead of steps 1 and 2</a:t>
                      </a:r>
                      <a:endParaRPr/>
                    </a:p>
                    <a:p>
                      <a:pPr indent="0" lvl="0" marL="0" marR="0" rtl="0" algn="ctr">
                        <a:lnSpc>
                          <a:spcPct val="100000"/>
                        </a:lnSpc>
                        <a:spcBef>
                          <a:spcPts val="40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Re-assess at least hourly and after 3-6hrs, reclassify as severe, some or no dehydration and treat accordingly </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7C80"/>
                    </a:solidFill>
                  </a:tcPr>
                </a:tc>
                <a:tc hMerge="1"/>
              </a:tr>
            </a:tbl>
          </a:graphicData>
        </a:graphic>
      </p:graphicFrame>
      <p:sp>
        <p:nvSpPr>
          <p:cNvPr id="308" name="Google Shape;308;p42"/>
          <p:cNvSpPr txBox="1"/>
          <p:nvPr/>
        </p:nvSpPr>
        <p:spPr>
          <a:xfrm>
            <a:off x="250825" y="4941887"/>
            <a:ext cx="8497800" cy="12003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a:t>
            </a:r>
            <a:endParaRPr/>
          </a:p>
          <a:p>
            <a:pPr indent="0" lvl="0" marL="45720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Give 5ml/kg of ORS once the child can drink</a:t>
            </a:r>
            <a:endParaRPr/>
          </a:p>
          <a:p>
            <a:pPr indent="0" lvl="0" marL="45720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  Go to step 2 if child has received bolus for shock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13" name="Shape 313"/>
        <p:cNvGrpSpPr/>
        <p:nvPr/>
      </p:nvGrpSpPr>
      <p:grpSpPr>
        <a:xfrm>
          <a:off x="0" y="0"/>
          <a:ext cx="0" cy="0"/>
          <a:chOff x="0" y="0"/>
          <a:chExt cx="0" cy="0"/>
        </a:xfrm>
      </p:grpSpPr>
      <p:sp>
        <p:nvSpPr>
          <p:cNvPr id="314" name="Google Shape;314;p4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IV Fluid replacement</a:t>
            </a:r>
            <a:endParaRPr/>
          </a:p>
        </p:txBody>
      </p:sp>
      <p:sp>
        <p:nvSpPr>
          <p:cNvPr id="315" name="Google Shape;315;p43"/>
          <p:cNvSpPr txBox="1"/>
          <p:nvPr/>
        </p:nvSpPr>
        <p:spPr>
          <a:xfrm>
            <a:off x="538162" y="1477962"/>
            <a:ext cx="2514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6" name="Google Shape;316;p43"/>
          <p:cNvSpPr txBox="1"/>
          <p:nvPr/>
        </p:nvSpPr>
        <p:spPr>
          <a:xfrm>
            <a:off x="1147762" y="3230562"/>
            <a:ext cx="3124200" cy="2362200"/>
          </a:xfrm>
          <a:prstGeom prst="rect">
            <a:avLst/>
          </a:prstGeom>
          <a:solidFill>
            <a:srgbClr val="DED2C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7" name="Google Shape;317;p43"/>
          <p:cNvSpPr txBox="1"/>
          <p:nvPr/>
        </p:nvSpPr>
        <p:spPr>
          <a:xfrm>
            <a:off x="1147762" y="1554162"/>
            <a:ext cx="3124200" cy="1676400"/>
          </a:xfrm>
          <a:prstGeom prst="rect">
            <a:avLst/>
          </a:prstGeom>
          <a:solidFill>
            <a:srgbClr val="CCD1D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318" name="Google Shape;318;p43"/>
          <p:cNvSpPr txBox="1"/>
          <p:nvPr/>
        </p:nvSpPr>
        <p:spPr>
          <a:xfrm>
            <a:off x="1376362" y="4144962"/>
            <a:ext cx="2895600" cy="117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Na</a:t>
            </a:r>
            <a:r>
              <a:rPr b="0" baseline="30000"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140 mmol/l</a:t>
            </a:r>
            <a:endParaRPr/>
          </a:p>
          <a:p>
            <a:pPr indent="0" lvl="0" marL="0" marR="0" rtl="0" algn="l">
              <a:lnSpc>
                <a:spcPct val="100000"/>
              </a:lnSpc>
              <a:spcBef>
                <a:spcPts val="140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K</a:t>
            </a:r>
            <a:r>
              <a:rPr b="0" baseline="30000" i="0" lang="en-US" sz="2800" u="none">
                <a:solidFill>
                  <a:schemeClr val="dk1"/>
                </a:solidFill>
                <a:latin typeface="Arial"/>
                <a:ea typeface="Arial"/>
                <a:cs typeface="Arial"/>
                <a:sym typeface="Arial"/>
              </a:rPr>
              <a:t>+</a:t>
            </a:r>
            <a:r>
              <a:rPr b="0" i="0" lang="en-US" sz="2800" u="none">
                <a:solidFill>
                  <a:schemeClr val="dk1"/>
                </a:solidFill>
                <a:latin typeface="Arial"/>
                <a:ea typeface="Arial"/>
                <a:cs typeface="Arial"/>
                <a:sym typeface="Arial"/>
              </a:rPr>
              <a:t>, 4.5 mmol/l</a:t>
            </a:r>
            <a:endParaRPr/>
          </a:p>
        </p:txBody>
      </p:sp>
      <p:sp>
        <p:nvSpPr>
          <p:cNvPr id="319" name="Google Shape;319;p43"/>
          <p:cNvSpPr txBox="1"/>
          <p:nvPr/>
        </p:nvSpPr>
        <p:spPr>
          <a:xfrm rot="-5400000">
            <a:off x="-292088" y="3908412"/>
            <a:ext cx="2057400" cy="54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Existing fluid</a:t>
            </a:r>
            <a:endParaRPr/>
          </a:p>
        </p:txBody>
      </p:sp>
      <p:sp>
        <p:nvSpPr>
          <p:cNvPr id="320" name="Google Shape;320;p43"/>
          <p:cNvSpPr txBox="1"/>
          <p:nvPr/>
        </p:nvSpPr>
        <p:spPr>
          <a:xfrm>
            <a:off x="1757363" y="1706563"/>
            <a:ext cx="1752600" cy="54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Fluid deficit</a:t>
            </a:r>
            <a:endParaRPr/>
          </a:p>
        </p:txBody>
      </p:sp>
      <p:cxnSp>
        <p:nvCxnSpPr>
          <p:cNvPr id="321" name="Google Shape;321;p43"/>
          <p:cNvCxnSpPr/>
          <p:nvPr/>
        </p:nvCxnSpPr>
        <p:spPr>
          <a:xfrm>
            <a:off x="3281362" y="2544762"/>
            <a:ext cx="1600200" cy="0"/>
          </a:xfrm>
          <a:prstGeom prst="straightConnector1">
            <a:avLst/>
          </a:prstGeom>
          <a:noFill/>
          <a:ln cap="flat" cmpd="sng" w="38100">
            <a:solidFill>
              <a:schemeClr val="dk1"/>
            </a:solidFill>
            <a:prstDash val="solid"/>
            <a:miter lim="800000"/>
            <a:headEnd len="med" w="med" type="triangle"/>
            <a:tailEnd len="med" w="med" type="none"/>
          </a:ln>
        </p:spPr>
      </p:cxnSp>
      <p:sp>
        <p:nvSpPr>
          <p:cNvPr id="322" name="Google Shape;322;p43"/>
          <p:cNvSpPr txBox="1"/>
          <p:nvPr/>
        </p:nvSpPr>
        <p:spPr>
          <a:xfrm>
            <a:off x="4932362" y="1412875"/>
            <a:ext cx="3124200" cy="12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Replacement fluids should be similar to body fluids</a:t>
            </a:r>
            <a:endParaRPr/>
          </a:p>
        </p:txBody>
      </p:sp>
      <p:graphicFrame>
        <p:nvGraphicFramePr>
          <p:cNvPr id="323" name="Google Shape;323;p43"/>
          <p:cNvGraphicFramePr/>
          <p:nvPr/>
        </p:nvGraphicFramePr>
        <p:xfrm>
          <a:off x="4572000" y="3141662"/>
          <a:ext cx="3000000" cy="3000000"/>
        </p:xfrm>
        <a:graphic>
          <a:graphicData uri="http://schemas.openxmlformats.org/drawingml/2006/table">
            <a:tbl>
              <a:tblPr>
                <a:noFill/>
                <a:tableStyleId>{C05F0393-6190-4280-BDCF-3BD8AC37AAFD}</a:tableStyleId>
              </a:tblPr>
              <a:tblGrid>
                <a:gridCol w="2409825"/>
                <a:gridCol w="895350"/>
                <a:gridCol w="896925"/>
              </a:tblGrid>
              <a:tr h="1189025">
                <a:tc>
                  <a:txBody>
                    <a:bodyPr/>
                    <a:lstStyle/>
                    <a:p>
                      <a:pPr indent="0" lvl="0" marL="0" marR="0" rtl="0" algn="l">
                        <a:lnSpc>
                          <a:spcPct val="100000"/>
                        </a:lnSpc>
                        <a:spcBef>
                          <a:spcPts val="0"/>
                        </a:spcBef>
                        <a:spcAft>
                          <a:spcPts val="0"/>
                        </a:spcAft>
                        <a:buClr>
                          <a:schemeClr val="dk1"/>
                        </a:buClr>
                        <a:buSzPts val="2400"/>
                        <a:buFont typeface="Arial"/>
                        <a:buNone/>
                      </a:pPr>
                      <a:r>
                        <a:rPr b="0" i="1" lang="en-US" sz="2400" u="none" cap="none" strike="noStrike">
                          <a:solidFill>
                            <a:schemeClr val="dk1"/>
                          </a:solidFill>
                          <a:latin typeface="Arial"/>
                          <a:ea typeface="Arial"/>
                          <a:cs typeface="Arial"/>
                          <a:sym typeface="Arial"/>
                        </a:rPr>
                        <a:t>All concentrations are in mmol/l</a:t>
                      </a:r>
                      <a:endParaRPr/>
                    </a:p>
                  </a:txBody>
                  <a:tcPr marT="45725" marB="45725" marR="91425" marL="91425">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Na</a:t>
                      </a:r>
                      <a:r>
                        <a:rPr b="0" baseline="30000" i="0" lang="en-US" sz="2800" u="none" cap="none" strike="noStrike">
                          <a:solidFill>
                            <a:schemeClr val="dk1"/>
                          </a:solidFill>
                          <a:latin typeface="Arial"/>
                          <a:ea typeface="Arial"/>
                          <a:cs typeface="Arial"/>
                          <a:sym typeface="Arial"/>
                        </a:rPr>
                        <a:t>+</a:t>
                      </a:r>
                      <a:endParaRPr/>
                    </a:p>
                  </a:txBody>
                  <a:tcPr marT="45725" marB="45725"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K</a:t>
                      </a:r>
                      <a:r>
                        <a:rPr b="0" baseline="30000" i="0" lang="en-US" sz="2800" u="none" cap="none" strike="noStrike">
                          <a:solidFill>
                            <a:schemeClr val="dk1"/>
                          </a:solidFill>
                          <a:latin typeface="Arial"/>
                          <a:ea typeface="Arial"/>
                          <a:cs typeface="Arial"/>
                          <a:sym typeface="Arial"/>
                        </a:rPr>
                        <a:t>+</a:t>
                      </a:r>
                      <a:endParaRPr/>
                    </a:p>
                  </a:txBody>
                  <a:tcPr marT="45725" marB="45725" marR="91425" marL="91425"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414450">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Ringer’s Lactate</a:t>
                      </a:r>
                      <a:endParaRPr/>
                    </a:p>
                    <a:p>
                      <a:pPr indent="0" lvl="0" marL="0" marR="0" rtl="0" algn="l">
                        <a:lnSpc>
                          <a:spcPct val="100000"/>
                        </a:lnSpc>
                        <a:spcBef>
                          <a:spcPts val="28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(Hartmann’s)</a:t>
                      </a:r>
                      <a:endParaRPr/>
                    </a:p>
                  </a:txBody>
                  <a:tcPr marT="45725" marB="45725" marR="91425" marL="91425"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D1D9"/>
                    </a:solidFill>
                  </a:tcPr>
                </a:tc>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130</a:t>
                      </a:r>
                      <a:endParaRPr/>
                    </a:p>
                  </a:txBody>
                  <a:tcPr marT="45725" marB="45725" marR="91425" marL="914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D1D9"/>
                    </a:solidFill>
                  </a:tcPr>
                </a:tc>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5.4</a:t>
                      </a:r>
                      <a:endParaRPr/>
                    </a:p>
                  </a:txBody>
                  <a:tcPr marT="45725" marB="45725" marR="91425" marL="91425"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D1D9"/>
                    </a:solidFill>
                  </a:tcPr>
                </a:tc>
              </a:tr>
            </a:tbl>
          </a:graphicData>
        </a:graphic>
      </p:graphicFrame>
      <p:sp>
        <p:nvSpPr>
          <p:cNvPr id="324" name="Google Shape;324;p43"/>
          <p:cNvSpPr txBox="1"/>
          <p:nvPr/>
        </p:nvSpPr>
        <p:spPr>
          <a:xfrm>
            <a:off x="539750" y="5876925"/>
            <a:ext cx="8136000" cy="647700"/>
          </a:xfrm>
          <a:prstGeom prst="rect">
            <a:avLst/>
          </a:prstGeom>
          <a:solidFill>
            <a:srgbClr val="262D35"/>
          </a:solidFill>
          <a:ln cap="flat" cmpd="sng" w="26425">
            <a:solidFill>
              <a:srgbClr val="262D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200"/>
              <a:buFont typeface="Arial"/>
              <a:buNone/>
            </a:pPr>
            <a:r>
              <a:rPr b="0" i="0" lang="en-US" sz="3200" u="none">
                <a:solidFill>
                  <a:schemeClr val="lt1"/>
                </a:solidFill>
                <a:latin typeface="Arial"/>
                <a:ea typeface="Arial"/>
                <a:cs typeface="Arial"/>
                <a:sym typeface="Arial"/>
              </a:rPr>
              <a:t>But the iv fluids don’t contain glucose....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24"/>
                                        </p:tgtEl>
                                        <p:attrNameLst>
                                          <p:attrName>style.visibility</p:attrName>
                                        </p:attrNameLst>
                                      </p:cBhvr>
                                      <p:to>
                                        <p:strVal val="visible"/>
                                      </p:to>
                                    </p:set>
                                    <p:anim calcmode="lin" valueType="num">
                                      <p:cBhvr additive="base">
                                        <p:cTn dur="500"/>
                                        <p:tgtEl>
                                          <p:spTgt spid="32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 calcmode="lin" valueType="num">
                                      <p:cBhvr additive="base">
                                        <p:cTn dur="500"/>
                                        <p:tgtEl>
                                          <p:spTgt spid="32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29" name="Shape 329"/>
        <p:cNvGrpSpPr/>
        <p:nvPr/>
      </p:nvGrpSpPr>
      <p:grpSpPr>
        <a:xfrm>
          <a:off x="0" y="0"/>
          <a:ext cx="0" cy="0"/>
          <a:chOff x="0" y="0"/>
          <a:chExt cx="0" cy="0"/>
        </a:xfrm>
      </p:grpSpPr>
      <p:sp>
        <p:nvSpPr>
          <p:cNvPr id="330" name="Google Shape;330;p44"/>
          <p:cNvSpPr txBox="1"/>
          <p:nvPr>
            <p:ph type="title"/>
          </p:nvPr>
        </p:nvSpPr>
        <p:spPr>
          <a:xfrm>
            <a:off x="468312" y="152400"/>
            <a:ext cx="84249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How severe is the dehydration due to diarrhoea?</a:t>
            </a:r>
            <a:endParaRPr/>
          </a:p>
        </p:txBody>
      </p:sp>
      <p:sp>
        <p:nvSpPr>
          <p:cNvPr id="331" name="Google Shape;331;p44"/>
          <p:cNvSpPr txBox="1"/>
          <p:nvPr/>
        </p:nvSpPr>
        <p:spPr>
          <a:xfrm>
            <a:off x="468312" y="1125537"/>
            <a:ext cx="4724400" cy="16305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449262" lvl="0" marL="449262"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Not alert, AVPU &lt; A</a:t>
            </a:r>
            <a:endParaRPr/>
          </a:p>
          <a:p>
            <a:pPr indent="-449262" lvl="0" marL="449262"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Weak or absent peripheral pulse</a:t>
            </a:r>
            <a:endParaRPr/>
          </a:p>
          <a:p>
            <a:pPr indent="-449262" lvl="0" marL="449262"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Cold periphery and temperature gradient</a:t>
            </a:r>
            <a:endParaRPr/>
          </a:p>
          <a:p>
            <a:pPr indent="-449262" lvl="0" marL="449262"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Capillary refill &gt; 3 secs</a:t>
            </a:r>
            <a:endParaRPr/>
          </a:p>
        </p:txBody>
      </p:sp>
      <p:sp>
        <p:nvSpPr>
          <p:cNvPr id="332" name="Google Shape;332;p44"/>
          <p:cNvSpPr txBox="1"/>
          <p:nvPr/>
        </p:nvSpPr>
        <p:spPr>
          <a:xfrm>
            <a:off x="1066800" y="2971800"/>
            <a:ext cx="4267200" cy="13239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unable to drink or AVPU &lt; A</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plus:</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Sunken Eyes</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Skin pinch ≥ 2 secs?</a:t>
            </a:r>
            <a:endParaRPr/>
          </a:p>
        </p:txBody>
      </p:sp>
      <p:sp>
        <p:nvSpPr>
          <p:cNvPr id="333" name="Google Shape;333;p44"/>
          <p:cNvSpPr txBox="1"/>
          <p:nvPr/>
        </p:nvSpPr>
        <p:spPr>
          <a:xfrm>
            <a:off x="1524000" y="4419600"/>
            <a:ext cx="4200600" cy="2109900"/>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Able to drink </a:t>
            </a:r>
            <a:r>
              <a:rPr b="0" i="0" lang="en-US" sz="2400" u="sng">
                <a:solidFill>
                  <a:schemeClr val="dk1"/>
                </a:solidFill>
                <a:latin typeface="Arial"/>
                <a:ea typeface="Arial"/>
                <a:cs typeface="Arial"/>
                <a:sym typeface="Arial"/>
              </a:rPr>
              <a:t>plus</a:t>
            </a:r>
            <a:r>
              <a:rPr b="0" i="0" lang="en-US" sz="2400" u="none">
                <a:solidFill>
                  <a:schemeClr val="dk1"/>
                </a:solidFill>
                <a:latin typeface="Arial"/>
                <a:ea typeface="Arial"/>
                <a:cs typeface="Arial"/>
                <a:sym typeface="Arial"/>
              </a:rPr>
              <a:t> ≥ 2 of:</a:t>
            </a:r>
            <a:endParaRPr b="0" i="0" sz="2400" u="sng">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Sunken Eyes and / or</a:t>
            </a:r>
            <a:endParaRPr/>
          </a:p>
          <a:p>
            <a:pPr indent="0" lvl="0" marL="0" marR="0" rtl="0" algn="l">
              <a:lnSpc>
                <a:spcPct val="100000"/>
              </a:lnSpc>
              <a:spcBef>
                <a:spcPts val="120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Skin pinch 1 - 2 secs</a:t>
            </a:r>
            <a:endParaRPr/>
          </a:p>
          <a:p>
            <a:pPr indent="0" lvl="0" marL="0" marR="0" rtl="0" algn="l">
              <a:lnSpc>
                <a:spcPct val="100000"/>
              </a:lnSpc>
              <a:spcBef>
                <a:spcPts val="120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Restlessness / Irritability</a:t>
            </a:r>
            <a:endParaRPr/>
          </a:p>
        </p:txBody>
      </p:sp>
      <p:sp>
        <p:nvSpPr>
          <p:cNvPr id="334" name="Google Shape;334;p44"/>
          <p:cNvSpPr txBox="1"/>
          <p:nvPr/>
        </p:nvSpPr>
        <p:spPr>
          <a:xfrm>
            <a:off x="6372225" y="1341437"/>
            <a:ext cx="2362200" cy="1322400"/>
          </a:xfrm>
          <a:prstGeom prst="rect">
            <a:avLst/>
          </a:prstGeom>
          <a:solidFill>
            <a:srgbClr val="DED2C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Severely Impaired Circulation ‘Hypovolaemic Shock’</a:t>
            </a:r>
            <a:endParaRPr/>
          </a:p>
        </p:txBody>
      </p:sp>
      <p:sp>
        <p:nvSpPr>
          <p:cNvPr id="335" name="Google Shape;335;p44"/>
          <p:cNvSpPr txBox="1"/>
          <p:nvPr/>
        </p:nvSpPr>
        <p:spPr>
          <a:xfrm>
            <a:off x="6400800" y="3276600"/>
            <a:ext cx="2362200" cy="708000"/>
          </a:xfrm>
          <a:prstGeom prst="rect">
            <a:avLst/>
          </a:prstGeom>
          <a:solidFill>
            <a:srgbClr val="EDBAB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Severe Dehydration</a:t>
            </a:r>
            <a:endParaRPr/>
          </a:p>
        </p:txBody>
      </p:sp>
      <p:sp>
        <p:nvSpPr>
          <p:cNvPr id="336" name="Google Shape;336;p44"/>
          <p:cNvSpPr txBox="1"/>
          <p:nvPr/>
        </p:nvSpPr>
        <p:spPr>
          <a:xfrm>
            <a:off x="6400800" y="4724400"/>
            <a:ext cx="2286000" cy="830400"/>
          </a:xfrm>
          <a:prstGeom prst="rect">
            <a:avLst/>
          </a:prstGeom>
          <a:solidFill>
            <a:srgbClr val="FFFF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Some Dehydration</a:t>
            </a:r>
            <a:endParaRPr/>
          </a:p>
        </p:txBody>
      </p:sp>
      <p:cxnSp>
        <p:nvCxnSpPr>
          <p:cNvPr id="337" name="Google Shape;337;p44"/>
          <p:cNvCxnSpPr/>
          <p:nvPr/>
        </p:nvCxnSpPr>
        <p:spPr>
          <a:xfrm flipH="1">
            <a:off x="609687" y="2781300"/>
            <a:ext cx="1500" cy="342900"/>
          </a:xfrm>
          <a:prstGeom prst="straightConnector1">
            <a:avLst/>
          </a:prstGeom>
          <a:noFill/>
          <a:ln cap="flat" cmpd="sng" w="28575">
            <a:solidFill>
              <a:schemeClr val="dk1"/>
            </a:solidFill>
            <a:prstDash val="solid"/>
            <a:miter lim="800000"/>
            <a:headEnd len="med" w="med" type="none"/>
            <a:tailEnd len="med" w="med" type="none"/>
          </a:ln>
        </p:spPr>
      </p:cxnSp>
      <p:cxnSp>
        <p:nvCxnSpPr>
          <p:cNvPr id="338" name="Google Shape;338;p44"/>
          <p:cNvCxnSpPr/>
          <p:nvPr/>
        </p:nvCxnSpPr>
        <p:spPr>
          <a:xfrm>
            <a:off x="609600" y="3124200"/>
            <a:ext cx="4572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339" name="Google Shape;339;p44"/>
          <p:cNvCxnSpPr/>
          <p:nvPr/>
        </p:nvCxnSpPr>
        <p:spPr>
          <a:xfrm>
            <a:off x="1187450" y="4292600"/>
            <a:ext cx="0" cy="576300"/>
          </a:xfrm>
          <a:prstGeom prst="straightConnector1">
            <a:avLst/>
          </a:prstGeom>
          <a:noFill/>
          <a:ln cap="flat" cmpd="sng" w="28575">
            <a:solidFill>
              <a:schemeClr val="dk1"/>
            </a:solidFill>
            <a:prstDash val="solid"/>
            <a:miter lim="800000"/>
            <a:headEnd len="med" w="med" type="none"/>
            <a:tailEnd len="med" w="med" type="none"/>
          </a:ln>
        </p:spPr>
      </p:cxnSp>
      <p:cxnSp>
        <p:nvCxnSpPr>
          <p:cNvPr id="340" name="Google Shape;340;p44"/>
          <p:cNvCxnSpPr/>
          <p:nvPr/>
        </p:nvCxnSpPr>
        <p:spPr>
          <a:xfrm>
            <a:off x="1187450" y="4868862"/>
            <a:ext cx="336600" cy="7800"/>
          </a:xfrm>
          <a:prstGeom prst="straightConnector1">
            <a:avLst/>
          </a:prstGeom>
          <a:noFill/>
          <a:ln cap="flat" cmpd="sng" w="28575">
            <a:solidFill>
              <a:schemeClr val="dk1"/>
            </a:solidFill>
            <a:prstDash val="solid"/>
            <a:miter lim="800000"/>
            <a:headEnd len="med" w="med" type="none"/>
            <a:tailEnd len="med" w="med" type="triangle"/>
          </a:ln>
        </p:spPr>
      </p:cxnSp>
      <p:cxnSp>
        <p:nvCxnSpPr>
          <p:cNvPr id="341" name="Google Shape;341;p44"/>
          <p:cNvCxnSpPr/>
          <p:nvPr/>
        </p:nvCxnSpPr>
        <p:spPr>
          <a:xfrm>
            <a:off x="5181600" y="2133600"/>
            <a:ext cx="11430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342" name="Google Shape;342;p44"/>
          <p:cNvCxnSpPr/>
          <p:nvPr/>
        </p:nvCxnSpPr>
        <p:spPr>
          <a:xfrm>
            <a:off x="5334000" y="3657600"/>
            <a:ext cx="9906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343" name="Google Shape;343;p44"/>
          <p:cNvCxnSpPr/>
          <p:nvPr/>
        </p:nvCxnSpPr>
        <p:spPr>
          <a:xfrm>
            <a:off x="5715000" y="4953000"/>
            <a:ext cx="685800" cy="0"/>
          </a:xfrm>
          <a:prstGeom prst="straightConnector1">
            <a:avLst/>
          </a:prstGeom>
          <a:noFill/>
          <a:ln cap="flat" cmpd="sng" w="28575">
            <a:solidFill>
              <a:schemeClr val="dk1"/>
            </a:solidFill>
            <a:prstDash val="solid"/>
            <a:miter lim="800000"/>
            <a:headEnd len="med" w="med" type="none"/>
            <a:tailEnd len="med" w="med" type="triangle"/>
          </a:ln>
        </p:spPr>
      </p:cxnSp>
      <p:sp>
        <p:nvSpPr>
          <p:cNvPr id="344" name="Google Shape;344;p44"/>
          <p:cNvSpPr txBox="1"/>
          <p:nvPr/>
        </p:nvSpPr>
        <p:spPr>
          <a:xfrm>
            <a:off x="5638800" y="16764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Y</a:t>
            </a:r>
            <a:endParaRPr/>
          </a:p>
        </p:txBody>
      </p:sp>
      <p:sp>
        <p:nvSpPr>
          <p:cNvPr id="345" name="Google Shape;345;p44"/>
          <p:cNvSpPr txBox="1"/>
          <p:nvPr/>
        </p:nvSpPr>
        <p:spPr>
          <a:xfrm>
            <a:off x="5791200" y="32004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Y</a:t>
            </a:r>
            <a:endParaRPr/>
          </a:p>
        </p:txBody>
      </p:sp>
      <p:sp>
        <p:nvSpPr>
          <p:cNvPr id="346" name="Google Shape;346;p44"/>
          <p:cNvSpPr txBox="1"/>
          <p:nvPr/>
        </p:nvSpPr>
        <p:spPr>
          <a:xfrm>
            <a:off x="5791200" y="44958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457200" y="115887"/>
            <a:ext cx="8229600" cy="14082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Appropriate guidelines should be used in management of Children with the following co-morbidities</a:t>
            </a:r>
            <a:endParaRPr/>
          </a:p>
        </p:txBody>
      </p:sp>
      <p:sp>
        <p:nvSpPr>
          <p:cNvPr id="180" name="Google Shape;180;p27"/>
          <p:cNvSpPr txBox="1"/>
          <p:nvPr>
            <p:ph idx="1" type="body"/>
          </p:nvPr>
        </p:nvSpPr>
        <p:spPr>
          <a:xfrm>
            <a:off x="490537" y="1700212"/>
            <a:ext cx="8229600" cy="43212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380"/>
              <a:buFont typeface="Arial"/>
              <a:buChar char="•"/>
            </a:pPr>
            <a:r>
              <a:rPr b="0" i="0" lang="en-US" sz="2800" u="none" cap="none" strike="noStrike">
                <a:solidFill>
                  <a:schemeClr val="dk1"/>
                </a:solidFill>
                <a:latin typeface="Arial"/>
                <a:ea typeface="Arial"/>
                <a:cs typeface="Arial"/>
                <a:sym typeface="Arial"/>
              </a:rPr>
              <a:t>Severe acute malnutrition </a:t>
            </a:r>
            <a:endParaRPr/>
          </a:p>
          <a:p>
            <a:pPr indent="-182562" lvl="0" marL="182562" marR="0" rtl="0" algn="l">
              <a:lnSpc>
                <a:spcPct val="100000"/>
              </a:lnSpc>
              <a:spcBef>
                <a:spcPts val="560"/>
              </a:spcBef>
              <a:spcAft>
                <a:spcPts val="0"/>
              </a:spcAft>
              <a:buClr>
                <a:schemeClr val="accent1"/>
              </a:buClr>
              <a:buSzPts val="2380"/>
              <a:buFont typeface="Arial"/>
              <a:buChar char="•"/>
            </a:pPr>
            <a:r>
              <a:rPr b="0" i="0" lang="en-US" sz="2800" u="none" cap="none" strike="noStrike">
                <a:solidFill>
                  <a:schemeClr val="dk1"/>
                </a:solidFill>
                <a:latin typeface="Arial"/>
                <a:ea typeface="Arial"/>
                <a:cs typeface="Arial"/>
                <a:sym typeface="Arial"/>
              </a:rPr>
              <a:t>Neonates</a:t>
            </a:r>
            <a:endParaRPr/>
          </a:p>
          <a:p>
            <a:pPr indent="-182562" lvl="0" marL="182562" marR="0" rtl="0" algn="l">
              <a:lnSpc>
                <a:spcPct val="100000"/>
              </a:lnSpc>
              <a:spcBef>
                <a:spcPts val="560"/>
              </a:spcBef>
              <a:spcAft>
                <a:spcPts val="0"/>
              </a:spcAft>
              <a:buClr>
                <a:schemeClr val="accent1"/>
              </a:buClr>
              <a:buSzPts val="2380"/>
              <a:buFont typeface="Arial"/>
              <a:buChar char="•"/>
            </a:pPr>
            <a:r>
              <a:rPr b="0" i="0" lang="en-US" sz="2800" u="none" cap="none" strike="noStrike">
                <a:solidFill>
                  <a:schemeClr val="dk1"/>
                </a:solidFill>
                <a:latin typeface="Arial"/>
                <a:ea typeface="Arial"/>
                <a:cs typeface="Arial"/>
                <a:sym typeface="Arial"/>
              </a:rPr>
              <a:t>Hypernatremia dehydration </a:t>
            </a:r>
            <a:endParaRPr/>
          </a:p>
          <a:p>
            <a:pPr indent="-182562" lvl="0" marL="182562" marR="0" rtl="0" algn="l">
              <a:lnSpc>
                <a:spcPct val="100000"/>
              </a:lnSpc>
              <a:spcBef>
                <a:spcPts val="560"/>
              </a:spcBef>
              <a:spcAft>
                <a:spcPts val="0"/>
              </a:spcAft>
              <a:buClr>
                <a:schemeClr val="accent1"/>
              </a:buClr>
              <a:buSzPts val="2380"/>
              <a:buFont typeface="Arial"/>
              <a:buChar char="•"/>
            </a:pPr>
            <a:r>
              <a:rPr b="0" i="0" lang="en-US" sz="2800" u="none" cap="none" strike="noStrike">
                <a:solidFill>
                  <a:schemeClr val="dk1"/>
                </a:solidFill>
                <a:latin typeface="Arial"/>
                <a:ea typeface="Arial"/>
                <a:cs typeface="Arial"/>
                <a:sym typeface="Arial"/>
              </a:rPr>
              <a:t>Hyponatraemic dehydration</a:t>
            </a:r>
            <a:endParaRPr/>
          </a:p>
          <a:p>
            <a:pPr indent="-182562" lvl="0" marL="182562" marR="0" rtl="0" algn="l">
              <a:lnSpc>
                <a:spcPct val="100000"/>
              </a:lnSpc>
              <a:spcBef>
                <a:spcPts val="560"/>
              </a:spcBef>
              <a:spcAft>
                <a:spcPts val="0"/>
              </a:spcAft>
              <a:buClr>
                <a:schemeClr val="accent1"/>
              </a:buClr>
              <a:buSzPts val="2380"/>
              <a:buFont typeface="Arial"/>
              <a:buChar char="•"/>
            </a:pPr>
            <a:r>
              <a:rPr b="0" i="0" lang="en-US" sz="2800" u="none" cap="none" strike="noStrike">
                <a:solidFill>
                  <a:schemeClr val="dk1"/>
                </a:solidFill>
                <a:latin typeface="Arial"/>
                <a:ea typeface="Arial"/>
                <a:cs typeface="Arial"/>
                <a:sym typeface="Arial"/>
              </a:rPr>
              <a:t>Cardiac diseases </a:t>
            </a:r>
            <a:endParaRPr/>
          </a:p>
          <a:p>
            <a:pPr indent="-182562" lvl="0" marL="182562" marR="0" rtl="0" algn="l">
              <a:lnSpc>
                <a:spcPct val="100000"/>
              </a:lnSpc>
              <a:spcBef>
                <a:spcPts val="560"/>
              </a:spcBef>
              <a:spcAft>
                <a:spcPts val="0"/>
              </a:spcAft>
              <a:buClr>
                <a:schemeClr val="accent1"/>
              </a:buClr>
              <a:buSzPts val="2380"/>
              <a:buFont typeface="Arial"/>
              <a:buChar char="•"/>
            </a:pPr>
            <a:r>
              <a:rPr b="0" i="0" lang="en-US" sz="2800" u="none" cap="none" strike="noStrike">
                <a:solidFill>
                  <a:schemeClr val="dk1"/>
                </a:solidFill>
                <a:latin typeface="Arial"/>
                <a:ea typeface="Arial"/>
                <a:cs typeface="Arial"/>
                <a:sym typeface="Arial"/>
              </a:rPr>
              <a:t>Kidney diseases </a:t>
            </a:r>
            <a:endParaRPr/>
          </a:p>
          <a:p>
            <a:pPr indent="-31432" lvl="0" marL="182562" marR="0" rtl="0" algn="l">
              <a:spcBef>
                <a:spcPts val="560"/>
              </a:spcBef>
              <a:spcAft>
                <a:spcPts val="0"/>
              </a:spcAft>
              <a:buClr>
                <a:schemeClr val="accent1"/>
              </a:buClr>
              <a:buSzPts val="238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51" name="Shape 351"/>
        <p:cNvGrpSpPr/>
        <p:nvPr/>
      </p:nvGrpSpPr>
      <p:grpSpPr>
        <a:xfrm>
          <a:off x="0" y="0"/>
          <a:ext cx="0" cy="0"/>
          <a:chOff x="0" y="0"/>
          <a:chExt cx="0" cy="0"/>
        </a:xfrm>
      </p:grpSpPr>
      <p:sp>
        <p:nvSpPr>
          <p:cNvPr id="352" name="Google Shape;352;p45"/>
          <p:cNvSpPr txBox="1"/>
          <p:nvPr>
            <p:ph type="title"/>
          </p:nvPr>
        </p:nvSpPr>
        <p:spPr>
          <a:xfrm>
            <a:off x="457200" y="609600"/>
            <a:ext cx="83058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Some dehydration is </a:t>
            </a:r>
            <a:r>
              <a:rPr b="1" i="0" lang="en-US" sz="3600" u="none">
                <a:solidFill>
                  <a:schemeClr val="dk2"/>
                </a:solidFill>
                <a:latin typeface="Arial"/>
                <a:ea typeface="Arial"/>
                <a:cs typeface="Arial"/>
                <a:sym typeface="Arial"/>
              </a:rPr>
              <a:t>best treated </a:t>
            </a:r>
            <a:r>
              <a:rPr b="0" i="0" lang="en-US" sz="3600" u="none">
                <a:solidFill>
                  <a:schemeClr val="dk2"/>
                </a:solidFill>
                <a:latin typeface="Arial"/>
                <a:ea typeface="Arial"/>
                <a:cs typeface="Arial"/>
                <a:sym typeface="Arial"/>
              </a:rPr>
              <a:t>with ORS</a:t>
            </a:r>
            <a:endParaRPr/>
          </a:p>
        </p:txBody>
      </p:sp>
      <p:sp>
        <p:nvSpPr>
          <p:cNvPr id="353" name="Google Shape;353;p45"/>
          <p:cNvSpPr txBox="1"/>
          <p:nvPr>
            <p:ph idx="1" type="body"/>
          </p:nvPr>
        </p:nvSpPr>
        <p:spPr>
          <a:xfrm>
            <a:off x="495300" y="1755775"/>
            <a:ext cx="8229600" cy="42483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Oral rehydration is associated with FEWER deaths and convulsions</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ORS contains glucose and potassium</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ORS can safely be given down an NG tube if needed</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Very rarely an ileus (bowel stops working = absent sounds with distension) is a reason to stop oral fluids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6"/>
          <p:cNvSpPr txBox="1"/>
          <p:nvPr>
            <p:ph type="title"/>
          </p:nvPr>
        </p:nvSpPr>
        <p:spPr>
          <a:xfrm>
            <a:off x="434975" y="155575"/>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Composition of low osmolality ORS </a:t>
            </a:r>
            <a:endParaRPr/>
          </a:p>
        </p:txBody>
      </p:sp>
      <p:graphicFrame>
        <p:nvGraphicFramePr>
          <p:cNvPr id="360" name="Google Shape;360;p46"/>
          <p:cNvGraphicFramePr/>
          <p:nvPr/>
        </p:nvGraphicFramePr>
        <p:xfrm>
          <a:off x="434975" y="1052512"/>
          <a:ext cx="3000000" cy="3000000"/>
        </p:xfrm>
        <a:graphic>
          <a:graphicData uri="http://schemas.openxmlformats.org/drawingml/2006/table">
            <a:tbl>
              <a:tblPr>
                <a:noFill/>
                <a:tableStyleId>{C05F0393-6190-4280-BDCF-3BD8AC37AAFD}</a:tableStyleId>
              </a:tblPr>
              <a:tblGrid>
                <a:gridCol w="2027225"/>
                <a:gridCol w="1655750"/>
                <a:gridCol w="4546600"/>
              </a:tblGrid>
              <a:tr h="48735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Mmol/l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87350">
                <a:tc>
                  <a:txBody>
                    <a:bodyPr/>
                    <a:lstStyle/>
                    <a:p>
                      <a:pPr indent="0" lvl="0" marL="0"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Sodium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CE0DE"/>
                    </a:solidFill>
                  </a:tcPr>
                </a:tc>
                <a:tc>
                  <a:txBody>
                    <a:bodyPr/>
                    <a:lstStyle/>
                    <a:p>
                      <a:pPr indent="0" lvl="0" marL="0"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75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CE0DE"/>
                    </a:solidFill>
                  </a:tcPr>
                </a:tc>
                <a:tc>
                  <a:txBody>
                    <a:bodyPr/>
                    <a:lstStyle/>
                    <a:p>
                      <a:pPr indent="0" lvl="0" marL="0"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Replaces Na lost in stool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CE0DE"/>
                    </a:solidFill>
                  </a:tcPr>
                </a:tc>
              </a:tr>
              <a:tr h="487350">
                <a:tc>
                  <a:txBody>
                    <a:bodyPr/>
                    <a:lstStyle/>
                    <a:p>
                      <a:pPr indent="0" lvl="0" marL="0"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Chloride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F0EF"/>
                    </a:solidFill>
                  </a:tcPr>
                </a:tc>
                <a:tc>
                  <a:txBody>
                    <a:bodyPr/>
                    <a:lstStyle/>
                    <a:p>
                      <a:pPr indent="0" lvl="0" marL="0"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65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F0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F0EF"/>
                    </a:solidFill>
                  </a:tcPr>
                </a:tc>
              </a:tr>
              <a:tr h="841375">
                <a:tc>
                  <a:txBody>
                    <a:bodyPr/>
                    <a:lstStyle/>
                    <a:p>
                      <a:pPr indent="0" lvl="0" marL="0"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Glucose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CE0DE"/>
                    </a:solidFill>
                  </a:tcPr>
                </a:tc>
                <a:tc>
                  <a:txBody>
                    <a:bodyPr/>
                    <a:lstStyle/>
                    <a:p>
                      <a:pPr indent="0" lvl="0" marL="0"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75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CE0DE"/>
                    </a:solidFill>
                  </a:tcPr>
                </a:tc>
                <a:tc>
                  <a:txBody>
                    <a:bodyPr/>
                    <a:lstStyle/>
                    <a:p>
                      <a:pPr indent="0" lvl="0" marL="0"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Facilitates absorption of Na (and hence water) in the small intestine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CE0DE"/>
                    </a:solidFill>
                  </a:tcPr>
                </a:tc>
              </a:tr>
              <a:tr h="479425">
                <a:tc>
                  <a:txBody>
                    <a:bodyPr/>
                    <a:lstStyle/>
                    <a:p>
                      <a:pPr indent="0" lvl="0" marL="0"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Potassium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F0EF"/>
                    </a:solidFill>
                  </a:tcPr>
                </a:tc>
                <a:tc>
                  <a:txBody>
                    <a:bodyPr/>
                    <a:lstStyle/>
                    <a:p>
                      <a:pPr indent="0" lvl="0" marL="0"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20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F0EF"/>
                    </a:solidFill>
                  </a:tcPr>
                </a:tc>
                <a:tc>
                  <a:txBody>
                    <a:bodyPr/>
                    <a:lstStyle/>
                    <a:p>
                      <a:pPr indent="0" lvl="0" marL="0"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Replace  K+ lost in stool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F0EF"/>
                    </a:solidFill>
                  </a:tcPr>
                </a:tc>
              </a:tr>
              <a:tr h="481000">
                <a:tc>
                  <a:txBody>
                    <a:bodyPr/>
                    <a:lstStyle/>
                    <a:p>
                      <a:pPr indent="0" lvl="0" marL="0"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Citrate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CE0DE"/>
                    </a:solidFill>
                  </a:tcPr>
                </a:tc>
                <a:tc>
                  <a:txBody>
                    <a:bodyPr/>
                    <a:lstStyle/>
                    <a:p>
                      <a:pPr indent="0" lvl="0" marL="0"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10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CE0DE"/>
                    </a:solidFill>
                  </a:tcPr>
                </a:tc>
                <a:tc>
                  <a:txBody>
                    <a:bodyPr/>
                    <a:lstStyle/>
                    <a:p>
                      <a:pPr indent="0" lvl="0" marL="0"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Corrects acidosis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CE0DE"/>
                    </a:solidFill>
                  </a:tcPr>
                </a:tc>
              </a:tr>
              <a:tr h="481000">
                <a:tc>
                  <a:txBody>
                    <a:bodyPr/>
                    <a:lstStyle/>
                    <a:p>
                      <a:pPr indent="0" lvl="0" marL="0"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Total Osmolality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F0EF"/>
                    </a:solidFill>
                  </a:tcPr>
                </a:tc>
                <a:tc>
                  <a:txBody>
                    <a:bodyPr/>
                    <a:lstStyle/>
                    <a:p>
                      <a:pPr indent="0" lvl="0" marL="0" marR="0" rtl="0" algn="l">
                        <a:lnSpc>
                          <a:spcPct val="100000"/>
                        </a:lnSpc>
                        <a:spcBef>
                          <a:spcPts val="0"/>
                        </a:spcBef>
                        <a:spcAft>
                          <a:spcPts val="0"/>
                        </a:spcAft>
                        <a:buClr>
                          <a:srgbClr val="292934"/>
                        </a:buClr>
                        <a:buSzPts val="2000"/>
                        <a:buFont typeface="Arial"/>
                        <a:buNone/>
                      </a:pPr>
                      <a:r>
                        <a:rPr b="0" i="0" lang="en-US" sz="2000" u="none">
                          <a:solidFill>
                            <a:srgbClr val="292934"/>
                          </a:solidFill>
                          <a:latin typeface="Arial"/>
                          <a:ea typeface="Arial"/>
                          <a:cs typeface="Arial"/>
                          <a:sym typeface="Arial"/>
                        </a:rPr>
                        <a:t>245</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F0EF"/>
                    </a:solidFill>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F0EF"/>
                    </a:solidFill>
                  </a:tcPr>
                </a:tc>
              </a:tr>
            </a:tbl>
          </a:graphicData>
        </a:graphic>
      </p:graphicFrame>
      <p:sp>
        <p:nvSpPr>
          <p:cNvPr id="361" name="Google Shape;361;p46"/>
          <p:cNvSpPr txBox="1"/>
          <p:nvPr/>
        </p:nvSpPr>
        <p:spPr>
          <a:xfrm>
            <a:off x="434975" y="4891087"/>
            <a:ext cx="8229600" cy="193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ORS is based on the discovery that glucose greatly increases the patient's capacity to absorb salts and water.</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More than 90% of the diarrhea diseases irrespective of the cause respond to ORS </a:t>
            </a:r>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66" name="Shape 366"/>
        <p:cNvGrpSpPr/>
        <p:nvPr/>
      </p:nvGrpSpPr>
      <p:grpSpPr>
        <a:xfrm>
          <a:off x="0" y="0"/>
          <a:ext cx="0" cy="0"/>
          <a:chOff x="0" y="0"/>
          <a:chExt cx="0" cy="0"/>
        </a:xfrm>
      </p:grpSpPr>
      <p:sp>
        <p:nvSpPr>
          <p:cNvPr id="367" name="Google Shape;367;p47"/>
          <p:cNvSpPr txBox="1"/>
          <p:nvPr>
            <p:ph type="title"/>
          </p:nvPr>
        </p:nvSpPr>
        <p:spPr>
          <a:xfrm>
            <a:off x="684212" y="0"/>
            <a:ext cx="7772400" cy="981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How severe is the dehydration?</a:t>
            </a:r>
            <a:endParaRPr/>
          </a:p>
        </p:txBody>
      </p:sp>
      <p:sp>
        <p:nvSpPr>
          <p:cNvPr id="368" name="Google Shape;368;p47"/>
          <p:cNvSpPr txBox="1"/>
          <p:nvPr/>
        </p:nvSpPr>
        <p:spPr>
          <a:xfrm>
            <a:off x="468312" y="836612"/>
            <a:ext cx="4724400" cy="16320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449262" lvl="0" marL="449262"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Not alert, AVPU &lt; A</a:t>
            </a:r>
            <a:endParaRPr/>
          </a:p>
          <a:p>
            <a:pPr indent="-449262" lvl="0" marL="449262"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Weak or absent peripheral pulse</a:t>
            </a:r>
            <a:endParaRPr/>
          </a:p>
          <a:p>
            <a:pPr indent="-449262" lvl="0" marL="449262"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Cold periphery and temperature gradient</a:t>
            </a:r>
            <a:endParaRPr/>
          </a:p>
          <a:p>
            <a:pPr indent="-449262" lvl="0" marL="449262"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Arial"/>
                <a:ea typeface="Arial"/>
                <a:cs typeface="Arial"/>
                <a:sym typeface="Arial"/>
              </a:rPr>
              <a:t>Capillary refill &gt; 3 secs</a:t>
            </a:r>
            <a:endParaRPr/>
          </a:p>
        </p:txBody>
      </p:sp>
      <p:sp>
        <p:nvSpPr>
          <p:cNvPr id="369" name="Google Shape;369;p47"/>
          <p:cNvSpPr txBox="1"/>
          <p:nvPr/>
        </p:nvSpPr>
        <p:spPr>
          <a:xfrm>
            <a:off x="1077912" y="2728912"/>
            <a:ext cx="4357800" cy="10161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unable to drink / AVPU &lt;A  plus Sunken Eyes &amp; </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Skin pinch ≥ 2 secs?</a:t>
            </a:r>
            <a:endParaRPr/>
          </a:p>
        </p:txBody>
      </p:sp>
      <p:sp>
        <p:nvSpPr>
          <p:cNvPr id="370" name="Google Shape;370;p47"/>
          <p:cNvSpPr txBox="1"/>
          <p:nvPr/>
        </p:nvSpPr>
        <p:spPr>
          <a:xfrm>
            <a:off x="1558925" y="3978275"/>
            <a:ext cx="4191000" cy="13209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Able to drink </a:t>
            </a:r>
            <a:r>
              <a:rPr b="0" i="1" lang="en-US" sz="2000" u="sng">
                <a:solidFill>
                  <a:schemeClr val="dk1"/>
                </a:solidFill>
                <a:latin typeface="Arial"/>
                <a:ea typeface="Arial"/>
                <a:cs typeface="Arial"/>
                <a:sym typeface="Arial"/>
              </a:rPr>
              <a:t>plus </a:t>
            </a:r>
            <a:r>
              <a:rPr b="0" i="1" lang="en-US" sz="2000" u="none">
                <a:solidFill>
                  <a:schemeClr val="dk1"/>
                </a:solidFill>
                <a:latin typeface="Arial"/>
                <a:ea typeface="Arial"/>
                <a:cs typeface="Arial"/>
                <a:sym typeface="Arial"/>
              </a:rPr>
              <a:t>2 or more of:</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Sunken Eyes and / or</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Skin pinch 1 - 2 secs</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Restlessness / Irritability</a:t>
            </a:r>
            <a:endParaRPr/>
          </a:p>
        </p:txBody>
      </p:sp>
      <p:sp>
        <p:nvSpPr>
          <p:cNvPr id="371" name="Google Shape;371;p47"/>
          <p:cNvSpPr txBox="1"/>
          <p:nvPr/>
        </p:nvSpPr>
        <p:spPr>
          <a:xfrm>
            <a:off x="6372225" y="1125537"/>
            <a:ext cx="2362200" cy="1322400"/>
          </a:xfrm>
          <a:prstGeom prst="rect">
            <a:avLst/>
          </a:prstGeom>
          <a:solidFill>
            <a:srgbClr val="DED2C2"/>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Severely Impaired Circulation ‘Hypovolaemic Shock’</a:t>
            </a:r>
            <a:endParaRPr/>
          </a:p>
        </p:txBody>
      </p:sp>
      <p:sp>
        <p:nvSpPr>
          <p:cNvPr id="372" name="Google Shape;372;p47"/>
          <p:cNvSpPr txBox="1"/>
          <p:nvPr/>
        </p:nvSpPr>
        <p:spPr>
          <a:xfrm>
            <a:off x="6372225" y="2852737"/>
            <a:ext cx="2362200" cy="708000"/>
          </a:xfrm>
          <a:prstGeom prst="rect">
            <a:avLst/>
          </a:prstGeom>
          <a:solidFill>
            <a:srgbClr val="BD867C"/>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Severe Dehydration</a:t>
            </a:r>
            <a:endParaRPr/>
          </a:p>
        </p:txBody>
      </p:sp>
      <p:sp>
        <p:nvSpPr>
          <p:cNvPr id="373" name="Google Shape;373;p47"/>
          <p:cNvSpPr txBox="1"/>
          <p:nvPr/>
        </p:nvSpPr>
        <p:spPr>
          <a:xfrm>
            <a:off x="6443662" y="4292600"/>
            <a:ext cx="2286000" cy="708000"/>
          </a:xfrm>
          <a:prstGeom prst="rect">
            <a:avLst/>
          </a:prstGeom>
          <a:solidFill>
            <a:srgbClr val="FFFF9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Some Dehydration</a:t>
            </a:r>
            <a:endParaRPr/>
          </a:p>
        </p:txBody>
      </p:sp>
      <p:sp>
        <p:nvSpPr>
          <p:cNvPr id="374" name="Google Shape;374;p47"/>
          <p:cNvSpPr txBox="1"/>
          <p:nvPr/>
        </p:nvSpPr>
        <p:spPr>
          <a:xfrm>
            <a:off x="2601912" y="5624512"/>
            <a:ext cx="3124200" cy="466800"/>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Not classified above?</a:t>
            </a:r>
            <a:endParaRPr/>
          </a:p>
        </p:txBody>
      </p:sp>
      <p:sp>
        <p:nvSpPr>
          <p:cNvPr id="375" name="Google Shape;375;p47"/>
          <p:cNvSpPr txBox="1"/>
          <p:nvPr/>
        </p:nvSpPr>
        <p:spPr>
          <a:xfrm>
            <a:off x="6443662" y="5373687"/>
            <a:ext cx="2286000" cy="1200300"/>
          </a:xfrm>
          <a:prstGeom prst="rect">
            <a:avLst/>
          </a:prstGeom>
          <a:solidFill>
            <a:srgbClr val="B3BBC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Diarrhoea with no Dehydration</a:t>
            </a:r>
            <a:endParaRPr/>
          </a:p>
        </p:txBody>
      </p:sp>
      <p:cxnSp>
        <p:nvCxnSpPr>
          <p:cNvPr id="376" name="Google Shape;376;p47"/>
          <p:cNvCxnSpPr/>
          <p:nvPr/>
        </p:nvCxnSpPr>
        <p:spPr>
          <a:xfrm>
            <a:off x="620712" y="2424112"/>
            <a:ext cx="0" cy="457200"/>
          </a:xfrm>
          <a:prstGeom prst="straightConnector1">
            <a:avLst/>
          </a:prstGeom>
          <a:noFill/>
          <a:ln cap="flat" cmpd="sng" w="28575">
            <a:solidFill>
              <a:schemeClr val="dk1"/>
            </a:solidFill>
            <a:prstDash val="solid"/>
            <a:miter lim="800000"/>
            <a:headEnd len="med" w="med" type="none"/>
            <a:tailEnd len="med" w="med" type="none"/>
          </a:ln>
        </p:spPr>
      </p:cxnSp>
      <p:cxnSp>
        <p:nvCxnSpPr>
          <p:cNvPr id="377" name="Google Shape;377;p47"/>
          <p:cNvCxnSpPr/>
          <p:nvPr/>
        </p:nvCxnSpPr>
        <p:spPr>
          <a:xfrm>
            <a:off x="620712" y="2881312"/>
            <a:ext cx="4572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378" name="Google Shape;378;p47"/>
          <p:cNvCxnSpPr/>
          <p:nvPr/>
        </p:nvCxnSpPr>
        <p:spPr>
          <a:xfrm>
            <a:off x="1230312" y="3719512"/>
            <a:ext cx="0" cy="914400"/>
          </a:xfrm>
          <a:prstGeom prst="straightConnector1">
            <a:avLst/>
          </a:prstGeom>
          <a:noFill/>
          <a:ln cap="flat" cmpd="sng" w="28575">
            <a:solidFill>
              <a:schemeClr val="dk1"/>
            </a:solidFill>
            <a:prstDash val="solid"/>
            <a:miter lim="800000"/>
            <a:headEnd len="med" w="med" type="none"/>
            <a:tailEnd len="med" w="med" type="none"/>
          </a:ln>
        </p:spPr>
      </p:cxnSp>
      <p:cxnSp>
        <p:nvCxnSpPr>
          <p:cNvPr id="379" name="Google Shape;379;p47"/>
          <p:cNvCxnSpPr/>
          <p:nvPr/>
        </p:nvCxnSpPr>
        <p:spPr>
          <a:xfrm>
            <a:off x="1230312" y="4633912"/>
            <a:ext cx="3048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380" name="Google Shape;380;p47"/>
          <p:cNvCxnSpPr/>
          <p:nvPr/>
        </p:nvCxnSpPr>
        <p:spPr>
          <a:xfrm flipH="1">
            <a:off x="1915987" y="5346700"/>
            <a:ext cx="3300" cy="506400"/>
          </a:xfrm>
          <a:prstGeom prst="straightConnector1">
            <a:avLst/>
          </a:prstGeom>
          <a:noFill/>
          <a:ln cap="flat" cmpd="sng" w="28575">
            <a:solidFill>
              <a:schemeClr val="dk1"/>
            </a:solidFill>
            <a:prstDash val="solid"/>
            <a:miter lim="800000"/>
            <a:headEnd len="med" w="med" type="none"/>
            <a:tailEnd len="med" w="med" type="none"/>
          </a:ln>
        </p:spPr>
      </p:cxnSp>
      <p:cxnSp>
        <p:nvCxnSpPr>
          <p:cNvPr id="381" name="Google Shape;381;p47"/>
          <p:cNvCxnSpPr/>
          <p:nvPr/>
        </p:nvCxnSpPr>
        <p:spPr>
          <a:xfrm>
            <a:off x="1916112" y="5853112"/>
            <a:ext cx="6858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382" name="Google Shape;382;p47"/>
          <p:cNvCxnSpPr/>
          <p:nvPr/>
        </p:nvCxnSpPr>
        <p:spPr>
          <a:xfrm>
            <a:off x="5192712" y="1890712"/>
            <a:ext cx="11430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383" name="Google Shape;383;p47"/>
          <p:cNvCxnSpPr/>
          <p:nvPr/>
        </p:nvCxnSpPr>
        <p:spPr>
          <a:xfrm>
            <a:off x="5435600" y="3284537"/>
            <a:ext cx="9366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384" name="Google Shape;384;p47"/>
          <p:cNvCxnSpPr/>
          <p:nvPr/>
        </p:nvCxnSpPr>
        <p:spPr>
          <a:xfrm>
            <a:off x="5726112" y="4710112"/>
            <a:ext cx="685800" cy="0"/>
          </a:xfrm>
          <a:prstGeom prst="straightConnector1">
            <a:avLst/>
          </a:prstGeom>
          <a:noFill/>
          <a:ln cap="flat" cmpd="sng" w="28575">
            <a:solidFill>
              <a:schemeClr val="dk1"/>
            </a:solidFill>
            <a:prstDash val="solid"/>
            <a:miter lim="800000"/>
            <a:headEnd len="med" w="med" type="none"/>
            <a:tailEnd len="med" w="med" type="triangle"/>
          </a:ln>
        </p:spPr>
      </p:cxnSp>
      <p:cxnSp>
        <p:nvCxnSpPr>
          <p:cNvPr id="385" name="Google Shape;385;p47"/>
          <p:cNvCxnSpPr/>
          <p:nvPr/>
        </p:nvCxnSpPr>
        <p:spPr>
          <a:xfrm>
            <a:off x="5726112" y="5853112"/>
            <a:ext cx="685800" cy="0"/>
          </a:xfrm>
          <a:prstGeom prst="straightConnector1">
            <a:avLst/>
          </a:prstGeom>
          <a:noFill/>
          <a:ln cap="flat" cmpd="sng" w="28575">
            <a:solidFill>
              <a:schemeClr val="dk1"/>
            </a:solidFill>
            <a:prstDash val="solid"/>
            <a:miter lim="800000"/>
            <a:headEnd len="med" w="med" type="none"/>
            <a:tailEnd len="med" w="med" type="triangle"/>
          </a:ln>
        </p:spPr>
      </p:cxnSp>
      <p:sp>
        <p:nvSpPr>
          <p:cNvPr id="386" name="Google Shape;386;p47"/>
          <p:cNvSpPr txBox="1"/>
          <p:nvPr/>
        </p:nvSpPr>
        <p:spPr>
          <a:xfrm>
            <a:off x="5649912" y="1433512"/>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Y</a:t>
            </a:r>
            <a:endParaRPr/>
          </a:p>
        </p:txBody>
      </p:sp>
      <p:sp>
        <p:nvSpPr>
          <p:cNvPr id="387" name="Google Shape;387;p47"/>
          <p:cNvSpPr txBox="1"/>
          <p:nvPr/>
        </p:nvSpPr>
        <p:spPr>
          <a:xfrm>
            <a:off x="5651500" y="2781300"/>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Y</a:t>
            </a:r>
            <a:endParaRPr/>
          </a:p>
        </p:txBody>
      </p:sp>
      <p:sp>
        <p:nvSpPr>
          <p:cNvPr id="388" name="Google Shape;388;p47"/>
          <p:cNvSpPr txBox="1"/>
          <p:nvPr/>
        </p:nvSpPr>
        <p:spPr>
          <a:xfrm>
            <a:off x="5802312" y="4252912"/>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Y</a:t>
            </a:r>
            <a:endParaRPr/>
          </a:p>
        </p:txBody>
      </p:sp>
      <p:sp>
        <p:nvSpPr>
          <p:cNvPr id="389" name="Google Shape;389;p47"/>
          <p:cNvSpPr txBox="1"/>
          <p:nvPr/>
        </p:nvSpPr>
        <p:spPr>
          <a:xfrm>
            <a:off x="5802312" y="5395912"/>
            <a:ext cx="381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393" name="Shape 393"/>
        <p:cNvGrpSpPr/>
        <p:nvPr/>
      </p:nvGrpSpPr>
      <p:grpSpPr>
        <a:xfrm>
          <a:off x="0" y="0"/>
          <a:ext cx="0" cy="0"/>
          <a:chOff x="0" y="0"/>
          <a:chExt cx="0" cy="0"/>
        </a:xfrm>
      </p:grpSpPr>
      <p:sp>
        <p:nvSpPr>
          <p:cNvPr id="394" name="Google Shape;394;p4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Why do we use these signs?</a:t>
            </a:r>
            <a:endParaRPr/>
          </a:p>
        </p:txBody>
      </p:sp>
      <p:sp>
        <p:nvSpPr>
          <p:cNvPr id="395" name="Google Shape;395;p48"/>
          <p:cNvSpPr txBox="1"/>
          <p:nvPr>
            <p:ph idx="1" type="body"/>
          </p:nvPr>
        </p:nvSpPr>
        <p:spPr>
          <a:xfrm>
            <a:off x="457200" y="1600200"/>
            <a:ext cx="8436000" cy="49974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80000"/>
              </a:lnSpc>
              <a:spcBef>
                <a:spcPts val="0"/>
              </a:spcBef>
              <a:spcAft>
                <a:spcPts val="0"/>
              </a:spcAft>
              <a:buClr>
                <a:schemeClr val="accent1"/>
              </a:buClr>
              <a:buSzPts val="2380"/>
              <a:buFont typeface="Arial"/>
              <a:buChar char="•"/>
            </a:pPr>
            <a:r>
              <a:rPr b="0" i="0" lang="en-US" sz="2800" u="none">
                <a:solidFill>
                  <a:schemeClr val="dk1"/>
                </a:solidFill>
                <a:latin typeface="Arial"/>
                <a:ea typeface="Arial"/>
                <a:cs typeface="Arial"/>
                <a:sym typeface="Arial"/>
              </a:rPr>
              <a:t>Severely Impaired Circulation caused by severe diarrhoea likely indicates Hypovolaemic Shock  -requires immediate management</a:t>
            </a:r>
            <a:endParaRPr/>
          </a:p>
          <a:p>
            <a:pPr indent="-182562" lvl="0" marL="182562" marR="0" rtl="0" algn="l">
              <a:lnSpc>
                <a:spcPct val="80000"/>
              </a:lnSpc>
              <a:spcBef>
                <a:spcPts val="1160"/>
              </a:spcBef>
              <a:spcAft>
                <a:spcPts val="0"/>
              </a:spcAft>
              <a:buClr>
                <a:schemeClr val="accent1"/>
              </a:buClr>
              <a:buSzPts val="2380"/>
              <a:buFont typeface="Arial"/>
              <a:buChar char="•"/>
            </a:pPr>
            <a:r>
              <a:rPr b="0" i="0" lang="en-US" sz="2800" u="none">
                <a:solidFill>
                  <a:schemeClr val="dk1"/>
                </a:solidFill>
                <a:latin typeface="Arial"/>
                <a:ea typeface="Arial"/>
                <a:cs typeface="Arial"/>
                <a:sym typeface="Arial"/>
              </a:rPr>
              <a:t>Ability to drink is an important indicator of severity. If they can drink then use oral or oral + ngt fluids.</a:t>
            </a:r>
            <a:endParaRPr/>
          </a:p>
          <a:p>
            <a:pPr indent="-182562" lvl="0" marL="182562" marR="0" rtl="0" algn="l">
              <a:lnSpc>
                <a:spcPct val="80000"/>
              </a:lnSpc>
              <a:spcBef>
                <a:spcPts val="1160"/>
              </a:spcBef>
              <a:spcAft>
                <a:spcPts val="0"/>
              </a:spcAft>
              <a:buClr>
                <a:schemeClr val="accent1"/>
              </a:buClr>
              <a:buSzPts val="2380"/>
              <a:buFont typeface="Arial"/>
              <a:buChar char="•"/>
            </a:pPr>
            <a:r>
              <a:rPr b="0" i="0" lang="en-US" sz="2800" u="none">
                <a:solidFill>
                  <a:schemeClr val="dk1"/>
                </a:solidFill>
                <a:latin typeface="Arial"/>
                <a:ea typeface="Arial"/>
                <a:cs typeface="Arial"/>
                <a:sym typeface="Arial"/>
              </a:rPr>
              <a:t>Sunken Eyes and Skin Pinch are the most reliable signs of dehydration</a:t>
            </a:r>
            <a:endParaRPr/>
          </a:p>
          <a:p>
            <a:pPr indent="-182562" lvl="0" marL="182562" marR="0" rtl="0" algn="l">
              <a:lnSpc>
                <a:spcPct val="80000"/>
              </a:lnSpc>
              <a:spcBef>
                <a:spcPts val="1160"/>
              </a:spcBef>
              <a:spcAft>
                <a:spcPts val="0"/>
              </a:spcAft>
              <a:buClr>
                <a:schemeClr val="accent1"/>
              </a:buClr>
              <a:buSzPts val="2380"/>
              <a:buFont typeface="Arial"/>
              <a:buChar char="•"/>
            </a:pPr>
            <a:r>
              <a:rPr b="0" i="0" lang="en-US" sz="2800" u="none">
                <a:solidFill>
                  <a:schemeClr val="dk1"/>
                </a:solidFill>
                <a:latin typeface="Arial"/>
                <a:ea typeface="Arial"/>
                <a:cs typeface="Arial"/>
                <a:sym typeface="Arial"/>
              </a:rPr>
              <a:t>Signs which work poorly include:</a:t>
            </a:r>
            <a:endParaRPr/>
          </a:p>
          <a:p>
            <a:pPr indent="-182562" lvl="1" marL="457200" marR="0" rtl="0" algn="l">
              <a:lnSpc>
                <a:spcPct val="80000"/>
              </a:lnSpc>
              <a:spcBef>
                <a:spcPts val="10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Dry mucous membranes</a:t>
            </a:r>
            <a:endParaRPr/>
          </a:p>
          <a:p>
            <a:pPr indent="-182562" lvl="1" marL="457200" marR="0" rtl="0" algn="l">
              <a:lnSpc>
                <a:spcPct val="80000"/>
              </a:lnSpc>
              <a:spcBef>
                <a:spcPts val="10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Absence of tears</a:t>
            </a:r>
            <a:endParaRPr/>
          </a:p>
          <a:p>
            <a:pPr indent="-182562" lvl="1" marL="457200" marR="0" rtl="0" algn="l">
              <a:lnSpc>
                <a:spcPct val="80000"/>
              </a:lnSpc>
              <a:spcBef>
                <a:spcPts val="10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Poor urine output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00" name="Shape 400"/>
        <p:cNvGrpSpPr/>
        <p:nvPr/>
      </p:nvGrpSpPr>
      <p:grpSpPr>
        <a:xfrm>
          <a:off x="0" y="0"/>
          <a:ext cx="0" cy="0"/>
          <a:chOff x="0" y="0"/>
          <a:chExt cx="0" cy="0"/>
        </a:xfrm>
      </p:grpSpPr>
      <p:sp>
        <p:nvSpPr>
          <p:cNvPr id="401" name="Google Shape;401;p4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Prescribing ORS-Some Dehydration</a:t>
            </a:r>
            <a:endParaRPr/>
          </a:p>
        </p:txBody>
      </p:sp>
      <p:sp>
        <p:nvSpPr>
          <p:cNvPr id="402" name="Google Shape;402;p49"/>
          <p:cNvSpPr txBox="1"/>
          <p:nvPr>
            <p:ph idx="1" type="body"/>
          </p:nvPr>
        </p:nvSpPr>
        <p:spPr>
          <a:xfrm>
            <a:off x="685800" y="2133600"/>
            <a:ext cx="7924800" cy="39624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90000"/>
              </a:lnSpc>
              <a:spcBef>
                <a:spcPts val="0"/>
              </a:spcBef>
              <a:spcAft>
                <a:spcPts val="0"/>
              </a:spcAft>
              <a:buClr>
                <a:schemeClr val="accent1"/>
              </a:buClr>
              <a:buSzPts val="2380"/>
              <a:buFont typeface="Arial"/>
              <a:buChar char="•"/>
            </a:pPr>
            <a:r>
              <a:rPr b="0" i="0" lang="en-US" sz="2800" u="none">
                <a:solidFill>
                  <a:schemeClr val="dk1"/>
                </a:solidFill>
                <a:latin typeface="Arial"/>
                <a:ea typeface="Arial"/>
                <a:cs typeface="Arial"/>
                <a:sym typeface="Arial"/>
              </a:rPr>
              <a:t>75 mls / kg of ORS over 4 hours.</a:t>
            </a:r>
            <a:endParaRPr/>
          </a:p>
          <a:p>
            <a:pPr indent="-182562" lvl="0" marL="182562" marR="0" rtl="0" algn="l">
              <a:lnSpc>
                <a:spcPct val="90000"/>
              </a:lnSpc>
              <a:spcBef>
                <a:spcPts val="560"/>
              </a:spcBef>
              <a:spcAft>
                <a:spcPts val="0"/>
              </a:spcAft>
              <a:buClr>
                <a:schemeClr val="accent1"/>
              </a:buClr>
              <a:buSzPts val="2380"/>
              <a:buFont typeface="Arial"/>
              <a:buChar char="•"/>
            </a:pPr>
            <a:r>
              <a:rPr b="0" i="0" lang="en-US" sz="2800" u="none">
                <a:solidFill>
                  <a:schemeClr val="dk1"/>
                </a:solidFill>
                <a:latin typeface="Arial"/>
                <a:ea typeface="Arial"/>
                <a:cs typeface="Arial"/>
                <a:sym typeface="Arial"/>
              </a:rPr>
              <a:t>Continue breastfeeding as tolerated  </a:t>
            </a:r>
            <a:endParaRPr/>
          </a:p>
          <a:p>
            <a:pPr indent="-182562" lvl="0" marL="182562" marR="0" rtl="0" algn="l">
              <a:lnSpc>
                <a:spcPct val="90000"/>
              </a:lnSpc>
              <a:spcBef>
                <a:spcPts val="560"/>
              </a:spcBef>
              <a:spcAft>
                <a:spcPts val="0"/>
              </a:spcAft>
              <a:buClr>
                <a:schemeClr val="accent1"/>
              </a:buClr>
              <a:buSzPts val="2380"/>
              <a:buFont typeface="Arial"/>
              <a:buChar char="•"/>
            </a:pPr>
            <a:r>
              <a:rPr b="0" i="0" lang="en-US" sz="2800" u="none">
                <a:solidFill>
                  <a:schemeClr val="dk1"/>
                </a:solidFill>
                <a:latin typeface="Arial"/>
                <a:ea typeface="Arial"/>
                <a:cs typeface="Arial"/>
                <a:sym typeface="Arial"/>
              </a:rPr>
              <a:t>After 4 hours reassess and reclassify;</a:t>
            </a:r>
            <a:endParaRPr/>
          </a:p>
          <a:p>
            <a:pPr indent="-182562" lvl="1" marL="457200" marR="0" rtl="0" algn="l">
              <a:lnSpc>
                <a:spcPct val="9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Severe, Some or no dehydration?</a:t>
            </a:r>
            <a:endParaRPr/>
          </a:p>
          <a:p>
            <a:pPr indent="-182562" lvl="0" marL="182562" marR="0" rtl="0" algn="ctr">
              <a:lnSpc>
                <a:spcPct val="90000"/>
              </a:lnSpc>
              <a:spcBef>
                <a:spcPts val="560"/>
              </a:spcBef>
              <a:spcAft>
                <a:spcPts val="0"/>
              </a:spcAft>
              <a:buClr>
                <a:schemeClr val="accent1"/>
              </a:buClr>
              <a:buSzPts val="2380"/>
              <a:buFont typeface="Arial"/>
              <a:buNone/>
            </a:pPr>
            <a:r>
              <a:t/>
            </a:r>
            <a:endParaRPr b="0" i="1" sz="2800" u="none">
              <a:solidFill>
                <a:schemeClr val="dk1"/>
              </a:solidFill>
              <a:latin typeface="Arial"/>
              <a:ea typeface="Arial"/>
              <a:cs typeface="Arial"/>
              <a:sym typeface="Arial"/>
            </a:endParaRPr>
          </a:p>
          <a:p>
            <a:pPr indent="-182562" lvl="0" marL="182562" marR="0" rtl="0" algn="ctr">
              <a:lnSpc>
                <a:spcPct val="90000"/>
              </a:lnSpc>
              <a:spcBef>
                <a:spcPts val="560"/>
              </a:spcBef>
              <a:spcAft>
                <a:spcPts val="0"/>
              </a:spcAft>
              <a:buClr>
                <a:schemeClr val="accent1"/>
              </a:buClr>
              <a:buSzPts val="2380"/>
              <a:buFont typeface="Arial"/>
              <a:buNone/>
            </a:pPr>
            <a:r>
              <a:rPr b="0" i="1" lang="en-US" sz="2800" u="none">
                <a:solidFill>
                  <a:schemeClr val="dk1"/>
                </a:solidFill>
                <a:latin typeface="Arial"/>
                <a:ea typeface="Arial"/>
                <a:cs typeface="Arial"/>
                <a:sym typeface="Arial"/>
              </a:rPr>
              <a:t>Counseling the mother / caretaker?</a:t>
            </a:r>
            <a:endParaRPr/>
          </a:p>
          <a:p>
            <a:pPr indent="-182562" lvl="0" marL="182562" marR="0" rtl="0" algn="l">
              <a:lnSpc>
                <a:spcPct val="90000"/>
              </a:lnSpc>
              <a:spcBef>
                <a:spcPts val="560"/>
              </a:spcBef>
              <a:spcAft>
                <a:spcPts val="0"/>
              </a:spcAft>
              <a:buClr>
                <a:schemeClr val="accent1"/>
              </a:buClr>
              <a:buSzPts val="2380"/>
              <a:buFont typeface="Arial"/>
              <a:buNone/>
            </a:pPr>
            <a:r>
              <a:t/>
            </a:r>
            <a:endParaRPr b="0" i="1" sz="2800" u="none">
              <a:solidFill>
                <a:schemeClr val="dk1"/>
              </a:solidFill>
              <a:latin typeface="Arial"/>
              <a:ea typeface="Arial"/>
              <a:cs typeface="Arial"/>
              <a:sym typeface="Arial"/>
            </a:endParaRPr>
          </a:p>
          <a:p>
            <a:pPr indent="-182562" lvl="0" marL="182562" marR="0" rtl="0" algn="l">
              <a:lnSpc>
                <a:spcPct val="90000"/>
              </a:lnSpc>
              <a:spcBef>
                <a:spcPts val="560"/>
              </a:spcBef>
              <a:spcAft>
                <a:spcPts val="0"/>
              </a:spcAft>
              <a:buClr>
                <a:schemeClr val="accent1"/>
              </a:buClr>
              <a:buSzPts val="2380"/>
              <a:buFont typeface="Arial"/>
              <a:buChar char="•"/>
            </a:pPr>
            <a:r>
              <a:rPr b="0" i="0" lang="en-US" sz="2800" u="none">
                <a:solidFill>
                  <a:schemeClr val="dk1"/>
                </a:solidFill>
                <a:latin typeface="Arial"/>
                <a:ea typeface="Arial"/>
                <a:cs typeface="Arial"/>
                <a:sym typeface="Arial"/>
              </a:rPr>
              <a:t>What do you tell the mother of an 8kg child?</a:t>
            </a:r>
            <a:endParaRPr/>
          </a:p>
          <a:p>
            <a:pPr indent="-31432" lvl="0" marL="182562" marR="0" rtl="0" algn="l">
              <a:spcBef>
                <a:spcPts val="560"/>
              </a:spcBef>
              <a:spcAft>
                <a:spcPts val="0"/>
              </a:spcAft>
              <a:buClr>
                <a:schemeClr val="accent1"/>
              </a:buClr>
              <a:buSzPts val="2380"/>
              <a:buFont typeface="Arial"/>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07" name="Shape 407"/>
        <p:cNvGrpSpPr/>
        <p:nvPr/>
      </p:nvGrpSpPr>
      <p:grpSpPr>
        <a:xfrm>
          <a:off x="0" y="0"/>
          <a:ext cx="0" cy="0"/>
          <a:chOff x="0" y="0"/>
          <a:chExt cx="0" cy="0"/>
        </a:xfrm>
      </p:grpSpPr>
      <p:sp>
        <p:nvSpPr>
          <p:cNvPr id="408" name="Google Shape;408;p5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ORS in practice.</a:t>
            </a:r>
            <a:endParaRPr/>
          </a:p>
        </p:txBody>
      </p:sp>
      <p:pic>
        <p:nvPicPr>
          <p:cNvPr descr="C:\Documents and Settings\Menglish\My Documents\My Pictures\Work\Equipment photos\Large and medium cups.JPG" id="409" name="Google Shape;409;p50"/>
          <p:cNvPicPr preferRelativeResize="0"/>
          <p:nvPr/>
        </p:nvPicPr>
        <p:blipFill rotWithShape="1">
          <a:blip r:embed="rId3">
            <a:alphaModFix/>
          </a:blip>
          <a:srcRect b="0" l="0" r="0" t="0"/>
          <a:stretch/>
        </p:blipFill>
        <p:spPr>
          <a:xfrm>
            <a:off x="4572000" y="1828800"/>
            <a:ext cx="4114800" cy="3086100"/>
          </a:xfrm>
          <a:prstGeom prst="rect">
            <a:avLst/>
          </a:prstGeom>
          <a:noFill/>
          <a:ln>
            <a:noFill/>
          </a:ln>
        </p:spPr>
      </p:pic>
      <p:sp>
        <p:nvSpPr>
          <p:cNvPr id="410" name="Google Shape;410;p50"/>
          <p:cNvSpPr txBox="1"/>
          <p:nvPr/>
        </p:nvSpPr>
        <p:spPr>
          <a:xfrm>
            <a:off x="3352800" y="5715000"/>
            <a:ext cx="1752600" cy="519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300 mls</a:t>
            </a:r>
            <a:endParaRPr/>
          </a:p>
        </p:txBody>
      </p:sp>
      <p:sp>
        <p:nvSpPr>
          <p:cNvPr id="411" name="Google Shape;411;p50"/>
          <p:cNvSpPr txBox="1"/>
          <p:nvPr/>
        </p:nvSpPr>
        <p:spPr>
          <a:xfrm>
            <a:off x="6934200" y="5715000"/>
            <a:ext cx="1600200" cy="519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200 mls</a:t>
            </a:r>
            <a:endParaRPr/>
          </a:p>
        </p:txBody>
      </p:sp>
      <p:cxnSp>
        <p:nvCxnSpPr>
          <p:cNvPr id="412" name="Google Shape;412;p50"/>
          <p:cNvCxnSpPr/>
          <p:nvPr/>
        </p:nvCxnSpPr>
        <p:spPr>
          <a:xfrm flipH="1" rot="10800000">
            <a:off x="4114800" y="3810000"/>
            <a:ext cx="1828800" cy="1905000"/>
          </a:xfrm>
          <a:prstGeom prst="straightConnector1">
            <a:avLst/>
          </a:prstGeom>
          <a:noFill/>
          <a:ln cap="flat" cmpd="sng" w="28575">
            <a:solidFill>
              <a:schemeClr val="dk1"/>
            </a:solidFill>
            <a:prstDash val="solid"/>
            <a:miter lim="800000"/>
            <a:headEnd len="med" w="med" type="none"/>
            <a:tailEnd len="med" w="med" type="triangle"/>
          </a:ln>
        </p:spPr>
      </p:cxnSp>
      <p:cxnSp>
        <p:nvCxnSpPr>
          <p:cNvPr id="413" name="Google Shape;413;p50"/>
          <p:cNvCxnSpPr/>
          <p:nvPr/>
        </p:nvCxnSpPr>
        <p:spPr>
          <a:xfrm>
            <a:off x="7696200" y="4495800"/>
            <a:ext cx="0" cy="1219200"/>
          </a:xfrm>
          <a:prstGeom prst="straightConnector1">
            <a:avLst/>
          </a:prstGeom>
          <a:noFill/>
          <a:ln cap="flat" cmpd="sng" w="28575">
            <a:solidFill>
              <a:schemeClr val="dk1"/>
            </a:solidFill>
            <a:prstDash val="solid"/>
            <a:miter lim="800000"/>
            <a:headEnd len="med" w="med" type="none"/>
            <a:tailEnd len="med" w="med" type="triangle"/>
          </a:ln>
        </p:spPr>
      </p:cxnSp>
      <p:pic>
        <p:nvPicPr>
          <p:cNvPr descr="C:\Documents and Settings\Menglish\My Documents\My Pictures\Work\Equipment photos\Soda bottle.JPG" id="414" name="Google Shape;414;p50"/>
          <p:cNvPicPr preferRelativeResize="0"/>
          <p:nvPr/>
        </p:nvPicPr>
        <p:blipFill rotWithShape="1">
          <a:blip r:embed="rId4">
            <a:alphaModFix/>
          </a:blip>
          <a:srcRect b="0" l="0" r="0" t="0"/>
          <a:stretch/>
        </p:blipFill>
        <p:spPr>
          <a:xfrm>
            <a:off x="533400" y="1828800"/>
            <a:ext cx="2743200" cy="3657600"/>
          </a:xfrm>
          <a:prstGeom prst="rect">
            <a:avLst/>
          </a:prstGeom>
          <a:noFill/>
          <a:ln>
            <a:noFill/>
          </a:ln>
        </p:spPr>
      </p:pic>
      <p:cxnSp>
        <p:nvCxnSpPr>
          <p:cNvPr id="415" name="Google Shape;415;p50"/>
          <p:cNvCxnSpPr/>
          <p:nvPr/>
        </p:nvCxnSpPr>
        <p:spPr>
          <a:xfrm rot="10800000">
            <a:off x="2057400" y="3962400"/>
            <a:ext cx="2057400" cy="1752600"/>
          </a:xfrm>
          <a:prstGeom prst="straightConnector1">
            <a:avLst/>
          </a:prstGeom>
          <a:noFill/>
          <a:ln cap="flat" cmpd="sng" w="28575">
            <a:solidFill>
              <a:schemeClr val="dk1"/>
            </a:solidFill>
            <a:prstDash val="solid"/>
            <a:miter lim="800000"/>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20" name="Shape 420"/>
        <p:cNvGrpSpPr/>
        <p:nvPr/>
      </p:nvGrpSpPr>
      <p:grpSpPr>
        <a:xfrm>
          <a:off x="0" y="0"/>
          <a:ext cx="0" cy="0"/>
          <a:chOff x="0" y="0"/>
          <a:chExt cx="0" cy="0"/>
        </a:xfrm>
      </p:grpSpPr>
      <p:sp>
        <p:nvSpPr>
          <p:cNvPr id="421" name="Google Shape;421;p5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Prescribing ORS</a:t>
            </a:r>
            <a:endParaRPr/>
          </a:p>
        </p:txBody>
      </p:sp>
      <p:sp>
        <p:nvSpPr>
          <p:cNvPr id="422" name="Google Shape;422;p51"/>
          <p:cNvSpPr txBox="1"/>
          <p:nvPr>
            <p:ph idx="1" type="body"/>
          </p:nvPr>
        </p:nvSpPr>
        <p:spPr>
          <a:xfrm>
            <a:off x="685800" y="2133600"/>
            <a:ext cx="7924800" cy="7953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380"/>
              <a:buFont typeface="Arial"/>
              <a:buChar char="•"/>
            </a:pPr>
            <a:r>
              <a:rPr b="0" i="0" lang="en-US" sz="2800" u="none">
                <a:solidFill>
                  <a:schemeClr val="dk1"/>
                </a:solidFill>
                <a:latin typeface="Arial"/>
                <a:ea typeface="Arial"/>
                <a:cs typeface="Arial"/>
                <a:sym typeface="Arial"/>
              </a:rPr>
              <a:t>75 mls / kg for an 8kg child?</a:t>
            </a:r>
            <a:endParaRPr/>
          </a:p>
          <a:p>
            <a:pPr indent="-31432" lvl="0" marL="182562" marR="0" rtl="0" algn="l">
              <a:lnSpc>
                <a:spcPct val="100000"/>
              </a:lnSpc>
              <a:spcBef>
                <a:spcPts val="560"/>
              </a:spcBef>
              <a:spcAft>
                <a:spcPts val="0"/>
              </a:spcAft>
              <a:buClr>
                <a:schemeClr val="accent1"/>
              </a:buClr>
              <a:buSzPts val="2380"/>
              <a:buFont typeface="Arial"/>
              <a:buNone/>
            </a:pPr>
            <a:r>
              <a:t/>
            </a:r>
            <a:endParaRPr b="0" i="0" sz="2800" u="none">
              <a:solidFill>
                <a:schemeClr val="dk1"/>
              </a:solidFill>
              <a:latin typeface="Arial"/>
              <a:ea typeface="Arial"/>
              <a:cs typeface="Arial"/>
              <a:sym typeface="Arial"/>
            </a:endParaRPr>
          </a:p>
          <a:p>
            <a:pPr indent="-31432" lvl="0" marL="182562" marR="0" rtl="0" algn="l">
              <a:spcBef>
                <a:spcPts val="560"/>
              </a:spcBef>
              <a:spcAft>
                <a:spcPts val="0"/>
              </a:spcAft>
              <a:buClr>
                <a:schemeClr val="accent1"/>
              </a:buClr>
              <a:buSzPts val="2380"/>
              <a:buFont typeface="Arial"/>
              <a:buNone/>
            </a:pPr>
            <a:r>
              <a:t/>
            </a:r>
            <a:endParaRPr b="0" i="0" sz="2800" u="none">
              <a:solidFill>
                <a:schemeClr val="dk1"/>
              </a:solidFill>
              <a:latin typeface="Arial"/>
              <a:ea typeface="Arial"/>
              <a:cs typeface="Arial"/>
              <a:sym typeface="Arial"/>
            </a:endParaRPr>
          </a:p>
        </p:txBody>
      </p:sp>
      <p:sp>
        <p:nvSpPr>
          <p:cNvPr id="423" name="Google Shape;423;p51"/>
          <p:cNvSpPr txBox="1"/>
          <p:nvPr/>
        </p:nvSpPr>
        <p:spPr>
          <a:xfrm>
            <a:off x="1908175" y="3357562"/>
            <a:ext cx="5327700" cy="2062200"/>
          </a:xfrm>
          <a:prstGeom prst="rect">
            <a:avLst/>
          </a:prstGeom>
          <a:solidFill>
            <a:srgbClr val="CCD1D9"/>
          </a:solid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600 mls in 4 hours</a:t>
            </a:r>
            <a:endParaRPr/>
          </a:p>
          <a:p>
            <a:pPr indent="0" lvl="1" marL="45720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2 large cups / 2 soda bottles in 4 hours</a:t>
            </a:r>
            <a:endParaRPr/>
          </a:p>
          <a:p>
            <a:pPr indent="0" lvl="1" marL="457200" marR="0" rtl="0" algn="l">
              <a:lnSpc>
                <a:spcPct val="100000"/>
              </a:lnSpc>
              <a:spcBef>
                <a:spcPts val="0"/>
              </a:spcBef>
              <a:spcAft>
                <a:spcPts val="0"/>
              </a:spcAft>
              <a:buClr>
                <a:schemeClr val="dk1"/>
              </a:buClr>
              <a:buSzPts val="3200"/>
              <a:buFont typeface="Arial"/>
              <a:buNone/>
            </a:pPr>
            <a:r>
              <a:rPr b="0" i="0" lang="en-US" sz="3200" u="none" cap="none" strike="noStrike">
                <a:solidFill>
                  <a:schemeClr val="dk1"/>
                </a:solidFill>
                <a:latin typeface="Arial"/>
                <a:ea typeface="Arial"/>
                <a:cs typeface="Arial"/>
                <a:sym typeface="Arial"/>
              </a:rPr>
              <a:t>3 small cups in 4 hours.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23"/>
                                        </p:tgtEl>
                                        <p:attrNameLst>
                                          <p:attrName>style.visibility</p:attrName>
                                        </p:attrNameLst>
                                      </p:cBhvr>
                                      <p:to>
                                        <p:strVal val="visible"/>
                                      </p:to>
                                    </p:set>
                                    <p:anim calcmode="lin" valueType="num">
                                      <p:cBhvr additive="base">
                                        <p:cTn dur="500"/>
                                        <p:tgtEl>
                                          <p:spTgt spid="42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anim calcmode="lin" valueType="num">
                                      <p:cBhvr additive="base">
                                        <p:cTn dur="500"/>
                                        <p:tgtEl>
                                          <p:spTgt spid="423">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anim calcmode="lin" valueType="num">
                                      <p:cBhvr additive="base">
                                        <p:cTn dur="500"/>
                                        <p:tgtEl>
                                          <p:spTgt spid="423">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423">
                                            <p:txEl>
                                              <p:pRg end="2" st="2"/>
                                            </p:txEl>
                                          </p:spTgt>
                                        </p:tgtEl>
                                        <p:attrNameLst>
                                          <p:attrName>style.visibility</p:attrName>
                                        </p:attrNameLst>
                                      </p:cBhvr>
                                      <p:to>
                                        <p:strVal val="visible"/>
                                      </p:to>
                                    </p:set>
                                    <p:anim calcmode="lin" valueType="num">
                                      <p:cBhvr additive="base">
                                        <p:cTn dur="500"/>
                                        <p:tgtEl>
                                          <p:spTgt spid="42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5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Prescribing ORS to prevent dehydration</a:t>
            </a:r>
            <a:br>
              <a:rPr b="0" i="0" lang="en-US" sz="3600" u="none">
                <a:solidFill>
                  <a:schemeClr val="dk2"/>
                </a:solidFill>
                <a:latin typeface="Arial"/>
                <a:ea typeface="Arial"/>
                <a:cs typeface="Arial"/>
                <a:sym typeface="Arial"/>
              </a:rPr>
            </a:br>
            <a:r>
              <a:rPr b="0" i="0" lang="en-US" sz="3600" u="none">
                <a:solidFill>
                  <a:schemeClr val="dk2"/>
                </a:solidFill>
                <a:latin typeface="Arial"/>
                <a:ea typeface="Arial"/>
                <a:cs typeface="Arial"/>
                <a:sym typeface="Arial"/>
              </a:rPr>
              <a:t>(Plan A) </a:t>
            </a:r>
            <a:endParaRPr/>
          </a:p>
        </p:txBody>
      </p:sp>
      <p:sp>
        <p:nvSpPr>
          <p:cNvPr id="430" name="Google Shape;430;p52"/>
          <p:cNvSpPr txBox="1"/>
          <p:nvPr>
            <p:ph idx="1" type="body"/>
          </p:nvPr>
        </p:nvSpPr>
        <p:spPr>
          <a:xfrm>
            <a:off x="323850" y="1755775"/>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After correction of dehydration </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Give required feeds and fluids </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In addition, ORS 10ml/kg for every loose stool </a:t>
            </a:r>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53022" lvl="0" marL="182562" marR="0" rtl="0" algn="l">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p:txBody>
      </p:sp>
      <p:sp>
        <p:nvSpPr>
          <p:cNvPr id="431" name="Google Shape;431;p52"/>
          <p:cNvSpPr txBox="1"/>
          <p:nvPr/>
        </p:nvSpPr>
        <p:spPr>
          <a:xfrm>
            <a:off x="3005137" y="9417050"/>
            <a:ext cx="2219400" cy="55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32" name="Google Shape;432;p52"/>
          <p:cNvSpPr txBox="1"/>
          <p:nvPr/>
        </p:nvSpPr>
        <p:spPr>
          <a:xfrm>
            <a:off x="3005137" y="3500437"/>
            <a:ext cx="5383200" cy="267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In a child with diarrhea and NO dehydration give usual foods (appropriate for nutritional status ) and fluids &amp; breastfeeds more frequently 		PLUS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10ml/kg after every loose stool</a:t>
            </a:r>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descr="Image result for african child drinking ORS in a glass photo" id="433" name="Google Shape;433;p52"/>
          <p:cNvPicPr preferRelativeResize="0"/>
          <p:nvPr/>
        </p:nvPicPr>
        <p:blipFill rotWithShape="1">
          <a:blip r:embed="rId3">
            <a:alphaModFix/>
          </a:blip>
          <a:srcRect b="0" l="0" r="0" t="0"/>
          <a:stretch/>
        </p:blipFill>
        <p:spPr>
          <a:xfrm>
            <a:off x="428625" y="3340100"/>
            <a:ext cx="2214562" cy="2940050"/>
          </a:xfrm>
          <a:prstGeom prst="rect">
            <a:avLst/>
          </a:prstGeom>
          <a:noFill/>
          <a:ln>
            <a:noFill/>
          </a:ln>
        </p:spPr>
      </p:pic>
      <p:sp>
        <p:nvSpPr>
          <p:cNvPr id="434" name="Google Shape;434;p52"/>
          <p:cNvSpPr txBox="1"/>
          <p:nvPr/>
        </p:nvSpPr>
        <p:spPr>
          <a:xfrm>
            <a:off x="5970587" y="4778375"/>
            <a:ext cx="2665500" cy="93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33"/>
                                        </p:tgtEl>
                                        <p:attrNameLst>
                                          <p:attrName>style.visibility</p:attrName>
                                        </p:attrNameLst>
                                      </p:cBhvr>
                                      <p:to>
                                        <p:strVal val="visible"/>
                                      </p:to>
                                    </p:set>
                                    <p:anim calcmode="lin" valueType="num">
                                      <p:cBhvr additive="base">
                                        <p:cTn dur="500"/>
                                        <p:tgtEl>
                                          <p:spTgt spid="43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39" name="Shape 439"/>
        <p:cNvGrpSpPr/>
        <p:nvPr/>
      </p:nvGrpSpPr>
      <p:grpSpPr>
        <a:xfrm>
          <a:off x="0" y="0"/>
          <a:ext cx="0" cy="0"/>
          <a:chOff x="0" y="0"/>
          <a:chExt cx="0" cy="0"/>
        </a:xfrm>
      </p:grpSpPr>
      <p:sp>
        <p:nvSpPr>
          <p:cNvPr id="440" name="Google Shape;440;p53"/>
          <p:cNvSpPr txBox="1"/>
          <p:nvPr>
            <p:ph type="title"/>
          </p:nvPr>
        </p:nvSpPr>
        <p:spPr>
          <a:xfrm>
            <a:off x="685800" y="228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Vomiting and feeding?</a:t>
            </a:r>
            <a:endParaRPr/>
          </a:p>
        </p:txBody>
      </p:sp>
      <p:sp>
        <p:nvSpPr>
          <p:cNvPr id="441" name="Google Shape;441;p53"/>
          <p:cNvSpPr txBox="1"/>
          <p:nvPr>
            <p:ph idx="1" type="body"/>
          </p:nvPr>
        </p:nvSpPr>
        <p:spPr>
          <a:xfrm>
            <a:off x="357187" y="1447800"/>
            <a:ext cx="5738700" cy="54102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90000"/>
              </a:lnSpc>
              <a:spcBef>
                <a:spcPts val="0"/>
              </a:spcBef>
              <a:spcAft>
                <a:spcPts val="0"/>
              </a:spcAft>
              <a:buClr>
                <a:schemeClr val="accent1"/>
              </a:buClr>
              <a:buSzPts val="2380"/>
              <a:buFont typeface="Arial"/>
              <a:buChar char="•"/>
            </a:pPr>
            <a:r>
              <a:rPr b="0" i="0" lang="en-US" sz="2800" u="none">
                <a:solidFill>
                  <a:schemeClr val="dk1"/>
                </a:solidFill>
                <a:latin typeface="Arial"/>
                <a:ea typeface="Arial"/>
                <a:cs typeface="Arial"/>
                <a:sym typeface="Arial"/>
              </a:rPr>
              <a:t>Vomiting is NOT a contra-indication to oral rehydration</a:t>
            </a:r>
            <a:endParaRPr/>
          </a:p>
          <a:p>
            <a:pPr indent="-182562" lvl="0" marL="182562" marR="0" rtl="0" algn="l">
              <a:lnSpc>
                <a:spcPct val="90000"/>
              </a:lnSpc>
              <a:spcBef>
                <a:spcPts val="1760"/>
              </a:spcBef>
              <a:spcAft>
                <a:spcPts val="0"/>
              </a:spcAft>
              <a:buClr>
                <a:schemeClr val="accent1"/>
              </a:buClr>
              <a:buSzPts val="2380"/>
              <a:buFont typeface="Arial"/>
              <a:buChar char="•"/>
            </a:pPr>
            <a:r>
              <a:rPr b="0" i="0" lang="en-US" sz="2800" u="none">
                <a:solidFill>
                  <a:schemeClr val="dk1"/>
                </a:solidFill>
                <a:latin typeface="Arial"/>
                <a:ea typeface="Arial"/>
                <a:cs typeface="Arial"/>
                <a:sym typeface="Arial"/>
              </a:rPr>
              <a:t>Careful counseling about, slow, steady administration of ORS is helpful.</a:t>
            </a:r>
            <a:endParaRPr/>
          </a:p>
          <a:p>
            <a:pPr indent="-182562" lvl="0" marL="182562" marR="0" rtl="0" algn="l">
              <a:lnSpc>
                <a:spcPct val="90000"/>
              </a:lnSpc>
              <a:spcBef>
                <a:spcPts val="1760"/>
              </a:spcBef>
              <a:spcAft>
                <a:spcPts val="0"/>
              </a:spcAft>
              <a:buClr>
                <a:schemeClr val="accent1"/>
              </a:buClr>
              <a:buSzPts val="2380"/>
              <a:buFont typeface="Arial"/>
              <a:buChar char="•"/>
            </a:pPr>
            <a:r>
              <a:rPr b="0" i="0" lang="en-US" sz="2800" u="none">
                <a:solidFill>
                  <a:schemeClr val="dk1"/>
                </a:solidFill>
                <a:latin typeface="Arial"/>
                <a:ea typeface="Arial"/>
                <a:cs typeface="Arial"/>
                <a:sym typeface="Arial"/>
              </a:rPr>
              <a:t>Breast feeding and other forms of feeding can </a:t>
            </a:r>
            <a:r>
              <a:rPr b="0" i="0" lang="en-US" sz="2800" u="sng">
                <a:solidFill>
                  <a:schemeClr val="dk1"/>
                </a:solidFill>
                <a:latin typeface="Arial"/>
                <a:ea typeface="Arial"/>
                <a:cs typeface="Arial"/>
                <a:sym typeface="Arial"/>
              </a:rPr>
              <a:t>and should</a:t>
            </a:r>
            <a:r>
              <a:rPr b="0" i="0" lang="en-US" sz="2800" u="none">
                <a:solidFill>
                  <a:schemeClr val="dk1"/>
                </a:solidFill>
                <a:latin typeface="Arial"/>
                <a:ea typeface="Arial"/>
                <a:cs typeface="Arial"/>
                <a:sym typeface="Arial"/>
              </a:rPr>
              <a:t> continue</a:t>
            </a:r>
            <a:endParaRPr/>
          </a:p>
          <a:p>
            <a:pPr indent="-182562" lvl="0" marL="182562" marR="0" rtl="0" algn="l">
              <a:lnSpc>
                <a:spcPct val="90000"/>
              </a:lnSpc>
              <a:spcBef>
                <a:spcPts val="1760"/>
              </a:spcBef>
              <a:spcAft>
                <a:spcPts val="0"/>
              </a:spcAft>
              <a:buClr>
                <a:schemeClr val="accent1"/>
              </a:buClr>
              <a:buSzPts val="2380"/>
              <a:buFont typeface="Arial"/>
              <a:buChar char="•"/>
            </a:pPr>
            <a:r>
              <a:rPr b="0" i="0" lang="en-US" sz="2800" u="none">
                <a:solidFill>
                  <a:schemeClr val="dk1"/>
                </a:solidFill>
                <a:latin typeface="Arial"/>
                <a:ea typeface="Arial"/>
                <a:cs typeface="Arial"/>
                <a:sym typeface="Arial"/>
              </a:rPr>
              <a:t>There is no evidence of benefit from using half-strength feeds or gradual re-introduction of feeding.</a:t>
            </a:r>
            <a:endParaRPr/>
          </a:p>
        </p:txBody>
      </p:sp>
      <p:pic>
        <p:nvPicPr>
          <p:cNvPr descr="C:\Documents and Settings\Menglish\My Documents\My Pictures\Work\Clinical Sign Photos\Breast feeding baby.JPG" id="442" name="Google Shape;442;p53"/>
          <p:cNvPicPr preferRelativeResize="0"/>
          <p:nvPr/>
        </p:nvPicPr>
        <p:blipFill rotWithShape="1">
          <a:blip r:embed="rId3">
            <a:alphaModFix/>
          </a:blip>
          <a:srcRect b="0" l="0" r="0" t="0"/>
          <a:stretch/>
        </p:blipFill>
        <p:spPr>
          <a:xfrm>
            <a:off x="6286500" y="2071687"/>
            <a:ext cx="2228850" cy="29717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54"/>
          <p:cNvSpPr txBox="1"/>
          <p:nvPr>
            <p:ph type="title"/>
          </p:nvPr>
        </p:nvSpPr>
        <p:spPr>
          <a:xfrm>
            <a:off x="611187" y="115887"/>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Role of Zinc </a:t>
            </a:r>
            <a:endParaRPr/>
          </a:p>
        </p:txBody>
      </p:sp>
      <p:sp>
        <p:nvSpPr>
          <p:cNvPr id="449" name="Google Shape;449;p54"/>
          <p:cNvSpPr txBox="1"/>
          <p:nvPr>
            <p:ph idx="1" type="body"/>
          </p:nvPr>
        </p:nvSpPr>
        <p:spPr>
          <a:xfrm>
            <a:off x="457200" y="981075"/>
            <a:ext cx="8507400" cy="54960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Times New Roman"/>
                <a:ea typeface="Times New Roman"/>
                <a:cs typeface="Times New Roman"/>
                <a:sym typeface="Times New Roman"/>
              </a:rPr>
              <a:t>Modulating the host resistance to infectious agents</a:t>
            </a:r>
            <a:endParaRPr/>
          </a:p>
          <a:p>
            <a:pPr indent="-182562" lvl="1" marL="457200" marR="0" rtl="0" algn="l">
              <a:lnSpc>
                <a:spcPct val="100000"/>
              </a:lnSpc>
              <a:spcBef>
                <a:spcPts val="400"/>
              </a:spcBef>
              <a:spcAft>
                <a:spcPts val="0"/>
              </a:spcAft>
              <a:buClr>
                <a:schemeClr val="accent1"/>
              </a:buClr>
              <a:buSzPts val="1700"/>
              <a:buFont typeface="Arial"/>
              <a:buChar char="•"/>
            </a:pPr>
            <a:r>
              <a:rPr b="0" i="0" lang="en-US" sz="2000" u="none" cap="none" strike="noStrike">
                <a:solidFill>
                  <a:schemeClr val="dk1"/>
                </a:solidFill>
                <a:latin typeface="Times New Roman"/>
                <a:ea typeface="Times New Roman"/>
                <a:cs typeface="Times New Roman"/>
                <a:sym typeface="Times New Roman"/>
              </a:rPr>
              <a:t>enhances the immune response, allowing for a better clearance of the pathogens </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Times New Roman"/>
                <a:ea typeface="Times New Roman"/>
                <a:cs typeface="Times New Roman"/>
                <a:sym typeface="Times New Roman"/>
              </a:rPr>
              <a:t>Reduces the risk, severity, and duration of diarrheal diseases.</a:t>
            </a:r>
            <a:endParaRPr/>
          </a:p>
          <a:p>
            <a:pPr indent="-182562" lvl="1" marL="457200" marR="0" rtl="0" algn="l">
              <a:lnSpc>
                <a:spcPct val="100000"/>
              </a:lnSpc>
              <a:spcBef>
                <a:spcPts val="400"/>
              </a:spcBef>
              <a:spcAft>
                <a:spcPts val="0"/>
              </a:spcAft>
              <a:buClr>
                <a:schemeClr val="accent1"/>
              </a:buClr>
              <a:buSzPts val="1700"/>
              <a:buFont typeface="Arial"/>
              <a:buChar char="•"/>
            </a:pPr>
            <a:r>
              <a:rPr b="0" i="0" lang="en-US" sz="2000" u="none" cap="none" strike="noStrike">
                <a:solidFill>
                  <a:schemeClr val="dk1"/>
                </a:solidFill>
                <a:latin typeface="Times New Roman"/>
                <a:ea typeface="Times New Roman"/>
                <a:cs typeface="Times New Roman"/>
                <a:sym typeface="Times New Roman"/>
              </a:rPr>
              <a:t>improves the absorption of water and electrolytes </a:t>
            </a:r>
            <a:endParaRPr/>
          </a:p>
          <a:p>
            <a:pPr indent="-182562" lvl="1" marL="457200" marR="0" rtl="0" algn="l">
              <a:lnSpc>
                <a:spcPct val="100000"/>
              </a:lnSpc>
              <a:spcBef>
                <a:spcPts val="400"/>
              </a:spcBef>
              <a:spcAft>
                <a:spcPts val="0"/>
              </a:spcAft>
              <a:buClr>
                <a:schemeClr val="accent1"/>
              </a:buClr>
              <a:buSzPts val="1700"/>
              <a:buFont typeface="Arial"/>
              <a:buChar char="•"/>
            </a:pPr>
            <a:r>
              <a:rPr b="0" i="0" lang="en-US" sz="2000" u="none" cap="none" strike="noStrike">
                <a:solidFill>
                  <a:schemeClr val="dk1"/>
                </a:solidFill>
                <a:latin typeface="Times New Roman"/>
                <a:ea typeface="Times New Roman"/>
                <a:cs typeface="Times New Roman"/>
                <a:sym typeface="Times New Roman"/>
              </a:rPr>
              <a:t>increases the levels of brush border enzymes  </a:t>
            </a:r>
            <a:endParaRPr/>
          </a:p>
          <a:p>
            <a:pPr indent="-182562" lvl="1" marL="457200" marR="0" rtl="0" algn="l">
              <a:lnSpc>
                <a:spcPct val="100000"/>
              </a:lnSpc>
              <a:spcBef>
                <a:spcPts val="400"/>
              </a:spcBef>
              <a:spcAft>
                <a:spcPts val="0"/>
              </a:spcAft>
              <a:buClr>
                <a:schemeClr val="accent1"/>
              </a:buClr>
              <a:buSzPts val="1700"/>
              <a:buFont typeface="Arial"/>
              <a:buChar char="•"/>
            </a:pPr>
            <a:r>
              <a:rPr b="0" i="0" lang="en-US" sz="2000" u="none" cap="none" strike="noStrike">
                <a:solidFill>
                  <a:schemeClr val="dk1"/>
                </a:solidFill>
                <a:latin typeface="Times New Roman"/>
                <a:ea typeface="Times New Roman"/>
                <a:cs typeface="Times New Roman"/>
                <a:sym typeface="Times New Roman"/>
              </a:rPr>
              <a:t>may shorten the duration of diarrhoea by around 10 hours, </a:t>
            </a:r>
            <a:endParaRPr/>
          </a:p>
          <a:p>
            <a:pPr indent="-182562" lvl="1" marL="457200" marR="0" rtl="0" algn="l">
              <a:lnSpc>
                <a:spcPct val="100000"/>
              </a:lnSpc>
              <a:spcBef>
                <a:spcPts val="400"/>
              </a:spcBef>
              <a:spcAft>
                <a:spcPts val="0"/>
              </a:spcAft>
              <a:buClr>
                <a:schemeClr val="accent1"/>
              </a:buClr>
              <a:buSzPts val="1700"/>
              <a:buFont typeface="Arial"/>
              <a:buChar char="•"/>
            </a:pPr>
            <a:r>
              <a:rPr b="0" i="0" lang="en-US" sz="2000" u="none" cap="none" strike="noStrike">
                <a:solidFill>
                  <a:schemeClr val="dk1"/>
                </a:solidFill>
                <a:latin typeface="Times New Roman"/>
                <a:ea typeface="Times New Roman"/>
                <a:cs typeface="Times New Roman"/>
                <a:sym typeface="Times New Roman"/>
              </a:rPr>
              <a:t>improves regeneration of the intestinal epithelium</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Zinc curtails the severity of the episode and prevent further occurrences in the ensuing 2 -3 months.</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Diarrhea can lead to zinc deficiency and the resulting zinc deficiency worsen duration and severity of diarrhoea. </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Zinc deficiency increase risk of diarrhoea mortality </a:t>
            </a:r>
            <a:endParaRPr/>
          </a:p>
          <a:p>
            <a:pPr indent="-182562" lvl="0" marL="182562"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Times New Roman"/>
              <a:ea typeface="Times New Roman"/>
              <a:cs typeface="Times New Roman"/>
              <a:sym typeface="Times New Roman"/>
            </a:endParaRPr>
          </a:p>
          <a:p>
            <a:pPr indent="-53022" lvl="0" marL="182562" marR="0" rtl="0" algn="l">
              <a:spcBef>
                <a:spcPts val="480"/>
              </a:spcBef>
              <a:spcAft>
                <a:spcPts val="0"/>
              </a:spcAft>
              <a:buClr>
                <a:schemeClr val="accent1"/>
              </a:buClr>
              <a:buSzPts val="2040"/>
              <a:buFont typeface="Arial"/>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544512" y="514350"/>
            <a:ext cx="8015400" cy="898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Objectives</a:t>
            </a:r>
            <a:endParaRPr/>
          </a:p>
        </p:txBody>
      </p:sp>
      <p:sp>
        <p:nvSpPr>
          <p:cNvPr id="186" name="Google Shape;186;p28"/>
          <p:cNvSpPr txBox="1"/>
          <p:nvPr>
            <p:ph idx="1" type="body"/>
          </p:nvPr>
        </p:nvSpPr>
        <p:spPr>
          <a:xfrm>
            <a:off x="544512" y="1579562"/>
            <a:ext cx="8015400" cy="4827600"/>
          </a:xfrm>
          <a:prstGeom prst="rect">
            <a:avLst/>
          </a:prstGeom>
          <a:noFill/>
          <a:ln>
            <a:noFill/>
          </a:ln>
        </p:spPr>
        <p:txBody>
          <a:bodyPr anchorCtr="0" anchor="t" bIns="91425" lIns="91425" spcFirstLastPara="1" rIns="91425" wrap="square" tIns="91425">
            <a:noAutofit/>
          </a:bodyPr>
          <a:lstStyle/>
          <a:p>
            <a:pPr indent="-354012" lvl="0" marL="354012" rtl="0" algn="l">
              <a:lnSpc>
                <a:spcPct val="100000"/>
              </a:lnSpc>
              <a:spcBef>
                <a:spcPts val="0"/>
              </a:spcBef>
              <a:spcAft>
                <a:spcPts val="0"/>
              </a:spcAft>
              <a:buClr>
                <a:schemeClr val="accent1"/>
              </a:buClr>
              <a:buSzPts val="2380"/>
              <a:buFont typeface="Arial"/>
              <a:buChar char="•"/>
            </a:pPr>
            <a:r>
              <a:rPr b="0" i="0" lang="en-US" sz="2800" u="none">
                <a:solidFill>
                  <a:schemeClr val="dk1"/>
                </a:solidFill>
                <a:latin typeface="Arial"/>
                <a:ea typeface="Arial"/>
                <a:cs typeface="Arial"/>
                <a:sym typeface="Arial"/>
              </a:rPr>
              <a:t>To understand aetiology of diarrhoea </a:t>
            </a:r>
            <a:endParaRPr/>
          </a:p>
          <a:p>
            <a:pPr indent="-354012" lvl="0" marL="354012" rtl="0" algn="l">
              <a:lnSpc>
                <a:spcPct val="100000"/>
              </a:lnSpc>
              <a:spcBef>
                <a:spcPts val="1800"/>
              </a:spcBef>
              <a:spcAft>
                <a:spcPts val="0"/>
              </a:spcAft>
              <a:buClr>
                <a:schemeClr val="accent1"/>
              </a:buClr>
              <a:buSzPts val="2380"/>
              <a:buFont typeface="Arial"/>
              <a:buChar char="•"/>
            </a:pPr>
            <a:r>
              <a:rPr b="0" i="0" lang="en-US" sz="2800" u="none">
                <a:solidFill>
                  <a:schemeClr val="dk1"/>
                </a:solidFill>
                <a:latin typeface="Arial"/>
                <a:ea typeface="Arial"/>
                <a:cs typeface="Arial"/>
                <a:sym typeface="Arial"/>
              </a:rPr>
              <a:t>To understand the link between classification and fluid plans</a:t>
            </a:r>
            <a:endParaRPr/>
          </a:p>
          <a:p>
            <a:pPr indent="-354012" lvl="0" marL="354012" rtl="0" algn="l">
              <a:lnSpc>
                <a:spcPct val="100000"/>
              </a:lnSpc>
              <a:spcBef>
                <a:spcPts val="1800"/>
              </a:spcBef>
              <a:spcAft>
                <a:spcPts val="0"/>
              </a:spcAft>
              <a:buClr>
                <a:schemeClr val="accent1"/>
              </a:buClr>
              <a:buSzPts val="2380"/>
              <a:buFont typeface="Arial"/>
              <a:buChar char="•"/>
            </a:pPr>
            <a:r>
              <a:rPr b="0" i="0" lang="en-US" sz="2800" u="none">
                <a:solidFill>
                  <a:schemeClr val="dk1"/>
                </a:solidFill>
                <a:latin typeface="Arial"/>
                <a:ea typeface="Arial"/>
                <a:cs typeface="Arial"/>
                <a:sym typeface="Arial"/>
              </a:rPr>
              <a:t>To explain fluid plans</a:t>
            </a:r>
            <a:endParaRPr/>
          </a:p>
          <a:p>
            <a:pPr indent="-354012" lvl="0" marL="354012" rtl="0" algn="l">
              <a:lnSpc>
                <a:spcPct val="100000"/>
              </a:lnSpc>
              <a:spcBef>
                <a:spcPts val="1800"/>
              </a:spcBef>
              <a:spcAft>
                <a:spcPts val="0"/>
              </a:spcAft>
              <a:buClr>
                <a:schemeClr val="accent1"/>
              </a:buClr>
              <a:buSzPts val="2380"/>
              <a:buFont typeface="Arial"/>
              <a:buChar char="•"/>
            </a:pPr>
            <a:r>
              <a:rPr b="0" i="0" lang="en-US" sz="2800" u="none">
                <a:solidFill>
                  <a:schemeClr val="dk1"/>
                </a:solidFill>
                <a:latin typeface="Arial"/>
                <a:ea typeface="Arial"/>
                <a:cs typeface="Arial"/>
                <a:sym typeface="Arial"/>
              </a:rPr>
              <a:t>To highlight additional treatments</a:t>
            </a:r>
            <a:endParaRPr/>
          </a:p>
          <a:p>
            <a:pPr indent="-31432" lvl="0" marL="182562" rtl="0" algn="l">
              <a:spcBef>
                <a:spcPts val="1200"/>
              </a:spcBef>
              <a:spcAft>
                <a:spcPts val="0"/>
              </a:spcAft>
              <a:buSzPts val="2380"/>
              <a:buNone/>
            </a:pPr>
            <a:r>
              <a:t/>
            </a:r>
            <a:endParaRPr b="0" i="0" sz="2800" u="none">
              <a:solidFill>
                <a:schemeClr val="dk1"/>
              </a:solidFill>
              <a:latin typeface="Arial"/>
              <a:ea typeface="Arial"/>
              <a:cs typeface="Arial"/>
              <a:sym typeface="Arial"/>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54" name="Shape 454"/>
        <p:cNvGrpSpPr/>
        <p:nvPr/>
      </p:nvGrpSpPr>
      <p:grpSpPr>
        <a:xfrm>
          <a:off x="0" y="0"/>
          <a:ext cx="0" cy="0"/>
          <a:chOff x="0" y="0"/>
          <a:chExt cx="0" cy="0"/>
        </a:xfrm>
      </p:grpSpPr>
      <p:sp>
        <p:nvSpPr>
          <p:cNvPr id="455" name="Google Shape;455;p55"/>
          <p:cNvSpPr txBox="1"/>
          <p:nvPr>
            <p:ph type="title"/>
          </p:nvPr>
        </p:nvSpPr>
        <p:spPr>
          <a:xfrm>
            <a:off x="457200" y="188912"/>
            <a:ext cx="8229600" cy="7191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Role of antibiotics &amp; Zinc.</a:t>
            </a:r>
            <a:endParaRPr/>
          </a:p>
        </p:txBody>
      </p:sp>
      <p:sp>
        <p:nvSpPr>
          <p:cNvPr id="456" name="Google Shape;456;p55"/>
          <p:cNvSpPr txBox="1"/>
          <p:nvPr>
            <p:ph idx="1" type="body"/>
          </p:nvPr>
        </p:nvSpPr>
        <p:spPr>
          <a:xfrm>
            <a:off x="457200" y="908050"/>
            <a:ext cx="8001000" cy="56895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90000"/>
              </a:lnSpc>
              <a:spcBef>
                <a:spcPts val="0"/>
              </a:spcBef>
              <a:spcAft>
                <a:spcPts val="0"/>
              </a:spcAft>
              <a:buClr>
                <a:schemeClr val="accent1"/>
              </a:buClr>
              <a:buSzPts val="2380"/>
              <a:buFont typeface="Arial"/>
              <a:buChar char="•"/>
            </a:pPr>
            <a:r>
              <a:rPr b="0" i="0" lang="en-US" sz="2800" u="none">
                <a:solidFill>
                  <a:schemeClr val="dk1"/>
                </a:solidFill>
                <a:latin typeface="Arial"/>
                <a:ea typeface="Arial"/>
                <a:cs typeface="Arial"/>
                <a:sym typeface="Arial"/>
              </a:rPr>
              <a:t>Antimicrobials only indicated for bloody diarrhoea or proven amoebiasis or giardiasis</a:t>
            </a:r>
            <a:endParaRPr/>
          </a:p>
          <a:p>
            <a:pPr indent="-182562" lvl="1" marL="457200" marR="0" rtl="0" algn="l">
              <a:lnSpc>
                <a:spcPct val="90000"/>
              </a:lnSpc>
              <a:spcBef>
                <a:spcPts val="1600"/>
              </a:spcBef>
              <a:spcAft>
                <a:spcPts val="0"/>
              </a:spcAft>
              <a:buClr>
                <a:schemeClr val="accent1"/>
              </a:buClr>
              <a:buSzPts val="1700"/>
              <a:buFont typeface="Arial"/>
              <a:buChar char="•"/>
            </a:pPr>
            <a:r>
              <a:rPr b="0" i="0" lang="en-US" sz="2000" u="none" cap="none" strike="noStrike">
                <a:solidFill>
                  <a:schemeClr val="dk1"/>
                </a:solidFill>
                <a:latin typeface="Arial"/>
                <a:ea typeface="Arial"/>
                <a:cs typeface="Arial"/>
                <a:sym typeface="Arial"/>
              </a:rPr>
              <a:t>Blood diarrhoea– Ciprofloxacin for 3 days</a:t>
            </a:r>
            <a:endParaRPr/>
          </a:p>
          <a:p>
            <a:pPr indent="-182562" lvl="1" marL="457200" marR="0" rtl="0" algn="l">
              <a:lnSpc>
                <a:spcPct val="90000"/>
              </a:lnSpc>
              <a:spcBef>
                <a:spcPts val="1600"/>
              </a:spcBef>
              <a:spcAft>
                <a:spcPts val="0"/>
              </a:spcAft>
              <a:buClr>
                <a:schemeClr val="accent1"/>
              </a:buClr>
              <a:buSzPts val="1700"/>
              <a:buFont typeface="Arial"/>
              <a:buNone/>
            </a:pPr>
            <a:r>
              <a:rPr b="1" i="1" lang="en-US" sz="2000" u="none" cap="none" strike="noStrike">
                <a:solidFill>
                  <a:schemeClr val="dk1"/>
                </a:solidFill>
                <a:latin typeface="Arial"/>
                <a:ea typeface="Arial"/>
                <a:cs typeface="Arial"/>
                <a:sym typeface="Arial"/>
              </a:rPr>
              <a:t>Rule other causes of blood in stool – eg intussusception and other surgical causes</a:t>
            </a:r>
            <a:endParaRPr/>
          </a:p>
          <a:p>
            <a:pPr indent="-182562" lvl="0" marL="182562" marR="0" rtl="0" algn="l">
              <a:lnSpc>
                <a:spcPct val="90000"/>
              </a:lnSpc>
              <a:spcBef>
                <a:spcPts val="1760"/>
              </a:spcBef>
              <a:spcAft>
                <a:spcPts val="0"/>
              </a:spcAft>
              <a:buClr>
                <a:schemeClr val="accent1"/>
              </a:buClr>
              <a:buSzPts val="2380"/>
              <a:buFont typeface="Arial"/>
              <a:buChar char="•"/>
            </a:pPr>
            <a:r>
              <a:rPr b="0" i="0" lang="en-US" sz="2800" u="none">
                <a:solidFill>
                  <a:schemeClr val="dk1"/>
                </a:solidFill>
                <a:latin typeface="Arial"/>
                <a:ea typeface="Arial"/>
                <a:cs typeface="Arial"/>
                <a:sym typeface="Arial"/>
              </a:rPr>
              <a:t>If a child has another severe illness then treat with appropriate antibiotics eg. If has pneumonia</a:t>
            </a:r>
            <a:endParaRPr/>
          </a:p>
          <a:p>
            <a:pPr indent="-182562" lvl="0" marL="182562" marR="0" rtl="0" algn="l">
              <a:lnSpc>
                <a:spcPct val="90000"/>
              </a:lnSpc>
              <a:spcBef>
                <a:spcPts val="1760"/>
              </a:spcBef>
              <a:spcAft>
                <a:spcPts val="0"/>
              </a:spcAft>
              <a:buClr>
                <a:schemeClr val="accent1"/>
              </a:buClr>
              <a:buSzPts val="2380"/>
              <a:buFont typeface="Arial"/>
              <a:buChar char="•"/>
            </a:pPr>
            <a:r>
              <a:rPr b="0" i="0" lang="en-US" sz="2800" u="none">
                <a:solidFill>
                  <a:schemeClr val="dk1"/>
                </a:solidFill>
                <a:latin typeface="Arial"/>
                <a:ea typeface="Arial"/>
                <a:cs typeface="Arial"/>
                <a:sym typeface="Arial"/>
              </a:rPr>
              <a:t>Zinc should be given to </a:t>
            </a:r>
            <a:r>
              <a:rPr b="0" i="0" lang="en-US" sz="2800" u="sng">
                <a:solidFill>
                  <a:schemeClr val="dk1"/>
                </a:solidFill>
                <a:latin typeface="Arial"/>
                <a:ea typeface="Arial"/>
                <a:cs typeface="Arial"/>
                <a:sym typeface="Arial"/>
              </a:rPr>
              <a:t>all children with diarrhoea</a:t>
            </a:r>
            <a:r>
              <a:rPr b="0" i="0" lang="en-US" sz="2800" u="none">
                <a:solidFill>
                  <a:schemeClr val="dk1"/>
                </a:solidFill>
                <a:latin typeface="Arial"/>
                <a:ea typeface="Arial"/>
                <a:cs typeface="Arial"/>
                <a:sym typeface="Arial"/>
              </a:rPr>
              <a:t> as it speeds resolution of symptoms:</a:t>
            </a:r>
            <a:endParaRPr/>
          </a:p>
          <a:p>
            <a:pPr indent="-182562" lvl="1" marL="457200" marR="0" rtl="0" algn="l">
              <a:lnSpc>
                <a:spcPct val="90000"/>
              </a:lnSpc>
              <a:spcBef>
                <a:spcPts val="16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10mg od (half tab) for 14 days if age &lt;6 months</a:t>
            </a:r>
            <a:endParaRPr/>
          </a:p>
          <a:p>
            <a:pPr indent="-182562" lvl="1" marL="457200" marR="0" rtl="0" algn="l">
              <a:lnSpc>
                <a:spcPct val="9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20mg od (one tab) for 14 days if age &gt;=6 months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56"/>
          <p:cNvSpPr txBox="1"/>
          <p:nvPr>
            <p:ph type="title"/>
          </p:nvPr>
        </p:nvSpPr>
        <p:spPr>
          <a:xfrm>
            <a:off x="274637" y="10795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Consequences of diarrhoea </a:t>
            </a:r>
            <a:endParaRPr/>
          </a:p>
        </p:txBody>
      </p:sp>
      <p:sp>
        <p:nvSpPr>
          <p:cNvPr id="463" name="Google Shape;463;p56"/>
          <p:cNvSpPr txBox="1"/>
          <p:nvPr>
            <p:ph idx="1" type="body"/>
          </p:nvPr>
        </p:nvSpPr>
        <p:spPr>
          <a:xfrm>
            <a:off x="422275" y="828675"/>
            <a:ext cx="3932100" cy="8907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380"/>
              <a:buNone/>
            </a:pPr>
            <a:r>
              <a:rPr b="0" i="0" lang="en-US" sz="2800" u="none">
                <a:solidFill>
                  <a:schemeClr val="dk2"/>
                </a:solidFill>
                <a:latin typeface="Arial"/>
                <a:ea typeface="Arial"/>
                <a:cs typeface="Arial"/>
                <a:sym typeface="Arial"/>
              </a:rPr>
              <a:t>Short time </a:t>
            </a:r>
            <a:endParaRPr/>
          </a:p>
        </p:txBody>
      </p:sp>
      <p:sp>
        <p:nvSpPr>
          <p:cNvPr id="464" name="Google Shape;464;p56"/>
          <p:cNvSpPr txBox="1"/>
          <p:nvPr>
            <p:ph idx="1" type="body"/>
          </p:nvPr>
        </p:nvSpPr>
        <p:spPr>
          <a:xfrm>
            <a:off x="457200" y="1544637"/>
            <a:ext cx="3932100" cy="4545000"/>
          </a:xfrm>
          <a:prstGeom prst="rect">
            <a:avLst/>
          </a:prstGeom>
          <a:noFill/>
          <a:ln>
            <a:noFill/>
          </a:ln>
        </p:spPr>
        <p:txBody>
          <a:bodyPr anchorCtr="0" anchor="t" bIns="45700" lIns="91425" spcFirstLastPara="1" rIns="91425" wrap="square" tIns="45700">
            <a:noAutofit/>
          </a:bodyPr>
          <a:lstStyle/>
          <a:p>
            <a:pPr indent="-53022" lvl="0" marL="182562" marR="0" rtl="0" algn="l">
              <a:spcBef>
                <a:spcPts val="0"/>
              </a:spcBef>
              <a:spcAft>
                <a:spcPts val="0"/>
              </a:spcAft>
              <a:buClr>
                <a:schemeClr val="accent1"/>
              </a:buClr>
              <a:buSzPts val="2040"/>
              <a:buFont typeface="Arial"/>
              <a:buNone/>
            </a:pPr>
            <a:r>
              <a:t/>
            </a:r>
            <a:endParaRPr sz="2400">
              <a:solidFill>
                <a:schemeClr val="dk1"/>
              </a:solidFill>
              <a:latin typeface="Arial"/>
              <a:ea typeface="Arial"/>
              <a:cs typeface="Arial"/>
              <a:sym typeface="Arial"/>
            </a:endParaRPr>
          </a:p>
        </p:txBody>
      </p:sp>
      <p:sp>
        <p:nvSpPr>
          <p:cNvPr id="465" name="Google Shape;465;p56"/>
          <p:cNvSpPr txBox="1"/>
          <p:nvPr>
            <p:ph idx="1" type="body"/>
          </p:nvPr>
        </p:nvSpPr>
        <p:spPr>
          <a:xfrm>
            <a:off x="4548187" y="800100"/>
            <a:ext cx="4564200" cy="1092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2210"/>
              <a:buNone/>
            </a:pPr>
            <a:r>
              <a:rPr b="0" i="0" lang="en-US" sz="2600" u="none">
                <a:solidFill>
                  <a:schemeClr val="dk2"/>
                </a:solidFill>
                <a:latin typeface="Arial"/>
                <a:ea typeface="Arial"/>
                <a:cs typeface="Arial"/>
                <a:sym typeface="Arial"/>
              </a:rPr>
              <a:t>Long term effect of persistent diarrhoea in young children </a:t>
            </a:r>
            <a:endParaRPr/>
          </a:p>
        </p:txBody>
      </p:sp>
      <p:sp>
        <p:nvSpPr>
          <p:cNvPr id="466" name="Google Shape;466;p56"/>
          <p:cNvSpPr txBox="1"/>
          <p:nvPr>
            <p:ph idx="2" type="body"/>
          </p:nvPr>
        </p:nvSpPr>
        <p:spPr>
          <a:xfrm>
            <a:off x="4754562" y="1892300"/>
            <a:ext cx="4210200" cy="413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40"/>
              <a:buFont typeface="Arial"/>
              <a:buNone/>
            </a:pPr>
            <a:r>
              <a:rPr b="0" i="0" lang="en-US" sz="2400" u="none">
                <a:solidFill>
                  <a:schemeClr val="dk1"/>
                </a:solidFill>
                <a:latin typeface="Arial"/>
                <a:ea typeface="Arial"/>
                <a:cs typeface="Arial"/>
                <a:sym typeface="Arial"/>
              </a:rPr>
              <a:t> </a:t>
            </a:r>
            <a:endParaRPr/>
          </a:p>
        </p:txBody>
      </p:sp>
      <p:sp>
        <p:nvSpPr>
          <p:cNvPr id="467" name="Google Shape;467;p56"/>
          <p:cNvSpPr txBox="1"/>
          <p:nvPr/>
        </p:nvSpPr>
        <p:spPr>
          <a:xfrm>
            <a:off x="5784850" y="1844675"/>
            <a:ext cx="2089200" cy="647700"/>
          </a:xfrm>
          <a:prstGeom prst="rect">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malnutrition </a:t>
            </a:r>
            <a:endParaRPr/>
          </a:p>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468" name="Google Shape;468;p56"/>
          <p:cNvSpPr txBox="1"/>
          <p:nvPr/>
        </p:nvSpPr>
        <p:spPr>
          <a:xfrm>
            <a:off x="5364162" y="3203575"/>
            <a:ext cx="3456000" cy="2962200"/>
          </a:xfrm>
          <a:prstGeom prst="rect">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FFFFFF"/>
              </a:buClr>
              <a:buSzPts val="2400"/>
              <a:buFont typeface="Arial"/>
              <a:buChar char="•"/>
            </a:pPr>
            <a:r>
              <a:rPr b="0" i="0" lang="en-US" sz="2400" u="none">
                <a:solidFill>
                  <a:srgbClr val="FFFFFF"/>
                </a:solidFill>
                <a:latin typeface="Arial"/>
                <a:ea typeface="Arial"/>
                <a:cs typeface="Arial"/>
                <a:sym typeface="Arial"/>
              </a:rPr>
              <a:t>Impact on psychomotor and cognitive development</a:t>
            </a:r>
            <a:endParaRPr/>
          </a:p>
          <a:p>
            <a:pPr indent="-342900" lvl="0" marL="342900" marR="0" rtl="0" algn="l">
              <a:lnSpc>
                <a:spcPct val="100000"/>
              </a:lnSpc>
              <a:spcBef>
                <a:spcPts val="0"/>
              </a:spcBef>
              <a:spcAft>
                <a:spcPts val="0"/>
              </a:spcAft>
              <a:buClr>
                <a:srgbClr val="FFFFFF"/>
              </a:buClr>
              <a:buSzPts val="2400"/>
              <a:buFont typeface="Arial"/>
              <a:buChar char="•"/>
            </a:pPr>
            <a:r>
              <a:rPr b="0" i="0" lang="en-US" sz="2400" u="none">
                <a:solidFill>
                  <a:srgbClr val="FFFFFF"/>
                </a:solidFill>
                <a:latin typeface="Arial"/>
                <a:ea typeface="Arial"/>
                <a:cs typeface="Arial"/>
                <a:sym typeface="Arial"/>
              </a:rPr>
              <a:t>Reduce linear growth </a:t>
            </a:r>
            <a:endParaRPr/>
          </a:p>
          <a:p>
            <a:pPr indent="-342900" lvl="0" marL="342900" marR="0" rtl="0" algn="l">
              <a:lnSpc>
                <a:spcPct val="100000"/>
              </a:lnSpc>
              <a:spcBef>
                <a:spcPts val="0"/>
              </a:spcBef>
              <a:spcAft>
                <a:spcPts val="0"/>
              </a:spcAft>
              <a:buClr>
                <a:srgbClr val="FFFFFF"/>
              </a:buClr>
              <a:buSzPts val="2400"/>
              <a:buFont typeface="Arial"/>
              <a:buChar char="•"/>
            </a:pPr>
            <a:r>
              <a:rPr b="0" i="0" lang="en-US" sz="2400" u="none">
                <a:solidFill>
                  <a:srgbClr val="FFFFFF"/>
                </a:solidFill>
                <a:latin typeface="Arial"/>
                <a:ea typeface="Arial"/>
                <a:cs typeface="Arial"/>
                <a:sym typeface="Arial"/>
              </a:rPr>
              <a:t>Secondary infections  </a:t>
            </a:r>
            <a:endParaRPr/>
          </a:p>
        </p:txBody>
      </p:sp>
      <p:sp>
        <p:nvSpPr>
          <p:cNvPr id="469" name="Google Shape;469;p56"/>
          <p:cNvSpPr/>
          <p:nvPr/>
        </p:nvSpPr>
        <p:spPr>
          <a:xfrm>
            <a:off x="6719887" y="2473325"/>
            <a:ext cx="371400" cy="720600"/>
          </a:xfrm>
          <a:prstGeom prst="downArrow">
            <a:avLst>
              <a:gd fmla="val 16033" name="adj1"/>
              <a:gd fmla="val 50000" name="adj2"/>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0" name="Google Shape;470;p56"/>
          <p:cNvSpPr txBox="1"/>
          <p:nvPr/>
        </p:nvSpPr>
        <p:spPr>
          <a:xfrm>
            <a:off x="960437" y="1620837"/>
            <a:ext cx="3463800" cy="2240100"/>
          </a:xfrm>
          <a:prstGeom prst="rect">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Related to : </a:t>
            </a:r>
            <a:endParaRPr/>
          </a:p>
          <a:p>
            <a:pPr indent="0" lvl="0" marL="0" marR="0" rtl="0" algn="ctr">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Delay in institution of appropriate treatment</a:t>
            </a:r>
            <a:endParaRPr/>
          </a:p>
          <a:p>
            <a:pPr indent="0" lvl="0" marL="0" marR="0" rtl="0" algn="ctr">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(community &amp; health facility) </a:t>
            </a:r>
            <a:endParaRPr/>
          </a:p>
          <a:p>
            <a:pPr indent="0" lvl="0" marL="0" marR="0" rtl="0" algn="l">
              <a:lnSpc>
                <a:spcPct val="100000"/>
              </a:lnSpc>
              <a:spcBef>
                <a:spcPts val="0"/>
              </a:spcBef>
              <a:spcAft>
                <a:spcPts val="0"/>
              </a:spcAft>
              <a:buNone/>
            </a:pPr>
            <a:r>
              <a:t/>
            </a:r>
            <a:endParaRPr b="0" i="0" sz="2400" u="none">
              <a:solidFill>
                <a:srgbClr val="FFFFFF"/>
              </a:solidFill>
              <a:latin typeface="Arial"/>
              <a:ea typeface="Arial"/>
              <a:cs typeface="Arial"/>
              <a:sym typeface="Arial"/>
            </a:endParaRPr>
          </a:p>
        </p:txBody>
      </p:sp>
      <p:sp>
        <p:nvSpPr>
          <p:cNvPr id="471" name="Google Shape;471;p56"/>
          <p:cNvSpPr txBox="1"/>
          <p:nvPr/>
        </p:nvSpPr>
        <p:spPr>
          <a:xfrm>
            <a:off x="960437" y="4291012"/>
            <a:ext cx="3429000" cy="2451000"/>
          </a:xfrm>
          <a:prstGeom prst="rect">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Poor tissue perfusion</a:t>
            </a:r>
            <a:endParaRPr/>
          </a:p>
          <a:p>
            <a:pPr indent="0" lvl="0" marL="0" marR="0" rtl="0" algn="l">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Electrolyte disorders, acidosis, </a:t>
            </a:r>
            <a:endParaRPr/>
          </a:p>
          <a:p>
            <a:pPr indent="0" lvl="0" marL="0" marR="0" rtl="0" algn="l">
              <a:lnSpc>
                <a:spcPct val="100000"/>
              </a:lnSpc>
              <a:spcBef>
                <a:spcPts val="0"/>
              </a:spcBef>
              <a:spcAft>
                <a:spcPts val="0"/>
              </a:spcAft>
              <a:buClr>
                <a:srgbClr val="FFFFFF"/>
              </a:buClr>
              <a:buSzPts val="2400"/>
              <a:buFont typeface="Arial"/>
              <a:buNone/>
            </a:pPr>
            <a:r>
              <a:rPr b="0" i="0" lang="en-US" sz="2400" u="none">
                <a:solidFill>
                  <a:srgbClr val="FFFFFF"/>
                </a:solidFill>
                <a:latin typeface="Arial"/>
                <a:ea typeface="Arial"/>
                <a:cs typeface="Arial"/>
                <a:sym typeface="Arial"/>
              </a:rPr>
              <a:t>End organ failure to kidney, liver, brain. Death </a:t>
            </a:r>
            <a:endParaRPr/>
          </a:p>
        </p:txBody>
      </p:sp>
      <p:sp>
        <p:nvSpPr>
          <p:cNvPr id="472" name="Google Shape;472;p56"/>
          <p:cNvSpPr/>
          <p:nvPr/>
        </p:nvSpPr>
        <p:spPr>
          <a:xfrm>
            <a:off x="2382837" y="3827462"/>
            <a:ext cx="317400" cy="455700"/>
          </a:xfrm>
          <a:prstGeom prst="downArrow">
            <a:avLst>
              <a:gd fmla="val 14074" name="adj1"/>
              <a:gd fmla="val 50000" name="adj2"/>
            </a:avLst>
          </a:prstGeom>
          <a:solidFill>
            <a:schemeClr val="accent1"/>
          </a:solidFill>
          <a:ln cap="flat" cmpd="sng" w="26425">
            <a:solidFill>
              <a:srgbClr val="6B76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5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Treat patient NOT the CASE </a:t>
            </a:r>
            <a:endParaRPr/>
          </a:p>
        </p:txBody>
      </p:sp>
      <p:sp>
        <p:nvSpPr>
          <p:cNvPr id="478" name="Google Shape;478;p5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720"/>
              <a:buFont typeface="Arial"/>
              <a:buChar char="•"/>
            </a:pPr>
            <a:r>
              <a:rPr b="1" i="0" lang="en-US" sz="3200" u="none">
                <a:solidFill>
                  <a:schemeClr val="dk1"/>
                </a:solidFill>
                <a:latin typeface="Arial"/>
                <a:ea typeface="Arial"/>
                <a:cs typeface="Arial"/>
                <a:sym typeface="Arial"/>
              </a:rPr>
              <a:t>Counsel the care taker: </a:t>
            </a:r>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53022" lvl="0" marL="182562" marR="0" rtl="0" algn="l">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p:txBody>
      </p:sp>
      <p:graphicFrame>
        <p:nvGraphicFramePr>
          <p:cNvPr id="479" name="Google Shape;479;p57"/>
          <p:cNvGraphicFramePr/>
          <p:nvPr/>
        </p:nvGraphicFramePr>
        <p:xfrm>
          <a:off x="457200" y="2276475"/>
          <a:ext cx="3000000" cy="3000000"/>
        </p:xfrm>
        <a:graphic>
          <a:graphicData uri="http://schemas.openxmlformats.org/drawingml/2006/table">
            <a:tbl>
              <a:tblPr>
                <a:noFill/>
                <a:tableStyleId>{C05F0393-6190-4280-BDCF-3BD8AC37AAFD}</a:tableStyleId>
              </a:tblPr>
              <a:tblGrid>
                <a:gridCol w="2459025"/>
                <a:gridCol w="5770550"/>
              </a:tblGrid>
              <a:tr h="1200150">
                <a:tc>
                  <a:txBody>
                    <a:bodyPr/>
                    <a:lstStyle/>
                    <a:p>
                      <a:pPr indent="0" lvl="0" marL="0" marR="0" rtl="0" algn="l">
                        <a:lnSpc>
                          <a:spcPct val="100000"/>
                        </a:lnSpc>
                        <a:spcBef>
                          <a:spcPts val="0"/>
                        </a:spcBef>
                        <a:spcAft>
                          <a:spcPts val="0"/>
                        </a:spcAft>
                        <a:buClr>
                          <a:srgbClr val="FFFFFF"/>
                        </a:buClr>
                        <a:buSzPts val="2400"/>
                        <a:buFont typeface="Arial"/>
                        <a:buNone/>
                      </a:pPr>
                      <a:r>
                        <a:rPr b="1" i="0" lang="en-US" sz="2400" u="none">
                          <a:solidFill>
                            <a:srgbClr val="FFFFFF"/>
                          </a:solidFill>
                          <a:latin typeface="Arial"/>
                          <a:ea typeface="Arial"/>
                          <a:cs typeface="Arial"/>
                          <a:sym typeface="Arial"/>
                        </a:rPr>
                        <a:t>Diarrhoea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2400"/>
                        <a:buFont typeface="Arial"/>
                        <a:buNone/>
                      </a:pPr>
                      <a:r>
                        <a:rPr b="1" i="0" lang="en-US" sz="2400" u="none">
                          <a:solidFill>
                            <a:srgbClr val="FFFFFF"/>
                          </a:solidFill>
                          <a:latin typeface="Arial"/>
                          <a:ea typeface="Arial"/>
                          <a:cs typeface="Arial"/>
                          <a:sym typeface="Arial"/>
                        </a:rPr>
                        <a:t>What Causes diarrhoea </a:t>
                      </a:r>
                      <a:endParaRPr/>
                    </a:p>
                    <a:p>
                      <a:pPr indent="0" lvl="0" marL="0" marR="0" rtl="0" algn="l">
                        <a:lnSpc>
                          <a:spcPct val="100000"/>
                        </a:lnSpc>
                        <a:spcBef>
                          <a:spcPts val="0"/>
                        </a:spcBef>
                        <a:spcAft>
                          <a:spcPts val="0"/>
                        </a:spcAft>
                        <a:buClr>
                          <a:srgbClr val="FFFFFF"/>
                        </a:buClr>
                        <a:buSzPts val="2400"/>
                        <a:buFont typeface="Arial"/>
                        <a:buNone/>
                      </a:pPr>
                      <a:r>
                        <a:rPr b="1" i="0" lang="en-US" sz="2400" u="none">
                          <a:solidFill>
                            <a:srgbClr val="FFFFFF"/>
                          </a:solidFill>
                          <a:latin typeface="Arial"/>
                          <a:ea typeface="Arial"/>
                          <a:cs typeface="Arial"/>
                          <a:sym typeface="Arial"/>
                        </a:rPr>
                        <a:t>How to Prevent diarrhoea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1200150">
                <a:tc>
                  <a:txBody>
                    <a:bodyPr/>
                    <a:lstStyle/>
                    <a:p>
                      <a:pPr indent="0" lvl="0" marL="0" marR="0" rtl="0" algn="l">
                        <a:lnSpc>
                          <a:spcPct val="100000"/>
                        </a:lnSpc>
                        <a:spcBef>
                          <a:spcPts val="0"/>
                        </a:spcBef>
                        <a:spcAft>
                          <a:spcPts val="0"/>
                        </a:spcAft>
                        <a:buClr>
                          <a:srgbClr val="292934"/>
                        </a:buClr>
                        <a:buSzPts val="2400"/>
                        <a:buFont typeface="Arial"/>
                        <a:buNone/>
                      </a:pPr>
                      <a:r>
                        <a:rPr b="1" i="0" lang="en-US" sz="2400" u="none">
                          <a:solidFill>
                            <a:srgbClr val="292934"/>
                          </a:solidFill>
                          <a:latin typeface="Arial"/>
                          <a:ea typeface="Arial"/>
                          <a:cs typeface="Arial"/>
                          <a:sym typeface="Arial"/>
                        </a:rPr>
                        <a:t>Dehydration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CE0DE"/>
                    </a:solidFill>
                  </a:tcPr>
                </a:tc>
                <a:tc>
                  <a:txBody>
                    <a:bodyPr/>
                    <a:lstStyle/>
                    <a:p>
                      <a:pPr indent="0" lvl="0" marL="0" marR="0" rtl="0" algn="l">
                        <a:lnSpc>
                          <a:spcPct val="100000"/>
                        </a:lnSpc>
                        <a:spcBef>
                          <a:spcPts val="0"/>
                        </a:spcBef>
                        <a:spcAft>
                          <a:spcPts val="0"/>
                        </a:spcAft>
                        <a:buClr>
                          <a:srgbClr val="292934"/>
                        </a:buClr>
                        <a:buSzPts val="2400"/>
                        <a:buFont typeface="Arial"/>
                        <a:buNone/>
                      </a:pPr>
                      <a:r>
                        <a:rPr b="1" i="0" lang="en-US" sz="2400" u="none">
                          <a:solidFill>
                            <a:srgbClr val="292934"/>
                          </a:solidFill>
                          <a:latin typeface="Arial"/>
                          <a:ea typeface="Arial"/>
                          <a:cs typeface="Arial"/>
                          <a:sym typeface="Arial"/>
                        </a:rPr>
                        <a:t>What causes dehydration </a:t>
                      </a:r>
                      <a:endParaRPr/>
                    </a:p>
                    <a:p>
                      <a:pPr indent="0" lvl="0" marL="0" marR="0" rtl="0" algn="l">
                        <a:lnSpc>
                          <a:spcPct val="100000"/>
                        </a:lnSpc>
                        <a:spcBef>
                          <a:spcPts val="0"/>
                        </a:spcBef>
                        <a:spcAft>
                          <a:spcPts val="0"/>
                        </a:spcAft>
                        <a:buClr>
                          <a:srgbClr val="292934"/>
                        </a:buClr>
                        <a:buSzPts val="2400"/>
                        <a:buFont typeface="Arial"/>
                        <a:buNone/>
                      </a:pPr>
                      <a:r>
                        <a:rPr b="1" i="0" lang="en-US" sz="2400" u="none">
                          <a:solidFill>
                            <a:srgbClr val="292934"/>
                          </a:solidFill>
                          <a:latin typeface="Arial"/>
                          <a:ea typeface="Arial"/>
                          <a:cs typeface="Arial"/>
                          <a:sym typeface="Arial"/>
                        </a:rPr>
                        <a:t>How to prevent dehydration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CE0DE"/>
                    </a:solidFill>
                  </a:tcPr>
                </a:tc>
              </a:tr>
              <a:tr h="1200150">
                <a:tc>
                  <a:txBody>
                    <a:bodyPr/>
                    <a:lstStyle/>
                    <a:p>
                      <a:pPr indent="0" lvl="0" marL="0" marR="0" rtl="0" algn="l">
                        <a:lnSpc>
                          <a:spcPct val="100000"/>
                        </a:lnSpc>
                        <a:spcBef>
                          <a:spcPts val="0"/>
                        </a:spcBef>
                        <a:spcAft>
                          <a:spcPts val="0"/>
                        </a:spcAft>
                        <a:buClr>
                          <a:srgbClr val="292934"/>
                        </a:buClr>
                        <a:buSzPts val="2400"/>
                        <a:buFont typeface="Arial"/>
                        <a:buNone/>
                      </a:pPr>
                      <a:r>
                        <a:rPr b="1" i="0" lang="en-US" sz="2400" u="none">
                          <a:solidFill>
                            <a:srgbClr val="292934"/>
                          </a:solidFill>
                          <a:latin typeface="Arial"/>
                          <a:ea typeface="Arial"/>
                          <a:cs typeface="Arial"/>
                          <a:sym typeface="Arial"/>
                        </a:rPr>
                        <a:t>Consequences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F0EF"/>
                    </a:solidFill>
                  </a:tcPr>
                </a:tc>
                <a:tc>
                  <a:txBody>
                    <a:bodyPr/>
                    <a:lstStyle/>
                    <a:p>
                      <a:pPr indent="0" lvl="0" marL="0" marR="0" rtl="0" algn="l">
                        <a:lnSpc>
                          <a:spcPct val="100000"/>
                        </a:lnSpc>
                        <a:spcBef>
                          <a:spcPts val="0"/>
                        </a:spcBef>
                        <a:spcAft>
                          <a:spcPts val="0"/>
                        </a:spcAft>
                        <a:buClr>
                          <a:srgbClr val="292934"/>
                        </a:buClr>
                        <a:buSzPts val="2400"/>
                        <a:buFont typeface="Arial"/>
                        <a:buNone/>
                      </a:pPr>
                      <a:r>
                        <a:rPr b="1" i="0" lang="en-US" sz="2400" u="none">
                          <a:solidFill>
                            <a:srgbClr val="292934"/>
                          </a:solidFill>
                          <a:latin typeface="Arial"/>
                          <a:ea typeface="Arial"/>
                          <a:cs typeface="Arial"/>
                          <a:sym typeface="Arial"/>
                        </a:rPr>
                        <a:t>Malnutrition </a:t>
                      </a:r>
                      <a:endParaRPr/>
                    </a:p>
                    <a:p>
                      <a:pPr indent="0" lvl="0" marL="0" marR="0" rtl="0" algn="l">
                        <a:lnSpc>
                          <a:spcPct val="100000"/>
                        </a:lnSpc>
                        <a:spcBef>
                          <a:spcPts val="0"/>
                        </a:spcBef>
                        <a:spcAft>
                          <a:spcPts val="0"/>
                        </a:spcAft>
                        <a:buClr>
                          <a:srgbClr val="292934"/>
                        </a:buClr>
                        <a:buSzPts val="2400"/>
                        <a:buFont typeface="Arial"/>
                        <a:buNone/>
                      </a:pPr>
                      <a:r>
                        <a:rPr b="1" i="0" lang="en-US" sz="2400" u="none">
                          <a:solidFill>
                            <a:srgbClr val="292934"/>
                          </a:solidFill>
                          <a:latin typeface="Arial"/>
                          <a:ea typeface="Arial"/>
                          <a:cs typeface="Arial"/>
                          <a:sym typeface="Arial"/>
                        </a:rPr>
                        <a:t>How to prevent malnutrition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EF0EF"/>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58"/>
          <p:cNvSpPr txBox="1"/>
          <p:nvPr>
            <p:ph type="title"/>
          </p:nvPr>
        </p:nvSpPr>
        <p:spPr>
          <a:xfrm>
            <a:off x="457200" y="214312"/>
            <a:ext cx="8229600" cy="990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1" i="0" lang="en-US" sz="4000" u="none">
                <a:solidFill>
                  <a:schemeClr val="dk2"/>
                </a:solidFill>
                <a:latin typeface="Arial"/>
                <a:ea typeface="Arial"/>
                <a:cs typeface="Arial"/>
                <a:sym typeface="Arial"/>
              </a:rPr>
              <a:t>High impact interventions to reduce under 5’s diarrhoea deaths </a:t>
            </a:r>
            <a:endParaRPr/>
          </a:p>
        </p:txBody>
      </p:sp>
      <p:sp>
        <p:nvSpPr>
          <p:cNvPr id="486" name="Google Shape;486;p58"/>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0" lvl="0" marL="182562" marR="0" rtl="0" algn="l">
              <a:lnSpc>
                <a:spcPct val="100000"/>
              </a:lnSpc>
              <a:spcBef>
                <a:spcPts val="0"/>
              </a:spcBef>
              <a:spcAft>
                <a:spcPts val="0"/>
              </a:spcAft>
              <a:buClr>
                <a:schemeClr val="accent1"/>
              </a:buClr>
              <a:buSzPts val="3060"/>
              <a:buFont typeface="Arial"/>
              <a:buNone/>
            </a:pPr>
            <a:r>
              <a:t/>
            </a:r>
            <a:endParaRPr b="0" i="0" sz="3600" u="none">
              <a:solidFill>
                <a:schemeClr val="dk1"/>
              </a:solidFill>
              <a:latin typeface="Arial"/>
              <a:ea typeface="Arial"/>
              <a:cs typeface="Arial"/>
              <a:sym typeface="Arial"/>
            </a:endParaRPr>
          </a:p>
          <a:p>
            <a:pPr indent="0" lvl="0" marL="182562" marR="0" rtl="0" algn="l">
              <a:lnSpc>
                <a:spcPct val="100000"/>
              </a:lnSpc>
              <a:spcBef>
                <a:spcPts val="720"/>
              </a:spcBef>
              <a:spcAft>
                <a:spcPts val="0"/>
              </a:spcAft>
              <a:buClr>
                <a:schemeClr val="accent1"/>
              </a:buClr>
              <a:buSzPts val="3060"/>
              <a:buFont typeface="Arial"/>
              <a:buNone/>
            </a:pPr>
            <a:r>
              <a:t/>
            </a:r>
            <a:endParaRPr b="0" i="0" sz="3600" u="none">
              <a:solidFill>
                <a:schemeClr val="dk1"/>
              </a:solidFill>
              <a:latin typeface="Arial"/>
              <a:ea typeface="Arial"/>
              <a:cs typeface="Arial"/>
              <a:sym typeface="Arial"/>
            </a:endParaRPr>
          </a:p>
          <a:p>
            <a:pPr indent="0" lvl="0" marL="182562" marR="0" rtl="0" algn="l">
              <a:spcBef>
                <a:spcPts val="720"/>
              </a:spcBef>
              <a:spcAft>
                <a:spcPts val="0"/>
              </a:spcAft>
              <a:buClr>
                <a:schemeClr val="accent1"/>
              </a:buClr>
              <a:buSzPts val="3060"/>
              <a:buFont typeface="Arial"/>
              <a:buNone/>
            </a:pPr>
            <a:r>
              <a:t/>
            </a:r>
            <a:endParaRPr b="0" i="0" sz="3600" u="none">
              <a:solidFill>
                <a:schemeClr val="dk1"/>
              </a:solidFill>
              <a:latin typeface="Arial"/>
              <a:ea typeface="Arial"/>
              <a:cs typeface="Arial"/>
              <a:sym typeface="Arial"/>
            </a:endParaRPr>
          </a:p>
        </p:txBody>
      </p:sp>
      <p:graphicFrame>
        <p:nvGraphicFramePr>
          <p:cNvPr id="487" name="Google Shape;487;p58"/>
          <p:cNvGraphicFramePr/>
          <p:nvPr/>
        </p:nvGraphicFramePr>
        <p:xfrm>
          <a:off x="457200" y="1633537"/>
          <a:ext cx="3000000" cy="3000000"/>
        </p:xfrm>
        <a:graphic>
          <a:graphicData uri="http://schemas.openxmlformats.org/drawingml/2006/table">
            <a:tbl>
              <a:tblPr>
                <a:noFill/>
                <a:tableStyleId>{C05F0393-6190-4280-BDCF-3BD8AC37AAFD}</a:tableStyleId>
              </a:tblPr>
              <a:tblGrid>
                <a:gridCol w="3041650"/>
                <a:gridCol w="2290750"/>
                <a:gridCol w="3030525"/>
              </a:tblGrid>
              <a:tr h="2043100">
                <a:tc>
                  <a:txBody>
                    <a:bodyPr/>
                    <a:lstStyle/>
                    <a:p>
                      <a:pPr indent="0" lvl="0" marL="0" marR="0" rtl="0" algn="l">
                        <a:lnSpc>
                          <a:spcPct val="100000"/>
                        </a:lnSpc>
                        <a:spcBef>
                          <a:spcPts val="0"/>
                        </a:spcBef>
                        <a:spcAft>
                          <a:spcPts val="0"/>
                        </a:spcAft>
                        <a:buClr>
                          <a:srgbClr val="FFFFFF"/>
                        </a:buClr>
                        <a:buSzPts val="3200"/>
                        <a:buFont typeface="Arial"/>
                        <a:buNone/>
                      </a:pPr>
                      <a:r>
                        <a:rPr b="1" i="0" lang="en-US" sz="3200" u="none">
                          <a:solidFill>
                            <a:srgbClr val="FFFFFF"/>
                          </a:solidFill>
                          <a:latin typeface="Arial"/>
                          <a:ea typeface="Arial"/>
                          <a:cs typeface="Arial"/>
                          <a:sym typeface="Arial"/>
                        </a:rPr>
                        <a:t>Water, sanitation and hygiene</a:t>
                      </a:r>
                      <a:endParaRPr/>
                    </a:p>
                    <a:p>
                      <a:pPr indent="0" lvl="0" marL="0" marR="0" rtl="0" algn="l">
                        <a:lnSpc>
                          <a:spcPct val="100000"/>
                        </a:lnSpc>
                        <a:spcBef>
                          <a:spcPts val="0"/>
                        </a:spcBef>
                        <a:spcAft>
                          <a:spcPts val="0"/>
                        </a:spcAft>
                        <a:buClr>
                          <a:srgbClr val="FFFFFF"/>
                        </a:buClr>
                        <a:buSzPts val="3200"/>
                        <a:buFont typeface="Arial"/>
                        <a:buNone/>
                      </a:pPr>
                      <a:r>
                        <a:rPr b="1" i="0" lang="en-US" sz="3200" u="none">
                          <a:solidFill>
                            <a:srgbClr val="FFFFFF"/>
                          </a:solidFill>
                          <a:latin typeface="Arial"/>
                          <a:ea typeface="Arial"/>
                          <a:cs typeface="Arial"/>
                          <a:sym typeface="Arial"/>
                        </a:rPr>
                        <a:t>(WASH) </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3200"/>
                        <a:buFont typeface="Arial"/>
                        <a:buNone/>
                      </a:pPr>
                      <a:r>
                        <a:rPr b="1" i="0" lang="en-US" sz="3200" u="none">
                          <a:solidFill>
                            <a:srgbClr val="FFFFFF"/>
                          </a:solidFill>
                          <a:latin typeface="Arial"/>
                          <a:ea typeface="Arial"/>
                          <a:cs typeface="Arial"/>
                          <a:sym typeface="Arial"/>
                        </a:rPr>
                        <a:t>ORS</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3200"/>
                        <a:buFont typeface="Arial"/>
                        <a:buNone/>
                      </a:pPr>
                      <a:r>
                        <a:rPr b="1" i="0" lang="en-US" sz="3200" u="none">
                          <a:solidFill>
                            <a:srgbClr val="FFFFFF"/>
                          </a:solidFill>
                          <a:latin typeface="Arial"/>
                          <a:ea typeface="Arial"/>
                          <a:cs typeface="Arial"/>
                          <a:sym typeface="Arial"/>
                        </a:rPr>
                        <a:t>Exclusive breastfeeding </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2286000">
                <a:tc gridSpan="3">
                  <a:txBody>
                    <a:bodyPr/>
                    <a:lstStyle/>
                    <a:p>
                      <a:pPr indent="0" lvl="0" marL="0" marR="0" rtl="0" algn="l">
                        <a:lnSpc>
                          <a:spcPct val="100000"/>
                        </a:lnSpc>
                        <a:spcBef>
                          <a:spcPts val="0"/>
                        </a:spcBef>
                        <a:spcAft>
                          <a:spcPts val="0"/>
                        </a:spcAft>
                        <a:buClr>
                          <a:srgbClr val="292934"/>
                        </a:buClr>
                        <a:buSzPts val="3600"/>
                        <a:buFont typeface="Arial"/>
                        <a:buNone/>
                      </a:pPr>
                      <a:r>
                        <a:rPr b="0" i="0" lang="en-US" sz="3600" u="none">
                          <a:solidFill>
                            <a:srgbClr val="292934"/>
                          </a:solidFill>
                          <a:latin typeface="Arial"/>
                          <a:ea typeface="Arial"/>
                          <a:cs typeface="Arial"/>
                          <a:sym typeface="Arial"/>
                        </a:rPr>
                        <a:t>Even 10% scale-up of the 13 existing interventions for diarrhoea would reduce under 5’s diarrhoea deaths by 48% by 2030</a:t>
                      </a:r>
                      <a:endParaRPr/>
                    </a:p>
                  </a:txBody>
                  <a:tcPr marT="45725" marB="45725"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CE0DE"/>
                    </a:solidFill>
                  </a:tcPr>
                </a:tc>
                <a:tc hMerge="1"/>
                <a:tc hMerge="1"/>
              </a:tr>
            </a:tbl>
          </a:graphicData>
        </a:graphic>
      </p:graphicFrame>
      <p:sp>
        <p:nvSpPr>
          <p:cNvPr id="488" name="Google Shape;488;p58"/>
          <p:cNvSpPr txBox="1"/>
          <p:nvPr/>
        </p:nvSpPr>
        <p:spPr>
          <a:xfrm>
            <a:off x="534987" y="6057900"/>
            <a:ext cx="8073900" cy="8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Effective hand washing, point-of- use water treatment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Safe storage of water may have similar effect as chlorination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93" name="Shape 493"/>
        <p:cNvGrpSpPr/>
        <p:nvPr/>
      </p:nvGrpSpPr>
      <p:grpSpPr>
        <a:xfrm>
          <a:off x="0" y="0"/>
          <a:ext cx="0" cy="0"/>
          <a:chOff x="0" y="0"/>
          <a:chExt cx="0" cy="0"/>
        </a:xfrm>
      </p:grpSpPr>
      <p:sp>
        <p:nvSpPr>
          <p:cNvPr id="494" name="Google Shape;494;p59"/>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Arial"/>
              <a:buNone/>
            </a:pPr>
            <a:r>
              <a:rPr b="0" i="0" lang="en-US" sz="5400" u="none">
                <a:solidFill>
                  <a:schemeClr val="dk2"/>
                </a:solidFill>
                <a:latin typeface="Arial"/>
                <a:ea typeface="Arial"/>
                <a:cs typeface="Arial"/>
                <a:sym typeface="Arial"/>
              </a:rPr>
              <a:t>QUESTIONS?</a:t>
            </a:r>
            <a:endParaRPr/>
          </a:p>
        </p:txBody>
      </p:sp>
      <p:sp>
        <p:nvSpPr>
          <p:cNvPr id="495" name="Google Shape;495;p59"/>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40"/>
              <a:buNone/>
            </a:pPr>
            <a:r>
              <a:t/>
            </a:r>
            <a:endParaRPr>
              <a:solidFill>
                <a:srgbClr val="55556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499" name="Shape 499"/>
        <p:cNvGrpSpPr/>
        <p:nvPr/>
      </p:nvGrpSpPr>
      <p:grpSpPr>
        <a:xfrm>
          <a:off x="0" y="0"/>
          <a:ext cx="0" cy="0"/>
          <a:chOff x="0" y="0"/>
          <a:chExt cx="0" cy="0"/>
        </a:xfrm>
      </p:grpSpPr>
      <p:sp>
        <p:nvSpPr>
          <p:cNvPr id="500" name="Google Shape;500;p60"/>
          <p:cNvSpPr txBox="1"/>
          <p:nvPr>
            <p:ph type="title"/>
          </p:nvPr>
        </p:nvSpPr>
        <p:spPr>
          <a:xfrm>
            <a:off x="539750" y="206375"/>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Summary</a:t>
            </a:r>
            <a:endParaRPr/>
          </a:p>
        </p:txBody>
      </p:sp>
      <p:sp>
        <p:nvSpPr>
          <p:cNvPr id="501" name="Google Shape;501;p60"/>
          <p:cNvSpPr txBox="1"/>
          <p:nvPr>
            <p:ph idx="1" type="body"/>
          </p:nvPr>
        </p:nvSpPr>
        <p:spPr>
          <a:xfrm>
            <a:off x="669925" y="1196975"/>
            <a:ext cx="7804200" cy="5143500"/>
          </a:xfrm>
          <a:prstGeom prst="rect">
            <a:avLst/>
          </a:prstGeom>
          <a:noFill/>
          <a:ln>
            <a:noFill/>
          </a:ln>
        </p:spPr>
        <p:txBody>
          <a:bodyPr anchorCtr="0" anchor="t" bIns="45700" lIns="91425" spcFirstLastPara="1" rIns="91425" wrap="square" tIns="45700">
            <a:noAutofit/>
          </a:bodyPr>
          <a:lstStyle/>
          <a:p>
            <a:pPr indent="-194310" lvl="0" marL="182562" marR="0" rtl="0" algn="l">
              <a:lnSpc>
                <a:spcPct val="90000"/>
              </a:lnSpc>
              <a:spcBef>
                <a:spcPts val="0"/>
              </a:spcBef>
              <a:spcAft>
                <a:spcPts val="0"/>
              </a:spcAft>
              <a:buClr>
                <a:schemeClr val="accent1"/>
              </a:buClr>
              <a:buSzPts val="3060"/>
              <a:buFont typeface="Arial"/>
              <a:buChar char="•"/>
            </a:pPr>
            <a:r>
              <a:rPr b="0" i="0" lang="en-US" sz="3600" u="none">
                <a:solidFill>
                  <a:schemeClr val="dk1"/>
                </a:solidFill>
                <a:latin typeface="Arial"/>
                <a:ea typeface="Arial"/>
                <a:cs typeface="Arial"/>
                <a:sym typeface="Arial"/>
              </a:rPr>
              <a:t>Promotive – </a:t>
            </a:r>
            <a:endParaRPr/>
          </a:p>
          <a:p>
            <a:pPr indent="-194310" lvl="0" marL="182562" marR="0" rtl="0" algn="l">
              <a:lnSpc>
                <a:spcPct val="90000"/>
              </a:lnSpc>
              <a:spcBef>
                <a:spcPts val="1920"/>
              </a:spcBef>
              <a:spcAft>
                <a:spcPts val="0"/>
              </a:spcAft>
              <a:buClr>
                <a:schemeClr val="accent1"/>
              </a:buClr>
              <a:buSzPts val="3060"/>
              <a:buFont typeface="Arial"/>
              <a:buChar char="•"/>
            </a:pPr>
            <a:r>
              <a:rPr b="0" i="0" lang="en-US" sz="3600" u="none">
                <a:solidFill>
                  <a:schemeClr val="dk1"/>
                </a:solidFill>
                <a:latin typeface="Arial"/>
                <a:ea typeface="Arial"/>
                <a:cs typeface="Arial"/>
                <a:sym typeface="Arial"/>
              </a:rPr>
              <a:t>Preventive – </a:t>
            </a:r>
            <a:endParaRPr/>
          </a:p>
          <a:p>
            <a:pPr indent="-194310" lvl="0" marL="182562" marR="0" rtl="0" algn="l">
              <a:lnSpc>
                <a:spcPct val="90000"/>
              </a:lnSpc>
              <a:spcBef>
                <a:spcPts val="1920"/>
              </a:spcBef>
              <a:spcAft>
                <a:spcPts val="0"/>
              </a:spcAft>
              <a:buClr>
                <a:schemeClr val="accent1"/>
              </a:buClr>
              <a:buSzPts val="3060"/>
              <a:buFont typeface="Arial"/>
              <a:buChar char="•"/>
            </a:pPr>
            <a:r>
              <a:rPr b="0" i="0" lang="en-US" sz="3600" u="none">
                <a:solidFill>
                  <a:schemeClr val="dk1"/>
                </a:solidFill>
                <a:latin typeface="Arial"/>
                <a:ea typeface="Arial"/>
                <a:cs typeface="Arial"/>
                <a:sym typeface="Arial"/>
              </a:rPr>
              <a:t>evidenced based case management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544512" y="333375"/>
            <a:ext cx="8015400" cy="89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Aetiology of diarrhoea (1)</a:t>
            </a:r>
            <a:endParaRPr/>
          </a:p>
        </p:txBody>
      </p:sp>
      <p:sp>
        <p:nvSpPr>
          <p:cNvPr id="193" name="Google Shape;193;p29"/>
          <p:cNvSpPr txBox="1"/>
          <p:nvPr>
            <p:ph idx="1" type="body"/>
          </p:nvPr>
        </p:nvSpPr>
        <p:spPr>
          <a:xfrm>
            <a:off x="568325" y="1125537"/>
            <a:ext cx="8015400" cy="5329200"/>
          </a:xfrm>
          <a:prstGeom prst="rect">
            <a:avLst/>
          </a:prstGeom>
          <a:noFill/>
          <a:ln>
            <a:noFill/>
          </a:ln>
        </p:spPr>
        <p:txBody>
          <a:bodyPr anchorCtr="0" anchor="t" bIns="91425" lIns="91425" spcFirstLastPara="1" rIns="91425" wrap="square" tIns="91425">
            <a:noAutofit/>
          </a:bodyPr>
          <a:lstStyle/>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Gastroenteritis of the gastro-intestinal tract caused by : </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Bacteria  </a:t>
            </a:r>
            <a:endParaRPr/>
          </a:p>
          <a:p>
            <a:pPr indent="-182562" lvl="2" marL="730250" rtl="0" algn="l">
              <a:lnSpc>
                <a:spcPct val="100000"/>
              </a:lnSpc>
              <a:spcBef>
                <a:spcPts val="0"/>
              </a:spcBef>
              <a:spcAft>
                <a:spcPts val="0"/>
              </a:spcAft>
              <a:buClr>
                <a:schemeClr val="accent1"/>
              </a:buClr>
              <a:buSzPts val="2160"/>
              <a:buFont typeface="Arial"/>
              <a:buChar char="•"/>
            </a:pPr>
            <a:r>
              <a:rPr b="0" i="0" lang="en-US" sz="2400" u="none">
                <a:solidFill>
                  <a:schemeClr val="dk1"/>
                </a:solidFill>
                <a:latin typeface="Arial"/>
                <a:ea typeface="Arial"/>
                <a:cs typeface="Arial"/>
                <a:sym typeface="Arial"/>
              </a:rPr>
              <a:t>Enterotoxigenic </a:t>
            </a:r>
            <a:r>
              <a:rPr b="0" i="1" lang="en-US" sz="2400" u="none">
                <a:solidFill>
                  <a:schemeClr val="dk1"/>
                </a:solidFill>
                <a:latin typeface="Arial"/>
                <a:ea typeface="Arial"/>
                <a:cs typeface="Arial"/>
                <a:sym typeface="Arial"/>
              </a:rPr>
              <a:t>Escherichia coli </a:t>
            </a:r>
            <a:endParaRPr/>
          </a:p>
          <a:p>
            <a:pPr indent="-182562" lvl="2" marL="730250" rtl="0" algn="l">
              <a:lnSpc>
                <a:spcPct val="100000"/>
              </a:lnSpc>
              <a:spcBef>
                <a:spcPts val="0"/>
              </a:spcBef>
              <a:spcAft>
                <a:spcPts val="0"/>
              </a:spcAft>
              <a:buClr>
                <a:schemeClr val="accent1"/>
              </a:buClr>
              <a:buSzPts val="2160"/>
              <a:buFont typeface="Arial"/>
              <a:buChar char="•"/>
            </a:pPr>
            <a:r>
              <a:rPr b="0" i="1" lang="en-US" sz="2400" u="none">
                <a:solidFill>
                  <a:schemeClr val="dk1"/>
                </a:solidFill>
                <a:latin typeface="Arial"/>
                <a:ea typeface="Arial"/>
                <a:cs typeface="Arial"/>
                <a:sym typeface="Arial"/>
              </a:rPr>
              <a:t>Shigella dysenteriae ( increase with age)</a:t>
            </a:r>
            <a:endParaRPr/>
          </a:p>
          <a:p>
            <a:pPr indent="-182562" lvl="2" marL="730250" rtl="0" algn="l">
              <a:lnSpc>
                <a:spcPct val="100000"/>
              </a:lnSpc>
              <a:spcBef>
                <a:spcPts val="0"/>
              </a:spcBef>
              <a:spcAft>
                <a:spcPts val="0"/>
              </a:spcAft>
              <a:buClr>
                <a:schemeClr val="accent1"/>
              </a:buClr>
              <a:buSzPts val="2160"/>
              <a:buFont typeface="Arial"/>
              <a:buChar char="•"/>
            </a:pPr>
            <a:r>
              <a:rPr b="0" i="1" lang="en-US" sz="2400" u="none">
                <a:solidFill>
                  <a:schemeClr val="dk1"/>
                </a:solidFill>
                <a:latin typeface="Arial"/>
                <a:ea typeface="Arial"/>
                <a:cs typeface="Arial"/>
                <a:sym typeface="Arial"/>
              </a:rPr>
              <a:t>Vibrio cholera</a:t>
            </a:r>
            <a:endParaRPr/>
          </a:p>
          <a:p>
            <a:pPr indent="-182562" lvl="2" marL="730250" rtl="0" algn="l">
              <a:lnSpc>
                <a:spcPct val="100000"/>
              </a:lnSpc>
              <a:spcBef>
                <a:spcPts val="0"/>
              </a:spcBef>
              <a:spcAft>
                <a:spcPts val="0"/>
              </a:spcAft>
              <a:buClr>
                <a:schemeClr val="accent1"/>
              </a:buClr>
              <a:buSzPts val="2160"/>
              <a:buFont typeface="Arial"/>
              <a:buChar char="•"/>
            </a:pPr>
            <a:r>
              <a:rPr b="0" i="0" lang="en-US" sz="2400" u="none">
                <a:solidFill>
                  <a:schemeClr val="dk1"/>
                </a:solidFill>
                <a:latin typeface="Arial"/>
                <a:ea typeface="Arial"/>
                <a:cs typeface="Arial"/>
                <a:sym typeface="Arial"/>
              </a:rPr>
              <a:t>Cryptosporidium species </a:t>
            </a:r>
            <a:endParaRPr/>
          </a:p>
          <a:p>
            <a:pPr indent="-182562" lvl="2" marL="730250" rtl="0" algn="l">
              <a:lnSpc>
                <a:spcPct val="100000"/>
              </a:lnSpc>
              <a:spcBef>
                <a:spcPts val="0"/>
              </a:spcBef>
              <a:spcAft>
                <a:spcPts val="0"/>
              </a:spcAft>
              <a:buClr>
                <a:schemeClr val="accent1"/>
              </a:buClr>
              <a:buSzPts val="2160"/>
              <a:buFont typeface="Arial"/>
              <a:buChar char="•"/>
            </a:pPr>
            <a:r>
              <a:rPr b="0" i="0" lang="en-US" sz="2400" u="none">
                <a:solidFill>
                  <a:schemeClr val="dk1"/>
                </a:solidFill>
                <a:latin typeface="Arial"/>
                <a:ea typeface="Arial"/>
                <a:cs typeface="Arial"/>
                <a:sym typeface="Arial"/>
              </a:rPr>
              <a:t>Campylobacter jejuni</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Viral </a:t>
            </a:r>
            <a:endParaRPr/>
          </a:p>
          <a:p>
            <a:pPr indent="-182562" lvl="2" marL="730250" rtl="0" algn="l">
              <a:lnSpc>
                <a:spcPct val="100000"/>
              </a:lnSpc>
              <a:spcBef>
                <a:spcPts val="0"/>
              </a:spcBef>
              <a:spcAft>
                <a:spcPts val="0"/>
              </a:spcAft>
              <a:buClr>
                <a:schemeClr val="accent1"/>
              </a:buClr>
              <a:buSzPts val="2160"/>
              <a:buFont typeface="Arial"/>
              <a:buChar char="•"/>
            </a:pPr>
            <a:r>
              <a:rPr b="0" i="0" lang="en-US" sz="2400" u="none">
                <a:solidFill>
                  <a:schemeClr val="dk1"/>
                </a:solidFill>
                <a:latin typeface="Arial"/>
                <a:ea typeface="Arial"/>
                <a:cs typeface="Arial"/>
                <a:sym typeface="Arial"/>
              </a:rPr>
              <a:t>Rota virus (highest in infancy)</a:t>
            </a:r>
            <a:endParaRPr/>
          </a:p>
          <a:p>
            <a:pPr indent="-182562" lvl="2" marL="730250" rtl="0" algn="l">
              <a:lnSpc>
                <a:spcPct val="100000"/>
              </a:lnSpc>
              <a:spcBef>
                <a:spcPts val="0"/>
              </a:spcBef>
              <a:spcAft>
                <a:spcPts val="0"/>
              </a:spcAft>
              <a:buClr>
                <a:schemeClr val="accent1"/>
              </a:buClr>
              <a:buSzPts val="2160"/>
              <a:buFont typeface="Arial"/>
              <a:buChar char="•"/>
            </a:pPr>
            <a:r>
              <a:rPr b="0" i="0" lang="en-US" sz="2400" u="none">
                <a:solidFill>
                  <a:schemeClr val="dk1"/>
                </a:solidFill>
                <a:latin typeface="Arial"/>
                <a:ea typeface="Arial"/>
                <a:cs typeface="Arial"/>
                <a:sym typeface="Arial"/>
              </a:rPr>
              <a:t>Norovirus Norwalk-like virus</a:t>
            </a:r>
            <a:endParaRPr/>
          </a:p>
          <a:p>
            <a:pPr indent="-182562" lvl="2" marL="730250" rtl="0" algn="l">
              <a:lnSpc>
                <a:spcPct val="100000"/>
              </a:lnSpc>
              <a:spcBef>
                <a:spcPts val="0"/>
              </a:spcBef>
              <a:spcAft>
                <a:spcPts val="0"/>
              </a:spcAft>
              <a:buClr>
                <a:schemeClr val="accent1"/>
              </a:buClr>
              <a:buSzPts val="2160"/>
              <a:buFont typeface="Arial"/>
              <a:buChar char="•"/>
            </a:pPr>
            <a:r>
              <a:rPr b="0" i="0" lang="en-US" sz="2400" u="none">
                <a:solidFill>
                  <a:schemeClr val="dk1"/>
                </a:solidFill>
                <a:latin typeface="Arial"/>
                <a:ea typeface="Arial"/>
                <a:cs typeface="Arial"/>
                <a:sym typeface="Arial"/>
              </a:rPr>
              <a:t>Adenovirus   </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Parasites.  </a:t>
            </a:r>
            <a:endParaRPr/>
          </a:p>
          <a:p>
            <a:pPr indent="-182562" lvl="2" marL="730250" rtl="0" algn="l">
              <a:lnSpc>
                <a:spcPct val="100000"/>
              </a:lnSpc>
              <a:spcBef>
                <a:spcPts val="0"/>
              </a:spcBef>
              <a:spcAft>
                <a:spcPts val="0"/>
              </a:spcAft>
              <a:buClr>
                <a:schemeClr val="accent1"/>
              </a:buClr>
              <a:buSzPts val="2160"/>
              <a:buFont typeface="Arial"/>
              <a:buChar char="•"/>
            </a:pPr>
            <a:r>
              <a:rPr b="0" i="1" lang="en-US" sz="2400" u="none">
                <a:solidFill>
                  <a:schemeClr val="dk1"/>
                </a:solidFill>
                <a:latin typeface="Arial"/>
                <a:ea typeface="Arial"/>
                <a:cs typeface="Arial"/>
                <a:sym typeface="Arial"/>
              </a:rPr>
              <a:t>Entamoeba histolytica </a:t>
            </a:r>
            <a:endParaRPr/>
          </a:p>
          <a:p>
            <a:pPr indent="-182562" lvl="2" marL="730250" rtl="0" algn="l">
              <a:lnSpc>
                <a:spcPct val="100000"/>
              </a:lnSpc>
              <a:spcBef>
                <a:spcPts val="0"/>
              </a:spcBef>
              <a:spcAft>
                <a:spcPts val="0"/>
              </a:spcAft>
              <a:buSzPts val="2160"/>
              <a:buNone/>
            </a:pPr>
            <a:r>
              <a:rPr b="0" i="1" lang="en-US" sz="2400" u="none">
                <a:solidFill>
                  <a:schemeClr val="dk1"/>
                </a:solidFill>
                <a:latin typeface="Arial"/>
                <a:ea typeface="Arial"/>
                <a:cs typeface="Arial"/>
                <a:sym typeface="Arial"/>
              </a:rPr>
              <a:t> (Giardia Lamblia appears to be protective in acute diarrhoea in community studies) </a:t>
            </a:r>
            <a:endParaRPr/>
          </a:p>
          <a:p>
            <a:pPr indent="-182562" lvl="0" marL="182562" rtl="0" algn="l">
              <a:lnSpc>
                <a:spcPct val="100000"/>
              </a:lnSpc>
              <a:spcBef>
                <a:spcPts val="0"/>
              </a:spcBef>
              <a:spcAft>
                <a:spcPts val="0"/>
              </a:spcAft>
              <a:buSzPts val="2040"/>
              <a:buNone/>
            </a:pPr>
            <a:r>
              <a:rPr b="0" i="0" lang="en-US" sz="2400" u="none">
                <a:solidFill>
                  <a:schemeClr val="dk1"/>
                </a:solidFill>
                <a:latin typeface="Arial"/>
                <a:ea typeface="Arial"/>
                <a:cs typeface="Arial"/>
                <a:sym typeface="Aria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539750" y="260350"/>
            <a:ext cx="8015400" cy="89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Aetiology of diarrhoea </a:t>
            </a:r>
            <a:endParaRPr/>
          </a:p>
        </p:txBody>
      </p:sp>
      <p:sp>
        <p:nvSpPr>
          <p:cNvPr id="200" name="Google Shape;200;p30"/>
          <p:cNvSpPr txBox="1"/>
          <p:nvPr>
            <p:ph idx="1" type="body"/>
          </p:nvPr>
        </p:nvSpPr>
        <p:spPr>
          <a:xfrm>
            <a:off x="539750" y="1052512"/>
            <a:ext cx="8015400" cy="5616600"/>
          </a:xfrm>
          <a:prstGeom prst="rect">
            <a:avLst/>
          </a:prstGeom>
          <a:noFill/>
          <a:ln>
            <a:noFill/>
          </a:ln>
        </p:spPr>
        <p:txBody>
          <a:bodyPr anchorCtr="0" anchor="t" bIns="91425" lIns="91425" spcFirstLastPara="1" rIns="91425" wrap="square" tIns="91425">
            <a:noAutofit/>
          </a:bodyPr>
          <a:lstStyle/>
          <a:p>
            <a:pPr indent="-182562" lvl="0" marL="182562" rtl="0" algn="l">
              <a:lnSpc>
                <a:spcPct val="100000"/>
              </a:lnSpc>
              <a:spcBef>
                <a:spcPts val="0"/>
              </a:spcBef>
              <a:spcAft>
                <a:spcPts val="0"/>
              </a:spcAft>
              <a:buClr>
                <a:schemeClr val="accent1"/>
              </a:buClr>
              <a:buSzPts val="2040"/>
              <a:buFont typeface="Arial"/>
              <a:buChar char="•"/>
            </a:pPr>
            <a:r>
              <a:rPr b="1" i="0" lang="en-US" sz="2400" u="none">
                <a:solidFill>
                  <a:schemeClr val="dk1"/>
                </a:solidFill>
                <a:latin typeface="Arial"/>
                <a:ea typeface="Arial"/>
                <a:cs typeface="Arial"/>
                <a:sym typeface="Arial"/>
              </a:rPr>
              <a:t>Person-to-person contact </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Rota virus </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Shigella, </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E.coli</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Campylobacter jejuni</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Emoeba </a:t>
            </a:r>
            <a:endParaRPr/>
          </a:p>
          <a:p>
            <a:pPr indent="-182562" lvl="0" marL="182562" rtl="0" algn="l">
              <a:lnSpc>
                <a:spcPct val="100000"/>
              </a:lnSpc>
              <a:spcBef>
                <a:spcPts val="0"/>
              </a:spcBef>
              <a:spcAft>
                <a:spcPts val="0"/>
              </a:spcAft>
              <a:buClr>
                <a:schemeClr val="accent1"/>
              </a:buClr>
              <a:buSzPts val="2040"/>
              <a:buFont typeface="Arial"/>
              <a:buChar char="•"/>
            </a:pPr>
            <a:r>
              <a:rPr b="1" i="0" lang="en-US" sz="2400" u="none">
                <a:solidFill>
                  <a:schemeClr val="dk1"/>
                </a:solidFill>
                <a:latin typeface="Arial"/>
                <a:ea typeface="Arial"/>
                <a:cs typeface="Arial"/>
                <a:sym typeface="Arial"/>
              </a:rPr>
              <a:t>Food borne out-breaks </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In high income countries – </a:t>
            </a:r>
            <a:r>
              <a:rPr b="0" i="1" lang="en-US" sz="2000" u="none">
                <a:solidFill>
                  <a:schemeClr val="dk1"/>
                </a:solidFill>
                <a:latin typeface="Arial"/>
                <a:ea typeface="Arial"/>
                <a:cs typeface="Arial"/>
                <a:sym typeface="Arial"/>
              </a:rPr>
              <a:t>salmonella</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E.coli</a:t>
            </a:r>
            <a:r>
              <a:rPr b="0" i="0" lang="en-US" sz="2000" u="none">
                <a:solidFill>
                  <a:schemeClr val="dk1"/>
                </a:solidFill>
                <a:latin typeface="Arial"/>
                <a:ea typeface="Arial"/>
                <a:cs typeface="Arial"/>
                <a:sym typeface="Arial"/>
              </a:rPr>
              <a:t>, </a:t>
            </a:r>
            <a:r>
              <a:rPr b="0" i="1" lang="en-US" sz="2000" u="none">
                <a:solidFill>
                  <a:schemeClr val="dk1"/>
                </a:solidFill>
                <a:latin typeface="Arial"/>
                <a:ea typeface="Arial"/>
                <a:cs typeface="Arial"/>
                <a:sym typeface="Arial"/>
              </a:rPr>
              <a:t>staph aureus </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In low income countries –  </a:t>
            </a:r>
            <a:r>
              <a:rPr b="0" i="1" lang="en-US" sz="2000" u="none">
                <a:solidFill>
                  <a:schemeClr val="dk1"/>
                </a:solidFill>
                <a:latin typeface="Arial"/>
                <a:ea typeface="Arial"/>
                <a:cs typeface="Arial"/>
                <a:sym typeface="Arial"/>
              </a:rPr>
              <a:t>salmonella, shigella, E.coli</a:t>
            </a:r>
            <a:endParaRPr/>
          </a:p>
          <a:p>
            <a:pPr indent="-182562" lvl="0" marL="182562" rtl="0" algn="l">
              <a:lnSpc>
                <a:spcPct val="100000"/>
              </a:lnSpc>
              <a:spcBef>
                <a:spcPts val="0"/>
              </a:spcBef>
              <a:spcAft>
                <a:spcPts val="0"/>
              </a:spcAft>
              <a:buClr>
                <a:schemeClr val="accent1"/>
              </a:buClr>
              <a:buSzPts val="2040"/>
              <a:buFont typeface="Arial"/>
              <a:buChar char="•"/>
            </a:pPr>
            <a:r>
              <a:rPr b="1" i="0" lang="en-US" sz="2400" u="none">
                <a:solidFill>
                  <a:schemeClr val="dk1"/>
                </a:solidFill>
                <a:latin typeface="Arial"/>
                <a:ea typeface="Arial"/>
                <a:cs typeface="Arial"/>
                <a:sym typeface="Arial"/>
              </a:rPr>
              <a:t>Water-borne outbreaks </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E.coli</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Cryptosporidium species </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Campylobacter jejuni</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Noroviruses</a:t>
            </a:r>
            <a:endParaRPr/>
          </a:p>
          <a:p>
            <a:pPr indent="-182562" lvl="1" marL="457200" rtl="0" algn="l">
              <a:lnSpc>
                <a:spcPct val="100000"/>
              </a:lnSpc>
              <a:spcBef>
                <a:spcPts val="0"/>
              </a:spcBef>
              <a:spcAft>
                <a:spcPts val="0"/>
              </a:spcAft>
              <a:buClr>
                <a:schemeClr val="accent1"/>
              </a:buClr>
              <a:buSzPts val="1700"/>
              <a:buFont typeface="Arial"/>
              <a:buChar char="•"/>
            </a:pPr>
            <a:r>
              <a:rPr b="0" i="1" lang="en-US" sz="2000" u="none">
                <a:solidFill>
                  <a:schemeClr val="dk1"/>
                </a:solidFill>
                <a:latin typeface="Arial"/>
                <a:ea typeface="Arial"/>
                <a:cs typeface="Arial"/>
                <a:sym typeface="Arial"/>
              </a:rPr>
              <a:t>Shigella </a:t>
            </a:r>
            <a:r>
              <a:rPr b="0" i="0" lang="en-US" sz="2000" u="none">
                <a:solidFill>
                  <a:schemeClr val="dk1"/>
                </a:solidFill>
                <a:latin typeface="Arial"/>
                <a:ea typeface="Arial"/>
                <a:cs typeface="Arial"/>
                <a:sym typeface="Arial"/>
              </a:rPr>
              <a:t>species</a:t>
            </a:r>
            <a:endParaRPr/>
          </a:p>
          <a:p>
            <a:pPr indent="-182562" lvl="1" marL="457200" rtl="0" algn="l">
              <a:lnSpc>
                <a:spcPct val="100000"/>
              </a:lnSpc>
              <a:spcBef>
                <a:spcPts val="0"/>
              </a:spcBef>
              <a:spcAft>
                <a:spcPts val="0"/>
              </a:spcAft>
              <a:buClr>
                <a:schemeClr val="accent1"/>
              </a:buClr>
              <a:buSzPts val="1700"/>
              <a:buFont typeface="Arial"/>
              <a:buChar char="•"/>
            </a:pPr>
            <a:r>
              <a:rPr b="0" i="1" lang="en-US" sz="2000" u="none">
                <a:solidFill>
                  <a:schemeClr val="dk1"/>
                </a:solidFill>
                <a:latin typeface="Arial"/>
                <a:ea typeface="Arial"/>
                <a:cs typeface="Arial"/>
                <a:sym typeface="Arial"/>
              </a:rPr>
              <a:t>Giardia </a:t>
            </a:r>
            <a:endParaRPr/>
          </a:p>
          <a:p>
            <a:pPr indent="-182562" lvl="1" marL="457200" rtl="0" algn="l">
              <a:lnSpc>
                <a:spcPct val="100000"/>
              </a:lnSpc>
              <a:spcBef>
                <a:spcPts val="0"/>
              </a:spcBef>
              <a:spcAft>
                <a:spcPts val="0"/>
              </a:spcAft>
              <a:buClr>
                <a:schemeClr val="accent1"/>
              </a:buClr>
              <a:buSzPts val="1700"/>
              <a:buFont typeface="Arial"/>
              <a:buChar char="•"/>
            </a:pPr>
            <a:r>
              <a:rPr b="0" i="1" lang="en-US" sz="2000" u="none">
                <a:solidFill>
                  <a:schemeClr val="dk1"/>
                </a:solidFill>
                <a:latin typeface="Arial"/>
                <a:ea typeface="Arial"/>
                <a:cs typeface="Arial"/>
                <a:sym typeface="Arial"/>
              </a:rPr>
              <a:t>Vibrio cholera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544512" y="514350"/>
            <a:ext cx="8491500" cy="1258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chemeClr val="dk2"/>
              </a:buClr>
              <a:buSzPts val="4400"/>
              <a:buFont typeface="Arial"/>
              <a:buNone/>
            </a:pPr>
            <a:r>
              <a:rPr b="1" i="0" lang="en-US" sz="4400" u="none">
                <a:solidFill>
                  <a:schemeClr val="dk2"/>
                </a:solidFill>
                <a:latin typeface="Arial"/>
                <a:ea typeface="Arial"/>
                <a:cs typeface="Arial"/>
                <a:sym typeface="Arial"/>
              </a:rPr>
              <a:t>Commonest </a:t>
            </a:r>
            <a:br>
              <a:rPr b="1" i="0" lang="en-US" sz="4400" u="none">
                <a:solidFill>
                  <a:schemeClr val="dk2"/>
                </a:solidFill>
                <a:latin typeface="Arial"/>
                <a:ea typeface="Arial"/>
                <a:cs typeface="Arial"/>
                <a:sym typeface="Arial"/>
              </a:rPr>
            </a:br>
            <a:r>
              <a:rPr b="1" i="0" lang="en-US" sz="4400" u="none">
                <a:solidFill>
                  <a:schemeClr val="dk2"/>
                </a:solidFill>
                <a:latin typeface="Arial"/>
                <a:ea typeface="Arial"/>
                <a:cs typeface="Arial"/>
                <a:sym typeface="Arial"/>
              </a:rPr>
              <a:t>cause diarrhoea/dehydration </a:t>
            </a:r>
            <a:endParaRPr/>
          </a:p>
        </p:txBody>
      </p:sp>
      <p:sp>
        <p:nvSpPr>
          <p:cNvPr id="206" name="Google Shape;206;p31"/>
          <p:cNvSpPr txBox="1"/>
          <p:nvPr>
            <p:ph idx="1" type="body"/>
          </p:nvPr>
        </p:nvSpPr>
        <p:spPr>
          <a:xfrm>
            <a:off x="577850" y="1557337"/>
            <a:ext cx="8196300" cy="4721100"/>
          </a:xfrm>
          <a:prstGeom prst="rect">
            <a:avLst/>
          </a:prstGeom>
          <a:noFill/>
          <a:ln>
            <a:noFill/>
          </a:ln>
        </p:spPr>
        <p:txBody>
          <a:bodyPr anchorCtr="0" anchor="t" bIns="91425" lIns="91425" spcFirstLastPara="1" rIns="91425" wrap="square" tIns="91425">
            <a:noAutofit/>
          </a:bodyPr>
          <a:lstStyle/>
          <a:p>
            <a:pPr indent="-182562" lvl="0" marL="182562" rtl="0" algn="l">
              <a:lnSpc>
                <a:spcPct val="100000"/>
              </a:lnSpc>
              <a:spcBef>
                <a:spcPts val="0"/>
              </a:spcBef>
              <a:spcAft>
                <a:spcPts val="0"/>
              </a:spcAft>
              <a:buClr>
                <a:schemeClr val="accent1"/>
              </a:buClr>
              <a:buSzPts val="2720"/>
              <a:buFont typeface="Arial"/>
              <a:buChar char="•"/>
            </a:pPr>
            <a:r>
              <a:rPr b="0" i="0" lang="en-US" sz="3200" u="none">
                <a:solidFill>
                  <a:schemeClr val="dk1"/>
                </a:solidFill>
                <a:latin typeface="Arial"/>
                <a:ea typeface="Arial"/>
                <a:cs typeface="Arial"/>
                <a:sym typeface="Arial"/>
              </a:rPr>
              <a:t>Watery diarrhoea </a:t>
            </a:r>
            <a:endParaRPr/>
          </a:p>
          <a:p>
            <a:pPr indent="-182880" lvl="2" marL="730250" rtl="0" algn="l">
              <a:lnSpc>
                <a:spcPct val="100000"/>
              </a:lnSpc>
              <a:spcBef>
                <a:spcPts val="0"/>
              </a:spcBef>
              <a:spcAft>
                <a:spcPts val="0"/>
              </a:spcAft>
              <a:buClr>
                <a:schemeClr val="accent1"/>
              </a:buClr>
              <a:buSzPts val="2880"/>
              <a:buFont typeface="Arial"/>
              <a:buChar char="•"/>
            </a:pPr>
            <a:r>
              <a:rPr b="0" i="0" lang="en-US" sz="3200" u="none">
                <a:solidFill>
                  <a:schemeClr val="dk1"/>
                </a:solidFill>
                <a:latin typeface="Arial"/>
                <a:ea typeface="Arial"/>
                <a:cs typeface="Arial"/>
                <a:sym typeface="Arial"/>
              </a:rPr>
              <a:t>Rotavirus – commonest in infants </a:t>
            </a:r>
            <a:endParaRPr/>
          </a:p>
          <a:p>
            <a:pPr indent="-182880" lvl="2" marL="730250" rtl="0" algn="l">
              <a:lnSpc>
                <a:spcPct val="100000"/>
              </a:lnSpc>
              <a:spcBef>
                <a:spcPts val="0"/>
              </a:spcBef>
              <a:spcAft>
                <a:spcPts val="0"/>
              </a:spcAft>
              <a:buClr>
                <a:schemeClr val="accent1"/>
              </a:buClr>
              <a:buSzPts val="2880"/>
              <a:buFont typeface="Arial"/>
              <a:buChar char="•"/>
            </a:pPr>
            <a:r>
              <a:rPr b="0" i="0" lang="en-US" sz="3200" u="none">
                <a:solidFill>
                  <a:schemeClr val="dk1"/>
                </a:solidFill>
                <a:latin typeface="Arial"/>
                <a:ea typeface="Arial"/>
                <a:cs typeface="Arial"/>
                <a:sym typeface="Arial"/>
              </a:rPr>
              <a:t>Cryptosporidium species (regardless of HIV status )</a:t>
            </a:r>
            <a:endParaRPr/>
          </a:p>
          <a:p>
            <a:pPr indent="-182880" lvl="2" marL="730250" rtl="0" algn="l">
              <a:lnSpc>
                <a:spcPct val="100000"/>
              </a:lnSpc>
              <a:spcBef>
                <a:spcPts val="0"/>
              </a:spcBef>
              <a:spcAft>
                <a:spcPts val="0"/>
              </a:spcAft>
              <a:buClr>
                <a:schemeClr val="accent1"/>
              </a:buClr>
              <a:buSzPts val="2880"/>
              <a:buFont typeface="Arial"/>
              <a:buChar char="•"/>
            </a:pPr>
            <a:r>
              <a:rPr b="0" i="0" lang="en-US" sz="3200" u="none">
                <a:solidFill>
                  <a:schemeClr val="dk1"/>
                </a:solidFill>
                <a:latin typeface="Arial"/>
                <a:ea typeface="Arial"/>
                <a:cs typeface="Arial"/>
                <a:sym typeface="Arial"/>
              </a:rPr>
              <a:t>Shigella </a:t>
            </a:r>
            <a:endParaRPr/>
          </a:p>
          <a:p>
            <a:pPr indent="-182880" lvl="2" marL="730250" rtl="0" algn="l">
              <a:lnSpc>
                <a:spcPct val="100000"/>
              </a:lnSpc>
              <a:spcBef>
                <a:spcPts val="0"/>
              </a:spcBef>
              <a:spcAft>
                <a:spcPts val="0"/>
              </a:spcAft>
              <a:buClr>
                <a:schemeClr val="accent1"/>
              </a:buClr>
              <a:buSzPts val="2880"/>
              <a:buFont typeface="Arial"/>
              <a:buChar char="•"/>
            </a:pPr>
            <a:r>
              <a:rPr b="0" i="0" lang="en-US" sz="3200" u="none">
                <a:solidFill>
                  <a:schemeClr val="dk1"/>
                </a:solidFill>
                <a:latin typeface="Arial"/>
                <a:ea typeface="Arial"/>
                <a:cs typeface="Arial"/>
                <a:sym typeface="Arial"/>
              </a:rPr>
              <a:t>Heat stable (ST)-Enterotoxigenic E.coli </a:t>
            </a:r>
            <a:endParaRPr/>
          </a:p>
          <a:p>
            <a:pPr indent="-182880" lvl="2" marL="730250" rtl="0" algn="l">
              <a:lnSpc>
                <a:spcPct val="100000"/>
              </a:lnSpc>
              <a:spcBef>
                <a:spcPts val="0"/>
              </a:spcBef>
              <a:spcAft>
                <a:spcPts val="0"/>
              </a:spcAft>
              <a:buClr>
                <a:schemeClr val="accent1"/>
              </a:buClr>
              <a:buSzPts val="2880"/>
              <a:buFont typeface="Arial"/>
              <a:buChar char="•"/>
            </a:pPr>
            <a:r>
              <a:rPr b="0" i="0" lang="en-US" sz="3200" u="none">
                <a:solidFill>
                  <a:schemeClr val="dk1"/>
                </a:solidFill>
                <a:latin typeface="Arial"/>
                <a:ea typeface="Arial"/>
                <a:cs typeface="Arial"/>
                <a:sym typeface="Arial"/>
              </a:rPr>
              <a:t>Typical enteropathogenic E.coli</a:t>
            </a:r>
            <a:endParaRPr/>
          </a:p>
          <a:p>
            <a:pPr indent="-182562" lvl="0" marL="182562" rtl="0" algn="l">
              <a:lnSpc>
                <a:spcPct val="100000"/>
              </a:lnSpc>
              <a:spcBef>
                <a:spcPts val="0"/>
              </a:spcBef>
              <a:spcAft>
                <a:spcPts val="0"/>
              </a:spcAft>
              <a:buClr>
                <a:schemeClr val="accent1"/>
              </a:buClr>
              <a:buSzPts val="2720"/>
              <a:buFont typeface="Arial"/>
              <a:buChar char="•"/>
            </a:pPr>
            <a:r>
              <a:rPr b="0" i="0" lang="en-US" sz="3200" u="none">
                <a:solidFill>
                  <a:schemeClr val="dk1"/>
                </a:solidFill>
                <a:latin typeface="Arial"/>
                <a:ea typeface="Arial"/>
                <a:cs typeface="Arial"/>
                <a:sym typeface="Arial"/>
              </a:rPr>
              <a:t>Bloody diarrhoea – </a:t>
            </a:r>
            <a:r>
              <a:rPr b="0" i="1" lang="en-US" sz="3200" u="none">
                <a:solidFill>
                  <a:schemeClr val="dk1"/>
                </a:solidFill>
                <a:latin typeface="Arial"/>
                <a:ea typeface="Arial"/>
                <a:cs typeface="Arial"/>
                <a:sym typeface="Arial"/>
              </a:rPr>
              <a:t>shigella</a:t>
            </a:r>
            <a:endParaRPr/>
          </a:p>
          <a:p>
            <a:pPr indent="-182562" lvl="0" marL="182562" rtl="0" algn="l">
              <a:lnSpc>
                <a:spcPct val="100000"/>
              </a:lnSpc>
              <a:spcBef>
                <a:spcPts val="0"/>
              </a:spcBef>
              <a:spcAft>
                <a:spcPts val="0"/>
              </a:spcAft>
              <a:buClr>
                <a:schemeClr val="accent1"/>
              </a:buClr>
              <a:buSzPts val="2720"/>
              <a:buFont typeface="Arial"/>
              <a:buChar char="•"/>
            </a:pPr>
            <a:r>
              <a:rPr b="0" i="0" lang="en-US" sz="3200" u="none">
                <a:solidFill>
                  <a:schemeClr val="dk1"/>
                </a:solidFill>
                <a:latin typeface="Arial"/>
                <a:ea typeface="Arial"/>
                <a:cs typeface="Arial"/>
                <a:sym typeface="Arial"/>
              </a:rPr>
              <a:t>Diarrhoea epidemics – V. cholera </a:t>
            </a:r>
            <a:endParaRPr/>
          </a:p>
          <a:p>
            <a:pPr indent="-9842" lvl="0" marL="182562" rtl="0" algn="l">
              <a:spcBef>
                <a:spcPts val="0"/>
              </a:spcBef>
              <a:spcAft>
                <a:spcPts val="0"/>
              </a:spcAft>
              <a:buSzPts val="2720"/>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544512" y="514350"/>
            <a:ext cx="8015400" cy="89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Pathogenesis </a:t>
            </a:r>
            <a:endParaRPr/>
          </a:p>
        </p:txBody>
      </p:sp>
      <p:sp>
        <p:nvSpPr>
          <p:cNvPr id="213" name="Google Shape;213;p32"/>
          <p:cNvSpPr txBox="1"/>
          <p:nvPr>
            <p:ph idx="1" type="body"/>
          </p:nvPr>
        </p:nvSpPr>
        <p:spPr>
          <a:xfrm>
            <a:off x="544512" y="1268412"/>
            <a:ext cx="8015400" cy="5138700"/>
          </a:xfrm>
          <a:prstGeom prst="rect">
            <a:avLst/>
          </a:prstGeom>
          <a:noFill/>
          <a:ln>
            <a:noFill/>
          </a:ln>
        </p:spPr>
        <p:txBody>
          <a:bodyPr anchorCtr="0" anchor="t" bIns="91425" lIns="91425" spcFirstLastPara="1" rIns="91425" wrap="square" tIns="91425">
            <a:noAutofit/>
          </a:bodyPr>
          <a:lstStyle/>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Non inflammatory diarrhoea – caused by : </a:t>
            </a:r>
            <a:endParaRPr/>
          </a:p>
          <a:p>
            <a:pPr indent="-182562" lvl="1" marL="45720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enterotoxin production </a:t>
            </a:r>
            <a:endParaRPr/>
          </a:p>
          <a:p>
            <a:pPr indent="-182562" lvl="1" marL="45720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Destruction of villus cells by viruses</a:t>
            </a:r>
            <a:endParaRPr/>
          </a:p>
          <a:p>
            <a:pPr indent="-182562" lvl="1" marL="45720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Adherence by parasites</a:t>
            </a:r>
            <a:endParaRPr/>
          </a:p>
          <a:p>
            <a:pPr indent="-182562" lvl="1" marL="45720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Adherence by bacteria </a:t>
            </a:r>
            <a:endParaRPr/>
          </a:p>
          <a:p>
            <a:pPr indent="-182562" lvl="1" marL="457200" rtl="0" algn="l">
              <a:lnSpc>
                <a:spcPct val="100000"/>
              </a:lnSpc>
              <a:spcBef>
                <a:spcPts val="0"/>
              </a:spcBef>
              <a:spcAft>
                <a:spcPts val="0"/>
              </a:spcAft>
              <a:buSzPts val="2040"/>
              <a:buNone/>
            </a:pPr>
            <a:r>
              <a:rPr b="0" i="0" lang="en-US" sz="2400" u="none">
                <a:solidFill>
                  <a:schemeClr val="dk1"/>
                </a:solidFill>
                <a:latin typeface="Arial"/>
                <a:ea typeface="Arial"/>
                <a:cs typeface="Arial"/>
                <a:sym typeface="Arial"/>
              </a:rPr>
              <a:t> </a:t>
            </a:r>
            <a:endParaRPr/>
          </a:p>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Inflammatory diarrhoea  </a:t>
            </a:r>
            <a:endParaRPr/>
          </a:p>
          <a:p>
            <a:pPr indent="-182562" lvl="1" marL="45720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Bacteria directly invade the intestine </a:t>
            </a:r>
            <a:endParaRPr/>
          </a:p>
          <a:p>
            <a:pPr indent="-182562" lvl="1" marL="45720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Bacteria produce cytotoxins causing fluid, protein and cells leak to the intestinal lumen</a:t>
            </a:r>
            <a:endParaRPr/>
          </a:p>
          <a:p>
            <a:pPr indent="-53022" lvl="0" marL="182562" rtl="0" algn="l">
              <a:spcBef>
                <a:spcPts val="0"/>
              </a:spcBef>
              <a:spcAft>
                <a:spcPts val="0"/>
              </a:spcAft>
              <a:buSzPts val="2040"/>
              <a:buNone/>
            </a:pPr>
            <a:r>
              <a:t/>
            </a:r>
            <a:endParaRPr b="0" i="0" sz="2400" u="none">
              <a:solidFill>
                <a:schemeClr val="dk1"/>
              </a:solidFill>
              <a:latin typeface="Arial"/>
              <a:ea typeface="Arial"/>
              <a:cs typeface="Arial"/>
              <a:sym typeface="Arial"/>
            </a:endParaRPr>
          </a:p>
        </p:txBody>
      </p:sp>
      <p:graphicFrame>
        <p:nvGraphicFramePr>
          <p:cNvPr id="214" name="Google Shape;214;p32"/>
          <p:cNvGraphicFramePr/>
          <p:nvPr/>
        </p:nvGraphicFramePr>
        <p:xfrm>
          <a:off x="684212" y="5300662"/>
          <a:ext cx="3000000" cy="3000000"/>
        </p:xfrm>
        <a:graphic>
          <a:graphicData uri="http://schemas.openxmlformats.org/drawingml/2006/table">
            <a:tbl>
              <a:tblPr>
                <a:noFill/>
                <a:tableStyleId>{C05F0393-6190-4280-BDCF-3BD8AC37AAFD}</a:tableStyleId>
              </a:tblPr>
              <a:tblGrid>
                <a:gridCol w="3887775"/>
                <a:gridCol w="3887775"/>
              </a:tblGrid>
              <a:tr h="1189025">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sng" cap="none" strike="noStrike">
                          <a:solidFill>
                            <a:srgbClr val="FFFFFF"/>
                          </a:solidFill>
                          <a:latin typeface="Arial"/>
                          <a:ea typeface="Arial"/>
                          <a:cs typeface="Arial"/>
                          <a:sym typeface="Arial"/>
                        </a:rPr>
                        <a:t>Non inflammatory diarrhoea</a:t>
                      </a:r>
                      <a:endParaRPr/>
                    </a:p>
                    <a:p>
                      <a:pPr indent="0" lvl="0" marL="0" marR="0" rtl="0" algn="l">
                        <a:lnSpc>
                          <a:spcPct val="100000"/>
                        </a:lnSpc>
                        <a:spcBef>
                          <a:spcPts val="0"/>
                        </a:spcBef>
                        <a:spcAft>
                          <a:spcPts val="0"/>
                        </a:spcAft>
                        <a:buClr>
                          <a:srgbClr val="FFFFFF"/>
                        </a:buClr>
                        <a:buSzPts val="1800"/>
                        <a:buFont typeface="Arial"/>
                        <a:buNone/>
                      </a:pPr>
                      <a:r>
                        <a:rPr b="1" i="0" lang="en-US" sz="1800" u="none" cap="none" strike="noStrike">
                          <a:solidFill>
                            <a:srgbClr val="FFFFFF"/>
                          </a:solidFill>
                          <a:latin typeface="Arial"/>
                          <a:ea typeface="Arial"/>
                          <a:cs typeface="Arial"/>
                          <a:sym typeface="Arial"/>
                        </a:rPr>
                        <a:t>Hypersecretion of fluid and electrolytes </a:t>
                      </a:r>
                      <a:endParaRPr/>
                    </a:p>
                    <a:p>
                      <a:pPr indent="0" lvl="0" marL="0" marR="0" rtl="0" algn="l">
                        <a:spcBef>
                          <a:spcPts val="0"/>
                        </a:spcBef>
                        <a:spcAft>
                          <a:spcPts val="0"/>
                        </a:spcAft>
                        <a:buNone/>
                      </a:pPr>
                      <a:r>
                        <a:t/>
                      </a:r>
                      <a:endParaRPr b="1" i="0" sz="1800" u="none">
                        <a:solidFill>
                          <a:srgbClr val="FFFFFF"/>
                        </a:solidFill>
                        <a:latin typeface="Arial"/>
                        <a:ea typeface="Arial"/>
                        <a:cs typeface="Arial"/>
                        <a:sym typeface="Arial"/>
                      </a:endParaRPr>
                    </a:p>
                  </a:txBody>
                  <a:tcPr marT="45750" marB="45750"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FFFFFF"/>
                        </a:buClr>
                        <a:buSzPts val="1800"/>
                        <a:buFont typeface="Arial"/>
                        <a:buNone/>
                      </a:pPr>
                      <a:r>
                        <a:rPr b="1" i="0" lang="en-US" sz="1800" u="sng">
                          <a:solidFill>
                            <a:srgbClr val="FFFFFF"/>
                          </a:solidFill>
                          <a:latin typeface="Arial"/>
                          <a:ea typeface="Arial"/>
                          <a:cs typeface="Arial"/>
                          <a:sym typeface="Arial"/>
                        </a:rPr>
                        <a:t>Inflammatory diarrhoea  </a:t>
                      </a:r>
                      <a:endParaRPr/>
                    </a:p>
                    <a:p>
                      <a:pPr indent="0" lvl="0" marL="0" marR="0" rtl="0" algn="l">
                        <a:lnSpc>
                          <a:spcPct val="100000"/>
                        </a:lnSpc>
                        <a:spcBef>
                          <a:spcPts val="0"/>
                        </a:spcBef>
                        <a:spcAft>
                          <a:spcPts val="0"/>
                        </a:spcAft>
                        <a:buClr>
                          <a:srgbClr val="FFFFFF"/>
                        </a:buClr>
                        <a:buSzPts val="1800"/>
                        <a:buFont typeface="Arial"/>
                        <a:buNone/>
                      </a:pPr>
                      <a:r>
                        <a:rPr b="1" i="0" lang="en-US" sz="1800" u="none">
                          <a:solidFill>
                            <a:srgbClr val="FFFFFF"/>
                          </a:solidFill>
                          <a:latin typeface="Arial"/>
                          <a:ea typeface="Arial"/>
                          <a:cs typeface="Arial"/>
                          <a:sym typeface="Arial"/>
                        </a:rPr>
                        <a:t>Reduced absorption of sodium and chloride</a:t>
                      </a:r>
                      <a:endParaRPr/>
                    </a:p>
                    <a:p>
                      <a:pPr indent="0" lvl="0" marL="0" marR="0" rtl="0" algn="l">
                        <a:spcBef>
                          <a:spcPts val="0"/>
                        </a:spcBef>
                        <a:spcAft>
                          <a:spcPts val="0"/>
                        </a:spcAft>
                        <a:buNone/>
                      </a:pPr>
                      <a:r>
                        <a:t/>
                      </a:r>
                      <a:endParaRPr b="1" i="0" sz="1800" u="none">
                        <a:solidFill>
                          <a:srgbClr val="FFFFFF"/>
                        </a:solidFill>
                        <a:latin typeface="Arial"/>
                        <a:ea typeface="Arial"/>
                        <a:cs typeface="Arial"/>
                        <a:sym typeface="Arial"/>
                      </a:endParaRPr>
                    </a:p>
                  </a:txBody>
                  <a:tcPr marT="45750" marB="45750" marR="91425" marL="9142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544512" y="514350"/>
            <a:ext cx="8015400" cy="8985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pic>
        <p:nvPicPr>
          <p:cNvPr id="220" name="Google Shape;220;p33"/>
          <p:cNvPicPr preferRelativeResize="0"/>
          <p:nvPr/>
        </p:nvPicPr>
        <p:blipFill rotWithShape="1">
          <a:blip r:embed="rId3">
            <a:alphaModFix/>
          </a:blip>
          <a:srcRect b="0" l="0" r="0" t="0"/>
          <a:stretch/>
        </p:blipFill>
        <p:spPr>
          <a:xfrm>
            <a:off x="250825" y="276225"/>
            <a:ext cx="8569325" cy="5889625"/>
          </a:xfrm>
          <a:prstGeom prst="rect">
            <a:avLst/>
          </a:prstGeom>
          <a:noFill/>
          <a:ln>
            <a:noFill/>
          </a:ln>
        </p:spPr>
      </p:pic>
      <p:sp>
        <p:nvSpPr>
          <p:cNvPr id="221" name="Google Shape;221;p33"/>
          <p:cNvSpPr txBox="1"/>
          <p:nvPr>
            <p:ph idx="1" type="body"/>
          </p:nvPr>
        </p:nvSpPr>
        <p:spPr>
          <a:xfrm>
            <a:off x="544512" y="1579562"/>
            <a:ext cx="8015400" cy="4827600"/>
          </a:xfrm>
          <a:prstGeom prst="rect">
            <a:avLst/>
          </a:prstGeom>
          <a:noFill/>
          <a:ln>
            <a:noFill/>
          </a:ln>
        </p:spPr>
        <p:txBody>
          <a:bodyPr anchorCtr="0" anchor="t" bIns="91425" lIns="91425" spcFirstLastPara="1" rIns="91425" wrap="square" tIns="91425">
            <a:noAutofit/>
          </a:bodyPr>
          <a:lstStyle/>
          <a:p>
            <a:pPr indent="-53022" lvl="0" marL="182562" rtl="0" algn="l">
              <a:spcBef>
                <a:spcPts val="0"/>
              </a:spcBef>
              <a:spcAft>
                <a:spcPts val="0"/>
              </a:spcAft>
              <a:buSzPts val="2040"/>
              <a:buNone/>
            </a:pPr>
            <a:r>
              <a:t/>
            </a:r>
            <a:endParaRPr/>
          </a:p>
        </p:txBody>
      </p:sp>
      <p:sp>
        <p:nvSpPr>
          <p:cNvPr id="222" name="Google Shape;222;p33"/>
          <p:cNvSpPr txBox="1"/>
          <p:nvPr/>
        </p:nvSpPr>
        <p:spPr>
          <a:xfrm>
            <a:off x="544512" y="6407150"/>
            <a:ext cx="7915200" cy="460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1" lang="en-US" sz="2400" u="none">
                <a:solidFill>
                  <a:schemeClr val="dk1"/>
                </a:solidFill>
                <a:latin typeface="Times New Roman"/>
                <a:ea typeface="Times New Roman"/>
                <a:cs typeface="Times New Roman"/>
                <a:sym typeface="Times New Roman"/>
              </a:rPr>
              <a:t>Front. Pediatr. 6:28. doi: 10.3389/fped.2018.00028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544512" y="514350"/>
            <a:ext cx="8015400" cy="898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Clinical feature </a:t>
            </a:r>
            <a:endParaRPr/>
          </a:p>
        </p:txBody>
      </p:sp>
      <p:sp>
        <p:nvSpPr>
          <p:cNvPr id="229" name="Google Shape;229;p34"/>
          <p:cNvSpPr txBox="1"/>
          <p:nvPr>
            <p:ph idx="1" type="body"/>
          </p:nvPr>
        </p:nvSpPr>
        <p:spPr>
          <a:xfrm>
            <a:off x="544512" y="1268412"/>
            <a:ext cx="8015400" cy="5329200"/>
          </a:xfrm>
          <a:prstGeom prst="rect">
            <a:avLst/>
          </a:prstGeom>
          <a:noFill/>
          <a:ln>
            <a:noFill/>
          </a:ln>
        </p:spPr>
        <p:txBody>
          <a:bodyPr anchorCtr="0" anchor="t" bIns="91425" lIns="91425" spcFirstLastPara="1" rIns="91425" wrap="square" tIns="91425">
            <a:noAutofit/>
          </a:bodyPr>
          <a:lstStyle/>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Diarrhoea </a:t>
            </a:r>
            <a:endParaRPr/>
          </a:p>
          <a:p>
            <a:pPr indent="-182562" lvl="0" marL="182562" rtl="0" algn="l">
              <a:lnSpc>
                <a:spcPct val="100000"/>
              </a:lnSpc>
              <a:spcBef>
                <a:spcPts val="0"/>
              </a:spcBef>
              <a:spcAft>
                <a:spcPts val="0"/>
              </a:spcAft>
              <a:buSzPts val="2040"/>
              <a:buNone/>
            </a:pPr>
            <a:r>
              <a:rPr b="0" i="0" lang="en-US" sz="2400" u="none">
                <a:solidFill>
                  <a:schemeClr val="dk1"/>
                </a:solidFill>
                <a:latin typeface="Arial"/>
                <a:ea typeface="Arial"/>
                <a:cs typeface="Arial"/>
                <a:sym typeface="Arial"/>
              </a:rPr>
              <a:t>( Ask watery, bloody, mucoid)</a:t>
            </a:r>
            <a:endParaRPr/>
          </a:p>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Vomiting </a:t>
            </a:r>
            <a:endParaRPr/>
          </a:p>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Nausea </a:t>
            </a:r>
            <a:endParaRPr/>
          </a:p>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Abdominal cramps </a:t>
            </a:r>
            <a:endParaRPr/>
          </a:p>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 fever </a:t>
            </a:r>
            <a:endParaRPr/>
          </a:p>
          <a:p>
            <a:pPr indent="-53022" lvl="0" marL="182562" rtl="0" algn="l">
              <a:lnSpc>
                <a:spcPct val="100000"/>
              </a:lnSpc>
              <a:spcBef>
                <a:spcPts val="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Incubation period – variable </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Rotavirus, E.coli  Salmonella  – 1-3days</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V Cholera 24-48hours </a:t>
            </a:r>
            <a:endParaRPr/>
          </a:p>
          <a:p>
            <a:pPr indent="-182562" lvl="1" marL="45720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Staph aureus – 1-6hours </a:t>
            </a:r>
            <a:endParaRPr b="0" i="0" sz="2000" u="none">
              <a:solidFill>
                <a:schemeClr val="dk1"/>
              </a:solidFill>
              <a:latin typeface="Arial"/>
              <a:ea typeface="Arial"/>
              <a:cs typeface="Arial"/>
              <a:sym typeface="Arial"/>
            </a:endParaRPr>
          </a:p>
          <a:p>
            <a:pPr indent="-74612" lvl="1" marL="457200" rtl="0" algn="l">
              <a:lnSpc>
                <a:spcPct val="100000"/>
              </a:lnSpc>
              <a:spcBef>
                <a:spcPts val="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182562" lvl="0" marL="182562"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Location of infection – proximal small bowel= watery, no faecal leucocytes , colonic = dysentery + faecal PMN</a:t>
            </a:r>
            <a:endParaRPr/>
          </a:p>
          <a:p>
            <a:pPr indent="-53022" lvl="0" marL="182562" rtl="0" algn="l">
              <a:spcBef>
                <a:spcPts val="0"/>
              </a:spcBef>
              <a:spcAft>
                <a:spcPts val="0"/>
              </a:spcAft>
              <a:buSzPts val="2040"/>
              <a:buNone/>
            </a:pPr>
            <a:r>
              <a:t/>
            </a:r>
            <a:endParaRPr b="0" i="0" sz="240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4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8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7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6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3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0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9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2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5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