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7" r:id="rId2"/>
    <p:sldId id="259" r:id="rId3"/>
    <p:sldId id="260" r:id="rId4"/>
    <p:sldId id="261" r:id="rId5"/>
    <p:sldId id="262" r:id="rId6"/>
    <p:sldId id="263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8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8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F112B-67E7-41CF-9A59-CAB7C5AD5DD3}" type="datetimeFigureOut">
              <a:rPr lang="en-US" smtClean="0"/>
              <a:t>4/21/2014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9F1A3E-5F2A-4258-82DA-F5DABD4D5C83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F2A0C-498D-4F67-8C7A-A7267757037F}" type="datetime1">
              <a:rPr lang="en-US" smtClean="0"/>
              <a:t>4/21/2014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43FEF-A31E-4819-B68D-EBC3C37144C5}" type="datetime1">
              <a:rPr lang="en-US" smtClean="0"/>
              <a:t>4/21/2014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ECB1D-62ED-4955-86C8-1085E9D186FE}" type="datetime1">
              <a:rPr lang="en-US" smtClean="0"/>
              <a:t>4/21/2014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E306B-6BF2-4DAE-A7ED-642DC80340A8}" type="datetime1">
              <a:rPr lang="en-US" smtClean="0"/>
              <a:t>4/21/2014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9E588-F46A-40CF-978E-55D7234D1B1D}" type="datetime1">
              <a:rPr lang="en-US" smtClean="0"/>
              <a:t>4/21/2014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AC2BA25D-022E-48EB-A99A-13833E04ABA9}" type="datetime1">
              <a:rPr lang="en-US" smtClean="0"/>
              <a:t>4/21/2014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41AF8-D7F2-41C8-970F-1DFD4359DE1B}" type="datetime1">
              <a:rPr lang="en-US" smtClean="0"/>
              <a:t>4/21/2014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GB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30012-9EED-468A-88FF-4CBB9CA08110}" type="datetime1">
              <a:rPr lang="en-US" smtClean="0"/>
              <a:t>4/21/2014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855FD-948C-4D78-AE77-BF1DED16EA8C}" type="datetime1">
              <a:rPr lang="en-US" smtClean="0"/>
              <a:t>4/21/2014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5335B-AE97-4C7A-AB38-52745A7F6596}" type="datetime1">
              <a:rPr lang="en-US" smtClean="0"/>
              <a:t>4/21/2014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GB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ECC2690A-ED26-4A75-85C1-4115C964C745}" type="datetime1">
              <a:rPr lang="en-US" smtClean="0"/>
              <a:t>4/21/2014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FD1AA03-5C8A-4CC3-B9AD-3097FEECD568}" type="datetime1">
              <a:rPr lang="en-US" smtClean="0"/>
              <a:t>4/21/2014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A52E926-80D8-45CC-A3BB-10550B55AA0C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3600" b="1" dirty="0" smtClean="0">
                <a:latin typeface="Times New Roman" pitchFamily="18" charset="0"/>
                <a:cs typeface="Times New Roman" pitchFamily="18" charset="0"/>
              </a:rPr>
              <a:t>EARLY </a:t>
            </a:r>
            <a:r>
              <a:rPr lang="en-GB" sz="3600" b="1" dirty="0">
                <a:latin typeface="Times New Roman" pitchFamily="18" charset="0"/>
                <a:cs typeface="Times New Roman" pitchFamily="18" charset="0"/>
              </a:rPr>
              <a:t>DIAGNOSIS OF MALIGNANCY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285860"/>
            <a:ext cx="8229600" cy="4643470"/>
          </a:xfrm>
        </p:spPr>
        <p:txBody>
          <a:bodyPr>
            <a:normAutofit lnSpcReduction="10000"/>
          </a:bodyPr>
          <a:lstStyle/>
          <a:p>
            <a:endParaRPr lang="en-GB" dirty="0" smtClean="0"/>
          </a:p>
          <a:p>
            <a:pPr lvl="0">
              <a:buFont typeface="Wingdings" pitchFamily="2" charset="2"/>
              <a:buChar char="q"/>
            </a:pPr>
            <a:r>
              <a:rPr lang="en-GB" sz="4000" baseline="30000" dirty="0">
                <a:latin typeface="Times New Roman" pitchFamily="18" charset="0"/>
                <a:cs typeface="Times New Roman" pitchFamily="18" charset="0"/>
              </a:rPr>
              <a:t>HISTORY</a:t>
            </a:r>
          </a:p>
          <a:p>
            <a:pPr>
              <a:buNone/>
            </a:pPr>
            <a:r>
              <a:rPr lang="en-GB" sz="4000" baseline="30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Font typeface="Wingdings" pitchFamily="2" charset="2"/>
              <a:buChar char="q"/>
            </a:pPr>
            <a:r>
              <a:rPr lang="en-GB" sz="4000" baseline="30000" dirty="0">
                <a:latin typeface="Times New Roman" pitchFamily="18" charset="0"/>
                <a:cs typeface="Times New Roman" pitchFamily="18" charset="0"/>
              </a:rPr>
              <a:t>PHYSICAL EXAM</a:t>
            </a:r>
          </a:p>
          <a:p>
            <a:pPr>
              <a:buNone/>
            </a:pPr>
            <a:endParaRPr lang="en-GB" sz="4000" baseline="30000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000" baseline="30000" dirty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Font typeface="Wingdings" pitchFamily="2" charset="2"/>
              <a:buChar char="q"/>
            </a:pPr>
            <a:r>
              <a:rPr lang="en-GB" sz="4000" baseline="30000" dirty="0">
                <a:latin typeface="Times New Roman" pitchFamily="18" charset="0"/>
                <a:cs typeface="Times New Roman" pitchFamily="18" charset="0"/>
              </a:rPr>
              <a:t>INVESTIGATIONS</a:t>
            </a:r>
          </a:p>
          <a:p>
            <a:pPr>
              <a:buNone/>
            </a:pPr>
            <a:r>
              <a:rPr lang="en-GB" sz="4000" baseline="30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4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BASIC</a:t>
            </a:r>
          </a:p>
          <a:p>
            <a:pPr lvl="1"/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MORE </a:t>
            </a:r>
            <a:r>
              <a:rPr lang="en-GB" sz="4000" baseline="30000" dirty="0">
                <a:latin typeface="Times New Roman" pitchFamily="18" charset="0"/>
                <a:cs typeface="Times New Roman" pitchFamily="18" charset="0"/>
              </a:rPr>
              <a:t>SPECIALISED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LOCALIZED LYMPHADENOPATHY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NEOPLASTIC DISEASES</a:t>
            </a:r>
          </a:p>
          <a:p>
            <a:pPr lvl="1">
              <a:buNone/>
            </a:pPr>
            <a:r>
              <a:rPr lang="en-GB" sz="2800" baseline="30000" dirty="0" smtClean="0">
                <a:latin typeface="Times New Roman" pitchFamily="18" charset="0"/>
                <a:cs typeface="Times New Roman" pitchFamily="18" charset="0"/>
              </a:rPr>
              <a:t>Leukaemia   Non-Hodgkin’s Lymphoma   PNS tumour   </a:t>
            </a:r>
            <a:r>
              <a:rPr lang="en-GB" sz="2800" baseline="30000" dirty="0" err="1" smtClean="0">
                <a:latin typeface="Times New Roman" pitchFamily="18" charset="0"/>
                <a:cs typeface="Times New Roman" pitchFamily="18" charset="0"/>
              </a:rPr>
              <a:t>Rhabdomyosarcoma</a:t>
            </a:r>
            <a:endParaRPr lang="en-GB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2800" baseline="30000" dirty="0" err="1" smtClean="0">
                <a:latin typeface="Times New Roman" pitchFamily="18" charset="0"/>
                <a:cs typeface="Times New Roman" pitchFamily="18" charset="0"/>
              </a:rPr>
              <a:t>Neuroblastoma</a:t>
            </a:r>
            <a:r>
              <a:rPr lang="en-GB" sz="28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800" baseline="30000" dirty="0" err="1" smtClean="0">
                <a:latin typeface="Times New Roman" pitchFamily="18" charset="0"/>
                <a:cs typeface="Times New Roman" pitchFamily="18" charset="0"/>
              </a:rPr>
              <a:t>Kaposis</a:t>
            </a:r>
            <a:r>
              <a:rPr lang="en-GB" sz="2800" baseline="30000" dirty="0" smtClean="0">
                <a:latin typeface="Times New Roman" pitchFamily="18" charset="0"/>
                <a:cs typeface="Times New Roman" pitchFamily="18" charset="0"/>
              </a:rPr>
              <a:t>’ Sarcoma</a:t>
            </a:r>
          </a:p>
          <a:p>
            <a:pPr>
              <a:buNone/>
            </a:pPr>
            <a:r>
              <a:rPr lang="en-GB" sz="24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  </a:t>
            </a:r>
          </a:p>
          <a:p>
            <a:pPr>
              <a:buNone/>
            </a:pPr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GRANULOMATOUS DISEASE</a:t>
            </a:r>
          </a:p>
          <a:p>
            <a:pPr lvl="1">
              <a:buNone/>
            </a:pPr>
            <a:r>
              <a:rPr lang="en-GB" sz="2800" baseline="30000" dirty="0" err="1" smtClean="0">
                <a:latin typeface="Times New Roman" pitchFamily="18" charset="0"/>
                <a:cs typeface="Times New Roman" pitchFamily="18" charset="0"/>
              </a:rPr>
              <a:t>Sarcoidosis</a:t>
            </a:r>
            <a:r>
              <a:rPr lang="en-GB" sz="2800" baseline="30000" dirty="0" smtClean="0">
                <a:latin typeface="Times New Roman" pitchFamily="18" charset="0"/>
                <a:cs typeface="Times New Roman" pitchFamily="18" charset="0"/>
              </a:rPr>
              <a:t>   Chronic </a:t>
            </a:r>
            <a:r>
              <a:rPr lang="en-GB" sz="2800" baseline="30000" dirty="0" err="1" smtClean="0">
                <a:latin typeface="Times New Roman" pitchFamily="18" charset="0"/>
                <a:cs typeface="Times New Roman" pitchFamily="18" charset="0"/>
              </a:rPr>
              <a:t>granulomatous</a:t>
            </a:r>
            <a:r>
              <a:rPr lang="en-GB" sz="2800" baseline="30000" dirty="0" smtClean="0">
                <a:latin typeface="Times New Roman" pitchFamily="18" charset="0"/>
                <a:cs typeface="Times New Roman" pitchFamily="18" charset="0"/>
              </a:rPr>
              <a:t> disease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aseline="30000" dirty="0" smtClean="0">
                <a:latin typeface="Times New Roman" pitchFamily="18" charset="0"/>
                <a:cs typeface="Times New Roman" pitchFamily="18" charset="0"/>
              </a:rPr>
            </a:b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baseline="30000" dirty="0" smtClean="0"/>
              <a:t/>
            </a:r>
            <a:br>
              <a:rPr lang="en-GB" b="1" baseline="30000" dirty="0" smtClean="0"/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400" b="1" baseline="30000" dirty="0" smtClean="0">
                <a:latin typeface="Times New Roman" pitchFamily="18" charset="0"/>
                <a:cs typeface="Times New Roman" pitchFamily="18" charset="0"/>
              </a:rPr>
              <a:t>NEUROBLASTOMA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428736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lvl="0">
              <a:buNone/>
            </a:pPr>
            <a:endParaRPr lang="en-GB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5100" b="1" baseline="30000" dirty="0" smtClean="0">
                <a:latin typeface="Times New Roman" pitchFamily="18" charset="0"/>
                <a:cs typeface="Times New Roman" pitchFamily="18" charset="0"/>
              </a:rPr>
              <a:t>INFANTS WITH LOCALISED NEUROBLASTOMA</a:t>
            </a:r>
            <a:endParaRPr lang="en-GB" sz="51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endParaRPr lang="en-GB" sz="59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7000" baseline="30000" dirty="0" smtClean="0">
                <a:latin typeface="Times New Roman" pitchFamily="18" charset="0"/>
                <a:cs typeface="Times New Roman" pitchFamily="18" charset="0"/>
              </a:rPr>
              <a:t>Healthy</a:t>
            </a:r>
          </a:p>
          <a:p>
            <a:pPr lvl="1">
              <a:buNone/>
            </a:pPr>
            <a:r>
              <a:rPr lang="en-GB" sz="7000" baseline="30000" dirty="0" smtClean="0">
                <a:latin typeface="Times New Roman" pitchFamily="18" charset="0"/>
                <a:cs typeface="Times New Roman" pitchFamily="18" charset="0"/>
              </a:rPr>
              <a:t>Mass</a:t>
            </a:r>
          </a:p>
          <a:p>
            <a:pPr>
              <a:buNone/>
            </a:pPr>
            <a:r>
              <a:rPr lang="en-GB" sz="51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5100" b="1" baseline="30000" dirty="0" smtClean="0">
                <a:latin typeface="Times New Roman" pitchFamily="18" charset="0"/>
                <a:cs typeface="Times New Roman" pitchFamily="18" charset="0"/>
              </a:rPr>
              <a:t>1YR -  OFTEN DISSEMINATED DISEASE</a:t>
            </a:r>
            <a:endParaRPr lang="en-GB" sz="51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7000" baseline="30000" dirty="0" smtClean="0">
                <a:latin typeface="Times New Roman" pitchFamily="18" charset="0"/>
                <a:cs typeface="Times New Roman" pitchFamily="18" charset="0"/>
              </a:rPr>
              <a:t>Systemic manifestations: Fever   Weight loss   General malaise   Fatigue</a:t>
            </a:r>
          </a:p>
          <a:p>
            <a:pPr>
              <a:buNone/>
            </a:pPr>
            <a:r>
              <a:rPr lang="en-GB" sz="51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“A child &gt;2yrs with abdominal mass who appears well is likely to have </a:t>
            </a:r>
            <a:r>
              <a:rPr lang="en-GB" sz="5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Wilm’s</a:t>
            </a:r>
            <a:r>
              <a:rPr lang="en-GB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tumour… One who appears chronically ill is more likely to have </a:t>
            </a:r>
            <a:r>
              <a:rPr lang="en-GB" sz="5100" b="1" dirty="0" err="1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Neuroblastoma</a:t>
            </a:r>
            <a:r>
              <a:rPr lang="en-GB" sz="51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endParaRPr lang="en-GB" sz="30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3000" b="1" dirty="0" smtClean="0">
                <a:latin typeface="Times New Roman" pitchFamily="18" charset="0"/>
                <a:cs typeface="Times New Roman" pitchFamily="18" charset="0"/>
              </a:rPr>
              <a:t>ABDOMINAL  MASS </a:t>
            </a:r>
          </a:p>
          <a:p>
            <a:pPr lvl="1">
              <a:buNone/>
            </a:pPr>
            <a:r>
              <a:rPr lang="en-GB" sz="4500" dirty="0" smtClean="0">
                <a:latin typeface="Times New Roman" pitchFamily="18" charset="0"/>
                <a:cs typeface="Times New Roman" pitchFamily="18" charset="0"/>
              </a:rPr>
              <a:t>Firm   Irregular   Non-tender   </a:t>
            </a:r>
            <a:endParaRPr lang="en-GB" sz="4500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4500" dirty="0" smtClean="0">
                <a:latin typeface="Times New Roman" pitchFamily="18" charset="0"/>
                <a:cs typeface="Times New Roman" pitchFamily="18" charset="0"/>
              </a:rPr>
              <a:t>May Cross Midline</a:t>
            </a:r>
            <a:endParaRPr lang="en-GB" sz="45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38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400" b="1" baseline="30000" dirty="0" smtClean="0">
                <a:latin typeface="Times New Roman" pitchFamily="18" charset="0"/>
                <a:cs typeface="Times New Roman" pitchFamily="18" charset="0"/>
              </a:rPr>
              <a:t>NEUROBLASTOMA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lvl="0">
              <a:buNone/>
            </a:pPr>
            <a:r>
              <a:rPr lang="en-GB" b="1" dirty="0" smtClean="0"/>
              <a:t>HEAD &amp; NECK </a:t>
            </a:r>
          </a:p>
          <a:p>
            <a:pPr>
              <a:buNone/>
            </a:pPr>
            <a:r>
              <a:rPr lang="en-GB" dirty="0" smtClean="0"/>
              <a:t>Horner’s Syndrome   </a:t>
            </a:r>
            <a:r>
              <a:rPr lang="en-GB" dirty="0" err="1" smtClean="0"/>
              <a:t>Heterotopia</a:t>
            </a:r>
            <a:r>
              <a:rPr lang="en-GB" dirty="0" smtClean="0"/>
              <a:t> (</a:t>
            </a:r>
            <a:r>
              <a:rPr lang="en-GB" dirty="0" err="1" smtClean="0"/>
              <a:t>Heterochromia</a:t>
            </a:r>
            <a:r>
              <a:rPr lang="en-GB" dirty="0" smtClean="0"/>
              <a:t>) </a:t>
            </a:r>
            <a:r>
              <a:rPr lang="en-GB" dirty="0" err="1" smtClean="0"/>
              <a:t>iridis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PARAVERTEBRAL </a:t>
            </a:r>
          </a:p>
          <a:p>
            <a:pPr>
              <a:buNone/>
            </a:pPr>
            <a:r>
              <a:rPr lang="en-GB" dirty="0" smtClean="0"/>
              <a:t>Spinal Cord Compression – Paralysis   Extremity Weakness   Incontinence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PELVIC</a:t>
            </a:r>
          </a:p>
          <a:p>
            <a:pPr>
              <a:buNone/>
            </a:pPr>
            <a:r>
              <a:rPr lang="en-GB" dirty="0" smtClean="0"/>
              <a:t>COMPRESSION – Urinary Bladder and Bowel Dysfunction.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          	  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LARGE THORACIC MASS</a:t>
            </a:r>
          </a:p>
          <a:p>
            <a:pPr>
              <a:buNone/>
            </a:pPr>
            <a:r>
              <a:rPr lang="en-GB" dirty="0" smtClean="0"/>
              <a:t>Persistent cough   Respiratory distress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SECRETORY PRODUCTS </a:t>
            </a:r>
          </a:p>
          <a:p>
            <a:pPr>
              <a:buNone/>
            </a:pPr>
            <a:r>
              <a:rPr lang="en-GB" dirty="0" smtClean="0"/>
              <a:t>e.g. </a:t>
            </a:r>
            <a:r>
              <a:rPr lang="en-GB" dirty="0" err="1" smtClean="0"/>
              <a:t>Somatostatin</a:t>
            </a:r>
            <a:r>
              <a:rPr lang="en-GB" dirty="0" smtClean="0"/>
              <a:t>   </a:t>
            </a:r>
            <a:r>
              <a:rPr lang="en-GB" dirty="0" err="1" smtClean="0"/>
              <a:t>Vasoactive</a:t>
            </a:r>
            <a:r>
              <a:rPr lang="en-GB" dirty="0" smtClean="0"/>
              <a:t> Intestinal Peptide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VIP – Intractable Diarrhoea</a:t>
            </a:r>
            <a:endParaRPr lang="en-GB" b="1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sz="4400" b="1" baseline="30000" dirty="0" smtClean="0">
                <a:latin typeface="Times New Roman" pitchFamily="18" charset="0"/>
                <a:cs typeface="Times New Roman" pitchFamily="18" charset="0"/>
              </a:rPr>
              <a:t>NEUROBLASTOMA</a:t>
            </a:r>
            <a:endParaRPr lang="en-GB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4572000"/>
          </a:xfrm>
        </p:spPr>
        <p:txBody>
          <a:bodyPr>
            <a:normAutofit fontScale="55000" lnSpcReduction="20000"/>
          </a:bodyPr>
          <a:lstStyle/>
          <a:p>
            <a:pPr lvl="0">
              <a:buNone/>
            </a:pP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2900" b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60 – 75% CHILDREN WITH NEUROBLASTOMA HAVE METASTASES AT DIAGNOSIS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None/>
            </a:pPr>
            <a:r>
              <a:rPr lang="en-GB" sz="2900" b="1" dirty="0" smtClean="0">
                <a:latin typeface="Times New Roman" pitchFamily="18" charset="0"/>
                <a:cs typeface="Times New Roman" pitchFamily="18" charset="0"/>
              </a:rPr>
              <a:t>INFANTS </a:t>
            </a:r>
          </a:p>
          <a:p>
            <a:pPr>
              <a:buNone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May have</a:t>
            </a: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bluish skin nodules.  Palpation of nodules leads to release of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catecholamines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, causing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erythematous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flush followed by blanching due to vasoconstriction.</a:t>
            </a:r>
            <a:endParaRPr lang="en-GB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None/>
            </a:pPr>
            <a:r>
              <a:rPr lang="en-GB" sz="2900" b="1" dirty="0" smtClean="0">
                <a:latin typeface="Times New Roman" pitchFamily="18" charset="0"/>
                <a:cs typeface="Times New Roman" pitchFamily="18" charset="0"/>
              </a:rPr>
              <a:t>LIVER </a:t>
            </a:r>
          </a:p>
          <a:p>
            <a:pPr>
              <a:buNone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Enlargement and/or </a:t>
            </a: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Ascites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can cause respiratory embarrassment.</a:t>
            </a:r>
            <a:endParaRPr lang="en-GB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2900" b="1" dirty="0" smtClean="0">
                <a:latin typeface="Times New Roman" pitchFamily="18" charset="0"/>
                <a:cs typeface="Times New Roman" pitchFamily="18" charset="0"/>
              </a:rPr>
              <a:t>BONE MARROW </a:t>
            </a:r>
          </a:p>
          <a:p>
            <a:pPr>
              <a:buNone/>
            </a:pPr>
            <a:r>
              <a:rPr lang="en-GB" sz="3200" dirty="0" err="1" smtClean="0">
                <a:latin typeface="Times New Roman" pitchFamily="18" charset="0"/>
                <a:cs typeface="Times New Roman" pitchFamily="18" charset="0"/>
              </a:rPr>
              <a:t>Pancytopaenia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with its complications</a:t>
            </a:r>
            <a:endParaRPr lang="en-GB" sz="3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2900" b="1" dirty="0" smtClean="0">
                <a:latin typeface="Times New Roman" pitchFamily="18" charset="0"/>
                <a:cs typeface="Times New Roman" pitchFamily="18" charset="0"/>
              </a:rPr>
              <a:t>BONE</a:t>
            </a:r>
          </a:p>
          <a:p>
            <a:pPr>
              <a:buNone/>
            </a:pP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Pain  </a:t>
            </a:r>
            <a:r>
              <a:rPr lang="en-GB" sz="3200" u="sng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GB" sz="3200" dirty="0" smtClean="0">
                <a:latin typeface="Times New Roman" pitchFamily="18" charset="0"/>
                <a:cs typeface="Times New Roman" pitchFamily="18" charset="0"/>
              </a:rPr>
              <a:t>  Palpable Mass</a:t>
            </a:r>
          </a:p>
          <a:p>
            <a:pPr>
              <a:buNone/>
            </a:pP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Bone lesions of orbit – </a:t>
            </a:r>
            <a:r>
              <a:rPr lang="en-GB" sz="4500" baseline="30000" dirty="0" err="1" smtClean="0">
                <a:latin typeface="Times New Roman" pitchFamily="18" charset="0"/>
                <a:cs typeface="Times New Roman" pitchFamily="18" charset="0"/>
              </a:rPr>
              <a:t>periorbital</a:t>
            </a: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500" baseline="30000" dirty="0" err="1" smtClean="0">
                <a:latin typeface="Times New Roman" pitchFamily="18" charset="0"/>
                <a:cs typeface="Times New Roman" pitchFamily="18" charset="0"/>
              </a:rPr>
              <a:t>ecchymoses</a:t>
            </a: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sz="4500" baseline="30000" dirty="0" err="1" smtClean="0">
                <a:latin typeface="Times New Roman" pitchFamily="18" charset="0"/>
                <a:cs typeface="Times New Roman" pitchFamily="18" charset="0"/>
              </a:rPr>
              <a:t>proptosis</a:t>
            </a:r>
            <a:endParaRPr lang="en-GB" sz="4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baseline="30000" dirty="0" smtClean="0">
                <a:latin typeface="Times New Roman" pitchFamily="18" charset="0"/>
                <a:cs typeface="Times New Roman" pitchFamily="18" charset="0"/>
              </a:rPr>
              <a:t>NEUROBLASTOMA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643050"/>
            <a:ext cx="8715436" cy="471490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r>
              <a:rPr lang="en-GB" sz="5500" b="1" dirty="0" smtClean="0">
                <a:latin typeface="Times New Roman" pitchFamily="18" charset="0"/>
                <a:cs typeface="Times New Roman" pitchFamily="18" charset="0"/>
              </a:rPr>
              <a:t>INTRACRANIAL </a:t>
            </a:r>
          </a:p>
          <a:p>
            <a:pPr lvl="0"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6200" dirty="0" smtClean="0">
                <a:latin typeface="Times New Roman" pitchFamily="18" charset="0"/>
                <a:cs typeface="Times New Roman" pitchFamily="18" charset="0"/>
              </a:rPr>
              <a:t>Usually </a:t>
            </a:r>
            <a:r>
              <a:rPr lang="en-GB" sz="6200" dirty="0" err="1" smtClean="0">
                <a:latin typeface="Times New Roman" pitchFamily="18" charset="0"/>
                <a:cs typeface="Times New Roman" pitchFamily="18" charset="0"/>
              </a:rPr>
              <a:t>meningeal</a:t>
            </a:r>
            <a:r>
              <a:rPr lang="en-GB" sz="6200" b="1" dirty="0" smtClean="0">
                <a:latin typeface="Times New Roman" pitchFamily="18" charset="0"/>
                <a:cs typeface="Times New Roman" pitchFamily="18" charset="0"/>
              </a:rPr>
              <a:t>   </a:t>
            </a:r>
          </a:p>
          <a:p>
            <a:pPr lvl="0">
              <a:buNone/>
            </a:pPr>
            <a:r>
              <a:rPr lang="en-GB" sz="6200" dirty="0" smtClean="0">
                <a:latin typeface="Times New Roman" pitchFamily="18" charset="0"/>
                <a:cs typeface="Times New Roman" pitchFamily="18" charset="0"/>
              </a:rPr>
              <a:t>In infants this may cause separation of cranial sutures and can be associated with </a:t>
            </a:r>
            <a:r>
              <a:rPr lang="en-GB" sz="6200" dirty="0" err="1" smtClean="0">
                <a:latin typeface="Times New Roman" pitchFamily="18" charset="0"/>
                <a:cs typeface="Times New Roman" pitchFamily="18" charset="0"/>
              </a:rPr>
              <a:t>lytic</a:t>
            </a:r>
            <a:r>
              <a:rPr lang="en-GB" sz="6200" dirty="0" smtClean="0">
                <a:latin typeface="Times New Roman" pitchFamily="18" charset="0"/>
                <a:cs typeface="Times New Roman" pitchFamily="18" charset="0"/>
              </a:rPr>
              <a:t> skull lesions with differential diagnosis of leukaemia.</a:t>
            </a:r>
            <a:endParaRPr lang="en-GB" sz="6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endParaRPr lang="en-GB" sz="45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5500" b="1" dirty="0" smtClean="0">
                <a:latin typeface="Times New Roman" pitchFamily="18" charset="0"/>
                <a:cs typeface="Times New Roman" pitchFamily="18" charset="0"/>
              </a:rPr>
              <a:t>SUDDEN HAEMORRHAGE INTO NECROTIC CENTRE </a:t>
            </a:r>
          </a:p>
          <a:p>
            <a:pPr>
              <a:buNone/>
            </a:pP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6200" dirty="0" smtClean="0">
                <a:latin typeface="Times New Roman" pitchFamily="18" charset="0"/>
                <a:cs typeface="Times New Roman" pitchFamily="18" charset="0"/>
              </a:rPr>
              <a:t>Can cause Acute abdominal pain.</a:t>
            </a:r>
            <a:endParaRPr lang="en-GB" sz="6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5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0">
              <a:buNone/>
            </a:pPr>
            <a:r>
              <a:rPr lang="en-GB" sz="5500" b="1" dirty="0" smtClean="0">
                <a:latin typeface="Times New Roman" pitchFamily="18" charset="0"/>
                <a:cs typeface="Times New Roman" pitchFamily="18" charset="0"/>
              </a:rPr>
              <a:t>MEDIAN AGE 2 YRS</a:t>
            </a:r>
          </a:p>
          <a:p>
            <a:pPr>
              <a:buNone/>
            </a:pPr>
            <a:r>
              <a:rPr lang="en-GB" sz="5500" b="1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5500" b="1" dirty="0" smtClean="0">
                <a:latin typeface="Times New Roman" pitchFamily="18" charset="0"/>
                <a:cs typeface="Times New Roman" pitchFamily="18" charset="0"/>
              </a:rPr>
              <a:t>75% BEFORE 5 YRS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0">
              <a:buNone/>
            </a:pPr>
            <a:r>
              <a:rPr lang="en-GB" sz="4300" b="1" dirty="0" smtClean="0">
                <a:latin typeface="Times New Roman" pitchFamily="18" charset="0"/>
                <a:cs typeface="Times New Roman" pitchFamily="18" charset="0"/>
              </a:rPr>
              <a:t>SPONTANEOUS REGRESSION ESPECIALLY IN &lt;1 YR</a:t>
            </a:r>
          </a:p>
          <a:p>
            <a:pPr>
              <a:buNone/>
            </a:pPr>
            <a:r>
              <a:rPr lang="en-GB" baseline="30000" dirty="0" smtClean="0"/>
              <a:t/>
            </a:r>
            <a:br>
              <a:rPr lang="en-GB" baseline="30000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baseline="30000" dirty="0" smtClean="0">
                <a:latin typeface="Times New Roman" pitchFamily="18" charset="0"/>
                <a:cs typeface="Times New Roman" pitchFamily="18" charset="0"/>
              </a:rPr>
              <a:t>NEPHROBLASTOMA</a:t>
            </a:r>
            <a:endParaRPr lang="en-GB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None/>
            </a:pPr>
            <a:r>
              <a:rPr lang="en-GB" b="1" dirty="0" smtClean="0"/>
              <a:t>ABDOMINAL MASS  </a:t>
            </a:r>
          </a:p>
          <a:p>
            <a:pPr>
              <a:buNone/>
            </a:pPr>
            <a:r>
              <a:rPr lang="en-GB" dirty="0" smtClean="0"/>
              <a:t>Firm   Smooth   Rarely crosses midline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MEDIAN AGE  -  3YRS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HYPERTENSION  AT Δ IN 25 – 60%</a:t>
            </a:r>
          </a:p>
          <a:p>
            <a:pPr>
              <a:buNone/>
            </a:pPr>
            <a:r>
              <a:rPr lang="en-GB" dirty="0" smtClean="0"/>
              <a:t>Increased </a:t>
            </a:r>
            <a:r>
              <a:rPr lang="en-GB" dirty="0" err="1" smtClean="0"/>
              <a:t>renin</a:t>
            </a:r>
            <a:r>
              <a:rPr lang="en-GB" dirty="0" smtClean="0"/>
              <a:t> production 2º to pressure of tumour on renal artery 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Can cause CCF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MICROSCOPIC HAEMATURIA IN 20-30%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baseline="30000" dirty="0" smtClean="0">
                <a:latin typeface="Times New Roman" pitchFamily="18" charset="0"/>
                <a:cs typeface="Times New Roman" pitchFamily="18" charset="0"/>
              </a:rPr>
              <a:t>NEPHROBLASTOMA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>
              <a:buNone/>
            </a:pPr>
            <a:endParaRPr lang="en-GB" b="1" dirty="0" smtClean="0"/>
          </a:p>
          <a:p>
            <a:pPr lvl="0">
              <a:buNone/>
            </a:pPr>
            <a:endParaRPr lang="en-GB" b="1" dirty="0" smtClean="0"/>
          </a:p>
          <a:p>
            <a:pPr lvl="0">
              <a:buNone/>
            </a:pPr>
            <a:r>
              <a:rPr lang="en-GB" b="1" dirty="0" smtClean="0"/>
              <a:t>ASSOCIATION WITH CONGENITAL ANOMALIES / SYNDROMES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Genitourinary         	(4.4%)</a:t>
            </a:r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dirty="0" err="1" smtClean="0">
                <a:solidFill>
                  <a:srgbClr val="C00000"/>
                </a:solidFill>
              </a:rPr>
              <a:t>Hemihypertrophy</a:t>
            </a:r>
            <a:r>
              <a:rPr lang="en-GB" dirty="0" smtClean="0">
                <a:solidFill>
                  <a:srgbClr val="C00000"/>
                </a:solidFill>
              </a:rPr>
              <a:t>  	(2.9%)</a:t>
            </a:r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dirty="0" smtClean="0">
                <a:solidFill>
                  <a:srgbClr val="C00000"/>
                </a:solidFill>
              </a:rPr>
              <a:t>Sporadic </a:t>
            </a:r>
            <a:r>
              <a:rPr lang="en-GB" dirty="0" err="1" smtClean="0">
                <a:solidFill>
                  <a:srgbClr val="C00000"/>
                </a:solidFill>
              </a:rPr>
              <a:t>aniridia</a:t>
            </a:r>
            <a:r>
              <a:rPr lang="en-GB" dirty="0" smtClean="0">
                <a:solidFill>
                  <a:srgbClr val="C00000"/>
                </a:solidFill>
              </a:rPr>
              <a:t>   	(1.1%)</a:t>
            </a:r>
            <a:endParaRPr lang="en-GB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GB" b="1" i="1" baseline="30000" dirty="0" smtClean="0"/>
          </a:p>
          <a:p>
            <a:pPr>
              <a:buNone/>
            </a:pPr>
            <a:r>
              <a:rPr lang="en-GB" b="1" i="1" baseline="30000" dirty="0" smtClean="0"/>
              <a:t>1</a:t>
            </a:r>
            <a:r>
              <a:rPr lang="en-GB" b="1" i="1" dirty="0" smtClean="0"/>
              <a:t>/</a:t>
            </a:r>
            <a:r>
              <a:rPr lang="en-GB" b="1" i="1" baseline="-25000" dirty="0" smtClean="0"/>
              <a:t>3</a:t>
            </a:r>
            <a:r>
              <a:rPr lang="en-GB" b="1" i="1" dirty="0" smtClean="0"/>
              <a:t> patients with sporadic </a:t>
            </a:r>
            <a:r>
              <a:rPr lang="en-GB" b="1" i="1" dirty="0" err="1" smtClean="0"/>
              <a:t>aniridia</a:t>
            </a:r>
            <a:r>
              <a:rPr lang="en-GB" b="1" i="1" dirty="0" smtClean="0"/>
              <a:t> develop </a:t>
            </a:r>
            <a:r>
              <a:rPr lang="en-GB" b="1" i="1" dirty="0" err="1" smtClean="0"/>
              <a:t>nephroblastoma</a:t>
            </a:r>
            <a:r>
              <a:rPr lang="en-GB" b="1" i="1" dirty="0" smtClean="0"/>
              <a:t>.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IVU in </a:t>
            </a:r>
            <a:r>
              <a:rPr lang="en-GB" b="1" dirty="0" err="1" smtClean="0"/>
              <a:t>nephroblastoma</a:t>
            </a:r>
            <a:r>
              <a:rPr lang="en-GB" b="1" dirty="0" smtClean="0"/>
              <a:t>: </a:t>
            </a:r>
          </a:p>
          <a:p>
            <a:pPr>
              <a:buNone/>
            </a:pPr>
            <a:r>
              <a:rPr lang="en-GB" dirty="0" smtClean="0"/>
              <a:t> </a:t>
            </a:r>
            <a:r>
              <a:rPr lang="en-GB" dirty="0" err="1" smtClean="0"/>
              <a:t>Intrarenal</a:t>
            </a:r>
            <a:r>
              <a:rPr lang="en-GB" dirty="0" smtClean="0"/>
              <a:t> mass displacing and </a:t>
            </a:r>
            <a:r>
              <a:rPr lang="en-GB" b="1" dirty="0" smtClean="0"/>
              <a:t>distorting</a:t>
            </a:r>
            <a:r>
              <a:rPr lang="en-GB" dirty="0" smtClean="0"/>
              <a:t> collecting system of involved kidney.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	</a:t>
            </a:r>
          </a:p>
          <a:p>
            <a:pPr>
              <a:buNone/>
            </a:pPr>
            <a:r>
              <a:rPr lang="en-GB" baseline="30000" dirty="0" smtClean="0"/>
              <a:t/>
            </a:r>
            <a:br>
              <a:rPr lang="en-GB" baseline="30000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baseline="30000" dirty="0" smtClean="0"/>
              <a:t>RHABDOMYOSARCOMA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527048"/>
            <a:ext cx="8715436" cy="4830910"/>
          </a:xfrm>
        </p:spPr>
        <p:txBody>
          <a:bodyPr>
            <a:normAutofit fontScale="32500" lnSpcReduction="20000"/>
          </a:bodyPr>
          <a:lstStyle/>
          <a:p>
            <a:pPr lvl="0"/>
            <a:endParaRPr lang="en-GB" sz="3700" b="1" dirty="0" smtClean="0"/>
          </a:p>
          <a:p>
            <a:pPr lvl="0"/>
            <a:r>
              <a:rPr lang="en-GB" sz="3700" b="1" dirty="0" smtClean="0"/>
              <a:t>AGE</a:t>
            </a:r>
            <a:r>
              <a:rPr lang="en-GB" b="1" dirty="0" smtClean="0"/>
              <a:t>	</a:t>
            </a:r>
            <a:r>
              <a:rPr lang="en-GB" sz="3700" b="1" dirty="0" smtClean="0"/>
              <a:t>2 PEAKS: 2 - 5 yrs.  15 -  19yrs.  85% cases before age 15</a:t>
            </a:r>
          </a:p>
          <a:p>
            <a:pPr lvl="0">
              <a:buNone/>
            </a:pPr>
            <a:r>
              <a:rPr lang="en-GB" sz="3700" b="1" dirty="0" smtClean="0"/>
              <a:t>                                                                                           </a:t>
            </a:r>
          </a:p>
          <a:p>
            <a:pPr>
              <a:buNone/>
            </a:pPr>
            <a:r>
              <a:rPr lang="en-GB" sz="3700" b="1" dirty="0" smtClean="0"/>
              <a:t>                                                                   </a:t>
            </a:r>
          </a:p>
          <a:p>
            <a:pPr>
              <a:buNone/>
            </a:pPr>
            <a:r>
              <a:rPr lang="en-GB" sz="3700" b="1" dirty="0" smtClean="0"/>
              <a:t>                                                                       </a:t>
            </a:r>
          </a:p>
          <a:p>
            <a:pPr>
              <a:buNone/>
            </a:pPr>
            <a:endParaRPr lang="en-GB" b="1" dirty="0" smtClean="0"/>
          </a:p>
          <a:p>
            <a:pPr lvl="0"/>
            <a:r>
              <a:rPr lang="en-GB" sz="3700" b="1" dirty="0" smtClean="0"/>
              <a:t>SITES</a:t>
            </a:r>
            <a:r>
              <a:rPr lang="en-GB" b="1" dirty="0" smtClean="0"/>
              <a:t>			</a:t>
            </a:r>
          </a:p>
          <a:p>
            <a:pPr lvl="4"/>
            <a:r>
              <a:rPr lang="en-GB" sz="3700" b="1" dirty="0" smtClean="0">
                <a:solidFill>
                  <a:srgbClr val="C00000"/>
                </a:solidFill>
              </a:rPr>
              <a:t>Orbit</a:t>
            </a:r>
          </a:p>
          <a:p>
            <a:pPr>
              <a:buNone/>
            </a:pPr>
            <a:r>
              <a:rPr lang="en-GB" sz="3700" dirty="0" smtClean="0"/>
              <a:t> </a:t>
            </a:r>
            <a:endParaRPr lang="en-GB" sz="3700" b="1" dirty="0" smtClean="0"/>
          </a:p>
          <a:p>
            <a:pPr lvl="4"/>
            <a:r>
              <a:rPr lang="en-GB" sz="3700" b="1" dirty="0" smtClean="0">
                <a:solidFill>
                  <a:srgbClr val="C00000"/>
                </a:solidFill>
              </a:rPr>
              <a:t>Head &amp; neck</a:t>
            </a:r>
          </a:p>
          <a:p>
            <a:endParaRPr lang="en-GB" b="1" dirty="0" smtClean="0"/>
          </a:p>
          <a:p>
            <a:r>
              <a:rPr lang="en-GB" b="1" dirty="0" smtClean="0"/>
              <a:t> </a:t>
            </a:r>
            <a:r>
              <a:rPr lang="en-GB" sz="3700" b="1" dirty="0" smtClean="0"/>
              <a:t>Hoarseness, polyps, obstruction, </a:t>
            </a:r>
            <a:r>
              <a:rPr lang="en-GB" sz="3700" b="1" dirty="0" err="1" smtClean="0"/>
              <a:t>dysphagia</a:t>
            </a:r>
            <a:r>
              <a:rPr lang="en-GB" sz="3700" b="1" dirty="0" smtClean="0"/>
              <a:t>, decreased hearing, persistent </a:t>
            </a:r>
            <a:r>
              <a:rPr lang="en-GB" sz="3700" b="1" dirty="0" err="1" smtClean="0"/>
              <a:t>otitis</a:t>
            </a:r>
            <a:r>
              <a:rPr lang="en-GB" sz="3700" b="1" dirty="0" smtClean="0"/>
              <a:t>, sinusitis or </a:t>
            </a:r>
            <a:r>
              <a:rPr lang="en-GB" sz="3700" b="1" dirty="0" err="1" smtClean="0"/>
              <a:t>parotitis</a:t>
            </a:r>
            <a:r>
              <a:rPr lang="en-GB" sz="3700" b="1" dirty="0" smtClean="0"/>
              <a:t>, cranial palsy (especially facial nerve). Penetration into brain may mimic SOL.</a:t>
            </a:r>
          </a:p>
          <a:p>
            <a:pPr>
              <a:buNone/>
            </a:pPr>
            <a:r>
              <a:rPr lang="en-GB" dirty="0" smtClean="0"/>
              <a:t> </a:t>
            </a:r>
            <a:endParaRPr lang="en-GB" b="1" dirty="0" smtClean="0">
              <a:solidFill>
                <a:srgbClr val="C00000"/>
              </a:solidFill>
            </a:endParaRPr>
          </a:p>
          <a:p>
            <a:pPr lvl="4"/>
            <a:r>
              <a:rPr lang="en-GB" sz="3700" b="1" dirty="0" err="1" smtClean="0">
                <a:solidFill>
                  <a:srgbClr val="C00000"/>
                </a:solidFill>
              </a:rPr>
              <a:t>Retroperitoneum</a:t>
            </a:r>
            <a:endParaRPr lang="en-GB" sz="37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GB" sz="3700" dirty="0" smtClean="0"/>
              <a:t> </a:t>
            </a:r>
            <a:endParaRPr lang="en-GB" sz="3700" b="1" dirty="0" smtClean="0">
              <a:solidFill>
                <a:srgbClr val="C00000"/>
              </a:solidFill>
            </a:endParaRPr>
          </a:p>
          <a:p>
            <a:pPr lvl="4"/>
            <a:r>
              <a:rPr lang="en-GB" sz="3700" b="1" dirty="0" smtClean="0">
                <a:solidFill>
                  <a:srgbClr val="C00000"/>
                </a:solidFill>
              </a:rPr>
              <a:t>Genitourinary tract (urethral or vaginal</a:t>
            </a:r>
            <a:r>
              <a:rPr lang="en-GB" b="1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GB" sz="3700" b="1" dirty="0" err="1" smtClean="0"/>
              <a:t>Haematuria</a:t>
            </a:r>
            <a:r>
              <a:rPr lang="en-GB" sz="3700" b="1" dirty="0" smtClean="0"/>
              <a:t>, urinary frequency or retention, </a:t>
            </a:r>
            <a:r>
              <a:rPr lang="en-GB" sz="3700" b="1" dirty="0" err="1" smtClean="0"/>
              <a:t>paratesticular</a:t>
            </a:r>
            <a:r>
              <a:rPr lang="en-GB" sz="3700" b="1" dirty="0" smtClean="0"/>
              <a:t> </a:t>
            </a:r>
            <a:r>
              <a:rPr lang="en-GB" sz="3700" b="1" dirty="0" err="1" smtClean="0"/>
              <a:t>hydrocoele</a:t>
            </a:r>
            <a:r>
              <a:rPr lang="en-GB" sz="3700" b="1" dirty="0" smtClean="0"/>
              <a:t>, incarcerated hernia, testicular torsion or mass.</a:t>
            </a:r>
          </a:p>
          <a:p>
            <a:pPr>
              <a:buNone/>
            </a:pPr>
            <a:r>
              <a:rPr lang="en-GB" dirty="0" smtClean="0"/>
              <a:t> </a:t>
            </a:r>
            <a:endParaRPr lang="en-GB" b="1" dirty="0" smtClean="0"/>
          </a:p>
          <a:p>
            <a:pPr lvl="4"/>
            <a:r>
              <a:rPr lang="en-GB" sz="3700" b="1" dirty="0" smtClean="0">
                <a:solidFill>
                  <a:srgbClr val="C00000"/>
                </a:solidFill>
              </a:rPr>
              <a:t>Extremity </a:t>
            </a:r>
          </a:p>
          <a:p>
            <a:r>
              <a:rPr lang="en-GB" sz="3700" b="1" dirty="0" smtClean="0"/>
              <a:t>Painful or asymptomatic</a:t>
            </a:r>
          </a:p>
          <a:p>
            <a:pPr>
              <a:buNone/>
            </a:pPr>
            <a:r>
              <a:rPr lang="en-GB" dirty="0" smtClean="0"/>
              <a:t> </a:t>
            </a:r>
            <a:endParaRPr lang="en-GB" b="1" dirty="0" smtClean="0"/>
          </a:p>
          <a:p>
            <a:pPr lvl="4"/>
            <a:endParaRPr lang="en-GB" sz="3700" b="1" dirty="0" smtClean="0"/>
          </a:p>
          <a:p>
            <a:pPr lvl="4"/>
            <a:r>
              <a:rPr lang="en-GB" sz="3700" b="1" dirty="0" smtClean="0">
                <a:solidFill>
                  <a:srgbClr val="C00000"/>
                </a:solidFill>
              </a:rPr>
              <a:t>Trunk </a:t>
            </a:r>
          </a:p>
          <a:p>
            <a:r>
              <a:rPr lang="en-GB" sz="3700" b="1" dirty="0" smtClean="0"/>
              <a:t>Mass simulating  hernia, haematoma or causing a classic Superior Vena Cava Syndrome.</a:t>
            </a:r>
          </a:p>
          <a:p>
            <a:pPr>
              <a:buNone/>
            </a:pPr>
            <a:r>
              <a:rPr lang="en-GB" b="1" baseline="30000" dirty="0" smtClean="0"/>
              <a:t/>
            </a:r>
            <a:br>
              <a:rPr lang="en-GB" b="1" baseline="30000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dirty="0" smtClean="0"/>
              <a:t> </a:t>
            </a:r>
            <a:r>
              <a:rPr lang="en-GB" b="1" dirty="0" smtClean="0"/>
              <a:t>ABDOMINAL MASS - INVESTIGATIONS </a:t>
            </a:r>
            <a:r>
              <a:rPr lang="en-GB" dirty="0" smtClean="0"/>
              <a:t> 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lvl="0"/>
            <a:r>
              <a:rPr lang="en-GB" b="1" dirty="0" smtClean="0"/>
              <a:t>FBC + PBF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Liver Function Tests    </a:t>
            </a:r>
            <a:r>
              <a:rPr lang="en-GB" dirty="0" smtClean="0"/>
              <a:t>TP      ALB   AST   ALT   ALP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Renal Function Tests   </a:t>
            </a:r>
            <a:r>
              <a:rPr lang="en-GB" dirty="0" smtClean="0"/>
              <a:t>U/E/   </a:t>
            </a:r>
            <a:r>
              <a:rPr lang="en-GB" b="1" dirty="0" smtClean="0"/>
              <a:t>   </a:t>
            </a:r>
            <a:r>
              <a:rPr lang="en-GB" dirty="0" smtClean="0"/>
              <a:t>LDH           Uric Acid.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HISTOLOGY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Plain Radiograph 	</a:t>
            </a:r>
            <a:r>
              <a:rPr lang="en-GB" dirty="0" smtClean="0"/>
              <a:t>Abdomen   Chest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1"/>
            <a:r>
              <a:rPr lang="en-GB" b="1" dirty="0" smtClean="0"/>
              <a:t>Calcification  -  Coarse in </a:t>
            </a:r>
            <a:r>
              <a:rPr lang="en-GB" b="1" dirty="0" err="1" smtClean="0"/>
              <a:t>nephroblastoma</a:t>
            </a:r>
            <a:r>
              <a:rPr lang="en-GB" b="1" dirty="0" smtClean="0"/>
              <a:t> </a:t>
            </a:r>
          </a:p>
          <a:p>
            <a:pPr lvl="1"/>
            <a:r>
              <a:rPr lang="en-GB" b="1" dirty="0" smtClean="0"/>
              <a:t>                            -  Fine stippled in </a:t>
            </a:r>
            <a:r>
              <a:rPr lang="en-GB" b="1" dirty="0" err="1" smtClean="0"/>
              <a:t>neuroblastoma</a:t>
            </a:r>
            <a:endParaRPr lang="en-GB" b="1" dirty="0" smtClean="0"/>
          </a:p>
          <a:p>
            <a:pPr lvl="1"/>
            <a:r>
              <a:rPr lang="en-GB" b="1" dirty="0" smtClean="0"/>
              <a:t>Metastases</a:t>
            </a:r>
          </a:p>
          <a:p>
            <a:pPr lvl="0"/>
            <a:r>
              <a:rPr lang="en-GB" b="1" dirty="0" smtClean="0"/>
              <a:t>CT &amp; MRI</a:t>
            </a:r>
          </a:p>
          <a:p>
            <a:pPr>
              <a:buNone/>
            </a:pPr>
            <a:r>
              <a:rPr lang="en-GB" dirty="0" smtClean="0"/>
              <a:t>      Image location and involvement of mass in respect to great vessels, spinal canal, </a:t>
            </a:r>
            <a:r>
              <a:rPr lang="en-GB" dirty="0" err="1" smtClean="0"/>
              <a:t>retroperitoneum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ABDOMINAL MASS - INVESTIGATIONS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30910"/>
          </a:xfrm>
        </p:spPr>
        <p:txBody>
          <a:bodyPr>
            <a:normAutofit fontScale="47500" lnSpcReduction="20000"/>
          </a:bodyPr>
          <a:lstStyle/>
          <a:p>
            <a:pPr lvl="0"/>
            <a:endParaRPr lang="en-GB" b="1" dirty="0" smtClean="0"/>
          </a:p>
          <a:p>
            <a:pPr lvl="0"/>
            <a:r>
              <a:rPr lang="en-GB" b="1" dirty="0" err="1" smtClean="0"/>
              <a:t>Ultrasonography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 </a:t>
            </a:r>
            <a:endParaRPr lang="en-GB" b="1" dirty="0" smtClean="0"/>
          </a:p>
          <a:p>
            <a:pPr lvl="0">
              <a:buNone/>
            </a:pPr>
            <a:r>
              <a:rPr lang="en-GB" dirty="0" smtClean="0"/>
              <a:t>      Tumour growth in renal vein, vena cava &amp; right side heart </a:t>
            </a:r>
            <a:endParaRPr lang="en-GB" b="1" dirty="0" smtClean="0"/>
          </a:p>
          <a:p>
            <a:pPr lvl="0">
              <a:buNone/>
            </a:pPr>
            <a:r>
              <a:rPr lang="en-GB" dirty="0" smtClean="0"/>
              <a:t>      Metastases e.g. to liver</a:t>
            </a:r>
            <a:endParaRPr lang="en-GB" b="1" dirty="0" smtClean="0"/>
          </a:p>
          <a:p>
            <a:pPr lvl="0">
              <a:buNone/>
            </a:pPr>
            <a:r>
              <a:rPr lang="en-GB" dirty="0" smtClean="0"/>
              <a:t>      Complements IVU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IVU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Skeletal Survey &amp; Bone Scan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Bone Marrow Aspirate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err="1" smtClean="0"/>
              <a:t>Catecholamines</a:t>
            </a:r>
            <a:r>
              <a:rPr lang="en-GB" b="1" dirty="0" smtClean="0"/>
              <a:t> in urine 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     Increased in 90% patients with </a:t>
            </a:r>
            <a:r>
              <a:rPr lang="en-GB" dirty="0" err="1" smtClean="0"/>
              <a:t>neuroblastoma</a:t>
            </a:r>
            <a:endParaRPr lang="en-GB" b="1" dirty="0" smtClean="0"/>
          </a:p>
          <a:p>
            <a:pPr>
              <a:buNone/>
            </a:pPr>
            <a:r>
              <a:rPr lang="en-GB" dirty="0" smtClean="0"/>
              <a:t>      </a:t>
            </a:r>
            <a:r>
              <a:rPr lang="en-GB" dirty="0" err="1" smtClean="0"/>
              <a:t>Dopa</a:t>
            </a:r>
            <a:r>
              <a:rPr lang="en-GB" dirty="0" smtClean="0"/>
              <a:t>, Dopamine, </a:t>
            </a:r>
            <a:r>
              <a:rPr lang="en-GB" dirty="0" err="1" smtClean="0"/>
              <a:t>Norepinephrine</a:t>
            </a:r>
            <a:r>
              <a:rPr lang="en-GB" dirty="0" smtClean="0"/>
              <a:t>, </a:t>
            </a:r>
            <a:r>
              <a:rPr lang="en-GB" dirty="0" err="1" smtClean="0"/>
              <a:t>Normetanephrine</a:t>
            </a:r>
            <a:r>
              <a:rPr lang="en-GB" dirty="0" smtClean="0"/>
              <a:t>, </a:t>
            </a:r>
            <a:r>
              <a:rPr lang="en-GB" dirty="0" err="1" smtClean="0"/>
              <a:t>Homovanillic</a:t>
            </a:r>
            <a:r>
              <a:rPr lang="en-GB" dirty="0" smtClean="0"/>
              <a:t> acid (HVA) or </a:t>
            </a:r>
            <a:r>
              <a:rPr lang="en-GB" dirty="0" err="1" smtClean="0"/>
              <a:t>Vanillylmandelic</a:t>
            </a:r>
            <a:r>
              <a:rPr lang="en-GB" dirty="0" smtClean="0"/>
              <a:t> acid (VMA)</a:t>
            </a:r>
            <a:endParaRPr lang="en-GB" b="1" dirty="0" smtClean="0"/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r>
              <a:rPr lang="en-GB" b="1" dirty="0" smtClean="0"/>
              <a:t>Paper chromatography for 24hrs urine VMA &amp; HVA</a:t>
            </a:r>
          </a:p>
          <a:p>
            <a:pPr>
              <a:buNone/>
            </a:pPr>
            <a:r>
              <a:rPr lang="en-GB" dirty="0" smtClean="0"/>
              <a:t>        Confounded by medication, diet e.g. bananas, nuts chocolate, vanilla.</a:t>
            </a:r>
            <a:endParaRPr lang="en-GB" b="1" dirty="0" smtClean="0"/>
          </a:p>
          <a:p>
            <a:r>
              <a:rPr lang="en-GB" dirty="0" smtClean="0"/>
              <a:t> </a:t>
            </a:r>
            <a:r>
              <a:rPr lang="en-GB" b="1" dirty="0" smtClean="0"/>
              <a:t>Method using gas chromatography &amp; mass </a:t>
            </a:r>
            <a:r>
              <a:rPr lang="en-GB" b="1" dirty="0" err="1" smtClean="0"/>
              <a:t>spectrography</a:t>
            </a:r>
            <a:r>
              <a:rPr lang="en-GB" b="1" dirty="0" smtClean="0"/>
              <a:t> = mass </a:t>
            </a:r>
            <a:r>
              <a:rPr lang="en-GB" b="1" dirty="0" err="1" smtClean="0"/>
              <a:t>fragmentography</a:t>
            </a:r>
            <a:r>
              <a:rPr lang="en-GB" dirty="0" smtClean="0"/>
              <a:t> – greater precision &amp; sensitivity, no confounders, only few millilitres of urine needed.</a:t>
            </a:r>
            <a:endParaRPr lang="en-GB" b="1" dirty="0" smtClean="0"/>
          </a:p>
          <a:p>
            <a:endParaRPr lang="en-GB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GB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LEUKAEMIA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1142984"/>
            <a:ext cx="8229600" cy="535782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v"/>
            </a:pP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  <a:buFont typeface="Wingdings" pitchFamily="2" charset="2"/>
              <a:buChar char="v"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THOROUGH HISTORY</a:t>
            </a:r>
            <a:r>
              <a:rPr lang="en-GB" baseline="30000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800" baseline="300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20000"/>
              </a:lnSpc>
              <a:buNone/>
            </a:pPr>
            <a:r>
              <a:rPr lang="en-GB" sz="3200" b="1" baseline="30000" dirty="0" smtClean="0">
                <a:latin typeface="Times New Roman" pitchFamily="18" charset="0"/>
                <a:cs typeface="Times New Roman" pitchFamily="18" charset="0"/>
              </a:rPr>
              <a:t>Signs:</a:t>
            </a:r>
          </a:p>
          <a:p>
            <a:pPr>
              <a:lnSpc>
                <a:spcPct val="120000"/>
              </a:lnSpc>
            </a:pP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Pallour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Hepatosplenomegaly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ecchymoses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/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petechiae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lymphadenopathy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testicular swelling (painless)</a:t>
            </a:r>
            <a:endParaRPr lang="en-GB" sz="2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CNS manifestations (&lt; 5%)</a:t>
            </a:r>
          </a:p>
          <a:p>
            <a:pPr lvl="1">
              <a:lnSpc>
                <a:spcPct val="120000"/>
              </a:lnSpc>
              <a:buNone/>
            </a:pPr>
            <a:r>
              <a:rPr lang="en-GB" sz="2100" i="1" dirty="0" smtClean="0">
                <a:latin typeface="Times New Roman" pitchFamily="18" charset="0"/>
                <a:cs typeface="Times New Roman" pitchFamily="18" charset="0"/>
              </a:rPr>
              <a:t>Headache</a:t>
            </a:r>
            <a:r>
              <a:rPr lang="en-GB" sz="2100" i="1" dirty="0">
                <a:latin typeface="Times New Roman" pitchFamily="18" charset="0"/>
                <a:cs typeface="Times New Roman" pitchFamily="18" charset="0"/>
              </a:rPr>
              <a:t>, nausea, vomiting, lethargy, </a:t>
            </a:r>
            <a:r>
              <a:rPr lang="en-GB" sz="2100" i="1" dirty="0" err="1" smtClean="0">
                <a:latin typeface="Times New Roman" pitchFamily="18" charset="0"/>
                <a:cs typeface="Times New Roman" pitchFamily="18" charset="0"/>
              </a:rPr>
              <a:t>papilloedema</a:t>
            </a:r>
            <a:r>
              <a:rPr lang="en-GB" sz="2100" i="1" dirty="0" smtClean="0">
                <a:latin typeface="Times New Roman" pitchFamily="18" charset="0"/>
                <a:cs typeface="Times New Roman" pitchFamily="18" charset="0"/>
              </a:rPr>
              <a:t>,</a:t>
            </a:r>
          </a:p>
          <a:p>
            <a:pPr lvl="1">
              <a:lnSpc>
                <a:spcPct val="160000"/>
              </a:lnSpc>
              <a:buNone/>
            </a:pPr>
            <a:r>
              <a:rPr lang="en-GB" sz="2100" i="1" dirty="0" smtClean="0">
                <a:latin typeface="Times New Roman" pitchFamily="18" charset="0"/>
                <a:cs typeface="Times New Roman" pitchFamily="18" charset="0"/>
              </a:rPr>
              <a:t>cranial </a:t>
            </a:r>
            <a:r>
              <a:rPr lang="en-GB" sz="2100" i="1" dirty="0">
                <a:latin typeface="Times New Roman" pitchFamily="18" charset="0"/>
                <a:cs typeface="Times New Roman" pitchFamily="18" charset="0"/>
              </a:rPr>
              <a:t>nerve palsies, </a:t>
            </a:r>
            <a:r>
              <a:rPr lang="en-GB" sz="2100" i="1" dirty="0" err="1">
                <a:latin typeface="Times New Roman" pitchFamily="18" charset="0"/>
                <a:cs typeface="Times New Roman" pitchFamily="18" charset="0"/>
              </a:rPr>
              <a:t>nuchal</a:t>
            </a:r>
            <a:r>
              <a:rPr lang="en-GB" sz="2100" i="1" dirty="0">
                <a:latin typeface="Times New Roman" pitchFamily="18" charset="0"/>
                <a:cs typeface="Times New Roman" pitchFamily="18" charset="0"/>
              </a:rPr>
              <a:t> rigidity, </a:t>
            </a:r>
            <a:r>
              <a:rPr lang="en-GB" sz="2100" i="1" dirty="0" smtClean="0">
                <a:latin typeface="Times New Roman" pitchFamily="18" charset="0"/>
                <a:cs typeface="Times New Roman" pitchFamily="18" charset="0"/>
              </a:rPr>
              <a:t>seizures. </a:t>
            </a:r>
          </a:p>
          <a:p>
            <a:pPr marL="514350" indent="-514350">
              <a:lnSpc>
                <a:spcPct val="160000"/>
              </a:lnSpc>
              <a:buFont typeface="Wingdings" pitchFamily="2" charset="2"/>
              <a:buChar char="v"/>
            </a:pP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60000"/>
              </a:lnSpc>
              <a:buFont typeface="Wingdings" pitchFamily="2" charset="2"/>
              <a:buChar char="v"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PHYSICAL EXAM</a:t>
            </a:r>
          </a:p>
          <a:p>
            <a:pPr marL="514350" indent="-514350">
              <a:lnSpc>
                <a:spcPct val="160000"/>
              </a:lnSpc>
              <a:buFont typeface="Wingdings" pitchFamily="2" charset="2"/>
              <a:buChar char="v"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PBF + BMA</a:t>
            </a:r>
            <a:endParaRPr lang="en-GB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RETINOBLASTOMA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GB" sz="2000" b="1" dirty="0" smtClean="0"/>
              <a:t>MOST DIAGNOSED 1</a:t>
            </a:r>
            <a:r>
              <a:rPr lang="en-GB" sz="2000" b="1" baseline="30000" dirty="0" smtClean="0"/>
              <a:t>ST</a:t>
            </a:r>
            <a:r>
              <a:rPr lang="en-GB" sz="2000" b="1" dirty="0" smtClean="0"/>
              <a:t> 2 YEARS OF LIFE. </a:t>
            </a:r>
          </a:p>
          <a:p>
            <a:pPr>
              <a:buNone/>
            </a:pPr>
            <a:r>
              <a:rPr lang="en-GB" sz="2000" dirty="0" smtClean="0"/>
              <a:t> </a:t>
            </a:r>
            <a:endParaRPr lang="en-GB" sz="2000" b="1" dirty="0" smtClean="0"/>
          </a:p>
          <a:p>
            <a:pPr>
              <a:buNone/>
            </a:pPr>
            <a:r>
              <a:rPr lang="en-GB" sz="2000" dirty="0" smtClean="0"/>
              <a:t> </a:t>
            </a:r>
            <a:r>
              <a:rPr lang="en-GB" sz="2000" b="1" dirty="0" smtClean="0"/>
              <a:t>80% DIAGNOSED BEFORE AGE 3 YEARS</a:t>
            </a:r>
            <a:r>
              <a:rPr lang="en-GB" sz="2100" b="1" dirty="0" smtClean="0"/>
              <a:t>.</a:t>
            </a:r>
          </a:p>
          <a:p>
            <a:pPr>
              <a:buNone/>
            </a:pPr>
            <a:r>
              <a:rPr lang="en-GB" sz="2000" b="1" dirty="0" smtClean="0"/>
              <a:t>  </a:t>
            </a:r>
          </a:p>
          <a:p>
            <a:pPr lvl="0">
              <a:buNone/>
            </a:pPr>
            <a:r>
              <a:rPr lang="en-GB" sz="2000" b="1" dirty="0" smtClean="0"/>
              <a:t>LEUKOCORIA</a:t>
            </a:r>
          </a:p>
          <a:p>
            <a:pPr>
              <a:buNone/>
            </a:pPr>
            <a:r>
              <a:rPr lang="en-GB" sz="2000" dirty="0" smtClean="0"/>
              <a:t>Yellowish white reflex in pupil due to tumour behind lens almost always associated with advanced disease.</a:t>
            </a:r>
            <a:endParaRPr lang="en-GB" sz="2000" b="1" dirty="0" smtClean="0"/>
          </a:p>
          <a:p>
            <a:pPr lvl="0">
              <a:buNone/>
            </a:pPr>
            <a:endParaRPr lang="en-GB" sz="2100" b="1" dirty="0" smtClean="0"/>
          </a:p>
          <a:p>
            <a:pPr lvl="0">
              <a:buNone/>
            </a:pPr>
            <a:r>
              <a:rPr lang="en-GB" sz="2000" b="1" dirty="0" smtClean="0"/>
              <a:t>POOR VISION</a:t>
            </a:r>
          </a:p>
          <a:p>
            <a:pPr>
              <a:buNone/>
            </a:pPr>
            <a:r>
              <a:rPr lang="en-GB" sz="2100" dirty="0" smtClean="0"/>
              <a:t>  </a:t>
            </a:r>
            <a:endParaRPr lang="en-GB" sz="2100" b="1" dirty="0" smtClean="0"/>
          </a:p>
          <a:p>
            <a:pPr lvl="0">
              <a:buNone/>
            </a:pPr>
            <a:r>
              <a:rPr lang="en-GB" sz="2000" b="1" dirty="0" smtClean="0"/>
              <a:t>STRABISMUS</a:t>
            </a:r>
          </a:p>
          <a:p>
            <a:pPr>
              <a:buNone/>
            </a:pPr>
            <a:r>
              <a:rPr lang="en-GB" sz="2200" dirty="0" smtClean="0"/>
              <a:t>Due to decreased vision</a:t>
            </a:r>
            <a:endParaRPr lang="en-GB" sz="2200" b="1" dirty="0" smtClean="0"/>
          </a:p>
          <a:p>
            <a:pPr>
              <a:buNone/>
            </a:pPr>
            <a:r>
              <a:rPr lang="en-GB" sz="2200" dirty="0" smtClean="0"/>
              <a:t>More commonly a presenting feature in </a:t>
            </a:r>
            <a:r>
              <a:rPr lang="en-GB" sz="2200" b="1" dirty="0" smtClean="0"/>
              <a:t>early</a:t>
            </a:r>
            <a:r>
              <a:rPr lang="en-GB" sz="2200" dirty="0" smtClean="0"/>
              <a:t> stage disease.</a:t>
            </a:r>
            <a:endParaRPr lang="en-GB" sz="2200" b="1" dirty="0" smtClean="0"/>
          </a:p>
          <a:p>
            <a:pPr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PAIN</a:t>
            </a:r>
          </a:p>
          <a:p>
            <a:pPr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PUPILLARY IRREGULARITY</a:t>
            </a:r>
          </a:p>
          <a:p>
            <a:pPr>
              <a:buNone/>
            </a:pPr>
            <a:endParaRPr lang="en-GB" sz="2000" b="1" dirty="0" smtClean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GB" sz="2000" b="1" dirty="0" smtClean="0">
                <a:solidFill>
                  <a:schemeClr val="tx1"/>
                </a:solidFill>
              </a:rPr>
              <a:t>HYPHEMA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RETINOBLASTOMA - INVESTIGATIONS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357298"/>
            <a:ext cx="8503920" cy="5072098"/>
          </a:xfrm>
        </p:spPr>
        <p:txBody>
          <a:bodyPr>
            <a:normAutofit fontScale="25000" lnSpcReduction="20000"/>
          </a:bodyPr>
          <a:lstStyle/>
          <a:p>
            <a:pPr lvl="0">
              <a:buNone/>
            </a:pPr>
            <a:r>
              <a:rPr lang="en-GB" sz="4800" b="1" dirty="0" smtClean="0"/>
              <a:t>      </a:t>
            </a:r>
          </a:p>
          <a:p>
            <a:pPr lvl="0">
              <a:buNone/>
            </a:pPr>
            <a:r>
              <a:rPr lang="en-GB" sz="6400" b="1" dirty="0" smtClean="0"/>
              <a:t>       INDIRECT OPHTHALMOSCOPY (best under GA)</a:t>
            </a:r>
          </a:p>
          <a:p>
            <a:pPr>
              <a:buNone/>
            </a:pPr>
            <a:r>
              <a:rPr lang="en-GB" sz="6400" dirty="0" smtClean="0"/>
              <a:t>        With 360º </a:t>
            </a:r>
            <a:r>
              <a:rPr lang="en-GB" sz="6400" dirty="0" err="1" smtClean="0"/>
              <a:t>scleral</a:t>
            </a:r>
            <a:r>
              <a:rPr lang="en-GB" sz="6400" dirty="0" smtClean="0"/>
              <a:t> depression</a:t>
            </a:r>
            <a:endParaRPr lang="en-GB" sz="6400" b="1" dirty="0" smtClean="0"/>
          </a:p>
          <a:p>
            <a:pPr>
              <a:buNone/>
            </a:pPr>
            <a:r>
              <a:rPr lang="en-GB" sz="6400" dirty="0" smtClean="0"/>
              <a:t> </a:t>
            </a:r>
            <a:endParaRPr lang="en-GB" sz="6400" b="1" dirty="0" smtClean="0"/>
          </a:p>
          <a:p>
            <a:pPr>
              <a:buNone/>
            </a:pPr>
            <a:r>
              <a:rPr lang="en-GB" sz="6400" dirty="0" smtClean="0"/>
              <a:t> </a:t>
            </a:r>
            <a:br>
              <a:rPr lang="en-GB" sz="6400" dirty="0" smtClean="0"/>
            </a:br>
            <a:r>
              <a:rPr lang="en-GB" sz="6400" b="1" dirty="0" smtClean="0"/>
              <a:t>LUMBAR PUNCTURE - take advantage of GA</a:t>
            </a:r>
          </a:p>
          <a:p>
            <a:pPr>
              <a:buNone/>
            </a:pPr>
            <a:r>
              <a:rPr lang="en-GB" sz="6400" b="1" dirty="0" smtClean="0"/>
              <a:t>					</a:t>
            </a:r>
          </a:p>
          <a:p>
            <a:pPr lvl="0">
              <a:buNone/>
            </a:pPr>
            <a:r>
              <a:rPr lang="en-GB" sz="6400" b="1" dirty="0" smtClean="0"/>
              <a:t>      BONE MARROW ASPIRATE   -    for staging  </a:t>
            </a:r>
          </a:p>
          <a:p>
            <a:pPr>
              <a:buNone/>
            </a:pPr>
            <a:r>
              <a:rPr lang="en-GB" sz="6400" dirty="0" smtClean="0"/>
              <a:t> </a:t>
            </a:r>
            <a:br>
              <a:rPr lang="en-GB" sz="6400" dirty="0" smtClean="0"/>
            </a:br>
            <a:r>
              <a:rPr lang="en-GB" sz="6400" b="1" dirty="0" smtClean="0"/>
              <a:t>SKELETAL SURVEY</a:t>
            </a:r>
          </a:p>
          <a:p>
            <a:pPr>
              <a:buNone/>
            </a:pPr>
            <a:r>
              <a:rPr lang="en-GB" sz="6400" b="1" dirty="0" smtClean="0"/>
              <a:t> </a:t>
            </a:r>
          </a:p>
          <a:p>
            <a:pPr lvl="0">
              <a:buNone/>
            </a:pPr>
            <a:r>
              <a:rPr lang="en-GB" sz="6400" b="1" dirty="0" smtClean="0"/>
              <a:t>      RADIONUCLIDE BONE SCAN  -  to check for metastases</a:t>
            </a:r>
          </a:p>
          <a:p>
            <a:pPr>
              <a:buNone/>
            </a:pPr>
            <a:endParaRPr lang="en-GB" sz="6400" b="1" dirty="0" smtClean="0"/>
          </a:p>
          <a:p>
            <a:pPr>
              <a:buNone/>
            </a:pPr>
            <a:r>
              <a:rPr lang="en-GB" sz="6400" b="1" dirty="0" smtClean="0"/>
              <a:t>      CT SCAN HEAD                               </a:t>
            </a:r>
          </a:p>
          <a:p>
            <a:pPr>
              <a:buNone/>
            </a:pPr>
            <a:r>
              <a:rPr lang="en-GB" sz="6400" dirty="0" smtClean="0"/>
              <a:t>  </a:t>
            </a:r>
            <a:br>
              <a:rPr lang="en-GB" sz="6400" dirty="0" smtClean="0"/>
            </a:br>
            <a:r>
              <a:rPr lang="en-GB" sz="6400" b="1" dirty="0" smtClean="0"/>
              <a:t>CARCINOEMBRYONIC ANTIGEN   Frequently ↑ plasma levels. Fall to normal   after removal of tumour</a:t>
            </a:r>
          </a:p>
          <a:p>
            <a:pPr lvl="0">
              <a:buNone/>
            </a:pPr>
            <a:r>
              <a:rPr lang="en-GB" sz="6400" b="1" dirty="0" smtClean="0"/>
              <a:t>      </a:t>
            </a:r>
          </a:p>
          <a:p>
            <a:pPr lvl="0">
              <a:buNone/>
            </a:pPr>
            <a:r>
              <a:rPr lang="en-GB" sz="6400" b="1" dirty="0" smtClean="0"/>
              <a:t>     ALPHA-FOETOPROTEIN   Subsequent  ↑ may indicate  recurrence of tumour.</a:t>
            </a:r>
          </a:p>
          <a:p>
            <a:pPr>
              <a:buNone/>
            </a:pPr>
            <a:r>
              <a:rPr lang="en-GB" sz="4800" b="1" dirty="0" smtClean="0"/>
              <a:t> 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0">
              <a:buNone/>
            </a:pPr>
            <a:endParaRPr lang="en-GB" sz="2800" b="1" dirty="0" smtClean="0"/>
          </a:p>
          <a:p>
            <a:pPr>
              <a:buNone/>
            </a:pPr>
            <a:r>
              <a:rPr lang="en-GB" sz="2800" dirty="0" smtClean="0"/>
              <a:t> </a:t>
            </a:r>
            <a:endParaRPr lang="en-GB" sz="2800" b="1" dirty="0" smtClean="0"/>
          </a:p>
          <a:p>
            <a:pPr>
              <a:buNone/>
            </a:pPr>
            <a:r>
              <a:rPr lang="en-GB" sz="2800" dirty="0" smtClean="0"/>
              <a:t> </a:t>
            </a:r>
            <a:endParaRPr lang="en-GB" sz="2800" b="1" dirty="0" smtClean="0"/>
          </a:p>
          <a:p>
            <a:pPr>
              <a:buNone/>
            </a:pPr>
            <a:r>
              <a:rPr lang="en-GB" sz="2800" dirty="0" smtClean="0"/>
              <a:t> </a:t>
            </a:r>
            <a:endParaRPr lang="en-GB" sz="2800" b="1" dirty="0" smtClean="0"/>
          </a:p>
          <a:p>
            <a:pPr>
              <a:buNone/>
            </a:pPr>
            <a:r>
              <a:rPr lang="en-GB" sz="2800" dirty="0" smtClean="0"/>
              <a:t> </a:t>
            </a:r>
            <a:endParaRPr lang="en-GB" sz="2800" b="1" dirty="0" smtClean="0"/>
          </a:p>
          <a:p>
            <a:pPr>
              <a:buNone/>
            </a:pPr>
            <a:r>
              <a:rPr lang="en-GB" sz="2800" dirty="0" smtClean="0"/>
              <a:t> </a:t>
            </a:r>
            <a:endParaRPr lang="en-GB" sz="2800" b="1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LEUKOCORIA  -  CAUSES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endParaRPr lang="en-GB" b="1" dirty="0" smtClean="0"/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 RETINAL DETACHMENT </a:t>
            </a:r>
          </a:p>
          <a:p>
            <a:pPr lvl="0">
              <a:buFont typeface="Wingdings" pitchFamily="2" charset="2"/>
              <a:buChar char="v"/>
            </a:pPr>
            <a:endParaRPr lang="en-GB" b="1" dirty="0" smtClean="0"/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PERSISTENT HYPERPLASTIC PRIMARY VITREOUS</a:t>
            </a:r>
          </a:p>
          <a:p>
            <a:pPr>
              <a:buFont typeface="Wingdings" pitchFamily="2" charset="2"/>
              <a:buChar char="v"/>
            </a:pPr>
            <a:endParaRPr lang="en-GB" b="1" dirty="0" smtClean="0"/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VISCERAL LARVA MIGRANS / TOXOCARA CANIS</a:t>
            </a:r>
          </a:p>
          <a:p>
            <a:pPr>
              <a:buNone/>
            </a:pPr>
            <a:r>
              <a:rPr lang="en-GB" b="1" dirty="0" smtClean="0"/>
              <a:t>  </a:t>
            </a:r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TOXOPLASMOSIS</a:t>
            </a:r>
          </a:p>
          <a:p>
            <a:pPr>
              <a:buNone/>
            </a:pPr>
            <a:r>
              <a:rPr lang="en-GB" b="1" dirty="0" smtClean="0"/>
              <a:t>  </a:t>
            </a:r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COAT’S DISEASE</a:t>
            </a:r>
          </a:p>
          <a:p>
            <a:pPr>
              <a:buNone/>
            </a:pPr>
            <a:r>
              <a:rPr lang="en-GB" b="1" dirty="0" smtClean="0"/>
              <a:t> 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LEUKOCORIA  -  CAUSES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59472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itchFamily="2" charset="2"/>
              <a:buChar char="v"/>
            </a:pPr>
            <a:endParaRPr lang="en-GB" b="1" dirty="0" smtClean="0"/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RETROLENTAL FIBROPLASIA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BACTERIAL PANENOPHTHALMITIS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CATARACT</a:t>
            </a:r>
          </a:p>
          <a:p>
            <a:pPr>
              <a:buNone/>
            </a:pPr>
            <a:r>
              <a:rPr lang="en-GB" b="1" dirty="0" smtClean="0"/>
              <a:t>  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COLOBOMA OF CHOROID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 RETINOPATHY OF PREMATURITY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Font typeface="Wingdings" pitchFamily="2" charset="2"/>
              <a:buChar char="v"/>
            </a:pPr>
            <a:r>
              <a:rPr lang="en-GB" b="1" dirty="0" smtClean="0"/>
              <a:t>MISCELLANEOUS FORMS OF UVEITIS</a:t>
            </a:r>
          </a:p>
          <a:p>
            <a:pPr>
              <a:buNone/>
            </a:pPr>
            <a:r>
              <a:rPr lang="en-GB" b="1" dirty="0" smtClean="0"/>
              <a:t> </a:t>
            </a: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400" b="1" baseline="30000" dirty="0" smtClean="0"/>
              <a:t>OSTEOGENIC SARCOMA</a:t>
            </a:r>
            <a:endParaRPr lang="en-GB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02348"/>
          </a:xfrm>
        </p:spPr>
        <p:txBody>
          <a:bodyPr>
            <a:normAutofit fontScale="32500" lnSpcReduction="20000"/>
          </a:bodyPr>
          <a:lstStyle/>
          <a:p>
            <a:pPr lvl="0">
              <a:buNone/>
            </a:pPr>
            <a:endParaRPr lang="en-GB" b="1" dirty="0" smtClean="0"/>
          </a:p>
          <a:p>
            <a:pPr lvl="0">
              <a:buNone/>
            </a:pPr>
            <a:r>
              <a:rPr lang="en-GB" sz="4300" b="1" dirty="0" smtClean="0"/>
              <a:t>RARE IN PREPUBERTAL CHILD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 lvl="0">
              <a:buNone/>
            </a:pPr>
            <a:r>
              <a:rPr lang="en-GB" sz="4300" b="1" cap="all" dirty="0" smtClean="0"/>
              <a:t>Increased</a:t>
            </a:r>
            <a:r>
              <a:rPr lang="en-GB" sz="4300" b="1" dirty="0" smtClean="0"/>
              <a:t> BONE ACTIVITY MAY PLAY A ROLE </a:t>
            </a:r>
          </a:p>
          <a:p>
            <a:pPr>
              <a:buNone/>
            </a:pPr>
            <a:r>
              <a:rPr lang="en-GB" sz="4300" b="1" dirty="0" smtClean="0"/>
              <a:t>   </a:t>
            </a:r>
          </a:p>
          <a:p>
            <a:pPr>
              <a:buNone/>
            </a:pPr>
            <a:r>
              <a:rPr lang="en-GB" sz="4300" b="1" dirty="0" smtClean="0"/>
              <a:t>    Relatively high incidence in: -</a:t>
            </a:r>
          </a:p>
          <a:p>
            <a:pPr lvl="0">
              <a:buNone/>
            </a:pPr>
            <a:r>
              <a:rPr lang="en-GB" sz="4300" b="1" dirty="0" smtClean="0"/>
              <a:t>    ADOLESCENCE – rapid skeletal growth</a:t>
            </a:r>
          </a:p>
          <a:p>
            <a:pPr>
              <a:buNone/>
            </a:pPr>
            <a:r>
              <a:rPr lang="en-GB" sz="4300" b="1" dirty="0" smtClean="0"/>
              <a:t>     PAGET’S DISEASE</a:t>
            </a:r>
          </a:p>
          <a:p>
            <a:pPr>
              <a:buNone/>
            </a:pPr>
            <a:r>
              <a:rPr lang="en-GB" sz="4300" dirty="0" smtClean="0"/>
              <a:t> </a:t>
            </a:r>
            <a:endParaRPr lang="en-GB" sz="4300" b="1" dirty="0" smtClean="0"/>
          </a:p>
          <a:p>
            <a:pPr>
              <a:buNone/>
            </a:pPr>
            <a:r>
              <a:rPr lang="en-GB" sz="4300" dirty="0" smtClean="0"/>
              <a:t> </a:t>
            </a:r>
            <a:endParaRPr lang="en-GB" sz="4300" b="1" dirty="0" smtClean="0"/>
          </a:p>
          <a:p>
            <a:pPr lvl="0">
              <a:buFont typeface="Wingdings" pitchFamily="2" charset="2"/>
              <a:buChar char="v"/>
            </a:pPr>
            <a:r>
              <a:rPr lang="en-GB" sz="4300" b="1" dirty="0" smtClean="0"/>
              <a:t>PAIN / DISCOMFORT AT TUMOUR SITE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en-GB" sz="4300" b="1" dirty="0" smtClean="0"/>
              <a:t>LIMITATION OF MOTION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en-GB" sz="4300" b="1" dirty="0" smtClean="0"/>
              <a:t>PALPABLE / VISIBLE MASS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>
              <a:buNone/>
            </a:pPr>
            <a:r>
              <a:rPr lang="en-GB" sz="4300" b="1" dirty="0" smtClean="0"/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en-GB" sz="4300" b="1" dirty="0" smtClean="0"/>
              <a:t>GAIT ALTERATION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baseline="30000" dirty="0" smtClean="0"/>
              <a:t>OSTEOGENIC SARCOMA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lvl="0">
              <a:buFont typeface="Wingdings" pitchFamily="2" charset="2"/>
              <a:buChar char="v"/>
            </a:pPr>
            <a:endParaRPr lang="en-GB" b="1" dirty="0" smtClean="0"/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LATER - TENDERNESS  ERYTHEMA  WARMTH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PATHOLOGICAL  FRACTURE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ANOREXIA WEIGHT LOSS  =  SYSTEMIC  SYMPTOMS</a:t>
            </a:r>
          </a:p>
          <a:p>
            <a:pPr>
              <a:buNone/>
            </a:pPr>
            <a:r>
              <a:rPr lang="en-GB" b="1" dirty="0" smtClean="0"/>
              <a:t>         Suspect metastases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Font typeface="Wingdings" pitchFamily="2" charset="2"/>
              <a:buChar char="v"/>
            </a:pPr>
            <a:r>
              <a:rPr lang="en-GB" b="1" dirty="0" smtClean="0"/>
              <a:t>METASTASES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         LUNG	   cough,  chest pain,  dyspnoea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         OTHER BONES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         HILAR LYMPH NODES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>
              <a:buNone/>
            </a:pPr>
            <a:r>
              <a:rPr lang="en-GB" b="1" dirty="0" smtClean="0"/>
              <a:t>         CNS</a:t>
            </a:r>
          </a:p>
          <a:p>
            <a:pPr>
              <a:buNone/>
            </a:pPr>
            <a:r>
              <a:rPr lang="en-GB" baseline="30000" dirty="0" smtClean="0"/>
              <a:t/>
            </a:r>
            <a:br>
              <a:rPr lang="en-GB" baseline="30000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baseline="30000" dirty="0" smtClean="0"/>
              <a:t>OSTEOGENIC SARCOMA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Site:</a:t>
            </a:r>
            <a:endParaRPr lang="en-GB" sz="2400" b="1" dirty="0" smtClean="0"/>
          </a:p>
          <a:p>
            <a:pPr lvl="0"/>
            <a:r>
              <a:rPr lang="en-GB" sz="2800" b="1" dirty="0" smtClean="0"/>
              <a:t>RAPIDLY GROWING ENDS OF THE MOST RAPIDLY GROWING BONES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4"/>
            <a:r>
              <a:rPr lang="en-GB" b="1" dirty="0" smtClean="0"/>
              <a:t>DISTAL FEMUR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4"/>
            <a:r>
              <a:rPr lang="en-GB" b="1" dirty="0" smtClean="0"/>
              <a:t>PROXIMAL HUMERUS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4"/>
            <a:r>
              <a:rPr lang="en-GB" b="1" dirty="0" smtClean="0"/>
              <a:t>PROXIMAL TIBIA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4800" b="1" baseline="30000" dirty="0" smtClean="0"/>
              <a:t>OSTEOGENIC SARCOMA</a:t>
            </a:r>
            <a:endParaRPr lang="en-GB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GB" b="1" dirty="0" smtClean="0"/>
              <a:t>   Patterns of spread:</a:t>
            </a:r>
          </a:p>
          <a:p>
            <a:pPr>
              <a:buNone/>
            </a:pPr>
            <a:r>
              <a:rPr lang="en-GB" b="1" dirty="0" smtClean="0"/>
              <a:t>  </a:t>
            </a:r>
          </a:p>
          <a:p>
            <a:pPr lvl="0">
              <a:buNone/>
            </a:pPr>
            <a:r>
              <a:rPr lang="en-GB" b="1" dirty="0" smtClean="0"/>
              <a:t>   THROUGH MARROW CAVITY VIA INVASION OF MARROW SINUSOIDS OR INTRAOSSEOUS EMBOLISATION </a:t>
            </a:r>
          </a:p>
          <a:p>
            <a:pPr lvl="0">
              <a:buNone/>
            </a:pPr>
            <a:r>
              <a:rPr lang="en-GB" b="1" dirty="0" smtClean="0"/>
              <a:t>   Rarely this can result in clinically undetectable </a:t>
            </a:r>
            <a:r>
              <a:rPr lang="en-GB" b="1" dirty="0" err="1" smtClean="0"/>
              <a:t>intraosseous</a:t>
            </a:r>
            <a:r>
              <a:rPr lang="en-GB" b="1" dirty="0" smtClean="0"/>
              <a:t> “ skip lesions”</a:t>
            </a:r>
          </a:p>
          <a:p>
            <a:pPr>
              <a:buNone/>
            </a:pPr>
            <a:r>
              <a:rPr lang="en-GB" b="1" dirty="0" smtClean="0"/>
              <a:t>  </a:t>
            </a:r>
          </a:p>
          <a:p>
            <a:pPr>
              <a:buNone/>
            </a:pPr>
            <a:r>
              <a:rPr lang="en-GB" b="1" dirty="0" smtClean="0"/>
              <a:t> HAEMATOGENOUS ROUTE WITH DISTANT METASTASES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OSTEOGENIC SARCOMA - INVESTIGATIONS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en-GB" b="1" dirty="0" smtClean="0"/>
              <a:t>  </a:t>
            </a:r>
          </a:p>
          <a:p>
            <a:pPr lvl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X – RAY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Codman’s Δ  - a  triangular  region of </a:t>
            </a:r>
            <a:r>
              <a:rPr lang="en-GB" b="1" dirty="0" err="1" smtClean="0"/>
              <a:t>periosteal</a:t>
            </a:r>
            <a:r>
              <a:rPr lang="en-GB" b="1" dirty="0" smtClean="0"/>
              <a:t> new bone at tumour margin.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 lvl="0"/>
            <a:r>
              <a:rPr lang="en-GB" b="1" dirty="0" smtClean="0"/>
              <a:t>Sunburst appearance – eroded cortex may be traversed by horizontal  bone </a:t>
            </a:r>
            <a:r>
              <a:rPr lang="en-GB" b="1" dirty="0" err="1" smtClean="0"/>
              <a:t>spicules</a:t>
            </a:r>
            <a:r>
              <a:rPr lang="en-GB" b="1" dirty="0" smtClean="0"/>
              <a:t> that extend into surrounding soft tissue. 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>
                <a:solidFill>
                  <a:srgbClr val="7030A0"/>
                </a:solidFill>
              </a:rPr>
              <a:t>  </a:t>
            </a:r>
          </a:p>
          <a:p>
            <a:pPr lvl="0">
              <a:buNone/>
            </a:pPr>
            <a:r>
              <a:rPr lang="en-GB" b="1" dirty="0" smtClean="0">
                <a:solidFill>
                  <a:srgbClr val="7030A0"/>
                </a:solidFill>
              </a:rPr>
              <a:t>CT preferably MRI of involved region 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pPr>
              <a:buNone/>
            </a:pPr>
            <a:r>
              <a:rPr lang="en-GB" b="1" dirty="0" smtClean="0"/>
              <a:t>   for planning of resection &amp; reconstruction</a:t>
            </a:r>
          </a:p>
          <a:p>
            <a:pPr>
              <a:buNone/>
            </a:pPr>
            <a:r>
              <a:rPr lang="en-GB" b="1" dirty="0" smtClean="0"/>
              <a:t> 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800" b="1" dirty="0" smtClean="0"/>
              <a:t>OSTEOGENIC SARCOMA - INVESTIGATIONS</a:t>
            </a:r>
            <a:endParaRPr lang="en-GB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0"/>
            <a:r>
              <a:rPr lang="en-GB" sz="2800" b="1" dirty="0" smtClean="0"/>
              <a:t>BONE SCAN technetium – 99m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1"/>
            <a:r>
              <a:rPr lang="en-GB" sz="2400" b="1" dirty="0" smtClean="0"/>
              <a:t>Outline 1º tumour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1"/>
            <a:r>
              <a:rPr lang="en-GB" sz="2400" b="1" dirty="0" smtClean="0"/>
              <a:t>Outline multifocal 1º lesion</a:t>
            </a:r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pPr lvl="1"/>
            <a:r>
              <a:rPr lang="en-GB" sz="2400" b="1" dirty="0" smtClean="0"/>
              <a:t>Outline metastatic lesions</a:t>
            </a:r>
          </a:p>
          <a:p>
            <a:endParaRPr lang="en-GB" sz="2800" b="1" dirty="0" smtClean="0"/>
          </a:p>
          <a:p>
            <a:pPr>
              <a:buNone/>
            </a:pPr>
            <a:r>
              <a:rPr lang="en-GB" sz="2800" b="1" dirty="0" smtClean="0"/>
              <a:t> </a:t>
            </a:r>
          </a:p>
          <a:p>
            <a:r>
              <a:rPr lang="en-GB" sz="2800" b="1" dirty="0" smtClean="0"/>
              <a:t> CHEST X–RAY OR CT SCAN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29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DIFFERENTIAL DIAGNOSIS OF ACUTE LEUKAEMIA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0034" y="1857364"/>
            <a:ext cx="8229600" cy="4697427"/>
          </a:xfrm>
        </p:spPr>
        <p:txBody>
          <a:bodyPr>
            <a:normAutofit fontScale="92500" lnSpcReduction="10000"/>
          </a:bodyPr>
          <a:lstStyle/>
          <a:p>
            <a:pPr lvl="0"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JUVENILE RHEUMATOID ARTHRITIS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Bone or joint pain   Fever   Pallor  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Leukopaenia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Splenomegaly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RHEUMATIC FEVER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Arthralgia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/arthritis   Fever   Anorexia   Pallor  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Dyspnoe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  Abdominal pain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INFECTIOUS MONONUCLEOSIS (&amp;OTHER VIRUSES e.g. CMV)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Fever  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Lymphadenopathy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Hepatosplenomegaly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  Immature lymphocytes on PBF  Occasionally -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Thrombocytopaenia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  Anaemia.</a:t>
            </a:r>
          </a:p>
          <a:p>
            <a:pPr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BMA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– normal elements along with viral lymphocytes or </a:t>
            </a:r>
            <a:r>
              <a:rPr lang="en-GB" baseline="30000" dirty="0" err="1" smtClean="0">
                <a:latin typeface="Times New Roman" pitchFamily="18" charset="0"/>
                <a:cs typeface="Times New Roman" pitchFamily="18" charset="0"/>
              </a:rPr>
              <a:t>monocytoid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cells. 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PERTUSSIS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WBC &gt; 50 x 10 9/l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3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DIFFERENTIAL DIAGNOSIS OF ACUTE LEUKAEMIA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71472" y="1500174"/>
            <a:ext cx="8229600" cy="5168905"/>
          </a:xfrm>
        </p:spPr>
        <p:txBody>
          <a:bodyPr>
            <a:normAutofit fontScale="77500" lnSpcReduction="20000"/>
          </a:bodyPr>
          <a:lstStyle/>
          <a:p>
            <a:pPr lvl="0">
              <a:buNone/>
            </a:pPr>
            <a:endParaRPr lang="en-GB" sz="3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LEUKEMOID REACTIONS IN:</a:t>
            </a:r>
            <a:endParaRPr lang="en-GB" sz="3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Tuberculosis   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Histoplasmosis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Granulomatous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 Diseases (e.g. </a:t>
            </a:r>
            <a:r>
              <a:rPr lang="en-GB" sz="2600" dirty="0" err="1" smtClean="0">
                <a:latin typeface="Times New Roman" pitchFamily="18" charset="0"/>
                <a:cs typeface="Times New Roman" pitchFamily="18" charset="0"/>
              </a:rPr>
              <a:t>Sarcoid</a:t>
            </a: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>
              <a:buNone/>
            </a:pPr>
            <a:r>
              <a:rPr lang="en-GB" sz="2600" dirty="0" smtClean="0">
                <a:latin typeface="Times New Roman" pitchFamily="18" charset="0"/>
                <a:cs typeface="Times New Roman" pitchFamily="18" charset="0"/>
              </a:rPr>
              <a:t>Down Syndrome in neonatal period.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ACUTE HAEMOLYTIC SYNDROME</a:t>
            </a:r>
            <a:endParaRPr lang="en-GB" sz="3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 Increased WBC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SICKLE CELL DISEASE</a:t>
            </a:r>
            <a:endParaRPr lang="en-GB" sz="3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Joint/extremity pain   Fever   Infection   </a:t>
            </a:r>
            <a:r>
              <a:rPr lang="en-GB" sz="4000" baseline="30000" dirty="0" err="1" smtClean="0">
                <a:latin typeface="Times New Roman" pitchFamily="18" charset="0"/>
                <a:cs typeface="Times New Roman" pitchFamily="18" charset="0"/>
              </a:rPr>
              <a:t>Hepatosplenomegaly</a:t>
            </a:r>
            <a:endParaRPr lang="en-GB" sz="4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BONE MARROW FAILURE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4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4000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Malignant</a:t>
            </a: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 – </a:t>
            </a:r>
            <a:r>
              <a:rPr lang="en-GB" sz="4000" baseline="30000" dirty="0" err="1" smtClean="0">
                <a:latin typeface="Times New Roman" pitchFamily="18" charset="0"/>
                <a:cs typeface="Times New Roman" pitchFamily="18" charset="0"/>
              </a:rPr>
              <a:t>Neuroblastoma</a:t>
            </a: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4000" baseline="30000" dirty="0" err="1" smtClean="0">
                <a:latin typeface="Times New Roman" pitchFamily="18" charset="0"/>
                <a:cs typeface="Times New Roman" pitchFamily="18" charset="0"/>
              </a:rPr>
              <a:t>Rhabdomyosarcoma</a:t>
            </a: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   Ewing sarcoma Retinoblastoma. There is usually evidence of 1° tumour elsewhere.</a:t>
            </a:r>
          </a:p>
          <a:p>
            <a:pPr>
              <a:buNone/>
            </a:pP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     </a:t>
            </a:r>
            <a:r>
              <a:rPr lang="en-GB" sz="4000" baseline="30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Non – malignant </a:t>
            </a: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-  </a:t>
            </a:r>
            <a:r>
              <a:rPr lang="en-GB" sz="4000" baseline="30000" dirty="0" err="1" smtClean="0">
                <a:latin typeface="Times New Roman" pitchFamily="18" charset="0"/>
                <a:cs typeface="Times New Roman" pitchFamily="18" charset="0"/>
              </a:rPr>
              <a:t>Aplastic</a:t>
            </a:r>
            <a:r>
              <a:rPr lang="en-GB" sz="4000" baseline="30000" dirty="0" smtClean="0">
                <a:latin typeface="Times New Roman" pitchFamily="18" charset="0"/>
                <a:cs typeface="Times New Roman" pitchFamily="18" charset="0"/>
              </a:rPr>
              <a:t> anaemia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4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HODGKIN’S LYMPHOMA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85720" y="1357298"/>
            <a:ext cx="8372476" cy="4929222"/>
          </a:xfrm>
        </p:spPr>
        <p:txBody>
          <a:bodyPr>
            <a:normAutofit fontScale="47500" lnSpcReduction="20000"/>
          </a:bodyPr>
          <a:lstStyle/>
          <a:p>
            <a:pPr lvl="0">
              <a:buNone/>
            </a:pPr>
            <a:endParaRPr lang="en-GB" sz="4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GB" sz="4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4400" b="1" baseline="30000" dirty="0" smtClean="0">
                <a:latin typeface="Times New Roman" pitchFamily="18" charset="0"/>
                <a:cs typeface="Times New Roman" pitchFamily="18" charset="0"/>
              </a:rPr>
              <a:t>RARE BEFORE AGE 5 YRS</a:t>
            </a:r>
            <a:endParaRPr lang="en-GB" sz="4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sz="44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4400" b="1" baseline="30000" dirty="0" smtClean="0">
                <a:latin typeface="Times New Roman" pitchFamily="18" charset="0"/>
                <a:cs typeface="Times New Roman" pitchFamily="18" charset="0"/>
              </a:rPr>
              <a:t>INCREASES STEADILY THEREAFTER TO PEAK AT :</a:t>
            </a:r>
            <a:endParaRPr lang="en-GB" sz="4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4700" baseline="30000" dirty="0" smtClean="0">
                <a:latin typeface="Times New Roman" pitchFamily="18" charset="0"/>
                <a:cs typeface="Times New Roman" pitchFamily="18" charset="0"/>
              </a:rPr>
              <a:t>15 – 34 Yrs.</a:t>
            </a:r>
          </a:p>
          <a:p>
            <a:pPr lvl="1">
              <a:buNone/>
            </a:pPr>
            <a:r>
              <a:rPr lang="en-GB" sz="4700" baseline="30000" dirty="0" smtClean="0">
                <a:latin typeface="Times New Roman" pitchFamily="18" charset="0"/>
                <a:cs typeface="Times New Roman" pitchFamily="18" charset="0"/>
              </a:rPr>
              <a:t>&gt;50 Yrs.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2900" b="1" dirty="0" smtClean="0">
                <a:latin typeface="Times New Roman" pitchFamily="18" charset="0"/>
                <a:cs typeface="Times New Roman" pitchFamily="18" charset="0"/>
              </a:rPr>
              <a:t>DEVELOPING COUNTRIES – HIGHER RATES IN CHILDREN  (EVEN IN PRE-ADOLESCENTS)</a:t>
            </a:r>
          </a:p>
          <a:p>
            <a:pPr>
              <a:buNone/>
            </a:pPr>
            <a:r>
              <a:rPr lang="en-GB" sz="29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51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LYMPH NODE ENLARGEMENT</a:t>
            </a:r>
            <a:endParaRPr lang="en-GB" sz="5100" baseline="30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5100" baseline="30000" dirty="0" smtClean="0">
                <a:latin typeface="Times New Roman" pitchFamily="18" charset="0"/>
                <a:cs typeface="Times New Roman" pitchFamily="18" charset="0"/>
              </a:rPr>
              <a:t>Firm   Non-tender Usually discrete. 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sz="4400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 </a:t>
            </a:r>
            <a:endParaRPr lang="en-GB" sz="4400" b="1" baseline="30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4400" b="1" baseline="30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CONSTITUTIONAL SYMPTOMS IN ABOUT  1/</a:t>
            </a:r>
            <a:r>
              <a:rPr lang="en-GB" sz="4400" b="1" baseline="-25000" dirty="0" smtClean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GB" sz="4400" b="1" baseline="30000" dirty="0" smtClean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Unexplained fever   Night sweats   Weight Loss   Lethargy   Anorexia   </a:t>
            </a:r>
          </a:p>
          <a:p>
            <a:pPr>
              <a:buNone/>
            </a:pP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Easy </a:t>
            </a:r>
            <a:r>
              <a:rPr lang="en-GB" sz="3400" dirty="0" err="1" smtClean="0">
                <a:latin typeface="Times New Roman" pitchFamily="18" charset="0"/>
                <a:cs typeface="Times New Roman" pitchFamily="18" charset="0"/>
              </a:rPr>
              <a:t>fatiguability</a:t>
            </a:r>
            <a:r>
              <a:rPr lang="en-GB" sz="3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r>
              <a:rPr lang="en-GB" sz="51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sz="5100" baseline="30000" dirty="0" smtClean="0">
                <a:latin typeface="Times New Roman" pitchFamily="18" charset="0"/>
                <a:cs typeface="Times New Roman" pitchFamily="18" charset="0"/>
              </a:rPr>
              <a:t>PRURITIS   MALAISE   ALCOHOL INTOLERANCE (intense pain in affected nodes after alcohol ingestion</a:t>
            </a:r>
            <a:r>
              <a:rPr lang="en-GB" sz="3400" baseline="30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5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HODGKIN’S LYMPHOMA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157161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endParaRPr lang="en-GB" sz="3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EXTRANODAL INVOLVEMENT </a:t>
            </a:r>
            <a:endParaRPr lang="en-GB" sz="3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3600" baseline="30000" dirty="0" smtClean="0">
                <a:latin typeface="Times New Roman" pitchFamily="18" charset="0"/>
                <a:cs typeface="Times New Roman" pitchFamily="18" charset="0"/>
              </a:rPr>
              <a:t>Rare at diagnosis.</a:t>
            </a:r>
          </a:p>
          <a:p>
            <a:pPr lvl="1">
              <a:buNone/>
            </a:pPr>
            <a:r>
              <a:rPr lang="en-GB" sz="3600" baseline="30000" dirty="0" smtClean="0">
                <a:latin typeface="Times New Roman" pitchFamily="18" charset="0"/>
                <a:cs typeface="Times New Roman" pitchFamily="18" charset="0"/>
              </a:rPr>
              <a:t>Occurs with progression of disease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 lvl="0">
              <a:buNone/>
            </a:pPr>
            <a:endParaRPr lang="en-GB" sz="3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MEDIASTINAL LYMPH NODE INVOLVEMENT</a:t>
            </a:r>
            <a:endParaRPr lang="en-GB" sz="3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Common and may lead to: Cough (usually non-productive), Dyspnoea ,  </a:t>
            </a:r>
          </a:p>
          <a:p>
            <a:pPr lvl="1">
              <a:buNone/>
            </a:pPr>
            <a:r>
              <a:rPr lang="en-GB" sz="2200" dirty="0" smtClean="0">
                <a:latin typeface="Times New Roman" pitchFamily="18" charset="0"/>
                <a:cs typeface="Times New Roman" pitchFamily="18" charset="0"/>
              </a:rPr>
              <a:t>Signs &amp; Symptoms of bronchial and tracheal compression.</a:t>
            </a:r>
          </a:p>
          <a:p>
            <a:pPr>
              <a:buNone/>
            </a:pPr>
            <a:r>
              <a:rPr lang="en-GB" sz="34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endParaRPr lang="en-GB" sz="34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ISOLATED SUBDIAPHRAGMATIC INVOLVEMENT (3 – 10%) </a:t>
            </a:r>
            <a:endParaRPr lang="en-GB" sz="3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3600" baseline="30000" dirty="0" smtClean="0">
                <a:latin typeface="Times New Roman" pitchFamily="18" charset="0"/>
                <a:cs typeface="Times New Roman" pitchFamily="18" charset="0"/>
              </a:rPr>
              <a:t>Inguinal </a:t>
            </a:r>
            <a:r>
              <a:rPr lang="en-GB" sz="3600" baseline="30000" dirty="0" err="1" smtClean="0">
                <a:latin typeface="Times New Roman" pitchFamily="18" charset="0"/>
                <a:cs typeface="Times New Roman" pitchFamily="18" charset="0"/>
              </a:rPr>
              <a:t>Lymphadenopathy</a:t>
            </a:r>
            <a:r>
              <a:rPr lang="en-GB" sz="3600" baseline="30000" dirty="0" smtClean="0">
                <a:latin typeface="Times New Roman" pitchFamily="18" charset="0"/>
                <a:cs typeface="Times New Roman" pitchFamily="18" charset="0"/>
              </a:rPr>
              <a:t>   Less commonly abdominal mass   </a:t>
            </a:r>
          </a:p>
          <a:p>
            <a:pPr lvl="1">
              <a:buNone/>
            </a:pPr>
            <a:r>
              <a:rPr lang="en-GB" sz="3600" baseline="30000" dirty="0" smtClean="0">
                <a:latin typeface="Times New Roman" pitchFamily="18" charset="0"/>
                <a:cs typeface="Times New Roman" pitchFamily="18" charset="0"/>
              </a:rPr>
              <a:t>Mesenteric nodes are rarely involved.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3400" b="1" baseline="30000" dirty="0" smtClean="0">
                <a:latin typeface="Times New Roman" pitchFamily="18" charset="0"/>
                <a:cs typeface="Times New Roman" pitchFamily="18" charset="0"/>
              </a:rPr>
              <a:t>SPLEEN </a:t>
            </a:r>
            <a:endParaRPr lang="en-GB" sz="3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3400" baseline="30000" dirty="0" smtClean="0">
                <a:latin typeface="Times New Roman" pitchFamily="18" charset="0"/>
                <a:cs typeface="Times New Roman" pitchFamily="18" charset="0"/>
              </a:rPr>
              <a:t>Most common </a:t>
            </a:r>
            <a:r>
              <a:rPr lang="en-GB" sz="3400" baseline="30000" dirty="0" err="1" smtClean="0">
                <a:latin typeface="Times New Roman" pitchFamily="18" charset="0"/>
                <a:cs typeface="Times New Roman" pitchFamily="18" charset="0"/>
              </a:rPr>
              <a:t>subdiaphragmatic</a:t>
            </a:r>
            <a:r>
              <a:rPr lang="en-GB" sz="3400" baseline="30000" dirty="0" smtClean="0">
                <a:latin typeface="Times New Roman" pitchFamily="18" charset="0"/>
                <a:cs typeface="Times New Roman" pitchFamily="18" charset="0"/>
              </a:rPr>
              <a:t> site in patients with generalised disease.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6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HODGKIN’S DISEASE - EXTRALYMPHATIC DISEASE</a:t>
            </a:r>
            <a:endParaRPr lang="en-GB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85860"/>
            <a:ext cx="8229600" cy="5143536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GB" sz="45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Unusual at time of diagnosis.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3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3800" b="1" baseline="30000" dirty="0" smtClean="0">
                <a:latin typeface="Times New Roman" pitchFamily="18" charset="0"/>
                <a:cs typeface="Times New Roman" pitchFamily="18" charset="0"/>
              </a:rPr>
              <a:t>LUNGS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Diffuse fluffy exudates (</a:t>
            </a:r>
            <a:r>
              <a:rPr lang="en-GB" sz="4500" baseline="30000" dirty="0" err="1" smtClean="0">
                <a:latin typeface="Times New Roman" pitchFamily="18" charset="0"/>
                <a:cs typeface="Times New Roman" pitchFamily="18" charset="0"/>
              </a:rPr>
              <a:t>δΔ</a:t>
            </a: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 disseminated fungal infection)</a:t>
            </a:r>
          </a:p>
          <a:p>
            <a:pPr lvl="1">
              <a:buNone/>
            </a:pP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Biopsy the lesions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sz="38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0">
              <a:buNone/>
            </a:pPr>
            <a:r>
              <a:rPr lang="en-GB" sz="3800" b="1" baseline="30000" dirty="0" smtClean="0">
                <a:latin typeface="Times New Roman" pitchFamily="18" charset="0"/>
                <a:cs typeface="Times New Roman" pitchFamily="18" charset="0"/>
              </a:rPr>
              <a:t>LIVER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Associated early with signs of </a:t>
            </a:r>
            <a:r>
              <a:rPr lang="en-GB" sz="4500" baseline="30000" dirty="0" err="1" smtClean="0">
                <a:latin typeface="Times New Roman" pitchFamily="18" charset="0"/>
                <a:cs typeface="Times New Roman" pitchFamily="18" charset="0"/>
              </a:rPr>
              <a:t>intrahepatic</a:t>
            </a: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4500" baseline="30000" dirty="0" err="1" smtClean="0">
                <a:latin typeface="Times New Roman" pitchFamily="18" charset="0"/>
                <a:cs typeface="Times New Roman" pitchFamily="18" charset="0"/>
              </a:rPr>
              <a:t>biliary</a:t>
            </a: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 obstructive disease</a:t>
            </a:r>
          </a:p>
          <a:p>
            <a:pPr lvl="1">
              <a:buNone/>
            </a:pP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Signs of </a:t>
            </a:r>
            <a:r>
              <a:rPr lang="en-GB" sz="4500" baseline="30000" dirty="0" err="1" smtClean="0">
                <a:latin typeface="Times New Roman" pitchFamily="18" charset="0"/>
                <a:cs typeface="Times New Roman" pitchFamily="18" charset="0"/>
              </a:rPr>
              <a:t>hepatocellular</a:t>
            </a:r>
            <a:r>
              <a:rPr lang="en-GB" sz="4500" baseline="30000" dirty="0" smtClean="0">
                <a:latin typeface="Times New Roman" pitchFamily="18" charset="0"/>
                <a:cs typeface="Times New Roman" pitchFamily="18" charset="0"/>
              </a:rPr>
              <a:t> disease with progression</a:t>
            </a:r>
          </a:p>
          <a:p>
            <a:pPr>
              <a:buNone/>
            </a:pP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000" b="1" baseline="30000" dirty="0" smtClean="0">
                <a:latin typeface="Times New Roman" pitchFamily="18" charset="0"/>
                <a:cs typeface="Times New Roman" pitchFamily="18" charset="0"/>
              </a:rPr>
              <a:t>EXTRADURAL TUMOUR MASSES IN SPINAL CANAL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 lvl="1">
              <a:buNone/>
            </a:pPr>
            <a:r>
              <a:rPr lang="en-GB" sz="4100" baseline="30000" dirty="0" smtClean="0">
                <a:latin typeface="Times New Roman" pitchFamily="18" charset="0"/>
                <a:cs typeface="Times New Roman" pitchFamily="18" charset="0"/>
              </a:rPr>
              <a:t>Progressive cord compression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4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endParaRPr lang="en-GB" sz="38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3800" b="1" baseline="30000" dirty="0" smtClean="0">
                <a:latin typeface="Times New Roman" pitchFamily="18" charset="0"/>
                <a:cs typeface="Times New Roman" pitchFamily="18" charset="0"/>
              </a:rPr>
              <a:t>BONE MARROW</a:t>
            </a:r>
          </a:p>
          <a:p>
            <a:pPr lvl="1"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Pancytopaenia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7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latin typeface="Times New Roman" pitchFamily="18" charset="0"/>
                <a:cs typeface="Times New Roman" pitchFamily="18" charset="0"/>
              </a:rPr>
              <a:t>HODGKIN’S DISEASE - EXTRALYMPHATIC DISEASE</a:t>
            </a:r>
            <a:endParaRPr lang="en-GB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None/>
            </a:pPr>
            <a:endParaRPr lang="en-GB" baseline="30000" dirty="0" smtClean="0"/>
          </a:p>
          <a:p>
            <a:pPr lvl="0"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IMMUNE DISORDERS</a:t>
            </a:r>
            <a:endParaRPr lang="en-GB" sz="28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3500" baseline="30000" dirty="0" err="1" smtClean="0">
                <a:latin typeface="Times New Roman" pitchFamily="18" charset="0"/>
                <a:cs typeface="Times New Roman" pitchFamily="18" charset="0"/>
              </a:rPr>
              <a:t>Immunohaemolytic</a:t>
            </a: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 anaemia</a:t>
            </a:r>
          </a:p>
          <a:p>
            <a:pPr lvl="1">
              <a:buNone/>
            </a:pP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Immune </a:t>
            </a:r>
            <a:r>
              <a:rPr lang="en-GB" sz="3500" baseline="30000" dirty="0" err="1" smtClean="0">
                <a:latin typeface="Times New Roman" pitchFamily="18" charset="0"/>
                <a:cs typeface="Times New Roman" pitchFamily="18" charset="0"/>
              </a:rPr>
              <a:t>thrombocytopaenia</a:t>
            </a:r>
            <a:endParaRPr lang="en-GB" sz="35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3500" baseline="30000" dirty="0" err="1" smtClean="0">
                <a:latin typeface="Times New Roman" pitchFamily="18" charset="0"/>
                <a:cs typeface="Times New Roman" pitchFamily="18" charset="0"/>
              </a:rPr>
              <a:t>Nephrotic</a:t>
            </a: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 syndrome 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0">
              <a:buNone/>
            </a:pPr>
            <a:r>
              <a:rPr lang="en-GB" sz="2200" b="1" dirty="0" smtClean="0">
                <a:latin typeface="Times New Roman" pitchFamily="18" charset="0"/>
                <a:cs typeface="Times New Roman" pitchFamily="18" charset="0"/>
              </a:rPr>
              <a:t>IMPAIRED CELLULAR IMMUNITY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28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buNone/>
            </a:pP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Consequence of disease and its treatment</a:t>
            </a:r>
          </a:p>
          <a:p>
            <a:pPr lvl="1">
              <a:buNone/>
            </a:pP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Increased risk of infection e.g. </a:t>
            </a:r>
            <a:r>
              <a:rPr lang="en-GB" sz="3500" baseline="30000" dirty="0" err="1" smtClean="0">
                <a:latin typeface="Times New Roman" pitchFamily="18" charset="0"/>
                <a:cs typeface="Times New Roman" pitchFamily="18" charset="0"/>
              </a:rPr>
              <a:t>Varicella</a:t>
            </a: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 Zoster Virus   </a:t>
            </a:r>
          </a:p>
          <a:p>
            <a:pPr lvl="1">
              <a:buNone/>
            </a:pP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Fungal Infections (e.g. </a:t>
            </a:r>
            <a:r>
              <a:rPr lang="en-GB" sz="3500" baseline="30000" dirty="0" err="1" smtClean="0">
                <a:latin typeface="Times New Roman" pitchFamily="18" charset="0"/>
                <a:cs typeface="Times New Roman" pitchFamily="18" charset="0"/>
              </a:rPr>
              <a:t>cryptococcal</a:t>
            </a: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500" baseline="30000" dirty="0" err="1" smtClean="0">
                <a:latin typeface="Times New Roman" pitchFamily="18" charset="0"/>
                <a:cs typeface="Times New Roman" pitchFamily="18" charset="0"/>
              </a:rPr>
              <a:t>histoplasmosis</a:t>
            </a: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GB" sz="3500" baseline="30000" dirty="0" err="1" smtClean="0">
                <a:latin typeface="Times New Roman" pitchFamily="18" charset="0"/>
                <a:cs typeface="Times New Roman" pitchFamily="18" charset="0"/>
              </a:rPr>
              <a:t>candidosis</a:t>
            </a: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lvl="1">
              <a:buNone/>
            </a:pPr>
            <a:r>
              <a:rPr lang="en-GB" sz="3500" baseline="30000" dirty="0" smtClean="0">
                <a:latin typeface="Times New Roman" pitchFamily="18" charset="0"/>
                <a:cs typeface="Times New Roman" pitchFamily="18" charset="0"/>
              </a:rPr>
              <a:t>Tuberculosis</a:t>
            </a:r>
          </a:p>
          <a:p>
            <a:pPr>
              <a:buNone/>
            </a:pPr>
            <a:r>
              <a:rPr lang="en-GB" baseline="30000" dirty="0" smtClean="0"/>
              <a:t> </a:t>
            </a:r>
            <a:endParaRPr lang="en-GB" sz="2800" baseline="30000" dirty="0" smtClean="0"/>
          </a:p>
          <a:p>
            <a:pPr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baseline="30000" dirty="0" smtClean="0"/>
              <a:t> </a:t>
            </a:r>
            <a:r>
              <a:rPr lang="en-GB" baseline="30000" dirty="0" smtClean="0"/>
              <a:t/>
            </a:r>
            <a:br>
              <a:rPr lang="en-GB" baseline="30000" dirty="0" smtClean="0"/>
            </a:br>
            <a:r>
              <a:rPr lang="en-GB" sz="3200" b="1" dirty="0" smtClean="0">
                <a:latin typeface="Times New Roman" pitchFamily="18" charset="0"/>
                <a:cs typeface="Times New Roman" pitchFamily="18" charset="0"/>
              </a:rPr>
              <a:t> LOCALIZED LYMPHADENOPATHY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sz="4000" b="1" dirty="0" smtClean="0">
                <a:latin typeface="Times New Roman" pitchFamily="18" charset="0"/>
                <a:cs typeface="Times New Roman" pitchFamily="18" charset="0"/>
              </a:rPr>
              <a:t>INFECTIONS</a:t>
            </a:r>
          </a:p>
          <a:p>
            <a:pPr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  </a:t>
            </a:r>
            <a:endParaRPr lang="en-GB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4400" b="1" baseline="3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4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BACTERIAL</a:t>
            </a:r>
          </a:p>
          <a:p>
            <a:pPr>
              <a:buNone/>
            </a:pPr>
            <a:r>
              <a:rPr lang="en-GB" sz="5900" b="1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59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GB" sz="5900" b="1" baseline="30000" dirty="0" smtClean="0">
                <a:latin typeface="Times New Roman" pitchFamily="18" charset="0"/>
                <a:cs typeface="Times New Roman" pitchFamily="18" charset="0"/>
              </a:rPr>
              <a:t>Acute:</a:t>
            </a:r>
            <a:r>
              <a:rPr lang="en-GB" sz="5900" baseline="30000" dirty="0" smtClean="0">
                <a:latin typeface="Times New Roman" pitchFamily="18" charset="0"/>
                <a:cs typeface="Times New Roman" pitchFamily="18" charset="0"/>
              </a:rPr>
              <a:t> Staphylococcus   Streptococcus   Diphtheria   Plague   Tularaemia</a:t>
            </a:r>
          </a:p>
          <a:p>
            <a:pPr>
              <a:buNone/>
            </a:pPr>
            <a:r>
              <a:rPr lang="en-GB" sz="5900" baseline="30000" dirty="0" smtClean="0">
                <a:latin typeface="Times New Roman" pitchFamily="18" charset="0"/>
                <a:cs typeface="Times New Roman" pitchFamily="18" charset="0"/>
              </a:rPr>
              <a:t>   	  </a:t>
            </a:r>
            <a:r>
              <a:rPr lang="en-GB" sz="5900" b="1" baseline="30000" dirty="0" smtClean="0">
                <a:latin typeface="Times New Roman" pitchFamily="18" charset="0"/>
                <a:cs typeface="Times New Roman" pitchFamily="18" charset="0"/>
              </a:rPr>
              <a:t>Chronic:</a:t>
            </a:r>
            <a:r>
              <a:rPr lang="en-GB" sz="5900" baseline="30000" dirty="0" smtClean="0">
                <a:latin typeface="Times New Roman" pitchFamily="18" charset="0"/>
                <a:cs typeface="Times New Roman" pitchFamily="18" charset="0"/>
              </a:rPr>
              <a:t> Tuberculosis   Atypical </a:t>
            </a:r>
            <a:r>
              <a:rPr lang="en-GB" sz="5900" baseline="30000" dirty="0" err="1" smtClean="0">
                <a:latin typeface="Times New Roman" pitchFamily="18" charset="0"/>
                <a:cs typeface="Times New Roman" pitchFamily="18" charset="0"/>
              </a:rPr>
              <a:t>mycobacteria</a:t>
            </a:r>
            <a:endParaRPr lang="en-GB" sz="59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4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VIRAL </a:t>
            </a:r>
            <a:endParaRPr lang="en-GB" sz="4400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        </a:t>
            </a:r>
            <a:endParaRPr lang="en-GB" sz="6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Catscratch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  Rubella  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Granuloma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inguinale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Lymphogranuloma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venereum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Vaccinia</a:t>
            </a:r>
            <a:endParaRPr lang="en-GB" sz="6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  <a:endParaRPr lang="en-GB" sz="4400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4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 FUNGAL</a:t>
            </a:r>
            <a:endParaRPr lang="en-GB" sz="4400" baseline="300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="1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  <a:endParaRPr lang="en-GB" sz="6000" b="1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sz="6000" b="1" baseline="300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Histoplasmosis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Dermatophytosis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</a:t>
            </a:r>
          </a:p>
          <a:p>
            <a:pPr>
              <a:buNone/>
            </a:pP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9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PROTOZOAL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Toxoplamosis</a:t>
            </a: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GB" sz="6000" baseline="30000" dirty="0" err="1" smtClean="0">
                <a:latin typeface="Times New Roman" pitchFamily="18" charset="0"/>
                <a:cs typeface="Times New Roman" pitchFamily="18" charset="0"/>
              </a:rPr>
              <a:t>Trypanosomiasis</a:t>
            </a:r>
            <a:endParaRPr lang="en-GB" sz="6000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  </a:t>
            </a:r>
          </a:p>
          <a:p>
            <a:pPr>
              <a:buNone/>
            </a:pP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GB" sz="3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SPIROCHAETAL </a:t>
            </a:r>
          </a:p>
          <a:p>
            <a:pPr>
              <a:buNone/>
            </a:pPr>
            <a:r>
              <a:rPr lang="en-GB" baseline="30000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>
              <a:buNone/>
            </a:pPr>
            <a:r>
              <a:rPr lang="en-GB" sz="6000" baseline="30000" dirty="0" smtClean="0">
                <a:latin typeface="Times New Roman" pitchFamily="18" charset="0"/>
                <a:cs typeface="Times New Roman" pitchFamily="18" charset="0"/>
              </a:rPr>
              <a:t>        Syphilis   Rat-bite fever</a:t>
            </a:r>
            <a:endParaRPr lang="en-GB" sz="6000" baseline="30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E926-80D8-45CC-A3BB-10550B55AA0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641</TotalTime>
  <Words>284</Words>
  <Application>Microsoft Office PowerPoint</Application>
  <PresentationFormat>On-screen Show (4:3)</PresentationFormat>
  <Paragraphs>531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Civic</vt:lpstr>
      <vt:lpstr> EARLY DIAGNOSIS OF MALIGNANCY </vt:lpstr>
      <vt:lpstr> LEUKAEMIA</vt:lpstr>
      <vt:lpstr>DIFFERENTIAL DIAGNOSIS OF ACUTE LEUKAEMIA</vt:lpstr>
      <vt:lpstr>DIFFERENTIAL DIAGNOSIS OF ACUTE LEUKAEMIA</vt:lpstr>
      <vt:lpstr>HODGKIN’S LYMPHOMA</vt:lpstr>
      <vt:lpstr>HODGKIN’S LYMPHOMA</vt:lpstr>
      <vt:lpstr>HODGKIN’S DISEASE - EXTRALYMPHATIC DISEASE</vt:lpstr>
      <vt:lpstr>HODGKIN’S DISEASE - EXTRALYMPHATIC DISEASE</vt:lpstr>
      <vt:lpstr>    LOCALIZED LYMPHADENOPATHY</vt:lpstr>
      <vt:lpstr>LOCALIZED LYMPHADENOPATHY</vt:lpstr>
      <vt:lpstr>     NEUROBLASTOMA</vt:lpstr>
      <vt:lpstr>     NEUROBLASTOMA</vt:lpstr>
      <vt:lpstr> NEUROBLASTOMA</vt:lpstr>
      <vt:lpstr>NEUROBLASTOMA</vt:lpstr>
      <vt:lpstr>NEPHROBLASTOMA</vt:lpstr>
      <vt:lpstr>NEPHROBLASTOMA</vt:lpstr>
      <vt:lpstr>RHABDOMYOSARCOMA</vt:lpstr>
      <vt:lpstr>       ABDOMINAL MASS - INVESTIGATIONS  </vt:lpstr>
      <vt:lpstr>ABDOMINAL MASS - INVESTIGATIONS</vt:lpstr>
      <vt:lpstr>RETINOBLASTOMA</vt:lpstr>
      <vt:lpstr>RETINOBLASTOMA - INVESTIGATIONS</vt:lpstr>
      <vt:lpstr>LEUKOCORIA  -  CAUSES</vt:lpstr>
      <vt:lpstr>LEUKOCORIA  -  CAUSES</vt:lpstr>
      <vt:lpstr>OSTEOGENIC SARCOMA</vt:lpstr>
      <vt:lpstr>OSTEOGENIC SARCOMA</vt:lpstr>
      <vt:lpstr>OSTEOGENIC SARCOMA</vt:lpstr>
      <vt:lpstr>OSTEOGENIC SARCOMA</vt:lpstr>
      <vt:lpstr>OSTEOGENIC SARCOMA - INVESTIGATIONS</vt:lpstr>
      <vt:lpstr>OSTEOGENIC SARCOMA - INVESTIGATIONS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 </cp:lastModifiedBy>
  <cp:revision>620</cp:revision>
  <dcterms:created xsi:type="dcterms:W3CDTF">2013-02-04T12:00:46Z</dcterms:created>
  <dcterms:modified xsi:type="dcterms:W3CDTF">2014-04-21T17:11:57Z</dcterms:modified>
</cp:coreProperties>
</file>