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61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12" autoAdjust="0"/>
  </p:normalViewPr>
  <p:slideViewPr>
    <p:cSldViewPr>
      <p:cViewPr>
        <p:scale>
          <a:sx n="100" d="100"/>
          <a:sy n="100" d="100"/>
        </p:scale>
        <p:origin x="-1888" y="-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B7B05-68CB-45AD-B2DC-2B39060159C9}" type="datetimeFigureOut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8A16C-F9A9-4B5C-8F4D-ACBB1A0FDD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Glycogen storage diseases (GSD)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Lysosomal storage diseases (Gaucher, Niemann-Pick)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Galactosemia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Peroxisomal disorders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Tyrosinemia type 1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Bile acid disorders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Congenital disorders of glycosylation (CDGs, also referred to as carbohydrate deficient glycoprotein syndromes)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Acid lipase deficiency (Wolman disease/cholesterol ester storage disorder)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8A16C-F9A9-4B5C-8F4D-ACBB1A0FDD5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101-1A80-4307-A31E-E253D0E6516F}" type="datetimeFigureOut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F034-8CCE-4A42-AC87-B4201D37D6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101-1A80-4307-A31E-E253D0E6516F}" type="datetimeFigureOut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F034-8CCE-4A42-AC87-B4201D37D6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101-1A80-4307-A31E-E253D0E6516F}" type="datetimeFigureOut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F034-8CCE-4A42-AC87-B4201D37D6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101-1A80-4307-A31E-E253D0E6516F}" type="datetimeFigureOut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F034-8CCE-4A42-AC87-B4201D37D6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101-1A80-4307-A31E-E253D0E6516F}" type="datetimeFigureOut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F034-8CCE-4A42-AC87-B4201D37D6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101-1A80-4307-A31E-E253D0E6516F}" type="datetimeFigureOut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F034-8CCE-4A42-AC87-B4201D37D6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101-1A80-4307-A31E-E253D0E6516F}" type="datetimeFigureOut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F034-8CCE-4A42-AC87-B4201D37D6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101-1A80-4307-A31E-E253D0E6516F}" type="datetimeFigureOut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F034-8CCE-4A42-AC87-B4201D37D6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101-1A80-4307-A31E-E253D0E6516F}" type="datetimeFigureOut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F034-8CCE-4A42-AC87-B4201D37D6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101-1A80-4307-A31E-E253D0E6516F}" type="datetimeFigureOut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F034-8CCE-4A42-AC87-B4201D37D6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B101-1A80-4307-A31E-E253D0E6516F}" type="datetimeFigureOut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F034-8CCE-4A42-AC87-B4201D37D6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B101-1A80-4307-A31E-E253D0E6516F}" type="datetimeFigureOut">
              <a:rPr lang="en-US" smtClean="0"/>
              <a:pPr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F034-8CCE-4A42-AC87-B4201D37D6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Hepatosplenomegaly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52400"/>
          <a:ext cx="9144000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527050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CAUSES</a:t>
                      </a:r>
                      <a:r>
                        <a:rPr lang="en-US" sz="2000" b="1" baseline="0" dirty="0" smtClean="0">
                          <a:solidFill>
                            <a:srgbClr val="666666"/>
                          </a:solidFill>
                          <a:latin typeface="+mn-lt"/>
                        </a:rPr>
                        <a:t> OF HEPATOMEGALY IN</a:t>
                      </a:r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 NEONATES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666666"/>
                          </a:solidFill>
                          <a:latin typeface="+mn-lt"/>
                        </a:rPr>
                        <a:t>COMMON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666666"/>
                          </a:solidFill>
                          <a:latin typeface="+mn-lt"/>
                        </a:rPr>
                        <a:t>UNCOMMON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ctr"/>
                </a:tc>
              </a:tr>
              <a:tr h="5270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Biliary tract obstruction</a:t>
                      </a: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Hepatoblastoma/hemangiomatosis</a:t>
                      </a:r>
                    </a:p>
                  </a:txBody>
                  <a:tcPr marL="76200" marR="76200" marT="47625" marB="47625" anchor="b"/>
                </a:tc>
              </a:tr>
              <a:tr h="5270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Congestive heart failure</a:t>
                      </a: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Hemophagocytic syndrome/histiocytosis</a:t>
                      </a:r>
                    </a:p>
                  </a:txBody>
                  <a:tcPr marL="76200" marR="76200" marT="47625" marB="47625" anchor="b"/>
                </a:tc>
              </a:tr>
              <a:tr h="5270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Maternal diabetes</a:t>
                      </a: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Isoimmunization</a:t>
                      </a:r>
                    </a:p>
                  </a:txBody>
                  <a:tcPr marL="76200" marR="76200" marT="47625" marB="47625" anchor="b"/>
                </a:tc>
              </a:tr>
              <a:tr h="5270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Malnutrition</a:t>
                      </a: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Neuroblastoma</a:t>
                      </a:r>
                    </a:p>
                  </a:txBody>
                  <a:tcPr marL="76200" marR="76200" marT="47625" marB="47625" anchor="b"/>
                </a:tc>
              </a:tr>
              <a:tr h="5270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Metabolic disorders</a:t>
                      </a: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</a:tr>
              <a:tr h="5270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Parenteral nutrition</a:t>
                      </a: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</a:tr>
              <a:tr h="5270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Pseudohepatomegaly</a:t>
                      </a: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</a:tr>
              <a:tr h="5270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Sepsis</a:t>
                      </a: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</a:tr>
              <a:tr h="5270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Storage diseases</a:t>
                      </a: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</a:tr>
              <a:tr h="5270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>
                          <a:solidFill>
                            <a:srgbClr val="666666"/>
                          </a:solidFill>
                          <a:latin typeface="+mn-lt"/>
                        </a:rPr>
                        <a:t>Viral hepatitis/TORCH infections</a:t>
                      </a: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Wolf AD, Lavine JE. Hepatomegaly in Neonates and Children. 2017;21(9).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"/>
          <a:ext cx="9144000" cy="670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823484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CAUSES</a:t>
                      </a:r>
                      <a:r>
                        <a:rPr lang="en-US" sz="2000" b="1" baseline="0" dirty="0" smtClean="0">
                          <a:solidFill>
                            <a:srgbClr val="666666"/>
                          </a:solidFill>
                          <a:latin typeface="+mn-lt"/>
                        </a:rPr>
                        <a:t> OF HEPATOSPLENOMEGALY IN</a:t>
                      </a:r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 NEONATES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4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CAUSES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EXAMPLES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ctr"/>
                </a:tc>
              </a:tr>
              <a:tr h="540570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smtClean="0">
                          <a:solidFill>
                            <a:srgbClr val="666666"/>
                          </a:solidFill>
                          <a:latin typeface="+mn-lt"/>
                        </a:rPr>
                        <a:t>METABOLIC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Glycogen storage diseases (GSD)</a:t>
                      </a:r>
                    </a:p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Lysosomal storage diseases (Gaucher, Niemann-Pick)</a:t>
                      </a:r>
                    </a:p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Galactosemia</a:t>
                      </a:r>
                    </a:p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Peroxisomal disorders</a:t>
                      </a:r>
                    </a:p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Tyrosinemia type 1</a:t>
                      </a:r>
                    </a:p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Bile acid disorders</a:t>
                      </a:r>
                    </a:p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Congenital disorders of glycosylation (CDGs, also referred to as carbohydrate deficient glycoprotein syndromes)</a:t>
                      </a:r>
                    </a:p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Acid lipase deficiency (Wolman disease/cholesterol ester storage disorder)</a:t>
                      </a:r>
                    </a:p>
                    <a:p>
                      <a:pPr algn="l" fontAlgn="base"/>
                      <a:r>
                        <a:rPr lang="en-US" sz="2000" dirty="0" smtClean="0"/>
                        <a:t>Alpha-1 antitrypsin deficiency </a:t>
                      </a:r>
                    </a:p>
                    <a:p>
                      <a:pPr algn="l" fontAlgn="base"/>
                      <a:r>
                        <a:rPr lang="en-US" sz="2000" dirty="0" smtClean="0"/>
                        <a:t>Cystic fibrosis </a:t>
                      </a:r>
                    </a:p>
                  </a:txBody>
                  <a:tcPr marL="76200" marR="76200" marT="47625" marB="476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77842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CAUSES</a:t>
                      </a:r>
                      <a:r>
                        <a:rPr lang="en-US" sz="2000" b="1" baseline="0" dirty="0" smtClean="0">
                          <a:solidFill>
                            <a:srgbClr val="666666"/>
                          </a:solidFill>
                          <a:latin typeface="+mn-lt"/>
                        </a:rPr>
                        <a:t> OF HEPATOSPLENOMEGALY AND HYPERBILIRUBINEMIA IN</a:t>
                      </a:r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 INFANTS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84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CAUSES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EXAMPLES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ctr"/>
                </a:tc>
              </a:tr>
              <a:tr h="22981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smtClean="0">
                          <a:solidFill>
                            <a:srgbClr val="666666"/>
                          </a:solidFill>
                          <a:latin typeface="+mn-lt"/>
                        </a:rPr>
                        <a:t>CONGENITAL INFECTION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smtClean="0"/>
                        <a:t>Cytomegalovirus </a:t>
                      </a:r>
                    </a:p>
                    <a:p>
                      <a:pPr algn="l" fontAlgn="base"/>
                      <a:r>
                        <a:rPr lang="en-US" sz="2000" dirty="0" smtClean="0"/>
                        <a:t>Toxoplasmosis </a:t>
                      </a:r>
                    </a:p>
                    <a:p>
                      <a:pPr algn="l" fontAlgn="base"/>
                      <a:r>
                        <a:rPr lang="en-US" sz="2000" dirty="0" smtClean="0"/>
                        <a:t>Rubella </a:t>
                      </a:r>
                    </a:p>
                    <a:p>
                      <a:pPr algn="l" fontAlgn="base"/>
                      <a:r>
                        <a:rPr lang="en-US" sz="2000" dirty="0" smtClean="0"/>
                        <a:t>Herpes simplex virus </a:t>
                      </a:r>
                    </a:p>
                    <a:p>
                      <a:pPr algn="l" fontAlgn="base"/>
                      <a:r>
                        <a:rPr lang="en-US" sz="2000" dirty="0" smtClean="0"/>
                        <a:t>Syphilis </a:t>
                      </a:r>
                    </a:p>
                    <a:p>
                      <a:pPr algn="l" fontAlgn="base"/>
                      <a:r>
                        <a:rPr lang="en-US" sz="2000" dirty="0" smtClean="0"/>
                        <a:t>HIV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</a:tr>
              <a:tr h="16700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smtClean="0">
                          <a:solidFill>
                            <a:srgbClr val="666666"/>
                          </a:solidFill>
                          <a:latin typeface="+mn-lt"/>
                        </a:rPr>
                        <a:t>ACQUIRED INFECTION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smtClean="0"/>
                        <a:t>Protozoal: malaria, kalazar, amoebic</a:t>
                      </a:r>
                    </a:p>
                    <a:p>
                      <a:pPr algn="l" fontAlgn="base"/>
                      <a:r>
                        <a:rPr lang="en-US" sz="2000" dirty="0" smtClean="0"/>
                        <a:t>Bacterial: sepsis; tuberculosis, brucellosis </a:t>
                      </a:r>
                    </a:p>
                    <a:p>
                      <a:pPr algn="l" fontAlgn="base"/>
                      <a:r>
                        <a:rPr lang="en-US" sz="2000" dirty="0" smtClean="0"/>
                        <a:t>Helminths: hydatid, visceral larva migrans</a:t>
                      </a:r>
                    </a:p>
                    <a:p>
                      <a:pPr algn="l" fontAlgn="base"/>
                      <a:r>
                        <a:rPr lang="en-US" sz="2000" dirty="0" smtClean="0"/>
                        <a:t>Fungal: histoplasmosis</a:t>
                      </a:r>
                    </a:p>
                  </a:txBody>
                  <a:tcPr marL="76200" marR="76200" marT="47625" marB="47625" anchor="b"/>
                </a:tc>
              </a:tr>
              <a:tr h="19341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smtClean="0">
                          <a:solidFill>
                            <a:srgbClr val="666666"/>
                          </a:solidFill>
                          <a:latin typeface="+mn-lt"/>
                        </a:rPr>
                        <a:t>MALIGNANCIES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Leukemia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Histiocytic syndromes(haemophagocytic</a:t>
                      </a:r>
                      <a:r>
                        <a:rPr lang="en-US" sz="2000" baseline="0" dirty="0" smtClean="0"/>
                        <a:t> lymphohistiocytosis)</a:t>
                      </a:r>
                      <a:endParaRPr lang="en-US" sz="2000" dirty="0" smtClean="0"/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Myeloproliferative syndromes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Lymphomas</a:t>
                      </a:r>
                    </a:p>
                  </a:txBody>
                  <a:tcPr marL="76200" marR="76200" marT="47625" marB="476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-1"/>
          <a:ext cx="914400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755996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CAUSES</a:t>
                      </a:r>
                      <a:r>
                        <a:rPr lang="en-US" sz="2000" b="1" baseline="0" dirty="0" smtClean="0">
                          <a:solidFill>
                            <a:srgbClr val="666666"/>
                          </a:solidFill>
                          <a:latin typeface="+mn-lt"/>
                        </a:rPr>
                        <a:t> OF HEPATOSPLENOMEGALY IN</a:t>
                      </a:r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 NEONATES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99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CAUSES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 smtClean="0">
                          <a:solidFill>
                            <a:srgbClr val="666666"/>
                          </a:solidFill>
                          <a:latin typeface="+mn-lt"/>
                        </a:rPr>
                        <a:t>EXAMPLES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ctr"/>
                </a:tc>
              </a:tr>
              <a:tr h="199913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smtClean="0">
                          <a:solidFill>
                            <a:srgbClr val="666666"/>
                          </a:solidFill>
                          <a:latin typeface="+mn-lt"/>
                        </a:rPr>
                        <a:t>IMMUNOLOGICAL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Chronic granulomatous disease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Hereditary neutrophilia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Ommen syndrome.</a:t>
                      </a:r>
                    </a:p>
                  </a:txBody>
                  <a:tcPr marL="76200" marR="76200" marT="47625" marB="47625" anchor="b"/>
                </a:tc>
              </a:tr>
              <a:tr h="7921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smtClean="0">
                          <a:solidFill>
                            <a:srgbClr val="666666"/>
                          </a:solidFill>
                          <a:latin typeface="+mn-lt"/>
                        </a:rPr>
                        <a:t>DEVELOPMENTAL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Congenital hepatic fibrosis</a:t>
                      </a:r>
                    </a:p>
                  </a:txBody>
                  <a:tcPr marL="76200" marR="76200" marT="47625" marB="47625" anchor="b"/>
                </a:tc>
              </a:tr>
              <a:tr h="13956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smtClean="0">
                          <a:solidFill>
                            <a:srgbClr val="666666"/>
                          </a:solidFill>
                          <a:latin typeface="+mn-lt"/>
                        </a:rPr>
                        <a:t>HAEMOPOIETIC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Haemolytic disease of newborn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Thalassaemia</a:t>
                      </a:r>
                    </a:p>
                  </a:txBody>
                  <a:tcPr marL="76200" marR="76200" marT="47625" marB="47625" anchor="b"/>
                </a:tc>
              </a:tr>
              <a:tr h="11591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dirty="0" smtClean="0">
                          <a:solidFill>
                            <a:srgbClr val="666666"/>
                          </a:solidFill>
                          <a:latin typeface="+mn-lt"/>
                        </a:rPr>
                        <a:t>CONGESTIVE</a:t>
                      </a:r>
                      <a:endParaRPr lang="en-US" sz="2000" dirty="0">
                        <a:solidFill>
                          <a:srgbClr val="666666"/>
                        </a:solidFill>
                        <a:latin typeface="+mn-lt"/>
                      </a:endParaRPr>
                    </a:p>
                  </a:txBody>
                  <a:tcPr marL="76200" marR="76200" marT="47625" marB="47625" anchor="b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Hepatic vein obstruction</a:t>
                      </a: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Constrictive pericarditis </a:t>
                      </a:r>
                      <a:endParaRPr lang="en-US" sz="2000" b="1" dirty="0" smtClean="0"/>
                    </a:p>
                  </a:txBody>
                  <a:tcPr marL="76200" marR="76200" marT="47625" marB="476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race\Desktop\hepatosplenomegaly algorith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763000" cy="5867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Diagnostic algorithm </a:t>
            </a:r>
            <a:r>
              <a:rPr lang="en-US" dirty="0" smtClean="0"/>
              <a:t>for  hepatomegaly in neonates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Wolf AD, Lavine JE. Hepatomegaly in Neonates and Children. 2017;21(9).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Uptodate</a:t>
            </a:r>
          </a:p>
          <a:p>
            <a:r>
              <a:rPr lang="en-US" dirty="0" smtClean="0"/>
              <a:t>Medscape Reference</a:t>
            </a:r>
          </a:p>
          <a:p>
            <a:r>
              <a:rPr lang="en-US" dirty="0" smtClean="0"/>
              <a:t>Wolf </a:t>
            </a:r>
            <a:r>
              <a:rPr lang="en-US" dirty="0"/>
              <a:t>AD, Lavine JE. Hepatomegaly in Neonates and Children. 2017;21(9). </a:t>
            </a:r>
            <a:endParaRPr lang="en-US" dirty="0" smtClean="0"/>
          </a:p>
          <a:p>
            <a:r>
              <a:rPr lang="en-US" dirty="0"/>
              <a:t>Brumbaugh D, Mack C. Conjugated Hyperbilirubinemia in Children. 2017;33(7).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307</Words>
  <Application>Microsoft Macintosh PowerPoint</Application>
  <PresentationFormat>On-screen Show (4:3)</PresentationFormat>
  <Paragraphs>84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Hepatosplenomegaly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Hepatosplenomegaly </dc:title>
  <dc:creator>Grace</dc:creator>
  <cp:lastModifiedBy>Ahmed Laving</cp:lastModifiedBy>
  <cp:revision>4</cp:revision>
  <dcterms:created xsi:type="dcterms:W3CDTF">2017-07-04T15:31:10Z</dcterms:created>
  <dcterms:modified xsi:type="dcterms:W3CDTF">2017-07-05T19:03:09Z</dcterms:modified>
</cp:coreProperties>
</file>