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6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EA774-631E-4E47-BC4D-35BB0A4E4996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17F06-88D1-5C4C-B7AC-BE3D00997F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4CC3E7-643E-9F4F-ACE7-9235BFCC5FF8}" type="slidenum">
              <a:rPr lang="en-US">
                <a:latin typeface="Calibri" pitchFamily="-65" charset="0"/>
              </a:rPr>
              <a:pPr/>
              <a:t>1</a:t>
            </a:fld>
            <a:endParaRPr lang="en-US">
              <a:latin typeface="Calibri" pitchFamily="-65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6BD2F5-B944-8C44-A5C7-4726DE34BF0B}" type="slidenum">
              <a:rPr lang="en-US">
                <a:latin typeface="Calibri" pitchFamily="-65" charset="0"/>
              </a:rPr>
              <a:pPr/>
              <a:t>12</a:t>
            </a:fld>
            <a:endParaRPr lang="en-US">
              <a:latin typeface="Calibri" pitchFamily="-65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677E41-138A-4543-A389-C282E6DCC2B9}" type="slidenum">
              <a:rPr lang="en-US">
                <a:latin typeface="Calibri" pitchFamily="-65" charset="0"/>
              </a:rPr>
              <a:pPr/>
              <a:t>13</a:t>
            </a:fld>
            <a:endParaRPr lang="en-US">
              <a:latin typeface="Calibri" pitchFamily="-65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321301-89AD-8D46-B95A-EE5DEA8EF1A7}" type="slidenum">
              <a:rPr lang="en-US">
                <a:latin typeface="Calibri" pitchFamily="-65" charset="0"/>
              </a:rPr>
              <a:pPr/>
              <a:t>14</a:t>
            </a:fld>
            <a:endParaRPr lang="en-US">
              <a:latin typeface="Calibri" pitchFamily="-65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CA76E0-611E-D34D-B708-5251CD1E74CC}" type="slidenum">
              <a:rPr lang="en-US">
                <a:latin typeface="Calibri" pitchFamily="-65" charset="0"/>
              </a:rPr>
              <a:pPr/>
              <a:t>15</a:t>
            </a:fld>
            <a:endParaRPr lang="en-US">
              <a:latin typeface="Calibri" pitchFamily="-65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5DE08DB-2572-1E48-B6B6-AACF8FE994F3}" type="slidenum">
              <a:rPr lang="en-US">
                <a:latin typeface="Calibri" pitchFamily="-65" charset="0"/>
              </a:rPr>
              <a:pPr/>
              <a:t>16</a:t>
            </a:fld>
            <a:endParaRPr lang="en-US">
              <a:latin typeface="Calibri" pitchFamily="-65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F8DE89-4C62-E04E-8A34-807F81295247}" type="slidenum">
              <a:rPr lang="en-US">
                <a:latin typeface="Calibri" pitchFamily="-65" charset="0"/>
              </a:rPr>
              <a:pPr/>
              <a:t>18</a:t>
            </a:fld>
            <a:endParaRPr lang="en-US">
              <a:latin typeface="Calibri" pitchFamily="-65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F74265-E8D0-8D48-9AC2-1F783A7043E0}" type="slidenum">
              <a:rPr lang="en-US">
                <a:latin typeface="Calibri" pitchFamily="-65" charset="0"/>
              </a:rPr>
              <a:pPr/>
              <a:t>19</a:t>
            </a:fld>
            <a:endParaRPr lang="en-US">
              <a:latin typeface="Calibri" pitchFamily="-65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B87F8E-9A5A-8A43-8B39-FB05B2781D33}" type="slidenum">
              <a:rPr lang="en-US">
                <a:latin typeface="Calibri" pitchFamily="-65" charset="0"/>
              </a:rPr>
              <a:pPr/>
              <a:t>2</a:t>
            </a:fld>
            <a:endParaRPr lang="en-US">
              <a:latin typeface="Calibri" pitchFamily="-65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CE86C3-80E0-C74E-883D-220F234305FA}" type="slidenum">
              <a:rPr lang="en-US">
                <a:latin typeface="Calibri" pitchFamily="-65" charset="0"/>
              </a:rPr>
              <a:pPr/>
              <a:t>3</a:t>
            </a:fld>
            <a:endParaRPr lang="en-US">
              <a:latin typeface="Calibri" pitchFamily="-65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A4CC68-50D9-8147-BD76-73628CD49752}" type="slidenum">
              <a:rPr lang="en-US">
                <a:latin typeface="Calibri" pitchFamily="-65" charset="0"/>
              </a:rPr>
              <a:pPr/>
              <a:t>4</a:t>
            </a:fld>
            <a:endParaRPr lang="en-US">
              <a:latin typeface="Calibri" pitchFamily="-65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DBF2E8-14BE-4442-A62A-7E932D98582D}" type="slidenum">
              <a:rPr lang="en-US">
                <a:latin typeface="Calibri" pitchFamily="-65" charset="0"/>
              </a:rPr>
              <a:pPr/>
              <a:t>5</a:t>
            </a:fld>
            <a:endParaRPr lang="en-US">
              <a:latin typeface="Calibri" pitchFamily="-65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1C92BF5-4B0A-1C41-B0BD-70D29C76F6C6}" type="slidenum">
              <a:rPr lang="en-US">
                <a:latin typeface="Calibri" pitchFamily="-65" charset="0"/>
              </a:rPr>
              <a:pPr/>
              <a:t>7</a:t>
            </a:fld>
            <a:endParaRPr lang="en-US">
              <a:latin typeface="Calibri" pitchFamily="-65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78A077-9B04-8547-A025-A9C6153E60EE}" type="slidenum">
              <a:rPr lang="en-US">
                <a:latin typeface="Calibri" pitchFamily="-65" charset="0"/>
              </a:rPr>
              <a:pPr/>
              <a:t>9</a:t>
            </a:fld>
            <a:endParaRPr lang="en-US">
              <a:latin typeface="Calibri" pitchFamily="-65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3A7CB8-C777-A844-821F-D12415F5F645}" type="slidenum">
              <a:rPr lang="en-US">
                <a:latin typeface="Calibri" pitchFamily="-65" charset="0"/>
              </a:rPr>
              <a:pPr/>
              <a:t>10</a:t>
            </a:fld>
            <a:endParaRPr lang="en-US">
              <a:latin typeface="Calibri" pitchFamily="-65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930D88-BE5B-2641-B67E-1FEDE015B9E3}" type="slidenum">
              <a:rPr lang="en-US">
                <a:latin typeface="Calibri" pitchFamily="-65" charset="0"/>
              </a:rPr>
              <a:pPr/>
              <a:t>11</a:t>
            </a:fld>
            <a:endParaRPr lang="en-US">
              <a:latin typeface="Calibri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6635-ED6B-754F-8566-C09A3F07E0C9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6410-AB87-3144-BD6C-0BA1552C2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6635-ED6B-754F-8566-C09A3F07E0C9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6410-AB87-3144-BD6C-0BA1552C2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6635-ED6B-754F-8566-C09A3F07E0C9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6410-AB87-3144-BD6C-0BA1552C2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6635-ED6B-754F-8566-C09A3F07E0C9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6410-AB87-3144-BD6C-0BA1552C2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6635-ED6B-754F-8566-C09A3F07E0C9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6410-AB87-3144-BD6C-0BA1552C2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6635-ED6B-754F-8566-C09A3F07E0C9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6410-AB87-3144-BD6C-0BA1552C2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6635-ED6B-754F-8566-C09A3F07E0C9}" type="datetimeFigureOut">
              <a:rPr lang="en-US" smtClean="0"/>
              <a:t>5/18/15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6410-AB87-3144-BD6C-0BA1552C2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6635-ED6B-754F-8566-C09A3F07E0C9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6410-AB87-3144-BD6C-0BA1552C2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6635-ED6B-754F-8566-C09A3F07E0C9}" type="datetimeFigureOut">
              <a:rPr lang="en-US" smtClean="0"/>
              <a:t>5/18/15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6410-AB87-3144-BD6C-0BA1552C2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6635-ED6B-754F-8566-C09A3F07E0C9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6410-AB87-3144-BD6C-0BA1552C2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6635-ED6B-754F-8566-C09A3F07E0C9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6410-AB87-3144-BD6C-0BA1552C2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6635-ED6B-754F-8566-C09A3F07E0C9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D6410-AB87-3144-BD6C-0BA1552C20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  <a:ea typeface="+mj-ea"/>
                <a:cs typeface="+mj-cs"/>
              </a:rPr>
              <a:t>Nephrotic syndrome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mtClean="0">
                <a:ea typeface="+mn-ea"/>
                <a:cs typeface="+mn-cs"/>
              </a:rPr>
              <a:t>Dr Bashir Admani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ea typeface="+mj-ea"/>
                <a:cs typeface="+mj-cs"/>
              </a:rPr>
              <a:t>Clinical manifestations</a:t>
            </a:r>
            <a:endParaRPr lang="en-US" dirty="0">
              <a:solidFill>
                <a:schemeClr val="tx2">
                  <a:satMod val="20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Primary nephrotic syndrome is more common in younger children, particularly those below six years of age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There is an increased incidence of nephrotic syndrome in family members when compared to the general population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In affected siblings, nephrotic syndrome usually presents at the same age with the same histopathology and outcome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ea typeface="+mj-ea"/>
                <a:cs typeface="+mj-cs"/>
              </a:rPr>
              <a:t>Clinical manifestations</a:t>
            </a:r>
            <a:endParaRPr lang="en-US" dirty="0">
              <a:solidFill>
                <a:schemeClr val="tx2">
                  <a:satMod val="200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40963" name="Picture 2" descr="C:\Documents and Settings\Mignon McCulloch\My Documents\My Pictures\Renal 030720\DSCF0185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54163" y="1600200"/>
            <a:ext cx="6035675" cy="4525963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ea typeface="+mj-ea"/>
                <a:cs typeface="+mj-cs"/>
              </a:rPr>
              <a:t>Clinical manifestations</a:t>
            </a:r>
            <a:endParaRPr lang="en-US" dirty="0">
              <a:solidFill>
                <a:schemeClr val="tx2">
                  <a:satMod val="20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163" eaLnBrk="1" hangingPunct="1">
              <a:buFont typeface="Wingdings" pitchFamily="-65" charset="2"/>
              <a:buChar char=""/>
            </a:pPr>
            <a:r>
              <a:rPr lang="en-US" sz="2200"/>
              <a:t>Childhood nephrotic syndrome generally presents with edema</a:t>
            </a:r>
          </a:p>
          <a:p>
            <a:pPr marL="411163" eaLnBrk="1" hangingPunct="1">
              <a:buFont typeface="Wingdings" pitchFamily="-65" charset="2"/>
              <a:buChar char=""/>
            </a:pPr>
            <a:r>
              <a:rPr lang="en-US" sz="2200"/>
              <a:t>Umbilical or inguinal hernias. </a:t>
            </a:r>
          </a:p>
          <a:p>
            <a:pPr marL="411163" eaLnBrk="1" hangingPunct="1">
              <a:buFont typeface="Wingdings" pitchFamily="-65" charset="2"/>
              <a:buChar char=""/>
            </a:pPr>
            <a:r>
              <a:rPr lang="en-US" sz="2200"/>
              <a:t>Abdominal pain due to rapid fluid accumulation or peritonitis. </a:t>
            </a:r>
          </a:p>
          <a:p>
            <a:pPr marL="411163" eaLnBrk="1" hangingPunct="1">
              <a:buFont typeface="Wingdings" pitchFamily="-65" charset="2"/>
              <a:buChar char=""/>
            </a:pPr>
            <a:r>
              <a:rPr lang="en-US" sz="2200"/>
              <a:t>Dyspnea that is most often due to respiratory compromise from pleural effusions or marked ascites.  </a:t>
            </a:r>
          </a:p>
          <a:p>
            <a:pPr marL="411163" eaLnBrk="1" hangingPunct="1">
              <a:buFont typeface="Wingdings" pitchFamily="-65" charset="2"/>
              <a:buChar char=""/>
            </a:pPr>
            <a:r>
              <a:rPr lang="en-US" sz="2200"/>
              <a:t>The likelihood of hypertension varies with the underlying cause of nephrotic syndrome.</a:t>
            </a:r>
          </a:p>
          <a:p>
            <a:pPr marL="995363" lvl="2" eaLnBrk="1" hangingPunct="1">
              <a:buFont typeface="Wingdings 2" pitchFamily="-65" charset="2"/>
              <a:buChar char=""/>
            </a:pPr>
            <a:r>
              <a:rPr lang="en-US" sz="2200">
                <a:ea typeface="ＭＳ Ｐゴシック" pitchFamily="-65" charset="-128"/>
              </a:rPr>
              <a:t> Hypertension is common in patients with focal segmental glomerulosclerosis or glomerulonephritis, but is infrequent in MCD.</a:t>
            </a:r>
          </a:p>
          <a:p>
            <a:pPr marL="411163" eaLnBrk="1" hangingPunct="1">
              <a:buFont typeface="Wingdings" pitchFamily="-65" charset="2"/>
              <a:buChar char=""/>
            </a:pPr>
            <a:r>
              <a:rPr lang="en-US" sz="2200"/>
              <a:t>Gross hematuria is most often seen in patients with glomerulonephritis </a:t>
            </a:r>
          </a:p>
          <a:p>
            <a:pPr marL="411163" eaLnBrk="1" hangingPunct="1">
              <a:buFont typeface="Wingdings" pitchFamily="-65" charset="2"/>
              <a:buChar char=""/>
            </a:pPr>
            <a:endParaRPr lang="en-US" sz="3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ea typeface="+mj-ea"/>
                <a:cs typeface="+mj-cs"/>
              </a:rPr>
              <a:t>Diagnosis </a:t>
            </a:r>
            <a:endParaRPr lang="en-US" dirty="0">
              <a:solidFill>
                <a:schemeClr val="tx2">
                  <a:satMod val="20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  <a:cs typeface="+mn-cs"/>
              </a:rPr>
              <a:t>Urinalysis: protein &gt; 3+, +/- blood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  <a:cs typeface="+mn-cs"/>
              </a:rPr>
              <a:t>Quantitative protein analysis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dirty="0" smtClean="0">
                <a:ea typeface="+mn-ea"/>
              </a:rPr>
              <a:t>Total daily excretion &gt;50mg/kg/day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dirty="0" smtClean="0">
                <a:ea typeface="+mn-ea"/>
              </a:rPr>
              <a:t>Urine protein :</a:t>
            </a:r>
            <a:r>
              <a:rPr lang="en-US" dirty="0" err="1" smtClean="0">
                <a:ea typeface="+mn-ea"/>
              </a:rPr>
              <a:t>creatinine</a:t>
            </a:r>
            <a:r>
              <a:rPr lang="en-US" dirty="0" smtClean="0">
                <a:ea typeface="+mn-ea"/>
              </a:rPr>
              <a:t> ratio&gt; 0.2gm/</a:t>
            </a:r>
            <a:r>
              <a:rPr lang="en-US" dirty="0" err="1" smtClean="0">
                <a:ea typeface="+mn-ea"/>
              </a:rPr>
              <a:t>mmol</a:t>
            </a:r>
            <a:endParaRPr lang="en-US" dirty="0" smtClean="0">
              <a:ea typeface="+mn-ea"/>
            </a:endParaRP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  <a:cs typeface="+mn-cs"/>
              </a:rPr>
              <a:t>Serum albumin&lt;30g/dl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  <a:cs typeface="+mn-cs"/>
              </a:rPr>
              <a:t>Urea/electrolyte/</a:t>
            </a:r>
            <a:r>
              <a:rPr lang="en-US" dirty="0" err="1" smtClean="0">
                <a:ea typeface="+mn-ea"/>
                <a:cs typeface="+mn-cs"/>
              </a:rPr>
              <a:t>creatinine</a:t>
            </a:r>
            <a:endParaRPr lang="en-US" dirty="0" smtClean="0">
              <a:ea typeface="+mn-ea"/>
              <a:cs typeface="+mn-cs"/>
            </a:endParaRP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dirty="0" smtClean="0">
                <a:ea typeface="+mn-ea"/>
              </a:rPr>
              <a:t>Calculate GFR height x coefficient/</a:t>
            </a:r>
            <a:r>
              <a:rPr lang="en-US" dirty="0" err="1" smtClean="0">
                <a:ea typeface="+mn-ea"/>
              </a:rPr>
              <a:t>creatinine</a:t>
            </a:r>
            <a:endParaRPr lang="en-US" dirty="0" smtClean="0">
              <a:ea typeface="+mn-ea"/>
            </a:endParaRP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  <a:cs typeface="+mn-cs"/>
              </a:rPr>
              <a:t>Lipid profile: hypercholesterolemia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  <a:cs typeface="+mn-cs"/>
              </a:rPr>
              <a:t> 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ea typeface="+mj-ea"/>
                <a:cs typeface="+mj-cs"/>
              </a:rPr>
              <a:t>Other tests</a:t>
            </a:r>
            <a:endParaRPr lang="en-US" dirty="0">
              <a:solidFill>
                <a:schemeClr val="tx2">
                  <a:satMod val="20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Blood count</a:t>
            </a:r>
          </a:p>
          <a:p>
            <a:pPr eaLnBrk="1" hangingPunct="1"/>
            <a:r>
              <a:rPr lang="en-US"/>
              <a:t>Hepatitis B, HIV, VDRL</a:t>
            </a:r>
          </a:p>
          <a:p>
            <a:pPr eaLnBrk="1" hangingPunct="1"/>
            <a:r>
              <a:rPr lang="en-US"/>
              <a:t>Complement studies</a:t>
            </a:r>
          </a:p>
          <a:p>
            <a:pPr eaLnBrk="1" hangingPunct="1"/>
            <a:r>
              <a:rPr lang="en-US"/>
              <a:t>Antinuclear antibodies</a:t>
            </a:r>
          </a:p>
          <a:p>
            <a:pPr eaLnBrk="1" hangingPunct="1"/>
            <a:r>
              <a:rPr lang="en-US"/>
              <a:t>CXR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ea typeface="+mj-ea"/>
                <a:cs typeface="+mj-cs"/>
              </a:rPr>
              <a:t>Treatment </a:t>
            </a:r>
            <a:endParaRPr lang="en-US" dirty="0">
              <a:solidFill>
                <a:schemeClr val="tx2">
                  <a:satMod val="20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Prednisolone 2mg/kg/day for 6 weeks then 2 mg/kg alternate days for 6 weeks then taper off over 6 weeks</a:t>
            </a:r>
          </a:p>
          <a:p>
            <a:pPr eaLnBrk="1" hangingPunct="1"/>
            <a:r>
              <a:rPr lang="en-US"/>
              <a:t>Most respond to treatment</a:t>
            </a:r>
          </a:p>
          <a:p>
            <a:pPr eaLnBrk="1" hangingPunct="1"/>
            <a:r>
              <a:rPr lang="en-US"/>
              <a:t>About 60% relapse</a:t>
            </a:r>
          </a:p>
          <a:p>
            <a:pPr eaLnBrk="1" hangingPunct="1"/>
            <a:r>
              <a:rPr lang="en-US"/>
              <a:t>Frequent relapsers are &gt;2 relapse in 6 months</a:t>
            </a:r>
          </a:p>
          <a:p>
            <a:pPr eaLnBrk="1" hangingPunct="1"/>
            <a:r>
              <a:rPr lang="en-US"/>
              <a:t>Steroid resistance is proteinuria &gt; 3 + at 4 weeks of treatment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ea typeface="+mj-ea"/>
                <a:cs typeface="+mj-cs"/>
              </a:rPr>
              <a:t>Treatment </a:t>
            </a:r>
            <a:endParaRPr lang="en-US" dirty="0">
              <a:solidFill>
                <a:schemeClr val="tx2">
                  <a:satMod val="20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Other modalities</a:t>
            </a:r>
          </a:p>
          <a:p>
            <a:pPr lvl="1" eaLnBrk="1" hangingPunct="1"/>
            <a:r>
              <a:rPr lang="en-US">
                <a:ea typeface="ＭＳ Ｐゴシック" pitchFamily="-65" charset="-128"/>
              </a:rPr>
              <a:t>Alkylating agents</a:t>
            </a:r>
          </a:p>
          <a:p>
            <a:pPr lvl="2" eaLnBrk="1" hangingPunct="1"/>
            <a:r>
              <a:rPr lang="en-US">
                <a:ea typeface="ＭＳ Ｐゴシック" pitchFamily="-65" charset="-128"/>
              </a:rPr>
              <a:t>Cyclophophamide, chlorambucil</a:t>
            </a:r>
          </a:p>
          <a:p>
            <a:pPr lvl="1" eaLnBrk="1" hangingPunct="1"/>
            <a:r>
              <a:rPr lang="en-US">
                <a:ea typeface="ＭＳ Ｐゴシック" pitchFamily="-65" charset="-128"/>
              </a:rPr>
              <a:t>Calcineurin inhibitors</a:t>
            </a:r>
          </a:p>
          <a:p>
            <a:pPr lvl="2" eaLnBrk="1" hangingPunct="1"/>
            <a:r>
              <a:rPr lang="en-US">
                <a:ea typeface="ＭＳ Ｐゴシック" pitchFamily="-65" charset="-128"/>
              </a:rPr>
              <a:t>Cyclosporin, tacrolimus</a:t>
            </a:r>
          </a:p>
          <a:p>
            <a:pPr lvl="1" eaLnBrk="1" hangingPunct="1"/>
            <a:r>
              <a:rPr lang="en-US">
                <a:ea typeface="ＭＳ Ｐゴシック" pitchFamily="-65" charset="-128"/>
              </a:rPr>
              <a:t>MMF, azathioprine</a:t>
            </a:r>
          </a:p>
          <a:p>
            <a:pPr lvl="1" eaLnBrk="1" hangingPunct="1"/>
            <a:r>
              <a:rPr lang="en-US">
                <a:ea typeface="ＭＳ Ｐゴシック" pitchFamily="-65" charset="-128"/>
              </a:rPr>
              <a:t>ACE inhibitors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Supportive management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Daily weights</a:t>
            </a:r>
          </a:p>
          <a:p>
            <a:r>
              <a:rPr lang="en-US" smtClean="0"/>
              <a:t>Fluid balance</a:t>
            </a:r>
          </a:p>
          <a:p>
            <a:r>
              <a:rPr lang="en-US" smtClean="0"/>
              <a:t>Antibiotics as long as there is edema</a:t>
            </a:r>
          </a:p>
          <a:p>
            <a:r>
              <a:rPr lang="en-US" smtClean="0"/>
              <a:t>May need diuretics if fluid overloaded(with caution)</a:t>
            </a:r>
          </a:p>
          <a:p>
            <a:r>
              <a:rPr lang="en-US" smtClean="0"/>
              <a:t>May need albumin infusion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ea typeface="+mj-ea"/>
                <a:cs typeface="+mj-cs"/>
              </a:rPr>
              <a:t>Complications </a:t>
            </a:r>
            <a:endParaRPr lang="en-US" dirty="0">
              <a:solidFill>
                <a:schemeClr val="tx2">
                  <a:satMod val="20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Infection</a:t>
            </a:r>
            <a:r>
              <a:rPr lang="en-US" sz="2400" dirty="0" smtClean="0"/>
              <a:t> </a:t>
            </a:r>
          </a:p>
          <a:p>
            <a:pPr eaLnBrk="1" hangingPunct="1"/>
            <a:r>
              <a:rPr lang="en-US" sz="2400" dirty="0" err="1" smtClean="0"/>
              <a:t>Anasarca</a:t>
            </a:r>
            <a:endParaRPr lang="en-US" sz="2400" dirty="0" smtClean="0"/>
          </a:p>
          <a:p>
            <a:pPr lvl="1" eaLnBrk="1" hangingPunct="1"/>
            <a:r>
              <a:rPr lang="en-US" sz="2000" dirty="0">
                <a:ea typeface="ＭＳ Ｐゴシック" pitchFamily="-65" charset="-128"/>
              </a:rPr>
              <a:t>respiratory distress (</a:t>
            </a:r>
            <a:r>
              <a:rPr lang="en-US" sz="2000" dirty="0" err="1">
                <a:ea typeface="ＭＳ Ｐゴシック" pitchFamily="-65" charset="-128"/>
              </a:rPr>
              <a:t>eg</a:t>
            </a:r>
            <a:r>
              <a:rPr lang="en-US" sz="2000" dirty="0">
                <a:ea typeface="ＭＳ Ｐゴシック" pitchFamily="-65" charset="-128"/>
              </a:rPr>
              <a:t>, pulmonary edema or large pleural effusions), </a:t>
            </a:r>
          </a:p>
          <a:p>
            <a:pPr lvl="1" eaLnBrk="1" hangingPunct="1"/>
            <a:r>
              <a:rPr lang="en-US" sz="2000" dirty="0">
                <a:ea typeface="ＭＳ Ｐゴシック" pitchFamily="-65" charset="-128"/>
              </a:rPr>
              <a:t>skin breakdown with an increased risk of </a:t>
            </a:r>
            <a:r>
              <a:rPr lang="en-US" sz="2000" dirty="0" err="1">
                <a:ea typeface="ＭＳ Ｐゴシック" pitchFamily="-65" charset="-128"/>
              </a:rPr>
              <a:t>cellulitis</a:t>
            </a:r>
            <a:r>
              <a:rPr lang="en-US" sz="2000" dirty="0">
                <a:ea typeface="ＭＳ Ｐゴシック" pitchFamily="-65" charset="-128"/>
              </a:rPr>
              <a:t>,</a:t>
            </a:r>
          </a:p>
          <a:p>
            <a:pPr marL="811213" lvl="1">
              <a:lnSpc>
                <a:spcPct val="90000"/>
              </a:lnSpc>
              <a:buFont typeface="Wingdings" pitchFamily="-65" charset="2"/>
              <a:buChar char=""/>
            </a:pPr>
            <a:r>
              <a:rPr lang="en-US" sz="1600" dirty="0">
                <a:ea typeface="ＭＳ Ｐゴシック" pitchFamily="-65" charset="-128"/>
              </a:rPr>
              <a:t>increases the risk of bacterial peritonitis</a:t>
            </a:r>
            <a:r>
              <a:rPr lang="en-US" sz="1600" dirty="0" smtClean="0">
                <a:ea typeface="ＭＳ Ｐゴシック" pitchFamily="-65" charset="-128"/>
              </a:rPr>
              <a:t>.</a:t>
            </a:r>
          </a:p>
          <a:p>
            <a:pPr marL="411163">
              <a:lnSpc>
                <a:spcPct val="90000"/>
              </a:lnSpc>
              <a:buFont typeface="Wingdings" pitchFamily="-65" charset="2"/>
              <a:buChar char=""/>
            </a:pPr>
            <a:r>
              <a:rPr lang="en-US" sz="2000" dirty="0" smtClean="0">
                <a:ea typeface="ＭＳ Ｐゴシック" pitchFamily="-65" charset="-128"/>
              </a:rPr>
              <a:t> </a:t>
            </a:r>
            <a:r>
              <a:rPr lang="en-US" sz="2000" dirty="0" smtClean="0"/>
              <a:t>Thrombosis</a:t>
            </a:r>
          </a:p>
          <a:p>
            <a:pPr marL="411163">
              <a:lnSpc>
                <a:spcPct val="90000"/>
              </a:lnSpc>
              <a:buFont typeface="Wingdings" pitchFamily="-65" charset="2"/>
              <a:buChar char=""/>
            </a:pPr>
            <a:r>
              <a:rPr lang="en-US" sz="2000" dirty="0" smtClean="0"/>
              <a:t>Renal insufficiency</a:t>
            </a:r>
          </a:p>
          <a:p>
            <a:pPr marL="411163">
              <a:lnSpc>
                <a:spcPct val="90000"/>
              </a:lnSpc>
              <a:buFont typeface="Wingdings" pitchFamily="-65" charset="2"/>
              <a:buChar char=""/>
            </a:pPr>
            <a:r>
              <a:rPr lang="en-US" sz="2000" dirty="0" err="1" smtClean="0"/>
              <a:t>Hypovolemia</a:t>
            </a:r>
            <a:endParaRPr lang="en-US" sz="2000" dirty="0" smtClean="0"/>
          </a:p>
          <a:p>
            <a:pPr marL="411163">
              <a:lnSpc>
                <a:spcPct val="90000"/>
              </a:lnSpc>
              <a:buFont typeface="Wingdings" pitchFamily="-65" charset="2"/>
              <a:buChar char=""/>
            </a:pPr>
            <a:r>
              <a:rPr lang="en-US" sz="2000" dirty="0" smtClean="0"/>
              <a:t>Growth</a:t>
            </a:r>
          </a:p>
          <a:p>
            <a:pPr lvl="1" eaLnBrk="1" hangingPunct="1"/>
            <a:endParaRPr lang="en-US" sz="2000" dirty="0" smtClean="0">
              <a:ea typeface="ＭＳ Ｐゴシック" pitchFamily="-65" charset="-128"/>
            </a:endParaRPr>
          </a:p>
          <a:p>
            <a:endParaRPr lang="en-US" sz="2400" dirty="0" smtClean="0">
              <a:ea typeface="ＭＳ Ｐゴシック" pitchFamily="-65" charset="-128"/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ea typeface="+mj-ea"/>
                <a:cs typeface="+mj-cs"/>
              </a:rPr>
              <a:t>Summary</a:t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  <a:ea typeface="+mj-ea"/>
                <a:cs typeface="+mj-cs"/>
              </a:rPr>
            </a:br>
            <a:endParaRPr lang="en-US" dirty="0">
              <a:solidFill>
                <a:schemeClr val="tx2">
                  <a:satMod val="20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Diagnosis:</a:t>
            </a:r>
          </a:p>
          <a:p>
            <a:pPr lvl="2" eaLnBrk="1" hangingPunct="1"/>
            <a:r>
              <a:rPr lang="en-US">
                <a:ea typeface="ＭＳ Ｐゴシック" pitchFamily="-65" charset="-128"/>
              </a:rPr>
              <a:t>Oedema, proteinuria, hypoalbuminemia, hyperlipidemia</a:t>
            </a:r>
          </a:p>
          <a:p>
            <a:pPr eaLnBrk="1" hangingPunct="1"/>
            <a:r>
              <a:rPr lang="en-US"/>
              <a:t>Treatment : </a:t>
            </a:r>
          </a:p>
          <a:p>
            <a:pPr lvl="2" eaLnBrk="1" hangingPunct="1"/>
            <a:r>
              <a:rPr lang="en-US">
                <a:ea typeface="ＭＳ Ｐゴシック" pitchFamily="-65" charset="-128"/>
              </a:rPr>
              <a:t>Steroid therapy</a:t>
            </a:r>
          </a:p>
          <a:p>
            <a:pPr lvl="2" eaLnBrk="1" hangingPunct="1"/>
            <a:endParaRPr lang="en-US">
              <a:ea typeface="ＭＳ Ｐゴシック" pitchFamily="-65" charset="-128"/>
            </a:endParaRPr>
          </a:p>
          <a:p>
            <a:pPr eaLnBrk="1" hangingPunct="1"/>
            <a:r>
              <a:rPr lang="en-US"/>
              <a:t>Refer at the earliest these patients complicate fast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  <a:ea typeface="+mj-ea"/>
                <a:cs typeface="+mj-cs"/>
              </a:rPr>
              <a:t>Introduction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163" eaLnBrk="1" hangingPunct="1">
              <a:lnSpc>
                <a:spcPct val="90000"/>
              </a:lnSpc>
            </a:pPr>
            <a:r>
              <a:rPr lang="en-US" sz="3000"/>
              <a:t>The nephrotic syndrome is caused by renal diseases that increase the permeability across the glomerular filtration barrier. </a:t>
            </a:r>
          </a:p>
          <a:p>
            <a:pPr marL="411163" eaLnBrk="1" hangingPunct="1">
              <a:lnSpc>
                <a:spcPct val="90000"/>
              </a:lnSpc>
            </a:pPr>
            <a:endParaRPr lang="en-US" sz="3000"/>
          </a:p>
          <a:p>
            <a:pPr marL="739775" lvl="1" eaLnBrk="1" hangingPunct="1">
              <a:lnSpc>
                <a:spcPct val="90000"/>
              </a:lnSpc>
            </a:pPr>
            <a:r>
              <a:rPr lang="en-US" sz="2600">
                <a:ea typeface="ＭＳ Ｐゴシック" pitchFamily="-65" charset="-128"/>
              </a:rPr>
              <a:t>Nephrotic range proteinuria — Urinary protein excretion greater than 50 mg/kg per day </a:t>
            </a:r>
          </a:p>
          <a:p>
            <a:pPr marL="739775" lvl="1" eaLnBrk="1" hangingPunct="1">
              <a:lnSpc>
                <a:spcPct val="90000"/>
              </a:lnSpc>
            </a:pPr>
            <a:r>
              <a:rPr lang="en-US" sz="2600">
                <a:ea typeface="ＭＳ Ｐゴシック" pitchFamily="-65" charset="-128"/>
              </a:rPr>
              <a:t>Hypoalbuminemia — Serum albumin concentration less than 3 g/dL (30 g/L) </a:t>
            </a:r>
          </a:p>
          <a:p>
            <a:pPr marL="739775" lvl="1" eaLnBrk="1" hangingPunct="1">
              <a:lnSpc>
                <a:spcPct val="90000"/>
              </a:lnSpc>
            </a:pPr>
            <a:r>
              <a:rPr lang="en-US" sz="2600">
                <a:ea typeface="ＭＳ Ｐゴシック" pitchFamily="-65" charset="-128"/>
              </a:rPr>
              <a:t>Edema </a:t>
            </a:r>
          </a:p>
          <a:p>
            <a:pPr marL="739775" lvl="1" eaLnBrk="1" hangingPunct="1">
              <a:lnSpc>
                <a:spcPct val="90000"/>
              </a:lnSpc>
            </a:pPr>
            <a:r>
              <a:rPr lang="en-US" sz="2600">
                <a:ea typeface="ＭＳ Ｐゴシック" pitchFamily="-65" charset="-128"/>
              </a:rPr>
              <a:t>Hyperlipidemia </a:t>
            </a:r>
          </a:p>
          <a:p>
            <a:pPr marL="411163" eaLnBrk="1" hangingPunct="1">
              <a:lnSpc>
                <a:spcPct val="90000"/>
              </a:lnSpc>
            </a:pPr>
            <a:endParaRPr lang="en-US" sz="3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Question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Child comes with gross edema, which of the following would point towards nephrotic syndrome?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err="1" smtClean="0">
                <a:ea typeface="+mn-ea"/>
                <a:cs typeface="+mn-cs"/>
              </a:rPr>
              <a:t>Haematuria</a:t>
            </a:r>
            <a:r>
              <a:rPr lang="en-US" dirty="0" smtClean="0">
                <a:ea typeface="+mn-ea"/>
                <a:cs typeface="+mn-cs"/>
              </a:rPr>
              <a:t>, scrotal </a:t>
            </a:r>
            <a:r>
              <a:rPr lang="en-US" dirty="0" err="1" smtClean="0">
                <a:ea typeface="+mn-ea"/>
                <a:cs typeface="+mn-cs"/>
              </a:rPr>
              <a:t>oedema</a:t>
            </a:r>
            <a:endParaRPr lang="en-US" dirty="0" smtClean="0">
              <a:ea typeface="+mn-ea"/>
              <a:cs typeface="+mn-cs"/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ea typeface="+mn-ea"/>
                <a:cs typeface="+mn-cs"/>
              </a:rPr>
              <a:t>Hypertension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ea typeface="+mn-ea"/>
                <a:cs typeface="+mn-cs"/>
              </a:rPr>
              <a:t>High urea and </a:t>
            </a:r>
            <a:r>
              <a:rPr lang="en-US" dirty="0" err="1" smtClean="0">
                <a:ea typeface="+mn-ea"/>
                <a:cs typeface="+mn-cs"/>
              </a:rPr>
              <a:t>creatinine</a:t>
            </a:r>
            <a:endParaRPr lang="en-US" dirty="0" smtClean="0">
              <a:ea typeface="+mn-ea"/>
              <a:cs typeface="+mn-cs"/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ea typeface="+mn-ea"/>
                <a:cs typeface="+mn-cs"/>
              </a:rPr>
              <a:t>Proteinuria, normal renal function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ea typeface="+mn-ea"/>
                <a:cs typeface="+mn-cs"/>
              </a:rPr>
              <a:t>None of the above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  <a:ea typeface="+mj-ea"/>
                <a:cs typeface="+mj-cs"/>
              </a:rPr>
              <a:t>Objectives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To understand the pathogenesis of nephrotic syndrome</a:t>
            </a:r>
          </a:p>
          <a:p>
            <a:pPr eaLnBrk="1" hangingPunct="1"/>
            <a:r>
              <a:rPr lang="en-US"/>
              <a:t>How to diagnose it</a:t>
            </a:r>
          </a:p>
          <a:p>
            <a:pPr eaLnBrk="1" hangingPunct="1"/>
            <a:r>
              <a:rPr lang="en-US"/>
              <a:t>How to manage a patient with nephrotic syndrome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ea typeface="+mj-ea"/>
                <a:cs typeface="+mj-cs"/>
              </a:rPr>
              <a:t>Pathogenesis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163" eaLnBrk="1" hangingPunct="1">
              <a:lnSpc>
                <a:spcPct val="80000"/>
              </a:lnSpc>
            </a:pPr>
            <a:r>
              <a:rPr lang="en-US" sz="3000" dirty="0"/>
              <a:t>Two issues are important in the pathogenesis of </a:t>
            </a:r>
            <a:r>
              <a:rPr lang="en-US" sz="3000" dirty="0" err="1"/>
              <a:t>nephrotic</a:t>
            </a:r>
            <a:r>
              <a:rPr lang="en-US" sz="3000" dirty="0"/>
              <a:t> syndrome: the mechanisms of </a:t>
            </a:r>
            <a:r>
              <a:rPr lang="en-US" sz="3000" dirty="0" err="1"/>
              <a:t>glomerular</a:t>
            </a:r>
            <a:r>
              <a:rPr lang="en-US" sz="3000" dirty="0"/>
              <a:t> injury and </a:t>
            </a:r>
            <a:r>
              <a:rPr lang="en-US" sz="3000" dirty="0" err="1"/>
              <a:t>proteinuria</a:t>
            </a:r>
            <a:r>
              <a:rPr lang="en-US" sz="3000" dirty="0"/>
              <a:t>.</a:t>
            </a:r>
          </a:p>
          <a:p>
            <a:pPr marL="411163" eaLnBrk="1" hangingPunct="1">
              <a:lnSpc>
                <a:spcPct val="80000"/>
              </a:lnSpc>
            </a:pPr>
            <a:r>
              <a:rPr lang="en-US" sz="3000" b="1" dirty="0"/>
              <a:t>Mechanisms of </a:t>
            </a:r>
            <a:r>
              <a:rPr lang="en-US" sz="3000" b="1" dirty="0" err="1"/>
              <a:t>glomerular</a:t>
            </a:r>
            <a:r>
              <a:rPr lang="en-US" sz="3000" b="1" dirty="0"/>
              <a:t> injury —</a:t>
            </a:r>
          </a:p>
          <a:p>
            <a:pPr marL="739775" lvl="1" eaLnBrk="1" hangingPunct="1">
              <a:lnSpc>
                <a:spcPct val="80000"/>
              </a:lnSpc>
            </a:pPr>
            <a:r>
              <a:rPr lang="en-US" sz="2600" b="1" dirty="0">
                <a:ea typeface="ＭＳ Ｐゴシック" pitchFamily="-65" charset="-128"/>
              </a:rPr>
              <a:t> </a:t>
            </a:r>
            <a:r>
              <a:rPr lang="en-US" sz="2600" dirty="0">
                <a:ea typeface="ＭＳ Ｐゴシック" pitchFamily="-65" charset="-128"/>
              </a:rPr>
              <a:t>Circulating </a:t>
            </a:r>
            <a:r>
              <a:rPr lang="en-US" sz="2600" dirty="0" err="1">
                <a:ea typeface="ＭＳ Ｐゴシック" pitchFamily="-65" charset="-128"/>
              </a:rPr>
              <a:t>nonimmune</a:t>
            </a:r>
            <a:r>
              <a:rPr lang="en-US" sz="2600" dirty="0">
                <a:ea typeface="ＭＳ Ｐゴシック" pitchFamily="-65" charset="-128"/>
              </a:rPr>
              <a:t> factors in minimal change disease and primary focal </a:t>
            </a:r>
            <a:r>
              <a:rPr lang="en-US" sz="2600" dirty="0" err="1">
                <a:ea typeface="ＭＳ Ｐゴシック" pitchFamily="-65" charset="-128"/>
              </a:rPr>
              <a:t>glomerulosclerosis</a:t>
            </a:r>
            <a:r>
              <a:rPr lang="en-US" sz="2600" dirty="0">
                <a:ea typeface="ＭＳ Ｐゴシック" pitchFamily="-65" charset="-128"/>
              </a:rPr>
              <a:t>. </a:t>
            </a:r>
          </a:p>
          <a:p>
            <a:pPr marL="739775" lvl="1" eaLnBrk="1" hangingPunct="1">
              <a:lnSpc>
                <a:spcPct val="80000"/>
              </a:lnSpc>
            </a:pPr>
            <a:r>
              <a:rPr lang="en-US" sz="2600" dirty="0">
                <a:ea typeface="ＭＳ Ｐゴシック" pitchFamily="-65" charset="-128"/>
              </a:rPr>
              <a:t>Circulating immune </a:t>
            </a:r>
            <a:r>
              <a:rPr lang="en-US" sz="2600" dirty="0" smtClean="0">
                <a:ea typeface="ＭＳ Ｐゴシック" pitchFamily="-65" charset="-128"/>
              </a:rPr>
              <a:t>factors</a:t>
            </a:r>
          </a:p>
          <a:p>
            <a:pPr marL="739775" lvl="1" eaLnBrk="1" hangingPunct="1">
              <a:lnSpc>
                <a:spcPct val="80000"/>
              </a:lnSpc>
            </a:pPr>
            <a:r>
              <a:rPr lang="en-US" sz="2600" dirty="0">
                <a:ea typeface="ＭＳ Ｐゴシック" pitchFamily="-65" charset="-128"/>
              </a:rPr>
              <a:t>Mutations in </a:t>
            </a:r>
            <a:r>
              <a:rPr lang="en-US" sz="2600" dirty="0" err="1">
                <a:ea typeface="ＭＳ Ｐゴシック" pitchFamily="-65" charset="-128"/>
              </a:rPr>
              <a:t>podocyte</a:t>
            </a:r>
            <a:r>
              <a:rPr lang="en-US" sz="2600" dirty="0">
                <a:ea typeface="ＭＳ Ｐゴシック" pitchFamily="-65" charset="-128"/>
              </a:rPr>
              <a:t> or slit diaphragm proteins (</a:t>
            </a:r>
            <a:r>
              <a:rPr lang="en-US" sz="2600" dirty="0" err="1">
                <a:ea typeface="ＭＳ Ｐゴシック" pitchFamily="-65" charset="-128"/>
              </a:rPr>
              <a:t>eg</a:t>
            </a:r>
            <a:r>
              <a:rPr lang="en-US" sz="2600" dirty="0">
                <a:ea typeface="ＭＳ Ｐゴシック" pitchFamily="-65" charset="-128"/>
              </a:rPr>
              <a:t>, CD2AP, </a:t>
            </a:r>
            <a:r>
              <a:rPr lang="en-US" sz="2600" dirty="0" err="1">
                <a:ea typeface="ＭＳ Ｐゴシック" pitchFamily="-65" charset="-128"/>
              </a:rPr>
              <a:t>podocin</a:t>
            </a:r>
            <a:r>
              <a:rPr lang="en-US" sz="2600" dirty="0">
                <a:ea typeface="ＭＳ Ｐゴシック" pitchFamily="-65" charset="-128"/>
              </a:rPr>
              <a:t>, and </a:t>
            </a:r>
            <a:r>
              <a:rPr lang="en-US" sz="2600" dirty="0" err="1">
                <a:ea typeface="ＭＳ Ｐゴシック" pitchFamily="-65" charset="-128"/>
              </a:rPr>
              <a:t>nephrin</a:t>
            </a:r>
            <a:r>
              <a:rPr lang="en-US" sz="2600" dirty="0">
                <a:ea typeface="ＭＳ Ｐゴシック" pitchFamily="-65" charset="-128"/>
              </a:rPr>
              <a:t>) in inherited forms of congenital, infantile, or </a:t>
            </a:r>
            <a:r>
              <a:rPr lang="en-US" sz="2600" dirty="0" err="1">
                <a:ea typeface="ＭＳ Ｐゴシック" pitchFamily="-65" charset="-128"/>
              </a:rPr>
              <a:t>glucocorticoid</a:t>
            </a:r>
            <a:r>
              <a:rPr lang="en-US" sz="2600" dirty="0">
                <a:ea typeface="ＭＳ Ｐゴシック" pitchFamily="-65" charset="-128"/>
              </a:rPr>
              <a:t> resistant </a:t>
            </a:r>
            <a:r>
              <a:rPr lang="en-US" sz="2600" dirty="0" err="1">
                <a:ea typeface="ＭＳ Ｐゴシック" pitchFamily="-65" charset="-128"/>
              </a:rPr>
              <a:t>nephrotic</a:t>
            </a:r>
            <a:r>
              <a:rPr lang="en-US" sz="2600" dirty="0">
                <a:ea typeface="ＭＳ Ｐゴシック" pitchFamily="-65" charset="-128"/>
              </a:rPr>
              <a:t> syndrome. </a:t>
            </a:r>
          </a:p>
          <a:p>
            <a:pPr marL="411163" eaLnBrk="1" hangingPunct="1">
              <a:lnSpc>
                <a:spcPct val="80000"/>
              </a:lnSpc>
            </a:pPr>
            <a:endParaRPr lang="en-US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  <a:ea typeface="+mj-ea"/>
                <a:cs typeface="+mj-cs"/>
              </a:rPr>
              <a:t>Pathogenesis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Mechanisms of proteinuria — </a:t>
            </a:r>
          </a:p>
          <a:p>
            <a:pPr lvl="1" eaLnBrk="1" hangingPunct="1"/>
            <a:r>
              <a:rPr lang="en-US">
                <a:ea typeface="ＭＳ Ｐゴシック" pitchFamily="-65" charset="-128"/>
              </a:rPr>
              <a:t> The proteinuria in glomerular disease is due to increased filtration of macromolecules (such as albumin) across the glomerular capillary wall.</a:t>
            </a:r>
          </a:p>
          <a:p>
            <a:pPr lvl="1" eaLnBrk="1" hangingPunct="1"/>
            <a:r>
              <a:rPr lang="en-US">
                <a:ea typeface="ＭＳ Ｐゴシック" pitchFamily="-65" charset="-128"/>
              </a:rPr>
              <a:t> The latter consists of three components:</a:t>
            </a:r>
          </a:p>
          <a:p>
            <a:pPr lvl="2" eaLnBrk="1" hangingPunct="1"/>
            <a:r>
              <a:rPr lang="en-US">
                <a:ea typeface="ＭＳ Ｐゴシック" pitchFamily="-65" charset="-128"/>
              </a:rPr>
              <a:t> the fenestrated endothelial cell;</a:t>
            </a:r>
          </a:p>
          <a:p>
            <a:pPr lvl="2" eaLnBrk="1" hangingPunct="1"/>
            <a:r>
              <a:rPr lang="en-US">
                <a:ea typeface="ＭＳ Ｐゴシック" pitchFamily="-65" charset="-128"/>
              </a:rPr>
              <a:t> the glomerular basement membrane (GBM); </a:t>
            </a:r>
          </a:p>
          <a:p>
            <a:pPr lvl="2" eaLnBrk="1" hangingPunct="1"/>
            <a:r>
              <a:rPr lang="en-US">
                <a:ea typeface="ＭＳ Ｐゴシック" pitchFamily="-65" charset="-128"/>
              </a:rPr>
              <a:t>the epithelial cell foot processes. The pores between the foot processes are closed by a thin membrane called the slit diaphragm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7467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229600" cy="6134100"/>
          </a:xfrm>
        </p:spPr>
        <p:txBody>
          <a:bodyPr/>
          <a:lstStyle/>
          <a:p>
            <a:pPr eaLnBrk="1" hangingPunct="1"/>
            <a:r>
              <a:rPr lang="en-US" sz="2400"/>
              <a:t>Foot processes extend from epithelial podocytes envelop the outer surface of capillaries and podocytes interconnect to each other by slit pore membranes forming a selective filtration barrier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  <a:ea typeface="+mj-ea"/>
                <a:cs typeface="+mj-cs"/>
              </a:rPr>
              <a:t>Classification 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Primary </a:t>
            </a:r>
          </a:p>
          <a:p>
            <a:pPr eaLnBrk="1" hangingPunct="1"/>
            <a:r>
              <a:rPr lang="en-US"/>
              <a:t>Secondary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SECONDARY CAUSES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Infections: hepatitis, HIV</a:t>
            </a:r>
          </a:p>
          <a:p>
            <a:pPr eaLnBrk="1" hangingPunct="1"/>
            <a:r>
              <a:rPr lang="en-US"/>
              <a:t>Malignancies: lymphoma</a:t>
            </a:r>
          </a:p>
          <a:p>
            <a:pPr eaLnBrk="1" hangingPunct="1"/>
            <a:r>
              <a:rPr lang="en-US"/>
              <a:t>Drugs: NSAIDS, lithium</a:t>
            </a:r>
          </a:p>
          <a:p>
            <a:pPr eaLnBrk="1" hangingPunct="1"/>
            <a:r>
              <a:rPr lang="en-US"/>
              <a:t>Allergies</a:t>
            </a:r>
          </a:p>
          <a:p>
            <a:pPr eaLnBrk="1" hangingPunct="1"/>
            <a:r>
              <a:rPr lang="en-US"/>
              <a:t>Haematological: sickle cell disease</a:t>
            </a:r>
          </a:p>
          <a:p>
            <a:pPr eaLnBrk="1" hangingPunct="1"/>
            <a:r>
              <a:rPr lang="en-US"/>
              <a:t>Rheumatologic: SLE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ea typeface="+mj-ea"/>
                <a:cs typeface="+mj-cs"/>
              </a:rPr>
              <a:t>Etiology </a:t>
            </a:r>
            <a:endParaRPr lang="en-US" dirty="0">
              <a:solidFill>
                <a:schemeClr val="tx2">
                  <a:satMod val="20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 </a:t>
            </a:r>
            <a:r>
              <a:rPr lang="en-US"/>
              <a:t>Minimal change disease (MCD) is the most commonly seen histopathology of childhood nephrosis. </a:t>
            </a:r>
          </a:p>
          <a:p>
            <a:pPr lvl="2" eaLnBrk="1" hangingPunct="1"/>
            <a:r>
              <a:rPr lang="en-US" sz="2000">
                <a:ea typeface="ＭＳ Ｐゴシック" pitchFamily="-65" charset="-128"/>
              </a:rPr>
              <a:t>Minimal change disease (MCD) — 77 percent </a:t>
            </a:r>
          </a:p>
          <a:p>
            <a:pPr lvl="2" eaLnBrk="1" hangingPunct="1"/>
            <a:r>
              <a:rPr lang="en-US" sz="2000">
                <a:ea typeface="ＭＳ Ｐゴシック" pitchFamily="-65" charset="-128"/>
              </a:rPr>
              <a:t>Membranoproliferative glomerulonephritis (MPGN) — 8 percent </a:t>
            </a:r>
          </a:p>
          <a:p>
            <a:pPr lvl="2" eaLnBrk="1" hangingPunct="1"/>
            <a:r>
              <a:rPr lang="en-US" sz="2000">
                <a:ea typeface="ＭＳ Ｐゴシック" pitchFamily="-65" charset="-128"/>
              </a:rPr>
              <a:t>Focal and segmental glomerulosclerosis (FSGS) — 7 percent </a:t>
            </a:r>
          </a:p>
          <a:p>
            <a:pPr lvl="2" eaLnBrk="1" hangingPunct="1"/>
            <a:r>
              <a:rPr lang="en-US" sz="2000">
                <a:ea typeface="ＭＳ Ｐゴシック" pitchFamily="-65" charset="-128"/>
              </a:rPr>
              <a:t>Proliferative glomerulonephritis — 2 percent </a:t>
            </a:r>
          </a:p>
          <a:p>
            <a:pPr lvl="2" eaLnBrk="1" hangingPunct="1"/>
            <a:r>
              <a:rPr lang="en-US" sz="2000">
                <a:ea typeface="ＭＳ Ｐゴシック" pitchFamily="-65" charset="-128"/>
              </a:rPr>
              <a:t>Mesangial proliferation — 2 percent </a:t>
            </a:r>
          </a:p>
          <a:p>
            <a:pPr lvl="2" eaLnBrk="1" hangingPunct="1"/>
            <a:r>
              <a:rPr lang="en-US" sz="2000">
                <a:ea typeface="ＭＳ Ｐゴシック" pitchFamily="-65" charset="-128"/>
              </a:rPr>
              <a:t>Focal and global glomerulosclerosis — 2 percent </a:t>
            </a:r>
          </a:p>
          <a:p>
            <a:pPr lvl="2" eaLnBrk="1" hangingPunct="1"/>
            <a:r>
              <a:rPr lang="en-US" sz="2000">
                <a:ea typeface="ＭＳ Ｐゴシック" pitchFamily="-65" charset="-128"/>
              </a:rPr>
              <a:t>Membranous glomerulonephropathy — 2 percent 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770</Words>
  <Application>Microsoft Macintosh PowerPoint</Application>
  <PresentationFormat>On-screen Show (4:3)</PresentationFormat>
  <Paragraphs>136</Paragraphs>
  <Slides>20</Slides>
  <Notes>16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Nephrotic syndrome</vt:lpstr>
      <vt:lpstr>Introduction </vt:lpstr>
      <vt:lpstr>Objectives </vt:lpstr>
      <vt:lpstr>Pathogenesis </vt:lpstr>
      <vt:lpstr>Pathogenesis </vt:lpstr>
      <vt:lpstr>Slide 6</vt:lpstr>
      <vt:lpstr>Classification </vt:lpstr>
      <vt:lpstr>SECONDARY CAUSES</vt:lpstr>
      <vt:lpstr>Etiology </vt:lpstr>
      <vt:lpstr>Clinical manifestations</vt:lpstr>
      <vt:lpstr>Clinical manifestations</vt:lpstr>
      <vt:lpstr>Clinical manifestations</vt:lpstr>
      <vt:lpstr>Diagnosis </vt:lpstr>
      <vt:lpstr>Other tests</vt:lpstr>
      <vt:lpstr>Treatment </vt:lpstr>
      <vt:lpstr>Treatment </vt:lpstr>
      <vt:lpstr>Supportive management</vt:lpstr>
      <vt:lpstr>Complications </vt:lpstr>
      <vt:lpstr>Summary </vt:lpstr>
      <vt:lpstr>Question </vt:lpstr>
    </vt:vector>
  </TitlesOfParts>
  <Company>agakhan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Nephrotic syndrome</dc:title>
  <dc:creator>Dr.Bashir Admani</dc:creator>
  <cp:lastModifiedBy>Dr.Bashir Admani</cp:lastModifiedBy>
  <cp:revision>2</cp:revision>
  <dcterms:created xsi:type="dcterms:W3CDTF">2015-05-18T17:29:44Z</dcterms:created>
  <dcterms:modified xsi:type="dcterms:W3CDTF">2015-05-18T17:37:25Z</dcterms:modified>
</cp:coreProperties>
</file>