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1" r:id="rId14"/>
    <p:sldId id="272" r:id="rId15"/>
    <p:sldId id="273" r:id="rId16"/>
    <p:sldId id="274" r:id="rId17"/>
    <p:sldId id="275" r:id="rId18"/>
    <p:sldId id="276" r:id="rId19"/>
    <p:sldId id="277" r:id="rId20"/>
    <p:sldId id="278" r:id="rId21"/>
    <p:sldId id="279" r:id="rId22"/>
    <p:sldId id="280" r:id="rId23"/>
    <p:sldId id="282" r:id="rId24"/>
    <p:sldId id="284" r:id="rId25"/>
    <p:sldId id="285" r:id="rId26"/>
    <p:sldId id="286" r:id="rId27"/>
    <p:sldId id="283" r:id="rId28"/>
    <p:sldId id="281"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7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727B1-E1BC-4359-8E4B-DF7AD3644657}" type="datetimeFigureOut">
              <a:rPr lang="en-US" smtClean="0"/>
              <a:t>3/4/2020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23FF0-CA75-4201-A638-C2973D7A5245}" type="slidenum">
              <a:rPr lang="en-US" smtClean="0"/>
              <a:t>‹#›</a:t>
            </a:fld>
            <a:endParaRPr lang="en-US"/>
          </a:p>
        </p:txBody>
      </p:sp>
    </p:spTree>
    <p:extLst>
      <p:ext uri="{BB962C8B-B14F-4D97-AF65-F5344CB8AC3E}">
        <p14:creationId xmlns:p14="http://schemas.microsoft.com/office/powerpoint/2010/main" val="1495736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This slide provides further descriptions of generalized seizures.  Absence seizures are frequent, abrupt losses of consciousness that may be seen as staring or day-dreaming.  Atonic are generalized seizures resulting in loss of muscle tone.  Myoclonic are rapid, short contractions of one or all extremities.</a:t>
            </a:r>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0000"/>
                </a:solidFill>
                <a:latin typeface="Arial" panose="020B0604020202020204" pitchFamily="34" charset="0"/>
                <a:ea typeface="ＭＳ Ｐゴシック" panose="020B0600070205080204" pitchFamily="34" charset="-128"/>
              </a:defRPr>
            </a:lvl1pPr>
            <a:lvl2pPr marL="742950" indent="-285750">
              <a:defRPr sz="2000">
                <a:solidFill>
                  <a:srgbClr val="FF0000"/>
                </a:solidFill>
                <a:latin typeface="Arial" panose="020B0604020202020204" pitchFamily="34" charset="0"/>
                <a:ea typeface="ＭＳ Ｐゴシック" panose="020B0600070205080204" pitchFamily="34" charset="-128"/>
              </a:defRPr>
            </a:lvl2pPr>
            <a:lvl3pPr marL="1143000" indent="-228600">
              <a:defRPr sz="2000">
                <a:solidFill>
                  <a:srgbClr val="FF0000"/>
                </a:solidFill>
                <a:latin typeface="Arial" panose="020B0604020202020204" pitchFamily="34" charset="0"/>
                <a:ea typeface="ＭＳ Ｐゴシック" panose="020B0600070205080204" pitchFamily="34" charset="-128"/>
              </a:defRPr>
            </a:lvl3pPr>
            <a:lvl4pPr marL="1600200" indent="-228600">
              <a:defRPr sz="2000">
                <a:solidFill>
                  <a:srgbClr val="FF0000"/>
                </a:solidFill>
                <a:latin typeface="Arial" panose="020B0604020202020204" pitchFamily="34" charset="0"/>
                <a:ea typeface="ＭＳ Ｐゴシック" panose="020B0600070205080204" pitchFamily="34" charset="-128"/>
              </a:defRPr>
            </a:lvl4pPr>
            <a:lvl5pPr marL="2057400" indent="-228600">
              <a:defRPr sz="2000">
                <a:solidFill>
                  <a:srgbClr val="FF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9pPr>
          </a:lstStyle>
          <a:p>
            <a:fld id="{2394D707-BB72-459E-802A-0404367D597D}" type="slidenum">
              <a:rPr lang="en-US" altLang="en-US" sz="1200">
                <a:solidFill>
                  <a:schemeClr val="tx1"/>
                </a:solidFill>
              </a:rPr>
              <a:pPr/>
              <a:t>25</a:t>
            </a:fld>
            <a:endParaRPr lang="en-US" altLang="en-US" sz="1200">
              <a:solidFill>
                <a:schemeClr val="tx1"/>
              </a:solidFill>
            </a:endParaRPr>
          </a:p>
        </p:txBody>
      </p:sp>
    </p:spTree>
    <p:extLst>
      <p:ext uri="{BB962C8B-B14F-4D97-AF65-F5344CB8AC3E}">
        <p14:creationId xmlns:p14="http://schemas.microsoft.com/office/powerpoint/2010/main" val="3892480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ea typeface="ＭＳ Ｐゴシック" panose="020B0600070205080204" pitchFamily="34" charset="-128"/>
              </a:rPr>
              <a:t>This slide provides further descriptions of generalized seizures.  Absence seizures are frequent, abrupt losses of consciousness that may be seen as staring or day-dreaming.  Atonic are generalized seizures resulting in loss of muscle tone.  Myoclonic are rapid, short contractions of one or all extremities.</a:t>
            </a:r>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0000"/>
                </a:solidFill>
                <a:latin typeface="Arial" panose="020B0604020202020204" pitchFamily="34" charset="0"/>
                <a:ea typeface="ＭＳ Ｐゴシック" panose="020B0600070205080204" pitchFamily="34" charset="-128"/>
              </a:defRPr>
            </a:lvl1pPr>
            <a:lvl2pPr marL="742950" indent="-285750">
              <a:defRPr sz="2000">
                <a:solidFill>
                  <a:srgbClr val="FF0000"/>
                </a:solidFill>
                <a:latin typeface="Arial" panose="020B0604020202020204" pitchFamily="34" charset="0"/>
                <a:ea typeface="ＭＳ Ｐゴシック" panose="020B0600070205080204" pitchFamily="34" charset="-128"/>
              </a:defRPr>
            </a:lvl2pPr>
            <a:lvl3pPr marL="1143000" indent="-228600">
              <a:defRPr sz="2000">
                <a:solidFill>
                  <a:srgbClr val="FF0000"/>
                </a:solidFill>
                <a:latin typeface="Arial" panose="020B0604020202020204" pitchFamily="34" charset="0"/>
                <a:ea typeface="ＭＳ Ｐゴシック" panose="020B0600070205080204" pitchFamily="34" charset="-128"/>
              </a:defRPr>
            </a:lvl3pPr>
            <a:lvl4pPr marL="1600200" indent="-228600">
              <a:defRPr sz="2000">
                <a:solidFill>
                  <a:srgbClr val="FF0000"/>
                </a:solidFill>
                <a:latin typeface="Arial" panose="020B0604020202020204" pitchFamily="34" charset="0"/>
                <a:ea typeface="ＭＳ Ｐゴシック" panose="020B0600070205080204" pitchFamily="34" charset="-128"/>
              </a:defRPr>
            </a:lvl4pPr>
            <a:lvl5pPr marL="2057400" indent="-228600">
              <a:defRPr sz="2000">
                <a:solidFill>
                  <a:srgbClr val="FF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9pPr>
          </a:lstStyle>
          <a:p>
            <a:fld id="{2394D707-BB72-459E-802A-0404367D597D}" type="slidenum">
              <a:rPr lang="en-US" altLang="en-US" sz="1200">
                <a:solidFill>
                  <a:schemeClr val="tx1"/>
                </a:solidFill>
              </a:rPr>
              <a:pPr/>
              <a:t>26</a:t>
            </a:fld>
            <a:endParaRPr lang="en-US" altLang="en-US" sz="1200">
              <a:solidFill>
                <a:schemeClr val="tx1"/>
              </a:solidFill>
            </a:endParaRPr>
          </a:p>
        </p:txBody>
      </p:sp>
    </p:spTree>
    <p:extLst>
      <p:ext uri="{BB962C8B-B14F-4D97-AF65-F5344CB8AC3E}">
        <p14:creationId xmlns:p14="http://schemas.microsoft.com/office/powerpoint/2010/main" val="404919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0000"/>
                </a:solidFill>
                <a:latin typeface="Arial" panose="020B0604020202020204" pitchFamily="34" charset="0"/>
                <a:ea typeface="ＭＳ Ｐゴシック" panose="020B0600070205080204" pitchFamily="34" charset="-128"/>
              </a:defRPr>
            </a:lvl1pPr>
            <a:lvl2pPr marL="742950" indent="-285750">
              <a:defRPr sz="2000">
                <a:solidFill>
                  <a:srgbClr val="FF0000"/>
                </a:solidFill>
                <a:latin typeface="Arial" panose="020B0604020202020204" pitchFamily="34" charset="0"/>
                <a:ea typeface="ＭＳ Ｐゴシック" panose="020B0600070205080204" pitchFamily="34" charset="-128"/>
              </a:defRPr>
            </a:lvl2pPr>
            <a:lvl3pPr marL="1143000" indent="-228600">
              <a:defRPr sz="2000">
                <a:solidFill>
                  <a:srgbClr val="FF0000"/>
                </a:solidFill>
                <a:latin typeface="Arial" panose="020B0604020202020204" pitchFamily="34" charset="0"/>
                <a:ea typeface="ＭＳ Ｐゴシック" panose="020B0600070205080204" pitchFamily="34" charset="-128"/>
              </a:defRPr>
            </a:lvl3pPr>
            <a:lvl4pPr marL="1600200" indent="-228600">
              <a:defRPr sz="2000">
                <a:solidFill>
                  <a:srgbClr val="FF0000"/>
                </a:solidFill>
                <a:latin typeface="Arial" panose="020B0604020202020204" pitchFamily="34" charset="0"/>
                <a:ea typeface="ＭＳ Ｐゴシック" panose="020B0600070205080204" pitchFamily="34" charset="-128"/>
              </a:defRPr>
            </a:lvl4pPr>
            <a:lvl5pPr marL="2057400" indent="-228600">
              <a:defRPr sz="2000">
                <a:solidFill>
                  <a:srgbClr val="FF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9pPr>
          </a:lstStyle>
          <a:p>
            <a:fld id="{E1648604-9F7B-48A4-8B72-81D51332DBCA}" type="slidenum">
              <a:rPr lang="en-US" altLang="en-US" sz="1200">
                <a:solidFill>
                  <a:schemeClr val="tx1"/>
                </a:solidFill>
              </a:rPr>
              <a:pPr/>
              <a:t>27</a:t>
            </a:fld>
            <a:endParaRPr lang="en-US" altLang="en-US" sz="1200">
              <a:solidFill>
                <a:schemeClr val="tx1"/>
              </a:solidFill>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ea typeface="ＭＳ Ｐゴシック" panose="020B0600070205080204" pitchFamily="34" charset="-128"/>
              </a:rPr>
              <a:t>Seizures are classified with respect to where the abnormal neuronal activity occurs.  With generalized seizures, both hemispheres of the brain are involved and there is loss of consciousness.  Movements are tonic or </a:t>
            </a:r>
            <a:r>
              <a:rPr lang="en-US" altLang="en-US" dirty="0" err="1" smtClean="0">
                <a:latin typeface="Arial" panose="020B0604020202020204" pitchFamily="34" charset="0"/>
                <a:ea typeface="ＭＳ Ｐゴシック" panose="020B0600070205080204" pitchFamily="34" charset="-128"/>
              </a:rPr>
              <a:t>clonic</a:t>
            </a:r>
            <a:r>
              <a:rPr lang="en-US" altLang="en-US" dirty="0" smtClean="0">
                <a:latin typeface="Arial" panose="020B0604020202020204" pitchFamily="34" charset="0"/>
                <a:ea typeface="ＭＳ Ｐゴシック" panose="020B0600070205080204" pitchFamily="34" charset="-128"/>
              </a:rPr>
              <a:t> or a combination.  Absence seizures are also generalized. Partial seizures may be simple or complex, and involve only one hemisphere of the brain.  In complex partial seizures,</a:t>
            </a:r>
            <a:r>
              <a:rPr lang="en-US" altLang="en-US" dirty="0" smtClean="0">
                <a:solidFill>
                  <a:srgbClr val="000000"/>
                </a:solidFill>
                <a:latin typeface="Arial" panose="020B0604020202020204" pitchFamily="34" charset="0"/>
                <a:ea typeface="ＭＳ Ｐゴシック" panose="020B0600070205080204" pitchFamily="34" charset="-128"/>
              </a:rPr>
              <a:t> there is altered level of consciousness, while in </a:t>
            </a:r>
            <a:r>
              <a:rPr lang="en-US" altLang="en-US" dirty="0" smtClean="0">
                <a:latin typeface="Arial" panose="020B0604020202020204" pitchFamily="34" charset="0"/>
                <a:ea typeface="ＭＳ Ｐゴシック" panose="020B0600070205080204" pitchFamily="34" charset="-128"/>
              </a:rPr>
              <a:t>simple partial seizures there is NO loss of consciousness; however, there may be transient cognitive impairments.  Movements begin with a single muscle group and then spread in both complex and simple partial seizures.  The different types of symptoms that may occur include m</a:t>
            </a:r>
            <a:r>
              <a:rPr lang="en-US" altLang="en-US" dirty="0" smtClean="0">
                <a:solidFill>
                  <a:srgbClr val="002060"/>
                </a:solidFill>
                <a:latin typeface="Arial" panose="020B0604020202020204" pitchFamily="34" charset="0"/>
                <a:ea typeface="ＭＳ Ｐゴシック" panose="020B0600070205080204" pitchFamily="34" charset="-128"/>
              </a:rPr>
              <a:t>otor symptoms such as - head/eye deviation, jerking, stiffening; autonomic symptoms, such as - pupillary dilatation, drooling, pallor, change in heart rate or respiratory rate, as well as somatosensory symptoms, such as smells and/or alteration of perception (for example déjà vu).</a:t>
            </a:r>
            <a:endParaRPr lang="en-US" altLang="en-US"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2258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AEA707-E411-47B9-A0ED-126779D701A5}"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E5DF8-8B72-472D-B16E-A935EA2923BD}" type="slidenum">
              <a:rPr lang="en-US" smtClean="0"/>
              <a:t>‹#›</a:t>
            </a:fld>
            <a:endParaRPr lang="en-US"/>
          </a:p>
        </p:txBody>
      </p:sp>
    </p:spTree>
    <p:extLst>
      <p:ext uri="{BB962C8B-B14F-4D97-AF65-F5344CB8AC3E}">
        <p14:creationId xmlns:p14="http://schemas.microsoft.com/office/powerpoint/2010/main" val="834723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EA707-E411-47B9-A0ED-126779D701A5}"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E5DF8-8B72-472D-B16E-A935EA2923BD}" type="slidenum">
              <a:rPr lang="en-US" smtClean="0"/>
              <a:t>‹#›</a:t>
            </a:fld>
            <a:endParaRPr lang="en-US"/>
          </a:p>
        </p:txBody>
      </p:sp>
    </p:spTree>
    <p:extLst>
      <p:ext uri="{BB962C8B-B14F-4D97-AF65-F5344CB8AC3E}">
        <p14:creationId xmlns:p14="http://schemas.microsoft.com/office/powerpoint/2010/main" val="60828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EA707-E411-47B9-A0ED-126779D701A5}"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E5DF8-8B72-472D-B16E-A935EA2923BD}" type="slidenum">
              <a:rPr lang="en-US" smtClean="0"/>
              <a:t>‹#›</a:t>
            </a:fld>
            <a:endParaRPr lang="en-US"/>
          </a:p>
        </p:txBody>
      </p:sp>
    </p:spTree>
    <p:extLst>
      <p:ext uri="{BB962C8B-B14F-4D97-AF65-F5344CB8AC3E}">
        <p14:creationId xmlns:p14="http://schemas.microsoft.com/office/powerpoint/2010/main" val="281443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fld id="{00498BC9-AD1D-445E-87AD-294B505F251B}" type="slidenum">
              <a:rPr lang="en-US" altLang="en-US"/>
              <a:pPr/>
              <a:t>‹#›</a:t>
            </a:fld>
            <a:endParaRPr lang="en-US" altLang="en-US"/>
          </a:p>
        </p:txBody>
      </p:sp>
    </p:spTree>
    <p:extLst>
      <p:ext uri="{BB962C8B-B14F-4D97-AF65-F5344CB8AC3E}">
        <p14:creationId xmlns:p14="http://schemas.microsoft.com/office/powerpoint/2010/main" val="3504007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EA707-E411-47B9-A0ED-126779D701A5}"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E5DF8-8B72-472D-B16E-A935EA2923BD}" type="slidenum">
              <a:rPr lang="en-US" smtClean="0"/>
              <a:t>‹#›</a:t>
            </a:fld>
            <a:endParaRPr lang="en-US"/>
          </a:p>
        </p:txBody>
      </p:sp>
    </p:spTree>
    <p:extLst>
      <p:ext uri="{BB962C8B-B14F-4D97-AF65-F5344CB8AC3E}">
        <p14:creationId xmlns:p14="http://schemas.microsoft.com/office/powerpoint/2010/main" val="109201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EA707-E411-47B9-A0ED-126779D701A5}" type="datetimeFigureOut">
              <a:rPr lang="en-US" smtClean="0"/>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E5DF8-8B72-472D-B16E-A935EA2923BD}" type="slidenum">
              <a:rPr lang="en-US" smtClean="0"/>
              <a:t>‹#›</a:t>
            </a:fld>
            <a:endParaRPr lang="en-US"/>
          </a:p>
        </p:txBody>
      </p:sp>
    </p:spTree>
    <p:extLst>
      <p:ext uri="{BB962C8B-B14F-4D97-AF65-F5344CB8AC3E}">
        <p14:creationId xmlns:p14="http://schemas.microsoft.com/office/powerpoint/2010/main" val="3287527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AEA707-E411-47B9-A0ED-126779D701A5}"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E5DF8-8B72-472D-B16E-A935EA2923BD}" type="slidenum">
              <a:rPr lang="en-US" smtClean="0"/>
              <a:t>‹#›</a:t>
            </a:fld>
            <a:endParaRPr lang="en-US"/>
          </a:p>
        </p:txBody>
      </p:sp>
    </p:spTree>
    <p:extLst>
      <p:ext uri="{BB962C8B-B14F-4D97-AF65-F5344CB8AC3E}">
        <p14:creationId xmlns:p14="http://schemas.microsoft.com/office/powerpoint/2010/main" val="53199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AEA707-E411-47B9-A0ED-126779D701A5}" type="datetimeFigureOut">
              <a:rPr lang="en-US" smtClean="0"/>
              <a:t>3/4/2020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E5DF8-8B72-472D-B16E-A935EA2923BD}" type="slidenum">
              <a:rPr lang="en-US" smtClean="0"/>
              <a:t>‹#›</a:t>
            </a:fld>
            <a:endParaRPr lang="en-US"/>
          </a:p>
        </p:txBody>
      </p:sp>
    </p:spTree>
    <p:extLst>
      <p:ext uri="{BB962C8B-B14F-4D97-AF65-F5344CB8AC3E}">
        <p14:creationId xmlns:p14="http://schemas.microsoft.com/office/powerpoint/2010/main" val="375588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AEA707-E411-47B9-A0ED-126779D701A5}" type="datetimeFigureOut">
              <a:rPr lang="en-US" smtClean="0"/>
              <a:t>3/4/2020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E5DF8-8B72-472D-B16E-A935EA2923BD}" type="slidenum">
              <a:rPr lang="en-US" smtClean="0"/>
              <a:t>‹#›</a:t>
            </a:fld>
            <a:endParaRPr lang="en-US"/>
          </a:p>
        </p:txBody>
      </p:sp>
    </p:spTree>
    <p:extLst>
      <p:ext uri="{BB962C8B-B14F-4D97-AF65-F5344CB8AC3E}">
        <p14:creationId xmlns:p14="http://schemas.microsoft.com/office/powerpoint/2010/main" val="66743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EA707-E411-47B9-A0ED-126779D701A5}" type="datetimeFigureOut">
              <a:rPr lang="en-US" smtClean="0"/>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E5DF8-8B72-472D-B16E-A935EA2923BD}" type="slidenum">
              <a:rPr lang="en-US" smtClean="0"/>
              <a:t>‹#›</a:t>
            </a:fld>
            <a:endParaRPr lang="en-US"/>
          </a:p>
        </p:txBody>
      </p:sp>
    </p:spTree>
    <p:extLst>
      <p:ext uri="{BB962C8B-B14F-4D97-AF65-F5344CB8AC3E}">
        <p14:creationId xmlns:p14="http://schemas.microsoft.com/office/powerpoint/2010/main" val="158393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AEA707-E411-47B9-A0ED-126779D701A5}"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E5DF8-8B72-472D-B16E-A935EA2923BD}" type="slidenum">
              <a:rPr lang="en-US" smtClean="0"/>
              <a:t>‹#›</a:t>
            </a:fld>
            <a:endParaRPr lang="en-US"/>
          </a:p>
        </p:txBody>
      </p:sp>
    </p:spTree>
    <p:extLst>
      <p:ext uri="{BB962C8B-B14F-4D97-AF65-F5344CB8AC3E}">
        <p14:creationId xmlns:p14="http://schemas.microsoft.com/office/powerpoint/2010/main" val="257628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AEA707-E411-47B9-A0ED-126779D701A5}" type="datetimeFigureOut">
              <a:rPr lang="en-US" smtClean="0"/>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E5DF8-8B72-472D-B16E-A935EA2923BD}" type="slidenum">
              <a:rPr lang="en-US" smtClean="0"/>
              <a:t>‹#›</a:t>
            </a:fld>
            <a:endParaRPr lang="en-US"/>
          </a:p>
        </p:txBody>
      </p:sp>
    </p:spTree>
    <p:extLst>
      <p:ext uri="{BB962C8B-B14F-4D97-AF65-F5344CB8AC3E}">
        <p14:creationId xmlns:p14="http://schemas.microsoft.com/office/powerpoint/2010/main" val="3215801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EA707-E411-47B9-A0ED-126779D701A5}" type="datetimeFigureOut">
              <a:rPr lang="en-US" smtClean="0"/>
              <a:t>3/4/2020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E5DF8-8B72-472D-B16E-A935EA2923BD}" type="slidenum">
              <a:rPr lang="en-US" smtClean="0"/>
              <a:t>‹#›</a:t>
            </a:fld>
            <a:endParaRPr lang="en-US"/>
          </a:p>
        </p:txBody>
      </p:sp>
    </p:spTree>
    <p:extLst>
      <p:ext uri="{BB962C8B-B14F-4D97-AF65-F5344CB8AC3E}">
        <p14:creationId xmlns:p14="http://schemas.microsoft.com/office/powerpoint/2010/main" val="303242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sz="4000" dirty="0" smtClean="0"/>
          </a:p>
          <a:p>
            <a:r>
              <a:rPr lang="en-US" sz="4000" dirty="0" smtClean="0">
                <a:solidFill>
                  <a:schemeClr val="accent1">
                    <a:lumMod val="50000"/>
                  </a:schemeClr>
                </a:solidFill>
              </a:rPr>
              <a:t>Dr. Bill Kigathi</a:t>
            </a:r>
          </a:p>
          <a:p>
            <a:endParaRPr lang="en-US" dirty="0"/>
          </a:p>
        </p:txBody>
      </p:sp>
      <p:sp>
        <p:nvSpPr>
          <p:cNvPr id="4" name="object 3"/>
          <p:cNvSpPr txBox="1">
            <a:spLocks noGrp="1"/>
          </p:cNvSpPr>
          <p:nvPr>
            <p:ph type="ctrTitle"/>
          </p:nvPr>
        </p:nvSpPr>
        <p:spPr>
          <a:prstGeom prst="rect">
            <a:avLst/>
          </a:prstGeom>
        </p:spPr>
        <p:txBody>
          <a:bodyPr wrap="square" lIns="0" tIns="0" rIns="0" bIns="0" rtlCol="0">
            <a:noAutofit/>
          </a:bodyPr>
          <a:lstStyle/>
          <a:p>
            <a:pPr marL="12700" algn="ctr">
              <a:lnSpc>
                <a:spcPts val="6800"/>
              </a:lnSpc>
              <a:spcBef>
                <a:spcPts val="340"/>
              </a:spcBef>
            </a:pPr>
            <a:r>
              <a:rPr sz="6600" b="1" spc="0" dirty="0" smtClean="0">
                <a:solidFill>
                  <a:schemeClr val="accent1"/>
                </a:solidFill>
                <a:latin typeface="Avenir LT Std 65 Medium" panose="020B0603020203020204" pitchFamily="34" charset="0"/>
                <a:cs typeface="Cambria"/>
              </a:rPr>
              <a:t>O</a:t>
            </a:r>
            <a:r>
              <a:rPr sz="6600" b="1" spc="-204" dirty="0" smtClean="0">
                <a:solidFill>
                  <a:schemeClr val="accent1"/>
                </a:solidFill>
                <a:latin typeface="Avenir LT Std 65 Medium" panose="020B0603020203020204" pitchFamily="34" charset="0"/>
                <a:cs typeface="Cambria"/>
              </a:rPr>
              <a:t>v</a:t>
            </a:r>
            <a:r>
              <a:rPr sz="6600" b="1" spc="0" dirty="0" smtClean="0">
                <a:solidFill>
                  <a:schemeClr val="accent1"/>
                </a:solidFill>
                <a:latin typeface="Avenir LT Std 65 Medium" panose="020B0603020203020204" pitchFamily="34" charset="0"/>
                <a:cs typeface="Cambria"/>
              </a:rPr>
              <a:t>ervi</a:t>
            </a:r>
            <a:r>
              <a:rPr sz="6600" b="1" spc="-59" dirty="0" smtClean="0">
                <a:solidFill>
                  <a:schemeClr val="accent1"/>
                </a:solidFill>
                <a:latin typeface="Avenir LT Std 65 Medium" panose="020B0603020203020204" pitchFamily="34" charset="0"/>
                <a:cs typeface="Cambria"/>
              </a:rPr>
              <a:t>e</a:t>
            </a:r>
            <a:r>
              <a:rPr sz="6600" b="1" spc="0" dirty="0" smtClean="0">
                <a:solidFill>
                  <a:schemeClr val="accent1"/>
                </a:solidFill>
                <a:latin typeface="Avenir LT Std 65 Medium" panose="020B0603020203020204" pitchFamily="34" charset="0"/>
                <a:cs typeface="Cambria"/>
              </a:rPr>
              <a:t>w</a:t>
            </a:r>
            <a:r>
              <a:rPr lang="en-US" sz="6600" b="1" spc="0" dirty="0" smtClean="0">
                <a:solidFill>
                  <a:schemeClr val="accent1"/>
                </a:solidFill>
                <a:latin typeface="Avenir LT Std 65 Medium" panose="020B0603020203020204" pitchFamily="34" charset="0"/>
                <a:cs typeface="Cambria"/>
              </a:rPr>
              <a:t> of Seizures in Children</a:t>
            </a:r>
            <a:endParaRPr sz="6600" dirty="0">
              <a:solidFill>
                <a:schemeClr val="accent1"/>
              </a:solidFill>
              <a:latin typeface="Avenir LT Std 65 Medium" panose="020B0603020203020204" pitchFamily="34" charset="0"/>
              <a:cs typeface="Cambria"/>
            </a:endParaRPr>
          </a:p>
        </p:txBody>
      </p:sp>
    </p:spTree>
    <p:extLst>
      <p:ext uri="{BB962C8B-B14F-4D97-AF65-F5344CB8AC3E}">
        <p14:creationId xmlns:p14="http://schemas.microsoft.com/office/powerpoint/2010/main" val="1506134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Febrile Seizures - Classification</a:t>
            </a:r>
            <a:endParaRPr lang="en-US" b="1" dirty="0">
              <a:solidFill>
                <a:schemeClr val="accent1">
                  <a:lumMod val="50000"/>
                </a:schemeClr>
              </a:solidFill>
            </a:endParaRPr>
          </a:p>
        </p:txBody>
      </p:sp>
      <p:sp>
        <p:nvSpPr>
          <p:cNvPr id="3" name="Content Placeholder 2"/>
          <p:cNvSpPr>
            <a:spLocks noGrp="1"/>
          </p:cNvSpPr>
          <p:nvPr>
            <p:ph idx="1"/>
          </p:nvPr>
        </p:nvSpPr>
        <p:spPr/>
        <p:txBody>
          <a:bodyPr>
            <a:normAutofit/>
          </a:bodyPr>
          <a:lstStyle/>
          <a:p>
            <a:r>
              <a:rPr lang="en-US" dirty="0"/>
              <a:t>Simple febrile seizures are generalized </a:t>
            </a:r>
            <a:r>
              <a:rPr lang="en-US" dirty="0" smtClean="0"/>
              <a:t>tonic-</a:t>
            </a:r>
            <a:r>
              <a:rPr lang="en-US" dirty="0" err="1" smtClean="0"/>
              <a:t>clonic</a:t>
            </a:r>
            <a:r>
              <a:rPr lang="en-US" dirty="0" smtClean="0"/>
              <a:t> convulsions </a:t>
            </a:r>
            <a:r>
              <a:rPr lang="en-US" dirty="0"/>
              <a:t>that last less than 15 minutes and do not </a:t>
            </a:r>
            <a:r>
              <a:rPr lang="en-US" dirty="0" smtClean="0"/>
              <a:t>recur </a:t>
            </a:r>
            <a:r>
              <a:rPr lang="en-US" dirty="0"/>
              <a:t>within 24 hours. </a:t>
            </a:r>
          </a:p>
          <a:p>
            <a:r>
              <a:rPr lang="en-US" dirty="0" smtClean="0"/>
              <a:t>Complex </a:t>
            </a:r>
            <a:r>
              <a:rPr lang="en-US" dirty="0"/>
              <a:t>febrile seizures are less common and are </a:t>
            </a:r>
            <a:r>
              <a:rPr lang="en-US" dirty="0" smtClean="0"/>
              <a:t>focal or </a:t>
            </a:r>
            <a:r>
              <a:rPr lang="en-US" dirty="0"/>
              <a:t>prolonged beyond 15 minutes or recur within </a:t>
            </a:r>
            <a:r>
              <a:rPr lang="en-US" dirty="0" smtClean="0"/>
              <a:t>24 hours</a:t>
            </a:r>
            <a:r>
              <a:rPr lang="en-US" dirty="0"/>
              <a:t>. These account for about 25% of febrile seizures.</a:t>
            </a:r>
          </a:p>
        </p:txBody>
      </p:sp>
    </p:spTree>
    <p:extLst>
      <p:ext uri="{BB962C8B-B14F-4D97-AF65-F5344CB8AC3E}">
        <p14:creationId xmlns:p14="http://schemas.microsoft.com/office/powerpoint/2010/main" val="1131351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Febrile Seizures - Classification</a:t>
            </a:r>
            <a:endParaRPr lang="en-US" b="1" dirty="0">
              <a:solidFill>
                <a:schemeClr val="accent1">
                  <a:lumMod val="50000"/>
                </a:schemeClr>
              </a:solidFill>
            </a:endParaRPr>
          </a:p>
        </p:txBody>
      </p:sp>
      <p:sp>
        <p:nvSpPr>
          <p:cNvPr id="3" name="Content Placeholder 2"/>
          <p:cNvSpPr>
            <a:spLocks noGrp="1"/>
          </p:cNvSpPr>
          <p:nvPr>
            <p:ph idx="1"/>
          </p:nvPr>
        </p:nvSpPr>
        <p:spPr/>
        <p:txBody>
          <a:bodyPr>
            <a:normAutofit fontScale="92500"/>
          </a:bodyPr>
          <a:lstStyle/>
          <a:p>
            <a:r>
              <a:rPr lang="en-US" dirty="0"/>
              <a:t>Triggered by any illness that causes fever, </a:t>
            </a:r>
            <a:r>
              <a:rPr lang="en-US" dirty="0" smtClean="0"/>
              <a:t>most frequently </a:t>
            </a:r>
            <a:r>
              <a:rPr lang="en-US" dirty="0"/>
              <a:t>by otitis media and upper respiratory </a:t>
            </a:r>
            <a:r>
              <a:rPr lang="en-US" dirty="0" smtClean="0"/>
              <a:t>tract infections</a:t>
            </a:r>
            <a:r>
              <a:rPr lang="en-US" dirty="0"/>
              <a:t>, </a:t>
            </a:r>
            <a:r>
              <a:rPr lang="en-US" dirty="0" smtClean="0"/>
              <a:t> gastroenteritis or other viral</a:t>
            </a:r>
            <a:endParaRPr lang="en-US" dirty="0"/>
          </a:p>
          <a:p>
            <a:r>
              <a:rPr lang="en-US" dirty="0" smtClean="0"/>
              <a:t>A </a:t>
            </a:r>
            <a:r>
              <a:rPr lang="en-US" dirty="0"/>
              <a:t>febrile seizure can be the first sign of a febrile </a:t>
            </a:r>
            <a:r>
              <a:rPr lang="en-US" dirty="0" smtClean="0"/>
              <a:t>illness and are thus diagnosed on </a:t>
            </a:r>
            <a:r>
              <a:rPr lang="en-US" b="1" dirty="0" smtClean="0"/>
              <a:t>exclusion</a:t>
            </a:r>
            <a:r>
              <a:rPr lang="en-US" dirty="0" smtClean="0"/>
              <a:t> of all other causes of seizures</a:t>
            </a:r>
            <a:endParaRPr lang="en-US" dirty="0"/>
          </a:p>
          <a:p>
            <a:r>
              <a:rPr lang="en-US" dirty="0" smtClean="0"/>
              <a:t>1/3 </a:t>
            </a:r>
            <a:r>
              <a:rPr lang="en-US" dirty="0"/>
              <a:t>of children who have a febrile seizure will </a:t>
            </a:r>
            <a:r>
              <a:rPr lang="en-US" dirty="0" smtClean="0"/>
              <a:t>have another </a:t>
            </a:r>
            <a:r>
              <a:rPr lang="en-US" dirty="0"/>
              <a:t>one with another febrile illness. </a:t>
            </a:r>
          </a:p>
          <a:p>
            <a:r>
              <a:rPr lang="en-US" dirty="0" smtClean="0"/>
              <a:t>The </a:t>
            </a:r>
            <a:r>
              <a:rPr lang="en-US" dirty="0"/>
              <a:t>younger the child is at the time of the first </a:t>
            </a:r>
            <a:r>
              <a:rPr lang="en-US" dirty="0" smtClean="0"/>
              <a:t>episode</a:t>
            </a:r>
            <a:r>
              <a:rPr lang="en-US" dirty="0"/>
              <a:t>, the greater the risk is of recurrence.</a:t>
            </a:r>
          </a:p>
          <a:p>
            <a:r>
              <a:rPr lang="en-US" dirty="0" smtClean="0"/>
              <a:t>Approximately </a:t>
            </a:r>
            <a:r>
              <a:rPr lang="en-US" dirty="0"/>
              <a:t>50% of the recurrences occur within 6 </a:t>
            </a:r>
            <a:r>
              <a:rPr lang="en-US" dirty="0" smtClean="0"/>
              <a:t>months </a:t>
            </a:r>
            <a:r>
              <a:rPr lang="en-US" dirty="0"/>
              <a:t>of the initial seizure; 75% occur within 1 year.</a:t>
            </a:r>
          </a:p>
        </p:txBody>
      </p:sp>
    </p:spTree>
    <p:extLst>
      <p:ext uri="{BB962C8B-B14F-4D97-AF65-F5344CB8AC3E}">
        <p14:creationId xmlns:p14="http://schemas.microsoft.com/office/powerpoint/2010/main" val="2810925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Febrile Seizures - Evaluation</a:t>
            </a:r>
            <a:endParaRPr lang="en-US" b="1" dirty="0">
              <a:solidFill>
                <a:schemeClr val="accent1">
                  <a:lumMod val="50000"/>
                </a:schemeClr>
              </a:solidFill>
            </a:endParaRPr>
          </a:p>
        </p:txBody>
      </p:sp>
      <p:sp>
        <p:nvSpPr>
          <p:cNvPr id="3" name="Content Placeholder 2"/>
          <p:cNvSpPr>
            <a:spLocks noGrp="1"/>
          </p:cNvSpPr>
          <p:nvPr>
            <p:ph idx="1"/>
          </p:nvPr>
        </p:nvSpPr>
        <p:spPr/>
        <p:txBody>
          <a:bodyPr>
            <a:normAutofit/>
          </a:bodyPr>
          <a:lstStyle/>
          <a:p>
            <a:r>
              <a:rPr lang="en-US" dirty="0"/>
              <a:t>Thorough history and </a:t>
            </a:r>
            <a:r>
              <a:rPr lang="en-US" dirty="0" smtClean="0"/>
              <a:t>examination - Aimed </a:t>
            </a:r>
            <a:r>
              <a:rPr lang="en-US" dirty="0"/>
              <a:t>at determining the cause of </a:t>
            </a:r>
            <a:r>
              <a:rPr lang="en-US" dirty="0" smtClean="0"/>
              <a:t>fever</a:t>
            </a:r>
            <a:endParaRPr lang="en-US" dirty="0"/>
          </a:p>
          <a:p>
            <a:r>
              <a:rPr lang="en-US" dirty="0" smtClean="0"/>
              <a:t>Diagnostic </a:t>
            </a:r>
            <a:r>
              <a:rPr lang="en-US" dirty="0"/>
              <a:t>studies</a:t>
            </a:r>
            <a:r>
              <a:rPr lang="en-US" dirty="0" smtClean="0"/>
              <a:t>:</a:t>
            </a:r>
            <a:endParaRPr lang="en-US" dirty="0"/>
          </a:p>
          <a:p>
            <a:r>
              <a:rPr lang="en-US" dirty="0" smtClean="0"/>
              <a:t>Tests </a:t>
            </a:r>
            <a:r>
              <a:rPr lang="en-US" dirty="0"/>
              <a:t>that are considered </a:t>
            </a:r>
            <a:r>
              <a:rPr lang="en-US" dirty="0" smtClean="0"/>
              <a:t>include with the first febrile convulsion</a:t>
            </a:r>
            <a:endParaRPr lang="en-US" dirty="0"/>
          </a:p>
          <a:p>
            <a:pPr lvl="1"/>
            <a:r>
              <a:rPr lang="en-US" dirty="0" smtClean="0"/>
              <a:t>Lumbar puncture!</a:t>
            </a:r>
            <a:endParaRPr lang="en-US" dirty="0"/>
          </a:p>
          <a:p>
            <a:pPr lvl="1"/>
            <a:r>
              <a:rPr lang="en-US" dirty="0" smtClean="0"/>
              <a:t>EEG </a:t>
            </a:r>
            <a:endParaRPr lang="en-US" dirty="0"/>
          </a:p>
          <a:p>
            <a:pPr lvl="1"/>
            <a:r>
              <a:rPr lang="en-US" dirty="0" smtClean="0"/>
              <a:t>Neuroimaging</a:t>
            </a:r>
            <a:endParaRPr lang="en-US" dirty="0"/>
          </a:p>
          <a:p>
            <a:pPr lvl="1"/>
            <a:r>
              <a:rPr lang="en-US" dirty="0"/>
              <a:t>B</a:t>
            </a:r>
            <a:r>
              <a:rPr lang="en-US" dirty="0" smtClean="0"/>
              <a:t>lood </a:t>
            </a:r>
            <a:r>
              <a:rPr lang="en-US" dirty="0"/>
              <a:t>tests </a:t>
            </a:r>
            <a:r>
              <a:rPr lang="en-US" dirty="0" smtClean="0"/>
              <a:t>– FHG; UEC; CRP; Malaria Slide and Antigen Test; Calcium; Magnesium</a:t>
            </a:r>
            <a:endParaRPr lang="en-US" dirty="0"/>
          </a:p>
        </p:txBody>
      </p:sp>
    </p:spTree>
    <p:extLst>
      <p:ext uri="{BB962C8B-B14F-4D97-AF65-F5344CB8AC3E}">
        <p14:creationId xmlns:p14="http://schemas.microsoft.com/office/powerpoint/2010/main" val="1584339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Febrile Seizures – Clinical Practice Guidelines</a:t>
            </a:r>
            <a:endParaRPr lang="en-US" b="1" dirty="0">
              <a:solidFill>
                <a:schemeClr val="accent1">
                  <a:lumMod val="50000"/>
                </a:schemeClr>
              </a:solidFill>
            </a:endParaRPr>
          </a:p>
        </p:txBody>
      </p:sp>
      <p:sp>
        <p:nvSpPr>
          <p:cNvPr id="3" name="Content Placeholder 2"/>
          <p:cNvSpPr>
            <a:spLocks noGrp="1"/>
          </p:cNvSpPr>
          <p:nvPr>
            <p:ph idx="1"/>
          </p:nvPr>
        </p:nvSpPr>
        <p:spPr/>
        <p:txBody>
          <a:bodyPr>
            <a:normAutofit/>
          </a:bodyPr>
          <a:lstStyle/>
          <a:p>
            <a:pPr marL="0" indent="0">
              <a:buNone/>
            </a:pPr>
            <a:r>
              <a:rPr lang="en-US" b="1" dirty="0"/>
              <a:t>Guideline for the </a:t>
            </a:r>
            <a:r>
              <a:rPr lang="en-US" b="1" dirty="0" err="1"/>
              <a:t>Neurodiagnostic</a:t>
            </a:r>
            <a:r>
              <a:rPr lang="en-US" b="1" dirty="0"/>
              <a:t> Evaluation of </a:t>
            </a:r>
            <a:r>
              <a:rPr lang="en-US" b="1" dirty="0" smtClean="0"/>
              <a:t>the Child </a:t>
            </a:r>
            <a:r>
              <a:rPr lang="en-US" b="1" dirty="0"/>
              <a:t>With a Simple Febrile </a:t>
            </a:r>
            <a:r>
              <a:rPr lang="en-US" b="1" dirty="0" smtClean="0"/>
              <a:t>Seizure</a:t>
            </a:r>
            <a:endParaRPr lang="en-US" b="1" dirty="0"/>
          </a:p>
          <a:p>
            <a:r>
              <a:rPr lang="en-US" dirty="0"/>
              <a:t>A lumbar puncture (LP) should be performed in any </a:t>
            </a:r>
            <a:r>
              <a:rPr lang="en-US" dirty="0" smtClean="0"/>
              <a:t>child who </a:t>
            </a:r>
            <a:r>
              <a:rPr lang="en-US" dirty="0"/>
              <a:t>presents with a seizure and a fever and has </a:t>
            </a:r>
            <a:r>
              <a:rPr lang="en-US" dirty="0" smtClean="0"/>
              <a:t> meningeal </a:t>
            </a:r>
            <a:r>
              <a:rPr lang="en-US" dirty="0"/>
              <a:t>signs and symptoms (</a:t>
            </a:r>
            <a:r>
              <a:rPr lang="en-US" dirty="0" err="1"/>
              <a:t>eg</a:t>
            </a:r>
            <a:r>
              <a:rPr lang="en-US" dirty="0"/>
              <a:t>, neck stiffness, </a:t>
            </a:r>
            <a:r>
              <a:rPr lang="en-US" dirty="0" err="1" smtClean="0"/>
              <a:t>Kernig</a:t>
            </a:r>
            <a:r>
              <a:rPr lang="en-US" dirty="0" smtClean="0"/>
              <a:t> and/or </a:t>
            </a:r>
            <a:r>
              <a:rPr lang="en-US" dirty="0" err="1"/>
              <a:t>Brudzinski</a:t>
            </a:r>
            <a:r>
              <a:rPr lang="en-US" dirty="0"/>
              <a:t> signs) </a:t>
            </a:r>
            <a:r>
              <a:rPr lang="en-US" b="1" i="1" dirty="0" smtClean="0"/>
              <a:t>OR</a:t>
            </a:r>
            <a:endParaRPr lang="en-US" b="1" i="1" dirty="0"/>
          </a:p>
          <a:p>
            <a:r>
              <a:rPr lang="en-US" dirty="0" smtClean="0"/>
              <a:t>Any </a:t>
            </a:r>
            <a:r>
              <a:rPr lang="en-US" dirty="0"/>
              <a:t>child whose history </a:t>
            </a:r>
            <a:r>
              <a:rPr lang="en-US" dirty="0" smtClean="0"/>
              <a:t>or examination </a:t>
            </a:r>
            <a:r>
              <a:rPr lang="en-US" dirty="0"/>
              <a:t>suggests the presence of meningitis </a:t>
            </a:r>
            <a:r>
              <a:rPr lang="en-US" dirty="0" smtClean="0"/>
              <a:t>or intracranial </a:t>
            </a:r>
            <a:r>
              <a:rPr lang="en-US" dirty="0"/>
              <a:t>infection</a:t>
            </a:r>
            <a:r>
              <a:rPr lang="en-US" dirty="0" smtClean="0"/>
              <a:t>.</a:t>
            </a:r>
          </a:p>
        </p:txBody>
      </p:sp>
    </p:spTree>
    <p:extLst>
      <p:ext uri="{BB962C8B-B14F-4D97-AF65-F5344CB8AC3E}">
        <p14:creationId xmlns:p14="http://schemas.microsoft.com/office/powerpoint/2010/main" val="2868100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Febrile Seizures – Clinical Practice Guidelines</a:t>
            </a:r>
            <a:endParaRPr lang="en-US" b="1" dirty="0">
              <a:solidFill>
                <a:schemeClr val="accent1">
                  <a:lumMod val="50000"/>
                </a:schemeClr>
              </a:solidFill>
            </a:endParaRPr>
          </a:p>
        </p:txBody>
      </p:sp>
      <p:sp>
        <p:nvSpPr>
          <p:cNvPr id="3" name="Content Placeholder 2"/>
          <p:cNvSpPr>
            <a:spLocks noGrp="1"/>
          </p:cNvSpPr>
          <p:nvPr>
            <p:ph idx="1"/>
          </p:nvPr>
        </p:nvSpPr>
        <p:spPr>
          <a:xfrm>
            <a:off x="838200" y="1603376"/>
            <a:ext cx="10515600" cy="4896908"/>
          </a:xfrm>
        </p:spPr>
        <p:txBody>
          <a:bodyPr>
            <a:normAutofit lnSpcReduction="10000"/>
          </a:bodyPr>
          <a:lstStyle/>
          <a:p>
            <a:pPr marL="0" indent="0">
              <a:lnSpc>
                <a:spcPct val="100000"/>
              </a:lnSpc>
              <a:spcAft>
                <a:spcPts val="600"/>
              </a:spcAft>
              <a:buNone/>
            </a:pPr>
            <a:r>
              <a:rPr lang="en-US" b="1" dirty="0"/>
              <a:t>Guideline for the </a:t>
            </a:r>
            <a:r>
              <a:rPr lang="en-US" b="1" dirty="0" err="1"/>
              <a:t>Neurodiagnostic</a:t>
            </a:r>
            <a:r>
              <a:rPr lang="en-US" b="1" dirty="0"/>
              <a:t> Evaluation of </a:t>
            </a:r>
            <a:r>
              <a:rPr lang="en-US" b="1" dirty="0" smtClean="0"/>
              <a:t>the Child </a:t>
            </a:r>
            <a:r>
              <a:rPr lang="en-US" b="1" dirty="0"/>
              <a:t>With a Simple Febrile </a:t>
            </a:r>
            <a:r>
              <a:rPr lang="en-US" b="1" dirty="0" smtClean="0"/>
              <a:t>Seizure</a:t>
            </a:r>
            <a:endParaRPr lang="en-US" b="1" dirty="0"/>
          </a:p>
          <a:p>
            <a:pPr>
              <a:lnSpc>
                <a:spcPct val="100000"/>
              </a:lnSpc>
              <a:spcAft>
                <a:spcPts val="600"/>
              </a:spcAft>
            </a:pPr>
            <a:r>
              <a:rPr lang="en-US" dirty="0"/>
              <a:t>A lumbar puncture (LP) should be performed in any </a:t>
            </a:r>
            <a:r>
              <a:rPr lang="en-US" dirty="0" smtClean="0"/>
              <a:t>child who </a:t>
            </a:r>
            <a:r>
              <a:rPr lang="en-US" dirty="0"/>
              <a:t>presents with a seizure and a fever and has </a:t>
            </a:r>
            <a:r>
              <a:rPr lang="en-US" dirty="0" smtClean="0"/>
              <a:t> meningeal </a:t>
            </a:r>
            <a:r>
              <a:rPr lang="en-US" dirty="0"/>
              <a:t>signs and symptoms (</a:t>
            </a:r>
            <a:r>
              <a:rPr lang="en-US" dirty="0" err="1"/>
              <a:t>eg</a:t>
            </a:r>
            <a:r>
              <a:rPr lang="en-US" dirty="0"/>
              <a:t>, neck stiffness, </a:t>
            </a:r>
            <a:r>
              <a:rPr lang="en-US" dirty="0" err="1" smtClean="0"/>
              <a:t>Kernig</a:t>
            </a:r>
            <a:r>
              <a:rPr lang="en-US" dirty="0" smtClean="0"/>
              <a:t> and/or </a:t>
            </a:r>
            <a:r>
              <a:rPr lang="en-US" dirty="0" err="1"/>
              <a:t>Brudzinski</a:t>
            </a:r>
            <a:r>
              <a:rPr lang="en-US" dirty="0"/>
              <a:t> signs) </a:t>
            </a:r>
            <a:r>
              <a:rPr lang="en-US" b="1" i="1" dirty="0" smtClean="0"/>
              <a:t>OR</a:t>
            </a:r>
            <a:endParaRPr lang="en-US" b="1" i="1" dirty="0"/>
          </a:p>
          <a:p>
            <a:pPr>
              <a:lnSpc>
                <a:spcPct val="100000"/>
              </a:lnSpc>
              <a:spcAft>
                <a:spcPts val="600"/>
              </a:spcAft>
            </a:pPr>
            <a:r>
              <a:rPr lang="en-US" dirty="0" smtClean="0"/>
              <a:t>Any </a:t>
            </a:r>
            <a:r>
              <a:rPr lang="en-US" dirty="0"/>
              <a:t>child whose history </a:t>
            </a:r>
            <a:r>
              <a:rPr lang="en-US" dirty="0" smtClean="0"/>
              <a:t>or examination </a:t>
            </a:r>
            <a:r>
              <a:rPr lang="en-US" dirty="0"/>
              <a:t>suggests the presence of meningitis </a:t>
            </a:r>
            <a:r>
              <a:rPr lang="en-US" dirty="0" smtClean="0"/>
              <a:t>or intracranial </a:t>
            </a:r>
            <a:r>
              <a:rPr lang="en-US" dirty="0"/>
              <a:t>infection</a:t>
            </a:r>
            <a:r>
              <a:rPr lang="en-US" dirty="0" smtClean="0"/>
              <a:t>.</a:t>
            </a:r>
          </a:p>
          <a:p>
            <a:pPr>
              <a:lnSpc>
                <a:spcPct val="100000"/>
              </a:lnSpc>
              <a:spcAft>
                <a:spcPts val="600"/>
              </a:spcAft>
            </a:pPr>
            <a:r>
              <a:rPr lang="en-US" dirty="0"/>
              <a:t>A LP is an option in the child who presents with a </a:t>
            </a:r>
            <a:r>
              <a:rPr lang="en-US" dirty="0" smtClean="0"/>
              <a:t>seizure and </a:t>
            </a:r>
            <a:r>
              <a:rPr lang="en-US" dirty="0"/>
              <a:t>fever and is pretreated with antibiotics, </a:t>
            </a:r>
            <a:r>
              <a:rPr lang="en-US" dirty="0" smtClean="0"/>
              <a:t>because antibiotic </a:t>
            </a:r>
            <a:r>
              <a:rPr lang="en-US" dirty="0"/>
              <a:t>treatment can mask the signs and symptoms of </a:t>
            </a:r>
            <a:r>
              <a:rPr lang="en-US" dirty="0" smtClean="0"/>
              <a:t>meningitis</a:t>
            </a:r>
            <a:r>
              <a:rPr lang="en-US" dirty="0"/>
              <a:t>.</a:t>
            </a:r>
            <a:endParaRPr lang="en-US" dirty="0" smtClean="0"/>
          </a:p>
        </p:txBody>
      </p:sp>
    </p:spTree>
    <p:extLst>
      <p:ext uri="{BB962C8B-B14F-4D97-AF65-F5344CB8AC3E}">
        <p14:creationId xmlns:p14="http://schemas.microsoft.com/office/powerpoint/2010/main" val="965320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Febrile Seizures – Clinical Practice Guidelines</a:t>
            </a:r>
            <a:endParaRPr lang="en-US" b="1" dirty="0">
              <a:solidFill>
                <a:schemeClr val="accent1">
                  <a:lumMod val="50000"/>
                </a:schemeClr>
              </a:solidFill>
            </a:endParaRPr>
          </a:p>
        </p:txBody>
      </p:sp>
      <p:sp>
        <p:nvSpPr>
          <p:cNvPr id="3" name="Content Placeholder 2"/>
          <p:cNvSpPr>
            <a:spLocks noGrp="1"/>
          </p:cNvSpPr>
          <p:nvPr>
            <p:ph idx="1"/>
          </p:nvPr>
        </p:nvSpPr>
        <p:spPr>
          <a:xfrm>
            <a:off x="838200" y="1603376"/>
            <a:ext cx="10515600" cy="4896908"/>
          </a:xfrm>
        </p:spPr>
        <p:txBody>
          <a:bodyPr>
            <a:normAutofit/>
          </a:bodyPr>
          <a:lstStyle/>
          <a:p>
            <a:pPr marL="0" indent="0">
              <a:lnSpc>
                <a:spcPct val="100000"/>
              </a:lnSpc>
              <a:spcAft>
                <a:spcPts val="600"/>
              </a:spcAft>
              <a:buNone/>
            </a:pPr>
            <a:r>
              <a:rPr lang="en-US" b="1" dirty="0"/>
              <a:t>Guideline for the </a:t>
            </a:r>
            <a:r>
              <a:rPr lang="en-US" b="1" dirty="0" err="1"/>
              <a:t>Neurodiagnostic</a:t>
            </a:r>
            <a:r>
              <a:rPr lang="en-US" b="1" dirty="0"/>
              <a:t> Evaluation of </a:t>
            </a:r>
            <a:r>
              <a:rPr lang="en-US" b="1" dirty="0" smtClean="0"/>
              <a:t>the Child </a:t>
            </a:r>
            <a:r>
              <a:rPr lang="en-US" b="1" dirty="0"/>
              <a:t>With a Simple Febrile </a:t>
            </a:r>
            <a:r>
              <a:rPr lang="en-US" b="1" dirty="0" smtClean="0"/>
              <a:t>Seizure</a:t>
            </a:r>
          </a:p>
          <a:p>
            <a:r>
              <a:rPr lang="en-US" dirty="0" smtClean="0"/>
              <a:t>An </a:t>
            </a:r>
            <a:r>
              <a:rPr lang="en-US" dirty="0"/>
              <a:t>electroencephalogram (EEG)should not be performed </a:t>
            </a:r>
            <a:r>
              <a:rPr lang="en-US" dirty="0" smtClean="0"/>
              <a:t> in </a:t>
            </a:r>
            <a:r>
              <a:rPr lang="en-US" dirty="0"/>
              <a:t>the evaluation of a neurologically healthy child with </a:t>
            </a:r>
            <a:r>
              <a:rPr lang="en-US" dirty="0" smtClean="0"/>
              <a:t>a simple </a:t>
            </a:r>
            <a:r>
              <a:rPr lang="en-US" dirty="0"/>
              <a:t>febrile seizure</a:t>
            </a:r>
            <a:r>
              <a:rPr lang="en-US" dirty="0" smtClean="0"/>
              <a:t>.</a:t>
            </a:r>
          </a:p>
          <a:p>
            <a:r>
              <a:rPr lang="en-US" dirty="0"/>
              <a:t>Neuroimaging should not be performed in the </a:t>
            </a:r>
            <a:r>
              <a:rPr lang="en-US" dirty="0" smtClean="0"/>
              <a:t>routine evaluation </a:t>
            </a:r>
            <a:r>
              <a:rPr lang="en-US" dirty="0"/>
              <a:t>of the child with a simple febrile seizure</a:t>
            </a:r>
            <a:endParaRPr lang="en-US" b="1" dirty="0"/>
          </a:p>
        </p:txBody>
      </p:sp>
    </p:spTree>
    <p:extLst>
      <p:ext uri="{BB962C8B-B14F-4D97-AF65-F5344CB8AC3E}">
        <p14:creationId xmlns:p14="http://schemas.microsoft.com/office/powerpoint/2010/main" val="14904084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Febrile Seizures – Prognosis</a:t>
            </a:r>
            <a:endParaRPr lang="en-US" b="1" dirty="0">
              <a:solidFill>
                <a:schemeClr val="accent1">
                  <a:lumMod val="50000"/>
                </a:schemeClr>
              </a:solidFill>
            </a:endParaRPr>
          </a:p>
        </p:txBody>
      </p:sp>
      <p:sp>
        <p:nvSpPr>
          <p:cNvPr id="3" name="Content Placeholder 2"/>
          <p:cNvSpPr>
            <a:spLocks noGrp="1"/>
          </p:cNvSpPr>
          <p:nvPr>
            <p:ph idx="1"/>
          </p:nvPr>
        </p:nvSpPr>
        <p:spPr>
          <a:xfrm>
            <a:off x="838200" y="1603376"/>
            <a:ext cx="10515600" cy="4896908"/>
          </a:xfrm>
        </p:spPr>
        <p:txBody>
          <a:bodyPr>
            <a:normAutofit/>
          </a:bodyPr>
          <a:lstStyle/>
          <a:p>
            <a:pPr marL="0" indent="0">
              <a:buNone/>
            </a:pPr>
            <a:r>
              <a:rPr lang="en-US" dirty="0"/>
              <a:t>Prognosis:  </a:t>
            </a:r>
            <a:r>
              <a:rPr lang="en-US" dirty="0" smtClean="0"/>
              <a:t>Excellent</a:t>
            </a:r>
            <a:r>
              <a:rPr lang="en-US" dirty="0"/>
              <a:t>, except:</a:t>
            </a:r>
          </a:p>
          <a:p>
            <a:r>
              <a:rPr lang="en-US" dirty="0" smtClean="0"/>
              <a:t> </a:t>
            </a:r>
            <a:r>
              <a:rPr lang="en-US" dirty="0"/>
              <a:t>30-50% risk of recurrence</a:t>
            </a:r>
          </a:p>
          <a:p>
            <a:r>
              <a:rPr lang="en-US" dirty="0" smtClean="0"/>
              <a:t> </a:t>
            </a:r>
            <a:r>
              <a:rPr lang="en-US" dirty="0"/>
              <a:t>Double the risk of epilepsy, 1% </a:t>
            </a:r>
            <a:r>
              <a:rPr lang="en-US" dirty="0" smtClean="0"/>
              <a:t>- </a:t>
            </a:r>
            <a:r>
              <a:rPr lang="en-US" dirty="0"/>
              <a:t>2%</a:t>
            </a:r>
            <a:endParaRPr lang="en-US" b="1" dirty="0"/>
          </a:p>
        </p:txBody>
      </p:sp>
    </p:spTree>
    <p:extLst>
      <p:ext uri="{BB962C8B-B14F-4D97-AF65-F5344CB8AC3E}">
        <p14:creationId xmlns:p14="http://schemas.microsoft.com/office/powerpoint/2010/main" val="2064302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Febrile Seizures – Prognosis</a:t>
            </a:r>
            <a:endParaRPr lang="en-US" b="1" dirty="0">
              <a:solidFill>
                <a:schemeClr val="accent1">
                  <a:lumMod val="50000"/>
                </a:schemeClr>
              </a:solidFill>
            </a:endParaRPr>
          </a:p>
        </p:txBody>
      </p:sp>
      <p:sp>
        <p:nvSpPr>
          <p:cNvPr id="3" name="Content Placeholder 2"/>
          <p:cNvSpPr>
            <a:spLocks noGrp="1"/>
          </p:cNvSpPr>
          <p:nvPr>
            <p:ph idx="1"/>
          </p:nvPr>
        </p:nvSpPr>
        <p:spPr>
          <a:xfrm>
            <a:off x="838200" y="1603376"/>
            <a:ext cx="10515600" cy="4896908"/>
          </a:xfrm>
        </p:spPr>
        <p:txBody>
          <a:bodyPr>
            <a:normAutofit/>
          </a:bodyPr>
          <a:lstStyle/>
          <a:p>
            <a:pPr marL="0" indent="0">
              <a:buNone/>
            </a:pPr>
            <a:r>
              <a:rPr lang="en-US" dirty="0"/>
              <a:t>Treatment of seizure</a:t>
            </a:r>
          </a:p>
          <a:p>
            <a:pPr lvl="1"/>
            <a:r>
              <a:rPr lang="en-US" sz="2800" dirty="0" smtClean="0"/>
              <a:t>Often </a:t>
            </a:r>
            <a:r>
              <a:rPr lang="en-US" sz="2800" dirty="0"/>
              <a:t>the seizure has stopped by the time the child is brought </a:t>
            </a:r>
            <a:r>
              <a:rPr lang="en-US" sz="2800" dirty="0" smtClean="0"/>
              <a:t>in for </a:t>
            </a:r>
            <a:r>
              <a:rPr lang="en-US" sz="2800" dirty="0"/>
              <a:t>evaluation</a:t>
            </a:r>
            <a:r>
              <a:rPr lang="en-US" sz="2800" dirty="0" smtClean="0"/>
              <a:t>.</a:t>
            </a:r>
            <a:endParaRPr lang="en-US" sz="2800" dirty="0"/>
          </a:p>
          <a:p>
            <a:pPr lvl="1"/>
            <a:r>
              <a:rPr lang="en-US" sz="2800" dirty="0" smtClean="0"/>
              <a:t>If </a:t>
            </a:r>
            <a:r>
              <a:rPr lang="en-US" sz="2800" dirty="0"/>
              <a:t>the seizure </a:t>
            </a:r>
            <a:r>
              <a:rPr lang="en-US" sz="2800" dirty="0" smtClean="0"/>
              <a:t>continues - </a:t>
            </a:r>
            <a:r>
              <a:rPr lang="en-US" sz="2800" b="1" dirty="0" smtClean="0"/>
              <a:t>1</a:t>
            </a:r>
            <a:r>
              <a:rPr lang="en-US" sz="2800" b="1" baseline="30000" dirty="0" smtClean="0"/>
              <a:t>st</a:t>
            </a:r>
            <a:r>
              <a:rPr lang="en-US" sz="2800" b="1" dirty="0" smtClean="0"/>
              <a:t> </a:t>
            </a:r>
            <a:r>
              <a:rPr lang="en-US" sz="2800" dirty="0" smtClean="0"/>
              <a:t> </a:t>
            </a:r>
            <a:r>
              <a:rPr lang="en-US" sz="2800" b="1" dirty="0" smtClean="0">
                <a:solidFill>
                  <a:schemeClr val="accent1">
                    <a:lumMod val="50000"/>
                  </a:schemeClr>
                </a:solidFill>
              </a:rPr>
              <a:t>ABCD Evaluation</a:t>
            </a:r>
          </a:p>
          <a:p>
            <a:pPr marL="457200" lvl="1" indent="0">
              <a:buNone/>
            </a:pPr>
            <a:r>
              <a:rPr lang="en-US" sz="2800" b="1" dirty="0" smtClean="0"/>
              <a:t>Then</a:t>
            </a:r>
            <a:r>
              <a:rPr lang="en-US" sz="2800" dirty="0" smtClean="0"/>
              <a:t> </a:t>
            </a:r>
            <a:r>
              <a:rPr lang="en-US" sz="2800" b="1" dirty="0">
                <a:solidFill>
                  <a:schemeClr val="accent1">
                    <a:lumMod val="50000"/>
                  </a:schemeClr>
                </a:solidFill>
              </a:rPr>
              <a:t>lorazepam</a:t>
            </a:r>
            <a:r>
              <a:rPr lang="en-US" sz="2800" dirty="0"/>
              <a:t> or </a:t>
            </a:r>
            <a:r>
              <a:rPr lang="en-US" sz="2800" b="1" dirty="0">
                <a:solidFill>
                  <a:schemeClr val="accent1">
                    <a:lumMod val="50000"/>
                  </a:schemeClr>
                </a:solidFill>
              </a:rPr>
              <a:t>diazepam</a:t>
            </a:r>
            <a:r>
              <a:rPr lang="en-US" sz="2800" dirty="0"/>
              <a:t> should </a:t>
            </a:r>
            <a:r>
              <a:rPr lang="en-US" sz="2800" dirty="0" smtClean="0"/>
              <a:t>be administered</a:t>
            </a:r>
            <a:r>
              <a:rPr lang="en-US" sz="2800" dirty="0"/>
              <a:t>.</a:t>
            </a:r>
          </a:p>
          <a:p>
            <a:pPr marL="0" indent="0">
              <a:buNone/>
            </a:pPr>
            <a:r>
              <a:rPr lang="en-US" dirty="0"/>
              <a:t>Treatment of fever</a:t>
            </a:r>
          </a:p>
          <a:p>
            <a:pPr lvl="1"/>
            <a:r>
              <a:rPr lang="en-US" sz="2800" dirty="0" smtClean="0"/>
              <a:t>The </a:t>
            </a:r>
            <a:r>
              <a:rPr lang="en-US" sz="2800" dirty="0"/>
              <a:t>temperature should be brought down by using rectal </a:t>
            </a:r>
            <a:r>
              <a:rPr lang="en-US" sz="2800" dirty="0" smtClean="0"/>
              <a:t>antipyretics</a:t>
            </a:r>
            <a:r>
              <a:rPr lang="en-US" sz="2800" dirty="0"/>
              <a:t>, removing blankets and clothing, and sponging. </a:t>
            </a:r>
          </a:p>
          <a:p>
            <a:pPr lvl="1"/>
            <a:r>
              <a:rPr lang="en-US" sz="2800" dirty="0" smtClean="0"/>
              <a:t>Once </a:t>
            </a:r>
            <a:r>
              <a:rPr lang="en-US" sz="2800" dirty="0"/>
              <a:t>the seizure is controlled, evaluation is directed </a:t>
            </a:r>
            <a:r>
              <a:rPr lang="en-US" sz="2800" dirty="0" smtClean="0"/>
              <a:t>toward finding </a:t>
            </a:r>
            <a:r>
              <a:rPr lang="en-US" sz="2800" dirty="0"/>
              <a:t>the cause of the fever. </a:t>
            </a:r>
            <a:endParaRPr lang="en-US" sz="2800" b="1" dirty="0"/>
          </a:p>
        </p:txBody>
      </p:sp>
    </p:spTree>
    <p:extLst>
      <p:ext uri="{BB962C8B-B14F-4D97-AF65-F5344CB8AC3E}">
        <p14:creationId xmlns:p14="http://schemas.microsoft.com/office/powerpoint/2010/main" val="3755819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Febrile Seizures – Treatment</a:t>
            </a:r>
            <a:endParaRPr lang="en-US" b="1" dirty="0">
              <a:solidFill>
                <a:schemeClr val="accent1">
                  <a:lumMod val="50000"/>
                </a:schemeClr>
              </a:solidFill>
            </a:endParaRPr>
          </a:p>
        </p:txBody>
      </p:sp>
      <p:sp>
        <p:nvSpPr>
          <p:cNvPr id="3" name="Content Placeholder 2"/>
          <p:cNvSpPr>
            <a:spLocks noGrp="1"/>
          </p:cNvSpPr>
          <p:nvPr>
            <p:ph idx="1"/>
          </p:nvPr>
        </p:nvSpPr>
        <p:spPr>
          <a:xfrm>
            <a:off x="838200" y="1603376"/>
            <a:ext cx="10515600" cy="4896908"/>
          </a:xfrm>
        </p:spPr>
        <p:txBody>
          <a:bodyPr>
            <a:normAutofit lnSpcReduction="10000"/>
          </a:bodyPr>
          <a:lstStyle/>
          <a:p>
            <a:r>
              <a:rPr lang="en-US" dirty="0" smtClean="0"/>
              <a:t> </a:t>
            </a:r>
            <a:r>
              <a:rPr lang="en-US" dirty="0" err="1" smtClean="0"/>
              <a:t>isk</a:t>
            </a:r>
            <a:r>
              <a:rPr lang="en-US" dirty="0" smtClean="0"/>
              <a:t> </a:t>
            </a:r>
            <a:r>
              <a:rPr lang="en-US" dirty="0"/>
              <a:t>factors (after 1 simple febrile seizure): </a:t>
            </a:r>
          </a:p>
          <a:p>
            <a:pPr lvl="1"/>
            <a:r>
              <a:rPr lang="en-US" dirty="0" smtClean="0"/>
              <a:t>Age </a:t>
            </a:r>
            <a:r>
              <a:rPr lang="en-US" dirty="0"/>
              <a:t>&lt;18 months</a:t>
            </a:r>
          </a:p>
          <a:p>
            <a:pPr lvl="1"/>
            <a:r>
              <a:rPr lang="en-US" dirty="0" smtClean="0"/>
              <a:t>Family </a:t>
            </a:r>
            <a:r>
              <a:rPr lang="en-US" dirty="0"/>
              <a:t>history of febrile seizures (1st degree relative)</a:t>
            </a:r>
          </a:p>
          <a:p>
            <a:pPr lvl="1"/>
            <a:r>
              <a:rPr lang="en-US" dirty="0" smtClean="0"/>
              <a:t>Low </a:t>
            </a:r>
            <a:r>
              <a:rPr lang="en-US" dirty="0"/>
              <a:t>degree of fever at the time of the seizure</a:t>
            </a:r>
          </a:p>
          <a:p>
            <a:pPr lvl="1"/>
            <a:r>
              <a:rPr lang="en-US" dirty="0" smtClean="0"/>
              <a:t>Short </a:t>
            </a:r>
            <a:r>
              <a:rPr lang="en-US" dirty="0"/>
              <a:t>duration of illness before occurrence of seizure</a:t>
            </a:r>
          </a:p>
          <a:p>
            <a:r>
              <a:rPr lang="en-US" dirty="0" smtClean="0"/>
              <a:t>Overall </a:t>
            </a:r>
            <a:r>
              <a:rPr lang="en-US" dirty="0"/>
              <a:t>Recurrence Risk = 32% over next 2 years.</a:t>
            </a:r>
          </a:p>
          <a:p>
            <a:r>
              <a:rPr lang="en-US" dirty="0" smtClean="0"/>
              <a:t>Recurrence </a:t>
            </a:r>
            <a:r>
              <a:rPr lang="en-US" dirty="0"/>
              <a:t>risk (based on above risk factors):</a:t>
            </a:r>
          </a:p>
          <a:p>
            <a:r>
              <a:rPr lang="en-US" dirty="0" smtClean="0"/>
              <a:t>NO </a:t>
            </a:r>
            <a:r>
              <a:rPr lang="en-US" dirty="0"/>
              <a:t>risk factors: 4%</a:t>
            </a:r>
          </a:p>
          <a:p>
            <a:pPr lvl="1"/>
            <a:r>
              <a:rPr lang="en-US" dirty="0" smtClean="0"/>
              <a:t>1 </a:t>
            </a:r>
            <a:r>
              <a:rPr lang="en-US" dirty="0"/>
              <a:t>risk factor: 23%</a:t>
            </a:r>
          </a:p>
          <a:p>
            <a:pPr lvl="1"/>
            <a:r>
              <a:rPr lang="en-US" dirty="0" smtClean="0"/>
              <a:t>2 </a:t>
            </a:r>
            <a:r>
              <a:rPr lang="en-US" dirty="0"/>
              <a:t>risk factors: 32%</a:t>
            </a:r>
          </a:p>
          <a:p>
            <a:pPr lvl="1"/>
            <a:r>
              <a:rPr lang="en-US" dirty="0" smtClean="0"/>
              <a:t>3 </a:t>
            </a:r>
            <a:r>
              <a:rPr lang="en-US" dirty="0"/>
              <a:t>risk factors: 62%</a:t>
            </a:r>
          </a:p>
          <a:p>
            <a:pPr lvl="1"/>
            <a:r>
              <a:rPr lang="en-US" dirty="0" smtClean="0"/>
              <a:t>4 </a:t>
            </a:r>
            <a:r>
              <a:rPr lang="en-US" dirty="0"/>
              <a:t>risk factors: 76%</a:t>
            </a:r>
            <a:endParaRPr lang="en-US" b="1" dirty="0"/>
          </a:p>
        </p:txBody>
      </p:sp>
    </p:spTree>
    <p:extLst>
      <p:ext uri="{BB962C8B-B14F-4D97-AF65-F5344CB8AC3E}">
        <p14:creationId xmlns:p14="http://schemas.microsoft.com/office/powerpoint/2010/main" val="61762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250" y="4891317"/>
            <a:ext cx="6404234" cy="1143120"/>
          </a:xfrm>
          <a:prstGeom prst="rect">
            <a:avLst/>
          </a:prstGeom>
        </p:spPr>
        <p:txBody>
          <a:bodyPr wrap="square" lIns="0" tIns="0" rIns="0" bIns="0" rtlCol="0">
            <a:noAutofit/>
          </a:bodyPr>
          <a:lstStyle/>
          <a:p>
            <a:pPr marL="12700">
              <a:lnSpc>
                <a:spcPts val="4230"/>
              </a:lnSpc>
              <a:spcBef>
                <a:spcPts val="211"/>
              </a:spcBef>
            </a:pPr>
            <a:r>
              <a:rPr lang="en-US" sz="4000" b="1" spc="-98" dirty="0" smtClean="0">
                <a:solidFill>
                  <a:srgbClr val="1F487C"/>
                </a:solidFill>
                <a:latin typeface="Calibri" panose="020F0502020204030204" pitchFamily="34" charset="0"/>
                <a:cs typeface="Calibri" panose="020F0502020204030204" pitchFamily="34" charset="0"/>
              </a:rPr>
              <a:t>EPILEPSY</a:t>
            </a: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5022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Outline of Topics</a:t>
            </a:r>
            <a:endParaRPr lang="en-US" b="1" dirty="0">
              <a:solidFill>
                <a:schemeClr val="accent1"/>
              </a:solidFill>
            </a:endParaRPr>
          </a:p>
        </p:txBody>
      </p:sp>
      <p:sp>
        <p:nvSpPr>
          <p:cNvPr id="4" name="object 3"/>
          <p:cNvSpPr txBox="1">
            <a:spLocks noGrp="1"/>
          </p:cNvSpPr>
          <p:nvPr>
            <p:ph idx="1"/>
          </p:nvPr>
        </p:nvSpPr>
        <p:spPr>
          <a:prstGeom prst="rect">
            <a:avLst/>
          </a:prstGeom>
        </p:spPr>
        <p:txBody>
          <a:bodyPr wrap="square" lIns="0" tIns="0" rIns="0" bIns="0" rtlCol="0">
            <a:noAutofit/>
          </a:bodyPr>
          <a:lstStyle/>
          <a:p>
            <a:pPr marL="12700">
              <a:lnSpc>
                <a:spcPct val="100000"/>
              </a:lnSpc>
              <a:spcBef>
                <a:spcPts val="402"/>
              </a:spcBef>
            </a:pPr>
            <a:r>
              <a:rPr lang="en-US" sz="3200" spc="-54" dirty="0" smtClean="0">
                <a:cs typeface="Calibri"/>
              </a:rPr>
              <a:t>Definition of Seizures</a:t>
            </a:r>
          </a:p>
          <a:p>
            <a:pPr marL="12700">
              <a:lnSpc>
                <a:spcPct val="100000"/>
              </a:lnSpc>
              <a:spcBef>
                <a:spcPts val="402"/>
              </a:spcBef>
            </a:pPr>
            <a:r>
              <a:rPr sz="3200" spc="-54" dirty="0" smtClean="0">
                <a:cs typeface="Calibri"/>
              </a:rPr>
              <a:t>E</a:t>
            </a:r>
            <a:r>
              <a:rPr sz="3200" spc="-39" dirty="0" smtClean="0">
                <a:cs typeface="Calibri"/>
              </a:rPr>
              <a:t>v</a:t>
            </a:r>
            <a:r>
              <a:rPr sz="3200" spc="0" dirty="0" smtClean="0">
                <a:cs typeface="Calibri"/>
              </a:rPr>
              <a:t>al</a:t>
            </a:r>
            <a:r>
              <a:rPr sz="3200" spc="4" dirty="0" smtClean="0">
                <a:cs typeface="Calibri"/>
              </a:rPr>
              <a:t>u</a:t>
            </a:r>
            <a:r>
              <a:rPr sz="3200" spc="-19" dirty="0" smtClean="0">
                <a:cs typeface="Calibri"/>
              </a:rPr>
              <a:t>a</a:t>
            </a:r>
            <a:r>
              <a:rPr sz="3200" spc="0" dirty="0" smtClean="0">
                <a:cs typeface="Calibri"/>
              </a:rPr>
              <a:t>tion of</a:t>
            </a:r>
            <a:r>
              <a:rPr sz="3200" spc="-9" dirty="0" smtClean="0">
                <a:cs typeface="Calibri"/>
              </a:rPr>
              <a:t> </a:t>
            </a:r>
            <a:r>
              <a:rPr sz="3200" spc="0" dirty="0" smtClean="0">
                <a:cs typeface="Calibri"/>
              </a:rPr>
              <a:t>S</a:t>
            </a:r>
            <a:r>
              <a:rPr sz="3200" spc="4" dirty="0" smtClean="0">
                <a:cs typeface="Calibri"/>
              </a:rPr>
              <a:t>e</a:t>
            </a:r>
            <a:r>
              <a:rPr sz="3200" spc="0" dirty="0" smtClean="0">
                <a:cs typeface="Calibri"/>
              </a:rPr>
              <a:t>i</a:t>
            </a:r>
            <a:r>
              <a:rPr sz="3200" spc="-9" dirty="0" smtClean="0">
                <a:cs typeface="Calibri"/>
              </a:rPr>
              <a:t>z</a:t>
            </a:r>
            <a:r>
              <a:rPr sz="3200" spc="0" dirty="0" smtClean="0">
                <a:cs typeface="Calibri"/>
              </a:rPr>
              <a:t>u</a:t>
            </a:r>
            <a:r>
              <a:rPr sz="3200" spc="-34" dirty="0" smtClean="0">
                <a:cs typeface="Calibri"/>
              </a:rPr>
              <a:t>r</a:t>
            </a:r>
            <a:r>
              <a:rPr sz="3200" spc="0" dirty="0" smtClean="0">
                <a:cs typeface="Calibri"/>
              </a:rPr>
              <a:t>es </a:t>
            </a:r>
            <a:endParaRPr sz="3200" dirty="0">
              <a:cs typeface="Calibri"/>
            </a:endParaRPr>
          </a:p>
          <a:p>
            <a:pPr marL="12700">
              <a:lnSpc>
                <a:spcPct val="100000"/>
              </a:lnSpc>
              <a:spcBef>
                <a:spcPts val="527"/>
              </a:spcBef>
            </a:pPr>
            <a:r>
              <a:rPr lang="en-US" sz="3200" spc="-29" dirty="0" smtClean="0">
                <a:cs typeface="Calibri"/>
              </a:rPr>
              <a:t>Approach to Febrile Seizures</a:t>
            </a:r>
          </a:p>
          <a:p>
            <a:pPr marL="12700">
              <a:lnSpc>
                <a:spcPct val="100000"/>
              </a:lnSpc>
              <a:spcBef>
                <a:spcPts val="527"/>
              </a:spcBef>
            </a:pPr>
            <a:r>
              <a:rPr lang="en-US" sz="3200" spc="-29" dirty="0" smtClean="0">
                <a:cs typeface="Calibri"/>
              </a:rPr>
              <a:t>Approach to Children with recurrent seizures</a:t>
            </a:r>
            <a:endParaRPr sz="3200" dirty="0">
              <a:cs typeface="Calibri"/>
            </a:endParaRPr>
          </a:p>
          <a:p>
            <a:pPr marL="12700">
              <a:lnSpc>
                <a:spcPct val="100000"/>
              </a:lnSpc>
              <a:spcBef>
                <a:spcPts val="527"/>
              </a:spcBef>
            </a:pPr>
            <a:r>
              <a:rPr sz="3200" spc="0" dirty="0" smtClean="0">
                <a:cs typeface="Calibri"/>
              </a:rPr>
              <a:t>Impor</a:t>
            </a:r>
            <a:r>
              <a:rPr sz="3200" spc="-29" dirty="0" smtClean="0">
                <a:cs typeface="Calibri"/>
              </a:rPr>
              <a:t>t</a:t>
            </a:r>
            <a:r>
              <a:rPr sz="3200" spc="0" dirty="0" smtClean="0">
                <a:cs typeface="Calibri"/>
              </a:rPr>
              <a:t>a</a:t>
            </a:r>
            <a:r>
              <a:rPr sz="3200" spc="-19" dirty="0" smtClean="0">
                <a:cs typeface="Calibri"/>
              </a:rPr>
              <a:t>n</a:t>
            </a:r>
            <a:r>
              <a:rPr sz="3200" spc="0" dirty="0" smtClean="0">
                <a:cs typeface="Calibri"/>
              </a:rPr>
              <a:t>t</a:t>
            </a:r>
            <a:r>
              <a:rPr sz="3200" spc="-34" dirty="0" smtClean="0">
                <a:cs typeface="Calibri"/>
              </a:rPr>
              <a:t> </a:t>
            </a:r>
            <a:r>
              <a:rPr sz="3200" spc="0" dirty="0" smtClean="0">
                <a:cs typeface="Calibri"/>
              </a:rPr>
              <a:t>Aspects</a:t>
            </a:r>
            <a:r>
              <a:rPr sz="3200" spc="-14" dirty="0" smtClean="0">
                <a:cs typeface="Calibri"/>
              </a:rPr>
              <a:t> </a:t>
            </a:r>
            <a:r>
              <a:rPr sz="3200" spc="0" dirty="0" smtClean="0">
                <a:cs typeface="Calibri"/>
              </a:rPr>
              <a:t>of the</a:t>
            </a:r>
            <a:r>
              <a:rPr lang="en-US" sz="3200" spc="0" dirty="0" smtClean="0">
                <a:cs typeface="Calibri"/>
              </a:rPr>
              <a:t> history and examination of seizures</a:t>
            </a:r>
            <a:endParaRPr sz="3200" dirty="0">
              <a:cs typeface="Calibri"/>
            </a:endParaRPr>
          </a:p>
          <a:p>
            <a:pPr marL="12700" marR="43110">
              <a:lnSpc>
                <a:spcPct val="100000"/>
              </a:lnSpc>
              <a:spcBef>
                <a:spcPts val="527"/>
              </a:spcBef>
            </a:pPr>
            <a:r>
              <a:rPr sz="3200" spc="0" dirty="0" smtClean="0">
                <a:cs typeface="Calibri"/>
              </a:rPr>
              <a:t>Wh</a:t>
            </a:r>
            <a:r>
              <a:rPr sz="3200" spc="9" dirty="0" smtClean="0">
                <a:cs typeface="Calibri"/>
              </a:rPr>
              <a:t>e</a:t>
            </a:r>
            <a:r>
              <a:rPr sz="3200" spc="0" dirty="0" smtClean="0">
                <a:cs typeface="Calibri"/>
              </a:rPr>
              <a:t>n</a:t>
            </a:r>
            <a:r>
              <a:rPr sz="3200" spc="-4" dirty="0" smtClean="0">
                <a:cs typeface="Calibri"/>
              </a:rPr>
              <a:t> </a:t>
            </a:r>
            <a:r>
              <a:rPr sz="3200" spc="-25" dirty="0" smtClean="0">
                <a:cs typeface="Calibri"/>
              </a:rPr>
              <a:t>t</a:t>
            </a:r>
            <a:r>
              <a:rPr sz="3200" spc="0" dirty="0" smtClean="0">
                <a:cs typeface="Calibri"/>
              </a:rPr>
              <a:t>o</a:t>
            </a:r>
            <a:r>
              <a:rPr sz="3200" spc="-9" dirty="0" smtClean="0">
                <a:cs typeface="Calibri"/>
              </a:rPr>
              <a:t> </a:t>
            </a:r>
            <a:r>
              <a:rPr sz="3200" spc="-29" dirty="0" smtClean="0">
                <a:cs typeface="Calibri"/>
              </a:rPr>
              <a:t>R</a:t>
            </a:r>
            <a:r>
              <a:rPr sz="3200" spc="-19" dirty="0" smtClean="0">
                <a:cs typeface="Calibri"/>
              </a:rPr>
              <a:t>e</a:t>
            </a:r>
            <a:r>
              <a:rPr sz="3200" spc="-59" dirty="0" smtClean="0">
                <a:cs typeface="Calibri"/>
              </a:rPr>
              <a:t>f</a:t>
            </a:r>
            <a:r>
              <a:rPr sz="3200" spc="0" dirty="0" smtClean="0">
                <a:cs typeface="Calibri"/>
              </a:rPr>
              <a:t>er</a:t>
            </a:r>
            <a:endParaRPr sz="3200" dirty="0">
              <a:cs typeface="Calibri"/>
            </a:endParaRPr>
          </a:p>
        </p:txBody>
      </p:sp>
    </p:spTree>
    <p:extLst>
      <p:ext uri="{BB962C8B-B14F-4D97-AF65-F5344CB8AC3E}">
        <p14:creationId xmlns:p14="http://schemas.microsoft.com/office/powerpoint/2010/main" val="332018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Definition</a:t>
            </a:r>
            <a:endParaRPr lang="en-US" b="1"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Epilepsy </a:t>
            </a:r>
            <a:r>
              <a:rPr lang="en-US" dirty="0"/>
              <a:t>is defined by </a:t>
            </a:r>
            <a:r>
              <a:rPr lang="en-US" dirty="0" smtClean="0"/>
              <a:t>the </a:t>
            </a:r>
            <a:r>
              <a:rPr lang="en-US" b="1" dirty="0" smtClean="0">
                <a:solidFill>
                  <a:schemeClr val="accent1">
                    <a:lumMod val="50000"/>
                  </a:schemeClr>
                </a:solidFill>
              </a:rPr>
              <a:t>presence of 2 or more recurrent </a:t>
            </a:r>
            <a:r>
              <a:rPr lang="en-US" b="1" dirty="0">
                <a:solidFill>
                  <a:schemeClr val="accent1">
                    <a:lumMod val="50000"/>
                  </a:schemeClr>
                </a:solidFill>
              </a:rPr>
              <a:t>unprovoked seizures</a:t>
            </a:r>
            <a:r>
              <a:rPr lang="en-US" dirty="0"/>
              <a:t>.</a:t>
            </a:r>
          </a:p>
          <a:p>
            <a:r>
              <a:rPr lang="en-US" dirty="0" smtClean="0"/>
              <a:t>Lifetime </a:t>
            </a:r>
            <a:r>
              <a:rPr lang="en-US" dirty="0"/>
              <a:t>prevalence of epilepsy to be 10.2/1000 or 1</a:t>
            </a:r>
            <a:r>
              <a:rPr lang="en-US" dirty="0" smtClean="0"/>
              <a:t>% (</a:t>
            </a:r>
            <a:r>
              <a:rPr lang="en-US" dirty="0"/>
              <a:t>Russ et al, Pediatrics 2012).</a:t>
            </a:r>
          </a:p>
          <a:p>
            <a:r>
              <a:rPr lang="en-US" dirty="0" smtClean="0"/>
              <a:t>Approximately </a:t>
            </a:r>
            <a:r>
              <a:rPr lang="en-US" dirty="0"/>
              <a:t>1 in 26 people will develop epilepsy at some </a:t>
            </a:r>
          </a:p>
          <a:p>
            <a:r>
              <a:rPr lang="en-US" dirty="0"/>
              <a:t>point in their lives.</a:t>
            </a:r>
          </a:p>
          <a:p>
            <a:r>
              <a:rPr lang="en-US" dirty="0" smtClean="0"/>
              <a:t>Epilepsy </a:t>
            </a:r>
            <a:r>
              <a:rPr lang="en-US" dirty="0"/>
              <a:t>affects an estimated 2.2 million people in the </a:t>
            </a:r>
            <a:r>
              <a:rPr lang="en-US" dirty="0" smtClean="0"/>
              <a:t>United </a:t>
            </a:r>
            <a:r>
              <a:rPr lang="en-US" dirty="0"/>
              <a:t>States. </a:t>
            </a:r>
          </a:p>
        </p:txBody>
      </p:sp>
    </p:spTree>
    <p:extLst>
      <p:ext uri="{BB962C8B-B14F-4D97-AF65-F5344CB8AC3E}">
        <p14:creationId xmlns:p14="http://schemas.microsoft.com/office/powerpoint/2010/main" val="1767085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Epilepsy – Beyond the definition</a:t>
            </a:r>
            <a:endParaRPr lang="en-US" b="1" dirty="0">
              <a:solidFill>
                <a:schemeClr val="accent1">
                  <a:lumMod val="50000"/>
                </a:schemeClr>
              </a:solidFill>
            </a:endParaRPr>
          </a:p>
        </p:txBody>
      </p:sp>
      <p:sp>
        <p:nvSpPr>
          <p:cNvPr id="3" name="Content Placeholder 2"/>
          <p:cNvSpPr>
            <a:spLocks noGrp="1"/>
          </p:cNvSpPr>
          <p:nvPr>
            <p:ph idx="1"/>
          </p:nvPr>
        </p:nvSpPr>
        <p:spPr/>
        <p:txBody>
          <a:bodyPr/>
          <a:lstStyle/>
          <a:p>
            <a:pPr marL="0" indent="0">
              <a:buNone/>
            </a:pPr>
            <a:r>
              <a:rPr lang="en-US" dirty="0"/>
              <a:t>Epilepsy is more than seizures, it is a complex </a:t>
            </a:r>
            <a:r>
              <a:rPr lang="en-US" dirty="0" smtClean="0"/>
              <a:t>disease associated  with </a:t>
            </a:r>
            <a:r>
              <a:rPr lang="en-US" dirty="0"/>
              <a:t>several neurological and psychiatric comorbidities:</a:t>
            </a:r>
          </a:p>
          <a:p>
            <a:r>
              <a:rPr lang="en-US" dirty="0" smtClean="0"/>
              <a:t>Depression</a:t>
            </a:r>
            <a:r>
              <a:rPr lang="en-US" dirty="0"/>
              <a:t>​</a:t>
            </a:r>
          </a:p>
          <a:p>
            <a:r>
              <a:rPr lang="en-US" dirty="0" smtClean="0"/>
              <a:t>ADHD</a:t>
            </a:r>
            <a:r>
              <a:rPr lang="en-US" dirty="0"/>
              <a:t>​</a:t>
            </a:r>
          </a:p>
          <a:p>
            <a:r>
              <a:rPr lang="en-US" dirty="0" smtClean="0"/>
              <a:t>Anxiety</a:t>
            </a:r>
            <a:r>
              <a:rPr lang="en-US" dirty="0"/>
              <a:t>​</a:t>
            </a:r>
          </a:p>
          <a:p>
            <a:r>
              <a:rPr lang="en-US" dirty="0" smtClean="0"/>
              <a:t>Conduct </a:t>
            </a:r>
            <a:r>
              <a:rPr lang="en-US" dirty="0"/>
              <a:t>problems (Russ et al, Pediatrics 2012)</a:t>
            </a:r>
          </a:p>
          <a:p>
            <a:r>
              <a:rPr lang="en-US" dirty="0" smtClean="0"/>
              <a:t>Developmental </a:t>
            </a:r>
            <a:r>
              <a:rPr lang="en-US" dirty="0"/>
              <a:t>delay</a:t>
            </a:r>
          </a:p>
          <a:p>
            <a:r>
              <a:rPr lang="en-US" dirty="0" smtClean="0"/>
              <a:t>Autism</a:t>
            </a:r>
            <a:r>
              <a:rPr lang="en-US" dirty="0"/>
              <a:t>/ Autism Spectrum </a:t>
            </a:r>
            <a:r>
              <a:rPr lang="en-US" dirty="0" err="1"/>
              <a:t>disorde</a:t>
            </a:r>
            <a:endParaRPr lang="en-US" dirty="0"/>
          </a:p>
        </p:txBody>
      </p:sp>
    </p:spTree>
    <p:extLst>
      <p:ext uri="{BB962C8B-B14F-4D97-AF65-F5344CB8AC3E}">
        <p14:creationId xmlns:p14="http://schemas.microsoft.com/office/powerpoint/2010/main" val="13983218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Epilepsy – Beyond the definition</a:t>
            </a:r>
            <a:endParaRPr lang="en-US" b="1" dirty="0">
              <a:solidFill>
                <a:schemeClr val="accent1">
                  <a:lumMod val="50000"/>
                </a:schemeClr>
              </a:solidFill>
            </a:endParaRPr>
          </a:p>
        </p:txBody>
      </p:sp>
      <p:sp>
        <p:nvSpPr>
          <p:cNvPr id="3" name="Content Placeholder 2"/>
          <p:cNvSpPr>
            <a:spLocks noGrp="1"/>
          </p:cNvSpPr>
          <p:nvPr>
            <p:ph idx="1"/>
          </p:nvPr>
        </p:nvSpPr>
        <p:spPr/>
        <p:txBody>
          <a:bodyPr/>
          <a:lstStyle/>
          <a:p>
            <a:pPr marL="0" indent="0">
              <a:buNone/>
            </a:pPr>
            <a:r>
              <a:rPr lang="en-US" dirty="0" smtClean="0"/>
              <a:t>Epilepsy may occur as a result of an </a:t>
            </a:r>
            <a:r>
              <a:rPr lang="en-US" b="1" dirty="0" smtClean="0"/>
              <a:t>Epilepsy Syndrome</a:t>
            </a:r>
          </a:p>
          <a:p>
            <a:pPr marL="0" indent="0">
              <a:buNone/>
            </a:pPr>
            <a:r>
              <a:rPr lang="en-US" dirty="0" smtClean="0"/>
              <a:t>Clusters </a:t>
            </a:r>
            <a:r>
              <a:rPr lang="en-US" dirty="0"/>
              <a:t>of signs and symptoms</a:t>
            </a:r>
          </a:p>
          <a:p>
            <a:r>
              <a:rPr lang="en-US" dirty="0" smtClean="0"/>
              <a:t>Age </a:t>
            </a:r>
            <a:r>
              <a:rPr lang="en-US" dirty="0"/>
              <a:t>of onset, severity</a:t>
            </a:r>
          </a:p>
          <a:p>
            <a:r>
              <a:rPr lang="en-US" dirty="0" smtClean="0"/>
              <a:t>Diurnal </a:t>
            </a:r>
            <a:r>
              <a:rPr lang="en-US" dirty="0"/>
              <a:t>or nocturnal occurrence</a:t>
            </a:r>
          </a:p>
          <a:p>
            <a:r>
              <a:rPr lang="en-US" dirty="0" smtClean="0"/>
              <a:t>Clinical </a:t>
            </a:r>
            <a:r>
              <a:rPr lang="en-US" dirty="0"/>
              <a:t>course</a:t>
            </a:r>
          </a:p>
          <a:p>
            <a:r>
              <a:rPr lang="en-US" dirty="0" smtClean="0"/>
              <a:t>Associated </a:t>
            </a:r>
            <a:r>
              <a:rPr lang="en-US" dirty="0"/>
              <a:t>neurologic dysfunction</a:t>
            </a:r>
          </a:p>
          <a:p>
            <a:r>
              <a:rPr lang="en-US" dirty="0" smtClean="0"/>
              <a:t>Inheritance</a:t>
            </a:r>
            <a:endParaRPr lang="en-US" dirty="0"/>
          </a:p>
        </p:txBody>
      </p:sp>
    </p:spTree>
    <p:extLst>
      <p:ext uri="{BB962C8B-B14F-4D97-AF65-F5344CB8AC3E}">
        <p14:creationId xmlns:p14="http://schemas.microsoft.com/office/powerpoint/2010/main" val="27596512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Seizure Descriptions in Epilepsy</a:t>
            </a:r>
            <a:endParaRPr lang="en-US" b="1" dirty="0"/>
          </a:p>
        </p:txBody>
      </p:sp>
      <p:sp>
        <p:nvSpPr>
          <p:cNvPr id="3" name="Content Placeholder 2"/>
          <p:cNvSpPr>
            <a:spLocks noGrp="1"/>
          </p:cNvSpPr>
          <p:nvPr>
            <p:ph idx="1"/>
          </p:nvPr>
        </p:nvSpPr>
        <p:spPr/>
        <p:txBody>
          <a:bodyPr>
            <a:normAutofit fontScale="92500" lnSpcReduction="10000"/>
          </a:bodyPr>
          <a:lstStyle/>
          <a:p>
            <a:r>
              <a:rPr lang="en-US" altLang="en-US" dirty="0" smtClean="0">
                <a:ea typeface="ＭＳ Ｐゴシック" panose="020B0600070205080204" pitchFamily="34" charset="-128"/>
              </a:rPr>
              <a:t>Seizures are classified with respect to where the abnormal neuronal activity occurs.  </a:t>
            </a:r>
          </a:p>
          <a:p>
            <a:r>
              <a:rPr lang="en-US" altLang="en-US" dirty="0" smtClean="0">
                <a:ea typeface="ＭＳ Ｐゴシック" panose="020B0600070205080204" pitchFamily="34" charset="-128"/>
              </a:rPr>
              <a:t>With generalized seizures, both hemispheres of the brain are involved and there is loss of consciousness.  </a:t>
            </a:r>
          </a:p>
          <a:p>
            <a:r>
              <a:rPr lang="en-US" altLang="en-US" dirty="0" smtClean="0">
                <a:ea typeface="ＭＳ Ｐゴシック" panose="020B0600070205080204" pitchFamily="34" charset="-128"/>
              </a:rPr>
              <a:t>Movements are tonic or </a:t>
            </a:r>
            <a:r>
              <a:rPr lang="en-US" altLang="en-US" dirty="0" err="1" smtClean="0">
                <a:ea typeface="ＭＳ Ｐゴシック" panose="020B0600070205080204" pitchFamily="34" charset="-128"/>
              </a:rPr>
              <a:t>clonic</a:t>
            </a:r>
            <a:r>
              <a:rPr lang="en-US" altLang="en-US" dirty="0" smtClean="0">
                <a:ea typeface="ＭＳ Ｐゴシック" panose="020B0600070205080204" pitchFamily="34" charset="-128"/>
              </a:rPr>
              <a:t> or a combination.  Absence seizures are also generalized. </a:t>
            </a:r>
          </a:p>
          <a:p>
            <a:r>
              <a:rPr lang="en-US" altLang="en-US" dirty="0" smtClean="0">
                <a:ea typeface="ＭＳ Ｐゴシック" panose="020B0600070205080204" pitchFamily="34" charset="-128"/>
              </a:rPr>
              <a:t>Partial seizures may be simple or complex, and involve only one hemisphere of the brain.  </a:t>
            </a:r>
          </a:p>
          <a:p>
            <a:r>
              <a:rPr lang="en-US" altLang="en-US" dirty="0" smtClean="0">
                <a:ea typeface="ＭＳ Ｐゴシック" panose="020B0600070205080204" pitchFamily="34" charset="-128"/>
              </a:rPr>
              <a:t>In complex partial seizures,</a:t>
            </a:r>
            <a:r>
              <a:rPr lang="en-US" altLang="en-US" dirty="0" smtClean="0">
                <a:solidFill>
                  <a:srgbClr val="000000"/>
                </a:solidFill>
                <a:ea typeface="ＭＳ Ｐゴシック" panose="020B0600070205080204" pitchFamily="34" charset="-128"/>
              </a:rPr>
              <a:t> there is altered level of consciousness, while in </a:t>
            </a:r>
            <a:r>
              <a:rPr lang="en-US" altLang="en-US" dirty="0" smtClean="0">
                <a:ea typeface="ＭＳ Ｐゴシック" panose="020B0600070205080204" pitchFamily="34" charset="-128"/>
              </a:rPr>
              <a:t>simple partial seizures there is NO loss of consciousness; however, there may be transient cognitive impairments.  </a:t>
            </a:r>
          </a:p>
        </p:txBody>
      </p:sp>
    </p:spTree>
    <p:extLst>
      <p:ext uri="{BB962C8B-B14F-4D97-AF65-F5344CB8AC3E}">
        <p14:creationId xmlns:p14="http://schemas.microsoft.com/office/powerpoint/2010/main" val="661482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Seizure Descriptions in Epilepsy</a:t>
            </a:r>
            <a:endParaRPr lang="en-US" b="1" dirty="0"/>
          </a:p>
        </p:txBody>
      </p:sp>
      <p:sp>
        <p:nvSpPr>
          <p:cNvPr id="3" name="Content Placeholder 2"/>
          <p:cNvSpPr>
            <a:spLocks noGrp="1"/>
          </p:cNvSpPr>
          <p:nvPr>
            <p:ph idx="1"/>
          </p:nvPr>
        </p:nvSpPr>
        <p:spPr/>
        <p:txBody>
          <a:bodyPr>
            <a:normAutofit/>
          </a:bodyPr>
          <a:lstStyle/>
          <a:p>
            <a:r>
              <a:rPr lang="en-US" altLang="en-US" dirty="0" smtClean="0">
                <a:latin typeface="Arial" panose="020B0604020202020204" pitchFamily="34" charset="0"/>
                <a:ea typeface="ＭＳ Ｐゴシック" panose="020B0600070205080204" pitchFamily="34" charset="-128"/>
              </a:rPr>
              <a:t>Movements can begin with a single muscle group and then spread in both complex and simple partial seizures.  </a:t>
            </a:r>
          </a:p>
          <a:p>
            <a:r>
              <a:rPr lang="en-US" altLang="en-US" dirty="0" smtClean="0">
                <a:latin typeface="Arial" panose="020B0604020202020204" pitchFamily="34" charset="0"/>
                <a:ea typeface="ＭＳ Ｐゴシック" panose="020B0600070205080204" pitchFamily="34" charset="-128"/>
              </a:rPr>
              <a:t>The different types of symptoms that may occur include</a:t>
            </a:r>
          </a:p>
          <a:p>
            <a:pPr lvl="1"/>
            <a:r>
              <a:rPr lang="en-US" altLang="en-US" dirty="0" smtClean="0">
                <a:latin typeface="Arial" panose="020B0604020202020204" pitchFamily="34" charset="0"/>
                <a:ea typeface="ＭＳ Ｐゴシック" panose="020B0600070205080204" pitchFamily="34" charset="-128"/>
              </a:rPr>
              <a:t> m</a:t>
            </a:r>
            <a:r>
              <a:rPr lang="en-US" altLang="en-US" dirty="0" smtClean="0">
                <a:solidFill>
                  <a:srgbClr val="002060"/>
                </a:solidFill>
                <a:latin typeface="Arial" panose="020B0604020202020204" pitchFamily="34" charset="0"/>
                <a:ea typeface="ＭＳ Ｐゴシック" panose="020B0600070205080204" pitchFamily="34" charset="-128"/>
              </a:rPr>
              <a:t>otor symptoms such as - head/eye deviation, jerking, stiffening;</a:t>
            </a:r>
          </a:p>
          <a:p>
            <a:pPr lvl="1"/>
            <a:r>
              <a:rPr lang="en-US" altLang="en-US" dirty="0" smtClean="0">
                <a:solidFill>
                  <a:srgbClr val="002060"/>
                </a:solidFill>
                <a:latin typeface="Arial" panose="020B0604020202020204" pitchFamily="34" charset="0"/>
                <a:ea typeface="ＭＳ Ｐゴシック" panose="020B0600070205080204" pitchFamily="34" charset="-128"/>
              </a:rPr>
              <a:t>autonomic symptoms, such as - pupillary dilatation, drooling, pallor, change in heart rate or respiratory rate, as well as somatosensory symptoms, such as smells and/or alteration of perception (for example déjà vu).</a:t>
            </a:r>
            <a:endParaRPr lang="en-US" altLang="en-US" dirty="0" smtClean="0">
              <a:latin typeface="Arial" panose="020B0604020202020204" pitchFamily="34" charset="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2482832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9"/>
          <p:cNvSpPr>
            <a:spLocks noGrp="1"/>
          </p:cNvSpPr>
          <p:nvPr>
            <p:ph type="title"/>
          </p:nvPr>
        </p:nvSpPr>
        <p:spPr/>
        <p:txBody>
          <a:bodyPr/>
          <a:lstStyle/>
          <a:p>
            <a:pPr>
              <a:defRPr/>
            </a:pPr>
            <a:r>
              <a:rPr lang="en-US" altLang="en-US" sz="3400" dirty="0">
                <a:latin typeface="Arial" charset="0"/>
                <a:ea typeface="ＭＳ Ｐゴシック" pitchFamily="34" charset="-128"/>
              </a:rPr>
              <a:t>Generalized Seizure Classification</a:t>
            </a:r>
            <a:r>
              <a:rPr lang="en-US" altLang="en-US" sz="3400" b="1" dirty="0">
                <a:latin typeface="Arial" charset="0"/>
                <a:ea typeface="ＭＳ Ｐゴシック" pitchFamily="34" charset="-128"/>
              </a:rPr>
              <a:t>:</a:t>
            </a:r>
            <a:r>
              <a:rPr lang="en-US" altLang="en-US" sz="3400" dirty="0">
                <a:latin typeface="Arial" charset="0"/>
                <a:ea typeface="ＭＳ Ｐゴシック" pitchFamily="34" charset="-128"/>
              </a:rPr>
              <a:t> Descriptions</a:t>
            </a:r>
            <a:r>
              <a:rPr lang="en-US" altLang="en-US" sz="3400" baseline="30000" dirty="0">
                <a:latin typeface="Arial" charset="0"/>
                <a:ea typeface="ＭＳ Ｐゴシック" pitchFamily="34" charset="-128"/>
              </a:rPr>
              <a:t>1</a:t>
            </a:r>
            <a:endParaRPr lang="en-US" altLang="en-US" sz="3400" dirty="0">
              <a:latin typeface="Arial" charset="0"/>
              <a:ea typeface="ＭＳ Ｐゴシック" pitchFamily="34" charset="-128"/>
            </a:endParaRPr>
          </a:p>
        </p:txBody>
      </p:sp>
      <p:sp>
        <p:nvSpPr>
          <p:cNvPr id="23555" name="Text Placeholder 10"/>
          <p:cNvSpPr>
            <a:spLocks noGrp="1"/>
          </p:cNvSpPr>
          <p:nvPr>
            <p:ph type="body" idx="1"/>
          </p:nvPr>
        </p:nvSpPr>
        <p:spPr>
          <a:xfrm>
            <a:off x="804333" y="1504421"/>
            <a:ext cx="5985934" cy="4530725"/>
          </a:xfrm>
        </p:spPr>
        <p:txBody>
          <a:bodyPr>
            <a:noAutofit/>
          </a:bodyPr>
          <a:lstStyle/>
          <a:p>
            <a:pPr marL="45720" indent="0">
              <a:buNone/>
              <a:defRPr/>
            </a:pPr>
            <a:endParaRPr lang="en-US" altLang="en-US" sz="2400" dirty="0" smtClean="0">
              <a:ea typeface="ＭＳ Ｐゴシック" pitchFamily="34" charset="-128"/>
            </a:endParaRPr>
          </a:p>
          <a:p>
            <a:pPr marL="274320">
              <a:buFont typeface="Wingdings" pitchFamily="2" charset="2"/>
              <a:buChar char="§"/>
              <a:defRPr/>
            </a:pPr>
            <a:r>
              <a:rPr lang="en-US" sz="2400" b="1" dirty="0"/>
              <a:t>Tonic seizures</a:t>
            </a:r>
            <a:r>
              <a:rPr lang="en-US" sz="2400" dirty="0"/>
              <a:t> are brief </a:t>
            </a:r>
            <a:r>
              <a:rPr lang="en-US" sz="2400" b="1" dirty="0"/>
              <a:t>seizures</a:t>
            </a:r>
            <a:r>
              <a:rPr lang="en-US" sz="2400" dirty="0"/>
              <a:t> (usually &lt; 60 seconds) consisting of the sudden onset of increased tone in the extensor </a:t>
            </a:r>
            <a:r>
              <a:rPr lang="en-US" sz="2400" dirty="0" smtClean="0"/>
              <a:t>muscles</a:t>
            </a:r>
            <a:r>
              <a:rPr lang="en-US" altLang="en-US" sz="2400" dirty="0" smtClean="0">
                <a:ea typeface="ＭＳ Ｐゴシック" pitchFamily="34" charset="-128"/>
              </a:rPr>
              <a:t>	</a:t>
            </a:r>
          </a:p>
          <a:p>
            <a:pPr marL="274320">
              <a:buFont typeface="Wingdings" pitchFamily="2" charset="2"/>
              <a:buChar char="§"/>
              <a:defRPr/>
            </a:pPr>
            <a:r>
              <a:rPr lang="en-US" sz="2400" dirty="0"/>
              <a:t>These </a:t>
            </a:r>
            <a:r>
              <a:rPr lang="en-US" sz="2400" b="1" dirty="0"/>
              <a:t>seizures</a:t>
            </a:r>
            <a:r>
              <a:rPr lang="en-US" sz="2400" dirty="0"/>
              <a:t> are invariably longer than myoclonic </a:t>
            </a:r>
            <a:r>
              <a:rPr lang="en-US" sz="2400" b="1" dirty="0"/>
              <a:t>seizures</a:t>
            </a:r>
            <a:r>
              <a:rPr lang="en-US" sz="2400" dirty="0"/>
              <a:t>. Occasionally </a:t>
            </a:r>
            <a:r>
              <a:rPr lang="en-US" sz="2400" b="1" dirty="0"/>
              <a:t>tonic seizures</a:t>
            </a:r>
            <a:r>
              <a:rPr lang="en-US" sz="2400" dirty="0"/>
              <a:t> terminate with a </a:t>
            </a:r>
            <a:r>
              <a:rPr lang="en-US" sz="2400" b="1" dirty="0" err="1"/>
              <a:t>clonic</a:t>
            </a:r>
            <a:r>
              <a:rPr lang="en-US" sz="2400" dirty="0"/>
              <a:t> </a:t>
            </a:r>
            <a:r>
              <a:rPr lang="en-US" sz="2400" dirty="0" smtClean="0"/>
              <a:t>phase.</a:t>
            </a:r>
          </a:p>
          <a:p>
            <a:pPr marL="274320">
              <a:buFont typeface="Wingdings" pitchFamily="2" charset="2"/>
              <a:buChar char="§"/>
              <a:defRPr/>
            </a:pPr>
            <a:r>
              <a:rPr lang="en-US" sz="2400" dirty="0" smtClean="0"/>
              <a:t>During </a:t>
            </a:r>
            <a:r>
              <a:rPr lang="en-US" sz="2400" dirty="0"/>
              <a:t>a </a:t>
            </a:r>
            <a:r>
              <a:rPr lang="en-US" sz="2400" b="1" dirty="0" err="1"/>
              <a:t>clonic</a:t>
            </a:r>
            <a:r>
              <a:rPr lang="en-US" sz="2400" b="1" dirty="0"/>
              <a:t> seizure</a:t>
            </a:r>
            <a:r>
              <a:rPr lang="en-US" sz="2400" dirty="0"/>
              <a:t>, jerking of the body or parts of the body are the main </a:t>
            </a:r>
            <a:r>
              <a:rPr lang="en-US" sz="2400" dirty="0" smtClean="0"/>
              <a:t>symptom</a:t>
            </a:r>
          </a:p>
          <a:p>
            <a:pPr marL="274320">
              <a:buFont typeface="Wingdings" pitchFamily="2" charset="2"/>
              <a:buChar char="§"/>
              <a:defRPr/>
            </a:pPr>
            <a:r>
              <a:rPr lang="en-US" sz="2400" b="1" dirty="0" err="1"/>
              <a:t>Clonic</a:t>
            </a:r>
            <a:r>
              <a:rPr lang="en-US" sz="2400" b="1" dirty="0"/>
              <a:t> seizure</a:t>
            </a:r>
            <a:r>
              <a:rPr lang="en-US" sz="2400" dirty="0"/>
              <a:t> movements cannot be stopped by restraining the person. </a:t>
            </a:r>
            <a:endParaRPr lang="en-US" sz="2400" dirty="0" smtClean="0"/>
          </a:p>
          <a:p>
            <a:pPr marL="274320">
              <a:buFont typeface="Wingdings" pitchFamily="2" charset="2"/>
              <a:buChar char="§"/>
              <a:defRPr/>
            </a:pPr>
            <a:r>
              <a:rPr lang="en-US" sz="2400" b="1" dirty="0" smtClean="0"/>
              <a:t>Independent</a:t>
            </a:r>
            <a:r>
              <a:rPr lang="en-US" sz="2400" dirty="0" smtClean="0"/>
              <a:t> </a:t>
            </a:r>
            <a:r>
              <a:rPr lang="en-US" sz="2400" b="1" dirty="0" err="1" smtClean="0"/>
              <a:t>Clonic</a:t>
            </a:r>
            <a:r>
              <a:rPr lang="en-US" sz="2400" b="1" dirty="0" smtClean="0"/>
              <a:t> </a:t>
            </a:r>
            <a:r>
              <a:rPr lang="en-US" sz="2400" b="1" dirty="0"/>
              <a:t>seizures</a:t>
            </a:r>
            <a:r>
              <a:rPr lang="en-US" sz="2400" dirty="0"/>
              <a:t> are rare.</a:t>
            </a:r>
            <a:r>
              <a:rPr lang="en-US" altLang="en-US" sz="2400" dirty="0" smtClean="0">
                <a:ea typeface="ＭＳ Ｐゴシック" pitchFamily="34" charset="-128"/>
              </a:rPr>
              <a:t>					</a:t>
            </a:r>
            <a:endParaRPr lang="en-US" altLang="en-US" sz="1050" i="1" u="sng" dirty="0">
              <a:ea typeface="ＭＳ Ｐゴシック" pitchFamily="34" charset="-128"/>
            </a:endParaRPr>
          </a:p>
          <a:p>
            <a:pPr marL="274320">
              <a:buNone/>
              <a:defRPr/>
            </a:pPr>
            <a:endParaRPr lang="en-US" altLang="en-US" sz="2400" dirty="0" smtClean="0">
              <a:ea typeface="ＭＳ Ｐゴシック" pitchFamily="34" charset="-128"/>
            </a:endParaRPr>
          </a:p>
          <a:p>
            <a:pPr marL="274320">
              <a:buNone/>
              <a:defRPr/>
            </a:pPr>
            <a:endParaRPr lang="en-US" altLang="en-US" sz="2400" dirty="0" smtClean="0">
              <a:ea typeface="ＭＳ Ｐゴシック" pitchFamily="34" charset="-128"/>
            </a:endParaRPr>
          </a:p>
          <a:p>
            <a:pPr marL="274320">
              <a:buNone/>
              <a:defRPr/>
            </a:pPr>
            <a:r>
              <a:rPr lang="en-US" altLang="en-US" sz="2400" dirty="0" smtClean="0">
                <a:ea typeface="ＭＳ Ｐゴシック" pitchFamily="34" charset="-128"/>
              </a:rPr>
              <a:t>				</a:t>
            </a:r>
            <a:r>
              <a:rPr lang="en-US" altLang="en-US" sz="1050" i="1" dirty="0">
                <a:ea typeface="ＭＳ Ｐゴシック" pitchFamily="34" charset="-128"/>
              </a:rPr>
              <a:t>		</a:t>
            </a:r>
            <a:endParaRPr lang="en-US" altLang="en-US" sz="2400" dirty="0" smtClean="0">
              <a:ea typeface="ＭＳ Ｐゴシック" pitchFamily="34" charset="-128"/>
            </a:endParaRPr>
          </a:p>
          <a:p>
            <a:pPr marL="274320">
              <a:defRPr/>
            </a:pPr>
            <a:endParaRPr lang="en-US" altLang="en-US" sz="2400" dirty="0" smtClean="0">
              <a:ea typeface="ＭＳ Ｐゴシック" pitchFamily="34" charset="-128"/>
            </a:endParaRPr>
          </a:p>
          <a:p>
            <a:pPr marL="274320">
              <a:defRPr/>
            </a:pPr>
            <a:endParaRPr lang="en-US" altLang="en-US" sz="2400" dirty="0" smtClean="0">
              <a:ea typeface="ＭＳ Ｐゴシック" pitchFamily="34" charset="-128"/>
            </a:endParaRPr>
          </a:p>
        </p:txBody>
      </p:sp>
      <p:sp>
        <p:nvSpPr>
          <p:cNvPr id="28676" name="Slide Number Placeholder 17"/>
          <p:cNvSpPr>
            <a:spLocks noGrp="1"/>
          </p:cNvSpPr>
          <p:nvPr>
            <p:ph type="sldNum" sz="quarter" idx="12"/>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0000"/>
                </a:solidFill>
                <a:latin typeface="Arial" panose="020B0604020202020204" pitchFamily="34" charset="0"/>
                <a:ea typeface="ＭＳ Ｐゴシック" panose="020B0600070205080204" pitchFamily="34" charset="-128"/>
              </a:defRPr>
            </a:lvl1pPr>
            <a:lvl2pPr marL="742950" indent="-285750">
              <a:defRPr sz="2000">
                <a:solidFill>
                  <a:srgbClr val="FF0000"/>
                </a:solidFill>
                <a:latin typeface="Arial" panose="020B0604020202020204" pitchFamily="34" charset="0"/>
                <a:ea typeface="ＭＳ Ｐゴシック" panose="020B0600070205080204" pitchFamily="34" charset="-128"/>
              </a:defRPr>
            </a:lvl2pPr>
            <a:lvl3pPr marL="1143000" indent="-228600">
              <a:defRPr sz="2000">
                <a:solidFill>
                  <a:srgbClr val="FF0000"/>
                </a:solidFill>
                <a:latin typeface="Arial" panose="020B0604020202020204" pitchFamily="34" charset="0"/>
                <a:ea typeface="ＭＳ Ｐゴシック" panose="020B0600070205080204" pitchFamily="34" charset="-128"/>
              </a:defRPr>
            </a:lvl3pPr>
            <a:lvl4pPr marL="1600200" indent="-228600">
              <a:defRPr sz="2000">
                <a:solidFill>
                  <a:srgbClr val="FF0000"/>
                </a:solidFill>
                <a:latin typeface="Arial" panose="020B0604020202020204" pitchFamily="34" charset="0"/>
                <a:ea typeface="ＭＳ Ｐゴシック" panose="020B0600070205080204" pitchFamily="34" charset="-128"/>
              </a:defRPr>
            </a:lvl4pPr>
            <a:lvl5pPr marL="2057400" indent="-228600">
              <a:defRPr sz="2000">
                <a:solidFill>
                  <a:srgbClr val="FF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9pPr>
          </a:lstStyle>
          <a:p>
            <a:fld id="{FDFE0833-C4D8-456E-AF8C-55C52F4F24A8}" type="slidenum">
              <a:rPr lang="en-US" altLang="en-US" sz="1000"/>
              <a:pPr/>
              <a:t>25</a:t>
            </a:fld>
            <a:endParaRPr lang="en-US" altLang="en-US" sz="1000"/>
          </a:p>
        </p:txBody>
      </p:sp>
      <p:pic>
        <p:nvPicPr>
          <p:cNvPr id="1026" name="Picture 2" descr="Image result for tonic seiz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9174" y="1856845"/>
            <a:ext cx="3810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2117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9"/>
          <p:cNvSpPr>
            <a:spLocks noGrp="1"/>
          </p:cNvSpPr>
          <p:nvPr>
            <p:ph type="title"/>
          </p:nvPr>
        </p:nvSpPr>
        <p:spPr/>
        <p:txBody>
          <a:bodyPr/>
          <a:lstStyle/>
          <a:p>
            <a:pPr>
              <a:defRPr/>
            </a:pPr>
            <a:r>
              <a:rPr lang="en-US" altLang="en-US" sz="3400" dirty="0">
                <a:latin typeface="Arial" charset="0"/>
                <a:ea typeface="ＭＳ Ｐゴシック" pitchFamily="34" charset="-128"/>
              </a:rPr>
              <a:t>Generalized Seizure Classification</a:t>
            </a:r>
            <a:r>
              <a:rPr lang="en-US" altLang="en-US" sz="3400" b="1" dirty="0">
                <a:latin typeface="Arial" charset="0"/>
                <a:ea typeface="ＭＳ Ｐゴシック" pitchFamily="34" charset="-128"/>
              </a:rPr>
              <a:t>:</a:t>
            </a:r>
            <a:r>
              <a:rPr lang="en-US" altLang="en-US" sz="3400" dirty="0">
                <a:latin typeface="Arial" charset="0"/>
                <a:ea typeface="ＭＳ Ｐゴシック" pitchFamily="34" charset="-128"/>
              </a:rPr>
              <a:t> Descriptions</a:t>
            </a:r>
            <a:r>
              <a:rPr lang="en-US" altLang="en-US" sz="3400" baseline="30000" dirty="0">
                <a:latin typeface="Arial" charset="0"/>
                <a:ea typeface="ＭＳ Ｐゴシック" pitchFamily="34" charset="-128"/>
              </a:rPr>
              <a:t>1</a:t>
            </a:r>
            <a:endParaRPr lang="en-US" altLang="en-US" sz="3400" dirty="0">
              <a:latin typeface="Arial" charset="0"/>
              <a:ea typeface="ＭＳ Ｐゴシック" pitchFamily="34" charset="-128"/>
            </a:endParaRPr>
          </a:p>
        </p:txBody>
      </p:sp>
      <p:sp>
        <p:nvSpPr>
          <p:cNvPr id="23555" name="Text Placeholder 10"/>
          <p:cNvSpPr>
            <a:spLocks noGrp="1"/>
          </p:cNvSpPr>
          <p:nvPr>
            <p:ph type="body" idx="1"/>
          </p:nvPr>
        </p:nvSpPr>
        <p:spPr>
          <a:xfrm>
            <a:off x="838200" y="1690688"/>
            <a:ext cx="10693400" cy="4530725"/>
          </a:xfrm>
        </p:spPr>
        <p:txBody>
          <a:bodyPr>
            <a:normAutofit fontScale="92500" lnSpcReduction="20000"/>
          </a:bodyPr>
          <a:lstStyle/>
          <a:p>
            <a:pPr marL="45720" indent="0">
              <a:buNone/>
              <a:defRPr/>
            </a:pPr>
            <a:endParaRPr lang="en-US" altLang="en-US" sz="3000" dirty="0" smtClean="0">
              <a:ea typeface="ＭＳ Ｐゴシック" pitchFamily="34" charset="-128"/>
            </a:endParaRPr>
          </a:p>
          <a:p>
            <a:pPr marL="274320">
              <a:buFont typeface="Wingdings" pitchFamily="2" charset="2"/>
              <a:buChar char="§"/>
              <a:defRPr/>
            </a:pPr>
            <a:r>
              <a:rPr lang="en-US" altLang="en-US" sz="3000" dirty="0" smtClean="0">
                <a:ea typeface="ＭＳ Ｐゴシック" pitchFamily="34" charset="-128"/>
              </a:rPr>
              <a:t>Absence </a:t>
            </a:r>
            <a:r>
              <a:rPr lang="en-US" altLang="en-US" sz="3000" dirty="0">
                <a:ea typeface="ＭＳ Ｐゴシック" pitchFamily="34" charset="-128"/>
              </a:rPr>
              <a:t>– Abrupt lapses of consciousness lasting a few seconds</a:t>
            </a:r>
          </a:p>
          <a:p>
            <a:pPr marL="45720" indent="0">
              <a:buNone/>
              <a:defRPr/>
            </a:pPr>
            <a:endParaRPr lang="en-US" altLang="en-US" sz="3000" dirty="0">
              <a:ea typeface="ＭＳ Ｐゴシック" pitchFamily="34" charset="-128"/>
            </a:endParaRPr>
          </a:p>
          <a:p>
            <a:pPr marL="274320">
              <a:buFont typeface="Wingdings" pitchFamily="2" charset="2"/>
              <a:buChar char="§"/>
              <a:defRPr/>
            </a:pPr>
            <a:r>
              <a:rPr lang="en-US" altLang="en-US" sz="3000" dirty="0">
                <a:ea typeface="ＭＳ Ｐゴシック" pitchFamily="34" charset="-128"/>
              </a:rPr>
              <a:t>Atonic – Abrupt, unexpected loss of muscle tone</a:t>
            </a:r>
          </a:p>
          <a:p>
            <a:pPr marL="45720" indent="0">
              <a:buNone/>
              <a:defRPr/>
            </a:pPr>
            <a:endParaRPr lang="en-US" altLang="en-US" sz="3000" dirty="0">
              <a:ea typeface="ＭＳ Ｐゴシック" pitchFamily="34" charset="-128"/>
            </a:endParaRPr>
          </a:p>
          <a:p>
            <a:pPr marL="274320">
              <a:buFont typeface="Wingdings" pitchFamily="2" charset="2"/>
              <a:buChar char="§"/>
              <a:defRPr/>
            </a:pPr>
            <a:r>
              <a:rPr lang="en-US" altLang="en-US" sz="3000" dirty="0">
                <a:ea typeface="ＭＳ Ｐゴシック" pitchFamily="34" charset="-128"/>
              </a:rPr>
              <a:t>Myoclonic – Rapid short contractions of one or all extremities</a:t>
            </a:r>
          </a:p>
          <a:p>
            <a:pPr marL="274320">
              <a:buNone/>
              <a:defRPr/>
            </a:pPr>
            <a:r>
              <a:rPr lang="en-US" altLang="en-US" dirty="0" smtClean="0">
                <a:ea typeface="ＭＳ Ｐゴシック" pitchFamily="34" charset="-128"/>
              </a:rPr>
              <a:t>						</a:t>
            </a:r>
            <a:endParaRPr lang="en-US" altLang="en-US" sz="1400" i="1" u="sng" dirty="0">
              <a:ea typeface="ＭＳ Ｐゴシック" pitchFamily="34" charset="-128"/>
            </a:endParaRPr>
          </a:p>
          <a:p>
            <a:pPr marL="274320">
              <a:buNone/>
              <a:defRPr/>
            </a:pPr>
            <a:endParaRPr lang="en-US" altLang="en-US" dirty="0" smtClean="0">
              <a:ea typeface="ＭＳ Ｐゴシック" pitchFamily="34" charset="-128"/>
            </a:endParaRPr>
          </a:p>
          <a:p>
            <a:pPr marL="274320">
              <a:buNone/>
              <a:defRPr/>
            </a:pPr>
            <a:endParaRPr lang="en-US" altLang="en-US" dirty="0" smtClean="0">
              <a:ea typeface="ＭＳ Ｐゴシック" pitchFamily="34" charset="-128"/>
            </a:endParaRPr>
          </a:p>
          <a:p>
            <a:pPr marL="274320">
              <a:buNone/>
              <a:defRPr/>
            </a:pPr>
            <a:r>
              <a:rPr lang="en-US" altLang="en-US" dirty="0" smtClean="0">
                <a:ea typeface="ＭＳ Ｐゴシック" pitchFamily="34" charset="-128"/>
              </a:rPr>
              <a:t>				</a:t>
            </a:r>
            <a:r>
              <a:rPr lang="en-US" altLang="en-US" sz="1400" i="1" dirty="0">
                <a:ea typeface="ＭＳ Ｐゴシック" pitchFamily="34" charset="-128"/>
              </a:rPr>
              <a:t>		</a:t>
            </a:r>
            <a:endParaRPr lang="en-US" altLang="en-US" dirty="0" smtClean="0">
              <a:ea typeface="ＭＳ Ｐゴシック" pitchFamily="34" charset="-128"/>
            </a:endParaRPr>
          </a:p>
          <a:p>
            <a:pPr marL="274320">
              <a:defRPr/>
            </a:pPr>
            <a:endParaRPr lang="en-US" altLang="en-US" dirty="0" smtClean="0">
              <a:ea typeface="ＭＳ Ｐゴシック" pitchFamily="34" charset="-128"/>
            </a:endParaRPr>
          </a:p>
          <a:p>
            <a:pPr marL="274320">
              <a:defRPr/>
            </a:pPr>
            <a:endParaRPr lang="en-US" altLang="en-US" dirty="0" smtClean="0">
              <a:ea typeface="ＭＳ Ｐゴシック" pitchFamily="34" charset="-128"/>
            </a:endParaRPr>
          </a:p>
        </p:txBody>
      </p:sp>
      <p:sp>
        <p:nvSpPr>
          <p:cNvPr id="28676" name="Slide Number Placeholder 17"/>
          <p:cNvSpPr>
            <a:spLocks noGrp="1"/>
          </p:cNvSpPr>
          <p:nvPr>
            <p:ph type="sldNum" sz="quarter" idx="12"/>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0000"/>
                </a:solidFill>
                <a:latin typeface="Arial" panose="020B0604020202020204" pitchFamily="34" charset="0"/>
                <a:ea typeface="ＭＳ Ｐゴシック" panose="020B0600070205080204" pitchFamily="34" charset="-128"/>
              </a:defRPr>
            </a:lvl1pPr>
            <a:lvl2pPr marL="742950" indent="-285750">
              <a:defRPr sz="2000">
                <a:solidFill>
                  <a:srgbClr val="FF0000"/>
                </a:solidFill>
                <a:latin typeface="Arial" panose="020B0604020202020204" pitchFamily="34" charset="0"/>
                <a:ea typeface="ＭＳ Ｐゴシック" panose="020B0600070205080204" pitchFamily="34" charset="-128"/>
              </a:defRPr>
            </a:lvl2pPr>
            <a:lvl3pPr marL="1143000" indent="-228600">
              <a:defRPr sz="2000">
                <a:solidFill>
                  <a:srgbClr val="FF0000"/>
                </a:solidFill>
                <a:latin typeface="Arial" panose="020B0604020202020204" pitchFamily="34" charset="0"/>
                <a:ea typeface="ＭＳ Ｐゴシック" panose="020B0600070205080204" pitchFamily="34" charset="-128"/>
              </a:defRPr>
            </a:lvl3pPr>
            <a:lvl4pPr marL="1600200" indent="-228600">
              <a:defRPr sz="2000">
                <a:solidFill>
                  <a:srgbClr val="FF0000"/>
                </a:solidFill>
                <a:latin typeface="Arial" panose="020B0604020202020204" pitchFamily="34" charset="0"/>
                <a:ea typeface="ＭＳ Ｐゴシック" panose="020B0600070205080204" pitchFamily="34" charset="-128"/>
              </a:defRPr>
            </a:lvl4pPr>
            <a:lvl5pPr marL="2057400" indent="-228600">
              <a:defRPr sz="2000">
                <a:solidFill>
                  <a:srgbClr val="FF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9pPr>
          </a:lstStyle>
          <a:p>
            <a:fld id="{FDFE0833-C4D8-456E-AF8C-55C52F4F24A8}" type="slidenum">
              <a:rPr lang="en-US" altLang="en-US" sz="1000"/>
              <a:pPr/>
              <a:t>26</a:t>
            </a:fld>
            <a:endParaRPr lang="en-US" altLang="en-US" sz="1000"/>
          </a:p>
        </p:txBody>
      </p:sp>
    </p:spTree>
    <p:extLst>
      <p:ext uri="{BB962C8B-B14F-4D97-AF65-F5344CB8AC3E}">
        <p14:creationId xmlns:p14="http://schemas.microsoft.com/office/powerpoint/2010/main" val="11021684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7"/>
          <p:cNvSpPr>
            <a:spLocks noGrp="1"/>
          </p:cNvSpPr>
          <p:nvPr>
            <p:ph type="sldNum" sz="quarter" idx="12"/>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0000"/>
                </a:solidFill>
                <a:latin typeface="Arial" panose="020B0604020202020204" pitchFamily="34" charset="0"/>
                <a:ea typeface="ＭＳ Ｐゴシック" panose="020B0600070205080204" pitchFamily="34" charset="-128"/>
              </a:defRPr>
            </a:lvl1pPr>
            <a:lvl2pPr marL="742950" indent="-285750">
              <a:defRPr sz="2000">
                <a:solidFill>
                  <a:srgbClr val="FF0000"/>
                </a:solidFill>
                <a:latin typeface="Arial" panose="020B0604020202020204" pitchFamily="34" charset="0"/>
                <a:ea typeface="ＭＳ Ｐゴシック" panose="020B0600070205080204" pitchFamily="34" charset="-128"/>
              </a:defRPr>
            </a:lvl2pPr>
            <a:lvl3pPr marL="1143000" indent="-228600">
              <a:defRPr sz="2000">
                <a:solidFill>
                  <a:srgbClr val="FF0000"/>
                </a:solidFill>
                <a:latin typeface="Arial" panose="020B0604020202020204" pitchFamily="34" charset="0"/>
                <a:ea typeface="ＭＳ Ｐゴシック" panose="020B0600070205080204" pitchFamily="34" charset="-128"/>
              </a:defRPr>
            </a:lvl3pPr>
            <a:lvl4pPr marL="1600200" indent="-228600">
              <a:defRPr sz="2000">
                <a:solidFill>
                  <a:srgbClr val="FF0000"/>
                </a:solidFill>
                <a:latin typeface="Arial" panose="020B0604020202020204" pitchFamily="34" charset="0"/>
                <a:ea typeface="ＭＳ Ｐゴシック" panose="020B0600070205080204" pitchFamily="34" charset="-128"/>
              </a:defRPr>
            </a:lvl4pPr>
            <a:lvl5pPr marL="2057400" indent="-228600">
              <a:defRPr sz="2000">
                <a:solidFill>
                  <a:srgbClr val="FF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9pPr>
          </a:lstStyle>
          <a:p>
            <a:fld id="{DDBA7C9B-5390-498C-8505-00297EA66D8C}" type="slidenum">
              <a:rPr lang="en-US" altLang="en-US" sz="1000"/>
              <a:pPr/>
              <a:t>27</a:t>
            </a:fld>
            <a:endParaRPr lang="en-US" altLang="en-US" sz="1000"/>
          </a:p>
        </p:txBody>
      </p:sp>
      <p:sp>
        <p:nvSpPr>
          <p:cNvPr id="22530" name="Rectangle 2"/>
          <p:cNvSpPr>
            <a:spLocks noGrp="1" noChangeArrowheads="1"/>
          </p:cNvSpPr>
          <p:nvPr>
            <p:ph type="title"/>
          </p:nvPr>
        </p:nvSpPr>
        <p:spPr/>
        <p:txBody>
          <a:bodyPr/>
          <a:lstStyle/>
          <a:p>
            <a:pPr>
              <a:defRPr/>
            </a:pPr>
            <a:r>
              <a:rPr lang="en-US" altLang="en-US" sz="4000" dirty="0">
                <a:latin typeface="Arial" charset="0"/>
                <a:ea typeface="ＭＳ Ｐゴシック" pitchFamily="34" charset="-128"/>
              </a:rPr>
              <a:t>Seizure Classifications</a:t>
            </a:r>
          </a:p>
        </p:txBody>
      </p:sp>
      <p:graphicFrame>
        <p:nvGraphicFramePr>
          <p:cNvPr id="5" name="Table 4"/>
          <p:cNvGraphicFramePr>
            <a:graphicFrameLocks noGrp="1"/>
          </p:cNvGraphicFramePr>
          <p:nvPr>
            <p:extLst>
              <p:ext uri="{D42A27DB-BD31-4B8C-83A1-F6EECF244321}">
                <p14:modId xmlns:p14="http://schemas.microsoft.com/office/powerpoint/2010/main" val="2941695345"/>
              </p:ext>
            </p:extLst>
          </p:nvPr>
        </p:nvGraphicFramePr>
        <p:xfrm>
          <a:off x="838200" y="1427719"/>
          <a:ext cx="10439400" cy="5111193"/>
        </p:xfrm>
        <a:graphic>
          <a:graphicData uri="http://schemas.openxmlformats.org/drawingml/2006/table">
            <a:tbl>
              <a:tblPr/>
              <a:tblGrid>
                <a:gridCol w="3513260">
                  <a:extLst>
                    <a:ext uri="{9D8B030D-6E8A-4147-A177-3AD203B41FA5}">
                      <a16:colId xmlns:a16="http://schemas.microsoft.com/office/drawing/2014/main" val="20000"/>
                    </a:ext>
                  </a:extLst>
                </a:gridCol>
                <a:gridCol w="3011365">
                  <a:extLst>
                    <a:ext uri="{9D8B030D-6E8A-4147-A177-3AD203B41FA5}">
                      <a16:colId xmlns:a16="http://schemas.microsoft.com/office/drawing/2014/main" val="20001"/>
                    </a:ext>
                  </a:extLst>
                </a:gridCol>
                <a:gridCol w="3914775">
                  <a:extLst>
                    <a:ext uri="{9D8B030D-6E8A-4147-A177-3AD203B41FA5}">
                      <a16:colId xmlns:a16="http://schemas.microsoft.com/office/drawing/2014/main" val="20002"/>
                    </a:ext>
                  </a:extLst>
                </a:gridCol>
              </a:tblGrid>
              <a:tr h="5125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FFFF"/>
                          </a:solidFill>
                          <a:effectLst/>
                          <a:latin typeface="Arial" charset="0"/>
                          <a:ea typeface="ＭＳ Ｐゴシック" charset="-128"/>
                        </a:rPr>
                        <a:t>Generalized</a:t>
                      </a:r>
                      <a:endParaRPr kumimoji="0" lang="en-US" sz="2400" b="1" i="0" u="none" strike="noStrike" cap="none" normalizeH="0" baseline="0" dirty="0" smtClean="0">
                        <a:ln>
                          <a:noFill/>
                        </a:ln>
                        <a:solidFill>
                          <a:schemeClr val="tx1"/>
                        </a:solidFill>
                        <a:effectLst/>
                        <a:latin typeface="Arial" charset="0"/>
                        <a:ea typeface="ＭＳ Ｐゴシック" charset="-128"/>
                      </a:endParaRPr>
                    </a:p>
                  </a:txBody>
                  <a:tcPr marT="45716" marB="45716" horzOverflow="overflow">
                    <a:lnL>
                      <a:noFill/>
                    </a:lnL>
                    <a:lnR>
                      <a:noFill/>
                    </a:lnR>
                    <a:lnT>
                      <a:noFill/>
                    </a:lnT>
                    <a:lnB>
                      <a:noFill/>
                    </a:lnB>
                    <a:lnTlToBr>
                      <a:noFill/>
                    </a:lnTlToBr>
                    <a:lnBlToTr>
                      <a:noFill/>
                    </a:lnBlToTr>
                    <a:solidFill>
                      <a:srgbClr val="8E736A"/>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Arial" charset="0"/>
                          <a:ea typeface="ＭＳ Ｐゴシック" charset="-128"/>
                        </a:rPr>
                        <a:t>Partial</a:t>
                      </a:r>
                      <a:endParaRPr kumimoji="0" lang="en-US" sz="2400" b="1" i="0" u="none" strike="noStrike" cap="none" normalizeH="0" baseline="0" dirty="0" smtClean="0">
                        <a:ln>
                          <a:noFill/>
                        </a:ln>
                        <a:solidFill>
                          <a:schemeClr val="tx1"/>
                        </a:solidFill>
                        <a:effectLst/>
                        <a:latin typeface="Arial" charset="0"/>
                        <a:ea typeface="ＭＳ Ｐゴシック" charset="-128"/>
                      </a:endParaRPr>
                    </a:p>
                  </a:txBody>
                  <a:tcPr marT="45716" marB="45716" horzOverflow="overflow">
                    <a:lnL>
                      <a:noFill/>
                    </a:lnL>
                    <a:lnR>
                      <a:noFill/>
                    </a:lnR>
                    <a:lnT>
                      <a:noFill/>
                    </a:lnT>
                    <a:lnB>
                      <a:noFill/>
                    </a:lnB>
                    <a:lnTlToBr>
                      <a:noFill/>
                    </a:lnTlToBr>
                    <a:lnBlToTr>
                      <a:noFill/>
                    </a:lnBlToTr>
                    <a:solidFill>
                      <a:srgbClr val="8E736A"/>
                    </a:solidFill>
                  </a:tcPr>
                </a:tc>
                <a:tc hMerge="1">
                  <a:txBody>
                    <a:bodyPr/>
                    <a:lstStyle/>
                    <a:p>
                      <a:endParaRPr lang="en-US"/>
                    </a:p>
                  </a:txBody>
                  <a:tcPr/>
                </a:tc>
                <a:extLst>
                  <a:ext uri="{0D108BD9-81ED-4DB2-BD59-A6C34878D82A}">
                    <a16:rowId xmlns:a16="http://schemas.microsoft.com/office/drawing/2014/main" val="10000"/>
                  </a:ext>
                </a:extLst>
              </a:tr>
              <a:tr h="4024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ＭＳ Ｐゴシック" charset="-128"/>
                      </a:endParaRPr>
                    </a:p>
                  </a:txBody>
                  <a:tcPr marT="45716" marB="45716" horzOverflow="overflow">
                    <a:lnL>
                      <a:noFill/>
                    </a:lnL>
                    <a:lnR>
                      <a:noFill/>
                    </a:lnR>
                    <a:lnT>
                      <a:noFill/>
                    </a:lnT>
                    <a:lnB>
                      <a:noFill/>
                    </a:lnB>
                    <a:lnTlToBr>
                      <a:noFill/>
                    </a:lnTlToBr>
                    <a:lnBlToTr>
                      <a:noFill/>
                    </a:lnBlToTr>
                    <a:solidFill>
                      <a:srgbClr val="E6D9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Complex</a:t>
                      </a:r>
                    </a:p>
                  </a:txBody>
                  <a:tcPr marT="45716" marB="45716" horzOverflow="overflow">
                    <a:lnL>
                      <a:noFill/>
                    </a:lnL>
                    <a:lnR>
                      <a:noFill/>
                    </a:lnR>
                    <a:lnT>
                      <a:noFill/>
                    </a:lnT>
                    <a:lnB>
                      <a:noFill/>
                    </a:lnB>
                    <a:lnTlToBr>
                      <a:noFill/>
                    </a:lnTlToBr>
                    <a:lnBlToTr>
                      <a:noFill/>
                    </a:lnBlToTr>
                    <a:solidFill>
                      <a:srgbClr val="E6D9D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ea typeface="ＭＳ Ｐゴシック" charset="-128"/>
                        </a:rPr>
                        <a:t>Simple</a:t>
                      </a:r>
                    </a:p>
                  </a:txBody>
                  <a:tcPr marT="45716" marB="45716" horzOverflow="overflow">
                    <a:lnL>
                      <a:noFill/>
                    </a:lnL>
                    <a:lnR>
                      <a:noFill/>
                    </a:lnR>
                    <a:lnT>
                      <a:noFill/>
                    </a:lnT>
                    <a:lnB>
                      <a:noFill/>
                    </a:lnB>
                    <a:lnTlToBr>
                      <a:noFill/>
                    </a:lnTlToBr>
                    <a:lnBlToTr>
                      <a:noFill/>
                    </a:lnBlToTr>
                    <a:solidFill>
                      <a:srgbClr val="E6D9D5"/>
                    </a:solidFill>
                  </a:tcPr>
                </a:tc>
                <a:extLst>
                  <a:ext uri="{0D108BD9-81ED-4DB2-BD59-A6C34878D82A}">
                    <a16:rowId xmlns:a16="http://schemas.microsoft.com/office/drawing/2014/main" val="10001"/>
                  </a:ext>
                </a:extLst>
              </a:tr>
              <a:tr h="1023803">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ＭＳ Ｐゴシック" charset="-128"/>
                        </a:rPr>
                        <a:t>Involves BOTH hemispheres of the brain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Arial" charset="0"/>
                        <a:ea typeface="ＭＳ Ｐゴシック" charset="-128"/>
                      </a:endParaRPr>
                    </a:p>
                  </a:txBody>
                  <a:tcPr marL="182880" marR="182880" marT="0" marB="45716" horzOverflow="overflow">
                    <a:lnL>
                      <a:noFill/>
                    </a:lnL>
                    <a:lnR>
                      <a:noFill/>
                    </a:lnR>
                    <a:lnT>
                      <a:noFill/>
                    </a:lnT>
                    <a:lnB>
                      <a:noFill/>
                    </a:lnB>
                    <a:lnTlToBr>
                      <a:noFill/>
                    </a:lnTlToBr>
                    <a:lnBlToTr>
                      <a:noFill/>
                    </a:lnBlToTr>
                    <a:solidFill>
                      <a:srgbClr val="F3ED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smtClean="0">
                          <a:ln>
                            <a:noFill/>
                          </a:ln>
                          <a:solidFill>
                            <a:srgbClr val="000000"/>
                          </a:solidFill>
                          <a:effectLst/>
                          <a:latin typeface="Arial" charset="0"/>
                          <a:ea typeface="ＭＳ Ｐゴシック" charset="-128"/>
                        </a:rPr>
                        <a:t>Involves motor* or autonomic</a:t>
                      </a:r>
                      <a:r>
                        <a:rPr kumimoji="0" lang="en-US" sz="1600" b="0" i="0" u="none" strike="noStrike" cap="none" normalizeH="0" baseline="30000" dirty="0" smtClean="0">
                          <a:ln>
                            <a:noFill/>
                          </a:ln>
                          <a:solidFill>
                            <a:srgbClr val="000000"/>
                          </a:solidFill>
                          <a:effectLst/>
                          <a:latin typeface="Arial" charset="0"/>
                          <a:ea typeface="ＭＳ Ｐゴシック" charset="-128"/>
                        </a:rPr>
                        <a:t>#</a:t>
                      </a:r>
                      <a:r>
                        <a:rPr kumimoji="0" lang="en-US" sz="1600" b="0" i="0" u="none" strike="noStrike" cap="none" normalizeH="0" baseline="0" dirty="0" smtClean="0">
                          <a:ln>
                            <a:noFill/>
                          </a:ln>
                          <a:solidFill>
                            <a:srgbClr val="000000"/>
                          </a:solidFill>
                          <a:effectLst/>
                          <a:latin typeface="Arial" charset="0"/>
                          <a:ea typeface="ＭＳ Ｐゴシック" charset="-128"/>
                        </a:rPr>
                        <a:t> symptoms with altered level of consciousness</a:t>
                      </a:r>
                    </a:p>
                  </a:txBody>
                  <a:tcPr marL="182880" marR="182880" marT="45716" marB="45716" horzOverflow="overflow">
                    <a:lnL>
                      <a:noFill/>
                    </a:lnL>
                    <a:lnR>
                      <a:noFill/>
                    </a:lnR>
                    <a:lnT>
                      <a:noFill/>
                    </a:lnT>
                    <a:lnB>
                      <a:noFill/>
                    </a:lnB>
                    <a:lnTlToBr>
                      <a:noFill/>
                    </a:lnTlToBr>
                    <a:lnBlToTr>
                      <a:noFill/>
                    </a:lnBlToTr>
                    <a:solidFill>
                      <a:srgbClr val="F3ED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smtClean="0">
                          <a:ln>
                            <a:noFill/>
                          </a:ln>
                          <a:solidFill>
                            <a:srgbClr val="000000"/>
                          </a:solidFill>
                          <a:effectLst/>
                          <a:latin typeface="Arial" charset="0"/>
                          <a:ea typeface="ＭＳ Ｐゴシック" charset="-128"/>
                        </a:rPr>
                        <a:t>Can involve motor,* autonomic</a:t>
                      </a:r>
                      <a:r>
                        <a:rPr kumimoji="0" lang="en-US" sz="1600" b="0" i="0" u="none" strike="noStrike" cap="none" normalizeH="0" baseline="30000" dirty="0" smtClean="0">
                          <a:ln>
                            <a:noFill/>
                          </a:ln>
                          <a:solidFill>
                            <a:srgbClr val="000000"/>
                          </a:solidFill>
                          <a:effectLst/>
                          <a:latin typeface="Arial" charset="0"/>
                          <a:ea typeface="ＭＳ Ｐゴシック" charset="-128"/>
                        </a:rPr>
                        <a:t>#</a:t>
                      </a:r>
                      <a:r>
                        <a:rPr kumimoji="0" lang="en-US" sz="1600" b="0" i="0" u="none" strike="noStrike" cap="none" normalizeH="0" baseline="0" dirty="0" smtClean="0">
                          <a:ln>
                            <a:noFill/>
                          </a:ln>
                          <a:solidFill>
                            <a:srgbClr val="000000"/>
                          </a:solidFill>
                          <a:effectLst/>
                          <a:latin typeface="Arial" charset="0"/>
                          <a:ea typeface="ＭＳ Ｐゴシック" charset="-128"/>
                        </a:rPr>
                        <a:t> or somatosensory</a:t>
                      </a:r>
                      <a:r>
                        <a:rPr kumimoji="0" lang="en-US" sz="1600" b="0" i="0" u="none" strike="noStrike" cap="none" normalizeH="0" baseline="30000" dirty="0" smtClean="0">
                          <a:ln>
                            <a:noFill/>
                          </a:ln>
                          <a:solidFill>
                            <a:srgbClr val="000000"/>
                          </a:solidFill>
                          <a:effectLst/>
                          <a:latin typeface="Arial" charset="0"/>
                          <a:ea typeface="ＭＳ Ｐゴシック" charset="-128"/>
                        </a:rPr>
                        <a:t>+</a:t>
                      </a:r>
                      <a:r>
                        <a:rPr kumimoji="0" lang="en-US" sz="1600" b="0" i="0" u="none" strike="noStrike" cap="none" normalizeH="0" baseline="0" dirty="0" smtClean="0">
                          <a:ln>
                            <a:noFill/>
                          </a:ln>
                          <a:solidFill>
                            <a:srgbClr val="000000"/>
                          </a:solidFill>
                          <a:effectLst/>
                          <a:latin typeface="Arial" charset="0"/>
                          <a:ea typeface="ＭＳ Ｐゴシック" charset="-128"/>
                        </a:rPr>
                        <a:t> symptoms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Arial" charset="0"/>
                        <a:ea typeface="ＭＳ Ｐゴシック" charset="-128"/>
                      </a:endParaRPr>
                    </a:p>
                  </a:txBody>
                  <a:tcPr marL="182880" marR="182880" marT="45716" marB="45716" horzOverflow="overflow">
                    <a:lnL>
                      <a:noFill/>
                    </a:lnL>
                    <a:lnR>
                      <a:noFill/>
                    </a:lnR>
                    <a:lnT>
                      <a:noFill/>
                    </a:lnT>
                    <a:lnB>
                      <a:noFill/>
                    </a:lnB>
                    <a:lnTlToBr>
                      <a:noFill/>
                    </a:lnTlToBr>
                    <a:lnBlToTr>
                      <a:noFill/>
                    </a:lnBlToTr>
                    <a:solidFill>
                      <a:srgbClr val="F3EDEB"/>
                    </a:solidFill>
                  </a:tcPr>
                </a:tc>
                <a:extLst>
                  <a:ext uri="{0D108BD9-81ED-4DB2-BD59-A6C34878D82A}">
                    <a16:rowId xmlns:a16="http://schemas.microsoft.com/office/drawing/2014/main" val="10002"/>
                  </a:ext>
                </a:extLst>
              </a:tr>
              <a:tr h="1066381">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ＭＳ Ｐゴシック" charset="-128"/>
                        </a:rPr>
                        <a:t>Always involves loss of consciousness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Arial" charset="0"/>
                        <a:ea typeface="ＭＳ Ｐゴシック" charset="-128"/>
                      </a:endParaRPr>
                    </a:p>
                  </a:txBody>
                  <a:tcPr marL="182880" marR="182880" marT="0" marB="45716" horzOverflow="overflow">
                    <a:lnL>
                      <a:noFill/>
                    </a:lnL>
                    <a:lnR>
                      <a:noFill/>
                    </a:lnR>
                    <a:lnT>
                      <a:noFill/>
                    </a:lnT>
                    <a:lnB>
                      <a:noFill/>
                    </a:lnB>
                    <a:lnTlToBr>
                      <a:noFill/>
                    </a:lnTlToBr>
                    <a:lnBlToTr>
                      <a:noFill/>
                    </a:lnBlToTr>
                    <a:solidFill>
                      <a:srgbClr val="E6D9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Arial"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ＭＳ Ｐゴシック" charset="-128"/>
                        </a:rPr>
                        <a:t>May start in one muscle group and spread</a:t>
                      </a:r>
                    </a:p>
                  </a:txBody>
                  <a:tcPr marL="182880" marR="182880" marT="45716" marB="45716" horzOverflow="overflow">
                    <a:lnL>
                      <a:noFill/>
                    </a:lnL>
                    <a:lnR>
                      <a:noFill/>
                    </a:lnR>
                    <a:lnT>
                      <a:noFill/>
                    </a:lnT>
                    <a:lnB>
                      <a:noFill/>
                    </a:lnB>
                    <a:lnTlToBr>
                      <a:noFill/>
                    </a:lnTlToBr>
                    <a:lnBlToTr>
                      <a:noFill/>
                    </a:lnBlToTr>
                    <a:solidFill>
                      <a:srgbClr val="E6D9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Arial" charset="0"/>
                        <a:ea typeface="ＭＳ Ｐゴシック"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ＭＳ Ｐゴシック" charset="-128"/>
                        </a:rPr>
                        <a:t>May start in one muscle group and spread</a:t>
                      </a:r>
                    </a:p>
                  </a:txBody>
                  <a:tcPr marL="182880" marR="182880" marT="45716" marB="45716" horzOverflow="overflow">
                    <a:lnL>
                      <a:noFill/>
                    </a:lnL>
                    <a:lnR>
                      <a:noFill/>
                    </a:lnR>
                    <a:lnT>
                      <a:noFill/>
                    </a:lnT>
                    <a:lnB>
                      <a:noFill/>
                    </a:lnB>
                    <a:lnTlToBr>
                      <a:noFill/>
                    </a:lnTlToBr>
                    <a:lnBlToTr>
                      <a:noFill/>
                    </a:lnBlToTr>
                    <a:solidFill>
                      <a:srgbClr val="E6D9D5"/>
                    </a:solidFill>
                  </a:tcPr>
                </a:tc>
                <a:extLst>
                  <a:ext uri="{0D108BD9-81ED-4DB2-BD59-A6C34878D82A}">
                    <a16:rowId xmlns:a16="http://schemas.microsoft.com/office/drawing/2014/main" val="10003"/>
                  </a:ext>
                </a:extLst>
              </a:tr>
              <a:tr h="1936683">
                <a:tc>
                  <a:txBody>
                    <a:bodyPr/>
                    <a:lstStyle/>
                    <a:p>
                      <a:pPr marL="0" marR="0" lvl="1"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ＭＳ Ｐゴシック" charset="-128"/>
                        </a:rPr>
                        <a:t>Types:</a:t>
                      </a:r>
                    </a:p>
                    <a:p>
                      <a:pPr marL="0" marR="0" lvl="0" indent="0" algn="l" defTabSz="914400" rtl="0" eaLnBrk="1" fontAlgn="base" latinLnBrk="0" hangingPunct="1">
                        <a:lnSpc>
                          <a:spcPct val="100000"/>
                        </a:lnSpc>
                        <a:spcBef>
                          <a:spcPct val="0"/>
                        </a:spcBef>
                        <a:spcAft>
                          <a:spcPct val="0"/>
                        </a:spcAft>
                        <a:buClr>
                          <a:schemeClr val="folHlink"/>
                        </a:buClr>
                        <a:buSzTx/>
                        <a:buFont typeface="Wingdings" charset="2"/>
                        <a:buChar char="§"/>
                        <a:tabLst/>
                      </a:pPr>
                      <a:r>
                        <a:rPr kumimoji="0" lang="en-US" sz="1600" b="0" i="0" u="none" strike="noStrike" cap="none" normalizeH="0" baseline="0" dirty="0" smtClean="0">
                          <a:ln>
                            <a:noFill/>
                          </a:ln>
                          <a:solidFill>
                            <a:srgbClr val="000000"/>
                          </a:solidFill>
                          <a:effectLst/>
                          <a:latin typeface="Arial" charset="0"/>
                          <a:ea typeface="ＭＳ Ｐゴシック" charset="-128"/>
                        </a:rPr>
                        <a:t> Tonic or clonic movements </a:t>
                      </a:r>
                      <a:br>
                        <a:rPr kumimoji="0" lang="en-US" sz="1600" b="0" i="0" u="none" strike="noStrike" cap="none" normalizeH="0" baseline="0" dirty="0" smtClean="0">
                          <a:ln>
                            <a:noFill/>
                          </a:ln>
                          <a:solidFill>
                            <a:srgbClr val="000000"/>
                          </a:solidFill>
                          <a:effectLst/>
                          <a:latin typeface="Arial" charset="0"/>
                          <a:ea typeface="ＭＳ Ｐゴシック" charset="-128"/>
                        </a:rPr>
                      </a:br>
                      <a:r>
                        <a:rPr kumimoji="0" lang="en-US" sz="1600" b="0" i="0" u="none" strike="noStrike" cap="none" normalizeH="0" baseline="0" dirty="0" smtClean="0">
                          <a:ln>
                            <a:noFill/>
                          </a:ln>
                          <a:solidFill>
                            <a:srgbClr val="000000"/>
                          </a:solidFill>
                          <a:effectLst/>
                          <a:latin typeface="Arial" charset="0"/>
                          <a:ea typeface="ＭＳ Ｐゴシック" charset="-128"/>
                        </a:rPr>
                        <a:t>   or combination (grand mal) </a:t>
                      </a:r>
                    </a:p>
                    <a:p>
                      <a:pPr marL="0" marR="0" lvl="0" indent="0" algn="l" defTabSz="914400" rtl="0" eaLnBrk="1" fontAlgn="base" latinLnBrk="0" hangingPunct="1">
                        <a:lnSpc>
                          <a:spcPct val="100000"/>
                        </a:lnSpc>
                        <a:spcBef>
                          <a:spcPct val="0"/>
                        </a:spcBef>
                        <a:spcAft>
                          <a:spcPct val="0"/>
                        </a:spcAft>
                        <a:buClr>
                          <a:schemeClr val="folHlink"/>
                        </a:buClr>
                        <a:buSzTx/>
                        <a:buFont typeface="Wingdings" charset="2"/>
                        <a:buChar char="§"/>
                        <a:tabLst/>
                      </a:pPr>
                      <a:r>
                        <a:rPr kumimoji="0" lang="en-US" sz="1600" b="0" i="0" u="none" strike="noStrike" cap="none" normalizeH="0" baseline="0" dirty="0" smtClean="0">
                          <a:ln>
                            <a:noFill/>
                          </a:ln>
                          <a:solidFill>
                            <a:srgbClr val="000000"/>
                          </a:solidFill>
                          <a:effectLst/>
                          <a:latin typeface="Arial" charset="0"/>
                          <a:ea typeface="ＭＳ Ｐゴシック" charset="-128"/>
                        </a:rPr>
                        <a:t> Absence (petit mal)</a:t>
                      </a:r>
                    </a:p>
                    <a:p>
                      <a:pPr marL="0" marR="0" lvl="0" indent="0" algn="l" defTabSz="914400" rtl="0" eaLnBrk="1" fontAlgn="base" latinLnBrk="0" hangingPunct="1">
                        <a:lnSpc>
                          <a:spcPct val="100000"/>
                        </a:lnSpc>
                        <a:spcBef>
                          <a:spcPct val="0"/>
                        </a:spcBef>
                        <a:spcAft>
                          <a:spcPct val="0"/>
                        </a:spcAft>
                        <a:buClr>
                          <a:schemeClr val="folHlink"/>
                        </a:buClr>
                        <a:buSzTx/>
                        <a:buFont typeface="Wingdings" charset="2"/>
                        <a:buChar char="§"/>
                        <a:tabLst/>
                      </a:pPr>
                      <a:r>
                        <a:rPr kumimoji="0" lang="en-US" sz="1600" b="0" i="0" u="none" strike="noStrike" cap="none" normalizeH="0" baseline="0" dirty="0" smtClean="0">
                          <a:ln>
                            <a:noFill/>
                          </a:ln>
                          <a:solidFill>
                            <a:srgbClr val="000000"/>
                          </a:solidFill>
                          <a:effectLst/>
                          <a:latin typeface="Arial" charset="0"/>
                          <a:ea typeface="ＭＳ Ｐゴシック" charset="-128"/>
                        </a:rPr>
                        <a:t> Myoclonic</a:t>
                      </a:r>
                    </a:p>
                    <a:p>
                      <a:pPr marL="0" marR="0" lvl="0" indent="0" algn="l" defTabSz="914400" rtl="0" eaLnBrk="1" fontAlgn="base" latinLnBrk="0" hangingPunct="1">
                        <a:lnSpc>
                          <a:spcPct val="100000"/>
                        </a:lnSpc>
                        <a:spcBef>
                          <a:spcPct val="0"/>
                        </a:spcBef>
                        <a:spcAft>
                          <a:spcPct val="0"/>
                        </a:spcAft>
                        <a:buClr>
                          <a:schemeClr val="folHlink"/>
                        </a:buClr>
                        <a:buSzTx/>
                        <a:buFont typeface="Wingdings" charset="2"/>
                        <a:buChar char="§"/>
                        <a:tabLst/>
                      </a:pPr>
                      <a:r>
                        <a:rPr kumimoji="0" lang="en-US" sz="1600" b="0" i="0" u="none" strike="noStrike" cap="none" normalizeH="0" baseline="0" dirty="0" smtClean="0">
                          <a:ln>
                            <a:noFill/>
                          </a:ln>
                          <a:solidFill>
                            <a:srgbClr val="000000"/>
                          </a:solidFill>
                          <a:effectLst/>
                          <a:latin typeface="Arial" charset="0"/>
                          <a:ea typeface="ＭＳ Ｐゴシック" charset="-128"/>
                        </a:rPr>
                        <a:t> Atonic (e.g., drop attacks)</a:t>
                      </a:r>
                    </a:p>
                    <a:p>
                      <a:pPr marL="0" marR="0" lvl="0" indent="0" algn="l" defTabSz="914400" rtl="0" eaLnBrk="1" fontAlgn="base" latinLnBrk="0" hangingPunct="1">
                        <a:lnSpc>
                          <a:spcPct val="100000"/>
                        </a:lnSpc>
                        <a:spcBef>
                          <a:spcPct val="0"/>
                        </a:spcBef>
                        <a:spcAft>
                          <a:spcPct val="0"/>
                        </a:spcAft>
                        <a:buClr>
                          <a:schemeClr val="folHlink"/>
                        </a:buClr>
                        <a:buSzTx/>
                        <a:buFont typeface="Wingdings" charset="2"/>
                        <a:buChar char="§"/>
                        <a:tabLst/>
                      </a:pPr>
                      <a:r>
                        <a:rPr kumimoji="0" lang="en-US" sz="1600" b="0" i="0" u="none" strike="noStrike" cap="none" normalizeH="0" baseline="0" dirty="0" smtClean="0">
                          <a:ln>
                            <a:noFill/>
                          </a:ln>
                          <a:solidFill>
                            <a:srgbClr val="000000"/>
                          </a:solidFill>
                          <a:effectLst/>
                          <a:latin typeface="Arial" charset="0"/>
                          <a:ea typeface="ＭＳ Ｐゴシック" charset="-128"/>
                        </a:rPr>
                        <a:t> Infantile spasms</a:t>
                      </a:r>
                    </a:p>
                    <a:p>
                      <a:pPr marL="0" marR="0" lvl="0" indent="0" algn="l" defTabSz="914400" rtl="0" eaLnBrk="1" fontAlgn="base" latinLnBrk="0" hangingPunct="1">
                        <a:lnSpc>
                          <a:spcPct val="100000"/>
                        </a:lnSpc>
                        <a:spcBef>
                          <a:spcPct val="0"/>
                        </a:spcBef>
                        <a:spcAft>
                          <a:spcPct val="0"/>
                        </a:spcAft>
                        <a:buClr>
                          <a:schemeClr val="folHlink"/>
                        </a:buClr>
                        <a:buSzTx/>
                        <a:buFontTx/>
                        <a:buNone/>
                        <a:tabLst/>
                      </a:pPr>
                      <a:endParaRPr kumimoji="0" lang="en-US" sz="1600" b="0" i="0" u="none" strike="noStrike" cap="none" normalizeH="0" baseline="0" dirty="0" smtClean="0">
                        <a:ln>
                          <a:noFill/>
                        </a:ln>
                        <a:solidFill>
                          <a:srgbClr val="000000"/>
                        </a:solidFill>
                        <a:effectLst/>
                        <a:latin typeface="Arial" charset="0"/>
                        <a:ea typeface="ＭＳ Ｐゴシック" charset="-128"/>
                      </a:endParaRPr>
                    </a:p>
                  </a:txBody>
                  <a:tcPr marL="182880" marR="182880" marT="0" marB="45716" horzOverflow="overflow">
                    <a:lnL>
                      <a:noFill/>
                    </a:lnL>
                    <a:lnR>
                      <a:noFill/>
                    </a:lnR>
                    <a:lnT>
                      <a:noFill/>
                    </a:lnT>
                    <a:lnB>
                      <a:noFill/>
                    </a:lnB>
                    <a:lnTlToBr>
                      <a:noFill/>
                    </a:lnTlToBr>
                    <a:lnBlToTr>
                      <a:noFill/>
                    </a:lnBlToTr>
                    <a:solidFill>
                      <a:srgbClr val="F3ED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Arial" charset="0"/>
                        <a:ea typeface="ＭＳ Ｐゴシック" charset="-128"/>
                      </a:endParaRPr>
                    </a:p>
                  </a:txBody>
                  <a:tcPr marL="182880" marR="182880" marT="45716" marB="45716" horzOverflow="overflow">
                    <a:lnL>
                      <a:noFill/>
                    </a:lnL>
                    <a:lnR>
                      <a:noFill/>
                    </a:lnR>
                    <a:lnT>
                      <a:noFill/>
                    </a:lnT>
                    <a:lnB>
                      <a:noFill/>
                    </a:lnB>
                    <a:lnTlToBr>
                      <a:noFill/>
                    </a:lnTlToBr>
                    <a:lnBlToTr>
                      <a:noFill/>
                    </a:lnBlToTr>
                    <a:solidFill>
                      <a:srgbClr val="F3EDE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Arial" charset="0"/>
                        <a:ea typeface="ＭＳ Ｐゴシック" charset="-128"/>
                      </a:endParaRPr>
                    </a:p>
                  </a:txBody>
                  <a:tcPr marL="182880" marR="182880" marT="45716" marB="45716" horzOverflow="overflow">
                    <a:lnL>
                      <a:noFill/>
                    </a:lnL>
                    <a:lnR>
                      <a:noFill/>
                    </a:lnR>
                    <a:lnT>
                      <a:noFill/>
                    </a:lnT>
                    <a:lnB>
                      <a:noFill/>
                    </a:lnB>
                    <a:lnTlToBr>
                      <a:noFill/>
                    </a:lnTlToBr>
                    <a:lnBlToTr>
                      <a:noFill/>
                    </a:lnBlToTr>
                    <a:solidFill>
                      <a:srgbClr val="F3EDEB"/>
                    </a:solidFill>
                  </a:tcPr>
                </a:tc>
                <a:extLst>
                  <a:ext uri="{0D108BD9-81ED-4DB2-BD59-A6C34878D82A}">
                    <a16:rowId xmlns:a16="http://schemas.microsoft.com/office/drawing/2014/main" val="10004"/>
                  </a:ext>
                </a:extLst>
              </a:tr>
            </a:tbl>
          </a:graphicData>
        </a:graphic>
      </p:graphicFrame>
      <p:sp>
        <p:nvSpPr>
          <p:cNvPr id="27668" name="TextBox 5"/>
          <p:cNvSpPr txBox="1">
            <a:spLocks noChangeArrowheads="1"/>
          </p:cNvSpPr>
          <p:nvPr/>
        </p:nvSpPr>
        <p:spPr bwMode="auto">
          <a:xfrm>
            <a:off x="4588933" y="4746180"/>
            <a:ext cx="6502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a:spAutoFit/>
          </a:bodyPr>
          <a:lstStyle>
            <a:lvl1pPr>
              <a:defRPr sz="2000">
                <a:solidFill>
                  <a:srgbClr val="FF0000"/>
                </a:solidFill>
                <a:latin typeface="Arial" panose="020B0604020202020204" pitchFamily="34" charset="0"/>
                <a:ea typeface="ＭＳ Ｐゴシック" panose="020B0600070205080204" pitchFamily="34" charset="-128"/>
              </a:defRPr>
            </a:lvl1pPr>
            <a:lvl2pPr marL="742950" indent="-285750">
              <a:defRPr sz="2000">
                <a:solidFill>
                  <a:srgbClr val="FF0000"/>
                </a:solidFill>
                <a:latin typeface="Arial" panose="020B0604020202020204" pitchFamily="34" charset="0"/>
                <a:ea typeface="ＭＳ Ｐゴシック" panose="020B0600070205080204" pitchFamily="34" charset="-128"/>
              </a:defRPr>
            </a:lvl2pPr>
            <a:lvl3pPr marL="1143000" indent="-228600">
              <a:defRPr sz="2000">
                <a:solidFill>
                  <a:srgbClr val="FF0000"/>
                </a:solidFill>
                <a:latin typeface="Arial" panose="020B0604020202020204" pitchFamily="34" charset="0"/>
                <a:ea typeface="ＭＳ Ｐゴシック" panose="020B0600070205080204" pitchFamily="34" charset="-128"/>
              </a:defRPr>
            </a:lvl3pPr>
            <a:lvl4pPr marL="1600200" indent="-228600">
              <a:defRPr sz="2000">
                <a:solidFill>
                  <a:srgbClr val="FF0000"/>
                </a:solidFill>
                <a:latin typeface="Arial" panose="020B0604020202020204" pitchFamily="34" charset="0"/>
                <a:ea typeface="ＭＳ Ｐゴシック" panose="020B0600070205080204" pitchFamily="34" charset="-128"/>
              </a:defRPr>
            </a:lvl4pPr>
            <a:lvl5pPr marL="2057400" indent="-228600">
              <a:defRPr sz="2000">
                <a:solidFill>
                  <a:srgbClr val="FF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rgbClr val="FF0000"/>
                </a:solidFill>
                <a:latin typeface="Arial" panose="020B0604020202020204" pitchFamily="34" charset="0"/>
                <a:ea typeface="ＭＳ Ｐゴシック" panose="020B0600070205080204" pitchFamily="34" charset="-128"/>
              </a:defRPr>
            </a:lvl9pPr>
          </a:lstStyle>
          <a:p>
            <a:pPr algn="ctr"/>
            <a:r>
              <a:rPr lang="en-US" altLang="en-US" sz="1800" dirty="0">
                <a:solidFill>
                  <a:srgbClr val="955E4B"/>
                </a:solidFill>
              </a:rPr>
              <a:t>Types of symptoms:</a:t>
            </a:r>
          </a:p>
          <a:p>
            <a:pPr algn="ctr"/>
            <a:r>
              <a:rPr lang="en-US" altLang="en-US" sz="1600" dirty="0">
                <a:solidFill>
                  <a:srgbClr val="002060"/>
                </a:solidFill>
              </a:rPr>
              <a:t>1) Motor* - head/eye deviation, jerking, stiffening</a:t>
            </a:r>
          </a:p>
          <a:p>
            <a:pPr algn="ctr"/>
            <a:r>
              <a:rPr lang="en-US" altLang="en-US" sz="1600" dirty="0">
                <a:solidFill>
                  <a:srgbClr val="002060"/>
                </a:solidFill>
              </a:rPr>
              <a:t>2) Autonomic</a:t>
            </a:r>
            <a:r>
              <a:rPr lang="en-US" altLang="en-US" sz="1600" baseline="30000" dirty="0">
                <a:solidFill>
                  <a:srgbClr val="002060"/>
                </a:solidFill>
              </a:rPr>
              <a:t># </a:t>
            </a:r>
            <a:r>
              <a:rPr lang="en-US" altLang="en-US" sz="1600" dirty="0">
                <a:solidFill>
                  <a:srgbClr val="002060"/>
                </a:solidFill>
              </a:rPr>
              <a:t>- pupillary dilatation, drooling, pallor, change in  </a:t>
            </a:r>
          </a:p>
          <a:p>
            <a:pPr algn="ctr"/>
            <a:r>
              <a:rPr lang="en-US" altLang="en-US" sz="1600" dirty="0">
                <a:solidFill>
                  <a:srgbClr val="002060"/>
                </a:solidFill>
              </a:rPr>
              <a:t>    heart rate or respiratory rate</a:t>
            </a:r>
          </a:p>
          <a:p>
            <a:pPr algn="ctr"/>
            <a:r>
              <a:rPr lang="en-US" altLang="en-US" sz="1600" dirty="0">
                <a:solidFill>
                  <a:srgbClr val="002060"/>
                </a:solidFill>
              </a:rPr>
              <a:t>3) Somatosensory</a:t>
            </a:r>
            <a:r>
              <a:rPr lang="en-US" altLang="en-US" sz="1600" baseline="30000" dirty="0">
                <a:solidFill>
                  <a:srgbClr val="002060"/>
                </a:solidFill>
              </a:rPr>
              <a:t>+</a:t>
            </a:r>
            <a:r>
              <a:rPr lang="en-US" altLang="en-US" sz="1600" dirty="0">
                <a:solidFill>
                  <a:srgbClr val="002060"/>
                </a:solidFill>
              </a:rPr>
              <a:t> - smells, alteration of perception (déjà vu)</a:t>
            </a:r>
          </a:p>
        </p:txBody>
      </p:sp>
    </p:spTree>
    <p:extLst>
      <p:ext uri="{BB962C8B-B14F-4D97-AF65-F5344CB8AC3E}">
        <p14:creationId xmlns:p14="http://schemas.microsoft.com/office/powerpoint/2010/main" val="39494777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1" y="0"/>
            <a:ext cx="12192000" cy="6858000"/>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11506201" y="0"/>
            <a:ext cx="685799" cy="5486400"/>
          </a:xfrm>
          <a:custGeom>
            <a:avLst/>
            <a:gdLst/>
            <a:ahLst/>
            <a:cxnLst/>
            <a:rect l="l" t="t" r="r" b="b"/>
            <a:pathLst>
              <a:path w="685799" h="5486400">
                <a:moveTo>
                  <a:pt x="0" y="5486400"/>
                </a:moveTo>
                <a:lnTo>
                  <a:pt x="685799" y="5486400"/>
                </a:lnTo>
                <a:lnTo>
                  <a:pt x="685799" y="0"/>
                </a:lnTo>
                <a:lnTo>
                  <a:pt x="0" y="0"/>
                </a:lnTo>
                <a:lnTo>
                  <a:pt x="0" y="5486400"/>
                </a:lnTo>
                <a:close/>
              </a:path>
            </a:pathLst>
          </a:custGeom>
          <a:solidFill>
            <a:srgbClr val="1F487C"/>
          </a:solidFill>
        </p:spPr>
        <p:txBody>
          <a:bodyPr wrap="square" lIns="0" tIns="0" rIns="0" bIns="0" rtlCol="0">
            <a:noAutofit/>
          </a:bodyPr>
          <a:lstStyle/>
          <a:p>
            <a:endParaRPr/>
          </a:p>
        </p:txBody>
      </p:sp>
      <p:sp>
        <p:nvSpPr>
          <p:cNvPr id="19" name="object 19"/>
          <p:cNvSpPr/>
          <p:nvPr/>
        </p:nvSpPr>
        <p:spPr>
          <a:xfrm>
            <a:off x="11498191" y="6172202"/>
            <a:ext cx="685799" cy="685798"/>
          </a:xfrm>
          <a:custGeom>
            <a:avLst/>
            <a:gdLst/>
            <a:ahLst/>
            <a:cxnLst/>
            <a:rect l="l" t="t" r="r" b="b"/>
            <a:pathLst>
              <a:path w="685799" h="685798">
                <a:moveTo>
                  <a:pt x="685799" y="0"/>
                </a:moveTo>
                <a:lnTo>
                  <a:pt x="0" y="0"/>
                </a:lnTo>
                <a:lnTo>
                  <a:pt x="0" y="685798"/>
                </a:lnTo>
                <a:lnTo>
                  <a:pt x="685799" y="685798"/>
                </a:lnTo>
                <a:lnTo>
                  <a:pt x="685799" y="0"/>
                </a:lnTo>
                <a:close/>
              </a:path>
            </a:pathLst>
          </a:custGeom>
          <a:solidFill>
            <a:srgbClr val="1F487C"/>
          </a:solidFill>
        </p:spPr>
        <p:txBody>
          <a:bodyPr wrap="square" lIns="0" tIns="0" rIns="0" bIns="0" rtlCol="0">
            <a:noAutofit/>
          </a:bodyPr>
          <a:lstStyle/>
          <a:p>
            <a:endParaRPr/>
          </a:p>
        </p:txBody>
      </p:sp>
      <p:sp>
        <p:nvSpPr>
          <p:cNvPr id="20" name="object 20"/>
          <p:cNvSpPr/>
          <p:nvPr/>
        </p:nvSpPr>
        <p:spPr>
          <a:xfrm>
            <a:off x="11498190" y="5486402"/>
            <a:ext cx="685800" cy="685800"/>
          </a:xfrm>
          <a:custGeom>
            <a:avLst/>
            <a:gdLst/>
            <a:ahLst/>
            <a:cxnLst/>
            <a:rect l="l" t="t" r="r" b="b"/>
            <a:pathLst>
              <a:path w="685800" h="685800">
                <a:moveTo>
                  <a:pt x="685799" y="0"/>
                </a:moveTo>
                <a:lnTo>
                  <a:pt x="0" y="0"/>
                </a:lnTo>
                <a:lnTo>
                  <a:pt x="0" y="685800"/>
                </a:lnTo>
                <a:lnTo>
                  <a:pt x="685799" y="685800"/>
                </a:lnTo>
                <a:lnTo>
                  <a:pt x="685799" y="0"/>
                </a:lnTo>
                <a:close/>
              </a:path>
            </a:pathLst>
          </a:custGeom>
          <a:solidFill>
            <a:srgbClr val="634D7E"/>
          </a:solidFill>
        </p:spPr>
        <p:txBody>
          <a:bodyPr wrap="square" lIns="0" tIns="0" rIns="0" bIns="0" rtlCol="0">
            <a:noAutofit/>
          </a:bodyPr>
          <a:lstStyle/>
          <a:p>
            <a:endParaRPr/>
          </a:p>
        </p:txBody>
      </p:sp>
      <p:sp>
        <p:nvSpPr>
          <p:cNvPr id="21" name="object 21"/>
          <p:cNvSpPr/>
          <p:nvPr/>
        </p:nvSpPr>
        <p:spPr>
          <a:xfrm>
            <a:off x="1905000" y="6096000"/>
            <a:ext cx="3654552" cy="557784"/>
          </a:xfrm>
          <a:prstGeom prst="rect">
            <a:avLst/>
          </a:prstGeom>
          <a:blipFill>
            <a:blip r:embed="rId3" cstate="print"/>
            <a:stretch>
              <a:fillRect/>
            </a:stretch>
          </a:blipFill>
        </p:spPr>
        <p:txBody>
          <a:bodyPr wrap="square" lIns="0" tIns="0" rIns="0" bIns="0" rtlCol="0">
            <a:noAutofit/>
          </a:bodyPr>
          <a:lstStyle/>
          <a:p>
            <a:endParaRPr/>
          </a:p>
        </p:txBody>
      </p:sp>
      <p:sp>
        <p:nvSpPr>
          <p:cNvPr id="22" name="object 22"/>
          <p:cNvSpPr/>
          <p:nvPr/>
        </p:nvSpPr>
        <p:spPr>
          <a:xfrm>
            <a:off x="5791200" y="1892808"/>
            <a:ext cx="0" cy="3758882"/>
          </a:xfrm>
          <a:custGeom>
            <a:avLst/>
            <a:gdLst/>
            <a:ahLst/>
            <a:cxnLst/>
            <a:rect l="l" t="t" r="r" b="b"/>
            <a:pathLst>
              <a:path h="3758882">
                <a:moveTo>
                  <a:pt x="0" y="0"/>
                </a:moveTo>
                <a:lnTo>
                  <a:pt x="0" y="3758882"/>
                </a:lnTo>
              </a:path>
            </a:pathLst>
          </a:custGeom>
          <a:ln w="12192">
            <a:solidFill>
              <a:srgbClr val="60497C"/>
            </a:solidFill>
          </a:ln>
        </p:spPr>
        <p:txBody>
          <a:bodyPr wrap="square" lIns="0" tIns="0" rIns="0" bIns="0" rtlCol="0">
            <a:noAutofit/>
          </a:bodyPr>
          <a:lstStyle/>
          <a:p>
            <a:endParaRPr/>
          </a:p>
        </p:txBody>
      </p:sp>
      <p:sp>
        <p:nvSpPr>
          <p:cNvPr id="16" name="object 16"/>
          <p:cNvSpPr txBox="1"/>
          <p:nvPr/>
        </p:nvSpPr>
        <p:spPr>
          <a:xfrm>
            <a:off x="2059941" y="228088"/>
            <a:ext cx="6433745" cy="1310189"/>
          </a:xfrm>
          <a:prstGeom prst="rect">
            <a:avLst/>
          </a:prstGeom>
        </p:spPr>
        <p:txBody>
          <a:bodyPr wrap="square" lIns="0" tIns="0" rIns="0" bIns="0" rtlCol="0">
            <a:noAutofit/>
          </a:bodyPr>
          <a:lstStyle/>
          <a:p>
            <a:pPr marL="12700">
              <a:lnSpc>
                <a:spcPts val="4845"/>
              </a:lnSpc>
              <a:spcBef>
                <a:spcPts val="242"/>
              </a:spcBef>
            </a:pPr>
            <a:r>
              <a:rPr sz="4600" b="1" spc="-89" dirty="0">
                <a:solidFill>
                  <a:srgbClr val="1F487C"/>
                </a:solidFill>
                <a:latin typeface="Cambria"/>
                <a:cs typeface="Cambria"/>
              </a:rPr>
              <a:t>C</a:t>
            </a:r>
            <a:r>
              <a:rPr sz="4600" b="1" spc="-94" dirty="0">
                <a:solidFill>
                  <a:srgbClr val="1F487C"/>
                </a:solidFill>
                <a:latin typeface="Cambria"/>
                <a:cs typeface="Cambria"/>
              </a:rPr>
              <a:t>la</a:t>
            </a:r>
            <a:r>
              <a:rPr sz="4600" b="1" spc="-89" dirty="0">
                <a:solidFill>
                  <a:srgbClr val="1F487C"/>
                </a:solidFill>
                <a:latin typeface="Cambria"/>
                <a:cs typeface="Cambria"/>
              </a:rPr>
              <a:t>ss</a:t>
            </a:r>
            <a:r>
              <a:rPr sz="4600" b="1" spc="-100" dirty="0">
                <a:solidFill>
                  <a:srgbClr val="1F487C"/>
                </a:solidFill>
                <a:latin typeface="Cambria"/>
                <a:cs typeface="Cambria"/>
              </a:rPr>
              <a:t>i</a:t>
            </a:r>
            <a:r>
              <a:rPr sz="4600" b="1" spc="-94" dirty="0">
                <a:solidFill>
                  <a:srgbClr val="1F487C"/>
                </a:solidFill>
                <a:latin typeface="Cambria"/>
                <a:cs typeface="Cambria"/>
              </a:rPr>
              <a:t>f</a:t>
            </a:r>
            <a:r>
              <a:rPr sz="4600" b="1" spc="-100" dirty="0">
                <a:solidFill>
                  <a:srgbClr val="1F487C"/>
                </a:solidFill>
                <a:latin typeface="Cambria"/>
                <a:cs typeface="Cambria"/>
              </a:rPr>
              <a:t>i</a:t>
            </a:r>
            <a:r>
              <a:rPr sz="4600" b="1" spc="-89" dirty="0">
                <a:solidFill>
                  <a:srgbClr val="1F487C"/>
                </a:solidFill>
                <a:latin typeface="Cambria"/>
                <a:cs typeface="Cambria"/>
              </a:rPr>
              <a:t>c</a:t>
            </a:r>
            <a:r>
              <a:rPr sz="4600" b="1" spc="-94" dirty="0">
                <a:solidFill>
                  <a:srgbClr val="1F487C"/>
                </a:solidFill>
                <a:latin typeface="Cambria"/>
                <a:cs typeface="Cambria"/>
              </a:rPr>
              <a:t>at</a:t>
            </a:r>
            <a:r>
              <a:rPr sz="4600" b="1" spc="-100" dirty="0">
                <a:solidFill>
                  <a:srgbClr val="1F487C"/>
                </a:solidFill>
                <a:latin typeface="Cambria"/>
                <a:cs typeface="Cambria"/>
              </a:rPr>
              <a:t>io</a:t>
            </a:r>
            <a:r>
              <a:rPr sz="4600" b="1" dirty="0">
                <a:solidFill>
                  <a:srgbClr val="1F487C"/>
                </a:solidFill>
                <a:latin typeface="Cambria"/>
                <a:cs typeface="Cambria"/>
              </a:rPr>
              <a:t>n</a:t>
            </a:r>
            <a:r>
              <a:rPr sz="4600" b="1" spc="-385" dirty="0">
                <a:solidFill>
                  <a:srgbClr val="1F487C"/>
                </a:solidFill>
                <a:latin typeface="Cambria"/>
                <a:cs typeface="Cambria"/>
              </a:rPr>
              <a:t> </a:t>
            </a:r>
            <a:r>
              <a:rPr sz="4600" b="1" spc="-100" dirty="0">
                <a:solidFill>
                  <a:srgbClr val="1F487C"/>
                </a:solidFill>
                <a:latin typeface="Cambria"/>
                <a:cs typeface="Cambria"/>
              </a:rPr>
              <a:t>o</a:t>
            </a:r>
            <a:r>
              <a:rPr sz="4600" b="1" dirty="0">
                <a:solidFill>
                  <a:srgbClr val="1F487C"/>
                </a:solidFill>
                <a:latin typeface="Cambria"/>
                <a:cs typeface="Cambria"/>
              </a:rPr>
              <a:t>f</a:t>
            </a:r>
            <a:r>
              <a:rPr sz="4600" b="1" spc="-241" dirty="0">
                <a:solidFill>
                  <a:srgbClr val="1F487C"/>
                </a:solidFill>
                <a:latin typeface="Cambria"/>
                <a:cs typeface="Cambria"/>
              </a:rPr>
              <a:t> </a:t>
            </a:r>
            <a:r>
              <a:rPr sz="4600" b="1" spc="-54" dirty="0">
                <a:solidFill>
                  <a:srgbClr val="1F487C"/>
                </a:solidFill>
                <a:latin typeface="Cambria"/>
                <a:cs typeface="Cambria"/>
              </a:rPr>
              <a:t>S</a:t>
            </a:r>
            <a:r>
              <a:rPr sz="4600" b="1" spc="-100" dirty="0">
                <a:solidFill>
                  <a:srgbClr val="1F487C"/>
                </a:solidFill>
                <a:latin typeface="Cambria"/>
                <a:cs typeface="Cambria"/>
              </a:rPr>
              <a:t>eiz</a:t>
            </a:r>
            <a:r>
              <a:rPr sz="4600" b="1" spc="-94" dirty="0">
                <a:solidFill>
                  <a:srgbClr val="1F487C"/>
                </a:solidFill>
                <a:latin typeface="Cambria"/>
                <a:cs typeface="Cambria"/>
              </a:rPr>
              <a:t>u</a:t>
            </a:r>
            <a:r>
              <a:rPr sz="4600" b="1" spc="-159" dirty="0">
                <a:solidFill>
                  <a:srgbClr val="1F487C"/>
                </a:solidFill>
                <a:latin typeface="Cambria"/>
                <a:cs typeface="Cambria"/>
              </a:rPr>
              <a:t>r</a:t>
            </a:r>
            <a:r>
              <a:rPr sz="4600" b="1" spc="-100" dirty="0">
                <a:solidFill>
                  <a:srgbClr val="1F487C"/>
                </a:solidFill>
                <a:latin typeface="Cambria"/>
                <a:cs typeface="Cambria"/>
              </a:rPr>
              <a:t>e</a:t>
            </a:r>
            <a:r>
              <a:rPr sz="4600" b="1" dirty="0">
                <a:solidFill>
                  <a:srgbClr val="1F487C"/>
                </a:solidFill>
                <a:latin typeface="Cambria"/>
                <a:cs typeface="Cambria"/>
              </a:rPr>
              <a:t>s</a:t>
            </a:r>
            <a:endParaRPr sz="4600">
              <a:latin typeface="Cambria"/>
              <a:cs typeface="Cambria"/>
            </a:endParaRPr>
          </a:p>
          <a:p>
            <a:pPr marL="12700" marR="87553">
              <a:lnSpc>
                <a:spcPts val="5340"/>
              </a:lnSpc>
              <a:spcBef>
                <a:spcPts val="149"/>
              </a:spcBef>
            </a:pPr>
            <a:r>
              <a:rPr sz="6900" b="1" spc="-100" baseline="-1236" dirty="0">
                <a:solidFill>
                  <a:srgbClr val="1F487C"/>
                </a:solidFill>
                <a:latin typeface="Cambria"/>
                <a:cs typeface="Cambria"/>
              </a:rPr>
              <a:t>E</a:t>
            </a:r>
            <a:r>
              <a:rPr sz="6900" b="1" spc="-94" baseline="-1236" dirty="0">
                <a:solidFill>
                  <a:srgbClr val="1F487C"/>
                </a:solidFill>
                <a:latin typeface="Cambria"/>
                <a:cs typeface="Cambria"/>
              </a:rPr>
              <a:t>p</a:t>
            </a:r>
            <a:r>
              <a:rPr sz="6900" b="1" spc="-100" baseline="-1236" dirty="0">
                <a:solidFill>
                  <a:srgbClr val="1F487C"/>
                </a:solidFill>
                <a:latin typeface="Cambria"/>
                <a:cs typeface="Cambria"/>
              </a:rPr>
              <a:t>i</a:t>
            </a:r>
            <a:r>
              <a:rPr sz="6900" b="1" spc="-94" baseline="-1236" dirty="0">
                <a:solidFill>
                  <a:srgbClr val="1F487C"/>
                </a:solidFill>
                <a:latin typeface="Cambria"/>
                <a:cs typeface="Cambria"/>
              </a:rPr>
              <a:t>l</a:t>
            </a:r>
            <a:r>
              <a:rPr sz="6900" b="1" spc="-100" baseline="-1236" dirty="0">
                <a:solidFill>
                  <a:srgbClr val="1F487C"/>
                </a:solidFill>
                <a:latin typeface="Cambria"/>
                <a:cs typeface="Cambria"/>
              </a:rPr>
              <a:t>e</a:t>
            </a:r>
            <a:r>
              <a:rPr sz="6900" b="1" spc="-94" baseline="-1236" dirty="0">
                <a:solidFill>
                  <a:srgbClr val="1F487C"/>
                </a:solidFill>
                <a:latin typeface="Cambria"/>
                <a:cs typeface="Cambria"/>
              </a:rPr>
              <a:t>p</a:t>
            </a:r>
            <a:r>
              <a:rPr sz="6900" b="1" spc="-129" baseline="-1236" dirty="0">
                <a:solidFill>
                  <a:srgbClr val="1F487C"/>
                </a:solidFill>
                <a:latin typeface="Cambria"/>
                <a:cs typeface="Cambria"/>
              </a:rPr>
              <a:t>s</a:t>
            </a:r>
            <a:r>
              <a:rPr sz="6900" b="1" baseline="-1236" dirty="0">
                <a:solidFill>
                  <a:srgbClr val="1F487C"/>
                </a:solidFill>
                <a:latin typeface="Cambria"/>
                <a:cs typeface="Cambria"/>
              </a:rPr>
              <a:t>y</a:t>
            </a:r>
            <a:r>
              <a:rPr sz="6900" b="1" spc="-269" baseline="-1236" dirty="0">
                <a:solidFill>
                  <a:srgbClr val="1F487C"/>
                </a:solidFill>
                <a:latin typeface="Cambria"/>
                <a:cs typeface="Cambria"/>
              </a:rPr>
              <a:t> </a:t>
            </a:r>
            <a:r>
              <a:rPr sz="6900" b="1" spc="-175" baseline="-1236" dirty="0">
                <a:solidFill>
                  <a:srgbClr val="1F487C"/>
                </a:solidFill>
                <a:latin typeface="Cambria"/>
                <a:cs typeface="Cambria"/>
              </a:rPr>
              <a:t>S</a:t>
            </a:r>
            <a:r>
              <a:rPr sz="6900" b="1" spc="-100" baseline="-1236" dirty="0">
                <a:solidFill>
                  <a:srgbClr val="1F487C"/>
                </a:solidFill>
                <a:latin typeface="Cambria"/>
                <a:cs typeface="Cambria"/>
              </a:rPr>
              <a:t>yn</a:t>
            </a:r>
            <a:r>
              <a:rPr sz="6900" b="1" spc="-94" baseline="-1236" dirty="0">
                <a:solidFill>
                  <a:srgbClr val="1F487C"/>
                </a:solidFill>
                <a:latin typeface="Cambria"/>
                <a:cs typeface="Cambria"/>
              </a:rPr>
              <a:t>d</a:t>
            </a:r>
            <a:r>
              <a:rPr sz="6900" b="1" spc="-164" baseline="-1236" dirty="0">
                <a:solidFill>
                  <a:srgbClr val="1F487C"/>
                </a:solidFill>
                <a:latin typeface="Cambria"/>
                <a:cs typeface="Cambria"/>
              </a:rPr>
              <a:t>r</a:t>
            </a:r>
            <a:r>
              <a:rPr sz="6900" b="1" spc="-100" baseline="-1236" dirty="0">
                <a:solidFill>
                  <a:srgbClr val="1F487C"/>
                </a:solidFill>
                <a:latin typeface="Cambria"/>
                <a:cs typeface="Cambria"/>
              </a:rPr>
              <a:t>o</a:t>
            </a:r>
            <a:r>
              <a:rPr sz="6900" b="1" spc="-94" baseline="-1236" dirty="0">
                <a:solidFill>
                  <a:srgbClr val="1F487C"/>
                </a:solidFill>
                <a:latin typeface="Cambria"/>
                <a:cs typeface="Cambria"/>
              </a:rPr>
              <a:t>m</a:t>
            </a:r>
            <a:r>
              <a:rPr sz="6900" b="1" spc="-100" baseline="-1236" dirty="0">
                <a:solidFill>
                  <a:srgbClr val="1F487C"/>
                </a:solidFill>
                <a:latin typeface="Cambria"/>
                <a:cs typeface="Cambria"/>
              </a:rPr>
              <a:t>e</a:t>
            </a:r>
            <a:r>
              <a:rPr sz="6900" b="1" baseline="-1236" dirty="0">
                <a:solidFill>
                  <a:srgbClr val="1F487C"/>
                </a:solidFill>
                <a:latin typeface="Cambria"/>
                <a:cs typeface="Cambria"/>
              </a:rPr>
              <a:t>s</a:t>
            </a:r>
            <a:endParaRPr sz="4600">
              <a:latin typeface="Cambria"/>
              <a:cs typeface="Cambria"/>
            </a:endParaRPr>
          </a:p>
        </p:txBody>
      </p:sp>
      <p:sp>
        <p:nvSpPr>
          <p:cNvPr id="15" name="object 15"/>
          <p:cNvSpPr txBox="1"/>
          <p:nvPr/>
        </p:nvSpPr>
        <p:spPr>
          <a:xfrm>
            <a:off x="8483470" y="228087"/>
            <a:ext cx="1101242" cy="609092"/>
          </a:xfrm>
          <a:prstGeom prst="rect">
            <a:avLst/>
          </a:prstGeom>
        </p:spPr>
        <p:txBody>
          <a:bodyPr wrap="square" lIns="0" tIns="0" rIns="0" bIns="0" rtlCol="0">
            <a:noAutofit/>
          </a:bodyPr>
          <a:lstStyle/>
          <a:p>
            <a:pPr marL="12700">
              <a:lnSpc>
                <a:spcPts val="4795"/>
              </a:lnSpc>
              <a:spcBef>
                <a:spcPts val="239"/>
              </a:spcBef>
            </a:pPr>
            <a:r>
              <a:rPr sz="4600" b="1" spc="-94" dirty="0">
                <a:solidFill>
                  <a:srgbClr val="1F487C"/>
                </a:solidFill>
                <a:latin typeface="Cambria"/>
                <a:cs typeface="Cambria"/>
              </a:rPr>
              <a:t>a</a:t>
            </a:r>
            <a:r>
              <a:rPr sz="4600" b="1" spc="-100" dirty="0">
                <a:solidFill>
                  <a:srgbClr val="1F487C"/>
                </a:solidFill>
                <a:latin typeface="Cambria"/>
                <a:cs typeface="Cambria"/>
              </a:rPr>
              <a:t>n</a:t>
            </a:r>
            <a:r>
              <a:rPr sz="4600" b="1" dirty="0">
                <a:solidFill>
                  <a:srgbClr val="1F487C"/>
                </a:solidFill>
                <a:latin typeface="Cambria"/>
                <a:cs typeface="Cambria"/>
              </a:rPr>
              <a:t>d</a:t>
            </a:r>
            <a:endParaRPr sz="4600">
              <a:latin typeface="Cambria"/>
              <a:cs typeface="Cambria"/>
            </a:endParaRPr>
          </a:p>
        </p:txBody>
      </p:sp>
      <p:sp>
        <p:nvSpPr>
          <p:cNvPr id="14" name="object 14"/>
          <p:cNvSpPr txBox="1"/>
          <p:nvPr/>
        </p:nvSpPr>
        <p:spPr>
          <a:xfrm>
            <a:off x="6237479" y="1962557"/>
            <a:ext cx="3258343" cy="1410055"/>
          </a:xfrm>
          <a:prstGeom prst="rect">
            <a:avLst/>
          </a:prstGeom>
        </p:spPr>
        <p:txBody>
          <a:bodyPr wrap="square" lIns="0" tIns="0" rIns="0" bIns="0" rtlCol="0">
            <a:noAutofit/>
          </a:bodyPr>
          <a:lstStyle/>
          <a:p>
            <a:pPr marR="1304679" algn="ctr">
              <a:lnSpc>
                <a:spcPts val="2755"/>
              </a:lnSpc>
              <a:spcBef>
                <a:spcPts val="137"/>
              </a:spcBef>
            </a:pPr>
            <a:r>
              <a:rPr sz="3900" b="1" spc="-29" baseline="3150" dirty="0">
                <a:solidFill>
                  <a:srgbClr val="1F487C"/>
                </a:solidFill>
                <a:latin typeface="Calibri"/>
                <a:cs typeface="Calibri"/>
              </a:rPr>
              <a:t>F</a:t>
            </a:r>
            <a:r>
              <a:rPr sz="3900" b="1" baseline="3150" dirty="0">
                <a:solidFill>
                  <a:srgbClr val="1F487C"/>
                </a:solidFill>
                <a:latin typeface="Calibri"/>
                <a:cs typeface="Calibri"/>
              </a:rPr>
              <a:t>oc</a:t>
            </a:r>
            <a:r>
              <a:rPr sz="3900" b="1" spc="-9" baseline="3150" dirty="0">
                <a:solidFill>
                  <a:srgbClr val="1F487C"/>
                </a:solidFill>
                <a:latin typeface="Calibri"/>
                <a:cs typeface="Calibri"/>
              </a:rPr>
              <a:t>a</a:t>
            </a:r>
            <a:r>
              <a:rPr sz="3900" b="1" baseline="3150" dirty="0">
                <a:solidFill>
                  <a:srgbClr val="1F487C"/>
                </a:solidFill>
                <a:latin typeface="Calibri"/>
                <a:cs typeface="Calibri"/>
              </a:rPr>
              <a:t>l</a:t>
            </a:r>
            <a:r>
              <a:rPr sz="3900" b="1" spc="-14" baseline="3150" dirty="0">
                <a:solidFill>
                  <a:srgbClr val="1F487C"/>
                </a:solidFill>
                <a:latin typeface="Calibri"/>
                <a:cs typeface="Calibri"/>
              </a:rPr>
              <a:t> </a:t>
            </a:r>
            <a:r>
              <a:rPr sz="3900" b="1" baseline="3150" dirty="0">
                <a:solidFill>
                  <a:srgbClr val="1F487C"/>
                </a:solidFill>
                <a:latin typeface="Calibri"/>
                <a:cs typeface="Calibri"/>
              </a:rPr>
              <a:t>Sei</a:t>
            </a:r>
            <a:r>
              <a:rPr sz="3900" b="1" spc="-19" baseline="3150" dirty="0">
                <a:solidFill>
                  <a:srgbClr val="1F487C"/>
                </a:solidFill>
                <a:latin typeface="Calibri"/>
                <a:cs typeface="Calibri"/>
              </a:rPr>
              <a:t>z</a:t>
            </a:r>
            <a:r>
              <a:rPr sz="3900" b="1" baseline="3150" dirty="0">
                <a:solidFill>
                  <a:srgbClr val="1F487C"/>
                </a:solidFill>
                <a:latin typeface="Calibri"/>
                <a:cs typeface="Calibri"/>
              </a:rPr>
              <a:t>u</a:t>
            </a:r>
            <a:r>
              <a:rPr sz="3900" b="1" spc="-34" baseline="3150" dirty="0">
                <a:solidFill>
                  <a:srgbClr val="1F487C"/>
                </a:solidFill>
                <a:latin typeface="Calibri"/>
                <a:cs typeface="Calibri"/>
              </a:rPr>
              <a:t>r</a:t>
            </a:r>
            <a:r>
              <a:rPr sz="3900" b="1" baseline="3150" dirty="0">
                <a:solidFill>
                  <a:srgbClr val="1F487C"/>
                </a:solidFill>
                <a:latin typeface="Calibri"/>
                <a:cs typeface="Calibri"/>
              </a:rPr>
              <a:t>es</a:t>
            </a:r>
            <a:endParaRPr sz="2600">
              <a:latin typeface="Calibri"/>
              <a:cs typeface="Calibri"/>
            </a:endParaRPr>
          </a:p>
          <a:p>
            <a:pPr marL="127000" marR="31483">
              <a:lnSpc>
                <a:spcPts val="2140"/>
              </a:lnSpc>
            </a:pPr>
            <a:r>
              <a:rPr sz="2700" baseline="1610" dirty="0">
                <a:solidFill>
                  <a:srgbClr val="634D7E"/>
                </a:solidFill>
                <a:latin typeface="Arial"/>
                <a:cs typeface="Arial"/>
              </a:rPr>
              <a:t>• </a:t>
            </a:r>
            <a:r>
              <a:rPr sz="2700" spc="175" baseline="1610" dirty="0">
                <a:solidFill>
                  <a:srgbClr val="634D7E"/>
                </a:solidFill>
                <a:latin typeface="Arial"/>
                <a:cs typeface="Arial"/>
              </a:rPr>
              <a:t> </a:t>
            </a:r>
            <a:r>
              <a:rPr sz="2700" baseline="1517" dirty="0">
                <a:latin typeface="Calibri"/>
                <a:cs typeface="Calibri"/>
              </a:rPr>
              <a:t>Simp</a:t>
            </a:r>
            <a:r>
              <a:rPr sz="2700" spc="-4" baseline="1517" dirty="0">
                <a:latin typeface="Calibri"/>
                <a:cs typeface="Calibri"/>
              </a:rPr>
              <a:t>l</a:t>
            </a:r>
            <a:r>
              <a:rPr sz="2700" baseline="1517" dirty="0">
                <a:latin typeface="Calibri"/>
                <a:cs typeface="Calibri"/>
              </a:rPr>
              <a:t>e</a:t>
            </a:r>
            <a:r>
              <a:rPr sz="2700" spc="14" baseline="1517" dirty="0">
                <a:latin typeface="Calibri"/>
                <a:cs typeface="Calibri"/>
              </a:rPr>
              <a:t> </a:t>
            </a:r>
            <a:r>
              <a:rPr sz="2700" baseline="1517" dirty="0">
                <a:latin typeface="Calibri"/>
                <a:cs typeface="Calibri"/>
              </a:rPr>
              <a:t>part</a:t>
            </a:r>
            <a:r>
              <a:rPr sz="2700" spc="-9" baseline="1517" dirty="0">
                <a:latin typeface="Calibri"/>
                <a:cs typeface="Calibri"/>
              </a:rPr>
              <a:t>i</a:t>
            </a:r>
            <a:r>
              <a:rPr sz="2700" baseline="1517" dirty="0">
                <a:latin typeface="Calibri"/>
                <a:cs typeface="Calibri"/>
              </a:rPr>
              <a:t>al</a:t>
            </a:r>
            <a:r>
              <a:rPr sz="2700" spc="9" baseline="1517" dirty="0">
                <a:latin typeface="Calibri"/>
                <a:cs typeface="Calibri"/>
              </a:rPr>
              <a:t> </a:t>
            </a:r>
            <a:r>
              <a:rPr sz="2700" baseline="1517" dirty="0">
                <a:latin typeface="Calibri"/>
                <a:cs typeface="Calibri"/>
              </a:rPr>
              <a:t>*</a:t>
            </a:r>
            <a:endParaRPr>
              <a:latin typeface="Calibri"/>
              <a:cs typeface="Calibri"/>
            </a:endParaRPr>
          </a:p>
          <a:p>
            <a:pPr marL="127000" marR="31483">
              <a:lnSpc>
                <a:spcPts val="2160"/>
              </a:lnSpc>
              <a:spcBef>
                <a:spcPts val="1"/>
              </a:spcBef>
            </a:pPr>
            <a:r>
              <a:rPr sz="2700" baseline="1610" dirty="0">
                <a:solidFill>
                  <a:srgbClr val="634D7E"/>
                </a:solidFill>
                <a:latin typeface="Arial"/>
                <a:cs typeface="Arial"/>
              </a:rPr>
              <a:t>• </a:t>
            </a:r>
            <a:r>
              <a:rPr sz="2700" spc="175" baseline="1610" dirty="0">
                <a:solidFill>
                  <a:srgbClr val="634D7E"/>
                </a:solidFill>
                <a:latin typeface="Arial"/>
                <a:cs typeface="Arial"/>
              </a:rPr>
              <a:t> </a:t>
            </a:r>
            <a:r>
              <a:rPr sz="2700" baseline="1517" dirty="0">
                <a:latin typeface="Calibri"/>
                <a:cs typeface="Calibri"/>
              </a:rPr>
              <a:t>Compl</a:t>
            </a:r>
            <a:r>
              <a:rPr sz="2700" spc="-19" baseline="1517" dirty="0">
                <a:latin typeface="Calibri"/>
                <a:cs typeface="Calibri"/>
              </a:rPr>
              <a:t>e</a:t>
            </a:r>
            <a:r>
              <a:rPr sz="2700" baseline="1517" dirty="0">
                <a:latin typeface="Calibri"/>
                <a:cs typeface="Calibri"/>
              </a:rPr>
              <a:t>x p</a:t>
            </a:r>
            <a:r>
              <a:rPr sz="2700" spc="4" baseline="1517" dirty="0">
                <a:latin typeface="Calibri"/>
                <a:cs typeface="Calibri"/>
              </a:rPr>
              <a:t>a</a:t>
            </a:r>
            <a:r>
              <a:rPr sz="2700" baseline="1517" dirty="0">
                <a:latin typeface="Calibri"/>
                <a:cs typeface="Calibri"/>
              </a:rPr>
              <a:t>r</a:t>
            </a:r>
            <a:r>
              <a:rPr sz="2700" spc="-4" baseline="1517" dirty="0">
                <a:latin typeface="Calibri"/>
                <a:cs typeface="Calibri"/>
              </a:rPr>
              <a:t>ti</a:t>
            </a:r>
            <a:r>
              <a:rPr sz="2700" baseline="1517" dirty="0">
                <a:latin typeface="Calibri"/>
                <a:cs typeface="Calibri"/>
              </a:rPr>
              <a:t>al</a:t>
            </a:r>
            <a:r>
              <a:rPr sz="2700" spc="19" baseline="1517" dirty="0">
                <a:latin typeface="Calibri"/>
                <a:cs typeface="Calibri"/>
              </a:rPr>
              <a:t> </a:t>
            </a:r>
            <a:r>
              <a:rPr sz="2700" baseline="1517" dirty="0">
                <a:latin typeface="Calibri"/>
                <a:cs typeface="Calibri"/>
              </a:rPr>
              <a:t>*</a:t>
            </a:r>
            <a:endParaRPr>
              <a:latin typeface="Calibri"/>
              <a:cs typeface="Calibri"/>
            </a:endParaRPr>
          </a:p>
          <a:p>
            <a:pPr marL="355600" indent="-228600">
              <a:lnSpc>
                <a:spcPts val="2197"/>
              </a:lnSpc>
              <a:spcBef>
                <a:spcPts val="237"/>
              </a:spcBef>
              <a:tabLst>
                <a:tab pos="355600" algn="l"/>
              </a:tabLst>
            </a:pPr>
            <a:r>
              <a:rPr dirty="0">
                <a:solidFill>
                  <a:srgbClr val="634D7E"/>
                </a:solidFill>
                <a:latin typeface="Arial"/>
                <a:cs typeface="Arial"/>
              </a:rPr>
              <a:t>•	</a:t>
            </a:r>
            <a:r>
              <a:rPr spc="-39" dirty="0">
                <a:latin typeface="Calibri"/>
                <a:cs typeface="Calibri"/>
              </a:rPr>
              <a:t>P</a:t>
            </a:r>
            <a:r>
              <a:rPr dirty="0">
                <a:latin typeface="Calibri"/>
                <a:cs typeface="Calibri"/>
              </a:rPr>
              <a:t>ar</a:t>
            </a:r>
            <a:r>
              <a:rPr spc="-4" dirty="0">
                <a:latin typeface="Calibri"/>
                <a:cs typeface="Calibri"/>
              </a:rPr>
              <a:t>ti</a:t>
            </a:r>
            <a:r>
              <a:rPr dirty="0">
                <a:latin typeface="Calibri"/>
                <a:cs typeface="Calibri"/>
              </a:rPr>
              <a:t>al</a:t>
            </a:r>
            <a:r>
              <a:rPr spc="9" dirty="0">
                <a:latin typeface="Calibri"/>
                <a:cs typeface="Calibri"/>
              </a:rPr>
              <a:t> </a:t>
            </a:r>
            <a:r>
              <a:rPr dirty="0">
                <a:latin typeface="Calibri"/>
                <a:cs typeface="Calibri"/>
              </a:rPr>
              <a:t>s</a:t>
            </a:r>
            <a:r>
              <a:rPr spc="4" dirty="0">
                <a:latin typeface="Calibri"/>
                <a:cs typeface="Calibri"/>
              </a:rPr>
              <a:t>e</a:t>
            </a:r>
            <a:r>
              <a:rPr spc="-4" dirty="0">
                <a:latin typeface="Calibri"/>
                <a:cs typeface="Calibri"/>
              </a:rPr>
              <a:t>i</a:t>
            </a:r>
            <a:r>
              <a:rPr spc="-14" dirty="0">
                <a:latin typeface="Calibri"/>
                <a:cs typeface="Calibri"/>
              </a:rPr>
              <a:t>z</a:t>
            </a:r>
            <a:r>
              <a:rPr dirty="0">
                <a:latin typeface="Calibri"/>
                <a:cs typeface="Calibri"/>
              </a:rPr>
              <a:t>u</a:t>
            </a:r>
            <a:r>
              <a:rPr spc="-25" dirty="0">
                <a:latin typeface="Calibri"/>
                <a:cs typeface="Calibri"/>
              </a:rPr>
              <a:t>r</a:t>
            </a:r>
            <a:r>
              <a:rPr dirty="0">
                <a:latin typeface="Calibri"/>
                <a:cs typeface="Calibri"/>
              </a:rPr>
              <a:t>es</a:t>
            </a:r>
            <a:r>
              <a:rPr spc="4" dirty="0">
                <a:latin typeface="Calibri"/>
                <a:cs typeface="Calibri"/>
              </a:rPr>
              <a:t> </a:t>
            </a:r>
            <a:r>
              <a:rPr dirty="0">
                <a:latin typeface="Calibri"/>
                <a:cs typeface="Calibri"/>
              </a:rPr>
              <a:t>w</a:t>
            </a:r>
            <a:r>
              <a:rPr spc="-4" dirty="0">
                <a:latin typeface="Calibri"/>
                <a:cs typeface="Calibri"/>
              </a:rPr>
              <a:t>i</a:t>
            </a:r>
            <a:r>
              <a:rPr dirty="0">
                <a:latin typeface="Calibri"/>
                <a:cs typeface="Calibri"/>
              </a:rPr>
              <a:t>th</a:t>
            </a:r>
            <a:r>
              <a:rPr spc="9" dirty="0">
                <a:latin typeface="Calibri"/>
                <a:cs typeface="Calibri"/>
              </a:rPr>
              <a:t> </a:t>
            </a:r>
            <a:r>
              <a:rPr dirty="0">
                <a:latin typeface="Calibri"/>
                <a:cs typeface="Calibri"/>
              </a:rPr>
              <a:t>s</a:t>
            </a:r>
            <a:r>
              <a:rPr spc="4" dirty="0">
                <a:latin typeface="Calibri"/>
                <a:cs typeface="Calibri"/>
              </a:rPr>
              <a:t>e</a:t>
            </a:r>
            <a:r>
              <a:rPr spc="-19" dirty="0">
                <a:latin typeface="Calibri"/>
                <a:cs typeface="Calibri"/>
              </a:rPr>
              <a:t>c</a:t>
            </a:r>
            <a:r>
              <a:rPr dirty="0">
                <a:latin typeface="Calibri"/>
                <a:cs typeface="Calibri"/>
              </a:rPr>
              <a:t>ond</a:t>
            </a:r>
            <a:r>
              <a:rPr spc="4" dirty="0">
                <a:latin typeface="Calibri"/>
                <a:cs typeface="Calibri"/>
              </a:rPr>
              <a:t>ar</a:t>
            </a:r>
            <a:r>
              <a:rPr dirty="0">
                <a:latin typeface="Calibri"/>
                <a:cs typeface="Calibri"/>
              </a:rPr>
              <a:t>y </a:t>
            </a:r>
            <a:endParaRPr>
              <a:latin typeface="Calibri"/>
              <a:cs typeface="Calibri"/>
            </a:endParaRPr>
          </a:p>
          <a:p>
            <a:pPr marL="355600">
              <a:lnSpc>
                <a:spcPts val="2319"/>
              </a:lnSpc>
              <a:tabLst>
                <a:tab pos="355600" algn="l"/>
              </a:tabLst>
            </a:pPr>
            <a:r>
              <a:rPr spc="-4" dirty="0">
                <a:latin typeface="Calibri"/>
                <a:cs typeface="Calibri"/>
              </a:rPr>
              <a:t>g</a:t>
            </a:r>
            <a:r>
              <a:rPr dirty="0">
                <a:latin typeface="Calibri"/>
                <a:cs typeface="Calibri"/>
              </a:rPr>
              <a:t>e</a:t>
            </a:r>
            <a:r>
              <a:rPr spc="4" dirty="0">
                <a:latin typeface="Calibri"/>
                <a:cs typeface="Calibri"/>
              </a:rPr>
              <a:t>n</a:t>
            </a:r>
            <a:r>
              <a:rPr dirty="0">
                <a:latin typeface="Calibri"/>
                <a:cs typeface="Calibri"/>
              </a:rPr>
              <a:t>e</a:t>
            </a:r>
            <a:r>
              <a:rPr spc="-34" dirty="0">
                <a:latin typeface="Calibri"/>
                <a:cs typeface="Calibri"/>
              </a:rPr>
              <a:t>r</a:t>
            </a:r>
            <a:r>
              <a:rPr dirty="0">
                <a:latin typeface="Calibri"/>
                <a:cs typeface="Calibri"/>
              </a:rPr>
              <a:t>al</a:t>
            </a:r>
            <a:r>
              <a:rPr spc="-9" dirty="0">
                <a:latin typeface="Calibri"/>
                <a:cs typeface="Calibri"/>
              </a:rPr>
              <a:t>i</a:t>
            </a:r>
            <a:r>
              <a:rPr spc="-25" dirty="0">
                <a:latin typeface="Calibri"/>
                <a:cs typeface="Calibri"/>
              </a:rPr>
              <a:t>z</a:t>
            </a:r>
            <a:r>
              <a:rPr spc="-9" dirty="0">
                <a:latin typeface="Calibri"/>
                <a:cs typeface="Calibri"/>
              </a:rPr>
              <a:t>a</a:t>
            </a:r>
            <a:r>
              <a:rPr dirty="0">
                <a:latin typeface="Calibri"/>
                <a:cs typeface="Calibri"/>
              </a:rPr>
              <a:t>t</a:t>
            </a:r>
            <a:r>
              <a:rPr spc="-9" dirty="0">
                <a:latin typeface="Calibri"/>
                <a:cs typeface="Calibri"/>
              </a:rPr>
              <a:t>i</a:t>
            </a:r>
            <a:r>
              <a:rPr dirty="0">
                <a:latin typeface="Calibri"/>
                <a:cs typeface="Calibri"/>
              </a:rPr>
              <a:t>on</a:t>
            </a:r>
            <a:r>
              <a:rPr spc="19" dirty="0">
                <a:latin typeface="Calibri"/>
                <a:cs typeface="Calibri"/>
              </a:rPr>
              <a:t> </a:t>
            </a:r>
            <a:r>
              <a:rPr sz="1900" dirty="0">
                <a:latin typeface="Calibri"/>
                <a:cs typeface="Calibri"/>
              </a:rPr>
              <a:t>*</a:t>
            </a:r>
            <a:endParaRPr sz="1900">
              <a:latin typeface="Calibri"/>
              <a:cs typeface="Calibri"/>
            </a:endParaRPr>
          </a:p>
        </p:txBody>
      </p:sp>
      <p:sp>
        <p:nvSpPr>
          <p:cNvPr id="13" name="object 13"/>
          <p:cNvSpPr txBox="1"/>
          <p:nvPr/>
        </p:nvSpPr>
        <p:spPr>
          <a:xfrm>
            <a:off x="2205024" y="1992249"/>
            <a:ext cx="2651966" cy="330200"/>
          </a:xfrm>
          <a:prstGeom prst="rect">
            <a:avLst/>
          </a:prstGeom>
        </p:spPr>
        <p:txBody>
          <a:bodyPr wrap="square" lIns="0" tIns="0" rIns="0" bIns="0" rtlCol="0">
            <a:noAutofit/>
          </a:bodyPr>
          <a:lstStyle/>
          <a:p>
            <a:pPr marL="12700">
              <a:lnSpc>
                <a:spcPts val="2545"/>
              </a:lnSpc>
              <a:spcBef>
                <a:spcPts val="127"/>
              </a:spcBef>
            </a:pPr>
            <a:r>
              <a:rPr sz="3600" b="1" baseline="3413" dirty="0">
                <a:solidFill>
                  <a:srgbClr val="1F487C"/>
                </a:solidFill>
                <a:latin typeface="Calibri"/>
                <a:cs typeface="Calibri"/>
              </a:rPr>
              <a:t>Gene</a:t>
            </a:r>
            <a:r>
              <a:rPr sz="3600" b="1" spc="-50" baseline="3413" dirty="0">
                <a:solidFill>
                  <a:srgbClr val="1F487C"/>
                </a:solidFill>
                <a:latin typeface="Calibri"/>
                <a:cs typeface="Calibri"/>
              </a:rPr>
              <a:t>r</a:t>
            </a:r>
            <a:r>
              <a:rPr sz="3600" b="1" baseline="3413" dirty="0">
                <a:solidFill>
                  <a:srgbClr val="1F487C"/>
                </a:solidFill>
                <a:latin typeface="Calibri"/>
                <a:cs typeface="Calibri"/>
              </a:rPr>
              <a:t>ali</a:t>
            </a:r>
            <a:r>
              <a:rPr sz="3600" b="1" spc="-39" baseline="3413" dirty="0">
                <a:solidFill>
                  <a:srgbClr val="1F487C"/>
                </a:solidFill>
                <a:latin typeface="Calibri"/>
                <a:cs typeface="Calibri"/>
              </a:rPr>
              <a:t>z</a:t>
            </a:r>
            <a:r>
              <a:rPr sz="3600" b="1" baseline="3413" dirty="0">
                <a:solidFill>
                  <a:srgbClr val="1F487C"/>
                </a:solidFill>
                <a:latin typeface="Calibri"/>
                <a:cs typeface="Calibri"/>
              </a:rPr>
              <a:t>ed</a:t>
            </a:r>
            <a:r>
              <a:rPr sz="3600" b="1" spc="-14" baseline="3413" dirty="0">
                <a:solidFill>
                  <a:srgbClr val="1F487C"/>
                </a:solidFill>
                <a:latin typeface="Calibri"/>
                <a:cs typeface="Calibri"/>
              </a:rPr>
              <a:t> </a:t>
            </a:r>
            <a:r>
              <a:rPr sz="3600" b="1" baseline="3413" dirty="0">
                <a:solidFill>
                  <a:srgbClr val="1F487C"/>
                </a:solidFill>
                <a:latin typeface="Calibri"/>
                <a:cs typeface="Calibri"/>
              </a:rPr>
              <a:t>seizu</a:t>
            </a:r>
            <a:r>
              <a:rPr sz="3600" b="1" spc="-29" baseline="3413" dirty="0">
                <a:solidFill>
                  <a:srgbClr val="1F487C"/>
                </a:solidFill>
                <a:latin typeface="Calibri"/>
                <a:cs typeface="Calibri"/>
              </a:rPr>
              <a:t>r</a:t>
            </a:r>
            <a:r>
              <a:rPr sz="3600" b="1" baseline="3413" dirty="0">
                <a:solidFill>
                  <a:srgbClr val="1F487C"/>
                </a:solidFill>
                <a:latin typeface="Calibri"/>
                <a:cs typeface="Calibri"/>
              </a:rPr>
              <a:t>es</a:t>
            </a:r>
            <a:endParaRPr sz="2400">
              <a:latin typeface="Calibri"/>
              <a:cs typeface="Calibri"/>
            </a:endParaRPr>
          </a:p>
        </p:txBody>
      </p:sp>
      <p:sp>
        <p:nvSpPr>
          <p:cNvPr id="12" name="object 12"/>
          <p:cNvSpPr txBox="1"/>
          <p:nvPr/>
        </p:nvSpPr>
        <p:spPr>
          <a:xfrm>
            <a:off x="2319324" y="2325907"/>
            <a:ext cx="133756" cy="1019429"/>
          </a:xfrm>
          <a:prstGeom prst="rect">
            <a:avLst/>
          </a:prstGeom>
        </p:spPr>
        <p:txBody>
          <a:bodyPr wrap="square" lIns="0" tIns="0" rIns="0" bIns="0" rtlCol="0">
            <a:noAutofit/>
          </a:bodyPr>
          <a:lstStyle/>
          <a:p>
            <a:pPr marL="12700" marR="152">
              <a:lnSpc>
                <a:spcPts val="1839"/>
              </a:lnSpc>
              <a:spcBef>
                <a:spcPts val="92"/>
              </a:spcBef>
            </a:pPr>
            <a:r>
              <a:rPr sz="1700" dirty="0">
                <a:solidFill>
                  <a:srgbClr val="634D7E"/>
                </a:solidFill>
                <a:latin typeface="Arial"/>
                <a:cs typeface="Arial"/>
              </a:rPr>
              <a:t>•</a:t>
            </a:r>
            <a:endParaRPr sz="1700">
              <a:latin typeface="Arial"/>
              <a:cs typeface="Arial"/>
            </a:endParaRPr>
          </a:p>
          <a:p>
            <a:pPr marL="12700">
              <a:lnSpc>
                <a:spcPct val="95825"/>
              </a:lnSpc>
            </a:pPr>
            <a:r>
              <a:rPr sz="1700" dirty="0">
                <a:solidFill>
                  <a:srgbClr val="634D7E"/>
                </a:solidFill>
                <a:latin typeface="Arial"/>
                <a:cs typeface="Arial"/>
              </a:rPr>
              <a:t>•</a:t>
            </a:r>
            <a:endParaRPr sz="1700">
              <a:latin typeface="Arial"/>
              <a:cs typeface="Arial"/>
            </a:endParaRPr>
          </a:p>
          <a:p>
            <a:pPr marL="12700" marR="152">
              <a:lnSpc>
                <a:spcPct val="95825"/>
              </a:lnSpc>
              <a:spcBef>
                <a:spcPts val="85"/>
              </a:spcBef>
            </a:pPr>
            <a:r>
              <a:rPr sz="1700" dirty="0">
                <a:solidFill>
                  <a:srgbClr val="634D7E"/>
                </a:solidFill>
                <a:latin typeface="Arial"/>
                <a:cs typeface="Arial"/>
              </a:rPr>
              <a:t>•</a:t>
            </a:r>
            <a:endParaRPr sz="1700">
              <a:latin typeface="Arial"/>
              <a:cs typeface="Arial"/>
            </a:endParaRPr>
          </a:p>
          <a:p>
            <a:pPr marL="12700" marR="152">
              <a:lnSpc>
                <a:spcPct val="95825"/>
              </a:lnSpc>
              <a:spcBef>
                <a:spcPts val="85"/>
              </a:spcBef>
            </a:pPr>
            <a:r>
              <a:rPr sz="1700" dirty="0">
                <a:solidFill>
                  <a:srgbClr val="634D7E"/>
                </a:solidFill>
                <a:latin typeface="Arial"/>
                <a:cs typeface="Arial"/>
              </a:rPr>
              <a:t>•</a:t>
            </a:r>
            <a:endParaRPr sz="1700">
              <a:latin typeface="Arial"/>
              <a:cs typeface="Arial"/>
            </a:endParaRPr>
          </a:p>
        </p:txBody>
      </p:sp>
      <p:sp>
        <p:nvSpPr>
          <p:cNvPr id="11" name="object 11"/>
          <p:cNvSpPr txBox="1"/>
          <p:nvPr/>
        </p:nvSpPr>
        <p:spPr>
          <a:xfrm>
            <a:off x="2596693" y="2338959"/>
            <a:ext cx="1292759" cy="1019428"/>
          </a:xfrm>
          <a:prstGeom prst="rect">
            <a:avLst/>
          </a:prstGeom>
        </p:spPr>
        <p:txBody>
          <a:bodyPr wrap="square" lIns="0" tIns="0" rIns="0" bIns="0" rtlCol="0">
            <a:noAutofit/>
          </a:bodyPr>
          <a:lstStyle/>
          <a:p>
            <a:pPr marL="12700" marR="32461">
              <a:lnSpc>
                <a:spcPts val="1835"/>
              </a:lnSpc>
              <a:spcBef>
                <a:spcPts val="91"/>
              </a:spcBef>
            </a:pPr>
            <a:r>
              <a:rPr sz="2550" baseline="3212" dirty="0">
                <a:latin typeface="Calibri"/>
                <a:cs typeface="Calibri"/>
              </a:rPr>
              <a:t>A</a:t>
            </a:r>
            <a:r>
              <a:rPr sz="2550" spc="-9" baseline="3212" dirty="0">
                <a:latin typeface="Calibri"/>
                <a:cs typeface="Calibri"/>
              </a:rPr>
              <a:t>b</a:t>
            </a:r>
            <a:r>
              <a:rPr sz="2550" spc="4" baseline="3212" dirty="0">
                <a:latin typeface="Calibri"/>
                <a:cs typeface="Calibri"/>
              </a:rPr>
              <a:t>s</a:t>
            </a:r>
            <a:r>
              <a:rPr sz="2550" baseline="3212" dirty="0">
                <a:latin typeface="Calibri"/>
                <a:cs typeface="Calibri"/>
              </a:rPr>
              <a:t>e</a:t>
            </a:r>
            <a:r>
              <a:rPr sz="2550" spc="4" baseline="3212" dirty="0">
                <a:latin typeface="Calibri"/>
                <a:cs typeface="Calibri"/>
              </a:rPr>
              <a:t>n</a:t>
            </a:r>
            <a:r>
              <a:rPr sz="2550" baseline="3212" dirty="0">
                <a:latin typeface="Calibri"/>
                <a:cs typeface="Calibri"/>
              </a:rPr>
              <a:t>ce</a:t>
            </a:r>
            <a:endParaRPr sz="1700">
              <a:latin typeface="Calibri"/>
              <a:cs typeface="Calibri"/>
            </a:endParaRPr>
          </a:p>
          <a:p>
            <a:pPr marL="12700" marR="32461">
              <a:lnSpc>
                <a:spcPts val="2039"/>
              </a:lnSpc>
              <a:spcBef>
                <a:spcPts val="10"/>
              </a:spcBef>
            </a:pPr>
            <a:r>
              <a:rPr sz="2550" spc="-4" baseline="1606" dirty="0">
                <a:latin typeface="Calibri"/>
                <a:cs typeface="Calibri"/>
              </a:rPr>
              <a:t>M</a:t>
            </a:r>
            <a:r>
              <a:rPr sz="2550" spc="-29" baseline="1606" dirty="0">
                <a:latin typeface="Calibri"/>
                <a:cs typeface="Calibri"/>
              </a:rPr>
              <a:t>y</a:t>
            </a:r>
            <a:r>
              <a:rPr sz="2550" baseline="1606" dirty="0">
                <a:latin typeface="Calibri"/>
                <a:cs typeface="Calibri"/>
              </a:rPr>
              <a:t>oclo</a:t>
            </a:r>
            <a:r>
              <a:rPr sz="2550" spc="4" baseline="1606" dirty="0">
                <a:latin typeface="Calibri"/>
                <a:cs typeface="Calibri"/>
              </a:rPr>
              <a:t>n</a:t>
            </a:r>
            <a:r>
              <a:rPr sz="2550" baseline="1606" dirty="0">
                <a:latin typeface="Calibri"/>
                <a:cs typeface="Calibri"/>
              </a:rPr>
              <a:t>ic</a:t>
            </a:r>
            <a:endParaRPr sz="1700">
              <a:latin typeface="Calibri"/>
              <a:cs typeface="Calibri"/>
            </a:endParaRPr>
          </a:p>
          <a:p>
            <a:pPr marL="12700">
              <a:lnSpc>
                <a:spcPts val="2045"/>
              </a:lnSpc>
            </a:pPr>
            <a:r>
              <a:rPr sz="2550" spc="-50" baseline="1606" dirty="0">
                <a:latin typeface="Calibri"/>
                <a:cs typeface="Calibri"/>
              </a:rPr>
              <a:t>A</a:t>
            </a:r>
            <a:r>
              <a:rPr sz="2550" spc="-4" baseline="1606" dirty="0">
                <a:latin typeface="Calibri"/>
                <a:cs typeface="Calibri"/>
              </a:rPr>
              <a:t>t</a:t>
            </a:r>
            <a:r>
              <a:rPr sz="2550" baseline="1606" dirty="0">
                <a:latin typeface="Calibri"/>
                <a:cs typeface="Calibri"/>
              </a:rPr>
              <a:t>o</a:t>
            </a:r>
            <a:r>
              <a:rPr sz="2550" spc="4" baseline="1606" dirty="0">
                <a:latin typeface="Calibri"/>
                <a:cs typeface="Calibri"/>
              </a:rPr>
              <a:t>n</a:t>
            </a:r>
            <a:r>
              <a:rPr sz="2550" baseline="1606" dirty="0">
                <a:latin typeface="Calibri"/>
                <a:cs typeface="Calibri"/>
              </a:rPr>
              <a:t>ic, a</a:t>
            </a:r>
            <a:r>
              <a:rPr sz="2550" spc="-19" baseline="1606" dirty="0">
                <a:latin typeface="Calibri"/>
                <a:cs typeface="Calibri"/>
              </a:rPr>
              <a:t>st</a:t>
            </a:r>
            <a:r>
              <a:rPr sz="2550" spc="-9" baseline="1606" dirty="0">
                <a:latin typeface="Calibri"/>
                <a:cs typeface="Calibri"/>
              </a:rPr>
              <a:t>a</a:t>
            </a:r>
            <a:r>
              <a:rPr sz="2550" spc="4" baseline="1606" dirty="0">
                <a:latin typeface="Calibri"/>
                <a:cs typeface="Calibri"/>
              </a:rPr>
              <a:t>t</a:t>
            </a:r>
            <a:r>
              <a:rPr sz="2550" baseline="1606" dirty="0">
                <a:latin typeface="Calibri"/>
                <a:cs typeface="Calibri"/>
              </a:rPr>
              <a:t>ic</a:t>
            </a:r>
            <a:endParaRPr sz="1700">
              <a:latin typeface="Calibri"/>
              <a:cs typeface="Calibri"/>
            </a:endParaRPr>
          </a:p>
          <a:p>
            <a:pPr marL="12700" marR="32461">
              <a:lnSpc>
                <a:spcPts val="2039"/>
              </a:lnSpc>
            </a:pPr>
            <a:r>
              <a:rPr sz="2550" spc="-159" baseline="1606" dirty="0">
                <a:latin typeface="Calibri"/>
                <a:cs typeface="Calibri"/>
              </a:rPr>
              <a:t>T</a:t>
            </a:r>
            <a:r>
              <a:rPr sz="2550" baseline="1606" dirty="0">
                <a:latin typeface="Calibri"/>
                <a:cs typeface="Calibri"/>
              </a:rPr>
              <a:t>o</a:t>
            </a:r>
            <a:r>
              <a:rPr sz="2550" spc="4" baseline="1606" dirty="0">
                <a:latin typeface="Calibri"/>
                <a:cs typeface="Calibri"/>
              </a:rPr>
              <a:t>n</a:t>
            </a:r>
            <a:r>
              <a:rPr sz="2550" baseline="1606" dirty="0">
                <a:latin typeface="Calibri"/>
                <a:cs typeface="Calibri"/>
              </a:rPr>
              <a:t>i</a:t>
            </a:r>
            <a:r>
              <a:rPr sz="2550" spc="4" baseline="1606" dirty="0">
                <a:latin typeface="Calibri"/>
                <a:cs typeface="Calibri"/>
              </a:rPr>
              <a:t>c</a:t>
            </a:r>
            <a:r>
              <a:rPr sz="2550" spc="-4" baseline="1606" dirty="0">
                <a:latin typeface="Calibri"/>
                <a:cs typeface="Calibri"/>
              </a:rPr>
              <a:t>-</a:t>
            </a:r>
            <a:r>
              <a:rPr sz="2550" baseline="1606" dirty="0">
                <a:latin typeface="Calibri"/>
                <a:cs typeface="Calibri"/>
              </a:rPr>
              <a:t>cl</a:t>
            </a:r>
            <a:r>
              <a:rPr sz="2550" spc="4" baseline="1606" dirty="0">
                <a:latin typeface="Calibri"/>
                <a:cs typeface="Calibri"/>
              </a:rPr>
              <a:t>on</a:t>
            </a:r>
            <a:r>
              <a:rPr sz="2550" baseline="1606" dirty="0">
                <a:latin typeface="Calibri"/>
                <a:cs typeface="Calibri"/>
              </a:rPr>
              <a:t>ic</a:t>
            </a:r>
            <a:endParaRPr sz="1700">
              <a:latin typeface="Calibri"/>
              <a:cs typeface="Calibri"/>
            </a:endParaRPr>
          </a:p>
        </p:txBody>
      </p:sp>
      <p:sp>
        <p:nvSpPr>
          <p:cNvPr id="10" name="object 10"/>
          <p:cNvSpPr txBox="1"/>
          <p:nvPr/>
        </p:nvSpPr>
        <p:spPr>
          <a:xfrm>
            <a:off x="6237479" y="3645917"/>
            <a:ext cx="3578619" cy="356107"/>
          </a:xfrm>
          <a:prstGeom prst="rect">
            <a:avLst/>
          </a:prstGeom>
        </p:spPr>
        <p:txBody>
          <a:bodyPr wrap="square" lIns="0" tIns="0" rIns="0" bIns="0" rtlCol="0">
            <a:noAutofit/>
          </a:bodyPr>
          <a:lstStyle/>
          <a:p>
            <a:pPr marL="12700">
              <a:lnSpc>
                <a:spcPts val="2750"/>
              </a:lnSpc>
              <a:spcBef>
                <a:spcPts val="137"/>
              </a:spcBef>
            </a:pPr>
            <a:r>
              <a:rPr sz="3900" b="1" spc="-29" baseline="3150" dirty="0">
                <a:solidFill>
                  <a:srgbClr val="1F487C"/>
                </a:solidFill>
                <a:latin typeface="Calibri"/>
                <a:cs typeface="Calibri"/>
              </a:rPr>
              <a:t>F</a:t>
            </a:r>
            <a:r>
              <a:rPr sz="3900" b="1" baseline="3150" dirty="0">
                <a:solidFill>
                  <a:srgbClr val="1F487C"/>
                </a:solidFill>
                <a:latin typeface="Calibri"/>
                <a:cs typeface="Calibri"/>
              </a:rPr>
              <a:t>ocal</a:t>
            </a:r>
            <a:r>
              <a:rPr sz="3900" b="1" spc="-19" baseline="3150" dirty="0">
                <a:solidFill>
                  <a:srgbClr val="1F487C"/>
                </a:solidFill>
                <a:latin typeface="Calibri"/>
                <a:cs typeface="Calibri"/>
              </a:rPr>
              <a:t> </a:t>
            </a:r>
            <a:r>
              <a:rPr sz="3900" b="1" baseline="3150" dirty="0">
                <a:solidFill>
                  <a:srgbClr val="1F487C"/>
                </a:solidFill>
                <a:latin typeface="Calibri"/>
                <a:cs typeface="Calibri"/>
              </a:rPr>
              <a:t>Ep</a:t>
            </a:r>
            <a:r>
              <a:rPr sz="3900" b="1" spc="-9" baseline="3150" dirty="0">
                <a:solidFill>
                  <a:srgbClr val="1F487C"/>
                </a:solidFill>
                <a:latin typeface="Calibri"/>
                <a:cs typeface="Calibri"/>
              </a:rPr>
              <a:t>i</a:t>
            </a:r>
            <a:r>
              <a:rPr sz="3900" b="1" baseline="3150" dirty="0">
                <a:solidFill>
                  <a:srgbClr val="1F487C"/>
                </a:solidFill>
                <a:latin typeface="Calibri"/>
                <a:cs typeface="Calibri"/>
              </a:rPr>
              <a:t>le</a:t>
            </a:r>
            <a:r>
              <a:rPr sz="3900" b="1" spc="-25" baseline="3150" dirty="0">
                <a:solidFill>
                  <a:srgbClr val="1F487C"/>
                </a:solidFill>
                <a:latin typeface="Calibri"/>
                <a:cs typeface="Calibri"/>
              </a:rPr>
              <a:t>p</a:t>
            </a:r>
            <a:r>
              <a:rPr sz="3900" b="1" spc="-29" baseline="3150" dirty="0">
                <a:solidFill>
                  <a:srgbClr val="1F487C"/>
                </a:solidFill>
                <a:latin typeface="Calibri"/>
                <a:cs typeface="Calibri"/>
              </a:rPr>
              <a:t>s</a:t>
            </a:r>
            <a:r>
              <a:rPr sz="3900" b="1" baseline="3150" dirty="0">
                <a:solidFill>
                  <a:srgbClr val="1F487C"/>
                </a:solidFill>
                <a:latin typeface="Calibri"/>
                <a:cs typeface="Calibri"/>
              </a:rPr>
              <a:t>y</a:t>
            </a:r>
            <a:r>
              <a:rPr sz="3900" b="1" spc="9" baseline="3150" dirty="0">
                <a:solidFill>
                  <a:srgbClr val="1F487C"/>
                </a:solidFill>
                <a:latin typeface="Calibri"/>
                <a:cs typeface="Calibri"/>
              </a:rPr>
              <a:t> </a:t>
            </a:r>
            <a:r>
              <a:rPr sz="3900" b="1" spc="-29" baseline="3150" dirty="0">
                <a:solidFill>
                  <a:srgbClr val="1F487C"/>
                </a:solidFill>
                <a:latin typeface="Calibri"/>
                <a:cs typeface="Calibri"/>
              </a:rPr>
              <a:t>S</a:t>
            </a:r>
            <a:r>
              <a:rPr sz="3900" b="1" baseline="3150" dirty="0">
                <a:solidFill>
                  <a:srgbClr val="1F487C"/>
                </a:solidFill>
                <a:latin typeface="Calibri"/>
                <a:cs typeface="Calibri"/>
              </a:rPr>
              <a:t>yn</a:t>
            </a:r>
            <a:r>
              <a:rPr sz="3900" b="1" spc="-4" baseline="3150" dirty="0">
                <a:solidFill>
                  <a:srgbClr val="1F487C"/>
                </a:solidFill>
                <a:latin typeface="Calibri"/>
                <a:cs typeface="Calibri"/>
              </a:rPr>
              <a:t>d</a:t>
            </a:r>
            <a:r>
              <a:rPr sz="3900" b="1" spc="-39" baseline="3150" dirty="0">
                <a:solidFill>
                  <a:srgbClr val="1F487C"/>
                </a:solidFill>
                <a:latin typeface="Calibri"/>
                <a:cs typeface="Calibri"/>
              </a:rPr>
              <a:t>r</a:t>
            </a:r>
            <a:r>
              <a:rPr sz="3900" b="1" baseline="3150" dirty="0">
                <a:solidFill>
                  <a:srgbClr val="1F487C"/>
                </a:solidFill>
                <a:latin typeface="Calibri"/>
                <a:cs typeface="Calibri"/>
              </a:rPr>
              <a:t>o</a:t>
            </a:r>
            <a:r>
              <a:rPr sz="3900" b="1" spc="9" baseline="3150" dirty="0">
                <a:solidFill>
                  <a:srgbClr val="1F487C"/>
                </a:solidFill>
                <a:latin typeface="Calibri"/>
                <a:cs typeface="Calibri"/>
              </a:rPr>
              <a:t>m</a:t>
            </a:r>
            <a:r>
              <a:rPr sz="3900" b="1" baseline="3150" dirty="0">
                <a:solidFill>
                  <a:srgbClr val="1F487C"/>
                </a:solidFill>
                <a:latin typeface="Calibri"/>
                <a:cs typeface="Calibri"/>
              </a:rPr>
              <a:t>es</a:t>
            </a:r>
            <a:endParaRPr sz="2600">
              <a:latin typeface="Calibri"/>
              <a:cs typeface="Calibri"/>
            </a:endParaRPr>
          </a:p>
        </p:txBody>
      </p:sp>
      <p:sp>
        <p:nvSpPr>
          <p:cNvPr id="9" name="object 9"/>
          <p:cNvSpPr txBox="1"/>
          <p:nvPr/>
        </p:nvSpPr>
        <p:spPr>
          <a:xfrm>
            <a:off x="2205025" y="3653790"/>
            <a:ext cx="2686833" cy="622884"/>
          </a:xfrm>
          <a:prstGeom prst="rect">
            <a:avLst/>
          </a:prstGeom>
        </p:spPr>
        <p:txBody>
          <a:bodyPr wrap="square" lIns="0" tIns="0" rIns="0" bIns="0" rtlCol="0">
            <a:noAutofit/>
          </a:bodyPr>
          <a:lstStyle/>
          <a:p>
            <a:pPr marL="12700">
              <a:lnSpc>
                <a:spcPts val="2475"/>
              </a:lnSpc>
              <a:spcBef>
                <a:spcPts val="123"/>
              </a:spcBef>
            </a:pPr>
            <a:r>
              <a:rPr sz="3600" b="1" baseline="2275" dirty="0">
                <a:solidFill>
                  <a:srgbClr val="1F487C"/>
                </a:solidFill>
                <a:latin typeface="Calibri"/>
                <a:cs typeface="Calibri"/>
              </a:rPr>
              <a:t>Gene</a:t>
            </a:r>
            <a:r>
              <a:rPr sz="3600" b="1" spc="-50" baseline="2275" dirty="0">
                <a:solidFill>
                  <a:srgbClr val="1F487C"/>
                </a:solidFill>
                <a:latin typeface="Calibri"/>
                <a:cs typeface="Calibri"/>
              </a:rPr>
              <a:t>r</a:t>
            </a:r>
            <a:r>
              <a:rPr sz="3600" b="1" baseline="2275" dirty="0">
                <a:solidFill>
                  <a:srgbClr val="1F487C"/>
                </a:solidFill>
                <a:latin typeface="Calibri"/>
                <a:cs typeface="Calibri"/>
              </a:rPr>
              <a:t>ali</a:t>
            </a:r>
            <a:r>
              <a:rPr sz="3600" b="1" spc="-39" baseline="2275" dirty="0">
                <a:solidFill>
                  <a:srgbClr val="1F487C"/>
                </a:solidFill>
                <a:latin typeface="Calibri"/>
                <a:cs typeface="Calibri"/>
              </a:rPr>
              <a:t>z</a:t>
            </a:r>
            <a:r>
              <a:rPr sz="3600" b="1" baseline="2275" dirty="0">
                <a:solidFill>
                  <a:srgbClr val="1F487C"/>
                </a:solidFill>
                <a:latin typeface="Calibri"/>
                <a:cs typeface="Calibri"/>
              </a:rPr>
              <a:t>ed</a:t>
            </a:r>
            <a:r>
              <a:rPr sz="3600" b="1" spc="-14" baseline="2275" dirty="0">
                <a:solidFill>
                  <a:srgbClr val="1F487C"/>
                </a:solidFill>
                <a:latin typeface="Calibri"/>
                <a:cs typeface="Calibri"/>
              </a:rPr>
              <a:t> </a:t>
            </a:r>
            <a:r>
              <a:rPr sz="3600" b="1" baseline="2275" dirty="0">
                <a:solidFill>
                  <a:srgbClr val="1F487C"/>
                </a:solidFill>
                <a:latin typeface="Calibri"/>
                <a:cs typeface="Calibri"/>
              </a:rPr>
              <a:t>Epile</a:t>
            </a:r>
            <a:r>
              <a:rPr sz="3600" b="1" spc="-14" baseline="2275" dirty="0">
                <a:solidFill>
                  <a:srgbClr val="1F487C"/>
                </a:solidFill>
                <a:latin typeface="Calibri"/>
                <a:cs typeface="Calibri"/>
              </a:rPr>
              <a:t>p</a:t>
            </a:r>
            <a:r>
              <a:rPr sz="3600" b="1" spc="-34" baseline="2275" dirty="0">
                <a:solidFill>
                  <a:srgbClr val="1F487C"/>
                </a:solidFill>
                <a:latin typeface="Calibri"/>
                <a:cs typeface="Calibri"/>
              </a:rPr>
              <a:t>s</a:t>
            </a:r>
            <a:r>
              <a:rPr sz="3600" b="1" baseline="2275" dirty="0">
                <a:solidFill>
                  <a:srgbClr val="1F487C"/>
                </a:solidFill>
                <a:latin typeface="Calibri"/>
                <a:cs typeface="Calibri"/>
              </a:rPr>
              <a:t>y</a:t>
            </a:r>
            <a:endParaRPr sz="2400">
              <a:latin typeface="Calibri"/>
              <a:cs typeface="Calibri"/>
            </a:endParaRPr>
          </a:p>
          <a:p>
            <a:pPr marL="12700" marR="55810">
              <a:lnSpc>
                <a:spcPts val="2375"/>
              </a:lnSpc>
            </a:pPr>
            <a:r>
              <a:rPr sz="3600" b="1" spc="-29" baseline="3413" dirty="0">
                <a:solidFill>
                  <a:srgbClr val="1F487C"/>
                </a:solidFill>
                <a:latin typeface="Calibri"/>
                <a:cs typeface="Calibri"/>
              </a:rPr>
              <a:t>S</a:t>
            </a:r>
            <a:r>
              <a:rPr sz="3600" b="1" baseline="3413" dirty="0">
                <a:solidFill>
                  <a:srgbClr val="1F487C"/>
                </a:solidFill>
                <a:latin typeface="Calibri"/>
                <a:cs typeface="Calibri"/>
              </a:rPr>
              <a:t>yn</a:t>
            </a:r>
            <a:r>
              <a:rPr sz="3600" b="1" spc="-9" baseline="3413" dirty="0">
                <a:solidFill>
                  <a:srgbClr val="1F487C"/>
                </a:solidFill>
                <a:latin typeface="Calibri"/>
                <a:cs typeface="Calibri"/>
              </a:rPr>
              <a:t>d</a:t>
            </a:r>
            <a:r>
              <a:rPr sz="3600" b="1" spc="-25" baseline="3413" dirty="0">
                <a:solidFill>
                  <a:srgbClr val="1F487C"/>
                </a:solidFill>
                <a:latin typeface="Calibri"/>
                <a:cs typeface="Calibri"/>
              </a:rPr>
              <a:t>r</a:t>
            </a:r>
            <a:r>
              <a:rPr sz="3600" b="1" baseline="3413" dirty="0">
                <a:solidFill>
                  <a:srgbClr val="1F487C"/>
                </a:solidFill>
                <a:latin typeface="Calibri"/>
                <a:cs typeface="Calibri"/>
              </a:rPr>
              <a:t>om</a:t>
            </a:r>
            <a:r>
              <a:rPr sz="3600" b="1" spc="4" baseline="3413" dirty="0">
                <a:solidFill>
                  <a:srgbClr val="1F487C"/>
                </a:solidFill>
                <a:latin typeface="Calibri"/>
                <a:cs typeface="Calibri"/>
              </a:rPr>
              <a:t>e</a:t>
            </a:r>
            <a:r>
              <a:rPr sz="3600" b="1" baseline="3413" dirty="0">
                <a:solidFill>
                  <a:srgbClr val="1F487C"/>
                </a:solidFill>
                <a:latin typeface="Calibri"/>
                <a:cs typeface="Calibri"/>
              </a:rPr>
              <a:t>s</a:t>
            </a:r>
            <a:endParaRPr sz="2400">
              <a:latin typeface="Calibri"/>
              <a:cs typeface="Calibri"/>
            </a:endParaRPr>
          </a:p>
        </p:txBody>
      </p:sp>
      <p:sp>
        <p:nvSpPr>
          <p:cNvPr id="8" name="object 8"/>
          <p:cNvSpPr txBox="1"/>
          <p:nvPr/>
        </p:nvSpPr>
        <p:spPr>
          <a:xfrm>
            <a:off x="6351778" y="4007413"/>
            <a:ext cx="139700" cy="254000"/>
          </a:xfrm>
          <a:prstGeom prst="rect">
            <a:avLst/>
          </a:prstGeom>
        </p:spPr>
        <p:txBody>
          <a:bodyPr wrap="square" lIns="0" tIns="0" rIns="0" bIns="0" rtlCol="0">
            <a:noAutofit/>
          </a:bodyPr>
          <a:lstStyle/>
          <a:p>
            <a:pPr marL="12700">
              <a:lnSpc>
                <a:spcPts val="1939"/>
              </a:lnSpc>
              <a:spcBef>
                <a:spcPts val="97"/>
              </a:spcBef>
            </a:pPr>
            <a:r>
              <a:rPr dirty="0">
                <a:solidFill>
                  <a:srgbClr val="634D7E"/>
                </a:solidFill>
                <a:latin typeface="Arial"/>
                <a:cs typeface="Arial"/>
              </a:rPr>
              <a:t>•</a:t>
            </a:r>
            <a:endParaRPr>
              <a:latin typeface="Arial"/>
              <a:cs typeface="Arial"/>
            </a:endParaRPr>
          </a:p>
        </p:txBody>
      </p:sp>
      <p:sp>
        <p:nvSpPr>
          <p:cNvPr id="7" name="object 7"/>
          <p:cNvSpPr txBox="1"/>
          <p:nvPr/>
        </p:nvSpPr>
        <p:spPr>
          <a:xfrm>
            <a:off x="6580378" y="4021201"/>
            <a:ext cx="3377334" cy="1241806"/>
          </a:xfrm>
          <a:prstGeom prst="rect">
            <a:avLst/>
          </a:prstGeom>
        </p:spPr>
        <p:txBody>
          <a:bodyPr wrap="square" lIns="0" tIns="0" rIns="0" bIns="0" rtlCol="0">
            <a:noAutofit/>
          </a:bodyPr>
          <a:lstStyle/>
          <a:p>
            <a:pPr marL="12700" marR="186075">
              <a:lnSpc>
                <a:spcPts val="2197"/>
              </a:lnSpc>
              <a:spcBef>
                <a:spcPts val="100"/>
              </a:spcBef>
            </a:pPr>
            <a:r>
              <a:rPr dirty="0">
                <a:latin typeface="Calibri"/>
                <a:cs typeface="Calibri"/>
              </a:rPr>
              <a:t>B</a:t>
            </a:r>
            <a:r>
              <a:rPr spc="9" dirty="0">
                <a:latin typeface="Calibri"/>
                <a:cs typeface="Calibri"/>
              </a:rPr>
              <a:t>e</a:t>
            </a:r>
            <a:r>
              <a:rPr dirty="0">
                <a:latin typeface="Calibri"/>
                <a:cs typeface="Calibri"/>
              </a:rPr>
              <a:t>nign e</a:t>
            </a:r>
            <a:r>
              <a:rPr spc="4" dirty="0">
                <a:latin typeface="Calibri"/>
                <a:cs typeface="Calibri"/>
              </a:rPr>
              <a:t>p</a:t>
            </a:r>
            <a:r>
              <a:rPr spc="-4" dirty="0">
                <a:latin typeface="Calibri"/>
                <a:cs typeface="Calibri"/>
              </a:rPr>
              <a:t>il</a:t>
            </a:r>
            <a:r>
              <a:rPr dirty="0">
                <a:latin typeface="Calibri"/>
                <a:cs typeface="Calibri"/>
              </a:rPr>
              <a:t>e</a:t>
            </a:r>
            <a:r>
              <a:rPr spc="-4" dirty="0">
                <a:latin typeface="Calibri"/>
                <a:cs typeface="Calibri"/>
              </a:rPr>
              <a:t>p</a:t>
            </a:r>
            <a:r>
              <a:rPr spc="-34" dirty="0">
                <a:latin typeface="Calibri"/>
                <a:cs typeface="Calibri"/>
              </a:rPr>
              <a:t>s</a:t>
            </a:r>
            <a:r>
              <a:rPr dirty="0">
                <a:latin typeface="Calibri"/>
                <a:cs typeface="Calibri"/>
              </a:rPr>
              <a:t>y</a:t>
            </a:r>
            <a:r>
              <a:rPr spc="14" dirty="0">
                <a:latin typeface="Calibri"/>
                <a:cs typeface="Calibri"/>
              </a:rPr>
              <a:t> </a:t>
            </a:r>
            <a:r>
              <a:rPr dirty="0">
                <a:latin typeface="Calibri"/>
                <a:cs typeface="Calibri"/>
              </a:rPr>
              <a:t>of</a:t>
            </a:r>
            <a:r>
              <a:rPr spc="14" dirty="0">
                <a:latin typeface="Calibri"/>
                <a:cs typeface="Calibri"/>
              </a:rPr>
              <a:t> </a:t>
            </a:r>
            <a:r>
              <a:rPr spc="-4" dirty="0">
                <a:latin typeface="Calibri"/>
                <a:cs typeface="Calibri"/>
              </a:rPr>
              <a:t>c</a:t>
            </a:r>
            <a:r>
              <a:rPr dirty="0">
                <a:latin typeface="Calibri"/>
                <a:cs typeface="Calibri"/>
              </a:rPr>
              <a:t>hi</a:t>
            </a:r>
            <a:r>
              <a:rPr spc="-9" dirty="0">
                <a:latin typeface="Calibri"/>
                <a:cs typeface="Calibri"/>
              </a:rPr>
              <a:t>l</a:t>
            </a:r>
            <a:r>
              <a:rPr dirty="0">
                <a:latin typeface="Calibri"/>
                <a:cs typeface="Calibri"/>
              </a:rPr>
              <a:t>dhood</a:t>
            </a:r>
            <a:r>
              <a:rPr spc="25" dirty="0">
                <a:latin typeface="Calibri"/>
                <a:cs typeface="Calibri"/>
              </a:rPr>
              <a:t> </a:t>
            </a:r>
            <a:r>
              <a:rPr dirty="0">
                <a:latin typeface="Calibri"/>
                <a:cs typeface="Calibri"/>
              </a:rPr>
              <a:t>w</a:t>
            </a:r>
            <a:r>
              <a:rPr spc="-9" dirty="0">
                <a:latin typeface="Calibri"/>
                <a:cs typeface="Calibri"/>
              </a:rPr>
              <a:t>i</a:t>
            </a:r>
            <a:r>
              <a:rPr dirty="0">
                <a:latin typeface="Calibri"/>
                <a:cs typeface="Calibri"/>
              </a:rPr>
              <a:t>th </a:t>
            </a:r>
            <a:endParaRPr>
              <a:latin typeface="Calibri"/>
              <a:cs typeface="Calibri"/>
            </a:endParaRPr>
          </a:p>
          <a:p>
            <a:pPr marL="12700" marR="186075">
              <a:lnSpc>
                <a:spcPts val="2197"/>
              </a:lnSpc>
            </a:pPr>
            <a:r>
              <a:rPr spc="-4" dirty="0">
                <a:latin typeface="Calibri"/>
                <a:cs typeface="Calibri"/>
              </a:rPr>
              <a:t>c</a:t>
            </a:r>
            <a:r>
              <a:rPr dirty="0">
                <a:latin typeface="Calibri"/>
                <a:cs typeface="Calibri"/>
              </a:rPr>
              <a:t>e</a:t>
            </a:r>
            <a:r>
              <a:rPr spc="-4" dirty="0">
                <a:latin typeface="Calibri"/>
                <a:cs typeface="Calibri"/>
              </a:rPr>
              <a:t>n</a:t>
            </a:r>
            <a:r>
              <a:rPr dirty="0">
                <a:latin typeface="Calibri"/>
                <a:cs typeface="Calibri"/>
              </a:rPr>
              <a:t>t</a:t>
            </a:r>
            <a:r>
              <a:rPr spc="-29" dirty="0">
                <a:latin typeface="Calibri"/>
                <a:cs typeface="Calibri"/>
              </a:rPr>
              <a:t>r</a:t>
            </a:r>
            <a:r>
              <a:rPr dirty="0">
                <a:latin typeface="Calibri"/>
                <a:cs typeface="Calibri"/>
              </a:rPr>
              <a:t>o</a:t>
            </a:r>
            <a:r>
              <a:rPr spc="-29" dirty="0">
                <a:latin typeface="Calibri"/>
                <a:cs typeface="Calibri"/>
              </a:rPr>
              <a:t>t</a:t>
            </a:r>
            <a:r>
              <a:rPr dirty="0">
                <a:latin typeface="Calibri"/>
                <a:cs typeface="Calibri"/>
              </a:rPr>
              <a:t>em</a:t>
            </a:r>
            <a:r>
              <a:rPr spc="9" dirty="0">
                <a:latin typeface="Calibri"/>
                <a:cs typeface="Calibri"/>
              </a:rPr>
              <a:t>p</a:t>
            </a:r>
            <a:r>
              <a:rPr dirty="0">
                <a:latin typeface="Calibri"/>
                <a:cs typeface="Calibri"/>
              </a:rPr>
              <a:t>o</a:t>
            </a:r>
            <a:r>
              <a:rPr spc="-39" dirty="0">
                <a:latin typeface="Calibri"/>
                <a:cs typeface="Calibri"/>
              </a:rPr>
              <a:t>r</a:t>
            </a:r>
            <a:r>
              <a:rPr dirty="0">
                <a:latin typeface="Calibri"/>
                <a:cs typeface="Calibri"/>
              </a:rPr>
              <a:t>al</a:t>
            </a:r>
            <a:r>
              <a:rPr spc="14" dirty="0">
                <a:latin typeface="Calibri"/>
                <a:cs typeface="Calibri"/>
              </a:rPr>
              <a:t> </a:t>
            </a:r>
            <a:r>
              <a:rPr dirty="0">
                <a:latin typeface="Calibri"/>
                <a:cs typeface="Calibri"/>
              </a:rPr>
              <a:t>s</a:t>
            </a:r>
            <a:r>
              <a:rPr spc="4" dirty="0">
                <a:latin typeface="Calibri"/>
                <a:cs typeface="Calibri"/>
              </a:rPr>
              <a:t>p</a:t>
            </a:r>
            <a:r>
              <a:rPr spc="-4" dirty="0">
                <a:latin typeface="Calibri"/>
                <a:cs typeface="Calibri"/>
              </a:rPr>
              <a:t>i</a:t>
            </a:r>
            <a:r>
              <a:rPr spc="-59" dirty="0">
                <a:latin typeface="Calibri"/>
                <a:cs typeface="Calibri"/>
              </a:rPr>
              <a:t>k</a:t>
            </a:r>
            <a:r>
              <a:rPr dirty="0">
                <a:latin typeface="Calibri"/>
                <a:cs typeface="Calibri"/>
              </a:rPr>
              <a:t>es</a:t>
            </a:r>
            <a:r>
              <a:rPr spc="4" dirty="0">
                <a:latin typeface="Calibri"/>
                <a:cs typeface="Calibri"/>
              </a:rPr>
              <a:t> </a:t>
            </a:r>
            <a:r>
              <a:rPr dirty="0">
                <a:latin typeface="Calibri"/>
                <a:cs typeface="Calibri"/>
              </a:rPr>
              <a:t>(B</a:t>
            </a:r>
            <a:r>
              <a:rPr spc="-25" dirty="0">
                <a:latin typeface="Calibri"/>
                <a:cs typeface="Calibri"/>
              </a:rPr>
              <a:t>E</a:t>
            </a:r>
            <a:r>
              <a:rPr spc="9" dirty="0">
                <a:latin typeface="Calibri"/>
                <a:cs typeface="Calibri"/>
              </a:rPr>
              <a:t>C</a:t>
            </a:r>
            <a:r>
              <a:rPr spc="-14" dirty="0">
                <a:latin typeface="Calibri"/>
                <a:cs typeface="Calibri"/>
              </a:rPr>
              <a:t>T</a:t>
            </a:r>
            <a:r>
              <a:rPr dirty="0">
                <a:latin typeface="Calibri"/>
                <a:cs typeface="Calibri"/>
              </a:rPr>
              <a:t>S)</a:t>
            </a:r>
            <a:endParaRPr>
              <a:latin typeface="Calibri"/>
              <a:cs typeface="Calibri"/>
            </a:endParaRPr>
          </a:p>
          <a:p>
            <a:pPr marL="12700" marR="41857">
              <a:lnSpc>
                <a:spcPct val="101725"/>
              </a:lnSpc>
            </a:pPr>
            <a:r>
              <a:rPr dirty="0">
                <a:latin typeface="Calibri"/>
                <a:cs typeface="Calibri"/>
              </a:rPr>
              <a:t>B</a:t>
            </a:r>
            <a:r>
              <a:rPr spc="9" dirty="0">
                <a:latin typeface="Calibri"/>
                <a:cs typeface="Calibri"/>
              </a:rPr>
              <a:t>e</a:t>
            </a:r>
            <a:r>
              <a:rPr dirty="0">
                <a:latin typeface="Calibri"/>
                <a:cs typeface="Calibri"/>
              </a:rPr>
              <a:t>nign o</a:t>
            </a:r>
            <a:r>
              <a:rPr spc="-4" dirty="0">
                <a:latin typeface="Calibri"/>
                <a:cs typeface="Calibri"/>
              </a:rPr>
              <a:t>cci</a:t>
            </a:r>
            <a:r>
              <a:rPr dirty="0">
                <a:latin typeface="Calibri"/>
                <a:cs typeface="Calibri"/>
              </a:rPr>
              <a:t>pi</a:t>
            </a:r>
            <a:r>
              <a:rPr spc="-29" dirty="0">
                <a:latin typeface="Calibri"/>
                <a:cs typeface="Calibri"/>
              </a:rPr>
              <a:t>t</a:t>
            </a:r>
            <a:r>
              <a:rPr dirty="0">
                <a:latin typeface="Calibri"/>
                <a:cs typeface="Calibri"/>
              </a:rPr>
              <a:t>al</a:t>
            </a:r>
            <a:r>
              <a:rPr spc="29" dirty="0">
                <a:latin typeface="Calibri"/>
                <a:cs typeface="Calibri"/>
              </a:rPr>
              <a:t> </a:t>
            </a:r>
            <a:r>
              <a:rPr dirty="0">
                <a:latin typeface="Calibri"/>
                <a:cs typeface="Calibri"/>
              </a:rPr>
              <a:t>e</a:t>
            </a:r>
            <a:r>
              <a:rPr spc="4" dirty="0">
                <a:latin typeface="Calibri"/>
                <a:cs typeface="Calibri"/>
              </a:rPr>
              <a:t>p</a:t>
            </a:r>
            <a:r>
              <a:rPr spc="-4" dirty="0">
                <a:latin typeface="Calibri"/>
                <a:cs typeface="Calibri"/>
              </a:rPr>
              <a:t>il</a:t>
            </a:r>
            <a:r>
              <a:rPr dirty="0">
                <a:latin typeface="Calibri"/>
                <a:cs typeface="Calibri"/>
              </a:rPr>
              <a:t>e</a:t>
            </a:r>
            <a:r>
              <a:rPr spc="-4" dirty="0">
                <a:latin typeface="Calibri"/>
                <a:cs typeface="Calibri"/>
              </a:rPr>
              <a:t>p</a:t>
            </a:r>
            <a:r>
              <a:rPr spc="-34" dirty="0">
                <a:latin typeface="Calibri"/>
                <a:cs typeface="Calibri"/>
              </a:rPr>
              <a:t>s</a:t>
            </a:r>
            <a:r>
              <a:rPr dirty="0">
                <a:latin typeface="Calibri"/>
                <a:cs typeface="Calibri"/>
              </a:rPr>
              <a:t>y</a:t>
            </a:r>
            <a:endParaRPr>
              <a:latin typeface="Calibri"/>
              <a:cs typeface="Calibri"/>
            </a:endParaRPr>
          </a:p>
          <a:p>
            <a:pPr marL="12700">
              <a:lnSpc>
                <a:spcPts val="2110"/>
              </a:lnSpc>
              <a:spcBef>
                <a:spcPts val="105"/>
              </a:spcBef>
            </a:pPr>
            <a:r>
              <a:rPr spc="-25" dirty="0">
                <a:latin typeface="Calibri"/>
                <a:cs typeface="Calibri"/>
              </a:rPr>
              <a:t>F</a:t>
            </a:r>
            <a:r>
              <a:rPr dirty="0">
                <a:latin typeface="Calibri"/>
                <a:cs typeface="Calibri"/>
              </a:rPr>
              <a:t>o</a:t>
            </a:r>
            <a:r>
              <a:rPr spc="-19" dirty="0">
                <a:latin typeface="Calibri"/>
                <a:cs typeface="Calibri"/>
              </a:rPr>
              <a:t>c</a:t>
            </a:r>
            <a:r>
              <a:rPr dirty="0">
                <a:latin typeface="Calibri"/>
                <a:cs typeface="Calibri"/>
              </a:rPr>
              <a:t>al</a:t>
            </a:r>
            <a:r>
              <a:rPr spc="4" dirty="0">
                <a:latin typeface="Calibri"/>
                <a:cs typeface="Calibri"/>
              </a:rPr>
              <a:t> </a:t>
            </a:r>
            <a:r>
              <a:rPr dirty="0">
                <a:latin typeface="Calibri"/>
                <a:cs typeface="Calibri"/>
              </a:rPr>
              <a:t>epi</a:t>
            </a:r>
            <a:r>
              <a:rPr spc="-4" dirty="0">
                <a:latin typeface="Calibri"/>
                <a:cs typeface="Calibri"/>
              </a:rPr>
              <a:t>l</a:t>
            </a:r>
            <a:r>
              <a:rPr dirty="0">
                <a:latin typeface="Calibri"/>
                <a:cs typeface="Calibri"/>
              </a:rPr>
              <a:t>e</a:t>
            </a:r>
            <a:r>
              <a:rPr spc="-4" dirty="0">
                <a:latin typeface="Calibri"/>
                <a:cs typeface="Calibri"/>
              </a:rPr>
              <a:t>p</a:t>
            </a:r>
            <a:r>
              <a:rPr spc="-34" dirty="0">
                <a:latin typeface="Calibri"/>
                <a:cs typeface="Calibri"/>
              </a:rPr>
              <a:t>s</a:t>
            </a:r>
            <a:r>
              <a:rPr dirty="0">
                <a:latin typeface="Calibri"/>
                <a:cs typeface="Calibri"/>
              </a:rPr>
              <a:t>y</a:t>
            </a:r>
            <a:r>
              <a:rPr spc="9" dirty="0">
                <a:latin typeface="Calibri"/>
                <a:cs typeface="Calibri"/>
              </a:rPr>
              <a:t> </a:t>
            </a:r>
            <a:r>
              <a:rPr dirty="0">
                <a:latin typeface="Calibri"/>
                <a:cs typeface="Calibri"/>
              </a:rPr>
              <a:t>w</a:t>
            </a:r>
            <a:r>
              <a:rPr spc="-9" dirty="0">
                <a:latin typeface="Calibri"/>
                <a:cs typeface="Calibri"/>
              </a:rPr>
              <a:t>i</a:t>
            </a:r>
            <a:r>
              <a:rPr dirty="0">
                <a:latin typeface="Calibri"/>
                <a:cs typeface="Calibri"/>
              </a:rPr>
              <a:t>th</a:t>
            </a:r>
            <a:r>
              <a:rPr spc="9" dirty="0">
                <a:latin typeface="Calibri"/>
                <a:cs typeface="Calibri"/>
              </a:rPr>
              <a:t> </a:t>
            </a:r>
            <a:r>
              <a:rPr dirty="0">
                <a:latin typeface="Calibri"/>
                <a:cs typeface="Calibri"/>
              </a:rPr>
              <a:t>me</a:t>
            </a:r>
            <a:r>
              <a:rPr spc="4" dirty="0">
                <a:latin typeface="Calibri"/>
                <a:cs typeface="Calibri"/>
              </a:rPr>
              <a:t>s</a:t>
            </a:r>
            <a:r>
              <a:rPr spc="-4" dirty="0">
                <a:latin typeface="Calibri"/>
                <a:cs typeface="Calibri"/>
              </a:rPr>
              <a:t>i</a:t>
            </a:r>
            <a:r>
              <a:rPr dirty="0">
                <a:latin typeface="Calibri"/>
                <a:cs typeface="Calibri"/>
              </a:rPr>
              <a:t>al </a:t>
            </a:r>
            <a:r>
              <a:rPr spc="-25" dirty="0">
                <a:latin typeface="Calibri"/>
                <a:cs typeface="Calibri"/>
              </a:rPr>
              <a:t>t</a:t>
            </a:r>
            <a:r>
              <a:rPr dirty="0">
                <a:latin typeface="Calibri"/>
                <a:cs typeface="Calibri"/>
              </a:rPr>
              <a:t>empo</a:t>
            </a:r>
            <a:r>
              <a:rPr spc="-39" dirty="0">
                <a:latin typeface="Calibri"/>
                <a:cs typeface="Calibri"/>
              </a:rPr>
              <a:t>r</a:t>
            </a:r>
            <a:r>
              <a:rPr dirty="0">
                <a:latin typeface="Calibri"/>
                <a:cs typeface="Calibri"/>
              </a:rPr>
              <a:t>al</a:t>
            </a:r>
            <a:endParaRPr>
              <a:latin typeface="Calibri"/>
              <a:cs typeface="Calibri"/>
            </a:endParaRPr>
          </a:p>
          <a:p>
            <a:pPr marL="12700" marR="41857">
              <a:lnSpc>
                <a:spcPts val="1780"/>
              </a:lnSpc>
            </a:pPr>
            <a:r>
              <a:rPr sz="2700" baseline="4551" dirty="0">
                <a:latin typeface="Calibri"/>
                <a:cs typeface="Calibri"/>
              </a:rPr>
              <a:t>sc</a:t>
            </a:r>
            <a:r>
              <a:rPr sz="2700" spc="-4" baseline="4551" dirty="0">
                <a:latin typeface="Calibri"/>
                <a:cs typeface="Calibri"/>
              </a:rPr>
              <a:t>l</a:t>
            </a:r>
            <a:r>
              <a:rPr sz="2700" baseline="4551" dirty="0">
                <a:latin typeface="Calibri"/>
                <a:cs typeface="Calibri"/>
              </a:rPr>
              <a:t>e</a:t>
            </a:r>
            <a:r>
              <a:rPr sz="2700" spc="-25" baseline="4551" dirty="0">
                <a:latin typeface="Calibri"/>
                <a:cs typeface="Calibri"/>
              </a:rPr>
              <a:t>r</a:t>
            </a:r>
            <a:r>
              <a:rPr sz="2700" baseline="4551" dirty="0">
                <a:latin typeface="Calibri"/>
                <a:cs typeface="Calibri"/>
              </a:rPr>
              <a:t>osis</a:t>
            </a:r>
            <a:endParaRPr>
              <a:latin typeface="Calibri"/>
              <a:cs typeface="Calibri"/>
            </a:endParaRPr>
          </a:p>
        </p:txBody>
      </p:sp>
      <p:sp>
        <p:nvSpPr>
          <p:cNvPr id="6" name="object 6"/>
          <p:cNvSpPr txBox="1"/>
          <p:nvPr/>
        </p:nvSpPr>
        <p:spPr>
          <a:xfrm>
            <a:off x="2319324" y="4280310"/>
            <a:ext cx="133604" cy="1019047"/>
          </a:xfrm>
          <a:prstGeom prst="rect">
            <a:avLst/>
          </a:prstGeom>
        </p:spPr>
        <p:txBody>
          <a:bodyPr wrap="square" lIns="0" tIns="0" rIns="0" bIns="0" rtlCol="0">
            <a:noAutofit/>
          </a:bodyPr>
          <a:lstStyle/>
          <a:p>
            <a:pPr marL="12700">
              <a:lnSpc>
                <a:spcPts val="1839"/>
              </a:lnSpc>
              <a:spcBef>
                <a:spcPts val="92"/>
              </a:spcBef>
            </a:pPr>
            <a:r>
              <a:rPr sz="1700" dirty="0">
                <a:solidFill>
                  <a:srgbClr val="634D7E"/>
                </a:solidFill>
                <a:latin typeface="Arial"/>
                <a:cs typeface="Arial"/>
              </a:rPr>
              <a:t>•</a:t>
            </a:r>
            <a:endParaRPr sz="1700">
              <a:latin typeface="Arial"/>
              <a:cs typeface="Arial"/>
            </a:endParaRPr>
          </a:p>
          <a:p>
            <a:pPr marL="12700">
              <a:lnSpc>
                <a:spcPct val="95825"/>
              </a:lnSpc>
            </a:pPr>
            <a:r>
              <a:rPr sz="1700" dirty="0">
                <a:solidFill>
                  <a:srgbClr val="634D7E"/>
                </a:solidFill>
                <a:latin typeface="Arial"/>
                <a:cs typeface="Arial"/>
              </a:rPr>
              <a:t>•</a:t>
            </a:r>
            <a:endParaRPr sz="1700">
              <a:latin typeface="Arial"/>
              <a:cs typeface="Arial"/>
            </a:endParaRPr>
          </a:p>
          <a:p>
            <a:pPr marL="12700">
              <a:lnSpc>
                <a:spcPct val="95825"/>
              </a:lnSpc>
              <a:spcBef>
                <a:spcPts val="85"/>
              </a:spcBef>
            </a:pPr>
            <a:r>
              <a:rPr sz="1700" dirty="0">
                <a:solidFill>
                  <a:srgbClr val="634D7E"/>
                </a:solidFill>
                <a:latin typeface="Arial"/>
                <a:cs typeface="Arial"/>
              </a:rPr>
              <a:t>•</a:t>
            </a:r>
            <a:endParaRPr sz="1700">
              <a:latin typeface="Arial"/>
              <a:cs typeface="Arial"/>
            </a:endParaRPr>
          </a:p>
          <a:p>
            <a:pPr marL="12700">
              <a:lnSpc>
                <a:spcPct val="95825"/>
              </a:lnSpc>
              <a:spcBef>
                <a:spcPts val="85"/>
              </a:spcBef>
            </a:pPr>
            <a:r>
              <a:rPr sz="1700" dirty="0">
                <a:solidFill>
                  <a:srgbClr val="634D7E"/>
                </a:solidFill>
                <a:latin typeface="Arial"/>
                <a:cs typeface="Arial"/>
              </a:rPr>
              <a:t>•</a:t>
            </a:r>
            <a:endParaRPr sz="1700">
              <a:latin typeface="Arial"/>
              <a:cs typeface="Arial"/>
            </a:endParaRPr>
          </a:p>
        </p:txBody>
      </p:sp>
      <p:sp>
        <p:nvSpPr>
          <p:cNvPr id="5" name="object 5"/>
          <p:cNvSpPr txBox="1"/>
          <p:nvPr/>
        </p:nvSpPr>
        <p:spPr>
          <a:xfrm>
            <a:off x="2596692" y="4293362"/>
            <a:ext cx="3019178" cy="1019048"/>
          </a:xfrm>
          <a:prstGeom prst="rect">
            <a:avLst/>
          </a:prstGeom>
        </p:spPr>
        <p:txBody>
          <a:bodyPr wrap="square" lIns="0" tIns="0" rIns="0" bIns="0" rtlCol="0">
            <a:noAutofit/>
          </a:bodyPr>
          <a:lstStyle/>
          <a:p>
            <a:pPr marL="12700" marR="32461">
              <a:lnSpc>
                <a:spcPts val="1835"/>
              </a:lnSpc>
              <a:spcBef>
                <a:spcPts val="91"/>
              </a:spcBef>
            </a:pPr>
            <a:r>
              <a:rPr sz="2550" baseline="3212" dirty="0">
                <a:latin typeface="Calibri"/>
                <a:cs typeface="Calibri"/>
              </a:rPr>
              <a:t>C</a:t>
            </a:r>
            <a:r>
              <a:rPr sz="2550" spc="4" baseline="3212" dirty="0">
                <a:latin typeface="Calibri"/>
                <a:cs typeface="Calibri"/>
              </a:rPr>
              <a:t>h</a:t>
            </a:r>
            <a:r>
              <a:rPr sz="2550" baseline="3212" dirty="0">
                <a:latin typeface="Calibri"/>
                <a:cs typeface="Calibri"/>
              </a:rPr>
              <a:t>i</a:t>
            </a:r>
            <a:r>
              <a:rPr sz="2550" spc="9" baseline="3212" dirty="0">
                <a:latin typeface="Calibri"/>
                <a:cs typeface="Calibri"/>
              </a:rPr>
              <a:t>l</a:t>
            </a:r>
            <a:r>
              <a:rPr sz="2550" spc="4" baseline="3212" dirty="0">
                <a:latin typeface="Calibri"/>
                <a:cs typeface="Calibri"/>
              </a:rPr>
              <a:t>d</a:t>
            </a:r>
            <a:r>
              <a:rPr sz="2550" spc="-4" baseline="3212" dirty="0">
                <a:latin typeface="Calibri"/>
                <a:cs typeface="Calibri"/>
              </a:rPr>
              <a:t>h</a:t>
            </a:r>
            <a:r>
              <a:rPr sz="2550" baseline="3212" dirty="0">
                <a:latin typeface="Calibri"/>
                <a:cs typeface="Calibri"/>
              </a:rPr>
              <a:t>ood</a:t>
            </a:r>
            <a:r>
              <a:rPr sz="2550" spc="-39" baseline="3212" dirty="0">
                <a:latin typeface="Calibri"/>
                <a:cs typeface="Calibri"/>
              </a:rPr>
              <a:t> </a:t>
            </a:r>
            <a:r>
              <a:rPr sz="2550" baseline="3212" dirty="0">
                <a:latin typeface="Calibri"/>
                <a:cs typeface="Calibri"/>
              </a:rPr>
              <a:t>a</a:t>
            </a:r>
            <a:r>
              <a:rPr sz="2550" spc="-4" baseline="3212" dirty="0">
                <a:latin typeface="Calibri"/>
                <a:cs typeface="Calibri"/>
              </a:rPr>
              <a:t>b</a:t>
            </a:r>
            <a:r>
              <a:rPr sz="2550" spc="4" baseline="3212" dirty="0">
                <a:latin typeface="Calibri"/>
                <a:cs typeface="Calibri"/>
              </a:rPr>
              <a:t>s</a:t>
            </a:r>
            <a:r>
              <a:rPr sz="2550" baseline="3212" dirty="0">
                <a:latin typeface="Calibri"/>
                <a:cs typeface="Calibri"/>
              </a:rPr>
              <a:t>e</a:t>
            </a:r>
            <a:r>
              <a:rPr sz="2550" spc="4" baseline="3212" dirty="0">
                <a:latin typeface="Calibri"/>
                <a:cs typeface="Calibri"/>
              </a:rPr>
              <a:t>n</a:t>
            </a:r>
            <a:r>
              <a:rPr sz="2550" baseline="3212" dirty="0">
                <a:latin typeface="Calibri"/>
                <a:cs typeface="Calibri"/>
              </a:rPr>
              <a:t>ce</a:t>
            </a:r>
            <a:r>
              <a:rPr sz="2550" spc="-19" baseline="3212" dirty="0">
                <a:latin typeface="Calibri"/>
                <a:cs typeface="Calibri"/>
              </a:rPr>
              <a:t> </a:t>
            </a:r>
            <a:r>
              <a:rPr sz="2550" baseline="3212" dirty="0">
                <a:latin typeface="Calibri"/>
                <a:cs typeface="Calibri"/>
              </a:rPr>
              <a:t>e</a:t>
            </a:r>
            <a:r>
              <a:rPr sz="2550" spc="4" baseline="3212" dirty="0">
                <a:latin typeface="Calibri"/>
                <a:cs typeface="Calibri"/>
              </a:rPr>
              <a:t>p</a:t>
            </a:r>
            <a:r>
              <a:rPr sz="2550" baseline="3212" dirty="0">
                <a:latin typeface="Calibri"/>
                <a:cs typeface="Calibri"/>
              </a:rPr>
              <a:t>i</a:t>
            </a:r>
            <a:r>
              <a:rPr sz="2550" spc="9" baseline="3212" dirty="0">
                <a:latin typeface="Calibri"/>
                <a:cs typeface="Calibri"/>
              </a:rPr>
              <a:t>l</a:t>
            </a:r>
            <a:r>
              <a:rPr sz="2550" baseline="3212" dirty="0">
                <a:latin typeface="Calibri"/>
                <a:cs typeface="Calibri"/>
              </a:rPr>
              <a:t>e</a:t>
            </a:r>
            <a:r>
              <a:rPr sz="2550" spc="-14" baseline="3212" dirty="0">
                <a:latin typeface="Calibri"/>
                <a:cs typeface="Calibri"/>
              </a:rPr>
              <a:t>p</a:t>
            </a:r>
            <a:r>
              <a:rPr sz="2550" spc="-29" baseline="3212" dirty="0">
                <a:latin typeface="Calibri"/>
                <a:cs typeface="Calibri"/>
              </a:rPr>
              <a:t>s</a:t>
            </a:r>
            <a:r>
              <a:rPr sz="2550" baseline="3212" dirty="0">
                <a:latin typeface="Calibri"/>
                <a:cs typeface="Calibri"/>
              </a:rPr>
              <a:t>y</a:t>
            </a:r>
            <a:endParaRPr sz="1700">
              <a:latin typeface="Calibri"/>
              <a:cs typeface="Calibri"/>
            </a:endParaRPr>
          </a:p>
          <a:p>
            <a:pPr marL="12700" marR="32461">
              <a:lnSpc>
                <a:spcPts val="2039"/>
              </a:lnSpc>
              <a:spcBef>
                <a:spcPts val="10"/>
              </a:spcBef>
            </a:pPr>
            <a:r>
              <a:rPr sz="2550" baseline="1606" dirty="0">
                <a:latin typeface="Calibri"/>
                <a:cs typeface="Calibri"/>
              </a:rPr>
              <a:t>Ju</a:t>
            </a:r>
            <a:r>
              <a:rPr sz="2550" spc="-9" baseline="1606" dirty="0">
                <a:latin typeface="Calibri"/>
                <a:cs typeface="Calibri"/>
              </a:rPr>
              <a:t>v</a:t>
            </a:r>
            <a:r>
              <a:rPr sz="2550" baseline="1606" dirty="0">
                <a:latin typeface="Calibri"/>
                <a:cs typeface="Calibri"/>
              </a:rPr>
              <a:t>e</a:t>
            </a:r>
            <a:r>
              <a:rPr sz="2550" spc="4" baseline="1606" dirty="0">
                <a:latin typeface="Calibri"/>
                <a:cs typeface="Calibri"/>
              </a:rPr>
              <a:t>n</a:t>
            </a:r>
            <a:r>
              <a:rPr sz="2550" spc="-9" baseline="1606" dirty="0">
                <a:latin typeface="Calibri"/>
                <a:cs typeface="Calibri"/>
              </a:rPr>
              <a:t>i</a:t>
            </a:r>
            <a:r>
              <a:rPr sz="2550" baseline="1606" dirty="0">
                <a:latin typeface="Calibri"/>
                <a:cs typeface="Calibri"/>
              </a:rPr>
              <a:t>le </a:t>
            </a:r>
            <a:r>
              <a:rPr sz="2550" spc="-39" baseline="1606" dirty="0">
                <a:latin typeface="Calibri"/>
                <a:cs typeface="Calibri"/>
              </a:rPr>
              <a:t>m</a:t>
            </a:r>
            <a:r>
              <a:rPr sz="2550" spc="-25" baseline="1606" dirty="0">
                <a:latin typeface="Calibri"/>
                <a:cs typeface="Calibri"/>
              </a:rPr>
              <a:t>y</a:t>
            </a:r>
            <a:r>
              <a:rPr sz="2550" baseline="1606" dirty="0">
                <a:latin typeface="Calibri"/>
                <a:cs typeface="Calibri"/>
              </a:rPr>
              <a:t>oc</a:t>
            </a:r>
            <a:r>
              <a:rPr sz="2550" spc="4" baseline="1606" dirty="0">
                <a:latin typeface="Calibri"/>
                <a:cs typeface="Calibri"/>
              </a:rPr>
              <a:t>l</a:t>
            </a:r>
            <a:r>
              <a:rPr sz="2550" baseline="1606" dirty="0">
                <a:latin typeface="Calibri"/>
                <a:cs typeface="Calibri"/>
              </a:rPr>
              <a:t>o</a:t>
            </a:r>
            <a:r>
              <a:rPr sz="2550" spc="4" baseline="1606" dirty="0">
                <a:latin typeface="Calibri"/>
                <a:cs typeface="Calibri"/>
              </a:rPr>
              <a:t>n</a:t>
            </a:r>
            <a:r>
              <a:rPr sz="2550" baseline="1606" dirty="0">
                <a:latin typeface="Calibri"/>
                <a:cs typeface="Calibri"/>
              </a:rPr>
              <a:t>ic</a:t>
            </a:r>
            <a:r>
              <a:rPr sz="2550" spc="-19" baseline="1606" dirty="0">
                <a:latin typeface="Calibri"/>
                <a:cs typeface="Calibri"/>
              </a:rPr>
              <a:t> </a:t>
            </a:r>
            <a:r>
              <a:rPr sz="2550" baseline="1606" dirty="0">
                <a:latin typeface="Calibri"/>
                <a:cs typeface="Calibri"/>
              </a:rPr>
              <a:t>e</a:t>
            </a:r>
            <a:r>
              <a:rPr sz="2550" spc="4" baseline="1606" dirty="0">
                <a:latin typeface="Calibri"/>
                <a:cs typeface="Calibri"/>
              </a:rPr>
              <a:t>p</a:t>
            </a:r>
            <a:r>
              <a:rPr sz="2550" baseline="1606" dirty="0">
                <a:latin typeface="Calibri"/>
                <a:cs typeface="Calibri"/>
              </a:rPr>
              <a:t>i</a:t>
            </a:r>
            <a:r>
              <a:rPr sz="2550" spc="9" baseline="1606" dirty="0">
                <a:latin typeface="Calibri"/>
                <a:cs typeface="Calibri"/>
              </a:rPr>
              <a:t>l</a:t>
            </a:r>
            <a:r>
              <a:rPr sz="2550" baseline="1606" dirty="0">
                <a:latin typeface="Calibri"/>
                <a:cs typeface="Calibri"/>
              </a:rPr>
              <a:t>ep</a:t>
            </a:r>
            <a:r>
              <a:rPr sz="2550" spc="-44" baseline="1606" dirty="0">
                <a:latin typeface="Calibri"/>
                <a:cs typeface="Calibri"/>
              </a:rPr>
              <a:t>s</a:t>
            </a:r>
            <a:r>
              <a:rPr sz="2550" baseline="1606" dirty="0">
                <a:latin typeface="Calibri"/>
                <a:cs typeface="Calibri"/>
              </a:rPr>
              <a:t>y</a:t>
            </a:r>
            <a:endParaRPr sz="1700">
              <a:latin typeface="Calibri"/>
              <a:cs typeface="Calibri"/>
            </a:endParaRPr>
          </a:p>
          <a:p>
            <a:pPr marL="12700">
              <a:lnSpc>
                <a:spcPts val="2039"/>
              </a:lnSpc>
            </a:pPr>
            <a:r>
              <a:rPr sz="2550" baseline="1606" dirty="0">
                <a:latin typeface="Calibri"/>
                <a:cs typeface="Calibri"/>
              </a:rPr>
              <a:t>In</a:t>
            </a:r>
            <a:r>
              <a:rPr sz="2550" spc="-44" baseline="1606" dirty="0">
                <a:latin typeface="Calibri"/>
                <a:cs typeface="Calibri"/>
              </a:rPr>
              <a:t>f</a:t>
            </a:r>
            <a:r>
              <a:rPr sz="2550" baseline="1606" dirty="0">
                <a:latin typeface="Calibri"/>
                <a:cs typeface="Calibri"/>
              </a:rPr>
              <a:t>a</a:t>
            </a:r>
            <a:r>
              <a:rPr sz="2550" spc="-4" baseline="1606" dirty="0">
                <a:latin typeface="Calibri"/>
                <a:cs typeface="Calibri"/>
              </a:rPr>
              <a:t>n</a:t>
            </a:r>
            <a:r>
              <a:rPr sz="2550" spc="4" baseline="1606" dirty="0">
                <a:latin typeface="Calibri"/>
                <a:cs typeface="Calibri"/>
              </a:rPr>
              <a:t>t</a:t>
            </a:r>
            <a:r>
              <a:rPr sz="2550" baseline="1606" dirty="0">
                <a:latin typeface="Calibri"/>
                <a:cs typeface="Calibri"/>
              </a:rPr>
              <a:t>i</a:t>
            </a:r>
            <a:r>
              <a:rPr sz="2550" spc="9" baseline="1606" dirty="0">
                <a:latin typeface="Calibri"/>
                <a:cs typeface="Calibri"/>
              </a:rPr>
              <a:t>l</a:t>
            </a:r>
            <a:r>
              <a:rPr sz="2550" baseline="1606" dirty="0">
                <a:latin typeface="Calibri"/>
                <a:cs typeface="Calibri"/>
              </a:rPr>
              <a:t>e</a:t>
            </a:r>
            <a:r>
              <a:rPr sz="2550" spc="-4" baseline="1606" dirty="0">
                <a:latin typeface="Calibri"/>
                <a:cs typeface="Calibri"/>
              </a:rPr>
              <a:t> </a:t>
            </a:r>
            <a:r>
              <a:rPr sz="2550" baseline="1606" dirty="0">
                <a:latin typeface="Calibri"/>
                <a:cs typeface="Calibri"/>
              </a:rPr>
              <a:t>spa</a:t>
            </a:r>
            <a:r>
              <a:rPr sz="2550" spc="-9" baseline="1606" dirty="0">
                <a:latin typeface="Calibri"/>
                <a:cs typeface="Calibri"/>
              </a:rPr>
              <a:t>s</a:t>
            </a:r>
            <a:r>
              <a:rPr sz="2550" spc="-4" baseline="1606" dirty="0">
                <a:latin typeface="Calibri"/>
                <a:cs typeface="Calibri"/>
              </a:rPr>
              <a:t>m</a:t>
            </a:r>
            <a:r>
              <a:rPr sz="2550" baseline="1606" dirty="0">
                <a:latin typeface="Calibri"/>
                <a:cs typeface="Calibri"/>
              </a:rPr>
              <a:t>s</a:t>
            </a:r>
            <a:r>
              <a:rPr sz="2550" spc="-34" baseline="1606" dirty="0">
                <a:latin typeface="Calibri"/>
                <a:cs typeface="Calibri"/>
              </a:rPr>
              <a:t> </a:t>
            </a:r>
            <a:r>
              <a:rPr sz="2550" baseline="1606" dirty="0">
                <a:latin typeface="Calibri"/>
                <a:cs typeface="Calibri"/>
              </a:rPr>
              <a:t>(</a:t>
            </a:r>
            <a:r>
              <a:rPr sz="2550" spc="-64" baseline="1606" dirty="0">
                <a:latin typeface="Calibri"/>
                <a:cs typeface="Calibri"/>
              </a:rPr>
              <a:t>W</a:t>
            </a:r>
            <a:r>
              <a:rPr sz="2550" baseline="1606" dirty="0">
                <a:latin typeface="Calibri"/>
                <a:cs typeface="Calibri"/>
              </a:rPr>
              <a:t>e</a:t>
            </a:r>
            <a:r>
              <a:rPr sz="2550" spc="-14" baseline="1606" dirty="0">
                <a:latin typeface="Calibri"/>
                <a:cs typeface="Calibri"/>
              </a:rPr>
              <a:t>s</a:t>
            </a:r>
            <a:r>
              <a:rPr sz="2550" baseline="1606" dirty="0">
                <a:latin typeface="Calibri"/>
                <a:cs typeface="Calibri"/>
              </a:rPr>
              <a:t>t</a:t>
            </a:r>
            <a:r>
              <a:rPr sz="2550" spc="-9" baseline="1606" dirty="0">
                <a:latin typeface="Calibri"/>
                <a:cs typeface="Calibri"/>
              </a:rPr>
              <a:t> </a:t>
            </a:r>
            <a:r>
              <a:rPr sz="2550" spc="-29" baseline="1606" dirty="0">
                <a:latin typeface="Calibri"/>
                <a:cs typeface="Calibri"/>
              </a:rPr>
              <a:t>s</a:t>
            </a:r>
            <a:r>
              <a:rPr sz="2550" baseline="1606" dirty="0">
                <a:latin typeface="Calibri"/>
                <a:cs typeface="Calibri"/>
              </a:rPr>
              <a:t>yn</a:t>
            </a:r>
            <a:r>
              <a:rPr sz="2550" spc="4" baseline="1606" dirty="0">
                <a:latin typeface="Calibri"/>
                <a:cs typeface="Calibri"/>
              </a:rPr>
              <a:t>d</a:t>
            </a:r>
            <a:r>
              <a:rPr sz="2550" spc="-19" baseline="1606" dirty="0">
                <a:latin typeface="Calibri"/>
                <a:cs typeface="Calibri"/>
              </a:rPr>
              <a:t>r</a:t>
            </a:r>
            <a:r>
              <a:rPr sz="2550" baseline="1606" dirty="0">
                <a:latin typeface="Calibri"/>
                <a:cs typeface="Calibri"/>
              </a:rPr>
              <a:t>ome)</a:t>
            </a:r>
            <a:endParaRPr sz="1700">
              <a:latin typeface="Calibri"/>
              <a:cs typeface="Calibri"/>
            </a:endParaRPr>
          </a:p>
          <a:p>
            <a:pPr marL="12700" marR="32461">
              <a:lnSpc>
                <a:spcPts val="2039"/>
              </a:lnSpc>
            </a:pPr>
            <a:r>
              <a:rPr sz="2550" baseline="1606" dirty="0">
                <a:latin typeface="Calibri"/>
                <a:cs typeface="Calibri"/>
              </a:rPr>
              <a:t>L</a:t>
            </a:r>
            <a:r>
              <a:rPr sz="2550" spc="4" baseline="1606" dirty="0">
                <a:latin typeface="Calibri"/>
                <a:cs typeface="Calibri"/>
              </a:rPr>
              <a:t>enn</a:t>
            </a:r>
            <a:r>
              <a:rPr sz="2550" spc="-34" baseline="1606" dirty="0">
                <a:latin typeface="Calibri"/>
                <a:cs typeface="Calibri"/>
              </a:rPr>
              <a:t>o</a:t>
            </a:r>
            <a:r>
              <a:rPr sz="2550" spc="14" baseline="1606" dirty="0">
                <a:latin typeface="Calibri"/>
                <a:cs typeface="Calibri"/>
              </a:rPr>
              <a:t>x</a:t>
            </a:r>
            <a:r>
              <a:rPr sz="2550" spc="-4" baseline="1606" dirty="0">
                <a:latin typeface="Calibri"/>
                <a:cs typeface="Calibri"/>
              </a:rPr>
              <a:t>-</a:t>
            </a:r>
            <a:r>
              <a:rPr sz="2550" baseline="1606" dirty="0">
                <a:latin typeface="Calibri"/>
                <a:cs typeface="Calibri"/>
              </a:rPr>
              <a:t>Ga</a:t>
            </a:r>
            <a:r>
              <a:rPr sz="2550" spc="-14" baseline="1606" dirty="0">
                <a:latin typeface="Calibri"/>
                <a:cs typeface="Calibri"/>
              </a:rPr>
              <a:t>s</a:t>
            </a:r>
            <a:r>
              <a:rPr sz="2550" spc="-19" baseline="1606" dirty="0">
                <a:latin typeface="Calibri"/>
                <a:cs typeface="Calibri"/>
              </a:rPr>
              <a:t>t</a:t>
            </a:r>
            <a:r>
              <a:rPr sz="2550" baseline="1606" dirty="0">
                <a:latin typeface="Calibri"/>
                <a:cs typeface="Calibri"/>
              </a:rPr>
              <a:t>a</a:t>
            </a:r>
            <a:r>
              <a:rPr sz="2550" spc="-4" baseline="1606" dirty="0">
                <a:latin typeface="Calibri"/>
                <a:cs typeface="Calibri"/>
              </a:rPr>
              <a:t>u</a:t>
            </a:r>
            <a:r>
              <a:rPr sz="2550" baseline="1606" dirty="0">
                <a:latin typeface="Calibri"/>
                <a:cs typeface="Calibri"/>
              </a:rPr>
              <a:t>t</a:t>
            </a:r>
            <a:r>
              <a:rPr sz="2550" spc="-29" baseline="1606" dirty="0">
                <a:latin typeface="Calibri"/>
                <a:cs typeface="Calibri"/>
              </a:rPr>
              <a:t> s</a:t>
            </a:r>
            <a:r>
              <a:rPr sz="2550" baseline="1606" dirty="0">
                <a:latin typeface="Calibri"/>
                <a:cs typeface="Calibri"/>
              </a:rPr>
              <a:t>yn</a:t>
            </a:r>
            <a:r>
              <a:rPr sz="2550" spc="4" baseline="1606" dirty="0">
                <a:latin typeface="Calibri"/>
                <a:cs typeface="Calibri"/>
              </a:rPr>
              <a:t>d</a:t>
            </a:r>
            <a:r>
              <a:rPr sz="2550" spc="-19" baseline="1606" dirty="0">
                <a:latin typeface="Calibri"/>
                <a:cs typeface="Calibri"/>
              </a:rPr>
              <a:t>r</a:t>
            </a:r>
            <a:r>
              <a:rPr sz="2550" baseline="1606" dirty="0">
                <a:latin typeface="Calibri"/>
                <a:cs typeface="Calibri"/>
              </a:rPr>
              <a:t>ome</a:t>
            </a:r>
            <a:endParaRPr sz="1700">
              <a:latin typeface="Calibri"/>
              <a:cs typeface="Calibri"/>
            </a:endParaRPr>
          </a:p>
        </p:txBody>
      </p:sp>
      <p:sp>
        <p:nvSpPr>
          <p:cNvPr id="4" name="object 4"/>
          <p:cNvSpPr txBox="1"/>
          <p:nvPr/>
        </p:nvSpPr>
        <p:spPr>
          <a:xfrm>
            <a:off x="6351778" y="4501190"/>
            <a:ext cx="139852" cy="528377"/>
          </a:xfrm>
          <a:prstGeom prst="rect">
            <a:avLst/>
          </a:prstGeom>
        </p:spPr>
        <p:txBody>
          <a:bodyPr wrap="square" lIns="0" tIns="0" rIns="0" bIns="0" rtlCol="0">
            <a:noAutofit/>
          </a:bodyPr>
          <a:lstStyle/>
          <a:p>
            <a:pPr marL="12700" marR="152">
              <a:lnSpc>
                <a:spcPts val="1939"/>
              </a:lnSpc>
              <a:spcBef>
                <a:spcPts val="97"/>
              </a:spcBef>
            </a:pPr>
            <a:r>
              <a:rPr dirty="0">
                <a:solidFill>
                  <a:srgbClr val="634D7E"/>
                </a:solidFill>
                <a:latin typeface="Arial"/>
                <a:cs typeface="Arial"/>
              </a:rPr>
              <a:t>•</a:t>
            </a:r>
            <a:endParaRPr>
              <a:latin typeface="Arial"/>
              <a:cs typeface="Arial"/>
            </a:endParaRPr>
          </a:p>
          <a:p>
            <a:pPr marL="12700">
              <a:lnSpc>
                <a:spcPct val="95825"/>
              </a:lnSpc>
            </a:pPr>
            <a:r>
              <a:rPr dirty="0">
                <a:solidFill>
                  <a:srgbClr val="634D7E"/>
                </a:solidFill>
                <a:latin typeface="Arial"/>
                <a:cs typeface="Arial"/>
              </a:rPr>
              <a:t>•</a:t>
            </a:r>
            <a:endParaRPr>
              <a:latin typeface="Arial"/>
              <a:cs typeface="Arial"/>
            </a:endParaRPr>
          </a:p>
        </p:txBody>
      </p:sp>
      <p:sp>
        <p:nvSpPr>
          <p:cNvPr id="3" name="object 3"/>
          <p:cNvSpPr txBox="1"/>
          <p:nvPr/>
        </p:nvSpPr>
        <p:spPr>
          <a:xfrm>
            <a:off x="6443599" y="5827420"/>
            <a:ext cx="3092222" cy="254000"/>
          </a:xfrm>
          <a:prstGeom prst="rect">
            <a:avLst/>
          </a:prstGeom>
        </p:spPr>
        <p:txBody>
          <a:bodyPr wrap="square" lIns="0" tIns="0" rIns="0" bIns="0" rtlCol="0">
            <a:noAutofit/>
          </a:bodyPr>
          <a:lstStyle/>
          <a:p>
            <a:pPr marL="12700">
              <a:lnSpc>
                <a:spcPts val="1935"/>
              </a:lnSpc>
              <a:spcBef>
                <a:spcPts val="96"/>
              </a:spcBef>
            </a:pPr>
            <a:r>
              <a:rPr sz="2700" baseline="3034" dirty="0">
                <a:latin typeface="Calibri"/>
                <a:cs typeface="Calibri"/>
              </a:rPr>
              <a:t>*</a:t>
            </a:r>
            <a:r>
              <a:rPr sz="2700" spc="4" baseline="3034" dirty="0">
                <a:latin typeface="Calibri"/>
                <a:cs typeface="Calibri"/>
              </a:rPr>
              <a:t> </a:t>
            </a:r>
            <a:r>
              <a:rPr sz="2400" spc="-139" baseline="3413" dirty="0">
                <a:latin typeface="Calibri"/>
                <a:cs typeface="Calibri"/>
              </a:rPr>
              <a:t>T</a:t>
            </a:r>
            <a:r>
              <a:rPr sz="2400" baseline="3413" dirty="0">
                <a:latin typeface="Calibri"/>
                <a:cs typeface="Calibri"/>
              </a:rPr>
              <a:t>e</a:t>
            </a:r>
            <a:r>
              <a:rPr sz="2400" spc="-4" baseline="3413" dirty="0">
                <a:latin typeface="Calibri"/>
                <a:cs typeface="Calibri"/>
              </a:rPr>
              <a:t>r</a:t>
            </a:r>
            <a:r>
              <a:rPr sz="2400" baseline="3413" dirty="0">
                <a:latin typeface="Calibri"/>
                <a:cs typeface="Calibri"/>
              </a:rPr>
              <a:t>mino</a:t>
            </a:r>
            <a:r>
              <a:rPr sz="2400" spc="4" baseline="3413" dirty="0">
                <a:latin typeface="Calibri"/>
                <a:cs typeface="Calibri"/>
              </a:rPr>
              <a:t>l</a:t>
            </a:r>
            <a:r>
              <a:rPr sz="2400" baseline="3413" dirty="0">
                <a:latin typeface="Calibri"/>
                <a:cs typeface="Calibri"/>
              </a:rPr>
              <a:t>ogy</a:t>
            </a:r>
            <a:r>
              <a:rPr sz="2400" spc="-61" baseline="3413" dirty="0">
                <a:latin typeface="Calibri"/>
                <a:cs typeface="Calibri"/>
              </a:rPr>
              <a:t> </a:t>
            </a:r>
            <a:r>
              <a:rPr sz="2400" spc="4" baseline="3413" dirty="0">
                <a:latin typeface="Calibri"/>
                <a:cs typeface="Calibri"/>
              </a:rPr>
              <a:t>f</a:t>
            </a:r>
            <a:r>
              <a:rPr sz="2400" spc="-29" baseline="3413" dirty="0">
                <a:latin typeface="Calibri"/>
                <a:cs typeface="Calibri"/>
              </a:rPr>
              <a:t>r</a:t>
            </a:r>
            <a:r>
              <a:rPr sz="2400" baseline="3413" dirty="0">
                <a:latin typeface="Calibri"/>
                <a:cs typeface="Calibri"/>
              </a:rPr>
              <a:t>om</a:t>
            </a:r>
            <a:r>
              <a:rPr sz="2400" spc="-16" baseline="3413" dirty="0">
                <a:latin typeface="Calibri"/>
                <a:cs typeface="Calibri"/>
              </a:rPr>
              <a:t> </a:t>
            </a:r>
            <a:r>
              <a:rPr sz="2400" baseline="3413" dirty="0">
                <a:latin typeface="Calibri"/>
                <a:cs typeface="Calibri"/>
              </a:rPr>
              <a:t>old</a:t>
            </a:r>
            <a:r>
              <a:rPr sz="2400" spc="-20" baseline="3413" dirty="0">
                <a:latin typeface="Calibri"/>
                <a:cs typeface="Calibri"/>
              </a:rPr>
              <a:t> </a:t>
            </a:r>
            <a:r>
              <a:rPr sz="2400" baseline="3413" dirty="0">
                <a:latin typeface="Calibri"/>
                <a:cs typeface="Calibri"/>
              </a:rPr>
              <a:t>class</a:t>
            </a:r>
            <a:r>
              <a:rPr sz="2400" spc="9" baseline="3413" dirty="0">
                <a:latin typeface="Calibri"/>
                <a:cs typeface="Calibri"/>
              </a:rPr>
              <a:t>i</a:t>
            </a:r>
            <a:r>
              <a:rPr sz="2400" spc="4" baseline="3413" dirty="0">
                <a:latin typeface="Calibri"/>
                <a:cs typeface="Calibri"/>
              </a:rPr>
              <a:t>fi</a:t>
            </a:r>
            <a:r>
              <a:rPr sz="2400" spc="-14" baseline="3413" dirty="0">
                <a:latin typeface="Calibri"/>
                <a:cs typeface="Calibri"/>
              </a:rPr>
              <a:t>c</a:t>
            </a:r>
            <a:r>
              <a:rPr sz="2400" spc="-19" baseline="3413" dirty="0">
                <a:latin typeface="Calibri"/>
                <a:cs typeface="Calibri"/>
              </a:rPr>
              <a:t>a</a:t>
            </a:r>
            <a:r>
              <a:rPr sz="2400" spc="4" baseline="3413" dirty="0">
                <a:latin typeface="Calibri"/>
                <a:cs typeface="Calibri"/>
              </a:rPr>
              <a:t>t</a:t>
            </a:r>
            <a:r>
              <a:rPr sz="2400" spc="-4" baseline="3413" dirty="0">
                <a:latin typeface="Calibri"/>
                <a:cs typeface="Calibri"/>
              </a:rPr>
              <a:t>i</a:t>
            </a:r>
            <a:r>
              <a:rPr sz="2400" baseline="3413" dirty="0">
                <a:latin typeface="Calibri"/>
                <a:cs typeface="Calibri"/>
              </a:rPr>
              <a:t>on</a:t>
            </a:r>
            <a:endParaRPr sz="1600">
              <a:latin typeface="Calibri"/>
              <a:cs typeface="Calibri"/>
            </a:endParaRPr>
          </a:p>
        </p:txBody>
      </p:sp>
    </p:spTree>
    <p:extLst>
      <p:ext uri="{BB962C8B-B14F-4D97-AF65-F5344CB8AC3E}">
        <p14:creationId xmlns:p14="http://schemas.microsoft.com/office/powerpoint/2010/main" val="2161752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Aspects of the History and Exam</a:t>
            </a:r>
            <a:endParaRPr lang="en-US" b="1" dirty="0"/>
          </a:p>
        </p:txBody>
      </p:sp>
      <p:sp>
        <p:nvSpPr>
          <p:cNvPr id="3" name="Content Placeholder 2"/>
          <p:cNvSpPr>
            <a:spLocks noGrp="1"/>
          </p:cNvSpPr>
          <p:nvPr>
            <p:ph idx="1"/>
          </p:nvPr>
        </p:nvSpPr>
        <p:spPr/>
        <p:txBody>
          <a:bodyPr>
            <a:normAutofit/>
          </a:bodyPr>
          <a:lstStyle/>
          <a:p>
            <a:r>
              <a:rPr lang="en-US" dirty="0"/>
              <a:t>Primary care physician is usually the first point of </a:t>
            </a:r>
            <a:r>
              <a:rPr lang="en-US" dirty="0" smtClean="0"/>
              <a:t>contact after </a:t>
            </a:r>
            <a:r>
              <a:rPr lang="en-US" dirty="0"/>
              <a:t>a child has a seizure </a:t>
            </a:r>
            <a:endParaRPr lang="en-US" dirty="0" smtClean="0"/>
          </a:p>
          <a:p>
            <a:r>
              <a:rPr lang="en-US" dirty="0" smtClean="0"/>
              <a:t> </a:t>
            </a:r>
            <a:r>
              <a:rPr lang="en-US" dirty="0"/>
              <a:t>If the patient is not actively seizing at the time of evaluation</a:t>
            </a:r>
          </a:p>
          <a:p>
            <a:r>
              <a:rPr lang="en-US" dirty="0" smtClean="0"/>
              <a:t>Obtain </a:t>
            </a:r>
            <a:r>
              <a:rPr lang="en-US" dirty="0"/>
              <a:t>a clear history of the event, preferably in person and from a </a:t>
            </a:r>
            <a:r>
              <a:rPr lang="en-US" dirty="0" smtClean="0"/>
              <a:t>witness</a:t>
            </a:r>
            <a:r>
              <a:rPr lang="en-US" dirty="0"/>
              <a:t>, so as to be able to distinguish the event from other </a:t>
            </a:r>
            <a:r>
              <a:rPr lang="en-US" dirty="0" err="1" smtClean="0"/>
              <a:t>nonepileptic</a:t>
            </a:r>
            <a:r>
              <a:rPr lang="en-US" dirty="0" smtClean="0"/>
              <a:t> events </a:t>
            </a:r>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376804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250" y="4891317"/>
            <a:ext cx="6404234" cy="1143120"/>
          </a:xfrm>
          <a:prstGeom prst="rect">
            <a:avLst/>
          </a:prstGeom>
        </p:spPr>
        <p:txBody>
          <a:bodyPr wrap="square" lIns="0" tIns="0" rIns="0" bIns="0" rtlCol="0">
            <a:noAutofit/>
          </a:bodyPr>
          <a:lstStyle/>
          <a:p>
            <a:pPr marL="12700">
              <a:lnSpc>
                <a:spcPts val="4230"/>
              </a:lnSpc>
              <a:spcBef>
                <a:spcPts val="211"/>
              </a:spcBef>
            </a:pPr>
            <a:r>
              <a:rPr sz="4000" b="1" spc="-98" dirty="0" smtClean="0">
                <a:solidFill>
                  <a:srgbClr val="1F487C"/>
                </a:solidFill>
                <a:latin typeface="Calibri" panose="020F0502020204030204" pitchFamily="34" charset="0"/>
                <a:cs typeface="Calibri" panose="020F0502020204030204" pitchFamily="34" charset="0"/>
              </a:rPr>
              <a:t>UN</a:t>
            </a:r>
            <a:r>
              <a:rPr sz="4000" b="1" spc="-93" dirty="0" smtClean="0">
                <a:solidFill>
                  <a:srgbClr val="1F487C"/>
                </a:solidFill>
                <a:latin typeface="Calibri" panose="020F0502020204030204" pitchFamily="34" charset="0"/>
                <a:cs typeface="Calibri" panose="020F0502020204030204" pitchFamily="34" charset="0"/>
              </a:rPr>
              <a:t>D</a:t>
            </a:r>
            <a:r>
              <a:rPr sz="4000" b="1" spc="-103" dirty="0" smtClean="0">
                <a:solidFill>
                  <a:srgbClr val="1F487C"/>
                </a:solidFill>
                <a:latin typeface="Calibri" panose="020F0502020204030204" pitchFamily="34" charset="0"/>
                <a:cs typeface="Calibri" panose="020F0502020204030204" pitchFamily="34" charset="0"/>
              </a:rPr>
              <a:t>E</a:t>
            </a:r>
            <a:r>
              <a:rPr sz="4000" b="1" spc="-138" dirty="0" smtClean="0">
                <a:solidFill>
                  <a:srgbClr val="1F487C"/>
                </a:solidFill>
                <a:latin typeface="Calibri" panose="020F0502020204030204" pitchFamily="34" charset="0"/>
                <a:cs typeface="Calibri" panose="020F0502020204030204" pitchFamily="34" charset="0"/>
              </a:rPr>
              <a:t>R</a:t>
            </a:r>
            <a:r>
              <a:rPr sz="4000" b="1" spc="-143" dirty="0" smtClean="0">
                <a:solidFill>
                  <a:srgbClr val="1F487C"/>
                </a:solidFill>
                <a:latin typeface="Calibri" panose="020F0502020204030204" pitchFamily="34" charset="0"/>
                <a:cs typeface="Calibri" panose="020F0502020204030204" pitchFamily="34" charset="0"/>
              </a:rPr>
              <a:t>S</a:t>
            </a:r>
            <a:r>
              <a:rPr sz="4000" b="1" spc="-534" dirty="0" smtClean="0">
                <a:solidFill>
                  <a:srgbClr val="1F487C"/>
                </a:solidFill>
                <a:latin typeface="Calibri" panose="020F0502020204030204" pitchFamily="34" charset="0"/>
                <a:cs typeface="Calibri" panose="020F0502020204030204" pitchFamily="34" charset="0"/>
              </a:rPr>
              <a:t>T</a:t>
            </a:r>
            <a:r>
              <a:rPr lang="en-US" sz="4000" b="1" spc="-534" dirty="0" smtClean="0">
                <a:solidFill>
                  <a:srgbClr val="1F487C"/>
                </a:solidFill>
                <a:latin typeface="Calibri" panose="020F0502020204030204" pitchFamily="34" charset="0"/>
                <a:cs typeface="Calibri" panose="020F0502020204030204" pitchFamily="34" charset="0"/>
              </a:rPr>
              <a:t> </a:t>
            </a:r>
            <a:r>
              <a:rPr sz="4000" b="1" spc="-98" dirty="0" smtClean="0">
                <a:solidFill>
                  <a:srgbClr val="1F487C"/>
                </a:solidFill>
                <a:latin typeface="Calibri" panose="020F0502020204030204" pitchFamily="34" charset="0"/>
                <a:cs typeface="Calibri" panose="020F0502020204030204" pitchFamily="34" charset="0"/>
              </a:rPr>
              <a:t>AN</a:t>
            </a:r>
            <a:r>
              <a:rPr sz="4000" b="1" spc="-93" dirty="0" smtClean="0">
                <a:solidFill>
                  <a:srgbClr val="1F487C"/>
                </a:solidFill>
                <a:latin typeface="Calibri" panose="020F0502020204030204" pitchFamily="34" charset="0"/>
                <a:cs typeface="Calibri" panose="020F0502020204030204" pitchFamily="34" charset="0"/>
              </a:rPr>
              <a:t>D</a:t>
            </a:r>
            <a:r>
              <a:rPr sz="4000" b="1" spc="-103" dirty="0" smtClean="0">
                <a:solidFill>
                  <a:srgbClr val="1F487C"/>
                </a:solidFill>
                <a:latin typeface="Calibri" panose="020F0502020204030204" pitchFamily="34" charset="0"/>
                <a:cs typeface="Calibri" panose="020F0502020204030204" pitchFamily="34" charset="0"/>
              </a:rPr>
              <a:t>I</a:t>
            </a:r>
            <a:r>
              <a:rPr sz="4000" b="1" spc="-98" dirty="0" smtClean="0">
                <a:solidFill>
                  <a:srgbClr val="1F487C"/>
                </a:solidFill>
                <a:latin typeface="Calibri" panose="020F0502020204030204" pitchFamily="34" charset="0"/>
                <a:cs typeface="Calibri" panose="020F0502020204030204" pitchFamily="34" charset="0"/>
              </a:rPr>
              <a:t>N</a:t>
            </a:r>
            <a:r>
              <a:rPr sz="4000" b="1" dirty="0" smtClean="0">
                <a:solidFill>
                  <a:srgbClr val="1F487C"/>
                </a:solidFill>
                <a:latin typeface="Calibri" panose="020F0502020204030204" pitchFamily="34" charset="0"/>
                <a:cs typeface="Calibri" panose="020F0502020204030204" pitchFamily="34" charset="0"/>
              </a:rPr>
              <a:t>G</a:t>
            </a:r>
            <a:r>
              <a:rPr sz="4000" b="1" spc="-61" dirty="0" smtClean="0">
                <a:solidFill>
                  <a:srgbClr val="1F487C"/>
                </a:solidFill>
                <a:latin typeface="Calibri" panose="020F0502020204030204" pitchFamily="34" charset="0"/>
                <a:cs typeface="Calibri" panose="020F0502020204030204" pitchFamily="34" charset="0"/>
              </a:rPr>
              <a:t> </a:t>
            </a:r>
            <a:r>
              <a:rPr sz="4000" b="1" spc="-94" dirty="0">
                <a:solidFill>
                  <a:srgbClr val="1F487C"/>
                </a:solidFill>
                <a:latin typeface="Calibri" panose="020F0502020204030204" pitchFamily="34" charset="0"/>
                <a:cs typeface="Calibri" panose="020F0502020204030204" pitchFamily="34" charset="0"/>
              </a:rPr>
              <a:t>S</a:t>
            </a:r>
            <a:r>
              <a:rPr sz="4000" b="1" spc="-104" dirty="0">
                <a:solidFill>
                  <a:srgbClr val="1F487C"/>
                </a:solidFill>
                <a:latin typeface="Calibri" panose="020F0502020204030204" pitchFamily="34" charset="0"/>
                <a:cs typeface="Calibri" panose="020F0502020204030204" pitchFamily="34" charset="0"/>
              </a:rPr>
              <a:t>EI</a:t>
            </a:r>
            <a:r>
              <a:rPr sz="4000" b="1" spc="-94" dirty="0">
                <a:solidFill>
                  <a:srgbClr val="1F487C"/>
                </a:solidFill>
                <a:latin typeface="Calibri" panose="020F0502020204030204" pitchFamily="34" charset="0"/>
                <a:cs typeface="Calibri" panose="020F0502020204030204" pitchFamily="34" charset="0"/>
              </a:rPr>
              <a:t>Z</a:t>
            </a:r>
            <a:r>
              <a:rPr sz="4000" b="1" spc="-100" dirty="0">
                <a:solidFill>
                  <a:srgbClr val="1F487C"/>
                </a:solidFill>
                <a:latin typeface="Calibri" panose="020F0502020204030204" pitchFamily="34" charset="0"/>
                <a:cs typeface="Calibri" panose="020F0502020204030204" pitchFamily="34" charset="0"/>
              </a:rPr>
              <a:t>U</a:t>
            </a:r>
            <a:r>
              <a:rPr sz="4000" b="1" spc="-104" dirty="0">
                <a:solidFill>
                  <a:srgbClr val="1F487C"/>
                </a:solidFill>
                <a:latin typeface="Calibri" panose="020F0502020204030204" pitchFamily="34" charset="0"/>
                <a:cs typeface="Calibri" panose="020F0502020204030204" pitchFamily="34" charset="0"/>
              </a:rPr>
              <a:t>RE</a:t>
            </a:r>
            <a:r>
              <a:rPr sz="4000" b="1" spc="-94" dirty="0">
                <a:solidFill>
                  <a:srgbClr val="1F487C"/>
                </a:solidFill>
                <a:latin typeface="Calibri" panose="020F0502020204030204" pitchFamily="34" charset="0"/>
                <a:cs typeface="Calibri" panose="020F0502020204030204" pitchFamily="34" charset="0"/>
              </a:rPr>
              <a:t>S</a:t>
            </a:r>
            <a:r>
              <a:rPr sz="4000" b="1" dirty="0">
                <a:solidFill>
                  <a:srgbClr val="1F487C"/>
                </a:solidFill>
                <a:latin typeface="Calibri" panose="020F0502020204030204" pitchFamily="34" charset="0"/>
                <a:cs typeface="Calibri" panose="020F0502020204030204" pitchFamily="34" charset="0"/>
              </a:rPr>
              <a:t>:</a:t>
            </a:r>
            <a:endParaRPr sz="4000" dirty="0">
              <a:latin typeface="Calibri" panose="020F0502020204030204" pitchFamily="34" charset="0"/>
              <a:cs typeface="Calibri" panose="020F0502020204030204" pitchFamily="34" charset="0"/>
            </a:endParaRPr>
          </a:p>
          <a:p>
            <a:pPr marL="12700" marR="76169">
              <a:lnSpc>
                <a:spcPts val="4660"/>
              </a:lnSpc>
              <a:spcBef>
                <a:spcPts val="131"/>
              </a:spcBef>
            </a:pPr>
            <a:r>
              <a:rPr sz="4000" b="1" spc="-139" dirty="0" smtClean="0">
                <a:solidFill>
                  <a:srgbClr val="1F487C"/>
                </a:solidFill>
                <a:latin typeface="Calibri" panose="020F0502020204030204" pitchFamily="34" charset="0"/>
                <a:cs typeface="Calibri" panose="020F0502020204030204" pitchFamily="34" charset="0"/>
              </a:rPr>
              <a:t>B</a:t>
            </a:r>
            <a:r>
              <a:rPr sz="4000" b="1" spc="-144" dirty="0" smtClean="0">
                <a:solidFill>
                  <a:srgbClr val="1F487C"/>
                </a:solidFill>
                <a:latin typeface="Calibri" panose="020F0502020204030204" pitchFamily="34" charset="0"/>
                <a:cs typeface="Calibri" panose="020F0502020204030204" pitchFamily="34" charset="0"/>
              </a:rPr>
              <a:t>A</a:t>
            </a:r>
            <a:r>
              <a:rPr sz="4000" b="1" spc="-94" dirty="0" smtClean="0">
                <a:solidFill>
                  <a:srgbClr val="1F487C"/>
                </a:solidFill>
                <a:latin typeface="Calibri" panose="020F0502020204030204" pitchFamily="34" charset="0"/>
                <a:cs typeface="Calibri" panose="020F0502020204030204" pitchFamily="34" charset="0"/>
              </a:rPr>
              <a:t>S</a:t>
            </a:r>
            <a:r>
              <a:rPr sz="4000" b="1" spc="-104" dirty="0" smtClean="0">
                <a:solidFill>
                  <a:srgbClr val="1F487C"/>
                </a:solidFill>
                <a:latin typeface="Calibri" panose="020F0502020204030204" pitchFamily="34" charset="0"/>
                <a:cs typeface="Calibri" panose="020F0502020204030204" pitchFamily="34" charset="0"/>
              </a:rPr>
              <a:t>I</a:t>
            </a:r>
            <a:r>
              <a:rPr sz="4000" b="1" spc="-114" dirty="0" smtClean="0">
                <a:solidFill>
                  <a:srgbClr val="1F487C"/>
                </a:solidFill>
                <a:latin typeface="Calibri" panose="020F0502020204030204" pitchFamily="34" charset="0"/>
                <a:cs typeface="Calibri" panose="020F0502020204030204" pitchFamily="34" charset="0"/>
              </a:rPr>
              <a:t>C</a:t>
            </a:r>
            <a:r>
              <a:rPr lang="en-US" sz="4000" b="1" dirty="0">
                <a:solidFill>
                  <a:srgbClr val="1F487C"/>
                </a:solidFill>
                <a:latin typeface="Calibri" panose="020F0502020204030204" pitchFamily="34" charset="0"/>
                <a:cs typeface="Calibri" panose="020F0502020204030204" pitchFamily="34" charset="0"/>
              </a:rPr>
              <a:t> </a:t>
            </a:r>
            <a:r>
              <a:rPr lang="en-US" sz="4000" b="1" dirty="0" smtClean="0">
                <a:solidFill>
                  <a:srgbClr val="1F487C"/>
                </a:solidFill>
                <a:latin typeface="Calibri" panose="020F0502020204030204" pitchFamily="34" charset="0"/>
                <a:cs typeface="Calibri" panose="020F0502020204030204" pitchFamily="34" charset="0"/>
              </a:rPr>
              <a:t>DEFINITIONS</a:t>
            </a:r>
            <a:endParaRPr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6588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Aspects of the History and Exam</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altLang="en-US" b="1" dirty="0" smtClean="0">
                <a:ea typeface="ＭＳ Ｐゴシック" panose="020B0600070205080204" pitchFamily="34" charset="-128"/>
              </a:rPr>
              <a:t>Past and Recent Medical History</a:t>
            </a:r>
            <a:endParaRPr lang="en-US" altLang="en-US" b="1" dirty="0">
              <a:ea typeface="ＭＳ Ｐゴシック" panose="020B0600070205080204" pitchFamily="34" charset="-128"/>
            </a:endParaRPr>
          </a:p>
          <a:p>
            <a:r>
              <a:rPr lang="en-US" dirty="0"/>
              <a:t>Known risk factors</a:t>
            </a:r>
          </a:p>
          <a:p>
            <a:pPr lvl="1"/>
            <a:r>
              <a:rPr lang="en-US" dirty="0" smtClean="0"/>
              <a:t>Pre/</a:t>
            </a:r>
            <a:r>
              <a:rPr lang="en-US" dirty="0" err="1" smtClean="0"/>
              <a:t>peri</a:t>
            </a:r>
            <a:r>
              <a:rPr lang="en-US" dirty="0" smtClean="0"/>
              <a:t>/post-natal </a:t>
            </a:r>
            <a:r>
              <a:rPr lang="en-US" dirty="0"/>
              <a:t>complications</a:t>
            </a:r>
          </a:p>
          <a:p>
            <a:pPr lvl="1"/>
            <a:r>
              <a:rPr lang="en-US" dirty="0" smtClean="0"/>
              <a:t>Head </a:t>
            </a:r>
            <a:r>
              <a:rPr lang="en-US" dirty="0"/>
              <a:t>trauma</a:t>
            </a:r>
          </a:p>
          <a:p>
            <a:pPr lvl="1"/>
            <a:r>
              <a:rPr lang="en-US" dirty="0" smtClean="0"/>
              <a:t>CNS </a:t>
            </a:r>
            <a:r>
              <a:rPr lang="en-US" dirty="0"/>
              <a:t>infections</a:t>
            </a:r>
          </a:p>
          <a:p>
            <a:pPr lvl="1"/>
            <a:r>
              <a:rPr lang="en-US" dirty="0" smtClean="0"/>
              <a:t>Febrile </a:t>
            </a:r>
            <a:r>
              <a:rPr lang="en-US" dirty="0"/>
              <a:t>Seizures</a:t>
            </a:r>
          </a:p>
          <a:p>
            <a:pPr lvl="1"/>
            <a:r>
              <a:rPr lang="en-US" dirty="0" smtClean="0"/>
              <a:t>Other </a:t>
            </a:r>
            <a:r>
              <a:rPr lang="en-US" dirty="0"/>
              <a:t>medical conditions</a:t>
            </a:r>
          </a:p>
          <a:p>
            <a:r>
              <a:rPr lang="en-US" dirty="0" smtClean="0"/>
              <a:t>Recent </a:t>
            </a:r>
            <a:r>
              <a:rPr lang="en-US" dirty="0"/>
              <a:t>symptoms (illness, head injury, lack of sleep</a:t>
            </a:r>
            <a:r>
              <a:rPr lang="en-US" dirty="0" smtClean="0"/>
              <a:t>, dehydration</a:t>
            </a:r>
            <a:r>
              <a:rPr lang="en-US" dirty="0"/>
              <a:t>)</a:t>
            </a:r>
          </a:p>
          <a:p>
            <a:r>
              <a:rPr lang="en-US" dirty="0" smtClean="0"/>
              <a:t>Developmental history</a:t>
            </a:r>
          </a:p>
          <a:p>
            <a:r>
              <a:rPr lang="fr-FR" dirty="0" err="1" smtClean="0"/>
              <a:t>Medications</a:t>
            </a:r>
            <a:r>
              <a:rPr lang="fr-FR" dirty="0" smtClean="0"/>
              <a:t>/</a:t>
            </a:r>
            <a:r>
              <a:rPr lang="fr-FR" dirty="0" err="1" smtClean="0"/>
              <a:t>toxin</a:t>
            </a:r>
            <a:r>
              <a:rPr lang="fr-FR" dirty="0" smtClean="0"/>
              <a:t> </a:t>
            </a:r>
            <a:r>
              <a:rPr lang="fr-FR" dirty="0" err="1"/>
              <a:t>exposures</a:t>
            </a:r>
            <a:r>
              <a:rPr lang="fr-FR" dirty="0"/>
              <a:t> (</a:t>
            </a:r>
            <a:r>
              <a:rPr lang="fr-FR" dirty="0" err="1"/>
              <a:t>EtOH</a:t>
            </a:r>
            <a:r>
              <a:rPr lang="fr-FR" dirty="0"/>
              <a:t>, </a:t>
            </a:r>
            <a:r>
              <a:rPr lang="fr-FR" dirty="0" err="1"/>
              <a:t>illicits</a:t>
            </a:r>
            <a:r>
              <a:rPr lang="fr-FR" dirty="0"/>
              <a:t>, </a:t>
            </a:r>
            <a:r>
              <a:rPr lang="fr-FR" dirty="0" err="1"/>
              <a:t>Rx</a:t>
            </a:r>
            <a:r>
              <a:rPr lang="fr-FR" dirty="0"/>
              <a:t> </a:t>
            </a:r>
            <a:r>
              <a:rPr lang="fr-FR" dirty="0" err="1"/>
              <a:t>meds</a:t>
            </a:r>
            <a:r>
              <a:rPr lang="fr-FR" dirty="0"/>
              <a:t>, etc</a:t>
            </a:r>
            <a:r>
              <a:rPr lang="fr-FR" dirty="0" smtClean="0"/>
              <a:t>.)</a:t>
            </a:r>
          </a:p>
          <a:p>
            <a:r>
              <a:rPr lang="en-US" dirty="0" smtClean="0"/>
              <a:t>Family history</a:t>
            </a:r>
          </a:p>
          <a:p>
            <a:r>
              <a:rPr lang="en-US" dirty="0" smtClean="0"/>
              <a:t>Febrile </a:t>
            </a:r>
            <a:r>
              <a:rPr lang="en-US" dirty="0"/>
              <a:t>seizures or epilepsy, </a:t>
            </a:r>
            <a:r>
              <a:rPr lang="en-US" dirty="0" smtClean="0"/>
              <a:t>1</a:t>
            </a:r>
            <a:r>
              <a:rPr lang="en-US" baseline="30000" dirty="0" smtClean="0"/>
              <a:t>st</a:t>
            </a:r>
            <a:r>
              <a:rPr lang="en-US" dirty="0" smtClean="0"/>
              <a:t> and 2</a:t>
            </a:r>
            <a:r>
              <a:rPr lang="en-US" baseline="30000" dirty="0" smtClean="0"/>
              <a:t>nd</a:t>
            </a:r>
            <a:r>
              <a:rPr lang="en-US" dirty="0" smtClean="0"/>
              <a:t> degree </a:t>
            </a:r>
            <a:r>
              <a:rPr lang="en-US" dirty="0"/>
              <a:t>relatives</a:t>
            </a:r>
            <a:endParaRPr lang="en-US" altLang="en-US" b="1" dirty="0" smtClean="0">
              <a:ea typeface="ＭＳ Ｐゴシック" panose="020B0600070205080204" pitchFamily="34" charset="-128"/>
            </a:endParaRPr>
          </a:p>
        </p:txBody>
      </p:sp>
    </p:spTree>
    <p:extLst>
      <p:ext uri="{BB962C8B-B14F-4D97-AF65-F5344CB8AC3E}">
        <p14:creationId xmlns:p14="http://schemas.microsoft.com/office/powerpoint/2010/main" val="18147127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Important Aspects of the History and Exam</a:t>
            </a:r>
            <a:endParaRPr lang="en-US" b="1" dirty="0"/>
          </a:p>
        </p:txBody>
      </p:sp>
      <p:sp>
        <p:nvSpPr>
          <p:cNvPr id="3" name="Content Placeholder 2"/>
          <p:cNvSpPr>
            <a:spLocks noGrp="1"/>
          </p:cNvSpPr>
          <p:nvPr>
            <p:ph idx="1"/>
          </p:nvPr>
        </p:nvSpPr>
        <p:spPr>
          <a:xfrm>
            <a:off x="880533" y="1097491"/>
            <a:ext cx="10515600" cy="4351338"/>
          </a:xfrm>
        </p:spPr>
        <p:txBody>
          <a:bodyPr>
            <a:noAutofit/>
          </a:bodyPr>
          <a:lstStyle/>
          <a:p>
            <a:pPr marL="0" indent="0">
              <a:buNone/>
            </a:pPr>
            <a:r>
              <a:rPr lang="en-US" sz="2600" b="1" dirty="0"/>
              <a:t>Context of event(s)</a:t>
            </a:r>
          </a:p>
          <a:p>
            <a:r>
              <a:rPr lang="en-US" sz="2600" dirty="0" smtClean="0"/>
              <a:t>Circumstances </a:t>
            </a:r>
            <a:r>
              <a:rPr lang="en-US" sz="2600" dirty="0"/>
              <a:t>under which the events occur</a:t>
            </a:r>
          </a:p>
          <a:p>
            <a:r>
              <a:rPr lang="en-US" sz="2600" dirty="0" smtClean="0"/>
              <a:t>Timing </a:t>
            </a:r>
            <a:r>
              <a:rPr lang="en-US" sz="2600" dirty="0"/>
              <a:t>and circadian distribution</a:t>
            </a:r>
          </a:p>
          <a:p>
            <a:r>
              <a:rPr lang="en-US" sz="2600" dirty="0" smtClean="0"/>
              <a:t>Position </a:t>
            </a:r>
            <a:r>
              <a:rPr lang="en-US" sz="2600" dirty="0"/>
              <a:t>(lying, sitting, standing, transitions)</a:t>
            </a:r>
          </a:p>
          <a:p>
            <a:r>
              <a:rPr lang="en-US" sz="2600" dirty="0" smtClean="0"/>
              <a:t>Associated </a:t>
            </a:r>
            <a:r>
              <a:rPr lang="en-US" sz="2600" dirty="0"/>
              <a:t>activities at the time of the event (at rest, during exercise)</a:t>
            </a:r>
          </a:p>
          <a:p>
            <a:r>
              <a:rPr lang="en-US" sz="2600" dirty="0" smtClean="0"/>
              <a:t>Triggering </a:t>
            </a:r>
            <a:r>
              <a:rPr lang="en-US" sz="2600" dirty="0"/>
              <a:t>factors (crying, fever, </a:t>
            </a:r>
            <a:r>
              <a:rPr lang="en-US" sz="2600" dirty="0" err="1"/>
              <a:t>etc</a:t>
            </a:r>
            <a:r>
              <a:rPr lang="en-US" sz="2600" dirty="0"/>
              <a:t>)</a:t>
            </a:r>
          </a:p>
          <a:p>
            <a:r>
              <a:rPr lang="en-US" sz="2600" dirty="0" smtClean="0"/>
              <a:t>Facilitating </a:t>
            </a:r>
            <a:r>
              <a:rPr lang="en-US" sz="2600" dirty="0"/>
              <a:t>factors (dehydration, illness, alcohol/illicit drug </a:t>
            </a:r>
            <a:r>
              <a:rPr lang="en-US" sz="2600" dirty="0" smtClean="0"/>
              <a:t>/consumption</a:t>
            </a:r>
            <a:r>
              <a:rPr lang="en-US" sz="2600" dirty="0"/>
              <a:t>,  sleep deprivation)</a:t>
            </a:r>
          </a:p>
          <a:p>
            <a:pPr marL="0" indent="0">
              <a:buNone/>
            </a:pPr>
            <a:r>
              <a:rPr lang="en-US" sz="2600" b="1" dirty="0" smtClean="0"/>
              <a:t>Detailed </a:t>
            </a:r>
            <a:r>
              <a:rPr lang="en-US" sz="2600" b="1" dirty="0"/>
              <a:t>description of all event(s)</a:t>
            </a:r>
          </a:p>
          <a:p>
            <a:r>
              <a:rPr lang="en-US" sz="2600" dirty="0" smtClean="0"/>
              <a:t>Was </a:t>
            </a:r>
            <a:r>
              <a:rPr lang="en-US" sz="2600" dirty="0"/>
              <a:t>the onset witnessed?</a:t>
            </a:r>
          </a:p>
          <a:p>
            <a:r>
              <a:rPr lang="en-US" sz="2600" dirty="0" smtClean="0"/>
              <a:t>Description </a:t>
            </a:r>
            <a:r>
              <a:rPr lang="en-US" sz="2600" dirty="0"/>
              <a:t>from start to end, including the aura and postictal effects, </a:t>
            </a:r>
            <a:r>
              <a:rPr lang="en-US" sz="2600" dirty="0" smtClean="0"/>
              <a:t>until </a:t>
            </a:r>
            <a:r>
              <a:rPr lang="en-US" sz="2600" dirty="0"/>
              <a:t>recovery to normal.</a:t>
            </a:r>
          </a:p>
          <a:p>
            <a:pPr marL="0" indent="0">
              <a:buNone/>
            </a:pPr>
            <a:endParaRPr lang="en-US" altLang="en-US" sz="2600" b="1" dirty="0" smtClean="0">
              <a:ea typeface="ＭＳ Ｐゴシック" panose="020B0600070205080204" pitchFamily="34" charset="-128"/>
            </a:endParaRPr>
          </a:p>
        </p:txBody>
      </p:sp>
    </p:spTree>
    <p:extLst>
      <p:ext uri="{BB962C8B-B14F-4D97-AF65-F5344CB8AC3E}">
        <p14:creationId xmlns:p14="http://schemas.microsoft.com/office/powerpoint/2010/main" val="10908172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Important Aspects of the History and Exam</a:t>
            </a:r>
            <a:endParaRPr lang="en-US" b="1" dirty="0"/>
          </a:p>
        </p:txBody>
      </p:sp>
      <p:sp>
        <p:nvSpPr>
          <p:cNvPr id="4" name="Content Placeholder 3"/>
          <p:cNvSpPr>
            <a:spLocks noGrp="1"/>
          </p:cNvSpPr>
          <p:nvPr>
            <p:ph idx="1"/>
          </p:nvPr>
        </p:nvSpPr>
        <p:spPr/>
        <p:txBody>
          <a:bodyPr>
            <a:normAutofit/>
          </a:bodyPr>
          <a:lstStyle/>
          <a:p>
            <a:pPr marL="0" indent="0">
              <a:buNone/>
            </a:pPr>
            <a:r>
              <a:rPr lang="en-US" dirty="0" smtClean="0"/>
              <a:t>Difficulty </a:t>
            </a:r>
            <a:r>
              <a:rPr lang="en-US" dirty="0"/>
              <a:t>in diagnosis and potential misdiagnosis can result </a:t>
            </a:r>
            <a:r>
              <a:rPr lang="en-US" dirty="0" smtClean="0"/>
              <a:t>from </a:t>
            </a:r>
            <a:r>
              <a:rPr lang="en-US" dirty="0"/>
              <a:t>failure to obtain a detailed description of the event</a:t>
            </a:r>
          </a:p>
          <a:p>
            <a:r>
              <a:rPr lang="en-US" dirty="0" smtClean="0"/>
              <a:t>Not </a:t>
            </a:r>
            <a:r>
              <a:rPr lang="en-US" dirty="0"/>
              <a:t>enough time to spend taking detailed history</a:t>
            </a:r>
          </a:p>
          <a:p>
            <a:r>
              <a:rPr lang="en-US" dirty="0" smtClean="0"/>
              <a:t>Inexact </a:t>
            </a:r>
            <a:r>
              <a:rPr lang="en-US" dirty="0"/>
              <a:t>historian</a:t>
            </a:r>
          </a:p>
          <a:p>
            <a:r>
              <a:rPr lang="en-US" dirty="0" smtClean="0"/>
              <a:t>Witness </a:t>
            </a:r>
            <a:r>
              <a:rPr lang="en-US" dirty="0"/>
              <a:t>not available</a:t>
            </a:r>
          </a:p>
          <a:p>
            <a:r>
              <a:rPr lang="en-US" dirty="0" smtClean="0"/>
              <a:t>Onset </a:t>
            </a:r>
            <a:r>
              <a:rPr lang="en-US" dirty="0"/>
              <a:t>not witnessed</a:t>
            </a:r>
          </a:p>
          <a:p>
            <a:pPr marL="0" indent="0">
              <a:buNone/>
            </a:pPr>
            <a:r>
              <a:rPr lang="en-US" dirty="0" smtClean="0"/>
              <a:t>Importance </a:t>
            </a:r>
            <a:r>
              <a:rPr lang="en-US" dirty="0"/>
              <a:t>of documentation of detailed history to help </a:t>
            </a:r>
            <a:r>
              <a:rPr lang="en-US" dirty="0" smtClean="0"/>
              <a:t>facilitate </a:t>
            </a:r>
            <a:r>
              <a:rPr lang="en-US" dirty="0"/>
              <a:t>care coordination between primary care and </a:t>
            </a:r>
            <a:r>
              <a:rPr lang="en-US" dirty="0" smtClean="0"/>
              <a:t>specialists</a:t>
            </a:r>
            <a:r>
              <a:rPr lang="en-US" dirty="0"/>
              <a:t>.</a:t>
            </a:r>
          </a:p>
        </p:txBody>
      </p:sp>
    </p:spTree>
    <p:extLst>
      <p:ext uri="{BB962C8B-B14F-4D97-AF65-F5344CB8AC3E}">
        <p14:creationId xmlns:p14="http://schemas.microsoft.com/office/powerpoint/2010/main" val="34478515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Important Aspects of the History and Exam</a:t>
            </a:r>
            <a:endParaRPr lang="en-US" b="1" dirty="0"/>
          </a:p>
        </p:txBody>
      </p:sp>
      <p:sp>
        <p:nvSpPr>
          <p:cNvPr id="4" name="Content Placeholder 3"/>
          <p:cNvSpPr>
            <a:spLocks noGrp="1"/>
          </p:cNvSpPr>
          <p:nvPr>
            <p:ph idx="1"/>
          </p:nvPr>
        </p:nvSpPr>
        <p:spPr/>
        <p:txBody>
          <a:bodyPr>
            <a:normAutofit/>
          </a:bodyPr>
          <a:lstStyle/>
          <a:p>
            <a:pPr marL="0" indent="0">
              <a:buNone/>
            </a:pPr>
            <a:r>
              <a:rPr lang="en-US" dirty="0" smtClean="0"/>
              <a:t>Convulsions specific history:</a:t>
            </a:r>
          </a:p>
          <a:p>
            <a:r>
              <a:rPr lang="en-US" dirty="0" smtClean="0"/>
              <a:t> </a:t>
            </a:r>
            <a:r>
              <a:rPr lang="en-US" dirty="0"/>
              <a:t>Was there a warning right before the </a:t>
            </a:r>
            <a:r>
              <a:rPr lang="en-US" dirty="0" smtClean="0"/>
              <a:t>convulsion (</a:t>
            </a:r>
            <a:r>
              <a:rPr lang="en-US" dirty="0"/>
              <a:t>behavioral arrest, affective change)?</a:t>
            </a:r>
          </a:p>
          <a:p>
            <a:r>
              <a:rPr lang="en-US" dirty="0" smtClean="0"/>
              <a:t> </a:t>
            </a:r>
            <a:r>
              <a:rPr lang="en-US" dirty="0"/>
              <a:t>Did the head/eyes deviate upward or to one side?</a:t>
            </a:r>
          </a:p>
          <a:p>
            <a:r>
              <a:rPr lang="en-US" dirty="0" smtClean="0"/>
              <a:t> </a:t>
            </a:r>
            <a:r>
              <a:rPr lang="en-US" dirty="0"/>
              <a:t>Did the movements start unilaterally or bilaterally?</a:t>
            </a:r>
          </a:p>
          <a:p>
            <a:r>
              <a:rPr lang="en-US" dirty="0" smtClean="0"/>
              <a:t> </a:t>
            </a:r>
            <a:r>
              <a:rPr lang="en-US" dirty="0"/>
              <a:t>How did the seizure progress?</a:t>
            </a:r>
          </a:p>
          <a:p>
            <a:r>
              <a:rPr lang="en-US" dirty="0" smtClean="0"/>
              <a:t> </a:t>
            </a:r>
            <a:r>
              <a:rPr lang="en-US" dirty="0"/>
              <a:t>How long did the seizure last?</a:t>
            </a:r>
          </a:p>
          <a:p>
            <a:r>
              <a:rPr lang="en-US" dirty="0" smtClean="0"/>
              <a:t> </a:t>
            </a:r>
            <a:r>
              <a:rPr lang="en-US" dirty="0"/>
              <a:t>What was the child like immediately after and how </a:t>
            </a:r>
            <a:r>
              <a:rPr lang="en-US" dirty="0" smtClean="0"/>
              <a:t>long to </a:t>
            </a:r>
            <a:r>
              <a:rPr lang="en-US" dirty="0"/>
              <a:t>recover to baseline?</a:t>
            </a:r>
          </a:p>
        </p:txBody>
      </p:sp>
    </p:spTree>
    <p:extLst>
      <p:ext uri="{BB962C8B-B14F-4D97-AF65-F5344CB8AC3E}">
        <p14:creationId xmlns:p14="http://schemas.microsoft.com/office/powerpoint/2010/main" val="38795118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Important Aspects of the History and Exam</a:t>
            </a:r>
            <a:endParaRPr lang="en-US" b="1" dirty="0"/>
          </a:p>
        </p:txBody>
      </p:sp>
      <p:sp>
        <p:nvSpPr>
          <p:cNvPr id="4" name="Content Placeholder 3"/>
          <p:cNvSpPr>
            <a:spLocks noGrp="1"/>
          </p:cNvSpPr>
          <p:nvPr>
            <p:ph idx="1"/>
          </p:nvPr>
        </p:nvSpPr>
        <p:spPr/>
        <p:txBody>
          <a:bodyPr>
            <a:normAutofit/>
          </a:bodyPr>
          <a:lstStyle/>
          <a:p>
            <a:pPr marL="0" indent="0">
              <a:buNone/>
            </a:pPr>
            <a:r>
              <a:rPr lang="en-US" dirty="0" smtClean="0"/>
              <a:t>Staring specific history</a:t>
            </a:r>
          </a:p>
          <a:p>
            <a:r>
              <a:rPr lang="en-US" dirty="0" smtClean="0"/>
              <a:t>Spells </a:t>
            </a:r>
            <a:r>
              <a:rPr lang="en-US" dirty="0"/>
              <a:t>noted in multiple environments (absence)</a:t>
            </a:r>
          </a:p>
          <a:p>
            <a:r>
              <a:rPr lang="en-US" dirty="0" smtClean="0"/>
              <a:t>Spells </a:t>
            </a:r>
            <a:r>
              <a:rPr lang="en-US" dirty="0"/>
              <a:t>interrupt activities (absence) or have </a:t>
            </a:r>
            <a:r>
              <a:rPr lang="en-US" dirty="0" smtClean="0"/>
              <a:t>postictal manifestations </a:t>
            </a:r>
            <a:r>
              <a:rPr lang="en-US" dirty="0"/>
              <a:t>(focal)</a:t>
            </a:r>
          </a:p>
          <a:p>
            <a:r>
              <a:rPr lang="en-US" dirty="0" smtClean="0"/>
              <a:t>Spells </a:t>
            </a:r>
            <a:r>
              <a:rPr lang="en-US" dirty="0"/>
              <a:t>don’t stop with physical touch</a:t>
            </a:r>
          </a:p>
          <a:p>
            <a:r>
              <a:rPr lang="en-US" dirty="0" smtClean="0"/>
              <a:t>Spells </a:t>
            </a:r>
            <a:r>
              <a:rPr lang="en-US" dirty="0"/>
              <a:t>precipitated by hyperventilation during exam</a:t>
            </a:r>
            <a:r>
              <a:rPr lang="en-US" dirty="0" smtClean="0"/>
              <a:t>?</a:t>
            </a:r>
            <a:endParaRPr lang="en-US" dirty="0"/>
          </a:p>
        </p:txBody>
      </p:sp>
    </p:spTree>
    <p:extLst>
      <p:ext uri="{BB962C8B-B14F-4D97-AF65-F5344CB8AC3E}">
        <p14:creationId xmlns:p14="http://schemas.microsoft.com/office/powerpoint/2010/main" val="676521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Important Aspects of the History and Exam</a:t>
            </a:r>
            <a:endParaRPr lang="en-US" b="1" dirty="0"/>
          </a:p>
        </p:txBody>
      </p:sp>
      <p:sp>
        <p:nvSpPr>
          <p:cNvPr id="4" name="Content Placeholder 3"/>
          <p:cNvSpPr>
            <a:spLocks noGrp="1"/>
          </p:cNvSpPr>
          <p:nvPr>
            <p:ph idx="1"/>
          </p:nvPr>
        </p:nvSpPr>
        <p:spPr>
          <a:xfrm>
            <a:off x="838200" y="1325563"/>
            <a:ext cx="10515600" cy="4351338"/>
          </a:xfrm>
        </p:spPr>
        <p:txBody>
          <a:bodyPr>
            <a:normAutofit/>
          </a:bodyPr>
          <a:lstStyle/>
          <a:p>
            <a:pPr marL="0" indent="0">
              <a:buNone/>
            </a:pPr>
            <a:r>
              <a:rPr lang="en-US" dirty="0" smtClean="0"/>
              <a:t>Neurological Exam</a:t>
            </a:r>
          </a:p>
          <a:p>
            <a:r>
              <a:rPr lang="en-US" dirty="0"/>
              <a:t>A screening neurologic exam is most appropriate, </a:t>
            </a:r>
            <a:r>
              <a:rPr lang="en-US" dirty="0" smtClean="0"/>
              <a:t>assessing </a:t>
            </a:r>
            <a:r>
              <a:rPr lang="en-US" dirty="0"/>
              <a:t>for multiple signs indicative of </a:t>
            </a:r>
            <a:r>
              <a:rPr lang="en-US" dirty="0" smtClean="0"/>
              <a:t>neurologic injury</a:t>
            </a:r>
            <a:r>
              <a:rPr lang="en-US" dirty="0"/>
              <a:t>.</a:t>
            </a:r>
          </a:p>
          <a:p>
            <a:r>
              <a:rPr lang="en-US" dirty="0" smtClean="0"/>
              <a:t>Cranial </a:t>
            </a:r>
            <a:r>
              <a:rPr lang="en-US" dirty="0"/>
              <a:t>nerves:  Pupil reactivity, nystagmus, facial </a:t>
            </a:r>
            <a:r>
              <a:rPr lang="en-US" dirty="0" smtClean="0"/>
              <a:t>symmetry/strength</a:t>
            </a:r>
            <a:r>
              <a:rPr lang="en-US" dirty="0"/>
              <a:t>, palate elevation, tongue protrusion.</a:t>
            </a:r>
          </a:p>
          <a:p>
            <a:r>
              <a:rPr lang="en-US" dirty="0" smtClean="0"/>
              <a:t>Motor</a:t>
            </a:r>
            <a:r>
              <a:rPr lang="en-US" dirty="0"/>
              <a:t>:  muscle bulk, tone, and strength (assess for </a:t>
            </a:r>
            <a:r>
              <a:rPr lang="en-US" dirty="0" smtClean="0"/>
              <a:t>asymmetries</a:t>
            </a:r>
            <a:r>
              <a:rPr lang="en-US" dirty="0"/>
              <a:t>), reflexes, Babinski response</a:t>
            </a:r>
          </a:p>
          <a:p>
            <a:r>
              <a:rPr lang="en-US" dirty="0" smtClean="0"/>
              <a:t>Coordination</a:t>
            </a:r>
            <a:r>
              <a:rPr lang="en-US" dirty="0"/>
              <a:t>:  finger to nose movements (assess for focal </a:t>
            </a:r>
            <a:r>
              <a:rPr lang="en-US" dirty="0" smtClean="0"/>
              <a:t>tremors</a:t>
            </a:r>
            <a:r>
              <a:rPr lang="en-US" dirty="0"/>
              <a:t>)</a:t>
            </a:r>
          </a:p>
          <a:p>
            <a:r>
              <a:rPr lang="en-US" dirty="0" smtClean="0"/>
              <a:t>Gait</a:t>
            </a:r>
            <a:r>
              <a:rPr lang="en-US" dirty="0"/>
              <a:t>:  Look for ataxia, circumduction.</a:t>
            </a:r>
          </a:p>
        </p:txBody>
      </p:sp>
    </p:spTree>
    <p:extLst>
      <p:ext uri="{BB962C8B-B14F-4D97-AF65-F5344CB8AC3E}">
        <p14:creationId xmlns:p14="http://schemas.microsoft.com/office/powerpoint/2010/main" val="11191202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Important Aspects of the History and Exam</a:t>
            </a:r>
            <a:endParaRPr lang="en-US" b="1" dirty="0"/>
          </a:p>
        </p:txBody>
      </p:sp>
      <p:sp>
        <p:nvSpPr>
          <p:cNvPr id="4" name="Content Placeholder 3"/>
          <p:cNvSpPr>
            <a:spLocks noGrp="1"/>
          </p:cNvSpPr>
          <p:nvPr>
            <p:ph idx="1"/>
          </p:nvPr>
        </p:nvSpPr>
        <p:spPr>
          <a:xfrm>
            <a:off x="838200" y="1325563"/>
            <a:ext cx="10515600" cy="4351338"/>
          </a:xfrm>
        </p:spPr>
        <p:txBody>
          <a:bodyPr>
            <a:normAutofit/>
          </a:bodyPr>
          <a:lstStyle/>
          <a:p>
            <a:pPr marL="0" indent="0">
              <a:buNone/>
            </a:pPr>
            <a:r>
              <a:rPr lang="en-US" b="1" dirty="0" smtClean="0"/>
              <a:t>Condition Specific Assessment</a:t>
            </a:r>
          </a:p>
          <a:p>
            <a:pPr marL="0" indent="0">
              <a:buNone/>
            </a:pPr>
            <a:r>
              <a:rPr lang="en-US" b="1" dirty="0" smtClean="0"/>
              <a:t>CNS </a:t>
            </a:r>
            <a:r>
              <a:rPr lang="en-US" b="1" dirty="0"/>
              <a:t>infection</a:t>
            </a:r>
          </a:p>
          <a:p>
            <a:r>
              <a:rPr lang="en-US" dirty="0" smtClean="0"/>
              <a:t> </a:t>
            </a:r>
            <a:r>
              <a:rPr lang="en-US" dirty="0"/>
              <a:t>Fever, headache, prolonged seizure, prolonged postictal state</a:t>
            </a:r>
          </a:p>
          <a:p>
            <a:r>
              <a:rPr lang="en-US" dirty="0" smtClean="0"/>
              <a:t> </a:t>
            </a:r>
            <a:r>
              <a:rPr lang="en-US" dirty="0"/>
              <a:t>Stiff neck, confusion</a:t>
            </a:r>
          </a:p>
          <a:p>
            <a:pPr marL="0" indent="0">
              <a:buNone/>
            </a:pPr>
            <a:r>
              <a:rPr lang="en-US" dirty="0" smtClean="0"/>
              <a:t> </a:t>
            </a:r>
            <a:r>
              <a:rPr lang="en-US" b="1" dirty="0"/>
              <a:t>Head trauma</a:t>
            </a:r>
          </a:p>
          <a:p>
            <a:r>
              <a:rPr lang="en-US" dirty="0" smtClean="0"/>
              <a:t> </a:t>
            </a:r>
            <a:r>
              <a:rPr lang="en-US" dirty="0"/>
              <a:t>History, external evidence, focal deficit</a:t>
            </a:r>
          </a:p>
          <a:p>
            <a:pPr marL="0" indent="0">
              <a:buNone/>
            </a:pPr>
            <a:r>
              <a:rPr lang="en-US" dirty="0" smtClean="0"/>
              <a:t> </a:t>
            </a:r>
            <a:r>
              <a:rPr lang="en-US" b="1" dirty="0"/>
              <a:t>Brain tumor</a:t>
            </a:r>
          </a:p>
          <a:p>
            <a:r>
              <a:rPr lang="en-US" dirty="0" smtClean="0"/>
              <a:t>Headache</a:t>
            </a:r>
            <a:r>
              <a:rPr lang="en-US" dirty="0"/>
              <a:t>, focal seizure, focal deficits</a:t>
            </a:r>
            <a:r>
              <a:rPr lang="en-US" dirty="0" smtClean="0"/>
              <a:t> </a:t>
            </a:r>
          </a:p>
        </p:txBody>
      </p:sp>
    </p:spTree>
    <p:extLst>
      <p:ext uri="{BB962C8B-B14F-4D97-AF65-F5344CB8AC3E}">
        <p14:creationId xmlns:p14="http://schemas.microsoft.com/office/powerpoint/2010/main" val="2444764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Important Aspects of the History and Exam</a:t>
            </a:r>
            <a:endParaRPr lang="en-US" b="1" dirty="0"/>
          </a:p>
        </p:txBody>
      </p:sp>
      <p:sp>
        <p:nvSpPr>
          <p:cNvPr id="4" name="Content Placeholder 3"/>
          <p:cNvSpPr>
            <a:spLocks noGrp="1"/>
          </p:cNvSpPr>
          <p:nvPr>
            <p:ph idx="1"/>
          </p:nvPr>
        </p:nvSpPr>
        <p:spPr>
          <a:xfrm>
            <a:off x="838200" y="1325563"/>
            <a:ext cx="10515600" cy="4351338"/>
          </a:xfrm>
        </p:spPr>
        <p:txBody>
          <a:bodyPr>
            <a:normAutofit/>
          </a:bodyPr>
          <a:lstStyle/>
          <a:p>
            <a:pPr marL="0" indent="0">
              <a:buNone/>
            </a:pPr>
            <a:r>
              <a:rPr lang="en-US" b="1" dirty="0" smtClean="0"/>
              <a:t>Condition Specific Assessment</a:t>
            </a:r>
          </a:p>
          <a:p>
            <a:pPr marL="0" indent="0">
              <a:buNone/>
            </a:pPr>
            <a:r>
              <a:rPr lang="en-US" b="1" dirty="0"/>
              <a:t>Genetic syndromes and brain malformations</a:t>
            </a:r>
          </a:p>
          <a:p>
            <a:r>
              <a:rPr lang="en-US" dirty="0" smtClean="0"/>
              <a:t> </a:t>
            </a:r>
            <a:r>
              <a:rPr lang="en-US" dirty="0"/>
              <a:t>Developmental delay, </a:t>
            </a:r>
            <a:r>
              <a:rPr lang="en-US" dirty="0" err="1"/>
              <a:t>Dysmorphism</a:t>
            </a:r>
            <a:endParaRPr lang="en-US" dirty="0"/>
          </a:p>
          <a:p>
            <a:pPr marL="0" indent="0">
              <a:buNone/>
            </a:pPr>
            <a:r>
              <a:rPr lang="en-US" dirty="0" smtClean="0"/>
              <a:t> </a:t>
            </a:r>
            <a:r>
              <a:rPr lang="en-US" b="1" dirty="0"/>
              <a:t>Cerebral hemorrhage</a:t>
            </a:r>
          </a:p>
          <a:p>
            <a:r>
              <a:rPr lang="en-US" dirty="0" smtClean="0"/>
              <a:t>Trauma</a:t>
            </a:r>
            <a:r>
              <a:rPr lang="en-US" dirty="0"/>
              <a:t>, family history of cerebral cavernous malformations, focal </a:t>
            </a:r>
            <a:r>
              <a:rPr lang="en-US" dirty="0" smtClean="0"/>
              <a:t>seizures</a:t>
            </a:r>
            <a:r>
              <a:rPr lang="en-US" dirty="0"/>
              <a:t>, focal deficits</a:t>
            </a:r>
          </a:p>
          <a:p>
            <a:pPr marL="0" indent="0">
              <a:buNone/>
            </a:pPr>
            <a:r>
              <a:rPr lang="en-US" dirty="0" smtClean="0"/>
              <a:t> </a:t>
            </a:r>
            <a:r>
              <a:rPr lang="en-US" b="1" dirty="0" err="1"/>
              <a:t>Neurocutaneous</a:t>
            </a:r>
            <a:r>
              <a:rPr lang="en-US" b="1" dirty="0"/>
              <a:t> disorders</a:t>
            </a:r>
          </a:p>
          <a:p>
            <a:r>
              <a:rPr lang="fr-FR" dirty="0" err="1" smtClean="0"/>
              <a:t>Birthmarks</a:t>
            </a:r>
            <a:r>
              <a:rPr lang="fr-FR" dirty="0" smtClean="0"/>
              <a:t> </a:t>
            </a:r>
            <a:r>
              <a:rPr lang="fr-FR" dirty="0"/>
              <a:t>(</a:t>
            </a:r>
            <a:r>
              <a:rPr lang="fr-FR" dirty="0" err="1"/>
              <a:t>hypopigmented</a:t>
            </a:r>
            <a:r>
              <a:rPr lang="fr-FR" dirty="0"/>
              <a:t> macules, café au lait spots </a:t>
            </a:r>
            <a:r>
              <a:rPr lang="fr-FR" dirty="0" err="1"/>
              <a:t>etc</a:t>
            </a:r>
            <a:r>
              <a:rPr lang="fr-FR" dirty="0"/>
              <a:t>)</a:t>
            </a:r>
            <a:r>
              <a:rPr lang="en-US" dirty="0" smtClean="0"/>
              <a:t> </a:t>
            </a:r>
          </a:p>
        </p:txBody>
      </p:sp>
    </p:spTree>
    <p:extLst>
      <p:ext uri="{BB962C8B-B14F-4D97-AF65-F5344CB8AC3E}">
        <p14:creationId xmlns:p14="http://schemas.microsoft.com/office/powerpoint/2010/main" val="3375003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Important Aspects of the History and Exam</a:t>
            </a:r>
            <a:endParaRPr lang="en-US" b="1" dirty="0"/>
          </a:p>
        </p:txBody>
      </p:sp>
      <p:pic>
        <p:nvPicPr>
          <p:cNvPr id="5" name="Picture 4"/>
          <p:cNvPicPr>
            <a:picLocks noChangeAspect="1"/>
          </p:cNvPicPr>
          <p:nvPr/>
        </p:nvPicPr>
        <p:blipFill>
          <a:blip r:embed="rId2"/>
          <a:stretch>
            <a:fillRect/>
          </a:stretch>
        </p:blipFill>
        <p:spPr>
          <a:xfrm>
            <a:off x="973666" y="1224780"/>
            <a:ext cx="9914467" cy="5633220"/>
          </a:xfrm>
          <a:prstGeom prst="rect">
            <a:avLst/>
          </a:prstGeom>
        </p:spPr>
      </p:pic>
    </p:spTree>
    <p:extLst>
      <p:ext uri="{BB962C8B-B14F-4D97-AF65-F5344CB8AC3E}">
        <p14:creationId xmlns:p14="http://schemas.microsoft.com/office/powerpoint/2010/main" val="7904651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solidFill>
                  <a:schemeClr val="accent1">
                    <a:lumMod val="50000"/>
                  </a:schemeClr>
                </a:solidFill>
              </a:rPr>
              <a:t>Addressing Parents After a Seizure</a:t>
            </a:r>
            <a:endParaRPr lang="en-US" b="1" dirty="0">
              <a:solidFill>
                <a:schemeClr val="accent1">
                  <a:lumMod val="50000"/>
                </a:schemeClr>
              </a:solidFill>
            </a:endParaRPr>
          </a:p>
        </p:txBody>
      </p:sp>
      <p:pic>
        <p:nvPicPr>
          <p:cNvPr id="3" name="Picture 2"/>
          <p:cNvPicPr>
            <a:picLocks noChangeAspect="1"/>
          </p:cNvPicPr>
          <p:nvPr/>
        </p:nvPicPr>
        <p:blipFill>
          <a:blip r:embed="rId2"/>
          <a:stretch>
            <a:fillRect/>
          </a:stretch>
        </p:blipFill>
        <p:spPr>
          <a:xfrm>
            <a:off x="838200" y="1143529"/>
            <a:ext cx="9795933" cy="5346683"/>
          </a:xfrm>
          <a:prstGeom prst="rect">
            <a:avLst/>
          </a:prstGeom>
        </p:spPr>
      </p:pic>
    </p:spTree>
    <p:extLst>
      <p:ext uri="{BB962C8B-B14F-4D97-AF65-F5344CB8AC3E}">
        <p14:creationId xmlns:p14="http://schemas.microsoft.com/office/powerpoint/2010/main" val="936945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What is a seizure/convulsion?</a:t>
            </a:r>
            <a:endParaRPr lang="en-US" b="1" dirty="0">
              <a:solidFill>
                <a:schemeClr val="accent1">
                  <a:lumMod val="50000"/>
                </a:schemeClr>
              </a:solidFill>
            </a:endParaRPr>
          </a:p>
        </p:txBody>
      </p:sp>
      <p:sp>
        <p:nvSpPr>
          <p:cNvPr id="3" name="Content Placeholder 2"/>
          <p:cNvSpPr>
            <a:spLocks noGrp="1"/>
          </p:cNvSpPr>
          <p:nvPr>
            <p:ph idx="1"/>
          </p:nvPr>
        </p:nvSpPr>
        <p:spPr/>
        <p:txBody>
          <a:bodyPr>
            <a:normAutofit/>
          </a:bodyPr>
          <a:lstStyle/>
          <a:p>
            <a:r>
              <a:rPr lang="en-US" dirty="0"/>
              <a:t>A sudden stereotyped episode with change in motor </a:t>
            </a:r>
            <a:r>
              <a:rPr lang="en-US" dirty="0" smtClean="0"/>
              <a:t>activity, sensation</a:t>
            </a:r>
            <a:r>
              <a:rPr lang="en-US" dirty="0"/>
              <a:t>, behavior, and/or </a:t>
            </a:r>
            <a:r>
              <a:rPr lang="en-US" dirty="0" smtClean="0"/>
              <a:t>consciousness due </a:t>
            </a:r>
            <a:r>
              <a:rPr lang="en-US" dirty="0"/>
              <a:t>to an abnormal electrical discharge in the brain</a:t>
            </a:r>
          </a:p>
          <a:p>
            <a:r>
              <a:rPr lang="en-US" dirty="0" smtClean="0"/>
              <a:t>The </a:t>
            </a:r>
            <a:r>
              <a:rPr lang="en-US" dirty="0"/>
              <a:t>term convulsions is often used interchangeably </a:t>
            </a:r>
            <a:r>
              <a:rPr lang="en-US" dirty="0" smtClean="0"/>
              <a:t>with seizures</a:t>
            </a:r>
            <a:r>
              <a:rPr lang="en-US" dirty="0"/>
              <a:t>.  </a:t>
            </a:r>
            <a:endParaRPr lang="en-US" dirty="0" smtClean="0"/>
          </a:p>
          <a:p>
            <a:r>
              <a:rPr lang="en-US" dirty="0" smtClean="0"/>
              <a:t>Convulsions </a:t>
            </a:r>
            <a:r>
              <a:rPr lang="en-US" dirty="0"/>
              <a:t>are a type of </a:t>
            </a:r>
            <a:r>
              <a:rPr lang="en-US" dirty="0" smtClean="0"/>
              <a:t>motor seizure</a:t>
            </a:r>
            <a:r>
              <a:rPr lang="en-US" dirty="0"/>
              <a:t>, but not </a:t>
            </a:r>
            <a:r>
              <a:rPr lang="en-US" dirty="0" smtClean="0"/>
              <a:t>all seizures </a:t>
            </a:r>
            <a:r>
              <a:rPr lang="en-US" dirty="0"/>
              <a:t>are convulsions.</a:t>
            </a:r>
          </a:p>
          <a:p>
            <a:r>
              <a:rPr lang="en-US" dirty="0" smtClean="0"/>
              <a:t> </a:t>
            </a:r>
            <a:r>
              <a:rPr lang="en-US" dirty="0"/>
              <a:t>Several types of seizures have symptoms other than shaking.</a:t>
            </a:r>
            <a:endParaRPr lang="en-US" sz="4000" dirty="0">
              <a:cs typeface="Calibri"/>
            </a:endParaRPr>
          </a:p>
        </p:txBody>
      </p:sp>
    </p:spTree>
    <p:extLst>
      <p:ext uri="{BB962C8B-B14F-4D97-AF65-F5344CB8AC3E}">
        <p14:creationId xmlns:p14="http://schemas.microsoft.com/office/powerpoint/2010/main" val="5127944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solidFill>
                  <a:schemeClr val="accent1">
                    <a:lumMod val="50000"/>
                  </a:schemeClr>
                </a:solidFill>
              </a:rPr>
              <a:t>Addressing Parents After a Seizure</a:t>
            </a:r>
            <a:endParaRPr lang="en-US" b="1" dirty="0">
              <a:solidFill>
                <a:schemeClr val="accent1">
                  <a:lumMod val="50000"/>
                </a:schemeClr>
              </a:solidFill>
            </a:endParaRPr>
          </a:p>
        </p:txBody>
      </p:sp>
      <p:pic>
        <p:nvPicPr>
          <p:cNvPr id="4" name="Picture 3"/>
          <p:cNvPicPr>
            <a:picLocks noChangeAspect="1"/>
          </p:cNvPicPr>
          <p:nvPr/>
        </p:nvPicPr>
        <p:blipFill>
          <a:blip r:embed="rId2"/>
          <a:stretch>
            <a:fillRect/>
          </a:stretch>
        </p:blipFill>
        <p:spPr>
          <a:xfrm>
            <a:off x="838200" y="1115483"/>
            <a:ext cx="9982200" cy="5320328"/>
          </a:xfrm>
          <a:prstGeom prst="rect">
            <a:avLst/>
          </a:prstGeom>
        </p:spPr>
      </p:pic>
    </p:spTree>
    <p:extLst>
      <p:ext uri="{BB962C8B-B14F-4D97-AF65-F5344CB8AC3E}">
        <p14:creationId xmlns:p14="http://schemas.microsoft.com/office/powerpoint/2010/main" val="27607087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solidFill>
                  <a:schemeClr val="accent1">
                    <a:lumMod val="50000"/>
                  </a:schemeClr>
                </a:solidFill>
              </a:rPr>
              <a:t>Referral of  Patients After a Seizure</a:t>
            </a:r>
            <a:endParaRPr lang="en-US" b="1" dirty="0">
              <a:solidFill>
                <a:schemeClr val="accent1">
                  <a:lumMod val="50000"/>
                </a:schemeClr>
              </a:solidFill>
            </a:endParaRPr>
          </a:p>
        </p:txBody>
      </p:sp>
      <p:pic>
        <p:nvPicPr>
          <p:cNvPr id="3" name="Picture 2"/>
          <p:cNvPicPr>
            <a:picLocks noChangeAspect="1"/>
          </p:cNvPicPr>
          <p:nvPr/>
        </p:nvPicPr>
        <p:blipFill>
          <a:blip r:embed="rId2"/>
          <a:stretch>
            <a:fillRect/>
          </a:stretch>
        </p:blipFill>
        <p:spPr>
          <a:xfrm>
            <a:off x="838200" y="1060960"/>
            <a:ext cx="8729133" cy="5610773"/>
          </a:xfrm>
          <a:prstGeom prst="rect">
            <a:avLst/>
          </a:prstGeom>
        </p:spPr>
      </p:pic>
    </p:spTree>
    <p:extLst>
      <p:ext uri="{BB962C8B-B14F-4D97-AF65-F5344CB8AC3E}">
        <p14:creationId xmlns:p14="http://schemas.microsoft.com/office/powerpoint/2010/main" val="33221076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solidFill>
                  <a:schemeClr val="accent1">
                    <a:lumMod val="50000"/>
                  </a:schemeClr>
                </a:solidFill>
              </a:rPr>
              <a:t>Referral of  Patients After a Seizure</a:t>
            </a:r>
            <a:endParaRPr lang="en-US" b="1" dirty="0">
              <a:solidFill>
                <a:schemeClr val="accent1">
                  <a:lumMod val="50000"/>
                </a:schemeClr>
              </a:solidFill>
            </a:endParaRPr>
          </a:p>
        </p:txBody>
      </p:sp>
      <p:pic>
        <p:nvPicPr>
          <p:cNvPr id="4" name="Picture 3"/>
          <p:cNvPicPr>
            <a:picLocks noChangeAspect="1"/>
          </p:cNvPicPr>
          <p:nvPr/>
        </p:nvPicPr>
        <p:blipFill>
          <a:blip r:embed="rId2"/>
          <a:stretch>
            <a:fillRect/>
          </a:stretch>
        </p:blipFill>
        <p:spPr>
          <a:xfrm>
            <a:off x="838200" y="1130300"/>
            <a:ext cx="9914467" cy="5192686"/>
          </a:xfrm>
          <a:prstGeom prst="rect">
            <a:avLst/>
          </a:prstGeom>
        </p:spPr>
      </p:pic>
    </p:spTree>
    <p:extLst>
      <p:ext uri="{BB962C8B-B14F-4D97-AF65-F5344CB8AC3E}">
        <p14:creationId xmlns:p14="http://schemas.microsoft.com/office/powerpoint/2010/main" val="33451210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Treatment</a:t>
            </a:r>
            <a:endParaRPr lang="en-US" dirty="0"/>
          </a:p>
        </p:txBody>
      </p:sp>
      <p:sp>
        <p:nvSpPr>
          <p:cNvPr id="5" name="Content Placeholder 4"/>
          <p:cNvSpPr>
            <a:spLocks noGrp="1"/>
          </p:cNvSpPr>
          <p:nvPr>
            <p:ph idx="1"/>
          </p:nvPr>
        </p:nvSpPr>
        <p:spPr>
          <a:xfrm>
            <a:off x="838200" y="1825625"/>
            <a:ext cx="4848225" cy="4351338"/>
          </a:xfrm>
        </p:spPr>
        <p:txBody>
          <a:bodyPr/>
          <a:lstStyle/>
          <a:p>
            <a:r>
              <a:rPr lang="en-US" dirty="0" smtClean="0"/>
              <a:t>Uncomplicated Epilepsy is treated with 1</a:t>
            </a:r>
            <a:r>
              <a:rPr lang="en-US" baseline="30000" dirty="0" smtClean="0"/>
              <a:t>st</a:t>
            </a:r>
            <a:r>
              <a:rPr lang="en-US" dirty="0" smtClean="0"/>
              <a:t> line and 2</a:t>
            </a:r>
            <a:r>
              <a:rPr lang="en-US" baseline="30000" dirty="0" smtClean="0"/>
              <a:t>nd</a:t>
            </a:r>
            <a:r>
              <a:rPr lang="en-US" dirty="0" smtClean="0"/>
              <a:t> line medications</a:t>
            </a:r>
          </a:p>
          <a:p>
            <a:r>
              <a:rPr lang="en-US" dirty="0" smtClean="0"/>
              <a:t>1</a:t>
            </a:r>
            <a:r>
              <a:rPr lang="en-US" baseline="30000" dirty="0" smtClean="0"/>
              <a:t>st</a:t>
            </a:r>
            <a:r>
              <a:rPr lang="en-US" dirty="0" smtClean="0"/>
              <a:t> line doses must be optimized before switching to second line medications</a:t>
            </a:r>
          </a:p>
          <a:p>
            <a:endParaRPr lang="en-US" dirty="0"/>
          </a:p>
        </p:txBody>
      </p:sp>
      <p:pic>
        <p:nvPicPr>
          <p:cNvPr id="6" name="Picture 5"/>
          <p:cNvPicPr>
            <a:picLocks noChangeAspect="1"/>
          </p:cNvPicPr>
          <p:nvPr/>
        </p:nvPicPr>
        <p:blipFill>
          <a:blip r:embed="rId2"/>
          <a:stretch>
            <a:fillRect/>
          </a:stretch>
        </p:blipFill>
        <p:spPr>
          <a:xfrm>
            <a:off x="6096000" y="1690688"/>
            <a:ext cx="4848225" cy="3895725"/>
          </a:xfrm>
          <a:prstGeom prst="rect">
            <a:avLst/>
          </a:prstGeom>
        </p:spPr>
      </p:pic>
    </p:spTree>
    <p:extLst>
      <p:ext uri="{BB962C8B-B14F-4D97-AF65-F5344CB8AC3E}">
        <p14:creationId xmlns:p14="http://schemas.microsoft.com/office/powerpoint/2010/main" val="23255188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p:txBody>
          <a:bodyPr vert="horz" lIns="91440" tIns="45720" rIns="132080" bIns="45720" rtlCol="0" anchor="ctr">
            <a:normAutofit/>
          </a:bodyPr>
          <a:lstStyle/>
          <a:p>
            <a:r>
              <a:rPr lang="en-US" altLang="en-US" dirty="0" smtClean="0"/>
              <a:t>Treating focal seizures</a:t>
            </a:r>
          </a:p>
        </p:txBody>
      </p:sp>
      <p:pic>
        <p:nvPicPr>
          <p:cNvPr id="2054" name="Picture 6" descr="https://www.uspharmacist.com/CMSImagesContent/2017/1/_FocalSeizures-T2.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89843"/>
            <a:ext cx="5933016" cy="5141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588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5133" y="3040592"/>
            <a:ext cx="10515600" cy="1325563"/>
          </a:xfrm>
        </p:spPr>
        <p:txBody>
          <a:bodyPr/>
          <a:lstStyle/>
          <a:p>
            <a:pPr algn="ctr"/>
            <a:r>
              <a:rPr lang="en-US" b="1" i="1" dirty="0" smtClean="0">
                <a:solidFill>
                  <a:srgbClr val="C00000"/>
                </a:solidFill>
              </a:rPr>
              <a:t>Questions and the End!!!</a:t>
            </a:r>
            <a:endParaRPr lang="en-US" b="1" i="1" dirty="0">
              <a:solidFill>
                <a:srgbClr val="C00000"/>
              </a:solidFill>
            </a:endParaRPr>
          </a:p>
        </p:txBody>
      </p:sp>
    </p:spTree>
    <p:extLst>
      <p:ext uri="{BB962C8B-B14F-4D97-AF65-F5344CB8AC3E}">
        <p14:creationId xmlns:p14="http://schemas.microsoft.com/office/powerpoint/2010/main" val="496168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Symptoms of Seizures</a:t>
            </a:r>
            <a:endParaRPr lang="en-US" b="1" dirty="0">
              <a:solidFill>
                <a:schemeClr val="accent1">
                  <a:lumMod val="50000"/>
                </a:schemeClr>
              </a:solidFill>
            </a:endParaRPr>
          </a:p>
        </p:txBody>
      </p:sp>
      <p:sp>
        <p:nvSpPr>
          <p:cNvPr id="4" name="Content Placeholder 3"/>
          <p:cNvSpPr>
            <a:spLocks noGrp="1"/>
          </p:cNvSpPr>
          <p:nvPr>
            <p:ph sz="half" idx="1"/>
          </p:nvPr>
        </p:nvSpPr>
        <p:spPr/>
        <p:txBody>
          <a:bodyPr>
            <a:noAutofit/>
          </a:bodyPr>
          <a:lstStyle/>
          <a:p>
            <a:r>
              <a:rPr lang="en-US" sz="2400" dirty="0"/>
              <a:t>Behavioral arrest</a:t>
            </a:r>
          </a:p>
          <a:p>
            <a:r>
              <a:rPr lang="en-US" sz="2400" dirty="0" smtClean="0"/>
              <a:t>Changes </a:t>
            </a:r>
            <a:r>
              <a:rPr lang="en-US" sz="2400" dirty="0"/>
              <a:t>in behavior </a:t>
            </a:r>
            <a:r>
              <a:rPr lang="en-US" sz="2400" dirty="0" smtClean="0"/>
              <a:t>including mood </a:t>
            </a:r>
            <a:r>
              <a:rPr lang="en-US" sz="2400" dirty="0"/>
              <a:t>changes</a:t>
            </a:r>
          </a:p>
          <a:p>
            <a:r>
              <a:rPr lang="en-US" sz="2400" dirty="0" smtClean="0"/>
              <a:t>Bitter </a:t>
            </a:r>
            <a:r>
              <a:rPr lang="en-US" sz="2400" dirty="0"/>
              <a:t>/metallic taste</a:t>
            </a:r>
          </a:p>
          <a:p>
            <a:r>
              <a:rPr lang="en-US" sz="2400" dirty="0" smtClean="0"/>
              <a:t>Purposeless </a:t>
            </a:r>
            <a:r>
              <a:rPr lang="en-US" sz="2400" dirty="0"/>
              <a:t>movements such </a:t>
            </a:r>
            <a:r>
              <a:rPr lang="en-US" sz="2400" dirty="0" smtClean="0"/>
              <a:t> as </a:t>
            </a:r>
            <a:r>
              <a:rPr lang="en-US" sz="2400" dirty="0"/>
              <a:t>picking at one’s </a:t>
            </a:r>
            <a:r>
              <a:rPr lang="en-US" sz="2400" dirty="0" smtClean="0"/>
              <a:t>clothes (</a:t>
            </a:r>
            <a:r>
              <a:rPr lang="en-US" sz="2400" dirty="0"/>
              <a:t>automatisms)</a:t>
            </a:r>
          </a:p>
          <a:p>
            <a:r>
              <a:rPr lang="en-US" sz="2400" dirty="0" smtClean="0"/>
              <a:t>Abnormal </a:t>
            </a:r>
            <a:r>
              <a:rPr lang="en-US" sz="2400" dirty="0"/>
              <a:t>eye movements, </a:t>
            </a:r>
            <a:r>
              <a:rPr lang="en-US" sz="2400" dirty="0" smtClean="0"/>
              <a:t>eye deviation</a:t>
            </a:r>
            <a:endParaRPr lang="en-US" sz="2400" dirty="0"/>
          </a:p>
          <a:p>
            <a:r>
              <a:rPr lang="en-US" sz="2400" dirty="0" smtClean="0"/>
              <a:t>Drooling</a:t>
            </a:r>
            <a:r>
              <a:rPr lang="en-US" sz="2400" dirty="0"/>
              <a:t>, frothing at the mouth</a:t>
            </a:r>
          </a:p>
          <a:p>
            <a:r>
              <a:rPr lang="en-US" sz="2400" dirty="0" smtClean="0"/>
              <a:t>Rhythmic </a:t>
            </a:r>
            <a:r>
              <a:rPr lang="en-US" sz="2400" dirty="0"/>
              <a:t>twitching or jerking </a:t>
            </a:r>
            <a:r>
              <a:rPr lang="en-US" sz="2400" dirty="0" smtClean="0"/>
              <a:t>of </a:t>
            </a:r>
            <a:r>
              <a:rPr lang="en-US" sz="2400" dirty="0"/>
              <a:t>limbs or face or the </a:t>
            </a:r>
            <a:r>
              <a:rPr lang="en-US" sz="2400" dirty="0" smtClean="0"/>
              <a:t>entire body</a:t>
            </a:r>
            <a:endParaRPr lang="en-US" sz="2400" dirty="0"/>
          </a:p>
        </p:txBody>
      </p:sp>
      <p:sp>
        <p:nvSpPr>
          <p:cNvPr id="5" name="Content Placeholder 4"/>
          <p:cNvSpPr>
            <a:spLocks noGrp="1"/>
          </p:cNvSpPr>
          <p:nvPr>
            <p:ph sz="half" idx="2"/>
          </p:nvPr>
        </p:nvSpPr>
        <p:spPr/>
        <p:txBody>
          <a:bodyPr>
            <a:normAutofit/>
          </a:bodyPr>
          <a:lstStyle/>
          <a:p>
            <a:r>
              <a:rPr lang="en-US" sz="2400" dirty="0"/>
              <a:t>Staring</a:t>
            </a:r>
          </a:p>
          <a:p>
            <a:r>
              <a:rPr lang="en-US" sz="2400" dirty="0" smtClean="0"/>
              <a:t>Eye </a:t>
            </a:r>
            <a:r>
              <a:rPr lang="en-US" sz="2400" dirty="0"/>
              <a:t>lid fluttering</a:t>
            </a:r>
          </a:p>
          <a:p>
            <a:r>
              <a:rPr lang="en-US" sz="2400" dirty="0" smtClean="0"/>
              <a:t>Sudden </a:t>
            </a:r>
            <a:r>
              <a:rPr lang="en-US" sz="2400" dirty="0"/>
              <a:t>fall(s)</a:t>
            </a:r>
          </a:p>
          <a:p>
            <a:r>
              <a:rPr lang="en-US" sz="2400" dirty="0" smtClean="0"/>
              <a:t>Loss </a:t>
            </a:r>
            <a:r>
              <a:rPr lang="en-US" sz="2400" dirty="0"/>
              <a:t>of tone or stiffening of </a:t>
            </a:r>
            <a:r>
              <a:rPr lang="en-US" sz="2400" dirty="0" smtClean="0"/>
              <a:t>the </a:t>
            </a:r>
            <a:r>
              <a:rPr lang="en-US" sz="2400" dirty="0"/>
              <a:t>extremities</a:t>
            </a:r>
          </a:p>
          <a:p>
            <a:r>
              <a:rPr lang="en-US" sz="2400" dirty="0" smtClean="0"/>
              <a:t>Teeth </a:t>
            </a:r>
            <a:r>
              <a:rPr lang="en-US" sz="2400" dirty="0"/>
              <a:t>clenching</a:t>
            </a:r>
          </a:p>
          <a:p>
            <a:r>
              <a:rPr lang="en-US" sz="2400" dirty="0" smtClean="0"/>
              <a:t>Temporary </a:t>
            </a:r>
            <a:r>
              <a:rPr lang="en-US" sz="2400" dirty="0"/>
              <a:t>stop in breathing</a:t>
            </a:r>
          </a:p>
        </p:txBody>
      </p:sp>
    </p:spTree>
    <p:extLst>
      <p:ext uri="{BB962C8B-B14F-4D97-AF65-F5344CB8AC3E}">
        <p14:creationId xmlns:p14="http://schemas.microsoft.com/office/powerpoint/2010/main" val="3222463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Seizures : Causes</a:t>
            </a:r>
            <a:endParaRPr lang="en-US" dirty="0">
              <a:solidFill>
                <a:schemeClr val="accent1">
                  <a:lumMod val="50000"/>
                </a:schemeClr>
              </a:solidFill>
            </a:endParaRPr>
          </a:p>
        </p:txBody>
      </p:sp>
      <p:sp>
        <p:nvSpPr>
          <p:cNvPr id="3" name="Content Placeholder 2"/>
          <p:cNvSpPr>
            <a:spLocks noGrp="1"/>
          </p:cNvSpPr>
          <p:nvPr>
            <p:ph idx="1"/>
          </p:nvPr>
        </p:nvSpPr>
        <p:spPr/>
        <p:txBody>
          <a:bodyPr>
            <a:normAutofit/>
          </a:bodyPr>
          <a:lstStyle/>
          <a:p>
            <a:pPr marL="0" indent="0">
              <a:buNone/>
            </a:pPr>
            <a:r>
              <a:rPr lang="en-US" b="1" i="1" dirty="0"/>
              <a:t>Seizures can </a:t>
            </a:r>
            <a:r>
              <a:rPr lang="en-US" b="1" i="1" dirty="0" smtClean="0"/>
              <a:t>be:</a:t>
            </a:r>
            <a:endParaRPr lang="en-US" b="1" i="1" dirty="0"/>
          </a:p>
          <a:p>
            <a:pPr marL="0" indent="0">
              <a:buNone/>
            </a:pPr>
            <a:r>
              <a:rPr lang="en-US" dirty="0" smtClean="0"/>
              <a:t>Provoked </a:t>
            </a:r>
            <a:r>
              <a:rPr lang="en-US" dirty="0"/>
              <a:t>: seizure with an acute antecedent cause, such </a:t>
            </a:r>
            <a:r>
              <a:rPr lang="en-US" dirty="0" smtClean="0"/>
              <a:t>as</a:t>
            </a:r>
            <a:r>
              <a:rPr lang="en-US" dirty="0"/>
              <a:t>: </a:t>
            </a:r>
          </a:p>
          <a:p>
            <a:pPr lvl="1">
              <a:buFont typeface="Courier New" panose="02070309020205020404" pitchFamily="49" charset="0"/>
              <a:buChar char="o"/>
            </a:pPr>
            <a:r>
              <a:rPr lang="en-US" dirty="0" smtClean="0"/>
              <a:t>CNS </a:t>
            </a:r>
            <a:r>
              <a:rPr lang="en-US" dirty="0"/>
              <a:t>infection (meningitis, encephalitis)</a:t>
            </a:r>
          </a:p>
          <a:p>
            <a:pPr lvl="1">
              <a:buFont typeface="Courier New" panose="02070309020205020404" pitchFamily="49" charset="0"/>
              <a:buChar char="o"/>
            </a:pPr>
            <a:r>
              <a:rPr lang="en-US" dirty="0" smtClean="0"/>
              <a:t>Trauma</a:t>
            </a:r>
            <a:endParaRPr lang="en-US" dirty="0"/>
          </a:p>
          <a:p>
            <a:pPr lvl="1">
              <a:buFont typeface="Courier New" panose="02070309020205020404" pitchFamily="49" charset="0"/>
              <a:buChar char="o"/>
            </a:pPr>
            <a:r>
              <a:rPr lang="en-US" dirty="0" smtClean="0"/>
              <a:t>Metabolic </a:t>
            </a:r>
            <a:r>
              <a:rPr lang="en-US" dirty="0"/>
              <a:t>abnormality (abnormal levels of glucose, sodium)</a:t>
            </a:r>
          </a:p>
          <a:p>
            <a:pPr lvl="1">
              <a:buFont typeface="Courier New" panose="02070309020205020404" pitchFamily="49" charset="0"/>
              <a:buChar char="o"/>
            </a:pPr>
            <a:r>
              <a:rPr lang="en-US" dirty="0" smtClean="0"/>
              <a:t>Toxic </a:t>
            </a:r>
            <a:r>
              <a:rPr lang="en-US" dirty="0"/>
              <a:t>exposure (drugs, alcohol)</a:t>
            </a:r>
          </a:p>
          <a:p>
            <a:pPr lvl="1">
              <a:buFont typeface="Courier New" panose="02070309020205020404" pitchFamily="49" charset="0"/>
              <a:buChar char="o"/>
            </a:pPr>
            <a:r>
              <a:rPr lang="en-US" dirty="0" smtClean="0"/>
              <a:t>Fever</a:t>
            </a:r>
            <a:endParaRPr lang="en-US" dirty="0"/>
          </a:p>
          <a:p>
            <a:pPr marL="0" indent="0">
              <a:buNone/>
            </a:pPr>
            <a:r>
              <a:rPr lang="en-US" dirty="0" smtClean="0"/>
              <a:t> </a:t>
            </a:r>
            <a:r>
              <a:rPr lang="en-US" dirty="0"/>
              <a:t>Unprovoked seizure: no immediate provoking factor</a:t>
            </a:r>
          </a:p>
        </p:txBody>
      </p:sp>
    </p:spTree>
    <p:extLst>
      <p:ext uri="{BB962C8B-B14F-4D97-AF65-F5344CB8AC3E}">
        <p14:creationId xmlns:p14="http://schemas.microsoft.com/office/powerpoint/2010/main" val="2260623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Seizures : Causes</a:t>
            </a:r>
            <a:endParaRPr lang="en-US" dirty="0">
              <a:solidFill>
                <a:schemeClr val="accent1">
                  <a:lumMod val="50000"/>
                </a:schemeClr>
              </a:solidFill>
            </a:endParaRPr>
          </a:p>
        </p:txBody>
      </p:sp>
      <p:sp>
        <p:nvSpPr>
          <p:cNvPr id="3" name="Content Placeholder 2"/>
          <p:cNvSpPr>
            <a:spLocks noGrp="1"/>
          </p:cNvSpPr>
          <p:nvPr>
            <p:ph idx="1"/>
          </p:nvPr>
        </p:nvSpPr>
        <p:spPr>
          <a:xfrm>
            <a:off x="838200" y="1503892"/>
            <a:ext cx="10515600" cy="4351338"/>
          </a:xfrm>
        </p:spPr>
        <p:txBody>
          <a:bodyPr>
            <a:normAutofit/>
          </a:bodyPr>
          <a:lstStyle/>
          <a:p>
            <a:r>
              <a:rPr lang="en-US" dirty="0" smtClean="0"/>
              <a:t>A </a:t>
            </a:r>
            <a:r>
              <a:rPr lang="en-US" dirty="0"/>
              <a:t>cause is identifiable in &lt; 20% of children with seizures.</a:t>
            </a:r>
          </a:p>
          <a:p>
            <a:r>
              <a:rPr lang="en-US" dirty="0" smtClean="0"/>
              <a:t>Other </a:t>
            </a:r>
            <a:r>
              <a:rPr lang="en-US" dirty="0"/>
              <a:t>causes of seizures include: </a:t>
            </a:r>
          </a:p>
          <a:p>
            <a:pPr lvl="1">
              <a:buFont typeface="Courier New" panose="02070309020205020404" pitchFamily="49" charset="0"/>
              <a:buChar char="o"/>
            </a:pPr>
            <a:r>
              <a:rPr lang="en-US" dirty="0" smtClean="0"/>
              <a:t> </a:t>
            </a:r>
            <a:r>
              <a:rPr lang="en-US" dirty="0"/>
              <a:t>Brain malformations</a:t>
            </a:r>
          </a:p>
          <a:p>
            <a:pPr lvl="1">
              <a:buFont typeface="Courier New" panose="02070309020205020404" pitchFamily="49" charset="0"/>
              <a:buChar char="o"/>
            </a:pPr>
            <a:r>
              <a:rPr lang="en-US" dirty="0" smtClean="0"/>
              <a:t> </a:t>
            </a:r>
            <a:r>
              <a:rPr lang="en-US" dirty="0"/>
              <a:t>Genetic disorders</a:t>
            </a:r>
          </a:p>
          <a:p>
            <a:pPr lvl="1">
              <a:buFont typeface="Courier New" panose="02070309020205020404" pitchFamily="49" charset="0"/>
              <a:buChar char="o"/>
            </a:pPr>
            <a:r>
              <a:rPr lang="en-US" dirty="0" smtClean="0"/>
              <a:t> </a:t>
            </a:r>
            <a:r>
              <a:rPr lang="en-US" dirty="0"/>
              <a:t>Disorders of metabolism</a:t>
            </a:r>
          </a:p>
          <a:p>
            <a:pPr lvl="1">
              <a:buFont typeface="Courier New" panose="02070309020205020404" pitchFamily="49" charset="0"/>
              <a:buChar char="o"/>
            </a:pPr>
            <a:r>
              <a:rPr lang="en-US" dirty="0" smtClean="0"/>
              <a:t> </a:t>
            </a:r>
            <a:r>
              <a:rPr lang="en-US" dirty="0"/>
              <a:t>Traumatic or previous infectious injury of the brain</a:t>
            </a:r>
          </a:p>
          <a:p>
            <a:pPr lvl="1">
              <a:buFont typeface="Courier New" panose="02070309020205020404" pitchFamily="49" charset="0"/>
              <a:buChar char="o"/>
            </a:pPr>
            <a:r>
              <a:rPr lang="en-US" dirty="0" smtClean="0"/>
              <a:t> </a:t>
            </a:r>
            <a:r>
              <a:rPr lang="en-US" dirty="0"/>
              <a:t>Neoplasms</a:t>
            </a:r>
          </a:p>
          <a:p>
            <a:r>
              <a:rPr lang="en-US" dirty="0" smtClean="0"/>
              <a:t>Neurodevelopmental </a:t>
            </a:r>
            <a:r>
              <a:rPr lang="en-US" dirty="0"/>
              <a:t>abnormalities make it more likely </a:t>
            </a:r>
            <a:r>
              <a:rPr lang="en-US" dirty="0" smtClean="0"/>
              <a:t>a cause </a:t>
            </a:r>
            <a:r>
              <a:rPr lang="en-US" dirty="0"/>
              <a:t>will be identified or may already have </a:t>
            </a:r>
            <a:r>
              <a:rPr lang="en-US" dirty="0" smtClean="0"/>
              <a:t>been determined </a:t>
            </a:r>
            <a:r>
              <a:rPr lang="en-US" dirty="0"/>
              <a:t>before seizure onset.</a:t>
            </a:r>
          </a:p>
        </p:txBody>
      </p:sp>
    </p:spTree>
    <p:extLst>
      <p:ext uri="{BB962C8B-B14F-4D97-AF65-F5344CB8AC3E}">
        <p14:creationId xmlns:p14="http://schemas.microsoft.com/office/powerpoint/2010/main" val="3562300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250" y="4891317"/>
            <a:ext cx="6404234" cy="1143120"/>
          </a:xfrm>
          <a:prstGeom prst="rect">
            <a:avLst/>
          </a:prstGeom>
        </p:spPr>
        <p:txBody>
          <a:bodyPr wrap="square" lIns="0" tIns="0" rIns="0" bIns="0" rtlCol="0">
            <a:noAutofit/>
          </a:bodyPr>
          <a:lstStyle/>
          <a:p>
            <a:pPr marL="12700">
              <a:lnSpc>
                <a:spcPts val="4230"/>
              </a:lnSpc>
              <a:spcBef>
                <a:spcPts val="211"/>
              </a:spcBef>
            </a:pPr>
            <a:r>
              <a:rPr lang="en-US" sz="4000" b="1" spc="-98" dirty="0" smtClean="0">
                <a:solidFill>
                  <a:srgbClr val="1F487C"/>
                </a:solidFill>
                <a:latin typeface="Calibri" panose="020F0502020204030204" pitchFamily="34" charset="0"/>
                <a:cs typeface="Calibri" panose="020F0502020204030204" pitchFamily="34" charset="0"/>
              </a:rPr>
              <a:t>FEBRILE SEIZURES</a:t>
            </a: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8948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Febrile Seizures</a:t>
            </a:r>
            <a:endParaRPr lang="en-US" b="1" dirty="0">
              <a:solidFill>
                <a:schemeClr val="accent1">
                  <a:lumMod val="50000"/>
                </a:schemeClr>
              </a:solidFill>
            </a:endParaRPr>
          </a:p>
        </p:txBody>
      </p:sp>
      <p:sp>
        <p:nvSpPr>
          <p:cNvPr id="3" name="Content Placeholder 2"/>
          <p:cNvSpPr>
            <a:spLocks noGrp="1"/>
          </p:cNvSpPr>
          <p:nvPr>
            <p:ph idx="1"/>
          </p:nvPr>
        </p:nvSpPr>
        <p:spPr/>
        <p:txBody>
          <a:bodyPr>
            <a:normAutofit/>
          </a:bodyPr>
          <a:lstStyle/>
          <a:p>
            <a:r>
              <a:rPr lang="en-US" dirty="0"/>
              <a:t>A seizure that occurs in association with a </a:t>
            </a:r>
            <a:r>
              <a:rPr lang="en-US" dirty="0" smtClean="0"/>
              <a:t>fever (temperature at or above 100.4°F or 38°C by any method)</a:t>
            </a:r>
          </a:p>
          <a:p>
            <a:r>
              <a:rPr lang="en-US" dirty="0" smtClean="0"/>
              <a:t>Very </a:t>
            </a:r>
            <a:r>
              <a:rPr lang="en-US" dirty="0"/>
              <a:t>common in children (3-4%)</a:t>
            </a:r>
          </a:p>
          <a:p>
            <a:r>
              <a:rPr lang="en-US" dirty="0" smtClean="0"/>
              <a:t>Age </a:t>
            </a:r>
            <a:r>
              <a:rPr lang="en-US" dirty="0"/>
              <a:t>of </a:t>
            </a:r>
            <a:r>
              <a:rPr lang="en-US" dirty="0" smtClean="0"/>
              <a:t>onset -  </a:t>
            </a:r>
            <a:r>
              <a:rPr lang="en-US" dirty="0"/>
              <a:t>Age 6 months to 5 years (median age 18-22 months)</a:t>
            </a:r>
          </a:p>
          <a:p>
            <a:r>
              <a:rPr lang="en-US" dirty="0" smtClean="0"/>
              <a:t>No </a:t>
            </a:r>
            <a:r>
              <a:rPr lang="en-US" dirty="0"/>
              <a:t>evidence of a CNS infection, or acute neurologic illness</a:t>
            </a:r>
          </a:p>
          <a:p>
            <a:r>
              <a:rPr lang="en-US" dirty="0" smtClean="0"/>
              <a:t>Usually </a:t>
            </a:r>
            <a:r>
              <a:rPr lang="en-US" dirty="0"/>
              <a:t>occurs in an otherwise normal child</a:t>
            </a:r>
          </a:p>
          <a:p>
            <a:r>
              <a:rPr lang="en-US" dirty="0" smtClean="0"/>
              <a:t>There </a:t>
            </a:r>
            <a:r>
              <a:rPr lang="en-US" dirty="0"/>
              <a:t>may/may not be a family history of febrile </a:t>
            </a:r>
            <a:r>
              <a:rPr lang="en-US" dirty="0" smtClean="0"/>
              <a:t>seizures/epilepsy</a:t>
            </a:r>
            <a:endParaRPr lang="en-US" dirty="0"/>
          </a:p>
        </p:txBody>
      </p:sp>
    </p:spTree>
    <p:extLst>
      <p:ext uri="{BB962C8B-B14F-4D97-AF65-F5344CB8AC3E}">
        <p14:creationId xmlns:p14="http://schemas.microsoft.com/office/powerpoint/2010/main" val="3444131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2523</Words>
  <Application>Microsoft Office PowerPoint</Application>
  <PresentationFormat>Widescreen</PresentationFormat>
  <Paragraphs>320</Paragraphs>
  <Slides>45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ＭＳ Ｐゴシック</vt:lpstr>
      <vt:lpstr>Arial</vt:lpstr>
      <vt:lpstr>Avenir LT Std 65 Medium</vt:lpstr>
      <vt:lpstr>Calibri</vt:lpstr>
      <vt:lpstr>Calibri Light</vt:lpstr>
      <vt:lpstr>Cambria</vt:lpstr>
      <vt:lpstr>Courier New</vt:lpstr>
      <vt:lpstr>Wingdings</vt:lpstr>
      <vt:lpstr>Office Theme</vt:lpstr>
      <vt:lpstr>Overview of Seizures in Children</vt:lpstr>
      <vt:lpstr>Outline of Topics</vt:lpstr>
      <vt:lpstr>PowerPoint Presentation</vt:lpstr>
      <vt:lpstr>What is a seizure/convulsion?</vt:lpstr>
      <vt:lpstr>Symptoms of Seizures</vt:lpstr>
      <vt:lpstr>Seizures : Causes</vt:lpstr>
      <vt:lpstr>Seizures : Causes</vt:lpstr>
      <vt:lpstr>PowerPoint Presentation</vt:lpstr>
      <vt:lpstr>Febrile Seizures</vt:lpstr>
      <vt:lpstr>Febrile Seizures - Classification</vt:lpstr>
      <vt:lpstr>Febrile Seizures - Classification</vt:lpstr>
      <vt:lpstr>Febrile Seizures - Evaluation</vt:lpstr>
      <vt:lpstr>Febrile Seizures – Clinical Practice Guidelines</vt:lpstr>
      <vt:lpstr>Febrile Seizures – Clinical Practice Guidelines</vt:lpstr>
      <vt:lpstr>Febrile Seizures – Clinical Practice Guidelines</vt:lpstr>
      <vt:lpstr>Febrile Seizures – Prognosis</vt:lpstr>
      <vt:lpstr>Febrile Seizures – Prognosis</vt:lpstr>
      <vt:lpstr>Febrile Seizures – Treatment</vt:lpstr>
      <vt:lpstr>PowerPoint Presentation</vt:lpstr>
      <vt:lpstr>Definition</vt:lpstr>
      <vt:lpstr>Epilepsy – Beyond the definition</vt:lpstr>
      <vt:lpstr>Epilepsy – Beyond the definition</vt:lpstr>
      <vt:lpstr>Seizure Descriptions in Epilepsy</vt:lpstr>
      <vt:lpstr>Seizure Descriptions in Epilepsy</vt:lpstr>
      <vt:lpstr>Generalized Seizure Classification: Descriptions1</vt:lpstr>
      <vt:lpstr>Generalized Seizure Classification: Descriptions1</vt:lpstr>
      <vt:lpstr>Seizure Classifications</vt:lpstr>
      <vt:lpstr>PowerPoint Presentation</vt:lpstr>
      <vt:lpstr>Important Aspects of the History and Exam</vt:lpstr>
      <vt:lpstr>Important Aspects of the History and Exam</vt:lpstr>
      <vt:lpstr>Important Aspects of the History and Exam</vt:lpstr>
      <vt:lpstr>Important Aspects of the History and Exam</vt:lpstr>
      <vt:lpstr>Important Aspects of the History and Exam</vt:lpstr>
      <vt:lpstr>Important Aspects of the History and Exam</vt:lpstr>
      <vt:lpstr>Important Aspects of the History and Exam</vt:lpstr>
      <vt:lpstr>Important Aspects of the History and Exam</vt:lpstr>
      <vt:lpstr>Important Aspects of the History and Exam</vt:lpstr>
      <vt:lpstr>Important Aspects of the History and Exam</vt:lpstr>
      <vt:lpstr>Addressing Parents After a Seizure</vt:lpstr>
      <vt:lpstr>Addressing Parents After a Seizure</vt:lpstr>
      <vt:lpstr>Referral of  Patients After a Seizure</vt:lpstr>
      <vt:lpstr>Referral of  Patients After a Seizure</vt:lpstr>
      <vt:lpstr>Treatment</vt:lpstr>
      <vt:lpstr>Treating focal seizures</vt:lpstr>
      <vt:lpstr>Questions and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Seizures in Children</dc:title>
  <dc:creator>Bill Kigathi</dc:creator>
  <cp:lastModifiedBy>Bill Kigathi</cp:lastModifiedBy>
  <cp:revision>15</cp:revision>
  <dcterms:created xsi:type="dcterms:W3CDTF">2019-11-29T01:40:31Z</dcterms:created>
  <dcterms:modified xsi:type="dcterms:W3CDTF">2020-03-04T05:58:44Z</dcterms:modified>
</cp:coreProperties>
</file>