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4"/>
  </p:notesMasterIdLst>
  <p:sldIdLst>
    <p:sldId id="256" r:id="rId2"/>
    <p:sldId id="321" r:id="rId3"/>
    <p:sldId id="329" r:id="rId4"/>
    <p:sldId id="332" r:id="rId5"/>
    <p:sldId id="271" r:id="rId6"/>
    <p:sldId id="320" r:id="rId7"/>
    <p:sldId id="323" r:id="rId8"/>
    <p:sldId id="333" r:id="rId9"/>
    <p:sldId id="324" r:id="rId10"/>
    <p:sldId id="325" r:id="rId11"/>
    <p:sldId id="318" r:id="rId12"/>
    <p:sldId id="275" r:id="rId13"/>
    <p:sldId id="276" r:id="rId14"/>
    <p:sldId id="334" r:id="rId15"/>
    <p:sldId id="327" r:id="rId16"/>
    <p:sldId id="285" r:id="rId17"/>
    <p:sldId id="286" r:id="rId18"/>
    <p:sldId id="287" r:id="rId19"/>
    <p:sldId id="289" r:id="rId20"/>
    <p:sldId id="328" r:id="rId21"/>
    <p:sldId id="331" r:id="rId22"/>
    <p:sldId id="29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92380-6793-4F21-B855-D67523D3F82A}" type="datetimeFigureOut">
              <a:rPr lang="en-KE" smtClean="0"/>
              <a:t>28/01/2020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DD14E-40E2-452E-ACCA-4103265CFE3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8701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E1B1-31D8-455A-9B3C-3FE1AFA5AEA8}" type="datetime8">
              <a:rPr lang="en-KE" smtClean="0"/>
              <a:t>28/01/2020 15:35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1825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27C4-DDED-4938-A2F1-DC0052BEAC36}" type="datetime8">
              <a:rPr lang="en-KE" smtClean="0"/>
              <a:t>28/01/2020 15:35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635511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27C4-DDED-4938-A2F1-DC0052BEAC36}" type="datetime8">
              <a:rPr lang="en-KE" smtClean="0"/>
              <a:t>28/01/2020 15:35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5514217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27C4-DDED-4938-A2F1-DC0052BEAC36}" type="datetime8">
              <a:rPr lang="en-KE" smtClean="0"/>
              <a:t>28/01/2020 15:35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‹#›</a:t>
            </a:fld>
            <a:endParaRPr lang="en-K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020272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70E1-F14E-4912-B217-6F133974CC9C}" type="datetime8">
              <a:rPr lang="en-KE" smtClean="0"/>
              <a:t>28/01/2020 15:35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17350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27C4-DDED-4938-A2F1-DC0052BEAC36}" type="datetime8">
              <a:rPr lang="en-KE" smtClean="0"/>
              <a:t>28/01/2020 15:35</a:t>
            </a:fld>
            <a:endParaRPr lang="en-K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4531619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27C4-DDED-4938-A2F1-DC0052BEAC36}" type="datetime8">
              <a:rPr lang="en-KE" smtClean="0"/>
              <a:t>28/01/2020 15:35</a:t>
            </a:fld>
            <a:endParaRPr lang="en-K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1603823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6877-8841-47FA-810F-6CE7687BE578}" type="datetime8">
              <a:rPr lang="en-KE" smtClean="0"/>
              <a:t>28/01/2020 15:35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59760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CA22-EDD4-4C26-8551-F809421760B8}" type="datetime8">
              <a:rPr lang="en-KE" smtClean="0"/>
              <a:t>28/01/2020 15:35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096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4CB1-FFBF-4CB7-B31E-4E35B42DC4B7}" type="datetime8">
              <a:rPr lang="en-KE" smtClean="0"/>
              <a:t>28/01/2020 15:35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1130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A609-7DC9-4A84-8CC0-E4AA7879CD06}" type="datetime8">
              <a:rPr lang="en-KE" smtClean="0"/>
              <a:t>28/01/2020 15:35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0999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480A-98E9-4C7F-8C90-BFA8A7F03FD3}" type="datetime8">
              <a:rPr lang="en-KE" smtClean="0"/>
              <a:t>28/01/2020 15:35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361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1F77-1B3E-4F45-85E5-23A06D266E70}" type="datetime8">
              <a:rPr lang="en-KE" smtClean="0"/>
              <a:t>28/01/2020 15:35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1733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4C29F-4C23-4F06-859C-1E396A359752}" type="datetime8">
              <a:rPr lang="en-KE" smtClean="0"/>
              <a:t>28/01/2020 15:35</a:t>
            </a:fld>
            <a:endParaRPr lang="en-K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6704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5A23-C346-4948-AEAD-A30568CB7755}" type="datetime8">
              <a:rPr lang="en-KE" smtClean="0"/>
              <a:t>28/01/2020 15:35</a:t>
            </a:fld>
            <a:endParaRPr lang="en-K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8368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862A-AAAD-41CC-A1B5-1B36857BB9FA}" type="datetime8">
              <a:rPr lang="en-KE" smtClean="0"/>
              <a:t>28/01/2020 15:35</a:t>
            </a:fld>
            <a:endParaRPr lang="en-K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5263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1EA1-CC46-42D8-BFED-3E9BE200537A}" type="datetime8">
              <a:rPr lang="en-KE" smtClean="0"/>
              <a:t>28/01/2020 15:35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48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3E327C4-DDED-4938-A2F1-DC0052BEAC36}" type="datetime8">
              <a:rPr lang="en-KE" smtClean="0"/>
              <a:t>28/01/2020 15:35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F6F90-16C3-406C-BBF8-32D1BF0291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10301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FD02-C1F6-403C-99FD-C4678470F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PAEDIATRIC AIRWAY-  Anatomy ,foreign bodies.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E0313-36B3-4B90-BF20-C63B46DE4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Presenter: </a:t>
            </a:r>
            <a:r>
              <a:rPr lang="en-GB" dirty="0" err="1"/>
              <a:t>Dr.Kuppuswamy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11929-3BCA-4D94-8FD2-AF24FE66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1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21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98E4-CB09-422A-B738-75957E0D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9277"/>
          </a:xfrm>
        </p:spPr>
        <p:txBody>
          <a:bodyPr>
            <a:normAutofit/>
          </a:bodyPr>
          <a:lstStyle/>
          <a:p>
            <a:r>
              <a:rPr lang="en-GB" sz="2000" b="1" dirty="0">
                <a:solidFill>
                  <a:srgbClr val="FFFF00"/>
                </a:solidFill>
              </a:rPr>
              <a:t>Pathology.</a:t>
            </a:r>
            <a:endParaRPr lang="en-KE" sz="20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9A92-B76E-4C94-AAFE-A4A28E363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58877"/>
            <a:ext cx="8596668" cy="4882486"/>
          </a:xfrm>
        </p:spPr>
        <p:txBody>
          <a:bodyPr/>
          <a:lstStyle/>
          <a:p>
            <a:r>
              <a:rPr lang="en-GB" dirty="0"/>
              <a:t>Most (70-90%) foreign bodies are organic( seeds and nuts).</a:t>
            </a:r>
          </a:p>
          <a:p>
            <a:r>
              <a:rPr lang="en-GB" dirty="0"/>
              <a:t> Inorganic foreign bodies vary  can include teeth, coins, pins, pens/crayons, etc.</a:t>
            </a:r>
          </a:p>
          <a:p>
            <a:r>
              <a:rPr lang="en-GB" dirty="0"/>
              <a:t>Aspirated foreign bodies have a predilection for the right tracheobronchial tree.</a:t>
            </a:r>
          </a:p>
          <a:p>
            <a:pPr marL="0" indent="0">
              <a:buNone/>
            </a:pPr>
            <a:endParaRPr lang="en-GB" dirty="0"/>
          </a:p>
          <a:p>
            <a:endParaRPr lang="en-K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943D1-D4C3-48A4-AF6A-318D4BC6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10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04198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8FEB-B9FA-45C2-987D-48D6F910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57200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rgbClr val="0070C0"/>
                </a:solidFill>
              </a:rPr>
              <a:t> </a:t>
            </a:r>
            <a:r>
              <a:rPr lang="en-GB" sz="3200" dirty="0">
                <a:solidFill>
                  <a:srgbClr val="FFFF00"/>
                </a:solidFill>
              </a:rPr>
              <a:t>Imaging findings</a:t>
            </a:r>
            <a:br>
              <a:rPr lang="en-GB" sz="3200" dirty="0">
                <a:solidFill>
                  <a:srgbClr val="FFFF00"/>
                </a:solidFill>
              </a:rPr>
            </a:br>
            <a:endParaRPr lang="en-KE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51C9-D0B4-46AA-A0C1-D9D43E2E8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6909"/>
            <a:ext cx="8596668" cy="47944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 depend on whether the (FB) is opaque or not.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Frontal and lateral radiographs of both upper airway and  chest are extremely helpful.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If no (FB) is visualised ,the abdomen may be radiographed. ,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indirect signs of airway obstruction can be detected, including overdistention of the hypopharynx and prevertebral soft-tissue swelling</a:t>
            </a:r>
          </a:p>
          <a:p>
            <a:r>
              <a:rPr lang="en-GB" dirty="0">
                <a:solidFill>
                  <a:schemeClr val="tx1"/>
                </a:solidFill>
              </a:rPr>
              <a:t>CT is usually indicated only to assess for a residual foreign body after bronchoscopy or when there is a suspicion of serious complications, such as aortic perforation.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Oesophageal foreign bodies may also cause airway obstruction because of mass effect and inflammation</a:t>
            </a:r>
          </a:p>
          <a:p>
            <a:endParaRPr lang="en-KE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K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92EA2-2347-4D10-8571-8AA26CED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11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14222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FAF5-B2EF-44CB-AC24-8E665F4B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body in the upper airway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2D57D0-809C-433C-8EA4-E4998CDD8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7" y="2209520"/>
            <a:ext cx="3776185" cy="419576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82DEA0-F7CA-4B3F-8339-93ADEC4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12</a:t>
            </a:fld>
            <a:endParaRPr lang="en-K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AEAA50-6CE7-4863-800D-6D3807DCA7B4}"/>
              </a:ext>
            </a:extLst>
          </p:cNvPr>
          <p:cNvSpPr/>
          <p:nvPr/>
        </p:nvSpPr>
        <p:spPr>
          <a:xfrm>
            <a:off x="5138057" y="255183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Lateral neck radiograph shows</a:t>
            </a:r>
          </a:p>
          <a:p>
            <a:r>
              <a:rPr lang="en-GB" dirty="0"/>
              <a:t>Upper airway foreign body in a 5-year-old boy with dysphagia. </a:t>
            </a:r>
          </a:p>
          <a:p>
            <a:endParaRPr lang="en-GB" dirty="0"/>
          </a:p>
          <a:p>
            <a:r>
              <a:rPr lang="en-GB" dirty="0"/>
              <a:t> </a:t>
            </a:r>
          </a:p>
          <a:p>
            <a:r>
              <a:rPr lang="en-GB" dirty="0"/>
              <a:t>vertically oriented slender fish bone (arrow) impacted into the epiglottis. </a:t>
            </a:r>
          </a:p>
          <a:p>
            <a:endParaRPr lang="en-GB" dirty="0"/>
          </a:p>
          <a:p>
            <a:r>
              <a:rPr lang="en-GB" dirty="0"/>
              <a:t>It is important to scrutinize the upper airway at radiography because the appearance of foreign bodies may be subtle.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08329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FAFB-BC0A-4805-8790-0BBD1ED2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body in the upper airway complication</a:t>
            </a:r>
            <a:endParaRPr lang="en-KE" dirty="0"/>
          </a:p>
        </p:txBody>
      </p:sp>
      <p:pic>
        <p:nvPicPr>
          <p:cNvPr id="5" name="Content Placeholder 4" descr="A picture containing small, table, black, water&#10;&#10;Description automatically generated">
            <a:extLst>
              <a:ext uri="{FF2B5EF4-FFF2-40B4-BE49-F238E27FC236}">
                <a16:creationId xmlns:a16="http://schemas.microsoft.com/office/drawing/2014/main" id="{4BDB1BDF-5286-40A4-B125-5F0A8C8DD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16" y="2370691"/>
            <a:ext cx="4195762" cy="419576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B5D1A2-F63A-4613-BA79-F2451235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13</a:t>
            </a:fld>
            <a:endParaRPr lang="en-K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F2AC33-4E36-4A9A-8F8F-6AFE0A6D3CF5}"/>
              </a:ext>
            </a:extLst>
          </p:cNvPr>
          <p:cNvSpPr/>
          <p:nvPr/>
        </p:nvSpPr>
        <p:spPr>
          <a:xfrm>
            <a:off x="5602514" y="213511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Lateral neck radiograph shows Upper airway foreign body in a 5-year-old boy with Down syndrome who presented with difficulty breathing and drooling.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radiopaque foreign body (black arrow) that proved to be a bone from soup he had recently eaten.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94323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741D-05C2-41E6-B009-0F94B4A2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 descr="A picture containing black, cake, sitting, man&#10;&#10;Description automatically generated">
            <a:extLst>
              <a:ext uri="{FF2B5EF4-FFF2-40B4-BE49-F238E27FC236}">
                <a16:creationId xmlns:a16="http://schemas.microsoft.com/office/drawing/2014/main" id="{B857F881-EEFF-4082-81D9-164B9FECF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220049"/>
            <a:ext cx="4762500" cy="37814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0E3CC-F2E5-4450-A018-8C9C72BD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14</a:t>
            </a:fld>
            <a:endParaRPr lang="en-K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D63FC0-142A-47FF-A83D-D2FDBC08C3D9}"/>
              </a:ext>
            </a:extLst>
          </p:cNvPr>
          <p:cNvSpPr/>
          <p:nvPr/>
        </p:nvSpPr>
        <p:spPr>
          <a:xfrm>
            <a:off x="5720862" y="261464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Sagittal contrast-enhanced CT image of the chest image shows a thin linear hyperattenuating structure (black arrowhead) within the </a:t>
            </a:r>
            <a:r>
              <a:rPr lang="en-GB" dirty="0" err="1"/>
              <a:t>esophagus</a:t>
            </a:r>
            <a:r>
              <a:rPr lang="en-GB" dirty="0"/>
              <a:t>, with surrounding inflammatory changes ( mediastinitis) as a result of </a:t>
            </a:r>
            <a:r>
              <a:rPr lang="en-GB" dirty="0" err="1"/>
              <a:t>esophageal</a:t>
            </a:r>
            <a:r>
              <a:rPr lang="en-GB" dirty="0"/>
              <a:t> perforation.  narrowing and bowing of the trachea (*) anteriorly.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65632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D5EB-52DB-4511-B7CE-69958313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9511D1-D2A7-4E63-93CB-0E25F793C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8" y="609600"/>
            <a:ext cx="6149009" cy="6248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40C47-89A4-44C1-8EC4-9E631E33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15</a:t>
            </a:fld>
            <a:endParaRPr lang="en-K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ED7FB-F600-4FCB-B1D4-1789EA522976}"/>
              </a:ext>
            </a:extLst>
          </p:cNvPr>
          <p:cNvSpPr txBox="1"/>
          <p:nvPr/>
        </p:nvSpPr>
        <p:spPr>
          <a:xfrm>
            <a:off x="6991643" y="4564034"/>
            <a:ext cx="4979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Oesophageal foreign bodies lie transverse while tracheal foreign bodies have a sagittal orientation because of lack of cartilage  in the posterior aspect of the trachea (frontal view radiograph)</a:t>
            </a:r>
            <a:endParaRPr lang="en-K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17D6B5-6C6C-4414-9F0D-29B828C9B587}"/>
              </a:ext>
            </a:extLst>
          </p:cNvPr>
          <p:cNvSpPr txBox="1"/>
          <p:nvPr/>
        </p:nvSpPr>
        <p:spPr>
          <a:xfrm>
            <a:off x="7183078" y="1957144"/>
            <a:ext cx="3975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Foreign body in the trachea and oesophagus have </a:t>
            </a:r>
            <a:r>
              <a:rPr lang="en-GB"/>
              <a:t>different  orientations on  </a:t>
            </a:r>
            <a:r>
              <a:rPr lang="en-GB" dirty="0"/>
              <a:t>radiographs.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920717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4E39-60A2-4F4E-8B12-79BC0378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3455"/>
          </a:xfrm>
        </p:spPr>
        <p:txBody>
          <a:bodyPr>
            <a:normAutofit fontScale="90000"/>
          </a:bodyPr>
          <a:lstStyle/>
          <a:p>
            <a:r>
              <a:rPr lang="en-GB" dirty="0"/>
              <a:t>Lower Airway foreign bodies.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3526A-75AD-4B36-9491-7C53163D1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3055"/>
            <a:ext cx="8596668" cy="48083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b="1" dirty="0"/>
          </a:p>
          <a:p>
            <a:r>
              <a:rPr lang="en-GB" dirty="0"/>
              <a:t>Most aspirated foreign bodies (75%) lodge in the lower portion of the airway, 13% of these aspirated foreign bodies lodge in the trachea, 60% in the right lung, and 23% in the left lung.</a:t>
            </a:r>
          </a:p>
          <a:p>
            <a:endParaRPr lang="en-GB" dirty="0"/>
          </a:p>
          <a:p>
            <a:r>
              <a:rPr lang="en-GB" dirty="0"/>
              <a:t> Only 2% of patients experience bilateral foreign bodies 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 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b="1" dirty="0">
                <a:solidFill>
                  <a:srgbClr val="FFFF00"/>
                </a:solidFill>
              </a:rPr>
              <a:t>Clinical features-</a:t>
            </a:r>
          </a:p>
          <a:p>
            <a:r>
              <a:rPr lang="en-GB" dirty="0"/>
              <a:t> choking followed by a symptom-free period, which may delay diagnosis.</a:t>
            </a:r>
          </a:p>
          <a:p>
            <a:endParaRPr lang="en-GB" dirty="0"/>
          </a:p>
          <a:p>
            <a:r>
              <a:rPr lang="en-GB" dirty="0"/>
              <a:t> In children with a chronic cough or recurrent pneumonia, an aspirated or ingested occult foreign body should be considered. </a:t>
            </a:r>
          </a:p>
          <a:p>
            <a:endParaRPr lang="en-K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71BBC-57C8-4C9A-B07D-102766D6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16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46812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A698-3A41-48E8-B4A3-6A00302F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484910"/>
          </a:xfrm>
        </p:spPr>
        <p:txBody>
          <a:bodyPr>
            <a:normAutofit fontScale="90000"/>
          </a:bodyPr>
          <a:lstStyle/>
          <a:p>
            <a:r>
              <a:rPr lang="en-GB"/>
              <a:t>Lower Airway foreign bodies.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EBBBA-4E96-46C5-B879-9BD51BC9E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3891"/>
            <a:ext cx="7302884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b="1" i="1" dirty="0">
                <a:solidFill>
                  <a:srgbClr val="0070C0"/>
                </a:solidFill>
              </a:rPr>
              <a:t>      </a:t>
            </a:r>
            <a:r>
              <a:rPr lang="en-GB" sz="2400" b="1" i="1" dirty="0">
                <a:solidFill>
                  <a:srgbClr val="FFFF00"/>
                </a:solidFill>
              </a:rPr>
              <a:t>Imaging Features </a:t>
            </a:r>
          </a:p>
          <a:p>
            <a:r>
              <a:rPr lang="en-GB" dirty="0"/>
              <a:t> Most lower airway foreign bodies are radiolucent because they are composed of organic material (</a:t>
            </a:r>
            <a:r>
              <a:rPr lang="en-GB" dirty="0" err="1"/>
              <a:t>ie</a:t>
            </a:r>
            <a:r>
              <a:rPr lang="en-GB" dirty="0"/>
              <a:t>, food).</a:t>
            </a:r>
          </a:p>
          <a:p>
            <a:r>
              <a:rPr lang="en-GB" dirty="0"/>
              <a:t> only approximately 10% of aspirated foreign bodies are radiopaque </a:t>
            </a:r>
          </a:p>
          <a:p>
            <a:endParaRPr lang="en-GB" dirty="0"/>
          </a:p>
          <a:p>
            <a:r>
              <a:rPr lang="en-GB" dirty="0"/>
              <a:t> In most cases, especially if the foreign body is nonocclusive, chest radiographs will be normal</a:t>
            </a:r>
          </a:p>
          <a:p>
            <a:r>
              <a:rPr lang="en-GB" dirty="0"/>
              <a:t> In partial airway obstruction, which is most common, there may be evidence of unilateral hyperinflation, atelectasis, or mediastinal shift. </a:t>
            </a:r>
          </a:p>
          <a:p>
            <a:r>
              <a:rPr lang="en-GB" dirty="0"/>
              <a:t>In the setting of partial airway occlusion, expiratory views have been shown to increase the diagnostic accuracy and should be obtained when possible</a:t>
            </a:r>
          </a:p>
          <a:p>
            <a:endParaRPr lang="en-GB" dirty="0"/>
          </a:p>
          <a:p>
            <a:endParaRPr lang="en-K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05DE6-0A0A-4AD3-BEED-F762F1D9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17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23257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3BCF-A588-45A8-AA70-05B67268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06582"/>
          </a:xfrm>
        </p:spPr>
        <p:txBody>
          <a:bodyPr/>
          <a:lstStyle/>
          <a:p>
            <a:r>
              <a:rPr lang="en-GB" dirty="0"/>
              <a:t>Lower Airway foreign bodies.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98EB-24D3-4AF4-8569-F923AE51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6291"/>
            <a:ext cx="8596668" cy="45450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 In inspiration, when the airway calibre is larger, air rushes into the lung around the foreign body.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In expiration, when the airway narrows, air is trapped distal to the foreign body.</a:t>
            </a:r>
          </a:p>
          <a:p>
            <a:endParaRPr lang="en-GB" dirty="0"/>
          </a:p>
          <a:p>
            <a:r>
              <a:rPr lang="en-GB" dirty="0"/>
              <a:t> Because of this ball-and-valve mechanism, the affected lung will remain lucent in expiration . </a:t>
            </a:r>
          </a:p>
          <a:p>
            <a:endParaRPr lang="en-GB" dirty="0"/>
          </a:p>
          <a:p>
            <a:r>
              <a:rPr lang="en-GB" dirty="0"/>
              <a:t>Evaluate carefully for complications such as pneumomediastinum and pneumothorax.</a:t>
            </a:r>
          </a:p>
          <a:p>
            <a:r>
              <a:rPr lang="en-GB" dirty="0"/>
              <a:t> CT is usually not indicated because it will delay diagnosis.</a:t>
            </a:r>
            <a:endParaRPr lang="en-K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8F772-B3FC-4906-9D0C-584EA663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18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33867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2AF2-313F-4A4F-92F2-B84E74C4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 dirty="0"/>
          </a:p>
        </p:txBody>
      </p:sp>
      <p:pic>
        <p:nvPicPr>
          <p:cNvPr id="5" name="Content Placeholder 4" descr="A picture containing film, man&#10;&#10;Description automatically generated">
            <a:extLst>
              <a:ext uri="{FF2B5EF4-FFF2-40B4-BE49-F238E27FC236}">
                <a16:creationId xmlns:a16="http://schemas.microsoft.com/office/drawing/2014/main" id="{AA457C99-8A63-410F-8C4F-5B587A40B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02"/>
            <a:ext cx="4762500" cy="317182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042416-F01B-4CFF-B04A-3808D2C8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19</a:t>
            </a:fld>
            <a:endParaRPr lang="en-KE"/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911BEB84-59D6-4544-BACA-EEC5845FC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065" y="66902"/>
            <a:ext cx="4762500" cy="31908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A73073-27C4-4132-B99E-E06A1BD2BEE0}"/>
              </a:ext>
            </a:extLst>
          </p:cNvPr>
          <p:cNvSpPr/>
          <p:nvPr/>
        </p:nvSpPr>
        <p:spPr>
          <a:xfrm>
            <a:off x="0" y="3891033"/>
            <a:ext cx="116404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Foreign body aspiration in a 24-month-old boy who presented with an episode of choking and wheezing.</a:t>
            </a:r>
          </a:p>
          <a:p>
            <a:r>
              <a:rPr lang="en-GB" dirty="0"/>
              <a:t> </a:t>
            </a:r>
          </a:p>
          <a:p>
            <a:pPr marL="342900" indent="-342900">
              <a:buAutoNum type="alphaLcParenBoth"/>
            </a:pPr>
            <a:r>
              <a:rPr lang="en-GB" dirty="0"/>
              <a:t>Frontal chest radiograph acquired in inspiration shows subtle asymmetric hyperinflation of the right lung, as demonstrated by increased </a:t>
            </a:r>
            <a:r>
              <a:rPr lang="en-GB" dirty="0" err="1"/>
              <a:t>lucency</a:t>
            </a:r>
            <a:r>
              <a:rPr lang="en-GB" dirty="0"/>
              <a:t> and mass effect.</a:t>
            </a:r>
          </a:p>
          <a:p>
            <a:pPr marL="342900" indent="-342900">
              <a:buAutoNum type="alphaLcParenBoth"/>
            </a:pPr>
            <a:endParaRPr lang="en-GB" dirty="0"/>
          </a:p>
          <a:p>
            <a:pPr marL="342900" indent="-342900">
              <a:buAutoNum type="alphaLcParenBoth"/>
            </a:pPr>
            <a:r>
              <a:rPr lang="en-GB" dirty="0"/>
              <a:t>Frontal chest radiograph acquired in expiration shows normal reduction in volume of the left lung. However, persistent </a:t>
            </a:r>
            <a:r>
              <a:rPr lang="en-GB" dirty="0" err="1"/>
              <a:t>airtrapping</a:t>
            </a:r>
            <a:r>
              <a:rPr lang="en-GB" dirty="0"/>
              <a:t> is depicted in the right lung (*), as well as a more-pronounced mediastinal shift to the left (arrow). At bronchoscopy, a piece of apple was found within the right main bronchus.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991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92FE-2709-4DC8-B6AF-B661AD56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3096"/>
          </a:xfrm>
        </p:spPr>
        <p:txBody>
          <a:bodyPr>
            <a:normAutofit fontScale="90000"/>
          </a:bodyPr>
          <a:lstStyle/>
          <a:p>
            <a:r>
              <a:rPr lang="en-GB" dirty="0"/>
              <a:t>Paediatric upper airway anatomy.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85E86-C7F4-47CF-908A-08A232B4C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7131"/>
            <a:ext cx="6121031" cy="4848666"/>
          </a:xfrm>
        </p:spPr>
        <p:txBody>
          <a:bodyPr>
            <a:normAutofit/>
          </a:bodyPr>
          <a:lstStyle/>
          <a:p>
            <a:r>
              <a:rPr lang="en-GB" dirty="0"/>
              <a:t>In school age and older children, the airway is similar to the adult airway- normal structures are usually well seen.</a:t>
            </a:r>
          </a:p>
          <a:p>
            <a:endParaRPr lang="en-GB" dirty="0"/>
          </a:p>
          <a:p>
            <a:r>
              <a:rPr lang="en-GB" dirty="0"/>
              <a:t>Infants and young children  have a short neck, redundant soft tissues, and limited cooperation make airway evaluation more challenging.</a:t>
            </a:r>
          </a:p>
          <a:p>
            <a:endParaRPr lang="en-K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951D4-3589-4F50-B927-92A76AF7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2</a:t>
            </a:fld>
            <a:endParaRPr lang="en-KE"/>
          </a:p>
        </p:txBody>
      </p:sp>
      <p:pic>
        <p:nvPicPr>
          <p:cNvPr id="11" name="Picture 10" descr="A picture containing text, photo, black, display&#10;&#10;Description automatically generated">
            <a:extLst>
              <a:ext uri="{FF2B5EF4-FFF2-40B4-BE49-F238E27FC236}">
                <a16:creationId xmlns:a16="http://schemas.microsoft.com/office/drawing/2014/main" id="{8DF514A0-CCDD-48BB-9E5E-7F66F1B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958" y="1308294"/>
            <a:ext cx="4856987" cy="548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60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083D-3F1A-4B87-ACCD-CCA3F245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 descr="A picture containing film, looking, man, standing&#10;&#10;Description automatically generated">
            <a:extLst>
              <a:ext uri="{FF2B5EF4-FFF2-40B4-BE49-F238E27FC236}">
                <a16:creationId xmlns:a16="http://schemas.microsoft.com/office/drawing/2014/main" id="{BAB8365E-3AFD-4C1F-A2EA-0028FCB1E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94581"/>
            <a:ext cx="4423137" cy="474678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4EC10-D568-4542-862B-52CD4DEE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20</a:t>
            </a:fld>
            <a:endParaRPr lang="en-K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BE63B-038B-4DB1-AEE5-DC3AB6B5EB6E}"/>
              </a:ext>
            </a:extLst>
          </p:cNvPr>
          <p:cNvSpPr txBox="1"/>
          <p:nvPr/>
        </p:nvSpPr>
        <p:spPr>
          <a:xfrm>
            <a:off x="6358597" y="2869174"/>
            <a:ext cx="3404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 lung collapse due to ground nut in  left main bronchus.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52998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75CF-5732-4AC5-B829-127F1853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scans</a:t>
            </a:r>
            <a:endParaRPr lang="en-KE" dirty="0"/>
          </a:p>
        </p:txBody>
      </p:sp>
      <p:pic>
        <p:nvPicPr>
          <p:cNvPr id="6" name="Content Placeholder 5" descr="A picture containing photo, black, sitting, white&#10;&#10;Description automatically generated">
            <a:extLst>
              <a:ext uri="{FF2B5EF4-FFF2-40B4-BE49-F238E27FC236}">
                <a16:creationId xmlns:a16="http://schemas.microsoft.com/office/drawing/2014/main" id="{C3F83F0D-AD16-48E6-A119-E9372D7BF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969" y="437392"/>
            <a:ext cx="3546061" cy="57229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4A837-5A57-487C-A731-29195140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21</a:t>
            </a:fld>
            <a:endParaRPr lang="en-KE"/>
          </a:p>
        </p:txBody>
      </p:sp>
      <p:pic>
        <p:nvPicPr>
          <p:cNvPr id="8" name="Picture 7" descr="A picture containing film, man, looking, water&#10;&#10;Description automatically generated">
            <a:extLst>
              <a:ext uri="{FF2B5EF4-FFF2-40B4-BE49-F238E27FC236}">
                <a16:creationId xmlns:a16="http://schemas.microsoft.com/office/drawing/2014/main" id="{969FCF28-DF89-4EE9-81B2-99A28CFED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44" y="426059"/>
            <a:ext cx="4086225" cy="419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34A26A-A6B9-4CDB-8857-D894D166DB30}"/>
              </a:ext>
            </a:extLst>
          </p:cNvPr>
          <p:cNvSpPr/>
          <p:nvPr/>
        </p:nvSpPr>
        <p:spPr>
          <a:xfrm>
            <a:off x="121920" y="5481952"/>
            <a:ext cx="3901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anteroposterior radiograph showing almost complete opacification of the right hemithorax (arrow)</a:t>
            </a:r>
            <a:endParaRPr lang="en-K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1B6104-F7A6-4506-B322-FD790851461B}"/>
              </a:ext>
            </a:extLst>
          </p:cNvPr>
          <p:cNvSpPr/>
          <p:nvPr/>
        </p:nvSpPr>
        <p:spPr>
          <a:xfrm>
            <a:off x="7999827" y="1853248"/>
            <a:ext cx="31909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Sagittal (A) and axial (B) computed tomographic scans.</a:t>
            </a:r>
          </a:p>
          <a:p>
            <a:r>
              <a:rPr lang="en-GB" dirty="0"/>
              <a:t>An ovoid, well-circumscribed, hyperattenuating lesion (arrows) is located in the proximal right mainstem bronchus, causing complete right lung collapse.</a:t>
            </a:r>
          </a:p>
          <a:p>
            <a:endParaRPr lang="en-GB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39045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4444-385F-4160-868E-CAAE0B29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582"/>
          </a:xfrm>
        </p:spPr>
        <p:txBody>
          <a:bodyPr/>
          <a:lstStyle/>
          <a:p>
            <a:r>
              <a:rPr lang="en-GB" dirty="0"/>
              <a:t>References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8F5F6-78CB-456D-8041-9BB1F6897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9201"/>
            <a:ext cx="8596668" cy="4822162"/>
          </a:xfrm>
        </p:spPr>
        <p:txBody>
          <a:bodyPr/>
          <a:lstStyle/>
          <a:p>
            <a:r>
              <a:rPr lang="en-GB" dirty="0"/>
              <a:t>Anatomy for diagnostic imaging Stephanie Ryan 3</a:t>
            </a:r>
            <a:r>
              <a:rPr lang="en-GB" baseline="30000" dirty="0"/>
              <a:t>rd</a:t>
            </a:r>
            <a:r>
              <a:rPr lang="en-GB" dirty="0"/>
              <a:t> edition.</a:t>
            </a:r>
          </a:p>
          <a:p>
            <a:r>
              <a:rPr lang="en-GB" dirty="0" err="1"/>
              <a:t>Asli</a:t>
            </a:r>
            <a:r>
              <a:rPr lang="en-GB" dirty="0"/>
              <a:t> M, </a:t>
            </a:r>
            <a:r>
              <a:rPr lang="en-GB" dirty="0" err="1"/>
              <a:t>Ilknur</a:t>
            </a:r>
            <a:r>
              <a:rPr lang="en-GB" dirty="0"/>
              <a:t> H et al. functional anatomy and physiology of Airway. </a:t>
            </a:r>
            <a:r>
              <a:rPr lang="en-GB" dirty="0" err="1"/>
              <a:t>IntechOpen</a:t>
            </a:r>
            <a:r>
              <a:rPr lang="en-GB" dirty="0"/>
              <a:t> 2019.</a:t>
            </a:r>
          </a:p>
          <a:p>
            <a:r>
              <a:rPr lang="en-GB" dirty="0"/>
              <a:t>Teach me anatomy.</a:t>
            </a:r>
          </a:p>
          <a:p>
            <a:r>
              <a:rPr lang="en-GB" dirty="0"/>
              <a:t>Kathryn E, Darras AT, et al. Imaging Acute Airway Obstruction In Infants and Children. RadioGraphics.2015; vol35,No 7</a:t>
            </a:r>
            <a:endParaRPr lang="en-K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B79AC-D684-41C8-8401-8C93A710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22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1382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E9C6-CE8E-4A64-BA2E-7772E863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3583"/>
          </a:xfrm>
        </p:spPr>
        <p:txBody>
          <a:bodyPr>
            <a:normAutofit fontScale="90000"/>
          </a:bodyPr>
          <a:lstStyle/>
          <a:p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48ACC-A23B-4148-8825-F2C62F5AE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5949"/>
            <a:ext cx="4888579" cy="48354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FFFF00"/>
                </a:solidFill>
              </a:rPr>
              <a:t>Techniques </a:t>
            </a:r>
          </a:p>
          <a:p>
            <a:r>
              <a:rPr lang="en-GB" dirty="0"/>
              <a:t>For acute airway abnormality- frontal and lateral views are obtained.</a:t>
            </a:r>
          </a:p>
          <a:p>
            <a:r>
              <a:rPr lang="en-GB" dirty="0"/>
              <a:t>To evaluate the site and size of the tonsils and adenoids- single lateral view is done,</a:t>
            </a:r>
          </a:p>
          <a:p>
            <a:r>
              <a:rPr lang="en-GB" dirty="0"/>
              <a:t>Images should be obtained during </a:t>
            </a:r>
            <a:r>
              <a:rPr lang="en-GB" dirty="0">
                <a:solidFill>
                  <a:srgbClr val="FFFF00"/>
                </a:solidFill>
              </a:rPr>
              <a:t>inspiration</a:t>
            </a:r>
            <a:r>
              <a:rPr lang="en-GB" dirty="0"/>
              <a:t> to avoid buckling of the airway and normal airway collapse,</a:t>
            </a:r>
          </a:p>
          <a:p>
            <a:r>
              <a:rPr lang="en-GB" dirty="0"/>
              <a:t>Neck extension- helpful when evaluating retropharyngeal soft tissues.</a:t>
            </a:r>
          </a:p>
          <a:p>
            <a:pPr marL="0" indent="0">
              <a:buNone/>
            </a:pPr>
            <a:endParaRPr lang="en-K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4C0C5-488F-4250-B1FE-244C0F5E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3</a:t>
            </a:fld>
            <a:endParaRPr lang="en-KE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C15E5A5-08C4-4E10-A310-82634EC42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291" y="1516632"/>
            <a:ext cx="6428710" cy="38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9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E0C8-0ABD-4DB9-996A-4321F7E8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GB" dirty="0" err="1"/>
              <a:t>Waldeyer’s</a:t>
            </a:r>
            <a:r>
              <a:rPr lang="en-GB" dirty="0"/>
              <a:t> ring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778CE-56C0-4B3C-BAA8-3B9618D96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74" y="1351722"/>
            <a:ext cx="5430009" cy="4923182"/>
          </a:xfrm>
        </p:spPr>
        <p:txBody>
          <a:bodyPr/>
          <a:lstStyle/>
          <a:p>
            <a:r>
              <a:rPr lang="en-GB" dirty="0"/>
              <a:t>A ring of lymphoid tissue located in the nasopharynx and oropharynx at the entrance of aerodigestive tract,</a:t>
            </a:r>
          </a:p>
          <a:p>
            <a:pPr marL="0" indent="0">
              <a:buNone/>
            </a:pPr>
            <a:r>
              <a:rPr lang="en-GB" dirty="0"/>
              <a:t>     Composed of </a:t>
            </a:r>
          </a:p>
          <a:p>
            <a:r>
              <a:rPr lang="en-GB" b="1" dirty="0" err="1">
                <a:solidFill>
                  <a:srgbClr val="92D050"/>
                </a:solidFill>
              </a:rPr>
              <a:t>Palantine</a:t>
            </a:r>
            <a:r>
              <a:rPr lang="en-GB" dirty="0"/>
              <a:t> (</a:t>
            </a:r>
            <a:r>
              <a:rPr lang="en-GB" dirty="0" err="1"/>
              <a:t>faucial</a:t>
            </a:r>
            <a:r>
              <a:rPr lang="en-GB" dirty="0"/>
              <a:t> tonsils)</a:t>
            </a:r>
          </a:p>
          <a:p>
            <a:r>
              <a:rPr lang="en-GB" b="1" dirty="0">
                <a:solidFill>
                  <a:srgbClr val="92D050"/>
                </a:solidFill>
              </a:rPr>
              <a:t>Adenoids</a:t>
            </a:r>
            <a:r>
              <a:rPr lang="en-GB" dirty="0"/>
              <a:t> (nasopharyngeal tonsils)</a:t>
            </a:r>
          </a:p>
          <a:p>
            <a:r>
              <a:rPr lang="en-GB" dirty="0"/>
              <a:t>The lateral bands on the lateral walls of the oropharynx.</a:t>
            </a:r>
          </a:p>
          <a:p>
            <a:r>
              <a:rPr lang="en-GB" b="1" dirty="0" err="1">
                <a:solidFill>
                  <a:srgbClr val="92D050"/>
                </a:solidFill>
              </a:rPr>
              <a:t>Lingular</a:t>
            </a:r>
            <a:r>
              <a:rPr lang="en-GB" b="1" dirty="0">
                <a:solidFill>
                  <a:srgbClr val="92D050"/>
                </a:solidFill>
              </a:rPr>
              <a:t> tonsils </a:t>
            </a:r>
            <a:r>
              <a:rPr lang="en-GB" dirty="0"/>
              <a:t>at the base of the tongue.</a:t>
            </a:r>
            <a:endParaRPr lang="en-K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CAD8A-CF1C-40FB-8AD8-44F65F74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4</a:t>
            </a:fld>
            <a:endParaRPr lang="en-KE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54075B1B-61B1-44B1-B976-E4D3BDDF1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19" y="452718"/>
            <a:ext cx="4683920" cy="595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8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CD8A-C6A4-4281-AED4-2E1F9503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4182"/>
          </a:xfrm>
        </p:spPr>
        <p:txBody>
          <a:bodyPr>
            <a:normAutofit fontScale="90000"/>
          </a:bodyPr>
          <a:lstStyle/>
          <a:p>
            <a:r>
              <a:rPr lang="en-GB" dirty="0"/>
              <a:t>tonsils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0C7D0-9AC2-4AFF-8C15-8152F0281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8473"/>
            <a:ext cx="4888579" cy="4752889"/>
          </a:xfrm>
        </p:spPr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dirty="0"/>
              <a:t>Children have more prominent tonsils than adults.</a:t>
            </a:r>
          </a:p>
          <a:p>
            <a:endParaRPr lang="en-GB" dirty="0"/>
          </a:p>
          <a:p>
            <a:r>
              <a:rPr lang="en-GB" dirty="0"/>
              <a:t> The size of the lingual tonsils and pharyngeal tonsils vary with age. After 3 months of age, the tonsils become progressively larger and reach maximum size at 2–10 years of age.</a:t>
            </a:r>
          </a:p>
          <a:p>
            <a:endParaRPr lang="en-GB" dirty="0"/>
          </a:p>
          <a:p>
            <a:r>
              <a:rPr lang="en-GB" dirty="0"/>
              <a:t> The tonsils are best depicted on a lateral radiograph obtained with the patient’s mouth closed and the patient in deep inspiration without swallowing.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63BEE-F497-40DF-8BD8-1DC26D14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5</a:t>
            </a:fld>
            <a:endParaRPr lang="en-KE"/>
          </a:p>
        </p:txBody>
      </p:sp>
      <p:pic>
        <p:nvPicPr>
          <p:cNvPr id="10" name="Picture 9" descr="A picture containing photo, black, holding, young&#10;&#10;Description automatically generated">
            <a:extLst>
              <a:ext uri="{FF2B5EF4-FFF2-40B4-BE49-F238E27FC236}">
                <a16:creationId xmlns:a16="http://schemas.microsoft.com/office/drawing/2014/main" id="{91E483B1-9137-4C25-9DB8-2B40625C8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56603"/>
            <a:ext cx="5418665" cy="508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2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24BC-185E-49CA-9FFE-943ADF24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71055"/>
          </a:xfrm>
        </p:spPr>
        <p:txBody>
          <a:bodyPr>
            <a:normAutofit fontScale="90000"/>
          </a:bodyPr>
          <a:lstStyle/>
          <a:p>
            <a:r>
              <a:rPr lang="en-GB" dirty="0"/>
              <a:t>tonsils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BE9C-ADD7-4B6E-B4E7-B060DB6DD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0655"/>
            <a:ext cx="8596668" cy="496070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The tonsils may enlarge as a result of infection and gastroesophageal reflux. Increased soft tissue in this region can result in obstructive sleep </a:t>
            </a:r>
            <a:r>
              <a:rPr lang="en-GB" dirty="0" err="1"/>
              <a:t>apnea</a:t>
            </a:r>
            <a:r>
              <a:rPr lang="en-GB" dirty="0"/>
              <a:t> and chronic ear and sinus infections.</a:t>
            </a:r>
          </a:p>
          <a:p>
            <a:endParaRPr lang="en-GB" dirty="0"/>
          </a:p>
          <a:p>
            <a:r>
              <a:rPr lang="en-GB" dirty="0"/>
              <a:t> The lingual tonsils are considered enlarged if they occupy greater than 50% of the oropharynx.</a:t>
            </a:r>
          </a:p>
          <a:p>
            <a:endParaRPr lang="en-GB" dirty="0"/>
          </a:p>
          <a:p>
            <a:r>
              <a:rPr lang="en-GB" dirty="0"/>
              <a:t> the pharyngeal tonsils are considered abnormal if they narrow the nasopharynx.</a:t>
            </a:r>
            <a:endParaRPr lang="en-KE" dirty="0"/>
          </a:p>
          <a:p>
            <a:endParaRPr lang="en-K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E8114-B246-4915-A15F-DA511C11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6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7262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2A96-28B1-4E5B-B2CF-8B5026F7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7687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FUJIOKA METHOD</a:t>
            </a:r>
            <a:endParaRPr lang="en-KE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Content Placeholder 5" descr="A picture containing looking, food, man, sitting&#10;&#10;Description automatically generated">
            <a:extLst>
              <a:ext uri="{FF2B5EF4-FFF2-40B4-BE49-F238E27FC236}">
                <a16:creationId xmlns:a16="http://schemas.microsoft.com/office/drawing/2014/main" id="{00B73CCC-2531-40FC-9499-12B809DAA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755373"/>
            <a:ext cx="4572000" cy="58574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FD969-6FB0-46A0-A838-6426DCC7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7</a:t>
            </a:fld>
            <a:endParaRPr lang="en-K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9170BA-07CE-40D6-96A8-209F868AD707}"/>
              </a:ext>
            </a:extLst>
          </p:cNvPr>
          <p:cNvSpPr txBox="1"/>
          <p:nvPr/>
        </p:nvSpPr>
        <p:spPr>
          <a:xfrm>
            <a:off x="599294" y="1063416"/>
            <a:ext cx="62535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Used to diagnose adenoid hypertrophy</a:t>
            </a:r>
            <a:r>
              <a:rPr lang="en-GB" b="1" dirty="0">
                <a:solidFill>
                  <a:srgbClr val="92D05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92D050"/>
                </a:solidFill>
              </a:rPr>
              <a:t>Adenoid Nasopharyngeal Ratio.-- between adenoid and nasopharyngeal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The distance between the outermost point of convexity of adenoid shadow and </a:t>
            </a:r>
            <a:r>
              <a:rPr lang="en-GB" b="1" dirty="0" err="1"/>
              <a:t>spheno-basiocciput</a:t>
            </a:r>
            <a:r>
              <a:rPr lang="en-GB" b="1" dirty="0"/>
              <a:t> </a:t>
            </a:r>
            <a:r>
              <a:rPr lang="en-GB" b="1" dirty="0">
                <a:solidFill>
                  <a:srgbClr val="92D050"/>
                </a:solidFill>
              </a:rPr>
              <a:t>(A)</a:t>
            </a:r>
            <a:r>
              <a:rPr lang="en-GB" b="1" dirty="0"/>
              <a:t> is divided by the distance between </a:t>
            </a:r>
            <a:r>
              <a:rPr lang="en-GB" b="1" dirty="0" err="1"/>
              <a:t>spheno-basiocciput</a:t>
            </a:r>
            <a:r>
              <a:rPr lang="en-GB" b="1" dirty="0"/>
              <a:t> and posterior end of the hard palate </a:t>
            </a:r>
            <a:r>
              <a:rPr lang="en-GB" b="1" dirty="0">
                <a:solidFill>
                  <a:srgbClr val="92D050"/>
                </a:solidFill>
              </a:rPr>
              <a:t>(N)</a:t>
            </a:r>
            <a:endParaRPr lang="en-GB" dirty="0">
              <a:solidFill>
                <a:srgbClr val="92D050"/>
              </a:solidFill>
            </a:endParaRPr>
          </a:p>
          <a:p>
            <a:endParaRPr lang="en-GB" dirty="0"/>
          </a:p>
          <a:p>
            <a:r>
              <a:rPr lang="en-GB" dirty="0"/>
              <a:t>Minimal ratio &lt; 50%</a:t>
            </a:r>
          </a:p>
          <a:p>
            <a:r>
              <a:rPr lang="en-GB" dirty="0"/>
              <a:t>Mild- &lt;62%</a:t>
            </a:r>
          </a:p>
          <a:p>
            <a:r>
              <a:rPr lang="en-GB" dirty="0"/>
              <a:t>Moderate- &lt;75%</a:t>
            </a:r>
          </a:p>
          <a:p>
            <a:r>
              <a:rPr lang="en-GB" dirty="0"/>
              <a:t>Severe- &lt;88%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50113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1A98-4061-4D32-9B69-E775C98C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 descr="A picture containing black, table, cake, birthday&#10;&#10;Description automatically generated">
            <a:extLst>
              <a:ext uri="{FF2B5EF4-FFF2-40B4-BE49-F238E27FC236}">
                <a16:creationId xmlns:a16="http://schemas.microsoft.com/office/drawing/2014/main" id="{6327ABDB-C2F6-4F77-9F1D-922D96C8C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977" y="1531299"/>
            <a:ext cx="4195762" cy="444595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F0BE0-0BDF-462D-836F-B89E3012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8</a:t>
            </a:fld>
            <a:endParaRPr lang="en-KE"/>
          </a:p>
        </p:txBody>
      </p:sp>
      <p:pic>
        <p:nvPicPr>
          <p:cNvPr id="2050" name="Picture 2" descr="Image result for normal axial ct scan anatomy of the nasopharynx">
            <a:extLst>
              <a:ext uri="{FF2B5EF4-FFF2-40B4-BE49-F238E27FC236}">
                <a16:creationId xmlns:a16="http://schemas.microsoft.com/office/drawing/2014/main" id="{8CD07574-4644-430E-BC43-DBC9A7016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05" y="1656398"/>
            <a:ext cx="6028260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F66998-CF7B-4A12-ACB2-48B65C7FDD92}"/>
              </a:ext>
            </a:extLst>
          </p:cNvPr>
          <p:cNvSpPr txBox="1"/>
          <p:nvPr/>
        </p:nvSpPr>
        <p:spPr>
          <a:xfrm>
            <a:off x="7677371" y="6082116"/>
            <a:ext cx="420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Adenoid enlargement –obstructing the nasopharynx air column.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6621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849-532F-4AD1-8B5B-53485FFA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6835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Airway foreign bodies in children</a:t>
            </a:r>
            <a:br>
              <a:rPr lang="en-GB" b="1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EF4D-0E01-43A5-82CB-A67950284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8713"/>
            <a:ext cx="8596668" cy="4742649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Airway foreign bodies in children</a:t>
            </a:r>
            <a:r>
              <a:rPr lang="en-GB" dirty="0"/>
              <a:t> are potentially fatal.</a:t>
            </a:r>
          </a:p>
          <a:p>
            <a:r>
              <a:rPr lang="en-GB" dirty="0"/>
              <a:t>Immediate recognition is important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70C0"/>
                </a:solidFill>
              </a:rPr>
              <a:t>    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70C0"/>
                </a:solidFill>
              </a:rPr>
              <a:t>     </a:t>
            </a:r>
            <a:r>
              <a:rPr lang="en-GB" sz="2000" b="1" dirty="0">
                <a:solidFill>
                  <a:srgbClr val="FFFF00"/>
                </a:solidFill>
              </a:rPr>
              <a:t>Epidemiology</a:t>
            </a:r>
          </a:p>
          <a:p>
            <a:r>
              <a:rPr lang="en-GB" dirty="0"/>
              <a:t>Children under the age of four years are at increased risk of foreign body (FB) aspiration.</a:t>
            </a:r>
          </a:p>
          <a:p>
            <a:r>
              <a:rPr lang="en-GB" dirty="0"/>
              <a:t> slight male predominance.</a:t>
            </a:r>
          </a:p>
          <a:p>
            <a:pPr marL="0" indent="0">
              <a:buNone/>
            </a:pPr>
            <a:r>
              <a:rPr lang="en-GB" dirty="0"/>
              <a:t>     </a:t>
            </a:r>
            <a:r>
              <a:rPr lang="en-GB" sz="2000" b="1" dirty="0">
                <a:solidFill>
                  <a:srgbClr val="FFFF00"/>
                </a:solidFill>
              </a:rPr>
              <a:t>Clinical presentation</a:t>
            </a:r>
          </a:p>
          <a:p>
            <a:r>
              <a:rPr lang="en-GB" dirty="0"/>
              <a:t>Most children (~70%) are witnessed to have had a choking event at the time of aspiration.</a:t>
            </a:r>
          </a:p>
          <a:p>
            <a:r>
              <a:rPr lang="en-GB" dirty="0"/>
              <a:t> Children may otherwise present with cough, </a:t>
            </a:r>
            <a:r>
              <a:rPr lang="en-GB" dirty="0" err="1"/>
              <a:t>dyspnea</a:t>
            </a:r>
            <a:r>
              <a:rPr lang="en-GB" dirty="0"/>
              <a:t>, or irritability 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K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9378A-342C-41FD-B532-A3BDFAB8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F90-16C3-406C-BBF8-32D1BF0291F4}" type="slidenum">
              <a:rPr lang="en-KE" smtClean="0"/>
              <a:t>9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65926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12223</TotalTime>
  <Words>1335</Words>
  <Application>Microsoft Office PowerPoint</Application>
  <PresentationFormat>Widescreen</PresentationFormat>
  <Paragraphs>161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Ion</vt:lpstr>
      <vt:lpstr>PAEDIATRIC AIRWAY-  Anatomy ,foreign bodies.</vt:lpstr>
      <vt:lpstr>Paediatric upper airway anatomy.</vt:lpstr>
      <vt:lpstr>PowerPoint Presentation</vt:lpstr>
      <vt:lpstr>Waldeyer’s ring</vt:lpstr>
      <vt:lpstr>tonsils</vt:lpstr>
      <vt:lpstr>tonsils</vt:lpstr>
      <vt:lpstr>FUJIOKA METHOD</vt:lpstr>
      <vt:lpstr>PowerPoint Presentation</vt:lpstr>
      <vt:lpstr>Airway foreign bodies in children </vt:lpstr>
      <vt:lpstr>Pathology.</vt:lpstr>
      <vt:lpstr> Imaging findings </vt:lpstr>
      <vt:lpstr>Foreign body in the upper airway</vt:lpstr>
      <vt:lpstr>Foreign body in the upper airway complication</vt:lpstr>
      <vt:lpstr>PowerPoint Presentation</vt:lpstr>
      <vt:lpstr>PowerPoint Presentation</vt:lpstr>
      <vt:lpstr>Lower Airway foreign bodies.</vt:lpstr>
      <vt:lpstr>Lower Airway foreign bodies.</vt:lpstr>
      <vt:lpstr>Lower Airway foreign bodies.</vt:lpstr>
      <vt:lpstr>PowerPoint Presentation</vt:lpstr>
      <vt:lpstr>PowerPoint Presentation</vt:lpstr>
      <vt:lpstr> scans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PAEDIATRIC AIRWAY- Foreign bodies, Anatomy of Airway.</dc:title>
  <dc:creator>Abubakar Athmany</dc:creator>
  <cp:lastModifiedBy>Dr Naaila Kuppuswamy</cp:lastModifiedBy>
  <cp:revision>196</cp:revision>
  <dcterms:created xsi:type="dcterms:W3CDTF">2019-10-03T18:30:50Z</dcterms:created>
  <dcterms:modified xsi:type="dcterms:W3CDTF">2020-01-28T12:35:48Z</dcterms:modified>
</cp:coreProperties>
</file>