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68" r:id="rId3"/>
    <p:sldId id="257" r:id="rId4"/>
    <p:sldId id="284" r:id="rId5"/>
    <p:sldId id="283" r:id="rId6"/>
    <p:sldId id="258" r:id="rId7"/>
    <p:sldId id="271" r:id="rId8"/>
    <p:sldId id="259" r:id="rId9"/>
    <p:sldId id="285" r:id="rId10"/>
    <p:sldId id="260" r:id="rId11"/>
    <p:sldId id="272" r:id="rId12"/>
    <p:sldId id="273" r:id="rId13"/>
    <p:sldId id="274" r:id="rId14"/>
    <p:sldId id="275" r:id="rId15"/>
    <p:sldId id="276" r:id="rId16"/>
    <p:sldId id="277" r:id="rId17"/>
    <p:sldId id="261" r:id="rId18"/>
    <p:sldId id="262" r:id="rId19"/>
    <p:sldId id="279" r:id="rId20"/>
    <p:sldId id="280" r:id="rId21"/>
    <p:sldId id="281" r:id="rId22"/>
    <p:sldId id="282" r:id="rId23"/>
    <p:sldId id="263" r:id="rId24"/>
    <p:sldId id="264" r:id="rId25"/>
    <p:sldId id="265" r:id="rId26"/>
    <p:sldId id="312" r:id="rId27"/>
    <p:sldId id="313" r:id="rId28"/>
    <p:sldId id="286" r:id="rId29"/>
    <p:sldId id="314"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266" r:id="rId52"/>
    <p:sldId id="310" r:id="rId53"/>
    <p:sldId id="311"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99" autoAdjust="0"/>
  </p:normalViewPr>
  <p:slideViewPr>
    <p:cSldViewPr>
      <p:cViewPr varScale="1">
        <p:scale>
          <a:sx n="62" d="100"/>
          <a:sy n="62"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E4FDA-F22B-46C9-B905-83EBA3BFB710}" type="datetimeFigureOut">
              <a:rPr lang="en-US" smtClean="0"/>
              <a:t>1/21/2020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C77EA8-03D9-458F-BF33-0438B6F8762D}" type="slidenum">
              <a:rPr lang="en-US" smtClean="0"/>
              <a:t>‹#›</a:t>
            </a:fld>
            <a:endParaRPr lang="en-US"/>
          </a:p>
        </p:txBody>
      </p:sp>
    </p:spTree>
    <p:extLst>
      <p:ext uri="{BB962C8B-B14F-4D97-AF65-F5344CB8AC3E}">
        <p14:creationId xmlns:p14="http://schemas.microsoft.com/office/powerpoint/2010/main" val="3776174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radiopaedia.org/articles/thymic-sail-sign"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radiopaedia.org/articles/pericardium" TargetMode="External"/><Relationship Id="rId3" Type="http://schemas.openxmlformats.org/officeDocument/2006/relationships/hyperlink" Target="https://radiopaedia.org/articles/mediastinum" TargetMode="External"/><Relationship Id="rId7" Type="http://schemas.openxmlformats.org/officeDocument/2006/relationships/hyperlink" Target="https://radiopaedia.org/articles/continuous-diaphragm-sig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radiopaedia.org/articles/oesophagus" TargetMode="External"/><Relationship Id="rId5" Type="http://schemas.openxmlformats.org/officeDocument/2006/relationships/hyperlink" Target="https://radiopaedia.org/articles/trachea" TargetMode="External"/><Relationship Id="rId4" Type="http://schemas.openxmlformats.org/officeDocument/2006/relationships/hyperlink" Target="https://radiopaedia.org/articles/lung"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1)Trachea   6)aortic</a:t>
            </a:r>
            <a:r>
              <a:rPr lang="en-US" baseline="0" dirty="0" smtClean="0"/>
              <a:t> knuckle</a:t>
            </a:r>
            <a:endParaRPr lang="en-US" dirty="0" smtClean="0"/>
          </a:p>
          <a:p>
            <a:r>
              <a:rPr lang="en-US" dirty="0" smtClean="0"/>
              <a:t>2-hila         7)ribs</a:t>
            </a:r>
          </a:p>
          <a:p>
            <a:r>
              <a:rPr lang="en-US" dirty="0" smtClean="0"/>
              <a:t>3-lungs      8)scapulae </a:t>
            </a:r>
          </a:p>
          <a:p>
            <a:r>
              <a:rPr lang="en-US" dirty="0" smtClean="0"/>
              <a:t>4-diaphragm  9)breasts</a:t>
            </a:r>
          </a:p>
          <a:p>
            <a:r>
              <a:rPr lang="en-US" dirty="0" smtClean="0"/>
              <a:t>5-heart          10) bowel</a:t>
            </a:r>
            <a:r>
              <a:rPr lang="en-US" baseline="0" dirty="0" smtClean="0"/>
              <a:t> gas</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7</a:t>
            </a:fld>
            <a:endParaRPr lang="en-US"/>
          </a:p>
        </p:txBody>
      </p:sp>
    </p:spTree>
    <p:extLst>
      <p:ext uri="{BB962C8B-B14F-4D97-AF65-F5344CB8AC3E}">
        <p14:creationId xmlns:p14="http://schemas.microsoft.com/office/powerpoint/2010/main" val="4039683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Right </a:t>
            </a:r>
            <a:r>
              <a:rPr lang="en-US" sz="1200" b="0" i="0" kern="1200" dirty="0" err="1" smtClean="0">
                <a:solidFill>
                  <a:schemeClr val="tx1"/>
                </a:solidFill>
                <a:effectLst/>
                <a:latin typeface="+mn-lt"/>
                <a:ea typeface="+mn-ea"/>
                <a:cs typeface="+mn-cs"/>
              </a:rPr>
              <a:t>mainstem</a:t>
            </a:r>
            <a:r>
              <a:rPr lang="en-US" sz="1200" b="0" i="0" kern="1200" dirty="0" smtClean="0">
                <a:solidFill>
                  <a:schemeClr val="tx1"/>
                </a:solidFill>
                <a:effectLst/>
                <a:latin typeface="+mn-lt"/>
                <a:ea typeface="+mn-ea"/>
                <a:cs typeface="+mn-cs"/>
              </a:rPr>
              <a:t> bronchus intubation with atelectasis of the entire left lung.</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33</a:t>
            </a:fld>
            <a:endParaRPr lang="en-US"/>
          </a:p>
        </p:txBody>
      </p:sp>
    </p:spTree>
    <p:extLst>
      <p:ext uri="{BB962C8B-B14F-4D97-AF65-F5344CB8AC3E}">
        <p14:creationId xmlns:p14="http://schemas.microsoft.com/office/powerpoint/2010/main" val="1972938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Endotracheal tube is positioned in the </a:t>
            </a:r>
            <a:r>
              <a:rPr lang="en-US" sz="1200" b="0" i="0" kern="1200" dirty="0" err="1" smtClean="0">
                <a:solidFill>
                  <a:schemeClr val="tx1"/>
                </a:solidFill>
                <a:effectLst/>
                <a:latin typeface="+mn-lt"/>
                <a:ea typeface="+mn-ea"/>
                <a:cs typeface="+mn-cs"/>
              </a:rPr>
              <a:t>oesophagus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Chest radiograph shows dilatation of the esophagus and stomach, that are filled with air (arrows).</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34</a:t>
            </a:fld>
            <a:endParaRPr lang="en-US"/>
          </a:p>
        </p:txBody>
      </p:sp>
    </p:spTree>
    <p:extLst>
      <p:ext uri="{BB962C8B-B14F-4D97-AF65-F5344CB8AC3E}">
        <p14:creationId xmlns:p14="http://schemas.microsoft.com/office/powerpoint/2010/main" val="3088760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NG tube should be positioned with the tip in the stomach.</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35</a:t>
            </a:fld>
            <a:endParaRPr lang="en-US"/>
          </a:p>
        </p:txBody>
      </p:sp>
    </p:spTree>
    <p:extLst>
      <p:ext uri="{BB962C8B-B14F-4D97-AF65-F5344CB8AC3E}">
        <p14:creationId xmlns:p14="http://schemas.microsoft.com/office/powerpoint/2010/main" val="2904127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peripheral inserted central catheter or PICC line is positioned in the great vessels, preferably in the superior or inferior </a:t>
            </a:r>
            <a:r>
              <a:rPr lang="en-US" sz="1200" b="0" i="0" kern="1200" dirty="0" err="1" smtClean="0">
                <a:solidFill>
                  <a:schemeClr val="tx1"/>
                </a:solidFill>
                <a:effectLst/>
                <a:latin typeface="+mn-lt"/>
                <a:ea typeface="+mn-ea"/>
                <a:cs typeface="+mn-cs"/>
              </a:rPr>
              <a:t>caval</a:t>
            </a:r>
            <a:r>
              <a:rPr lang="en-US" sz="1200" b="0" i="0" kern="1200" dirty="0" smtClean="0">
                <a:solidFill>
                  <a:schemeClr val="tx1"/>
                </a:solidFill>
                <a:effectLst/>
                <a:latin typeface="+mn-lt"/>
                <a:ea typeface="+mn-ea"/>
                <a:cs typeface="+mn-cs"/>
              </a:rPr>
              <a:t> vein.</a:t>
            </a:r>
          </a:p>
          <a:p>
            <a:r>
              <a:rPr lang="en-US" sz="1200" b="0" i="0" kern="1200" dirty="0" smtClean="0">
                <a:solidFill>
                  <a:schemeClr val="tx1"/>
                </a:solidFill>
                <a:effectLst/>
                <a:latin typeface="+mn-lt"/>
                <a:ea typeface="+mn-ea"/>
                <a:cs typeface="+mn-cs"/>
              </a:rPr>
              <a:t>The lumen of the line was filled with contrast, showing the tip of the line high in the superior </a:t>
            </a:r>
            <a:r>
              <a:rPr lang="en-US" sz="1200" b="0" i="0" kern="1200" dirty="0" err="1" smtClean="0">
                <a:solidFill>
                  <a:schemeClr val="tx1"/>
                </a:solidFill>
                <a:effectLst/>
                <a:latin typeface="+mn-lt"/>
                <a:ea typeface="+mn-ea"/>
                <a:cs typeface="+mn-cs"/>
              </a:rPr>
              <a:t>caval</a:t>
            </a:r>
            <a:r>
              <a:rPr lang="en-US" sz="1200" b="0" i="0" kern="1200" dirty="0" smtClean="0">
                <a:solidFill>
                  <a:schemeClr val="tx1"/>
                </a:solidFill>
                <a:effectLst/>
                <a:latin typeface="+mn-lt"/>
                <a:ea typeface="+mn-ea"/>
                <a:cs typeface="+mn-cs"/>
              </a:rPr>
              <a:t> vein.</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38</a:t>
            </a:fld>
            <a:endParaRPr lang="en-US"/>
          </a:p>
        </p:txBody>
      </p:sp>
    </p:spTree>
    <p:extLst>
      <p:ext uri="{BB962C8B-B14F-4D97-AF65-F5344CB8AC3E}">
        <p14:creationId xmlns:p14="http://schemas.microsoft.com/office/powerpoint/2010/main" val="305223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Malpositioned</a:t>
            </a:r>
            <a:r>
              <a:rPr lang="en-US" sz="1200" b="0" i="0" kern="1200" dirty="0" smtClean="0">
                <a:solidFill>
                  <a:schemeClr val="tx1"/>
                </a:solidFill>
                <a:effectLst/>
                <a:latin typeface="+mn-lt"/>
                <a:ea typeface="+mn-ea"/>
                <a:cs typeface="+mn-cs"/>
              </a:rPr>
              <a:t> PICC line in the right atrium.</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39</a:t>
            </a:fld>
            <a:endParaRPr lang="en-US"/>
          </a:p>
        </p:txBody>
      </p:sp>
    </p:spTree>
    <p:extLst>
      <p:ext uri="{BB962C8B-B14F-4D97-AF65-F5344CB8AC3E}">
        <p14:creationId xmlns:p14="http://schemas.microsoft.com/office/powerpoint/2010/main" val="146843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smtClean="0">
                <a:solidFill>
                  <a:schemeClr val="tx1"/>
                </a:solidFill>
                <a:effectLst/>
                <a:latin typeface="+mn-lt"/>
                <a:ea typeface="+mn-ea"/>
                <a:cs typeface="+mn-cs"/>
              </a:rPr>
              <a:t>Malpositioned</a:t>
            </a:r>
            <a:r>
              <a:rPr lang="en-US" sz="1200" b="0" i="0" kern="1200" dirty="0" smtClean="0">
                <a:solidFill>
                  <a:schemeClr val="tx1"/>
                </a:solidFill>
                <a:effectLst/>
                <a:latin typeface="+mn-lt"/>
                <a:ea typeface="+mn-ea"/>
                <a:cs typeface="+mn-cs"/>
              </a:rPr>
              <a:t> PICC line.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Probably located in the coronary sinus or in the left atrium after passing through a patent foramen </a:t>
            </a:r>
            <a:r>
              <a:rPr lang="en-US" sz="1200" b="0" i="0" kern="1200" dirty="0" err="1" smtClean="0">
                <a:solidFill>
                  <a:schemeClr val="tx1"/>
                </a:solidFill>
                <a:effectLst/>
                <a:latin typeface="+mn-lt"/>
                <a:ea typeface="+mn-ea"/>
                <a:cs typeface="+mn-cs"/>
              </a:rPr>
              <a:t>ovale</a:t>
            </a:r>
            <a:r>
              <a:rPr lang="en-US" sz="1200" b="0" i="0" kern="1200" dirty="0" smtClean="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40</a:t>
            </a:fld>
            <a:endParaRPr lang="en-US"/>
          </a:p>
        </p:txBody>
      </p:sp>
    </p:spTree>
    <p:extLst>
      <p:ext uri="{BB962C8B-B14F-4D97-AF65-F5344CB8AC3E}">
        <p14:creationId xmlns:p14="http://schemas.microsoft.com/office/powerpoint/2010/main" val="1403193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Umbilical artery catheterization provides direct access to the arterial system and allows accurate measurement of arterial blood pressure, blood sampling and intravascular access for fluids and medications.</a:t>
            </a:r>
          </a:p>
          <a:p>
            <a:r>
              <a:rPr lang="en-US" sz="1200" b="0" i="0" kern="1200" dirty="0" smtClean="0">
                <a:solidFill>
                  <a:schemeClr val="tx1"/>
                </a:solidFill>
                <a:effectLst/>
                <a:latin typeface="+mn-lt"/>
                <a:ea typeface="+mn-ea"/>
                <a:cs typeface="+mn-cs"/>
              </a:rPr>
              <a:t>The catheter should be passed through the </a:t>
            </a:r>
            <a:r>
              <a:rPr lang="en-US" sz="1200" b="0" i="0" kern="1200" dirty="0" err="1" smtClean="0">
                <a:solidFill>
                  <a:schemeClr val="tx1"/>
                </a:solidFill>
                <a:effectLst/>
                <a:latin typeface="+mn-lt"/>
                <a:ea typeface="+mn-ea"/>
                <a:cs typeface="+mn-cs"/>
              </a:rPr>
              <a:t>umbilic</a:t>
            </a:r>
            <a:r>
              <a:rPr lang="en-US" sz="1200" b="0" i="0" kern="1200" dirty="0" smtClean="0">
                <a:solidFill>
                  <a:schemeClr val="tx1"/>
                </a:solidFill>
                <a:effectLst/>
                <a:latin typeface="+mn-lt"/>
                <a:ea typeface="+mn-ea"/>
                <a:cs typeface="+mn-cs"/>
              </a:rPr>
              <a:t> artery and enter the aorta via the internal iliac artery.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should demonstrate the typical loop from the umbilicus inferiorly into the internal iliac artery.</a:t>
            </a:r>
          </a:p>
          <a:p>
            <a:r>
              <a:rPr lang="en-US" sz="1200" b="0" i="0" kern="1200" dirty="0" smtClean="0">
                <a:solidFill>
                  <a:schemeClr val="tx1"/>
                </a:solidFill>
                <a:effectLst/>
                <a:latin typeface="+mn-lt"/>
                <a:ea typeface="+mn-ea"/>
                <a:cs typeface="+mn-cs"/>
              </a:rPr>
              <a:t>In order to avoid placement into aortic branches, the catheter should be either in a high position above the celiac, mesenteric and renal arteries or in a low position below the inferior mesenteric artery:</a:t>
            </a:r>
          </a:p>
          <a:p>
            <a:r>
              <a:rPr lang="en-US" sz="1200" b="0" i="0" kern="1200" dirty="0" smtClean="0">
                <a:solidFill>
                  <a:schemeClr val="tx1"/>
                </a:solidFill>
                <a:effectLst/>
                <a:latin typeface="+mn-lt"/>
                <a:ea typeface="+mn-ea"/>
                <a:cs typeface="+mn-cs"/>
              </a:rPr>
              <a:t>high position: T6-T9</a:t>
            </a:r>
          </a:p>
          <a:p>
            <a:r>
              <a:rPr lang="en-US" sz="1200" b="0" i="0" kern="1200" dirty="0" smtClean="0">
                <a:solidFill>
                  <a:schemeClr val="tx1"/>
                </a:solidFill>
                <a:effectLst/>
                <a:latin typeface="+mn-lt"/>
                <a:ea typeface="+mn-ea"/>
                <a:cs typeface="+mn-cs"/>
              </a:rPr>
              <a:t>low position: L3-L5</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42</a:t>
            </a:fld>
            <a:endParaRPr lang="en-US"/>
          </a:p>
        </p:txBody>
      </p:sp>
    </p:spTree>
    <p:extLst>
      <p:ext uri="{BB962C8B-B14F-4D97-AF65-F5344CB8AC3E}">
        <p14:creationId xmlns:p14="http://schemas.microsoft.com/office/powerpoint/2010/main" val="32793788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umbilical vein catheter should pass through the </a:t>
            </a:r>
            <a:r>
              <a:rPr lang="en-US" sz="1200" b="0" i="0" kern="1200" dirty="0" err="1" smtClean="0">
                <a:solidFill>
                  <a:schemeClr val="tx1"/>
                </a:solidFill>
                <a:effectLst/>
                <a:latin typeface="+mn-lt"/>
                <a:ea typeface="+mn-ea"/>
                <a:cs typeface="+mn-cs"/>
              </a:rPr>
              <a:t>umbilic</a:t>
            </a:r>
            <a:r>
              <a:rPr lang="en-US" sz="1200" b="0" i="0" kern="1200" dirty="0" smtClean="0">
                <a:solidFill>
                  <a:schemeClr val="tx1"/>
                </a:solidFill>
                <a:effectLst/>
                <a:latin typeface="+mn-lt"/>
                <a:ea typeface="+mn-ea"/>
                <a:cs typeface="+mn-cs"/>
              </a:rPr>
              <a:t> vein into the left portal vein.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Then through the ductus </a:t>
            </a:r>
            <a:r>
              <a:rPr lang="en-US" sz="1200" b="0" i="0" kern="1200" dirty="0" err="1" smtClean="0">
                <a:solidFill>
                  <a:schemeClr val="tx1"/>
                </a:solidFill>
                <a:effectLst/>
                <a:latin typeface="+mn-lt"/>
                <a:ea typeface="+mn-ea"/>
                <a:cs typeface="+mn-cs"/>
              </a:rPr>
              <a:t>venosus</a:t>
            </a:r>
            <a:r>
              <a:rPr lang="en-US" sz="1200" b="0" i="0" kern="1200" dirty="0" smtClean="0">
                <a:solidFill>
                  <a:schemeClr val="tx1"/>
                </a:solidFill>
                <a:effectLst/>
                <a:latin typeface="+mn-lt"/>
                <a:ea typeface="+mn-ea"/>
                <a:cs typeface="+mn-cs"/>
              </a:rPr>
              <a:t> into a hepatic vein and the inferior </a:t>
            </a:r>
            <a:r>
              <a:rPr lang="en-US" sz="1200" b="0" i="0" kern="1200" dirty="0" err="1" smtClean="0">
                <a:solidFill>
                  <a:schemeClr val="tx1"/>
                </a:solidFill>
                <a:effectLst/>
                <a:latin typeface="+mn-lt"/>
                <a:ea typeface="+mn-ea"/>
                <a:cs typeface="+mn-cs"/>
              </a:rPr>
              <a:t>caval</a:t>
            </a:r>
            <a:r>
              <a:rPr lang="en-US" sz="1200" b="0" i="0" kern="1200" dirty="0" smtClean="0">
                <a:solidFill>
                  <a:schemeClr val="tx1"/>
                </a:solidFill>
                <a:effectLst/>
                <a:latin typeface="+mn-lt"/>
                <a:ea typeface="+mn-ea"/>
                <a:cs typeface="+mn-cs"/>
              </a:rPr>
              <a:t> vein (IVC).</a:t>
            </a:r>
          </a:p>
          <a:p>
            <a:r>
              <a:rPr lang="en-US" sz="1200" b="0" i="0" kern="1200" dirty="0" smtClean="0">
                <a:solidFill>
                  <a:schemeClr val="tx1"/>
                </a:solidFill>
                <a:effectLst/>
                <a:latin typeface="+mn-lt"/>
                <a:ea typeface="+mn-ea"/>
                <a:cs typeface="+mn-cs"/>
              </a:rPr>
              <a:t>The tip should be positioned in the IVC at the level of the diaphragm.</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43</a:t>
            </a:fld>
            <a:endParaRPr lang="en-US"/>
          </a:p>
        </p:txBody>
      </p:sp>
    </p:spTree>
    <p:extLst>
      <p:ext uri="{BB962C8B-B14F-4D97-AF65-F5344CB8AC3E}">
        <p14:creationId xmlns:p14="http://schemas.microsoft.com/office/powerpoint/2010/main" val="3078255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Umbilical artery line in a good high position.</a:t>
            </a:r>
          </a:p>
          <a:p>
            <a:r>
              <a:rPr lang="en-US" sz="1200" b="0" i="0" kern="1200" dirty="0" smtClean="0">
                <a:solidFill>
                  <a:schemeClr val="tx1"/>
                </a:solidFill>
                <a:effectLst/>
                <a:latin typeface="+mn-lt"/>
                <a:ea typeface="+mn-ea"/>
                <a:cs typeface="+mn-cs"/>
              </a:rPr>
              <a:t>Malposition of umbilical vein line in right portal vein.</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44</a:t>
            </a:fld>
            <a:endParaRPr lang="en-US"/>
          </a:p>
        </p:txBody>
      </p:sp>
    </p:spTree>
    <p:extLst>
      <p:ext uri="{BB962C8B-B14F-4D97-AF65-F5344CB8AC3E}">
        <p14:creationId xmlns:p14="http://schemas.microsoft.com/office/powerpoint/2010/main" val="2670328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Malposition of umbilical artery line, folded in the abdominal aorta.</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45</a:t>
            </a:fld>
            <a:endParaRPr lang="en-US"/>
          </a:p>
        </p:txBody>
      </p:sp>
    </p:spTree>
    <p:extLst>
      <p:ext uri="{BB962C8B-B14F-4D97-AF65-F5344CB8AC3E}">
        <p14:creationId xmlns:p14="http://schemas.microsoft.com/office/powerpoint/2010/main" val="23991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1)Trachea   6)aortic</a:t>
            </a:r>
            <a:r>
              <a:rPr lang="en-US" baseline="0" dirty="0" smtClean="0"/>
              <a:t> knuckle</a:t>
            </a:r>
            <a:endParaRPr lang="en-US" dirty="0" smtClean="0"/>
          </a:p>
          <a:p>
            <a:r>
              <a:rPr lang="en-US" dirty="0" smtClean="0"/>
              <a:t>2-hila         7)ribs</a:t>
            </a:r>
          </a:p>
          <a:p>
            <a:r>
              <a:rPr lang="en-US" dirty="0" smtClean="0"/>
              <a:t>3-lungs      8)scapulae </a:t>
            </a:r>
          </a:p>
          <a:p>
            <a:r>
              <a:rPr lang="en-US" dirty="0" smtClean="0"/>
              <a:t>4-diaphragm  9)breasts</a:t>
            </a:r>
          </a:p>
          <a:p>
            <a:r>
              <a:rPr lang="en-US" dirty="0" smtClean="0"/>
              <a:t>5-heart          10) bowel</a:t>
            </a:r>
            <a:r>
              <a:rPr lang="en-US" baseline="0" dirty="0" smtClean="0"/>
              <a:t> gas</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11</a:t>
            </a:fld>
            <a:endParaRPr lang="en-US"/>
          </a:p>
        </p:txBody>
      </p:sp>
    </p:spTree>
    <p:extLst>
      <p:ext uri="{BB962C8B-B14F-4D97-AF65-F5344CB8AC3E}">
        <p14:creationId xmlns:p14="http://schemas.microsoft.com/office/powerpoint/2010/main" val="1910640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Deep position of umbilical artery line, in aortic arch.</a:t>
            </a:r>
          </a:p>
          <a:p>
            <a:r>
              <a:rPr lang="en-US" sz="1200" b="0" i="0" kern="1200" dirty="0" smtClean="0">
                <a:solidFill>
                  <a:schemeClr val="tx1"/>
                </a:solidFill>
                <a:effectLst/>
                <a:latin typeface="+mn-lt"/>
                <a:ea typeface="+mn-ea"/>
                <a:cs typeface="+mn-cs"/>
              </a:rPr>
              <a:t>Umbilical vein line with tip in right portal vein.</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46</a:t>
            </a:fld>
            <a:endParaRPr lang="en-US"/>
          </a:p>
        </p:txBody>
      </p:sp>
    </p:spTree>
    <p:extLst>
      <p:ext uri="{BB962C8B-B14F-4D97-AF65-F5344CB8AC3E}">
        <p14:creationId xmlns:p14="http://schemas.microsoft.com/office/powerpoint/2010/main" val="161835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Malposition of umbilical artery line in left iliac artery.</a:t>
            </a:r>
          </a:p>
          <a:p>
            <a:r>
              <a:rPr lang="en-US" sz="1200" b="0" i="0" kern="1200" dirty="0" smtClean="0">
                <a:solidFill>
                  <a:schemeClr val="tx1"/>
                </a:solidFill>
                <a:effectLst/>
                <a:latin typeface="+mn-lt"/>
                <a:ea typeface="+mn-ea"/>
                <a:cs typeface="+mn-cs"/>
              </a:rPr>
              <a:t>Deep position of umbilical vein line in right atrium.</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47</a:t>
            </a:fld>
            <a:endParaRPr lang="en-US"/>
          </a:p>
        </p:txBody>
      </p:sp>
    </p:spTree>
    <p:extLst>
      <p:ext uri="{BB962C8B-B14F-4D97-AF65-F5344CB8AC3E}">
        <p14:creationId xmlns:p14="http://schemas.microsoft.com/office/powerpoint/2010/main" val="1511617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Umbilical vein line positioned in the periphery of the liver through the right portal vein.</a:t>
            </a:r>
          </a:p>
          <a:p>
            <a:r>
              <a:rPr lang="en-US" sz="1200" b="0" i="0" kern="1200" dirty="0" smtClean="0">
                <a:solidFill>
                  <a:schemeClr val="tx1"/>
                </a:solidFill>
                <a:effectLst/>
                <a:latin typeface="+mn-lt"/>
                <a:ea typeface="+mn-ea"/>
                <a:cs typeface="+mn-cs"/>
              </a:rPr>
              <a:t>Artery line in the left subclavian artery.</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48</a:t>
            </a:fld>
            <a:endParaRPr lang="en-US"/>
          </a:p>
        </p:txBody>
      </p:sp>
    </p:spTree>
    <p:extLst>
      <p:ext uri="{BB962C8B-B14F-4D97-AF65-F5344CB8AC3E}">
        <p14:creationId xmlns:p14="http://schemas.microsoft.com/office/powerpoint/2010/main" val="3560670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umbilical venous line is too deep and positioned in the right atrium.</a:t>
            </a:r>
          </a:p>
          <a:p>
            <a:r>
              <a:rPr lang="en-US" sz="1200" b="0" i="0" kern="1200" dirty="0" smtClean="0">
                <a:solidFill>
                  <a:schemeClr val="tx1"/>
                </a:solidFill>
                <a:effectLst/>
                <a:latin typeface="+mn-lt"/>
                <a:ea typeface="+mn-ea"/>
                <a:cs typeface="+mn-cs"/>
              </a:rPr>
              <a:t>The umbilical arterial line is at the level of T10 (</a:t>
            </a:r>
            <a:r>
              <a:rPr lang="en-US" sz="1200" b="0" i="0" kern="1200" dirty="0" err="1" smtClean="0">
                <a:solidFill>
                  <a:schemeClr val="tx1"/>
                </a:solidFill>
                <a:effectLst/>
                <a:latin typeface="+mn-lt"/>
                <a:ea typeface="+mn-ea"/>
                <a:cs typeface="+mn-cs"/>
              </a:rPr>
              <a:t>preferrably</a:t>
            </a:r>
            <a:r>
              <a:rPr lang="en-US" sz="1200" b="0" i="0" kern="1200" dirty="0" smtClean="0">
                <a:solidFill>
                  <a:schemeClr val="tx1"/>
                </a:solidFill>
                <a:effectLst/>
                <a:latin typeface="+mn-lt"/>
                <a:ea typeface="+mn-ea"/>
                <a:cs typeface="+mn-cs"/>
              </a:rPr>
              <a:t> at level T6-T9).</a:t>
            </a:r>
          </a:p>
          <a:p>
            <a:r>
              <a:rPr lang="en-US" sz="1200" b="0" i="0" kern="1200" dirty="0" smtClean="0">
                <a:solidFill>
                  <a:schemeClr val="tx1"/>
                </a:solidFill>
                <a:effectLst/>
                <a:latin typeface="+mn-lt"/>
                <a:ea typeface="+mn-ea"/>
                <a:cs typeface="+mn-cs"/>
              </a:rPr>
              <a:t>The endotracheal tube is positioned too deep.</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It should be 1 cm above the trachea bifurcation.</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49</a:t>
            </a:fld>
            <a:endParaRPr lang="en-US"/>
          </a:p>
        </p:txBody>
      </p:sp>
    </p:spTree>
    <p:extLst>
      <p:ext uri="{BB962C8B-B14F-4D97-AF65-F5344CB8AC3E}">
        <p14:creationId xmlns:p14="http://schemas.microsoft.com/office/powerpoint/2010/main" val="242237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thymus is seen as a triangular sail (</a:t>
            </a:r>
            <a:r>
              <a:rPr lang="en-US" sz="1200" b="0" i="0" u="none" strike="noStrike" kern="1200" dirty="0" err="1" smtClean="0">
                <a:solidFill>
                  <a:schemeClr val="tx1"/>
                </a:solidFill>
                <a:effectLst/>
                <a:latin typeface="+mn-lt"/>
                <a:ea typeface="+mn-ea"/>
                <a:cs typeface="+mn-cs"/>
                <a:hlinkClick r:id="rId3"/>
              </a:rPr>
              <a:t>thymic</a:t>
            </a:r>
            <a:r>
              <a:rPr lang="en-US" sz="1200" b="0" i="0" u="none" strike="noStrike" kern="1200" dirty="0" smtClean="0">
                <a:solidFill>
                  <a:schemeClr val="tx1"/>
                </a:solidFill>
                <a:effectLst/>
                <a:latin typeface="+mn-lt"/>
                <a:ea typeface="+mn-ea"/>
                <a:cs typeface="+mn-cs"/>
                <a:hlinkClick r:id="rId3"/>
              </a:rPr>
              <a:t> sail sign</a:t>
            </a:r>
            <a:r>
              <a:rPr lang="en-US" sz="1200" b="0" i="0" kern="1200" dirty="0" smtClean="0">
                <a:solidFill>
                  <a:schemeClr val="tx1"/>
                </a:solidFill>
                <a:effectLst/>
                <a:latin typeface="+mn-lt"/>
                <a:ea typeface="+mn-ea"/>
                <a:cs typeface="+mn-cs"/>
              </a:rPr>
              <a:t>) frequently towards the right of the mediastinum. It has no mass effect on vascular structures or airway.</a:t>
            </a:r>
          </a:p>
          <a:p>
            <a:r>
              <a:rPr lang="en-US" sz="1200" b="0" i="0" kern="1200" dirty="0" smtClean="0">
                <a:solidFill>
                  <a:schemeClr val="tx1"/>
                </a:solidFill>
                <a:effectLst/>
                <a:latin typeface="+mn-lt"/>
                <a:ea typeface="+mn-ea"/>
                <a:cs typeface="+mn-cs"/>
              </a:rPr>
              <a:t>The thymus  is normally prominent on chest films during the first few years of life</a:t>
            </a:r>
          </a:p>
          <a:p>
            <a:r>
              <a:rPr lang="en-US" sz="1200" b="0" i="0" kern="1200" dirty="0" smtClean="0">
                <a:solidFill>
                  <a:schemeClr val="tx1"/>
                </a:solidFill>
                <a:effectLst/>
                <a:latin typeface="+mn-lt"/>
                <a:ea typeface="+mn-ea"/>
                <a:cs typeface="+mn-cs"/>
              </a:rPr>
              <a:t>And starts becoming less noticeable after 3-4 </a:t>
            </a:r>
            <a:r>
              <a:rPr lang="en-US" sz="1200" b="0" i="0" kern="1200" dirty="0" err="1" smtClean="0">
                <a:solidFill>
                  <a:schemeClr val="tx1"/>
                </a:solidFill>
                <a:effectLst/>
                <a:latin typeface="+mn-lt"/>
                <a:ea typeface="+mn-ea"/>
                <a:cs typeface="+mn-cs"/>
              </a:rPr>
              <a:t>yrs</a:t>
            </a:r>
            <a:r>
              <a:rPr lang="en-US" sz="1200" b="0" i="0" kern="1200" dirty="0" smtClean="0">
                <a:solidFill>
                  <a:schemeClr val="tx1"/>
                </a:solidFill>
                <a:effectLst/>
                <a:latin typeface="+mn-lt"/>
                <a:ea typeface="+mn-ea"/>
                <a:cs typeface="+mn-cs"/>
              </a:rPr>
              <a:t> of age</a:t>
            </a:r>
          </a:p>
          <a:p>
            <a:r>
              <a:rPr lang="en-US" sz="1200" b="0" i="0" kern="1200" dirty="0" smtClean="0">
                <a:solidFill>
                  <a:schemeClr val="tx1"/>
                </a:solidFill>
                <a:effectLst/>
                <a:latin typeface="+mn-lt"/>
                <a:ea typeface="+mn-ea"/>
                <a:cs typeface="+mn-cs"/>
              </a:rPr>
              <a:t>It can be clearly visible to</a:t>
            </a:r>
            <a:r>
              <a:rPr lang="en-US" sz="1200" b="0" i="0" kern="1200" baseline="0" dirty="0" smtClean="0">
                <a:solidFill>
                  <a:schemeClr val="tx1"/>
                </a:solidFill>
                <a:effectLst/>
                <a:latin typeface="+mn-lt"/>
                <a:ea typeface="+mn-ea"/>
                <a:cs typeface="+mn-cs"/>
              </a:rPr>
              <a:t> the right or the left or on both sides of the mediastinum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Found in the anterior mediastinum</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50</a:t>
            </a:fld>
            <a:endParaRPr lang="en-US"/>
          </a:p>
        </p:txBody>
      </p:sp>
    </p:spTree>
    <p:extLst>
      <p:ext uri="{BB962C8B-B14F-4D97-AF65-F5344CB8AC3E}">
        <p14:creationId xmlns:p14="http://schemas.microsoft.com/office/powerpoint/2010/main" val="3987719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AP view-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Clavicle remains at top of lung field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Ribs lie more horizontal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Scapula comes in the lung field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Heart shadow looks larger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Usually bedridden and infants</a:t>
            </a:r>
          </a:p>
          <a:p>
            <a:r>
              <a:rPr lang="en-US" sz="1200" b="0" i="0" kern="1200" dirty="0" smtClean="0">
                <a:solidFill>
                  <a:schemeClr val="tx1"/>
                </a:solidFill>
                <a:effectLst/>
                <a:latin typeface="+mn-lt"/>
                <a:ea typeface="+mn-ea"/>
                <a:cs typeface="+mn-cs"/>
              </a:rPr>
              <a:t>PA view-</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Clavicle in lung field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Ribs slanted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Scapula outwards from lung field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Heart shadow smaller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Usual view</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14</a:t>
            </a:fld>
            <a:endParaRPr lang="en-US"/>
          </a:p>
        </p:txBody>
      </p:sp>
    </p:spTree>
    <p:extLst>
      <p:ext uri="{BB962C8B-B14F-4D97-AF65-F5344CB8AC3E}">
        <p14:creationId xmlns:p14="http://schemas.microsoft.com/office/powerpoint/2010/main" val="1760409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1-penetration-should be able to see the spine through the heart</a:t>
            </a:r>
          </a:p>
          <a:p>
            <a:r>
              <a:rPr lang="en-US" dirty="0" smtClean="0"/>
              <a:t>2-inspiration-should see at least 8 to nine posterior ribs</a:t>
            </a:r>
          </a:p>
          <a:p>
            <a:r>
              <a:rPr lang="en-US" dirty="0" smtClean="0"/>
              <a:t>3-Rotation –spinous process</a:t>
            </a:r>
            <a:r>
              <a:rPr lang="en-US" baseline="0" dirty="0" smtClean="0"/>
              <a:t> should fall equidistant between the medial ends of the clavicles</a:t>
            </a:r>
          </a:p>
          <a:p>
            <a:r>
              <a:rPr lang="en-US" baseline="0" dirty="0" smtClean="0"/>
              <a:t>4-Magnification-Anteroposterior films magnify the </a:t>
            </a:r>
            <a:r>
              <a:rPr lang="en-US" baseline="0" dirty="0" err="1" smtClean="0"/>
              <a:t>hert</a:t>
            </a:r>
            <a:r>
              <a:rPr lang="en-US" baseline="0" dirty="0" smtClean="0"/>
              <a:t> slightly</a:t>
            </a:r>
          </a:p>
          <a:p>
            <a:r>
              <a:rPr lang="en-US" baseline="0" dirty="0" smtClean="0"/>
              <a:t>5-Angulation-clavicle normally has an s-shape and the medial ends superimpose onto the 3</a:t>
            </a:r>
            <a:r>
              <a:rPr lang="en-US" baseline="30000" dirty="0" smtClean="0"/>
              <a:t>rd</a:t>
            </a:r>
            <a:r>
              <a:rPr lang="en-US" baseline="0" dirty="0" smtClean="0"/>
              <a:t> or 4</a:t>
            </a:r>
            <a:r>
              <a:rPr lang="en-US" baseline="30000" dirty="0" smtClean="0"/>
              <a:t>th</a:t>
            </a:r>
            <a:r>
              <a:rPr lang="en-US" baseline="0" dirty="0" smtClean="0"/>
              <a:t> rib</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15</a:t>
            </a:fld>
            <a:endParaRPr lang="en-US"/>
          </a:p>
        </p:txBody>
      </p:sp>
    </p:spTree>
    <p:extLst>
      <p:ext uri="{BB962C8B-B14F-4D97-AF65-F5344CB8AC3E}">
        <p14:creationId xmlns:p14="http://schemas.microsoft.com/office/powerpoint/2010/main" val="408088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Pneumothorax refers to presence of gas in the pleural space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Classically a pneumothorax appears as an area of radiolucency</a:t>
            </a:r>
            <a:r>
              <a:rPr lang="en-US" baseline="0" dirty="0" smtClean="0"/>
              <a:t> between the edge of the lung and the chest wall and absence of lung markings peripherally.</a:t>
            </a:r>
            <a:endParaRPr lang="en-US" dirty="0" smtClean="0"/>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19</a:t>
            </a:fld>
            <a:endParaRPr lang="en-US"/>
          </a:p>
        </p:txBody>
      </p:sp>
    </p:spTree>
    <p:extLst>
      <p:ext uri="{BB962C8B-B14F-4D97-AF65-F5344CB8AC3E}">
        <p14:creationId xmlns:p14="http://schemas.microsoft.com/office/powerpoint/2010/main" val="237681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20</a:t>
            </a:fld>
            <a:endParaRPr lang="en-US"/>
          </a:p>
        </p:txBody>
      </p:sp>
    </p:spTree>
    <p:extLst>
      <p:ext uri="{BB962C8B-B14F-4D97-AF65-F5344CB8AC3E}">
        <p14:creationId xmlns:p14="http://schemas.microsoft.com/office/powerpoint/2010/main" val="4291993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Right pneumothorax confirmed with a left </a:t>
            </a:r>
            <a:r>
              <a:rPr lang="en-US" sz="1200" b="0" i="0" kern="1200" dirty="0" err="1" smtClean="0">
                <a:solidFill>
                  <a:schemeClr val="tx1"/>
                </a:solidFill>
                <a:effectLst/>
                <a:latin typeface="+mn-lt"/>
                <a:ea typeface="+mn-ea"/>
                <a:cs typeface="+mn-cs"/>
              </a:rPr>
              <a:t>decubitis</a:t>
            </a:r>
            <a:r>
              <a:rPr lang="en-US" sz="1200" b="0" i="0" kern="1200" dirty="0" smtClean="0">
                <a:solidFill>
                  <a:schemeClr val="tx1"/>
                </a:solidFill>
                <a:effectLst/>
                <a:latin typeface="+mn-lt"/>
                <a:ea typeface="+mn-ea"/>
                <a:cs typeface="+mn-cs"/>
              </a:rPr>
              <a:t> CXR</a:t>
            </a:r>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21</a:t>
            </a:fld>
            <a:endParaRPr lang="en-US"/>
          </a:p>
        </p:txBody>
      </p:sp>
    </p:spTree>
    <p:extLst>
      <p:ext uri="{BB962C8B-B14F-4D97-AF65-F5344CB8AC3E}">
        <p14:creationId xmlns:p14="http://schemas.microsoft.com/office/powerpoint/2010/main" val="1072452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Pneumomediastinum</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is the presence of </a:t>
            </a:r>
            <a:r>
              <a:rPr lang="en-US" sz="1200" b="0" i="0" kern="1200" dirty="0" err="1" smtClean="0">
                <a:solidFill>
                  <a:schemeClr val="tx1"/>
                </a:solidFill>
                <a:effectLst/>
                <a:latin typeface="+mn-lt"/>
                <a:ea typeface="+mn-ea"/>
                <a:cs typeface="+mn-cs"/>
              </a:rPr>
              <a:t>extraluminal</a:t>
            </a:r>
            <a:r>
              <a:rPr lang="en-US" sz="1200" b="0" i="0" kern="1200" dirty="0" smtClean="0">
                <a:solidFill>
                  <a:schemeClr val="tx1"/>
                </a:solidFill>
                <a:effectLst/>
                <a:latin typeface="+mn-lt"/>
                <a:ea typeface="+mn-ea"/>
                <a:cs typeface="+mn-cs"/>
              </a:rPr>
              <a:t> gas within the </a:t>
            </a:r>
            <a:r>
              <a:rPr lang="en-US" sz="1200" b="0" i="0" u="none" strike="noStrike" kern="1200" dirty="0" smtClean="0">
                <a:solidFill>
                  <a:schemeClr val="tx1"/>
                </a:solidFill>
                <a:effectLst/>
                <a:latin typeface="+mn-lt"/>
                <a:ea typeface="+mn-ea"/>
                <a:cs typeface="+mn-cs"/>
                <a:hlinkClick r:id="rId3"/>
              </a:rPr>
              <a:t>mediastinum</a:t>
            </a:r>
            <a:r>
              <a:rPr lang="en-US" sz="1200" b="0" i="0" kern="1200" dirty="0" smtClean="0">
                <a:solidFill>
                  <a:schemeClr val="tx1"/>
                </a:solidFill>
                <a:effectLst/>
                <a:latin typeface="+mn-lt"/>
                <a:ea typeface="+mn-ea"/>
                <a:cs typeface="+mn-cs"/>
              </a:rPr>
              <a:t>. Gas may originate from the </a:t>
            </a:r>
            <a:r>
              <a:rPr lang="en-US" sz="1200" b="0" i="0" u="none" strike="noStrike" kern="1200" dirty="0" smtClean="0">
                <a:solidFill>
                  <a:schemeClr val="tx1"/>
                </a:solidFill>
                <a:effectLst/>
                <a:latin typeface="+mn-lt"/>
                <a:ea typeface="+mn-ea"/>
                <a:cs typeface="+mn-cs"/>
                <a:hlinkClick r:id="rId4"/>
              </a:rPr>
              <a:t>lungs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a:rPr>
              <a:t>trachea</a:t>
            </a:r>
            <a:r>
              <a:rPr lang="en-US" sz="1200" b="0" i="0" kern="1200" dirty="0" smtClean="0">
                <a:solidFill>
                  <a:schemeClr val="tx1"/>
                </a:solidFill>
                <a:effectLst/>
                <a:latin typeface="+mn-lt"/>
                <a:ea typeface="+mn-ea"/>
                <a:cs typeface="+mn-cs"/>
              </a:rPr>
              <a:t>, central bronchi, </a:t>
            </a:r>
            <a:r>
              <a:rPr lang="en-US" sz="1200" b="0" i="0" u="none" strike="noStrike" kern="1200" dirty="0" err="1" smtClean="0">
                <a:solidFill>
                  <a:schemeClr val="tx1"/>
                </a:solidFill>
                <a:effectLst/>
                <a:latin typeface="+mn-lt"/>
                <a:ea typeface="+mn-ea"/>
                <a:cs typeface="+mn-cs"/>
                <a:hlinkClick r:id="rId6"/>
              </a:rPr>
              <a:t>oesophagus</a:t>
            </a:r>
            <a:r>
              <a:rPr lang="en-US" sz="1200" b="0" i="0" kern="1200" dirty="0" smtClean="0">
                <a:solidFill>
                  <a:schemeClr val="tx1"/>
                </a:solidFill>
                <a:effectLst/>
                <a:latin typeface="+mn-lt"/>
                <a:ea typeface="+mn-ea"/>
                <a:cs typeface="+mn-cs"/>
              </a:rPr>
              <a:t>, and peritoneal cavity and track from the mediastinum to the neck or abdomen</a:t>
            </a:r>
          </a:p>
          <a:p>
            <a:r>
              <a:rPr lang="en-US" sz="1200" b="0" i="0" kern="1200" dirty="0" smtClean="0">
                <a:solidFill>
                  <a:schemeClr val="tx1"/>
                </a:solidFill>
                <a:effectLst/>
                <a:latin typeface="+mn-lt"/>
                <a:ea typeface="+mn-ea"/>
                <a:cs typeface="+mn-cs"/>
              </a:rPr>
              <a:t>It can also be as a result of a complication of pneumothorax</a:t>
            </a:r>
          </a:p>
          <a:p>
            <a:r>
              <a:rPr lang="en-US" sz="1200" b="0" i="0" kern="1200" dirty="0" smtClean="0">
                <a:solidFill>
                  <a:schemeClr val="tx1"/>
                </a:solidFill>
                <a:effectLst/>
                <a:latin typeface="+mn-lt"/>
                <a:ea typeface="+mn-ea"/>
                <a:cs typeface="+mn-cs"/>
              </a:rPr>
              <a:t>gas anterior to pericardium: </a:t>
            </a:r>
            <a:r>
              <a:rPr lang="en-US" sz="1200" b="0" i="0" u="none" strike="noStrike" kern="1200" dirty="0" err="1" smtClean="0">
                <a:solidFill>
                  <a:schemeClr val="tx1"/>
                </a:solidFill>
                <a:effectLst/>
                <a:latin typeface="+mn-lt"/>
                <a:ea typeface="+mn-ea"/>
                <a:cs typeface="+mn-cs"/>
              </a:rPr>
              <a:t>pneumopericardium</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7" tooltip="Continuous diaphragm sign"/>
              </a:rPr>
              <a:t>continuous diaphragm sign</a:t>
            </a:r>
            <a:r>
              <a:rPr lang="en-US" sz="1200" b="0" i="0" kern="1200" dirty="0" smtClean="0">
                <a:solidFill>
                  <a:schemeClr val="tx1"/>
                </a:solidFill>
                <a:effectLst/>
                <a:latin typeface="+mn-lt"/>
                <a:ea typeface="+mn-ea"/>
                <a:cs typeface="+mn-cs"/>
              </a:rPr>
              <a:t>: due to gas trapped posterior to </a:t>
            </a:r>
            <a:r>
              <a:rPr lang="en-US" sz="1200" b="0" i="0" u="none" strike="noStrike" kern="1200" dirty="0" smtClean="0">
                <a:solidFill>
                  <a:schemeClr val="tx1"/>
                </a:solidFill>
                <a:effectLst/>
                <a:latin typeface="+mn-lt"/>
                <a:ea typeface="+mn-ea"/>
                <a:cs typeface="+mn-cs"/>
                <a:hlinkClick r:id="rId8"/>
              </a:rPr>
              <a:t>pericardium</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22</a:t>
            </a:fld>
            <a:endParaRPr lang="en-US"/>
          </a:p>
        </p:txBody>
      </p:sp>
    </p:spTree>
    <p:extLst>
      <p:ext uri="{BB962C8B-B14F-4D97-AF65-F5344CB8AC3E}">
        <p14:creationId xmlns:p14="http://schemas.microsoft.com/office/powerpoint/2010/main" val="949931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1)The tip of an endotracheal tube should be 1 cm above the carina.</a:t>
            </a:r>
          </a:p>
          <a:p>
            <a:r>
              <a:rPr lang="en-US" sz="1200" b="0" i="0" kern="1200" dirty="0" smtClean="0">
                <a:solidFill>
                  <a:schemeClr val="tx1"/>
                </a:solidFill>
                <a:effectLst/>
                <a:latin typeface="+mn-lt"/>
                <a:ea typeface="+mn-ea"/>
                <a:cs typeface="+mn-cs"/>
              </a:rPr>
              <a:t>The most common </a:t>
            </a:r>
            <a:r>
              <a:rPr lang="en-US" sz="1200" b="0" i="0" kern="1200" dirty="0" err="1" smtClean="0">
                <a:solidFill>
                  <a:schemeClr val="tx1"/>
                </a:solidFill>
                <a:effectLst/>
                <a:latin typeface="+mn-lt"/>
                <a:ea typeface="+mn-ea"/>
                <a:cs typeface="+mn-cs"/>
              </a:rPr>
              <a:t>malpositioning</a:t>
            </a:r>
            <a:r>
              <a:rPr lang="en-US" sz="1200" b="0" i="0" kern="1200" dirty="0" smtClean="0">
                <a:solidFill>
                  <a:schemeClr val="tx1"/>
                </a:solidFill>
                <a:effectLst/>
                <a:latin typeface="+mn-lt"/>
                <a:ea typeface="+mn-ea"/>
                <a:cs typeface="+mn-cs"/>
              </a:rPr>
              <a:t> is in the right </a:t>
            </a:r>
            <a:r>
              <a:rPr lang="en-US" sz="1200" b="0" i="0" kern="1200" dirty="0" err="1" smtClean="0">
                <a:solidFill>
                  <a:schemeClr val="tx1"/>
                </a:solidFill>
                <a:effectLst/>
                <a:latin typeface="+mn-lt"/>
                <a:ea typeface="+mn-ea"/>
                <a:cs typeface="+mn-cs"/>
              </a:rPr>
              <a:t>mainstem</a:t>
            </a:r>
            <a:r>
              <a:rPr lang="en-US" sz="1200" b="0" i="0" kern="1200" dirty="0" smtClean="0">
                <a:solidFill>
                  <a:schemeClr val="tx1"/>
                </a:solidFill>
                <a:effectLst/>
                <a:latin typeface="+mn-lt"/>
                <a:ea typeface="+mn-ea"/>
                <a:cs typeface="+mn-cs"/>
              </a:rPr>
              <a:t> bronchus, because of the shallower angle of the right main bronchus.</a:t>
            </a:r>
          </a:p>
          <a:p>
            <a:r>
              <a:rPr lang="en-US" sz="1200" b="0" i="0" kern="1200" dirty="0" smtClean="0">
                <a:solidFill>
                  <a:schemeClr val="tx1"/>
                </a:solidFill>
                <a:effectLst/>
                <a:latin typeface="+mn-lt"/>
                <a:ea typeface="+mn-ea"/>
                <a:cs typeface="+mn-cs"/>
              </a:rPr>
              <a:t>Here a good positioned tube in a patient with a pneumothorax on the left.</a:t>
            </a:r>
          </a:p>
          <a:p>
            <a:endParaRPr lang="en-US" dirty="0"/>
          </a:p>
        </p:txBody>
      </p:sp>
      <p:sp>
        <p:nvSpPr>
          <p:cNvPr id="4" name="Slide Number Placeholder 3"/>
          <p:cNvSpPr>
            <a:spLocks noGrp="1"/>
          </p:cNvSpPr>
          <p:nvPr>
            <p:ph type="sldNum" sz="quarter" idx="10"/>
          </p:nvPr>
        </p:nvSpPr>
        <p:spPr/>
        <p:txBody>
          <a:bodyPr/>
          <a:lstStyle/>
          <a:p>
            <a:fld id="{79BECB7E-8AC2-4452-9592-9A4EBFA84E6F}" type="slidenum">
              <a:rPr lang="en-US" smtClean="0"/>
              <a:t>32</a:t>
            </a:fld>
            <a:endParaRPr lang="en-US"/>
          </a:p>
        </p:txBody>
      </p:sp>
    </p:spTree>
    <p:extLst>
      <p:ext uri="{BB962C8B-B14F-4D97-AF65-F5344CB8AC3E}">
        <p14:creationId xmlns:p14="http://schemas.microsoft.com/office/powerpoint/2010/main" val="171533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3067050"/>
          </a:xfrm>
        </p:spPr>
        <p:txBody>
          <a:bodyPr>
            <a:normAutofit/>
          </a:bodyPr>
          <a:lstStyle/>
          <a:p>
            <a:r>
              <a:rPr lang="en-US" dirty="0" smtClean="0"/>
              <a:t>Chest Radiograph</a:t>
            </a:r>
            <a:br>
              <a:rPr lang="en-US" dirty="0" smtClean="0"/>
            </a:br>
            <a:r>
              <a:rPr lang="en-US" dirty="0" smtClean="0"/>
              <a:t>Pneumothorax</a:t>
            </a:r>
            <a:br>
              <a:rPr lang="en-US" dirty="0" smtClean="0"/>
            </a:br>
            <a:r>
              <a:rPr lang="en-US" dirty="0" smtClean="0"/>
              <a:t>Pneumomediastinum</a:t>
            </a:r>
            <a:endParaRPr lang="en-US" dirty="0"/>
          </a:p>
        </p:txBody>
      </p:sp>
      <p:sp>
        <p:nvSpPr>
          <p:cNvPr id="3" name="Subtitle 2"/>
          <p:cNvSpPr>
            <a:spLocks noGrp="1"/>
          </p:cNvSpPr>
          <p:nvPr>
            <p:ph type="subTitle" idx="1"/>
          </p:nvPr>
        </p:nvSpPr>
        <p:spPr/>
        <p:txBody>
          <a:bodyPr/>
          <a:lstStyle/>
          <a:p>
            <a:r>
              <a:rPr lang="en-US" dirty="0" err="1" smtClean="0"/>
              <a:t>Presentor</a:t>
            </a:r>
            <a:r>
              <a:rPr lang="en-US" dirty="0" smtClean="0"/>
              <a:t>: </a:t>
            </a:r>
            <a:r>
              <a:rPr lang="en-US" dirty="0" err="1" smtClean="0"/>
              <a:t>Dr</a:t>
            </a:r>
            <a:r>
              <a:rPr lang="en-US" dirty="0" smtClean="0"/>
              <a:t> </a:t>
            </a:r>
            <a:r>
              <a:rPr lang="en-US" dirty="0" err="1" smtClean="0"/>
              <a:t>Malindi</a:t>
            </a:r>
            <a:r>
              <a:rPr lang="en-US" dirty="0" smtClean="0"/>
              <a:t> </a:t>
            </a:r>
          </a:p>
          <a:p>
            <a:r>
              <a:rPr lang="en-US" dirty="0" smtClean="0"/>
              <a:t>Supervisor: </a:t>
            </a:r>
            <a:r>
              <a:rPr lang="en-US" dirty="0" err="1" smtClean="0"/>
              <a:t>Dr</a:t>
            </a:r>
            <a:r>
              <a:rPr lang="en-US" dirty="0" smtClean="0"/>
              <a:t> </a:t>
            </a:r>
            <a:r>
              <a:rPr lang="en-US" dirty="0" err="1" smtClean="0"/>
              <a:t>Mwango</a:t>
            </a:r>
            <a:r>
              <a:rPr lang="en-US" dirty="0" smtClean="0"/>
              <a:t> </a:t>
            </a:r>
            <a:endParaRPr lang="en-US" dirty="0"/>
          </a:p>
          <a:p>
            <a:r>
              <a:rPr lang="en-US" dirty="0" smtClean="0"/>
              <a:t>22</a:t>
            </a:r>
            <a:r>
              <a:rPr lang="en-US" baseline="30000" dirty="0" smtClean="0"/>
              <a:t>ND</a:t>
            </a:r>
            <a:r>
              <a:rPr lang="en-US" dirty="0" smtClean="0"/>
              <a:t> JAN 2020</a:t>
            </a:r>
            <a:endParaRPr lang="en-US" dirty="0"/>
          </a:p>
        </p:txBody>
      </p:sp>
    </p:spTree>
    <p:extLst>
      <p:ext uri="{BB962C8B-B14F-4D97-AF65-F5344CB8AC3E}">
        <p14:creationId xmlns:p14="http://schemas.microsoft.com/office/powerpoint/2010/main" val="29836414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sz="3600" b="1" dirty="0"/>
              <a:t>Five Key Areas on the Lateral Chest X-Ray</a:t>
            </a:r>
            <a:r>
              <a:rPr lang="en-US" b="1" dirty="0"/>
              <a:t/>
            </a:r>
            <a:br>
              <a:rPr lang="en-US" b="1" dirty="0"/>
            </a:br>
            <a:endParaRPr lang="en-US" dirty="0"/>
          </a:p>
        </p:txBody>
      </p:sp>
      <p:sp>
        <p:nvSpPr>
          <p:cNvPr id="3" name="Content Placeholder 2"/>
          <p:cNvSpPr>
            <a:spLocks noGrp="1"/>
          </p:cNvSpPr>
          <p:nvPr>
            <p:ph idx="1"/>
          </p:nvPr>
        </p:nvSpPr>
        <p:spPr>
          <a:xfrm>
            <a:off x="457200" y="2286000"/>
            <a:ext cx="8229600" cy="3840163"/>
          </a:xfrm>
        </p:spPr>
        <p:txBody>
          <a:bodyPr>
            <a:normAutofit/>
          </a:bodyPr>
          <a:lstStyle/>
          <a:p>
            <a:r>
              <a:rPr lang="en-US" sz="2800" b="1" dirty="0" smtClean="0"/>
              <a:t>The </a:t>
            </a:r>
            <a:r>
              <a:rPr lang="en-US" sz="2800" b="1" dirty="0"/>
              <a:t>retrosternal clear space</a:t>
            </a:r>
          </a:p>
          <a:p>
            <a:r>
              <a:rPr lang="en-US" sz="2800" b="1" dirty="0" smtClean="0"/>
              <a:t>The </a:t>
            </a:r>
            <a:r>
              <a:rPr lang="en-US" sz="2800" b="1" dirty="0" err="1"/>
              <a:t>hilar</a:t>
            </a:r>
            <a:r>
              <a:rPr lang="en-US" sz="2800" b="1" dirty="0"/>
              <a:t> region</a:t>
            </a:r>
          </a:p>
          <a:p>
            <a:r>
              <a:rPr lang="en-US" sz="2800" b="1" dirty="0" smtClean="0"/>
              <a:t>The </a:t>
            </a:r>
            <a:r>
              <a:rPr lang="en-US" sz="2800" b="1" dirty="0"/>
              <a:t>fissures</a:t>
            </a:r>
          </a:p>
          <a:p>
            <a:r>
              <a:rPr lang="en-US" sz="2800" b="1" dirty="0" smtClean="0"/>
              <a:t>The </a:t>
            </a:r>
            <a:r>
              <a:rPr lang="en-US" sz="2800" b="1" dirty="0"/>
              <a:t>thoracic spine</a:t>
            </a:r>
          </a:p>
          <a:p>
            <a:r>
              <a:rPr lang="en-US" sz="2800" b="1" dirty="0" smtClean="0"/>
              <a:t>The </a:t>
            </a:r>
            <a:r>
              <a:rPr lang="en-US" sz="2800" b="1" dirty="0"/>
              <a:t>diaphragm and posterior </a:t>
            </a:r>
            <a:r>
              <a:rPr lang="en-US" sz="2800" b="1" dirty="0" err="1"/>
              <a:t>costophrenic</a:t>
            </a:r>
            <a:r>
              <a:rPr lang="en-US" sz="2800" b="1" dirty="0"/>
              <a:t> sulci</a:t>
            </a:r>
            <a:endParaRPr lang="en-US" sz="2800" dirty="0"/>
          </a:p>
        </p:txBody>
      </p:sp>
    </p:spTree>
    <p:extLst>
      <p:ext uri="{BB962C8B-B14F-4D97-AF65-F5344CB8AC3E}">
        <p14:creationId xmlns:p14="http://schemas.microsoft.com/office/powerpoint/2010/main" val="20345946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Image result for chest anatomy radiograph"/>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0175" r="43899" b="16259"/>
          <a:stretch/>
        </p:blipFill>
        <p:spPr bwMode="auto">
          <a:xfrm>
            <a:off x="1496669" y="857250"/>
            <a:ext cx="6072078" cy="516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2485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114" y="945961"/>
            <a:ext cx="6447501" cy="464024"/>
          </a:xfrm>
        </p:spPr>
        <p:txBody>
          <a:bodyPr>
            <a:normAutofit fontScale="90000"/>
          </a:bodyPr>
          <a:lstStyle/>
          <a:p>
            <a:r>
              <a:rPr lang="en-US" dirty="0" smtClean="0">
                <a:solidFill>
                  <a:schemeClr val="tx1"/>
                </a:solidFill>
              </a:rPr>
              <a:t>CHEST RADIOGRAPH CHECKLIST</a:t>
            </a:r>
            <a:r>
              <a:rPr lang="en-US" dirty="0" smtClean="0">
                <a:solidFill>
                  <a:schemeClr val="bg1"/>
                </a:solidFill>
              </a:rPr>
              <a:t> CHECKLIST</a:t>
            </a:r>
            <a:endParaRPr lang="en-US" dirty="0">
              <a:solidFill>
                <a:schemeClr val="bg1"/>
              </a:solidFill>
            </a:endParaRPr>
          </a:p>
        </p:txBody>
      </p:sp>
      <p:sp>
        <p:nvSpPr>
          <p:cNvPr id="4" name="Content Placeholder 3"/>
          <p:cNvSpPr>
            <a:spLocks noGrp="1"/>
          </p:cNvSpPr>
          <p:nvPr>
            <p:ph idx="1"/>
          </p:nvPr>
        </p:nvSpPr>
        <p:spPr>
          <a:xfrm>
            <a:off x="426114" y="1699999"/>
            <a:ext cx="6447501" cy="2910580"/>
          </a:xfrm>
        </p:spPr>
        <p:txBody>
          <a:bodyPr>
            <a:noAutofit/>
          </a:bodyPr>
          <a:lstStyle/>
          <a:p>
            <a:r>
              <a:rPr lang="en-US" sz="1950" b="1" dirty="0"/>
              <a:t>A</a:t>
            </a:r>
            <a:r>
              <a:rPr lang="en-US" sz="1950" dirty="0"/>
              <a:t>-Airway-</a:t>
            </a:r>
            <a:r>
              <a:rPr lang="en-US" sz="1950" dirty="0" err="1"/>
              <a:t>Midline,no</a:t>
            </a:r>
            <a:r>
              <a:rPr lang="en-US" sz="1950" dirty="0"/>
              <a:t> obvious deformities</a:t>
            </a:r>
          </a:p>
          <a:p>
            <a:r>
              <a:rPr lang="en-US" sz="1950" b="1" dirty="0"/>
              <a:t>B</a:t>
            </a:r>
            <a:r>
              <a:rPr lang="en-US" sz="1950" dirty="0"/>
              <a:t>-Bones and Soft tissues(no </a:t>
            </a:r>
            <a:r>
              <a:rPr lang="en-US" sz="1950" dirty="0" err="1"/>
              <a:t>fractures,subcutaneous</a:t>
            </a:r>
            <a:r>
              <a:rPr lang="en-US" sz="1950" dirty="0"/>
              <a:t> emphysema)</a:t>
            </a:r>
          </a:p>
          <a:p>
            <a:r>
              <a:rPr lang="en-US" sz="1950" b="1" dirty="0"/>
              <a:t>C</a:t>
            </a:r>
            <a:r>
              <a:rPr lang="en-US" sz="1950" dirty="0"/>
              <a:t>-Cardiac size</a:t>
            </a:r>
          </a:p>
          <a:p>
            <a:r>
              <a:rPr lang="en-US" sz="1950" b="1" dirty="0"/>
              <a:t>D</a:t>
            </a:r>
            <a:r>
              <a:rPr lang="en-US" sz="1950" dirty="0"/>
              <a:t>-Diaphragms-Right above left by 1cm to 3cm,costophrenic angles sharp)</a:t>
            </a:r>
          </a:p>
          <a:p>
            <a:r>
              <a:rPr lang="en-US" sz="1950" b="1" dirty="0"/>
              <a:t>E</a:t>
            </a:r>
            <a:r>
              <a:rPr lang="en-US" sz="1950" dirty="0"/>
              <a:t>-Equal volume-(Count </a:t>
            </a:r>
            <a:r>
              <a:rPr lang="en-US" sz="1950" dirty="0" err="1"/>
              <a:t>ribs,look</a:t>
            </a:r>
            <a:r>
              <a:rPr lang="en-US" sz="1950" dirty="0"/>
              <a:t> for mediastinal shift) </a:t>
            </a:r>
          </a:p>
          <a:p>
            <a:r>
              <a:rPr lang="en-US" sz="1950" b="1" dirty="0"/>
              <a:t>F</a:t>
            </a:r>
            <a:r>
              <a:rPr lang="en-US" sz="1950" dirty="0"/>
              <a:t>-Fine detail (Pleura and lung parenchyma)</a:t>
            </a:r>
          </a:p>
          <a:p>
            <a:r>
              <a:rPr lang="en-US" sz="1950" b="1" dirty="0"/>
              <a:t>G</a:t>
            </a:r>
            <a:r>
              <a:rPr lang="en-US" sz="1950" dirty="0"/>
              <a:t>-Gastric bubble</a:t>
            </a:r>
          </a:p>
          <a:p>
            <a:r>
              <a:rPr lang="en-US" sz="1950" b="1" dirty="0"/>
              <a:t>H</a:t>
            </a:r>
            <a:r>
              <a:rPr lang="en-US" sz="1950" dirty="0"/>
              <a:t>-Hilum(Left normally above right by 3cm</a:t>
            </a:r>
          </a:p>
          <a:p>
            <a:r>
              <a:rPr lang="en-US" sz="1950" b="1" dirty="0"/>
              <a:t>H</a:t>
            </a:r>
            <a:r>
              <a:rPr lang="en-US" sz="1950" dirty="0"/>
              <a:t>-Hardware-tubes and lines</a:t>
            </a:r>
          </a:p>
        </p:txBody>
      </p:sp>
    </p:spTree>
    <p:extLst>
      <p:ext uri="{BB962C8B-B14F-4D97-AF65-F5344CB8AC3E}">
        <p14:creationId xmlns:p14="http://schemas.microsoft.com/office/powerpoint/2010/main" val="13257627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descr="Related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7877" y="1020787"/>
            <a:ext cx="8268836" cy="497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7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Image result for ap and pa chest radiograp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08001" y="713548"/>
            <a:ext cx="7042245" cy="528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98775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2430622" y="1212507"/>
            <a:ext cx="4807206" cy="4571953"/>
          </a:xfrm>
          <a:prstGeom prst="rect">
            <a:avLst/>
          </a:prstGeom>
        </p:spPr>
      </p:pic>
    </p:spTree>
    <p:extLst>
      <p:ext uri="{BB962C8B-B14F-4D97-AF65-F5344CB8AC3E}">
        <p14:creationId xmlns:p14="http://schemas.microsoft.com/office/powerpoint/2010/main" val="2856470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https://www.med-ed.virginia.edu/courses/rad/peds/chest_images/normal_NICU_CXR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31" y="1082438"/>
            <a:ext cx="4651502" cy="407006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www.med-ed.virginia.edu/courses/rad/peds/chest_images/hypoventilationNICU_CX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672" y="1082438"/>
            <a:ext cx="4651502" cy="407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551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smtClean="0"/>
              <a:t>Pneumothorax</a:t>
            </a:r>
            <a:endParaRPr lang="en-US" dirty="0"/>
          </a:p>
        </p:txBody>
      </p:sp>
      <p:sp>
        <p:nvSpPr>
          <p:cNvPr id="3" name="Content Placeholder 2"/>
          <p:cNvSpPr>
            <a:spLocks noGrp="1"/>
          </p:cNvSpPr>
          <p:nvPr>
            <p:ph idx="1"/>
          </p:nvPr>
        </p:nvSpPr>
        <p:spPr>
          <a:xfrm>
            <a:off x="457200" y="1143000"/>
            <a:ext cx="8229600" cy="5410200"/>
          </a:xfrm>
        </p:spPr>
        <p:txBody>
          <a:bodyPr>
            <a:normAutofit lnSpcReduction="10000"/>
          </a:bodyPr>
          <a:lstStyle/>
          <a:p>
            <a:r>
              <a:rPr lang="en-US" b="1" dirty="0"/>
              <a:t>O</a:t>
            </a:r>
            <a:r>
              <a:rPr lang="en-US" b="1" dirty="0" smtClean="0"/>
              <a:t>ccurs </a:t>
            </a:r>
            <a:r>
              <a:rPr lang="en-US" b="1" dirty="0"/>
              <a:t>when air enters the </a:t>
            </a:r>
            <a:r>
              <a:rPr lang="en-US" b="1" dirty="0" smtClean="0"/>
              <a:t>pleural space</a:t>
            </a:r>
            <a:r>
              <a:rPr lang="en-US" b="1" dirty="0"/>
              <a:t>.</a:t>
            </a:r>
            <a:endParaRPr lang="en-US" b="1" dirty="0" smtClean="0"/>
          </a:p>
          <a:p>
            <a:endParaRPr lang="en-US" b="1" dirty="0" smtClean="0"/>
          </a:p>
          <a:p>
            <a:r>
              <a:rPr lang="en-US" sz="2800" dirty="0"/>
              <a:t>P</a:t>
            </a:r>
            <a:r>
              <a:rPr lang="en-US" sz="2800" dirty="0" smtClean="0"/>
              <a:t>arietal </a:t>
            </a:r>
            <a:r>
              <a:rPr lang="en-US" sz="2800" dirty="0"/>
              <a:t>pleura remains </a:t>
            </a:r>
            <a:r>
              <a:rPr lang="en-US" sz="2800" dirty="0" smtClean="0"/>
              <a:t>close to inner surface  of chest </a:t>
            </a:r>
            <a:r>
              <a:rPr lang="en-US" sz="2800" dirty="0"/>
              <a:t>wall, but </a:t>
            </a:r>
            <a:r>
              <a:rPr lang="en-US" sz="2800" dirty="0" smtClean="0"/>
              <a:t>visceral </a:t>
            </a:r>
            <a:r>
              <a:rPr lang="en-US" sz="2800" dirty="0"/>
              <a:t>pleura retracts </a:t>
            </a:r>
            <a:r>
              <a:rPr lang="en-US" sz="2800" dirty="0" smtClean="0"/>
              <a:t>toward hilum </a:t>
            </a:r>
            <a:r>
              <a:rPr lang="en-US" sz="2800" dirty="0"/>
              <a:t>with </a:t>
            </a:r>
            <a:r>
              <a:rPr lang="en-US" sz="2800" dirty="0" smtClean="0"/>
              <a:t>collapsing lung.</a:t>
            </a:r>
          </a:p>
          <a:p>
            <a:endParaRPr lang="en-US" sz="2800" dirty="0"/>
          </a:p>
          <a:p>
            <a:r>
              <a:rPr lang="en-US" sz="2800" b="1" dirty="0" smtClean="0"/>
              <a:t>Visceral </a:t>
            </a:r>
            <a:r>
              <a:rPr lang="en-US" sz="2800" b="1" dirty="0"/>
              <a:t>pleura becomes visible as a thin</a:t>
            </a:r>
          </a:p>
          <a:p>
            <a:pPr marL="0" indent="0">
              <a:buNone/>
            </a:pPr>
            <a:r>
              <a:rPr lang="en-US" sz="2800" b="1" dirty="0" smtClean="0"/>
              <a:t>   white </a:t>
            </a:r>
            <a:r>
              <a:rPr lang="en-US" sz="2800" b="1" dirty="0"/>
              <a:t>line </a:t>
            </a:r>
            <a:r>
              <a:rPr lang="en-US" sz="2800" dirty="0"/>
              <a:t>outlined by air on both </a:t>
            </a:r>
            <a:r>
              <a:rPr lang="en-US" sz="2800" dirty="0" smtClean="0"/>
              <a:t>sides.</a:t>
            </a:r>
          </a:p>
          <a:p>
            <a:pPr marL="0" indent="0">
              <a:buNone/>
            </a:pPr>
            <a:endParaRPr lang="en-US" sz="2800" dirty="0" smtClean="0"/>
          </a:p>
          <a:p>
            <a:r>
              <a:rPr lang="en-US" sz="2800" b="1" dirty="0"/>
              <a:t>You must </a:t>
            </a:r>
            <a:r>
              <a:rPr lang="en-US" sz="2800" b="1" dirty="0" smtClean="0"/>
              <a:t>identify  visceral pleural line to </a:t>
            </a:r>
            <a:r>
              <a:rPr lang="en-US" sz="2800" b="1" dirty="0"/>
              <a:t>make </a:t>
            </a:r>
            <a:r>
              <a:rPr lang="en-US" sz="2800" b="1" dirty="0" smtClean="0"/>
              <a:t>definitive </a:t>
            </a:r>
            <a:r>
              <a:rPr lang="en-US" sz="2800" b="1" dirty="0"/>
              <a:t>diagnosis of </a:t>
            </a:r>
            <a:r>
              <a:rPr lang="en-US" sz="2800" b="1" dirty="0" smtClean="0"/>
              <a:t>a pneumothorax</a:t>
            </a:r>
            <a:r>
              <a:rPr lang="en-US" sz="2800" b="1" dirty="0"/>
              <a:t>.</a:t>
            </a:r>
            <a:endParaRPr lang="en-US" sz="2800" dirty="0" smtClean="0"/>
          </a:p>
        </p:txBody>
      </p:sp>
    </p:spTree>
    <p:extLst>
      <p:ext uri="{BB962C8B-B14F-4D97-AF65-F5344CB8AC3E}">
        <p14:creationId xmlns:p14="http://schemas.microsoft.com/office/powerpoint/2010/main" val="5670708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Pneumothorax…</a:t>
            </a:r>
            <a:r>
              <a:rPr lang="en-US" sz="2800" b="1" dirty="0" err="1" smtClean="0"/>
              <a:t>cont</a:t>
            </a:r>
            <a:endParaRPr lang="en-US" sz="2800" dirty="0"/>
          </a:p>
        </p:txBody>
      </p:sp>
      <p:sp>
        <p:nvSpPr>
          <p:cNvPr id="3" name="Content Placeholder 2"/>
          <p:cNvSpPr>
            <a:spLocks noGrp="1"/>
          </p:cNvSpPr>
          <p:nvPr>
            <p:ph idx="1"/>
          </p:nvPr>
        </p:nvSpPr>
        <p:spPr/>
        <p:txBody>
          <a:bodyPr>
            <a:normAutofit/>
          </a:bodyPr>
          <a:lstStyle/>
          <a:p>
            <a:r>
              <a:rPr lang="en-US" dirty="0"/>
              <a:t>There is usually, </a:t>
            </a:r>
            <a:r>
              <a:rPr lang="en-US" sz="3600" b="1" dirty="0"/>
              <a:t>but not always</a:t>
            </a:r>
            <a:r>
              <a:rPr lang="en-US" dirty="0"/>
              <a:t>, an absence of lung </a:t>
            </a:r>
            <a:r>
              <a:rPr lang="en-US" dirty="0" smtClean="0"/>
              <a:t>markings peripheral </a:t>
            </a:r>
            <a:r>
              <a:rPr lang="en-US" dirty="0"/>
              <a:t>to the visceral pleural line</a:t>
            </a:r>
            <a:r>
              <a:rPr lang="en-US" dirty="0" smtClean="0"/>
              <a:t>.</a:t>
            </a:r>
          </a:p>
          <a:p>
            <a:endParaRPr lang="en-US" dirty="0"/>
          </a:p>
          <a:p>
            <a:r>
              <a:rPr lang="en-US" dirty="0"/>
              <a:t>The </a:t>
            </a:r>
            <a:r>
              <a:rPr lang="en-US" b="1" dirty="0"/>
              <a:t>presence of an air–fluid interface in the </a:t>
            </a:r>
            <a:r>
              <a:rPr lang="en-US" b="1" dirty="0" smtClean="0"/>
              <a:t>pleural space </a:t>
            </a:r>
            <a:r>
              <a:rPr lang="en-US" dirty="0" smtClean="0"/>
              <a:t>is often an </a:t>
            </a:r>
            <a:r>
              <a:rPr lang="en-US" dirty="0"/>
              <a:t>indication that there is a </a:t>
            </a:r>
            <a:r>
              <a:rPr lang="en-US" dirty="0" smtClean="0"/>
              <a:t>pneumothorax present.</a:t>
            </a:r>
            <a:endParaRPr lang="en-US" dirty="0"/>
          </a:p>
        </p:txBody>
      </p:sp>
    </p:spTree>
    <p:extLst>
      <p:ext uri="{BB962C8B-B14F-4D97-AF65-F5344CB8AC3E}">
        <p14:creationId xmlns:p14="http://schemas.microsoft.com/office/powerpoint/2010/main" val="16981011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8" name="Picture 4" descr="Related imag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8405" y="1086460"/>
            <a:ext cx="5907512" cy="4914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3556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bg1"/>
                </a:solidFill>
              </a:rPr>
              <a:t>OUOTOUTLINEObjectives</a:t>
            </a:r>
            <a:endParaRPr lang="en-US" dirty="0">
              <a:solidFill>
                <a:schemeClr val="bg1"/>
              </a:solidFill>
            </a:endParaRPr>
          </a:p>
        </p:txBody>
      </p:sp>
      <p:sp>
        <p:nvSpPr>
          <p:cNvPr id="3" name="Content Placeholder 2"/>
          <p:cNvSpPr>
            <a:spLocks noGrp="1"/>
          </p:cNvSpPr>
          <p:nvPr>
            <p:ph idx="1"/>
          </p:nvPr>
        </p:nvSpPr>
        <p:spPr>
          <a:xfrm>
            <a:off x="508000" y="1627457"/>
            <a:ext cx="7732151" cy="3760815"/>
          </a:xfrm>
        </p:spPr>
        <p:txBody>
          <a:bodyPr>
            <a:noAutofit/>
          </a:bodyPr>
          <a:lstStyle/>
          <a:p>
            <a:pPr marL="457200" indent="-457200">
              <a:buFont typeface="+mj-lt"/>
              <a:buAutoNum type="arabicPeriod"/>
            </a:pPr>
            <a:r>
              <a:rPr lang="en-US" sz="2400" dirty="0" smtClean="0"/>
              <a:t>Recognizing an adequate film</a:t>
            </a:r>
          </a:p>
          <a:p>
            <a:pPr marL="457200" indent="-457200">
              <a:buFont typeface="+mj-lt"/>
              <a:buAutoNum type="arabicPeriod"/>
            </a:pPr>
            <a:r>
              <a:rPr lang="en-US" sz="2400" dirty="0" smtClean="0"/>
              <a:t>Review </a:t>
            </a:r>
            <a:r>
              <a:rPr lang="en-US" sz="2400" dirty="0"/>
              <a:t>of basic chest radiographic </a:t>
            </a:r>
            <a:r>
              <a:rPr lang="en-US" sz="2400" dirty="0" smtClean="0"/>
              <a:t>anatomy</a:t>
            </a:r>
          </a:p>
          <a:p>
            <a:pPr marL="457200" indent="-457200">
              <a:buFont typeface="+mj-lt"/>
              <a:buAutoNum type="arabicPeriod"/>
            </a:pPr>
            <a:r>
              <a:rPr lang="en-US" sz="2400" dirty="0" smtClean="0"/>
              <a:t>Apply </a:t>
            </a:r>
            <a:r>
              <a:rPr lang="en-US" sz="2400" dirty="0"/>
              <a:t>a checklist methodology of chest x-ray </a:t>
            </a:r>
            <a:r>
              <a:rPr lang="en-US" sz="2400" dirty="0" smtClean="0"/>
              <a:t>interpretation</a:t>
            </a:r>
          </a:p>
          <a:p>
            <a:pPr marL="457200" indent="-457200">
              <a:buFont typeface="+mj-lt"/>
              <a:buAutoNum type="arabicPeriod"/>
            </a:pPr>
            <a:r>
              <a:rPr lang="en-US" sz="2400" dirty="0" smtClean="0"/>
              <a:t>Review </a:t>
            </a:r>
            <a:r>
              <a:rPr lang="en-US" sz="2400" dirty="0"/>
              <a:t>specific points and pitfalls of pediatric chest x ray interpretation including tubes and lines and evaluation for pneumothorax and </a:t>
            </a:r>
            <a:r>
              <a:rPr lang="en-US" sz="2400" dirty="0" err="1" smtClean="0"/>
              <a:t>pneumomediastinum</a:t>
            </a:r>
            <a:endParaRPr lang="en-US" sz="2400" dirty="0" smtClean="0"/>
          </a:p>
          <a:p>
            <a:pPr marL="457200" indent="-457200">
              <a:buFont typeface="+mj-lt"/>
              <a:buAutoNum type="arabicPeriod"/>
            </a:pPr>
            <a:r>
              <a:rPr lang="en-US" sz="2400" dirty="0" smtClean="0"/>
              <a:t>Chest tubes and Catheters</a:t>
            </a:r>
          </a:p>
          <a:p>
            <a:pPr marL="457200" indent="-457200">
              <a:buFont typeface="+mj-lt"/>
              <a:buAutoNum type="arabicPeriod"/>
            </a:pPr>
            <a:r>
              <a:rPr lang="en-US" sz="2400" dirty="0" smtClean="0"/>
              <a:t>Umbilical venous and arterial catheters</a:t>
            </a:r>
            <a:endParaRPr lang="en-US" sz="2400" dirty="0"/>
          </a:p>
        </p:txBody>
      </p:sp>
    </p:spTree>
    <p:extLst>
      <p:ext uri="{BB962C8B-B14F-4D97-AF65-F5344CB8AC3E}">
        <p14:creationId xmlns:p14="http://schemas.microsoft.com/office/powerpoint/2010/main" val="2419733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5602" name="Picture 2" descr="Pediatric Chest Imaging"/>
          <p:cNvPicPr>
            <a:picLocks noChangeAspect="1" noChangeArrowheads="1"/>
          </p:cNvPicPr>
          <p:nvPr/>
        </p:nvPicPr>
        <p:blipFill rotWithShape="1">
          <a:blip r:embed="rId3">
            <a:extLst>
              <a:ext uri="{28A0092B-C50C-407E-A947-70E740481C1C}">
                <a14:useLocalDpi xmlns:a14="http://schemas.microsoft.com/office/drawing/2010/main" val="0"/>
              </a:ext>
            </a:extLst>
          </a:blip>
          <a:srcRect l="14151" t="7442" r="14051" b="4750"/>
          <a:stretch/>
        </p:blipFill>
        <p:spPr bwMode="auto">
          <a:xfrm>
            <a:off x="2128450" y="766776"/>
            <a:ext cx="5700221" cy="52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2977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www.med-ed.virginia.edu/courses/rad/peds/chest_images/neonate_decube_CXR_with_pneumothora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699" y="1100230"/>
            <a:ext cx="5600594" cy="490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10257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700" name="Picture 4" descr="Pediatric Chest Imaging"/>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2809" r="12841"/>
          <a:stretch/>
        </p:blipFill>
        <p:spPr bwMode="auto">
          <a:xfrm>
            <a:off x="1835835" y="1015512"/>
            <a:ext cx="4520006" cy="4564277"/>
          </a:xfrm>
          <a:prstGeom prst="rect">
            <a:avLst/>
          </a:prstGeom>
          <a:noFill/>
          <a:extLst>
            <a:ext uri="{909E8E84-426E-40DD-AFC4-6F175D3DCCD1}">
              <a14:hiddenFill xmlns:a14="http://schemas.microsoft.com/office/drawing/2010/main">
                <a:solidFill>
                  <a:srgbClr val="FFFFFF"/>
                </a:solidFill>
              </a14:hiddenFill>
            </a:ext>
          </a:extLst>
        </p:spPr>
      </p:pic>
      <p:pic>
        <p:nvPicPr>
          <p:cNvPr id="21506" name="Picture 2" descr="https://images.radiopaedia.org/images/576804/c24b1a24ab76a2c18cf33b74e95cce_big_gallery.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308" y="204823"/>
            <a:ext cx="5950011" cy="6185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9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arn(inVertic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06"/>
                                        </p:tgtEl>
                                        <p:attrNameLst>
                                          <p:attrName>style.visibility</p:attrName>
                                        </p:attrNameLst>
                                      </p:cBhvr>
                                      <p:to>
                                        <p:strVal val="visible"/>
                                      </p:to>
                                    </p:set>
                                    <p:animEffect transition="in" filter="fade">
                                      <p:cBhvr>
                                        <p:cTn id="12" dur="5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Summary; features of pneumothorax</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Visualization of the visceral pleural line—a must for the </a:t>
            </a:r>
            <a:r>
              <a:rPr lang="en-US" dirty="0" smtClean="0"/>
              <a:t>diagnosis. </a:t>
            </a:r>
          </a:p>
          <a:p>
            <a:endParaRPr lang="en-US" dirty="0" smtClean="0"/>
          </a:p>
          <a:p>
            <a:r>
              <a:rPr lang="en-US" dirty="0" smtClean="0"/>
              <a:t>Absence of lung markings distal to the visceral pleural line (</a:t>
            </a:r>
            <a:r>
              <a:rPr lang="en-US" dirty="0"/>
              <a:t>most times</a:t>
            </a:r>
            <a:r>
              <a:rPr lang="en-US" dirty="0" smtClean="0"/>
              <a:t>)</a:t>
            </a:r>
          </a:p>
          <a:p>
            <a:endParaRPr lang="en-US" dirty="0"/>
          </a:p>
          <a:p>
            <a:r>
              <a:rPr lang="en-US" dirty="0" smtClean="0"/>
              <a:t>The </a:t>
            </a:r>
            <a:r>
              <a:rPr lang="en-US" dirty="0"/>
              <a:t>presence of an air–fluid interface in the pleural </a:t>
            </a:r>
            <a:r>
              <a:rPr lang="en-US" dirty="0" smtClean="0"/>
              <a:t>space.</a:t>
            </a:r>
            <a:endParaRPr lang="en-US" dirty="0"/>
          </a:p>
        </p:txBody>
      </p:sp>
    </p:spTree>
    <p:extLst>
      <p:ext uri="{BB962C8B-B14F-4D97-AF65-F5344CB8AC3E}">
        <p14:creationId xmlns:p14="http://schemas.microsoft.com/office/powerpoint/2010/main" val="21930798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PNEUMOMEDIASTINUM</a:t>
            </a:r>
            <a:endParaRPr lang="en-US" dirty="0"/>
          </a:p>
        </p:txBody>
      </p:sp>
      <p:sp>
        <p:nvSpPr>
          <p:cNvPr id="3" name="Content Placeholder 2"/>
          <p:cNvSpPr>
            <a:spLocks noGrp="1"/>
          </p:cNvSpPr>
          <p:nvPr>
            <p:ph idx="1"/>
          </p:nvPr>
        </p:nvSpPr>
        <p:spPr>
          <a:xfrm>
            <a:off x="457200" y="2286000"/>
            <a:ext cx="8229600" cy="3840163"/>
          </a:xfrm>
        </p:spPr>
        <p:txBody>
          <a:bodyPr/>
          <a:lstStyle/>
          <a:p>
            <a:r>
              <a:rPr lang="en-US" dirty="0" smtClean="0"/>
              <a:t>Occurs when is in the mediastinum.</a:t>
            </a:r>
          </a:p>
          <a:p>
            <a:endParaRPr lang="en-US" dirty="0" smtClean="0"/>
          </a:p>
          <a:p>
            <a:r>
              <a:rPr lang="en-US" dirty="0" smtClean="0"/>
              <a:t>May develop secondary to perforation of air-containing </a:t>
            </a:r>
            <a:r>
              <a:rPr lang="en-US" dirty="0" err="1" smtClean="0"/>
              <a:t>viscus</a:t>
            </a:r>
            <a:r>
              <a:rPr lang="en-US" dirty="0" smtClean="0"/>
              <a:t> in the mediastinum </a:t>
            </a:r>
            <a:r>
              <a:rPr lang="en-US" dirty="0" err="1" smtClean="0"/>
              <a:t>e.g</a:t>
            </a:r>
            <a:r>
              <a:rPr lang="en-US" dirty="0" smtClean="0"/>
              <a:t> esophagus </a:t>
            </a:r>
            <a:r>
              <a:rPr lang="en-US" dirty="0"/>
              <a:t>or tracheobronchial tree.</a:t>
            </a:r>
          </a:p>
        </p:txBody>
      </p:sp>
    </p:spTree>
    <p:extLst>
      <p:ext uri="{BB962C8B-B14F-4D97-AF65-F5344CB8AC3E}">
        <p14:creationId xmlns:p14="http://schemas.microsoft.com/office/powerpoint/2010/main" val="28680303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Radiographic findings of pneumomediastinum</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a:t>Linear, </a:t>
            </a:r>
            <a:r>
              <a:rPr lang="en-US" sz="2800" dirty="0" smtClean="0"/>
              <a:t>streak like </a:t>
            </a:r>
            <a:r>
              <a:rPr lang="en-US" sz="2800" dirty="0"/>
              <a:t>lucency associated with a </a:t>
            </a:r>
            <a:r>
              <a:rPr lang="en-US" sz="2800" dirty="0" smtClean="0"/>
              <a:t>thin white </a:t>
            </a:r>
            <a:r>
              <a:rPr lang="en-US" sz="2800" dirty="0"/>
              <a:t>line paralleling the left heart </a:t>
            </a:r>
            <a:r>
              <a:rPr lang="en-US" sz="2800" dirty="0" smtClean="0"/>
              <a:t>border.</a:t>
            </a:r>
          </a:p>
          <a:p>
            <a:endParaRPr lang="en-US" sz="2800" dirty="0"/>
          </a:p>
          <a:p>
            <a:r>
              <a:rPr lang="en-US" sz="2800" dirty="0"/>
              <a:t>Streaky air outlining the great vessels (aorta,</a:t>
            </a:r>
          </a:p>
          <a:p>
            <a:pPr marL="0" indent="0">
              <a:buNone/>
            </a:pPr>
            <a:r>
              <a:rPr lang="it-IT" sz="2800" dirty="0" smtClean="0"/>
              <a:t>    SVC, </a:t>
            </a:r>
            <a:r>
              <a:rPr lang="it-IT" sz="2800" dirty="0"/>
              <a:t>carotid arteries</a:t>
            </a:r>
            <a:r>
              <a:rPr lang="it-IT" sz="2800" dirty="0" smtClean="0"/>
              <a:t>)</a:t>
            </a:r>
          </a:p>
          <a:p>
            <a:pPr marL="0" indent="0">
              <a:buNone/>
            </a:pPr>
            <a:endParaRPr lang="it-IT" sz="2800" dirty="0"/>
          </a:p>
          <a:p>
            <a:r>
              <a:rPr lang="en-US" sz="2800" dirty="0" smtClean="0"/>
              <a:t>Linear </a:t>
            </a:r>
            <a:r>
              <a:rPr lang="en-US" sz="2800" dirty="0"/>
              <a:t>streaks of air parallel to </a:t>
            </a:r>
            <a:r>
              <a:rPr lang="en-US" sz="2800" dirty="0" smtClean="0"/>
              <a:t>spine in upper </a:t>
            </a:r>
            <a:r>
              <a:rPr lang="en-US" sz="2800" dirty="0"/>
              <a:t>thorax extending into </a:t>
            </a:r>
            <a:r>
              <a:rPr lang="en-US" sz="2800" dirty="0" smtClean="0"/>
              <a:t>neck and surrounding esophagus </a:t>
            </a:r>
            <a:r>
              <a:rPr lang="en-US" sz="2800" dirty="0"/>
              <a:t>and </a:t>
            </a:r>
            <a:r>
              <a:rPr lang="en-US" sz="2800" dirty="0" smtClean="0"/>
              <a:t>trachea.</a:t>
            </a:r>
          </a:p>
          <a:p>
            <a:endParaRPr lang="en-US" sz="2800" dirty="0" smtClean="0"/>
          </a:p>
          <a:p>
            <a:r>
              <a:rPr lang="en-US" sz="2800" dirty="0"/>
              <a:t>Continuous diaphragm </a:t>
            </a:r>
            <a:r>
              <a:rPr lang="en-US" sz="2800" dirty="0" smtClean="0"/>
              <a:t>sign.</a:t>
            </a:r>
            <a:endParaRPr lang="en-US" sz="2800" dirty="0"/>
          </a:p>
        </p:txBody>
      </p:sp>
    </p:spTree>
    <p:extLst>
      <p:ext uri="{BB962C8B-B14F-4D97-AF65-F5344CB8AC3E}">
        <p14:creationId xmlns:p14="http://schemas.microsoft.com/office/powerpoint/2010/main" val="29042606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 y="2133600"/>
            <a:ext cx="5151023" cy="4383253"/>
          </a:xfr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0329" y="2416134"/>
            <a:ext cx="4431993" cy="4096237"/>
          </a:xfrm>
          <a:prstGeom prst="rect">
            <a:avLst/>
          </a:prstGeom>
        </p:spPr>
      </p:pic>
    </p:spTree>
    <p:extLst>
      <p:ext uri="{BB962C8B-B14F-4D97-AF65-F5344CB8AC3E}">
        <p14:creationId xmlns:p14="http://schemas.microsoft.com/office/powerpoint/2010/main" val="88342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381779"/>
            <a:ext cx="5334000" cy="4797620"/>
          </a:xfrm>
        </p:spPr>
      </p:pic>
    </p:spTree>
    <p:extLst>
      <p:ext uri="{BB962C8B-B14F-4D97-AF65-F5344CB8AC3E}">
        <p14:creationId xmlns:p14="http://schemas.microsoft.com/office/powerpoint/2010/main" val="29260654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28789"/>
            <a:ext cx="7241540" cy="4525963"/>
          </a:xfrm>
        </p:spPr>
      </p:pic>
    </p:spTree>
    <p:extLst>
      <p:ext uri="{BB962C8B-B14F-4D97-AF65-F5344CB8AC3E}">
        <p14:creationId xmlns:p14="http://schemas.microsoft.com/office/powerpoint/2010/main" val="10509047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1981200"/>
            <a:ext cx="4762500" cy="4267200"/>
          </a:xfrm>
        </p:spPr>
      </p:pic>
    </p:spTree>
    <p:extLst>
      <p:ext uri="{BB962C8B-B14F-4D97-AF65-F5344CB8AC3E}">
        <p14:creationId xmlns:p14="http://schemas.microsoft.com/office/powerpoint/2010/main" val="2595834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Recognizing a Technically</a:t>
            </a:r>
            <a:br>
              <a:rPr lang="en-US" b="1" dirty="0"/>
            </a:br>
            <a:r>
              <a:rPr lang="en-US" b="1" dirty="0"/>
              <a:t>Adequate Chest Radiograph</a:t>
            </a:r>
            <a:endParaRPr lang="en-US" dirty="0"/>
          </a:p>
        </p:txBody>
      </p:sp>
      <p:sp>
        <p:nvSpPr>
          <p:cNvPr id="3" name="Content Placeholder 2"/>
          <p:cNvSpPr>
            <a:spLocks noGrp="1"/>
          </p:cNvSpPr>
          <p:nvPr>
            <p:ph idx="1"/>
          </p:nvPr>
        </p:nvSpPr>
        <p:spPr/>
        <p:txBody>
          <a:bodyPr>
            <a:normAutofit fontScale="62500" lnSpcReduction="20000"/>
          </a:bodyPr>
          <a:lstStyle/>
          <a:p>
            <a:r>
              <a:rPr lang="en-US" sz="3800" dirty="0" smtClean="0"/>
              <a:t>Important … </a:t>
            </a:r>
            <a:r>
              <a:rPr lang="en-US" sz="3800" dirty="0"/>
              <a:t>technical </a:t>
            </a:r>
            <a:r>
              <a:rPr lang="en-US" sz="3800" dirty="0" smtClean="0"/>
              <a:t>deficiencies  can mimic pathologies.</a:t>
            </a:r>
          </a:p>
          <a:p>
            <a:r>
              <a:rPr lang="en-US" sz="4400" b="1" dirty="0" smtClean="0"/>
              <a:t>Penetration </a:t>
            </a:r>
            <a:r>
              <a:rPr lang="en-US" b="1" dirty="0" smtClean="0"/>
              <a:t>- Y</a:t>
            </a:r>
            <a:r>
              <a:rPr lang="en-US" dirty="0" smtClean="0"/>
              <a:t>ou </a:t>
            </a:r>
            <a:r>
              <a:rPr lang="en-US" dirty="0"/>
              <a:t>should </a:t>
            </a:r>
            <a:r>
              <a:rPr lang="en-US" dirty="0" smtClean="0"/>
              <a:t>see thoracic spine </a:t>
            </a:r>
            <a:r>
              <a:rPr lang="en-US" dirty="0"/>
              <a:t>through </a:t>
            </a:r>
            <a:r>
              <a:rPr lang="en-US" dirty="0" smtClean="0"/>
              <a:t>heart shadow. </a:t>
            </a:r>
          </a:p>
          <a:p>
            <a:endParaRPr lang="en-US" dirty="0" smtClean="0"/>
          </a:p>
          <a:p>
            <a:r>
              <a:rPr lang="en-US" dirty="0" smtClean="0"/>
              <a:t>Underpenetrated </a:t>
            </a:r>
            <a:r>
              <a:rPr lang="en-US" dirty="0"/>
              <a:t>(too light) studies </a:t>
            </a:r>
            <a:r>
              <a:rPr lang="en-US" dirty="0" smtClean="0"/>
              <a:t>obscure left </a:t>
            </a:r>
            <a:r>
              <a:rPr lang="en-US" dirty="0"/>
              <a:t>lung base </a:t>
            </a:r>
            <a:r>
              <a:rPr lang="en-US" dirty="0" smtClean="0"/>
              <a:t>&amp;tend </a:t>
            </a:r>
            <a:r>
              <a:rPr lang="en-US" dirty="0"/>
              <a:t>to spuriously accentuate </a:t>
            </a:r>
            <a:r>
              <a:rPr lang="en-US" dirty="0" smtClean="0"/>
              <a:t>lung  markings</a:t>
            </a:r>
            <a:r>
              <a:rPr lang="en-US" dirty="0"/>
              <a:t>; </a:t>
            </a:r>
            <a:endParaRPr lang="en-US" dirty="0" smtClean="0"/>
          </a:p>
          <a:p>
            <a:endParaRPr lang="en-US" dirty="0"/>
          </a:p>
          <a:p>
            <a:r>
              <a:rPr lang="en-US" dirty="0" smtClean="0"/>
              <a:t>over penetrated </a:t>
            </a:r>
            <a:r>
              <a:rPr lang="en-US" dirty="0"/>
              <a:t>studies (too dark) may mimic </a:t>
            </a:r>
            <a:r>
              <a:rPr lang="en-US" dirty="0" smtClean="0"/>
              <a:t>emphysema or </a:t>
            </a:r>
            <a:r>
              <a:rPr lang="en-US" dirty="0"/>
              <a:t>pneumothorax</a:t>
            </a:r>
            <a:r>
              <a:rPr lang="en-US" dirty="0" smtClean="0"/>
              <a:t>.</a:t>
            </a:r>
          </a:p>
          <a:p>
            <a:pPr marL="0" indent="0">
              <a:buNone/>
            </a:pPr>
            <a:endParaRPr lang="en-US" dirty="0"/>
          </a:p>
          <a:p>
            <a:r>
              <a:rPr lang="en-US" dirty="0" smtClean="0"/>
              <a:t> </a:t>
            </a:r>
            <a:r>
              <a:rPr lang="en-US" sz="4400" b="1" dirty="0" smtClean="0"/>
              <a:t>Inspiration- </a:t>
            </a:r>
            <a:r>
              <a:rPr lang="en-US" sz="3800" dirty="0" smtClean="0"/>
              <a:t>You</a:t>
            </a:r>
            <a:r>
              <a:rPr lang="en-US" sz="3800" b="1" dirty="0" smtClean="0"/>
              <a:t> </a:t>
            </a:r>
            <a:r>
              <a:rPr lang="en-US" dirty="0" smtClean="0"/>
              <a:t>Should </a:t>
            </a:r>
            <a:r>
              <a:rPr lang="en-US" dirty="0"/>
              <a:t>see at least </a:t>
            </a:r>
            <a:r>
              <a:rPr lang="en-US" dirty="0" smtClean="0"/>
              <a:t>8 to 9 posterior ribs. </a:t>
            </a:r>
          </a:p>
          <a:p>
            <a:pPr marL="0" indent="0">
              <a:buNone/>
            </a:pPr>
            <a:r>
              <a:rPr lang="en-US" b="1" dirty="0" smtClean="0"/>
              <a:t>         ?</a:t>
            </a:r>
            <a:r>
              <a:rPr lang="en-US" sz="2600" b="1" dirty="0" smtClean="0"/>
              <a:t>DIFFERENTIATING BETWEEN ANTERIOR </a:t>
            </a:r>
            <a:r>
              <a:rPr lang="en-US" sz="2600" b="1" dirty="0"/>
              <a:t>AND POSTERIOR </a:t>
            </a:r>
            <a:r>
              <a:rPr lang="en-US" sz="2600" b="1" dirty="0" smtClean="0"/>
              <a:t>RIBS.</a:t>
            </a:r>
            <a:br>
              <a:rPr lang="en-US" sz="2600" b="1" dirty="0" smtClean="0"/>
            </a:br>
            <a:endParaRPr lang="en-US" sz="2600" b="1" dirty="0" smtClean="0"/>
          </a:p>
          <a:p>
            <a:r>
              <a:rPr lang="en-US" dirty="0" smtClean="0"/>
              <a:t>Poor  inspiratory </a:t>
            </a:r>
            <a:r>
              <a:rPr lang="en-US" dirty="0"/>
              <a:t>efforts may mimic basilar lung disease and may make the</a:t>
            </a:r>
          </a:p>
          <a:p>
            <a:pPr marL="0" indent="0">
              <a:buNone/>
            </a:pPr>
            <a:r>
              <a:rPr lang="en-US" dirty="0" smtClean="0"/>
              <a:t>     heart </a:t>
            </a:r>
            <a:r>
              <a:rPr lang="en-US" dirty="0"/>
              <a:t>appear larger</a:t>
            </a:r>
            <a:r>
              <a:rPr lang="en-US" dirty="0" smtClean="0"/>
              <a:t>.</a:t>
            </a:r>
            <a:endParaRPr lang="en-US" b="1" dirty="0"/>
          </a:p>
        </p:txBody>
      </p:sp>
    </p:spTree>
    <p:extLst>
      <p:ext uri="{BB962C8B-B14F-4D97-AF65-F5344CB8AC3E}">
        <p14:creationId xmlns:p14="http://schemas.microsoft.com/office/powerpoint/2010/main" val="30513172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â¢   Is seen in the stomach, it should not be    positioned at the gastroesophageal junction    or above for fluid will re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700" y="1231900"/>
            <a:ext cx="5688471" cy="4270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944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â¢   The central venous line is usually inserted    either through:     (i) the subclavian vein to the    brachiocephalic v..."/>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3797" y="1231900"/>
            <a:ext cx="5988677" cy="4496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371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6431" y="1431112"/>
            <a:ext cx="6792704" cy="456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7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137" y="968130"/>
            <a:ext cx="7245143" cy="485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454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13803" y="1078816"/>
            <a:ext cx="7166315" cy="478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9932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25235" y="1231900"/>
            <a:ext cx="7112860" cy="476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6694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â¢   Too low a position should also be avoided to    prevent complications of bowel or renal    ischemia, which may occur i..."/>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862" r="18379" b="8363"/>
          <a:stretch/>
        </p:blipFill>
        <p:spPr bwMode="auto">
          <a:xfrm>
            <a:off x="2328942" y="908185"/>
            <a:ext cx="4626560" cy="499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10607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descr="âPostmortem venogram in 27-week premature neonate shows normal anatomy.                                  Schlesinger A E e..."/>
          <p:cNvPicPr>
            <a:picLocks noChangeAspect="1" noChangeArrowheads="1"/>
          </p:cNvPicPr>
          <p:nvPr/>
        </p:nvPicPr>
        <p:blipFill rotWithShape="1">
          <a:blip r:embed="rId2">
            <a:extLst>
              <a:ext uri="{28A0092B-C50C-407E-A947-70E740481C1C}">
                <a14:useLocalDpi xmlns:a14="http://schemas.microsoft.com/office/drawing/2010/main" val="0"/>
              </a:ext>
            </a:extLst>
          </a:blip>
          <a:srcRect l="20402" t="15954" r="14302" b="18758"/>
          <a:stretch/>
        </p:blipFill>
        <p:spPr bwMode="auto">
          <a:xfrm>
            <a:off x="1612101" y="1089367"/>
            <a:ext cx="6324560" cy="4747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686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50266"/>
          <a:stretch/>
        </p:blipFill>
        <p:spPr bwMode="auto">
          <a:xfrm>
            <a:off x="2321170" y="857251"/>
            <a:ext cx="4209757" cy="521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8900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6401" y="1231900"/>
            <a:ext cx="7153275" cy="476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21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159" y="1600200"/>
            <a:ext cx="4293681" cy="4525963"/>
          </a:xfrm>
        </p:spPr>
      </p:pic>
    </p:spTree>
    <p:extLst>
      <p:ext uri="{BB962C8B-B14F-4D97-AF65-F5344CB8AC3E}">
        <p14:creationId xmlns:p14="http://schemas.microsoft.com/office/powerpoint/2010/main" val="296735616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9131" y="1046663"/>
            <a:ext cx="6307716" cy="4737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9308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descr="â¢   The thymus is normally prominent on chest films    during the first few years of life.â¢   Less noticeable after 3-4ye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8648" y="1390196"/>
            <a:ext cx="5631287" cy="4227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8611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7236" y="977707"/>
            <a:ext cx="4933345" cy="5023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58363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42764" y="857251"/>
            <a:ext cx="4131294" cy="5246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6553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9386" y="1231900"/>
            <a:ext cx="7503136" cy="4668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7203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desc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23425" y="857251"/>
            <a:ext cx="7350437" cy="5145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76682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050" y="1110469"/>
            <a:ext cx="6582454" cy="4607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7497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111" y="979444"/>
            <a:ext cx="6892907" cy="4825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2310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320" y="1390167"/>
            <a:ext cx="6983988" cy="4349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55309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desc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02" y="1434024"/>
            <a:ext cx="7162917" cy="441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943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28789"/>
            <a:ext cx="7241540" cy="4525963"/>
          </a:xfrm>
        </p:spPr>
      </p:pic>
    </p:spTree>
    <p:extLst>
      <p:ext uri="{BB962C8B-B14F-4D97-AF65-F5344CB8AC3E}">
        <p14:creationId xmlns:p14="http://schemas.microsoft.com/office/powerpoint/2010/main" val="32584833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descr="Chest radiograph checklist: 1.   Trachea in midline or slight buckle to right at thoracic inlet. 2.   Thymus - large wate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2550" t="22190" r="23776" b="10970"/>
          <a:stretch/>
        </p:blipFill>
        <p:spPr bwMode="auto">
          <a:xfrm>
            <a:off x="2217749" y="1121020"/>
            <a:ext cx="5044426" cy="4716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62291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2800" b="1" dirty="0" smtClean="0"/>
              <a:t>Learning Radiology </a:t>
            </a:r>
            <a:r>
              <a:rPr lang="en-US" sz="1600" dirty="0" smtClean="0"/>
              <a:t>RECOGNIZING </a:t>
            </a:r>
            <a:r>
              <a:rPr lang="en-US" sz="1600" dirty="0"/>
              <a:t>THE BASICS 3rd </a:t>
            </a:r>
            <a:r>
              <a:rPr lang="en-US" sz="1600" dirty="0" smtClean="0"/>
              <a:t>EDITION. </a:t>
            </a:r>
            <a:r>
              <a:rPr lang="en-US" sz="1600" b="1" dirty="0"/>
              <a:t>William Herring, MD, </a:t>
            </a:r>
            <a:r>
              <a:rPr lang="en-US" sz="1600" b="1" dirty="0" smtClean="0"/>
              <a:t>FACR.</a:t>
            </a:r>
          </a:p>
          <a:p>
            <a:r>
              <a:rPr lang="en-US" sz="1600" b="1" dirty="0" smtClean="0"/>
              <a:t>University of Virginia </a:t>
            </a:r>
          </a:p>
          <a:p>
            <a:r>
              <a:rPr lang="en-US" sz="1600" b="1" dirty="0" smtClean="0"/>
              <a:t>DDIRM</a:t>
            </a:r>
            <a:endParaRPr lang="en-US" sz="1600" dirty="0"/>
          </a:p>
        </p:txBody>
      </p:sp>
    </p:spTree>
    <p:extLst>
      <p:ext uri="{BB962C8B-B14F-4D97-AF65-F5344CB8AC3E}">
        <p14:creationId xmlns:p14="http://schemas.microsoft.com/office/powerpoint/2010/main" val="6268415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dirty="0" smtClean="0"/>
              <a:t>Q &amp; A</a:t>
            </a:r>
            <a:endParaRPr lang="en-US" dirty="0"/>
          </a:p>
        </p:txBody>
      </p:sp>
    </p:spTree>
    <p:extLst>
      <p:ext uri="{BB962C8B-B14F-4D97-AF65-F5344CB8AC3E}">
        <p14:creationId xmlns:p14="http://schemas.microsoft.com/office/powerpoint/2010/main" val="16729555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dirty="0" smtClean="0"/>
          </a:p>
          <a:p>
            <a:pPr algn="ctr"/>
            <a:endParaRPr lang="en-US" dirty="0"/>
          </a:p>
          <a:p>
            <a:pPr algn="ctr"/>
            <a:endParaRPr lang="en-US" dirty="0" smtClean="0"/>
          </a:p>
          <a:p>
            <a:pPr algn="ctr"/>
            <a:r>
              <a:rPr lang="en-US" dirty="0" smtClean="0"/>
              <a:t>THANK YOU</a:t>
            </a:r>
            <a:endParaRPr lang="en-US" dirty="0"/>
          </a:p>
        </p:txBody>
      </p:sp>
    </p:spTree>
    <p:extLst>
      <p:ext uri="{BB962C8B-B14F-4D97-AF65-F5344CB8AC3E}">
        <p14:creationId xmlns:p14="http://schemas.microsoft.com/office/powerpoint/2010/main" val="388299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1752600"/>
            <a:ext cx="8077200" cy="3877985"/>
          </a:xfrm>
          <a:prstGeom prst="rect">
            <a:avLst/>
          </a:prstGeom>
        </p:spPr>
        <p:txBody>
          <a:bodyPr wrap="square">
            <a:spAutoFit/>
          </a:bodyPr>
          <a:lstStyle/>
          <a:p>
            <a:r>
              <a:rPr lang="en-US" sz="2800" b="1" dirty="0"/>
              <a:t>Rotation- </a:t>
            </a:r>
            <a:r>
              <a:rPr lang="en-US" dirty="0"/>
              <a:t>Spinous process should fall equidistant </a:t>
            </a:r>
            <a:r>
              <a:rPr lang="en-US" dirty="0" smtClean="0"/>
              <a:t>between  </a:t>
            </a:r>
            <a:r>
              <a:rPr lang="en-US" dirty="0"/>
              <a:t>the medial ends of the clavicles</a:t>
            </a:r>
            <a:r>
              <a:rPr lang="en-US" dirty="0" smtClean="0"/>
              <a:t>.</a:t>
            </a:r>
          </a:p>
          <a:p>
            <a:endParaRPr lang="en-US" b="1" dirty="0"/>
          </a:p>
          <a:p>
            <a:r>
              <a:rPr lang="en-US" dirty="0"/>
              <a:t>Rotation </a:t>
            </a:r>
            <a:r>
              <a:rPr lang="en-US" dirty="0" smtClean="0"/>
              <a:t>can introduce </a:t>
            </a:r>
            <a:r>
              <a:rPr lang="en-US" dirty="0"/>
              <a:t>numerous </a:t>
            </a:r>
            <a:r>
              <a:rPr lang="en-US" dirty="0" err="1"/>
              <a:t>artifactual</a:t>
            </a:r>
            <a:r>
              <a:rPr lang="en-US" dirty="0"/>
              <a:t> anomalies affecting the contour of</a:t>
            </a:r>
          </a:p>
          <a:p>
            <a:r>
              <a:rPr lang="en-US" dirty="0"/>
              <a:t>the heart and the appearance of the hila and diaphragm</a:t>
            </a:r>
            <a:r>
              <a:rPr lang="en-US" dirty="0" smtClean="0"/>
              <a:t>.</a:t>
            </a:r>
          </a:p>
          <a:p>
            <a:endParaRPr lang="en-US" b="1" dirty="0"/>
          </a:p>
          <a:p>
            <a:r>
              <a:rPr lang="en-US" sz="2800" b="1" dirty="0"/>
              <a:t>Magnification- </a:t>
            </a:r>
            <a:r>
              <a:rPr lang="en-US" dirty="0" err="1"/>
              <a:t>Anteroposterior</a:t>
            </a:r>
            <a:r>
              <a:rPr lang="en-US" dirty="0"/>
              <a:t> films (mostly portable chest x-rays)magnify the heart slightly</a:t>
            </a:r>
            <a:r>
              <a:rPr lang="en-US" dirty="0" smtClean="0"/>
              <a:t>.</a:t>
            </a:r>
          </a:p>
          <a:p>
            <a:endParaRPr lang="en-US" b="1" dirty="0"/>
          </a:p>
          <a:p>
            <a:endParaRPr lang="en-US" b="1" dirty="0"/>
          </a:p>
          <a:p>
            <a:r>
              <a:rPr lang="en-US" dirty="0"/>
              <a:t> </a:t>
            </a:r>
            <a:r>
              <a:rPr lang="en-US" sz="2800" b="1" dirty="0"/>
              <a:t>Angulation </a:t>
            </a:r>
            <a:r>
              <a:rPr lang="en-US" b="1" dirty="0"/>
              <a:t>- </a:t>
            </a:r>
            <a:r>
              <a:rPr lang="en-US" dirty="0"/>
              <a:t>Clavicle normally has an S shape, and medial end</a:t>
            </a:r>
          </a:p>
          <a:p>
            <a:r>
              <a:rPr lang="en-US" dirty="0"/>
              <a:t>superimposes onto the 3rd or 4th rib</a:t>
            </a:r>
          </a:p>
        </p:txBody>
      </p:sp>
    </p:spTree>
    <p:extLst>
      <p:ext uri="{BB962C8B-B14F-4D97-AF65-F5344CB8AC3E}">
        <p14:creationId xmlns:p14="http://schemas.microsoft.com/office/powerpoint/2010/main" val="19760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descr="Image result for chest anatomy radiograph"/>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0175" r="43899" b="16259"/>
          <a:stretch/>
        </p:blipFill>
        <p:spPr bwMode="auto">
          <a:xfrm>
            <a:off x="1496669" y="857250"/>
            <a:ext cx="6072078" cy="516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5672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p:spPr>
        <p:txBody>
          <a:bodyPr>
            <a:normAutofit/>
          </a:bodyPr>
          <a:lstStyle/>
          <a:p>
            <a:pPr marL="571500" indent="-571500" algn="l">
              <a:buFont typeface="Arial" pitchFamily="34" charset="0"/>
              <a:buChar char="•"/>
            </a:pPr>
            <a:r>
              <a:rPr lang="en-US" sz="3600" dirty="0" smtClean="0"/>
              <a:t>Normal anatomy of the chest</a:t>
            </a:r>
            <a:br>
              <a:rPr lang="en-US" sz="3600" dirty="0" smtClean="0"/>
            </a:br>
            <a:r>
              <a:rPr lang="en-US" sz="3600" dirty="0" smtClean="0"/>
              <a:t>by conventional radiography</a:t>
            </a:r>
            <a:br>
              <a:rPr lang="en-US" sz="3600" dirty="0" smtClean="0"/>
            </a:br>
            <a:r>
              <a:rPr lang="en-US" sz="3600" dirty="0" smtClean="0"/>
              <a:t/>
            </a:r>
            <a:br>
              <a:rPr lang="en-US" sz="3600" dirty="0" smtClean="0"/>
            </a:br>
            <a:r>
              <a:rPr lang="en-US" sz="2400" b="1" dirty="0" smtClean="0"/>
              <a:t>You only see what you look for, and you only look for what you know.</a:t>
            </a:r>
            <a:br>
              <a:rPr lang="en-US" sz="2400" b="1" dirty="0" smtClean="0"/>
            </a:br>
            <a:r>
              <a:rPr lang="en-US" sz="2400" b="1" dirty="0" smtClean="0"/>
              <a:t/>
            </a:r>
            <a:br>
              <a:rPr lang="en-US" sz="2400" b="1" dirty="0" smtClean="0"/>
            </a:br>
            <a:r>
              <a:rPr lang="en-US" sz="2400" dirty="0" smtClean="0"/>
              <a:t>2 Views are common, PA and lateral Views.</a:t>
            </a:r>
            <a:r>
              <a:rPr lang="en-US" sz="2400" dirty="0"/>
              <a:t/>
            </a:r>
            <a:br>
              <a:rPr lang="en-US" sz="2400" dirty="0"/>
            </a:br>
            <a:r>
              <a:rPr lang="en-US" sz="2400" dirty="0" smtClean="0"/>
              <a:t/>
            </a:r>
            <a:br>
              <a:rPr lang="en-US" sz="2400" dirty="0" smtClean="0"/>
            </a:br>
            <a:r>
              <a:rPr lang="en-US" sz="2400" dirty="0" smtClean="0"/>
              <a:t>Vessels, Trachea, and bronchi—normal lung markings</a:t>
            </a:r>
            <a:br>
              <a:rPr lang="en-US" sz="2400" dirty="0" smtClean="0"/>
            </a:br>
            <a:r>
              <a:rPr lang="en-US" sz="2400" dirty="0"/>
              <a:t>Pleura—normal </a:t>
            </a:r>
            <a:r>
              <a:rPr lang="en-US" sz="2400" dirty="0" smtClean="0"/>
              <a:t>anatomy</a:t>
            </a:r>
            <a:br>
              <a:rPr lang="en-US" sz="2400" dirty="0" smtClean="0"/>
            </a:br>
            <a:r>
              <a:rPr lang="en-US" sz="2400" dirty="0" smtClean="0"/>
              <a:t>Heart  contours and diaphragm</a:t>
            </a:r>
            <a:br>
              <a:rPr lang="en-US" sz="2400" dirty="0" smtClean="0"/>
            </a:br>
            <a:r>
              <a:rPr lang="en-US" sz="2400" dirty="0" smtClean="0"/>
              <a:t>Bonny structures and </a:t>
            </a:r>
            <a:r>
              <a:rPr lang="en-US" sz="2400" dirty="0"/>
              <a:t>Soft tissues of the chest wall</a:t>
            </a:r>
            <a:r>
              <a:rPr lang="en-US" sz="2400" dirty="0" smtClean="0"/>
              <a:t/>
            </a:r>
            <a:br>
              <a:rPr lang="en-US" sz="2400" dirty="0" smtClean="0"/>
            </a:br>
            <a:r>
              <a:rPr lang="en-US" sz="2400" dirty="0" smtClean="0"/>
              <a:t>Visualized parts of the abdomen</a:t>
            </a:r>
            <a:r>
              <a:rPr lang="en-US" sz="2400" b="1" dirty="0" smtClean="0"/>
              <a:t/>
            </a:r>
            <a:br>
              <a:rPr lang="en-US" sz="2400" b="1" dirty="0" smtClean="0"/>
            </a:br>
            <a:endParaRPr lang="en-US" sz="2400" b="1" dirty="0"/>
          </a:p>
        </p:txBody>
      </p:sp>
    </p:spTree>
    <p:extLst>
      <p:ext uri="{BB962C8B-B14F-4D97-AF65-F5344CB8AC3E}">
        <p14:creationId xmlns:p14="http://schemas.microsoft.com/office/powerpoint/2010/main" val="720431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9800" y="274638"/>
            <a:ext cx="4309963" cy="6895943"/>
          </a:xfrm>
        </p:spPr>
      </p:pic>
    </p:spTree>
    <p:extLst>
      <p:ext uri="{BB962C8B-B14F-4D97-AF65-F5344CB8AC3E}">
        <p14:creationId xmlns:p14="http://schemas.microsoft.com/office/powerpoint/2010/main" val="3710782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1124</Words>
  <Application>Microsoft Office PowerPoint</Application>
  <PresentationFormat>On-screen Show (4:3)</PresentationFormat>
  <Paragraphs>177</Paragraphs>
  <Slides>53</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53</vt:i4>
      </vt:variant>
    </vt:vector>
  </HeadingPairs>
  <TitlesOfParts>
    <vt:vector size="56" baseType="lpstr">
      <vt:lpstr>Arial</vt:lpstr>
      <vt:lpstr>Calibri</vt:lpstr>
      <vt:lpstr>Office Theme</vt:lpstr>
      <vt:lpstr>Chest Radiograph Pneumothorax Pneumomediastinum</vt:lpstr>
      <vt:lpstr>OUOTOUTLINEObjectives</vt:lpstr>
      <vt:lpstr>Recognizing a Technically Adequate Chest Radiograph</vt:lpstr>
      <vt:lpstr>PowerPoint Presentation</vt:lpstr>
      <vt:lpstr>PowerPoint Presentation</vt:lpstr>
      <vt:lpstr>PowerPoint Presentation</vt:lpstr>
      <vt:lpstr>PowerPoint Presentation</vt:lpstr>
      <vt:lpstr>Normal anatomy of the chest by conventional radiography  You only see what you look for, and you only look for what you know.  2 Views are common, PA and lateral Views.  Vessels, Trachea, and bronchi—normal lung markings Pleura—normal anatomy Heart  contours and diaphragm Bonny structures and Soft tissues of the chest wall Visualized parts of the abdomen </vt:lpstr>
      <vt:lpstr>PowerPoint Presentation</vt:lpstr>
      <vt:lpstr>Five Key Areas on the Lateral Chest X-Ray </vt:lpstr>
      <vt:lpstr>PowerPoint Presentation</vt:lpstr>
      <vt:lpstr>CHEST RADIOGRAPH CHECKLIST CHECKLIST</vt:lpstr>
      <vt:lpstr>PowerPoint Presentation</vt:lpstr>
      <vt:lpstr>PowerPoint Presentation</vt:lpstr>
      <vt:lpstr>PowerPoint Presentation</vt:lpstr>
      <vt:lpstr>PowerPoint Presentation</vt:lpstr>
      <vt:lpstr>Pneumothorax</vt:lpstr>
      <vt:lpstr>Pneumothorax…cont</vt:lpstr>
      <vt:lpstr>PowerPoint Presentation</vt:lpstr>
      <vt:lpstr>PowerPoint Presentation</vt:lpstr>
      <vt:lpstr>PowerPoint Presentation</vt:lpstr>
      <vt:lpstr>PowerPoint Presentation</vt:lpstr>
      <vt:lpstr>Summary; features of pneumothorax;</vt:lpstr>
      <vt:lpstr>PNEUMOMEDIASTINUM</vt:lpstr>
      <vt:lpstr>Radiographic findings of pneumomediastinum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Chest Radiograph Pneumothorax Pneumomediastinum</dc:title>
  <dc:creator>Aboy</dc:creator>
  <cp:lastModifiedBy>EPHY</cp:lastModifiedBy>
  <cp:revision>45</cp:revision>
  <dcterms:created xsi:type="dcterms:W3CDTF">2006-08-16T00:00:00Z</dcterms:created>
  <dcterms:modified xsi:type="dcterms:W3CDTF">2020-01-21T17:51:04Z</dcterms:modified>
</cp:coreProperties>
</file>