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0" r:id="rId4"/>
    <p:sldId id="257" r:id="rId5"/>
    <p:sldId id="279" r:id="rId6"/>
    <p:sldId id="280" r:id="rId7"/>
    <p:sldId id="258" r:id="rId8"/>
    <p:sldId id="281" r:id="rId9"/>
    <p:sldId id="259" r:id="rId10"/>
    <p:sldId id="260" r:id="rId11"/>
    <p:sldId id="278" r:id="rId12"/>
    <p:sldId id="282" r:id="rId13"/>
    <p:sldId id="284" r:id="rId14"/>
    <p:sldId id="285" r:id="rId15"/>
    <p:sldId id="286" r:id="rId16"/>
    <p:sldId id="261" r:id="rId17"/>
    <p:sldId id="262" r:id="rId18"/>
    <p:sldId id="287" r:id="rId19"/>
    <p:sldId id="288" r:id="rId20"/>
    <p:sldId id="263" r:id="rId21"/>
    <p:sldId id="264" r:id="rId22"/>
    <p:sldId id="265" r:id="rId23"/>
    <p:sldId id="276" r:id="rId24"/>
    <p:sldId id="277" r:id="rId25"/>
    <p:sldId id="266" r:id="rId26"/>
    <p:sldId id="267" r:id="rId27"/>
    <p:sldId id="272" r:id="rId28"/>
    <p:sldId id="268" r:id="rId29"/>
    <p:sldId id="269" r:id="rId30"/>
    <p:sldId id="270" r:id="rId31"/>
    <p:sldId id="271" r:id="rId32"/>
    <p:sldId id="273" r:id="rId33"/>
    <p:sldId id="27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9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case fatality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rgbClr val="FFC000"/>
              </a:solidFill>
            </c:spPr>
            <c:extLst>
              <c:ext xmlns:c16="http://schemas.microsoft.com/office/drawing/2014/chart" uri="{C3380CC4-5D6E-409C-BE32-E72D297353CC}">
                <c16:uniqueId val="{00000000-D9DE-4658-8724-81A2910831CC}"/>
              </c:ext>
            </c:extLst>
          </c:dPt>
          <c:dPt>
            <c:idx val="2"/>
            <c:invertIfNegative val="0"/>
            <c:bubble3D val="0"/>
            <c:spPr>
              <a:solidFill>
                <a:srgbClr val="FF3399"/>
              </a:solidFill>
            </c:spPr>
            <c:extLst>
              <c:ext xmlns:c16="http://schemas.microsoft.com/office/drawing/2014/chart" uri="{C3380CC4-5D6E-409C-BE32-E72D297353CC}">
                <c16:uniqueId val="{00000001-D9DE-4658-8724-81A2910831C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4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HIV infected</c:v>
                </c:pt>
                <c:pt idx="1">
                  <c:v>HIV exposed</c:v>
                </c:pt>
                <c:pt idx="2">
                  <c:v>HIV unexposed 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0.34000000000000008</c:v>
                </c:pt>
                <c:pt idx="1">
                  <c:v>0.29000000000000004</c:v>
                </c:pt>
                <c:pt idx="2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DE-4658-8724-81A2910831C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06185088"/>
        <c:axId val="106186624"/>
      </c:barChart>
      <c:catAx>
        <c:axId val="1061850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06186624"/>
        <c:crosses val="autoZero"/>
        <c:auto val="1"/>
        <c:lblAlgn val="ctr"/>
        <c:lblOffset val="100"/>
        <c:noMultiLvlLbl val="0"/>
      </c:catAx>
      <c:valAx>
        <c:axId val="10618662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crossAx val="106185088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05B0-AE40-4C47-93F8-42AD87681C8F}" type="datetimeFigureOut">
              <a:rPr lang="en-GB" smtClean="0"/>
              <a:pPr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E4E1-0983-4736-A9A0-7190554C7BD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3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05B0-AE40-4C47-93F8-42AD87681C8F}" type="datetimeFigureOut">
              <a:rPr lang="en-GB" smtClean="0"/>
              <a:pPr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E4E1-0983-4736-A9A0-7190554C7BD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09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05B0-AE40-4C47-93F8-42AD87681C8F}" type="datetimeFigureOut">
              <a:rPr lang="en-GB" smtClean="0"/>
              <a:pPr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E4E1-0983-4736-A9A0-7190554C7BD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87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05B0-AE40-4C47-93F8-42AD87681C8F}" type="datetimeFigureOut">
              <a:rPr lang="en-GB" smtClean="0"/>
              <a:pPr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E4E1-0983-4736-A9A0-7190554C7BD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76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05B0-AE40-4C47-93F8-42AD87681C8F}" type="datetimeFigureOut">
              <a:rPr lang="en-GB" smtClean="0"/>
              <a:pPr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E4E1-0983-4736-A9A0-7190554C7BD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40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05B0-AE40-4C47-93F8-42AD87681C8F}" type="datetimeFigureOut">
              <a:rPr lang="en-GB" smtClean="0"/>
              <a:pPr/>
              <a:t>28/11/2019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E4E1-0983-4736-A9A0-7190554C7BD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97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05B0-AE40-4C47-93F8-42AD87681C8F}" type="datetimeFigureOut">
              <a:rPr lang="en-GB" smtClean="0"/>
              <a:pPr/>
              <a:t>28/11/2019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E4E1-0983-4736-A9A0-7190554C7BD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73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05B0-AE40-4C47-93F8-42AD87681C8F}" type="datetimeFigureOut">
              <a:rPr lang="en-GB" smtClean="0"/>
              <a:pPr/>
              <a:t>28/11/2019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E4E1-0983-4736-A9A0-7190554C7BD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42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05B0-AE40-4C47-93F8-42AD87681C8F}" type="datetimeFigureOut">
              <a:rPr lang="en-GB" smtClean="0"/>
              <a:pPr/>
              <a:t>28/11/2019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E4E1-0983-4736-A9A0-7190554C7BD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0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05B0-AE40-4C47-93F8-42AD87681C8F}" type="datetimeFigureOut">
              <a:rPr lang="en-GB" smtClean="0"/>
              <a:pPr/>
              <a:t>28/11/2019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E4E1-0983-4736-A9A0-7190554C7BD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56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05B0-AE40-4C47-93F8-42AD87681C8F}" type="datetimeFigureOut">
              <a:rPr lang="en-GB" smtClean="0"/>
              <a:pPr/>
              <a:t>28/11/2019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E4E1-0983-4736-A9A0-7190554C7BD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75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F05B0-AE40-4C47-93F8-42AD87681C8F}" type="datetimeFigureOut">
              <a:rPr lang="en-GB" smtClean="0"/>
              <a:pPr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AE4E1-0983-4736-A9A0-7190554C7BD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8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ubmed/23715309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ubmed/23715309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FEVER</a:t>
            </a:r>
            <a:br>
              <a:rPr lang="en-GB" dirty="0"/>
            </a:br>
            <a:r>
              <a:rPr lang="en-GB" dirty="0"/>
              <a:t>Pyrexia of unknown origin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5286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Cause of fever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Infections</a:t>
            </a:r>
          </a:p>
          <a:p>
            <a:r>
              <a:rPr lang="en-GB" sz="3200" dirty="0"/>
              <a:t>Malignancies</a:t>
            </a:r>
          </a:p>
          <a:p>
            <a:r>
              <a:rPr lang="en-GB" sz="3200" dirty="0"/>
              <a:t>Autoimmune diseases</a:t>
            </a:r>
          </a:p>
          <a:p>
            <a:r>
              <a:rPr lang="en-GB" sz="3200" dirty="0"/>
              <a:t>Metabolic diseases</a:t>
            </a:r>
          </a:p>
          <a:p>
            <a:r>
              <a:rPr lang="en-GB" sz="3200" dirty="0"/>
              <a:t>Chronic inflammation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Medications including immunization</a:t>
            </a:r>
          </a:p>
          <a:p>
            <a:r>
              <a:rPr lang="en-GB" sz="3200" dirty="0"/>
              <a:t>CNS abnormalities</a:t>
            </a:r>
          </a:p>
          <a:p>
            <a:r>
              <a:rPr lang="en-GB" sz="3200" dirty="0"/>
              <a:t>Exposure to excessive environmental heat</a:t>
            </a:r>
          </a:p>
        </p:txBody>
      </p:sp>
    </p:spTree>
    <p:extLst>
      <p:ext uri="{BB962C8B-B14F-4D97-AF65-F5344CB8AC3E}">
        <p14:creationId xmlns:p14="http://schemas.microsoft.com/office/powerpoint/2010/main" val="51192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Febrile child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febrile children have a brief self-limiting course of illness.</a:t>
            </a:r>
          </a:p>
          <a:p>
            <a:r>
              <a:rPr lang="en-US" dirty="0"/>
              <a:t>Some infections are adequately identified through clinical examination </a:t>
            </a:r>
            <a:r>
              <a:rPr lang="en-US" dirty="0" err="1"/>
              <a:t>eg</a:t>
            </a:r>
            <a:r>
              <a:rPr lang="en-US" dirty="0"/>
              <a:t>. Tonsillitis or acute </a:t>
            </a:r>
            <a:r>
              <a:rPr lang="en-US" dirty="0" err="1"/>
              <a:t>otitis</a:t>
            </a:r>
            <a:r>
              <a:rPr lang="en-US" dirty="0"/>
              <a:t> media.</a:t>
            </a:r>
          </a:p>
          <a:p>
            <a:r>
              <a:rPr lang="en-US" dirty="0"/>
              <a:t>Teething does not cause fever</a:t>
            </a:r>
          </a:p>
          <a:p>
            <a:r>
              <a:rPr lang="en-US" dirty="0"/>
              <a:t>It is important to be able to identify the critically ill child.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the febrile child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Febrile children aged &lt; 3 months with non-specific features of infection often have bacterial infections even when you are unable to grow the organism.  </a:t>
            </a:r>
          </a:p>
          <a:p>
            <a:r>
              <a:rPr lang="en-US" dirty="0"/>
              <a:t>Viral infections are unlikely because they still have maternal antibodies.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NH\Pictures\immunology\slide_4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child is at risk of infection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Illness in family members</a:t>
            </a:r>
          </a:p>
          <a:p>
            <a:r>
              <a:rPr lang="en-US" dirty="0"/>
              <a:t>Infection is common in the community – lives in malaria endemic area</a:t>
            </a:r>
          </a:p>
          <a:p>
            <a:r>
              <a:rPr lang="en-US" dirty="0"/>
              <a:t>Unimmunized child</a:t>
            </a:r>
          </a:p>
          <a:p>
            <a:r>
              <a:rPr lang="en-US" dirty="0"/>
              <a:t>Recent travel – </a:t>
            </a:r>
            <a:r>
              <a:rPr lang="en-US" dirty="0" err="1"/>
              <a:t>eg</a:t>
            </a:r>
            <a:r>
              <a:rPr lang="en-US" dirty="0"/>
              <a:t> malaria [Present in all areas (including game parks) at altitudes below 2,500 m (8,202ft). including the city of Nairobi.]</a:t>
            </a:r>
          </a:p>
          <a:p>
            <a:r>
              <a:rPr lang="en-US" dirty="0"/>
              <a:t>Contact with animals (</a:t>
            </a:r>
            <a:r>
              <a:rPr lang="en-US" dirty="0" err="1"/>
              <a:t>brucelosis</a:t>
            </a:r>
            <a:r>
              <a:rPr lang="en-US" dirty="0"/>
              <a:t>)</a:t>
            </a:r>
          </a:p>
          <a:p>
            <a:r>
              <a:rPr lang="en-US" dirty="0" err="1"/>
              <a:t>Immunosuppressed</a:t>
            </a:r>
            <a:endParaRPr lang="en-US" dirty="0"/>
          </a:p>
          <a:p>
            <a:pPr lvl="1"/>
            <a:r>
              <a:rPr lang="en-US" dirty="0"/>
              <a:t>Sickle Cell Disease (capsulated bacteria)</a:t>
            </a:r>
          </a:p>
          <a:p>
            <a:pPr lvl="1"/>
            <a:r>
              <a:rPr lang="en-US" dirty="0"/>
              <a:t>HIV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307" y="476672"/>
            <a:ext cx="9122587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Evaluation of the child with a fever:</a:t>
            </a:r>
            <a:br>
              <a:rPr lang="en-GB" dirty="0"/>
            </a:br>
            <a:r>
              <a:rPr lang="en-GB" dirty="0"/>
              <a:t>Take a good history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Duration of fever</a:t>
            </a:r>
          </a:p>
          <a:p>
            <a:r>
              <a:rPr lang="en-GB" dirty="0"/>
              <a:t>How temperature was determined</a:t>
            </a:r>
          </a:p>
          <a:p>
            <a:r>
              <a:rPr lang="en-GB" dirty="0"/>
              <a:t>Maximum height of temperature documented at home</a:t>
            </a:r>
          </a:p>
          <a:p>
            <a:r>
              <a:rPr lang="en-GB" dirty="0"/>
              <a:t>Associated symptoms</a:t>
            </a:r>
          </a:p>
          <a:p>
            <a:r>
              <a:rPr lang="en-GB" dirty="0"/>
              <a:t>Any history of chronic medication</a:t>
            </a:r>
          </a:p>
          <a:p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Medication allergies</a:t>
            </a:r>
          </a:p>
          <a:p>
            <a:r>
              <a:rPr lang="en-GB" dirty="0"/>
              <a:t>Fluid intake</a:t>
            </a:r>
          </a:p>
          <a:p>
            <a:r>
              <a:rPr lang="en-GB" dirty="0"/>
              <a:t>Urine out-put</a:t>
            </a:r>
          </a:p>
          <a:p>
            <a:r>
              <a:rPr lang="en-GB" dirty="0"/>
              <a:t>History of travel</a:t>
            </a:r>
          </a:p>
          <a:p>
            <a:r>
              <a:rPr lang="en-GB" dirty="0"/>
              <a:t>Any other symptoms that are a concern to the parent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159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Evaluation of the child with a fever:</a:t>
            </a:r>
            <a:br>
              <a:rPr lang="en-GB" dirty="0"/>
            </a:br>
            <a:r>
              <a:rPr lang="en-GB" dirty="0"/>
              <a:t>Careful physical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Vital signs</a:t>
            </a:r>
          </a:p>
          <a:p>
            <a:r>
              <a:rPr lang="en-GB" dirty="0"/>
              <a:t>Temperature</a:t>
            </a:r>
          </a:p>
          <a:p>
            <a:r>
              <a:rPr lang="en-GB" dirty="0"/>
              <a:t>Heart rate</a:t>
            </a:r>
          </a:p>
          <a:p>
            <a:r>
              <a:rPr lang="en-GB" dirty="0"/>
              <a:t>Respiratory rate</a:t>
            </a:r>
          </a:p>
          <a:p>
            <a:r>
              <a:rPr lang="en-GB" dirty="0"/>
              <a:t>Blood pressure</a:t>
            </a:r>
          </a:p>
          <a:p>
            <a:r>
              <a:rPr lang="en-GB" dirty="0"/>
              <a:t>Oxygen saturation (if child has increased work of breathing)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Complete physical examination including a neurological evaluation</a:t>
            </a:r>
          </a:p>
          <a:p>
            <a:r>
              <a:rPr lang="en-GB" dirty="0"/>
              <a:t>Does the child look toxic</a:t>
            </a:r>
          </a:p>
          <a:p>
            <a:r>
              <a:rPr lang="en-GB" dirty="0"/>
              <a:t>What is the hydration status</a:t>
            </a:r>
          </a:p>
        </p:txBody>
      </p:sp>
    </p:spTree>
    <p:extLst>
      <p:ext uri="{BB962C8B-B14F-4D97-AF65-F5344CB8AC3E}">
        <p14:creationId xmlns:p14="http://schemas.microsoft.com/office/powerpoint/2010/main" val="3140608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Septic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Blood culture</a:t>
            </a:r>
          </a:p>
          <a:p>
            <a:r>
              <a:rPr lang="en-US" dirty="0"/>
              <a:t>Full Blood Count</a:t>
            </a:r>
          </a:p>
          <a:p>
            <a:r>
              <a:rPr lang="en-US" dirty="0"/>
              <a:t>Acute phase reactants (CRP, ESR)</a:t>
            </a:r>
          </a:p>
          <a:p>
            <a:r>
              <a:rPr lang="en-US" dirty="0"/>
              <a:t>Urine sample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Consider if </a:t>
            </a:r>
            <a:r>
              <a:rPr lang="en-US" dirty="0" err="1"/>
              <a:t>indicatesd</a:t>
            </a:r>
            <a:endParaRPr lang="en-US" dirty="0"/>
          </a:p>
          <a:p>
            <a:r>
              <a:rPr lang="en-US" dirty="0"/>
              <a:t>CXR</a:t>
            </a:r>
          </a:p>
          <a:p>
            <a:r>
              <a:rPr lang="en-US" dirty="0"/>
              <a:t>LP – CSF…. C/S, Gram stain /biochemistry, </a:t>
            </a:r>
          </a:p>
          <a:p>
            <a:r>
              <a:rPr lang="en-US" dirty="0"/>
              <a:t>Rapid antigen tests</a:t>
            </a:r>
          </a:p>
          <a:p>
            <a:pPr lvl="1"/>
            <a:r>
              <a:rPr lang="en-US" dirty="0" err="1"/>
              <a:t>pneumococci</a:t>
            </a:r>
            <a:endParaRPr lang="en-US" dirty="0"/>
          </a:p>
          <a:p>
            <a:r>
              <a:rPr lang="en-US" dirty="0"/>
              <a:t>PCR – CSF diagnosis of Herpes Simplex Virus infection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of severely ill child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Fever &gt; 38</a:t>
            </a:r>
            <a:r>
              <a:rPr lang="en-US" baseline="30000" dirty="0"/>
              <a:t>o</a:t>
            </a:r>
            <a:r>
              <a:rPr lang="en-US" dirty="0"/>
              <a:t>C if &lt; 3 months or &gt; 39</a:t>
            </a:r>
            <a:r>
              <a:rPr lang="en-US" baseline="30000" dirty="0"/>
              <a:t>o</a:t>
            </a:r>
            <a:r>
              <a:rPr lang="en-US" dirty="0"/>
              <a:t>C in 3-6 month</a:t>
            </a:r>
          </a:p>
          <a:p>
            <a:r>
              <a:rPr lang="en-US" dirty="0" err="1"/>
              <a:t>Colour</a:t>
            </a:r>
            <a:r>
              <a:rPr lang="en-US" dirty="0"/>
              <a:t> – pale, mottling</a:t>
            </a:r>
          </a:p>
          <a:p>
            <a:r>
              <a:rPr lang="en-US" dirty="0"/>
              <a:t>Altered consciousness, Bulging fontanel, Seizures, Focal neurological signs</a:t>
            </a:r>
          </a:p>
          <a:p>
            <a:r>
              <a:rPr lang="en-US" dirty="0"/>
              <a:t>Significant respiratory distress</a:t>
            </a:r>
          </a:p>
          <a:p>
            <a:r>
              <a:rPr lang="en-US" dirty="0"/>
              <a:t>Bile stained </a:t>
            </a:r>
            <a:r>
              <a:rPr lang="en-US" dirty="0" err="1"/>
              <a:t>vomitus</a:t>
            </a:r>
            <a:endParaRPr lang="en-US" dirty="0"/>
          </a:p>
          <a:p>
            <a:r>
              <a:rPr lang="en-US" dirty="0"/>
              <a:t>Severe dehydration or shock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E9D438-B0BD-4BFE-B678-850C0CE27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5"/>
            <a:ext cx="7886700" cy="491469"/>
          </a:xfrm>
        </p:spPr>
        <p:txBody>
          <a:bodyPr>
            <a:normAutofit fontScale="90000"/>
          </a:bodyPr>
          <a:lstStyle/>
          <a:p>
            <a:r>
              <a:rPr lang="en-GB" dirty="0"/>
              <a:t>Presenting complaints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C31336-8E75-4459-9ADA-21D1CC20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02077"/>
            <a:ext cx="7886700" cy="48952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/>
              <a:t>7 year old boy – from </a:t>
            </a:r>
            <a:r>
              <a:rPr lang="en-GB" b="1" dirty="0" err="1"/>
              <a:t>Kangundo</a:t>
            </a:r>
            <a:r>
              <a:rPr lang="en-GB" b="1" dirty="0"/>
              <a:t> – Informant is the mother</a:t>
            </a:r>
          </a:p>
          <a:p>
            <a:r>
              <a:rPr lang="en-GB" dirty="0"/>
              <a:t>1 month of hotness of the body</a:t>
            </a:r>
          </a:p>
          <a:p>
            <a:r>
              <a:rPr lang="en-GB" dirty="0"/>
              <a:t>2 weeks of Headache, Easy fatigability and Awareness of heart beat.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Last well a month ago when he started experiencing intermittent fever associated with poor swallowing and loss of appetite, poor weight gain and night sweats.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Had a productive cough – thick mucoid sputum, not blood stained, chest pain and one episode of nose bleeding.</a:t>
            </a:r>
          </a:p>
          <a:p>
            <a:r>
              <a:rPr lang="en-GB" dirty="0"/>
              <a:t>Important negatives – no history of difficulty in breathing, stridor, haemoptysis and contact with a person with chronic cough or Rx for TB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0648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Who should receive home management of fever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Well appearing</a:t>
            </a:r>
          </a:p>
          <a:p>
            <a:r>
              <a:rPr lang="en-GB" dirty="0"/>
              <a:t>Well hydrated</a:t>
            </a:r>
          </a:p>
          <a:p>
            <a:r>
              <a:rPr lang="en-GB" dirty="0"/>
              <a:t>Clear evidence of routine viral infection –</a:t>
            </a:r>
            <a:r>
              <a:rPr lang="en-GB" dirty="0" err="1"/>
              <a:t>eg</a:t>
            </a:r>
            <a:r>
              <a:rPr lang="en-GB" dirty="0"/>
              <a:t> common cold</a:t>
            </a:r>
          </a:p>
          <a:p>
            <a:r>
              <a:rPr lang="en-GB" dirty="0"/>
              <a:t>Give symptomatic treatment with instructions on what should trigger return visit for further evaluation.</a:t>
            </a:r>
          </a:p>
          <a:p>
            <a:r>
              <a:rPr lang="en-GB" dirty="0"/>
              <a:t>Many children with bacterial infection can also be treated at home with antibiotics depending on their clinical status.</a:t>
            </a:r>
          </a:p>
        </p:txBody>
      </p:sp>
    </p:spTree>
    <p:extLst>
      <p:ext uri="{BB962C8B-B14F-4D97-AF65-F5344CB8AC3E}">
        <p14:creationId xmlns:p14="http://schemas.microsoft.com/office/powerpoint/2010/main" val="526645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Child with fever – who should be seen immediately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Child aged &lt; 3 months with fever of &gt; 38</a:t>
            </a:r>
            <a:r>
              <a:rPr lang="en-GB" baseline="30000" dirty="0"/>
              <a:t>o</a:t>
            </a:r>
            <a:r>
              <a:rPr lang="en-GB" dirty="0"/>
              <a:t>C</a:t>
            </a:r>
          </a:p>
          <a:p>
            <a:r>
              <a:rPr lang="en-GB" dirty="0"/>
              <a:t>All children with fever is &gt; 40.6</a:t>
            </a:r>
            <a:r>
              <a:rPr lang="en-GB" baseline="30000" dirty="0"/>
              <a:t>o</a:t>
            </a:r>
            <a:r>
              <a:rPr lang="en-GB" dirty="0"/>
              <a:t>C</a:t>
            </a:r>
          </a:p>
          <a:p>
            <a:r>
              <a:rPr lang="en-GB" dirty="0"/>
              <a:t>child is crying inconsolably or whimpering</a:t>
            </a:r>
          </a:p>
          <a:p>
            <a:r>
              <a:rPr lang="en-GB" dirty="0"/>
              <a:t>child is crying when touched or moved</a:t>
            </a:r>
          </a:p>
          <a:p>
            <a:r>
              <a:rPr lang="en-GB" dirty="0"/>
              <a:t>child is difficult to awaken</a:t>
            </a:r>
          </a:p>
          <a:p>
            <a:r>
              <a:rPr lang="en-GB" dirty="0"/>
              <a:t>Child’s neck is stiff</a:t>
            </a:r>
          </a:p>
          <a:p>
            <a:r>
              <a:rPr lang="en-GB" dirty="0"/>
              <a:t>Purple dots or spots are present on the skin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5105400" y="1600200"/>
            <a:ext cx="4038600" cy="4997450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4889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Child with fever – who should be seen immediately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prstClr val="black"/>
                </a:solidFill>
              </a:rPr>
              <a:t>Difficulty in breathing not improved by clearing nasal passages</a:t>
            </a:r>
          </a:p>
          <a:p>
            <a:r>
              <a:rPr lang="en-GB" dirty="0">
                <a:solidFill>
                  <a:prstClr val="black"/>
                </a:solidFill>
              </a:rPr>
              <a:t>Has had a seizure</a:t>
            </a:r>
          </a:p>
          <a:p>
            <a:r>
              <a:rPr lang="en-GB" dirty="0"/>
              <a:t>Immunologically vulnerable child</a:t>
            </a:r>
          </a:p>
          <a:p>
            <a:pPr lvl="1"/>
            <a:r>
              <a:rPr lang="en-GB" dirty="0"/>
              <a:t>sickle cell disease, </a:t>
            </a:r>
          </a:p>
          <a:p>
            <a:pPr lvl="1"/>
            <a:r>
              <a:rPr lang="en-GB" dirty="0"/>
              <a:t>splenectomy, </a:t>
            </a:r>
          </a:p>
          <a:p>
            <a:pPr lvl="1"/>
            <a:r>
              <a:rPr lang="en-GB" dirty="0"/>
              <a:t>HIV, </a:t>
            </a:r>
          </a:p>
          <a:p>
            <a:pPr lvl="1"/>
            <a:r>
              <a:rPr lang="en-GB" dirty="0"/>
              <a:t>Cancer chemotherapy, </a:t>
            </a:r>
          </a:p>
          <a:p>
            <a:pPr lvl="1"/>
            <a:r>
              <a:rPr lang="en-GB" dirty="0"/>
              <a:t>organ transplant or </a:t>
            </a:r>
          </a:p>
          <a:p>
            <a:pPr lvl="1"/>
            <a:r>
              <a:rPr lang="en-GB" dirty="0"/>
              <a:t>chronic steroid therapy</a:t>
            </a:r>
          </a:p>
          <a:p>
            <a:r>
              <a:rPr lang="en-GB" dirty="0"/>
              <a:t>Child acts or looks very sick.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6846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Fever in neutropenic patient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41995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One hundred and thirty episodes of febrile neutropenia were identified in 104 patients. </a:t>
            </a:r>
          </a:p>
          <a:p>
            <a:r>
              <a:rPr lang="en-GB" dirty="0"/>
              <a:t>The mean patient age was 19, and 53% of the patients were male. </a:t>
            </a:r>
          </a:p>
          <a:p>
            <a:r>
              <a:rPr lang="en-GB" dirty="0"/>
              <a:t>Approximately 86% of the episodes occurred in patients with haematological disorders. </a:t>
            </a:r>
          </a:p>
          <a:p>
            <a:r>
              <a:rPr lang="en-GB" dirty="0"/>
              <a:t>An infectious site was identified in 65% of patients; </a:t>
            </a:r>
          </a:p>
          <a:p>
            <a:r>
              <a:rPr lang="en-GB" dirty="0"/>
              <a:t>41% of the febrile neutropenia patients exhibited a localized infectious focus</a:t>
            </a:r>
          </a:p>
          <a:p>
            <a:r>
              <a:rPr lang="en-GB" dirty="0"/>
              <a:t>24% developed bloodstream infections, respectively. </a:t>
            </a:r>
          </a:p>
          <a:p>
            <a:r>
              <a:rPr lang="en-GB" dirty="0"/>
              <a:t>The majority of infections were found in blood, urine, gastrointestinal tract, and soft tissue.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6082763"/>
            <a:ext cx="79208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hlinkClick r:id="rId2"/>
              </a:rPr>
              <a:t>Febrile</a:t>
            </a:r>
            <a:r>
              <a:rPr lang="en-GB" sz="1100" dirty="0">
                <a:hlinkClick r:id="rId2"/>
              </a:rPr>
              <a:t> neutropenia in the </a:t>
            </a:r>
            <a:r>
              <a:rPr lang="en-GB" sz="1100" b="1" dirty="0">
                <a:hlinkClick r:id="rId2"/>
              </a:rPr>
              <a:t>tropics</a:t>
            </a:r>
            <a:r>
              <a:rPr lang="en-GB" sz="1100" dirty="0">
                <a:hlinkClick r:id="rId2"/>
              </a:rPr>
              <a:t>: a description of clinical and microbiological findings and their impact on inappropriate therapy currently used at an oncological reference </a:t>
            </a:r>
            <a:r>
              <a:rPr lang="en-GB" sz="1100" dirty="0" err="1">
                <a:hlinkClick r:id="rId2"/>
              </a:rPr>
              <a:t>center</a:t>
            </a:r>
            <a:r>
              <a:rPr lang="en-GB" sz="1100" dirty="0">
                <a:hlinkClick r:id="rId2"/>
              </a:rPr>
              <a:t> in Colombia.</a:t>
            </a:r>
            <a:r>
              <a:rPr lang="en-GB" sz="1100" dirty="0"/>
              <a:t> Cortés JA, </a:t>
            </a:r>
            <a:r>
              <a:rPr lang="en-GB" sz="1100" dirty="0" err="1"/>
              <a:t>Cuervo</a:t>
            </a:r>
            <a:r>
              <a:rPr lang="en-GB" sz="1100" dirty="0"/>
              <a:t> S, Gómez CA, </a:t>
            </a:r>
            <a:r>
              <a:rPr lang="en-GB" sz="1100" dirty="0" err="1"/>
              <a:t>Bermúdez</a:t>
            </a:r>
            <a:r>
              <a:rPr lang="en-GB" sz="1100" dirty="0"/>
              <a:t> D, </a:t>
            </a:r>
            <a:r>
              <a:rPr lang="en-GB" sz="1100" dirty="0" err="1"/>
              <a:t>Martínez</a:t>
            </a:r>
            <a:r>
              <a:rPr lang="en-GB" sz="1100" dirty="0"/>
              <a:t> T, Arroyo P.</a:t>
            </a:r>
          </a:p>
          <a:p>
            <a:r>
              <a:rPr lang="en-GB" sz="1100" dirty="0" err="1"/>
              <a:t>Biomedica</a:t>
            </a:r>
            <a:r>
              <a:rPr lang="en-GB" sz="1100" dirty="0"/>
              <a:t>. 2013 Jan-Mar;33(1):70-7. </a:t>
            </a:r>
            <a:r>
              <a:rPr lang="en-GB" sz="1100" dirty="0" err="1"/>
              <a:t>doi</a:t>
            </a:r>
            <a:r>
              <a:rPr lang="en-GB" sz="1100" dirty="0"/>
              <a:t>: 10.1590/S0120-41572013000100009</a:t>
            </a:r>
          </a:p>
        </p:txBody>
      </p:sp>
    </p:spTree>
    <p:extLst>
      <p:ext uri="{BB962C8B-B14F-4D97-AF65-F5344CB8AC3E}">
        <p14:creationId xmlns:p14="http://schemas.microsoft.com/office/powerpoint/2010/main" val="866287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Fever in neutropenic patient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41995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The majority of infections were found in blood, urine, gastrointestinal tract, and soft tissue. </a:t>
            </a:r>
          </a:p>
          <a:p>
            <a:r>
              <a:rPr lang="en-GB" dirty="0"/>
              <a:t>microbiological isolates revealed </a:t>
            </a:r>
          </a:p>
          <a:p>
            <a:pPr lvl="1"/>
            <a:r>
              <a:rPr lang="en-GB" dirty="0"/>
              <a:t>46.4% Gram-negative bacilli, </a:t>
            </a:r>
          </a:p>
          <a:p>
            <a:pPr lvl="1"/>
            <a:r>
              <a:rPr lang="en-GB" dirty="0"/>
              <a:t>38.4% Gram-positive cocci, </a:t>
            </a:r>
          </a:p>
          <a:p>
            <a:pPr lvl="1"/>
            <a:r>
              <a:rPr lang="en-GB" dirty="0"/>
              <a:t>8% fungi, and </a:t>
            </a:r>
          </a:p>
          <a:p>
            <a:pPr lvl="1"/>
            <a:r>
              <a:rPr lang="en-GB" dirty="0"/>
              <a:t>7.1% parasites; </a:t>
            </a:r>
          </a:p>
          <a:p>
            <a:r>
              <a:rPr lang="en-GB" dirty="0"/>
              <a:t>there was a 7.7% mortality rate. </a:t>
            </a:r>
          </a:p>
          <a:p>
            <a:r>
              <a:rPr lang="en-GB" dirty="0"/>
              <a:t>Appropriate empirical antimicrobial therapy was a protection-related factor in multivariate analyses (OR= 0.17; 0.034 – 0.9 95% CI; p= 0.037).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6082763"/>
            <a:ext cx="792088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hlinkClick r:id="rId2"/>
              </a:rPr>
              <a:t>Febrile</a:t>
            </a:r>
            <a:r>
              <a:rPr lang="en-GB" sz="1100" dirty="0">
                <a:hlinkClick r:id="rId2"/>
              </a:rPr>
              <a:t> neutropenia in the </a:t>
            </a:r>
            <a:r>
              <a:rPr lang="en-GB" sz="1100" b="1" dirty="0">
                <a:hlinkClick r:id="rId2"/>
              </a:rPr>
              <a:t>tropics</a:t>
            </a:r>
            <a:r>
              <a:rPr lang="en-GB" sz="1100" dirty="0">
                <a:hlinkClick r:id="rId2"/>
              </a:rPr>
              <a:t>: a description of clinical and microbiological findings and their impact on inappropriate therapy currently used at an oncological reference </a:t>
            </a:r>
            <a:r>
              <a:rPr lang="en-GB" sz="1100" dirty="0" err="1">
                <a:hlinkClick r:id="rId2"/>
              </a:rPr>
              <a:t>center</a:t>
            </a:r>
            <a:r>
              <a:rPr lang="en-GB" sz="1100" dirty="0">
                <a:hlinkClick r:id="rId2"/>
              </a:rPr>
              <a:t> in Colombia.</a:t>
            </a:r>
            <a:r>
              <a:rPr lang="en-GB" sz="1100" dirty="0"/>
              <a:t> Cortés JA, </a:t>
            </a:r>
            <a:r>
              <a:rPr lang="en-GB" sz="1100" dirty="0" err="1"/>
              <a:t>Cuervo</a:t>
            </a:r>
            <a:r>
              <a:rPr lang="en-GB" sz="1100" dirty="0"/>
              <a:t> S, Gómez CA, </a:t>
            </a:r>
            <a:r>
              <a:rPr lang="en-GB" sz="1100" dirty="0" err="1"/>
              <a:t>Bermúdez</a:t>
            </a:r>
            <a:r>
              <a:rPr lang="en-GB" sz="1100" dirty="0"/>
              <a:t> D, </a:t>
            </a:r>
            <a:r>
              <a:rPr lang="en-GB" sz="1100" dirty="0" err="1"/>
              <a:t>Martínez</a:t>
            </a:r>
            <a:r>
              <a:rPr lang="en-GB" sz="1100" dirty="0"/>
              <a:t> T, Arroyo P.</a:t>
            </a:r>
          </a:p>
          <a:p>
            <a:r>
              <a:rPr lang="en-GB" sz="1100" dirty="0" err="1"/>
              <a:t>Biomedica</a:t>
            </a:r>
            <a:r>
              <a:rPr lang="en-GB" sz="1100" dirty="0"/>
              <a:t>. 2013 Jan-Mar;33(1):70-7. </a:t>
            </a:r>
            <a:r>
              <a:rPr lang="en-GB" sz="1100" dirty="0" err="1"/>
              <a:t>doi</a:t>
            </a:r>
            <a:r>
              <a:rPr lang="en-GB" sz="1100" dirty="0"/>
              <a:t>: 10.1590/S0120-41572013000100009</a:t>
            </a:r>
          </a:p>
        </p:txBody>
      </p:sp>
    </p:spTree>
    <p:extLst>
      <p:ext uri="{BB962C8B-B14F-4D97-AF65-F5344CB8AC3E}">
        <p14:creationId xmlns:p14="http://schemas.microsoft.com/office/powerpoint/2010/main" val="3212173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Review within 24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 3-6 month old baby – unless fever occurs within 48 hours of the DPT and infant has no other symptom.</a:t>
            </a:r>
          </a:p>
          <a:p>
            <a:r>
              <a:rPr lang="en-GB" dirty="0"/>
              <a:t>Fever exceeds 40</a:t>
            </a:r>
            <a:r>
              <a:rPr lang="en-GB" baseline="30000" dirty="0"/>
              <a:t>o</a:t>
            </a:r>
            <a:r>
              <a:rPr lang="en-GB" dirty="0"/>
              <a:t>C (especially if the child is &lt; 3 years)</a:t>
            </a:r>
          </a:p>
          <a:p>
            <a:r>
              <a:rPr lang="en-GB" dirty="0"/>
              <a:t>Burning or pain during urination</a:t>
            </a:r>
          </a:p>
          <a:p>
            <a:r>
              <a:rPr lang="en-GB" dirty="0"/>
              <a:t>Fever is present for &gt; 24 hours without an obvious cause or site of infection.</a:t>
            </a:r>
          </a:p>
          <a:p>
            <a:r>
              <a:rPr lang="en-GB" dirty="0"/>
              <a:t>Fever subsided fro &gt; 24 hours and then recurred.</a:t>
            </a:r>
          </a:p>
          <a:p>
            <a:r>
              <a:rPr lang="en-GB" dirty="0"/>
              <a:t>Fever present for &gt; 72 hours.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9387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Fever without a focus of infection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Diagnostic challenge</a:t>
            </a:r>
          </a:p>
          <a:p>
            <a:r>
              <a:rPr lang="en-GB" dirty="0"/>
              <a:t>Consider serious hidden or occult bacterial infections.</a:t>
            </a:r>
          </a:p>
          <a:p>
            <a:r>
              <a:rPr lang="en-GB" dirty="0"/>
              <a:t>Common cause of occult bacterial infections are </a:t>
            </a:r>
            <a:r>
              <a:rPr lang="en-GB" i="1" u="sng" dirty="0"/>
              <a:t>Haemophilus </a:t>
            </a:r>
            <a:r>
              <a:rPr lang="en-GB" i="1" u="sng" dirty="0" err="1"/>
              <a:t>influenzae</a:t>
            </a:r>
            <a:r>
              <a:rPr lang="en-GB" i="1" u="sng" dirty="0"/>
              <a:t> type b </a:t>
            </a:r>
            <a:r>
              <a:rPr lang="en-GB" dirty="0"/>
              <a:t>and </a:t>
            </a:r>
            <a:r>
              <a:rPr lang="en-GB" i="1" u="sng" dirty="0"/>
              <a:t>Streptococcal Pneumoniae.</a:t>
            </a:r>
          </a:p>
          <a:p>
            <a:r>
              <a:rPr lang="en-GB" dirty="0"/>
              <a:t>Commonest cause of invasive bacterial infections.</a:t>
            </a:r>
          </a:p>
          <a:p>
            <a:pPr lvl="1"/>
            <a:r>
              <a:rPr lang="en-GB" dirty="0"/>
              <a:t>Incidence has declined with use of the </a:t>
            </a:r>
            <a:r>
              <a:rPr lang="en-GB" dirty="0" err="1"/>
              <a:t>HiB</a:t>
            </a:r>
            <a:r>
              <a:rPr lang="en-GB" dirty="0"/>
              <a:t> and pneumococcal vaccination</a:t>
            </a:r>
          </a:p>
          <a:p>
            <a:r>
              <a:rPr lang="en-GB" dirty="0"/>
              <a:t>Vaccines are not perfect and therefore should be considered first.</a:t>
            </a:r>
          </a:p>
          <a:p>
            <a:r>
              <a:rPr lang="en-GB" dirty="0"/>
              <a:t>Other bacteria may cause occult infections </a:t>
            </a:r>
          </a:p>
        </p:txBody>
      </p:sp>
    </p:spTree>
    <p:extLst>
      <p:ext uri="{BB962C8B-B14F-4D97-AF65-F5344CB8AC3E}">
        <p14:creationId xmlns:p14="http://schemas.microsoft.com/office/powerpoint/2010/main" val="627657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GB" sz="3200" dirty="0"/>
              <a:t>Mortality from invasive Pneumococcal Disease of HIV infected, exposed and unexposed infants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0480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>
          <a:xfrm>
            <a:off x="179512" y="6309983"/>
            <a:ext cx="4726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err="1"/>
              <a:t>Mollendorf</a:t>
            </a:r>
            <a:r>
              <a:rPr lang="en-GB" sz="2000" dirty="0"/>
              <a:t> C et al. CID 2015;60(9):1346-56.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24328" y="1988840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P=0.07</a:t>
            </a:r>
          </a:p>
        </p:txBody>
      </p:sp>
    </p:spTree>
    <p:extLst>
      <p:ext uri="{BB962C8B-B14F-4D97-AF65-F5344CB8AC3E}">
        <p14:creationId xmlns:p14="http://schemas.microsoft.com/office/powerpoint/2010/main" val="3195996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Febrile child aged </a:t>
            </a:r>
            <a:r>
              <a:rPr lang="en-GB" u="sng" dirty="0"/>
              <a:t>&lt;</a:t>
            </a:r>
            <a:r>
              <a:rPr lang="en-GB" dirty="0"/>
              <a:t> 28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328592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High risk for serious infection including sepsis.</a:t>
            </a:r>
          </a:p>
          <a:p>
            <a:r>
              <a:rPr lang="en-GB" dirty="0"/>
              <a:t>Manage conservatively</a:t>
            </a:r>
          </a:p>
          <a:p>
            <a:r>
              <a:rPr lang="en-GB" dirty="0"/>
              <a:t>Admit</a:t>
            </a:r>
          </a:p>
          <a:p>
            <a:r>
              <a:rPr lang="en-GB" dirty="0"/>
              <a:t>Parenteral antibiotics strongly recommended in all circumstances</a:t>
            </a:r>
          </a:p>
          <a:p>
            <a:r>
              <a:rPr lang="en-GB" dirty="0"/>
              <a:t>Evaluation </a:t>
            </a:r>
          </a:p>
          <a:p>
            <a:pPr lvl="1"/>
            <a:r>
              <a:rPr lang="en-GB" dirty="0"/>
              <a:t> complete blood count and PBF</a:t>
            </a:r>
          </a:p>
          <a:p>
            <a:pPr lvl="1"/>
            <a:r>
              <a:rPr lang="en-GB" dirty="0"/>
              <a:t>Blood culture</a:t>
            </a:r>
          </a:p>
          <a:p>
            <a:pPr lvl="1"/>
            <a:r>
              <a:rPr lang="en-GB" dirty="0"/>
              <a:t>Urine – urinalysis and culture</a:t>
            </a:r>
          </a:p>
          <a:p>
            <a:pPr lvl="1"/>
            <a:r>
              <a:rPr lang="en-GB" dirty="0"/>
              <a:t>CSF – gram stain, biochemistry and culture and sensitivity</a:t>
            </a:r>
          </a:p>
          <a:p>
            <a:r>
              <a:rPr lang="en-GB" dirty="0"/>
              <a:t>Consider neonatal herpes infection</a:t>
            </a:r>
          </a:p>
          <a:p>
            <a:r>
              <a:rPr lang="en-GB" dirty="0"/>
              <a:t>CXR if there is increased work of breathing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6473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100" dirty="0"/>
              <a:t>Fever without focus in child aged 29-60 days:</a:t>
            </a:r>
            <a:br>
              <a:rPr lang="en-GB" sz="3100" dirty="0"/>
            </a:br>
            <a:r>
              <a:rPr lang="en-GB" sz="3100" dirty="0"/>
              <a:t>Children are at risk for various bacterial infections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cap="all" dirty="0"/>
              <a:t>Toxic</a:t>
            </a:r>
            <a:r>
              <a:rPr lang="en-GB" dirty="0"/>
              <a:t> Looking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494485"/>
          </a:xfrm>
        </p:spPr>
        <p:txBody>
          <a:bodyPr>
            <a:normAutofit/>
          </a:bodyPr>
          <a:lstStyle/>
          <a:p>
            <a:r>
              <a:rPr lang="en-GB" dirty="0"/>
              <a:t>admit to hospital for parenteral antibiotics and close observation.</a:t>
            </a:r>
          </a:p>
          <a:p>
            <a:r>
              <a:rPr lang="en-GB" dirty="0"/>
              <a:t>Malaria in post 6 months children</a:t>
            </a:r>
          </a:p>
          <a:p>
            <a:r>
              <a:rPr lang="en-GB" dirty="0"/>
              <a:t>Viral respiratory infections are common (URTI, Bronchiolitis – may not need further work-up)</a:t>
            </a:r>
          </a:p>
          <a:p>
            <a:r>
              <a:rPr lang="en-GB" dirty="0"/>
              <a:t>Urinary tract infections are common in this age group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cap="all" dirty="0"/>
              <a:t>Non-toxic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78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Further classify</a:t>
            </a:r>
          </a:p>
          <a:p>
            <a:pPr marL="0" indent="0">
              <a:buNone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Low risk for invasive bacterial infection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High risk for invasive bacterial infections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49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E9D438-B0BD-4BFE-B678-850C0CE27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5"/>
            <a:ext cx="7886700" cy="491469"/>
          </a:xfrm>
        </p:spPr>
        <p:txBody>
          <a:bodyPr>
            <a:normAutofit fontScale="90000"/>
          </a:bodyPr>
          <a:lstStyle/>
          <a:p>
            <a:r>
              <a:rPr lang="en-GB" dirty="0"/>
              <a:t>Past Medical History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C31336-8E75-4459-9ADA-21D1CC204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02077"/>
            <a:ext cx="7886700" cy="489527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Admitted to </a:t>
            </a:r>
            <a:r>
              <a:rPr lang="en-GB" dirty="0" err="1"/>
              <a:t>Mbagathi</a:t>
            </a:r>
            <a:r>
              <a:rPr lang="en-GB" dirty="0"/>
              <a:t> 2 months ago and treated for tonsillitis.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2 weeks ago sudden onset frequent headache, global in nature, easy fatigability, general body malaise and awareness of the heart beat. Symptoms aggravated by exertion.  No relieving factor.</a:t>
            </a:r>
          </a:p>
          <a:p>
            <a:r>
              <a:rPr lang="en-GB" dirty="0"/>
              <a:t>No history of loss of consciousness, convulsions, visual disturbance or trauma</a:t>
            </a:r>
          </a:p>
          <a:p>
            <a:r>
              <a:rPr lang="en-GB" dirty="0"/>
              <a:t>Seen in </a:t>
            </a:r>
            <a:r>
              <a:rPr lang="en-GB" dirty="0" err="1"/>
              <a:t>Kangundo</a:t>
            </a:r>
            <a:r>
              <a:rPr lang="en-GB" dirty="0"/>
              <a:t> – HB 4.5g/dL &amp; Platelets 14x10</a:t>
            </a:r>
            <a:r>
              <a:rPr lang="en-GB" baseline="30000" dirty="0"/>
              <a:t>9 </a:t>
            </a:r>
            <a:r>
              <a:rPr lang="en-GB" dirty="0"/>
              <a:t>/dL. Transfused one unit of blood and referred to KNH where he received another unit.</a:t>
            </a:r>
          </a:p>
          <a:p>
            <a:r>
              <a:rPr lang="en-GB" dirty="0"/>
              <a:t>Has developed abdominal pain, discomfort with passage of loose stools and vomiting following the transfusion and which has been managed wit ORS and Zinc sulphate.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5287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100" dirty="0"/>
              <a:t>Fever without focus in child aged 29-60 days:</a:t>
            </a:r>
            <a:br>
              <a:rPr lang="en-GB" sz="3100" dirty="0"/>
            </a:br>
            <a:r>
              <a:rPr lang="en-GB" sz="3100" dirty="0"/>
              <a:t>Children at low risk for various bacterial infections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Previously healthy</a:t>
            </a:r>
          </a:p>
          <a:p>
            <a:r>
              <a:rPr lang="en-GB" dirty="0"/>
              <a:t>No focal infection on examination</a:t>
            </a:r>
          </a:p>
          <a:p>
            <a:r>
              <a:rPr lang="en-GB" dirty="0"/>
              <a:t>WBC 5000-15,000/mm</a:t>
            </a:r>
            <a:r>
              <a:rPr lang="en-GB" baseline="30000" dirty="0"/>
              <a:t>3</a:t>
            </a:r>
          </a:p>
          <a:p>
            <a:r>
              <a:rPr lang="en-GB" dirty="0"/>
              <a:t>Bands are &lt; 1500/mm</a:t>
            </a:r>
            <a:r>
              <a:rPr lang="en-GB" baseline="30000" dirty="0"/>
              <a:t>3</a:t>
            </a:r>
          </a:p>
          <a:p>
            <a:r>
              <a:rPr lang="en-GB" dirty="0"/>
              <a:t>Normal urinalysis</a:t>
            </a:r>
          </a:p>
          <a:p>
            <a:r>
              <a:rPr lang="en-GB" dirty="0"/>
              <a:t>Diarrhoeal stool</a:t>
            </a:r>
          </a:p>
          <a:p>
            <a:pPr lvl="1"/>
            <a:r>
              <a:rPr lang="en-GB" sz="2400" dirty="0"/>
              <a:t>- &lt; 5 WBC/High power field</a:t>
            </a:r>
          </a:p>
          <a:p>
            <a:pPr lvl="1"/>
            <a:r>
              <a:rPr lang="en-GB" sz="2400" dirty="0"/>
              <a:t>Negative gram stain</a:t>
            </a:r>
          </a:p>
          <a:p>
            <a:r>
              <a:rPr lang="en-GB" dirty="0"/>
              <a:t>Manage as an out-patient</a:t>
            </a:r>
          </a:p>
        </p:txBody>
      </p:sp>
    </p:spTree>
    <p:extLst>
      <p:ext uri="{BB962C8B-B14F-4D97-AF65-F5344CB8AC3E}">
        <p14:creationId xmlns:p14="http://schemas.microsoft.com/office/powerpoint/2010/main" val="1141957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GB" dirty="0"/>
              <a:t>Investigations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With current pneumococcal vaccination program – difficult to estimate the prevalence of occult </a:t>
            </a:r>
            <a:r>
              <a:rPr lang="en-GB" i="1" dirty="0"/>
              <a:t>S </a:t>
            </a:r>
            <a:r>
              <a:rPr lang="en-GB" i="1" dirty="0" err="1"/>
              <a:t>Pneumoccal</a:t>
            </a:r>
            <a:r>
              <a:rPr lang="en-GB" i="1" dirty="0"/>
              <a:t>  </a:t>
            </a:r>
            <a:r>
              <a:rPr lang="en-GB" dirty="0" err="1"/>
              <a:t>bacteremia</a:t>
            </a:r>
            <a:r>
              <a:rPr lang="en-GB" dirty="0"/>
              <a:t> or even the </a:t>
            </a:r>
            <a:r>
              <a:rPr lang="en-GB" dirty="0" err="1"/>
              <a:t>sero</a:t>
            </a:r>
            <a:r>
              <a:rPr lang="en-GB" dirty="0"/>
              <a:t>-types causing illness.</a:t>
            </a:r>
          </a:p>
          <a:p>
            <a:r>
              <a:rPr lang="en-GB" dirty="0"/>
              <a:t>Children aged 3-36 months - any child with fever &gt; 39</a:t>
            </a:r>
            <a:r>
              <a:rPr lang="en-GB" baseline="30000" dirty="0"/>
              <a:t>o</a:t>
            </a:r>
            <a:r>
              <a:rPr lang="en-GB" dirty="0"/>
              <a:t>C</a:t>
            </a:r>
          </a:p>
          <a:p>
            <a:pPr lvl="1"/>
            <a:r>
              <a:rPr lang="en-GB" dirty="0"/>
              <a:t>Urine culture all males &lt; 6 months and all girls &lt; 2 years</a:t>
            </a:r>
          </a:p>
          <a:p>
            <a:pPr lvl="1"/>
            <a:r>
              <a:rPr lang="en-GB" dirty="0"/>
              <a:t>CXR in any child with increased work of breathing or has high WBC (&gt; 20,000 cells/mm</a:t>
            </a:r>
            <a:r>
              <a:rPr lang="en-GB" baseline="30000" dirty="0"/>
              <a:t>3</a:t>
            </a:r>
            <a:r>
              <a:rPr lang="en-GB" dirty="0"/>
              <a:t>) and no focus of infection.</a:t>
            </a:r>
          </a:p>
        </p:txBody>
      </p:sp>
    </p:spTree>
    <p:extLst>
      <p:ext uri="{BB962C8B-B14F-4D97-AF65-F5344CB8AC3E}">
        <p14:creationId xmlns:p14="http://schemas.microsoft.com/office/powerpoint/2010/main" val="3169899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Empiric antibiotics if;</a:t>
            </a:r>
          </a:p>
          <a:p>
            <a:pPr lvl="1"/>
            <a:r>
              <a:rPr lang="en-GB" dirty="0"/>
              <a:t>Temperature &gt; 39</a:t>
            </a:r>
            <a:r>
              <a:rPr lang="en-GB" baseline="30000" dirty="0"/>
              <a:t>o</a:t>
            </a:r>
            <a:r>
              <a:rPr lang="en-GB" dirty="0"/>
              <a:t>C</a:t>
            </a:r>
          </a:p>
          <a:p>
            <a:pPr lvl="1"/>
            <a:r>
              <a:rPr lang="en-GB" dirty="0"/>
              <a:t>WBC &gt; 15,000 cells/mm</a:t>
            </a:r>
            <a:r>
              <a:rPr lang="en-GB" baseline="30000" dirty="0"/>
              <a:t>3</a:t>
            </a:r>
          </a:p>
          <a:p>
            <a:endParaRPr lang="en-GB" baseline="30000" dirty="0"/>
          </a:p>
          <a:p>
            <a:r>
              <a:rPr lang="en-GB" dirty="0"/>
              <a:t>Consider deferring antibiotics and observing if </a:t>
            </a:r>
          </a:p>
          <a:p>
            <a:pPr lvl="1"/>
            <a:r>
              <a:rPr lang="en-GB" dirty="0"/>
              <a:t>Healthy looking</a:t>
            </a:r>
          </a:p>
          <a:p>
            <a:pPr lvl="1"/>
            <a:r>
              <a:rPr lang="en-GB" dirty="0"/>
              <a:t>Fully immunized </a:t>
            </a:r>
          </a:p>
          <a:p>
            <a:pPr lvl="1"/>
            <a:r>
              <a:rPr lang="en-GB" dirty="0"/>
              <a:t>Reassuring laboratory results</a:t>
            </a:r>
          </a:p>
          <a:p>
            <a:pPr lvl="1"/>
            <a:r>
              <a:rPr lang="en-GB" dirty="0"/>
              <a:t>Able to come back promptly if there is a change in status</a:t>
            </a:r>
          </a:p>
        </p:txBody>
      </p:sp>
    </p:spTree>
    <p:extLst>
      <p:ext uri="{BB962C8B-B14F-4D97-AF65-F5344CB8AC3E}">
        <p14:creationId xmlns:p14="http://schemas.microsoft.com/office/powerpoint/2010/main" val="4131540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Reassure parents that fever &lt; 41.7</a:t>
            </a:r>
            <a:r>
              <a:rPr lang="en-GB" baseline="30000" dirty="0"/>
              <a:t>o</a:t>
            </a:r>
            <a:r>
              <a:rPr lang="en-GB" dirty="0"/>
              <a:t>C does not cause brain damage.</a:t>
            </a:r>
          </a:p>
          <a:p>
            <a:r>
              <a:rPr lang="en-GB" dirty="0"/>
              <a:t>Fever may occasionally cause seizures. – and febrile seizures are generally harmless.</a:t>
            </a:r>
          </a:p>
          <a:p>
            <a:r>
              <a:rPr lang="en-GB" dirty="0"/>
              <a:t>Acetaminophen – paracetamol indicated in children aged &gt; 2 months with fever of 39</a:t>
            </a:r>
            <a:r>
              <a:rPr lang="en-GB" baseline="30000" dirty="0"/>
              <a:t>o</a:t>
            </a:r>
            <a:r>
              <a:rPr lang="en-GB" dirty="0"/>
              <a:t>C or are uncomfortable 15mg/Kg body weight every 4-6 hours.</a:t>
            </a:r>
          </a:p>
          <a:p>
            <a:r>
              <a:rPr lang="en-GB" dirty="0"/>
              <a:t>Ibuprofen 10mg/Kg every 6-8 hours.</a:t>
            </a:r>
          </a:p>
          <a:p>
            <a:r>
              <a:rPr lang="en-GB" dirty="0"/>
              <a:t>Aspirin should not be given because of risk of Reye’s syndrome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700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09CF-CD9B-4A74-978F-F3875B23A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Past medical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3D9C9-1512-479D-9023-E5889B771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ANC/Delivery uneventful</a:t>
            </a:r>
          </a:p>
          <a:p>
            <a:r>
              <a:rPr lang="en-GB" dirty="0"/>
              <a:t>Nutrition – was EBF 6 months, adult diet, sufficient animal source proteins </a:t>
            </a:r>
          </a:p>
          <a:p>
            <a:r>
              <a:rPr lang="en-GB" dirty="0"/>
              <a:t>Growth and development – normal, child in class one and doing well</a:t>
            </a:r>
          </a:p>
          <a:p>
            <a:r>
              <a:rPr lang="en-GB" dirty="0"/>
              <a:t>Immunization – complete –card unavailable, BCG scar seen</a:t>
            </a:r>
          </a:p>
          <a:p>
            <a:r>
              <a:rPr lang="en-GB" dirty="0"/>
              <a:t>Family History – only child of a single mother, lives with the grandmother in </a:t>
            </a:r>
            <a:r>
              <a:rPr lang="en-GB" dirty="0" err="1"/>
              <a:t>Kangudo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9448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060848"/>
            <a:ext cx="8229600" cy="1143000"/>
          </a:xfrm>
        </p:spPr>
        <p:txBody>
          <a:bodyPr/>
          <a:lstStyle/>
          <a:p>
            <a:r>
              <a:rPr lang="en-US" dirty="0"/>
              <a:t>How is fever defined?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 of fever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77440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Abnormal elevation of body temperature</a:t>
            </a:r>
          </a:p>
          <a:p>
            <a:r>
              <a:rPr lang="en-GB" dirty="0"/>
              <a:t>Rectal temperature &gt;38</a:t>
            </a:r>
            <a:r>
              <a:rPr lang="en-GB" baseline="30000" dirty="0"/>
              <a:t>o</a:t>
            </a:r>
            <a:r>
              <a:rPr lang="en-GB" dirty="0"/>
              <a:t>C (100.4</a:t>
            </a:r>
            <a:r>
              <a:rPr lang="en-GB" baseline="30000" dirty="0"/>
              <a:t>o</a:t>
            </a:r>
            <a:r>
              <a:rPr lang="en-GB" dirty="0"/>
              <a:t>F)</a:t>
            </a:r>
          </a:p>
          <a:p>
            <a:r>
              <a:rPr lang="en-GB" dirty="0"/>
              <a:t>Non-significant sign</a:t>
            </a:r>
          </a:p>
          <a:p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E8192FA-7E6A-4247-AB5F-E707E4DEF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360167"/>
              </p:ext>
            </p:extLst>
          </p:nvPr>
        </p:nvGraphicFramePr>
        <p:xfrm>
          <a:off x="457200" y="4221088"/>
          <a:ext cx="800323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8958">
                  <a:extLst>
                    <a:ext uri="{9D8B030D-6E8A-4147-A177-3AD203B41FA5}">
                      <a16:colId xmlns:a16="http://schemas.microsoft.com/office/drawing/2014/main" val="743596255"/>
                    </a:ext>
                  </a:extLst>
                </a:gridCol>
                <a:gridCol w="3767541">
                  <a:extLst>
                    <a:ext uri="{9D8B030D-6E8A-4147-A177-3AD203B41FA5}">
                      <a16:colId xmlns:a16="http://schemas.microsoft.com/office/drawing/2014/main" val="3081753833"/>
                    </a:ext>
                  </a:extLst>
                </a:gridCol>
                <a:gridCol w="1946732">
                  <a:extLst>
                    <a:ext uri="{9D8B030D-6E8A-4147-A177-3AD203B41FA5}">
                      <a16:colId xmlns:a16="http://schemas.microsoft.com/office/drawing/2014/main" val="1295357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Risk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Neonates </a:t>
                      </a:r>
                    </a:p>
                    <a:p>
                      <a:r>
                        <a:rPr lang="en-GB" sz="2400" dirty="0"/>
                        <a:t>Immunocompromised  children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Older children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50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Significant Temperature Cut-off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u="sng" dirty="0"/>
                        <a:t>&gt;</a:t>
                      </a:r>
                      <a:r>
                        <a:rPr lang="en-GB" sz="2400" dirty="0"/>
                        <a:t> 38</a:t>
                      </a:r>
                      <a:r>
                        <a:rPr lang="en-GB" sz="2400" baseline="30000" dirty="0"/>
                        <a:t>o</a:t>
                      </a:r>
                      <a:r>
                        <a:rPr lang="en-GB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&gt; 38.5</a:t>
                      </a:r>
                      <a:r>
                        <a:rPr lang="en-GB" sz="2400" baseline="30000" dirty="0"/>
                        <a:t>o</a:t>
                      </a:r>
                      <a:r>
                        <a:rPr lang="en-GB" sz="2400" dirty="0"/>
                        <a:t>C - 39</a:t>
                      </a:r>
                      <a:r>
                        <a:rPr lang="en-GB" sz="2400" baseline="30000" dirty="0"/>
                        <a:t>o</a:t>
                      </a:r>
                      <a:r>
                        <a:rPr lang="en-GB" sz="2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686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573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of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Rectal – mercury or digital thermometer</a:t>
            </a:r>
          </a:p>
          <a:p>
            <a:r>
              <a:rPr lang="en-GB" dirty="0"/>
              <a:t>Oral – mercury or digital thermometer</a:t>
            </a:r>
          </a:p>
          <a:p>
            <a:r>
              <a:rPr lang="en-GB" dirty="0"/>
              <a:t>Axillary – mercury, digital or liquid crystal</a:t>
            </a:r>
          </a:p>
          <a:p>
            <a:r>
              <a:rPr lang="en-GB" dirty="0"/>
              <a:t>Forehead – liquid crystal strip</a:t>
            </a:r>
          </a:p>
          <a:p>
            <a:r>
              <a:rPr lang="en-GB" dirty="0"/>
              <a:t>Tympanic – device that measures infra-red (needs co-operation and less accurate in children aged &lt; 3months)</a:t>
            </a:r>
          </a:p>
          <a:p>
            <a:r>
              <a:rPr lang="en-GB" dirty="0"/>
              <a:t>Your own hands – temperature relative to yours </a:t>
            </a:r>
          </a:p>
          <a:p>
            <a:r>
              <a:rPr lang="en-GB" dirty="0"/>
              <a:t>Mother’s report of fever  </a:t>
            </a:r>
          </a:p>
        </p:txBody>
      </p:sp>
    </p:spTree>
    <p:extLst>
      <p:ext uri="{BB962C8B-B14F-4D97-AF65-F5344CB8AC3E}">
        <p14:creationId xmlns:p14="http://schemas.microsoft.com/office/powerpoint/2010/main" val="3288951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Recommended Methods of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&lt; 4 weeks old – electronic thermometer in the </a:t>
            </a:r>
            <a:r>
              <a:rPr lang="en-GB" dirty="0" err="1"/>
              <a:t>axillar</a:t>
            </a:r>
            <a:r>
              <a:rPr lang="en-GB" dirty="0"/>
              <a:t>.</a:t>
            </a:r>
          </a:p>
          <a:p>
            <a:r>
              <a:rPr lang="en-GB" dirty="0"/>
              <a:t>4weeks -5 years - electronic or chemical dot thermometer in the </a:t>
            </a:r>
            <a:r>
              <a:rPr lang="en-GB" dirty="0" err="1"/>
              <a:t>axillar</a:t>
            </a:r>
            <a:r>
              <a:rPr lang="en-GB" dirty="0"/>
              <a:t> or infra-red </a:t>
            </a:r>
            <a:r>
              <a:rPr lang="en-GB" dirty="0" err="1"/>
              <a:t>Typanic</a:t>
            </a:r>
            <a:r>
              <a:rPr lang="en-GB" dirty="0"/>
              <a:t> thermometer.</a:t>
            </a:r>
          </a:p>
          <a:p>
            <a:r>
              <a:rPr lang="en-GB" dirty="0" err="1"/>
              <a:t>Axillary</a:t>
            </a:r>
            <a:r>
              <a:rPr lang="en-GB" dirty="0"/>
              <a:t> temperature under-estimates core temperature by 0.5</a:t>
            </a:r>
            <a:r>
              <a:rPr lang="en-GB" baseline="30000" dirty="0"/>
              <a:t>o</a:t>
            </a:r>
            <a:r>
              <a:rPr lang="en-GB" dirty="0"/>
              <a:t>C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8951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Regulation of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Temperature regulated by hypothalamic </a:t>
            </a:r>
            <a:r>
              <a:rPr lang="en-GB" dirty="0" err="1"/>
              <a:t>center</a:t>
            </a:r>
            <a:r>
              <a:rPr lang="en-GB" dirty="0"/>
              <a:t>.</a:t>
            </a:r>
          </a:p>
          <a:p>
            <a:r>
              <a:rPr lang="en-GB" dirty="0"/>
              <a:t>Temperature rises when the set point is altered by endogenous pyrogens.</a:t>
            </a:r>
          </a:p>
        </p:txBody>
      </p:sp>
    </p:spTree>
    <p:extLst>
      <p:ext uri="{BB962C8B-B14F-4D97-AF65-F5344CB8AC3E}">
        <p14:creationId xmlns:p14="http://schemas.microsoft.com/office/powerpoint/2010/main" val="82985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1820</Words>
  <Application>Microsoft Office PowerPoint</Application>
  <PresentationFormat>On-screen Show (4:3)</PresentationFormat>
  <Paragraphs>232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Wingdings</vt:lpstr>
      <vt:lpstr>Office Theme</vt:lpstr>
      <vt:lpstr>FEVER Pyrexia of unknown origin</vt:lpstr>
      <vt:lpstr>Presenting complaints</vt:lpstr>
      <vt:lpstr>Past Medical History</vt:lpstr>
      <vt:lpstr>Past medical history</vt:lpstr>
      <vt:lpstr>How is fever defined?</vt:lpstr>
      <vt:lpstr>Definition of fever</vt:lpstr>
      <vt:lpstr>Methods of measurement</vt:lpstr>
      <vt:lpstr>Recommended Methods of measurement</vt:lpstr>
      <vt:lpstr>Regulation of Temperature</vt:lpstr>
      <vt:lpstr>Cause of fever</vt:lpstr>
      <vt:lpstr>Febrile child</vt:lpstr>
      <vt:lpstr>Evaluation of the febrile child</vt:lpstr>
      <vt:lpstr>PowerPoint Presentation</vt:lpstr>
      <vt:lpstr>Which child is at risk of infection</vt:lpstr>
      <vt:lpstr>PowerPoint Presentation</vt:lpstr>
      <vt:lpstr>Evaluation of the child with a fever: Take a good history</vt:lpstr>
      <vt:lpstr>Evaluation of the child with a fever: Careful physical assessment</vt:lpstr>
      <vt:lpstr>Septic screen</vt:lpstr>
      <vt:lpstr>Features of severely ill child</vt:lpstr>
      <vt:lpstr>Who should receive home management of fever</vt:lpstr>
      <vt:lpstr>Child with fever – who should be seen immediately</vt:lpstr>
      <vt:lpstr>Child with fever – who should be seen immediately</vt:lpstr>
      <vt:lpstr>Fever in neutropenic patient</vt:lpstr>
      <vt:lpstr>Fever in neutropenic patient</vt:lpstr>
      <vt:lpstr>Review within 24 hours</vt:lpstr>
      <vt:lpstr>Fever without a focus of infection</vt:lpstr>
      <vt:lpstr>Mortality from invasive Pneumococcal Disease of HIV infected, exposed and unexposed infants</vt:lpstr>
      <vt:lpstr>Febrile child aged &lt; 28 days</vt:lpstr>
      <vt:lpstr>Fever without focus in child aged 29-60 days: Children are at risk for various bacterial infections</vt:lpstr>
      <vt:lpstr>Fever without focus in child aged 29-60 days: Children at low risk for various bacterial infections</vt:lpstr>
      <vt:lpstr>Investigations</vt:lpstr>
      <vt:lpstr>Management</vt:lpstr>
      <vt:lpstr>Treatment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Pyrexia of unknown origin</dc:title>
  <dc:creator>HP</dc:creator>
  <cp:lastModifiedBy>ruth nduati</cp:lastModifiedBy>
  <cp:revision>22</cp:revision>
  <dcterms:created xsi:type="dcterms:W3CDTF">2016-11-02T01:17:27Z</dcterms:created>
  <dcterms:modified xsi:type="dcterms:W3CDTF">2019-11-28T14:52:42Z</dcterms:modified>
</cp:coreProperties>
</file>