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79" r:id="rId10"/>
    <p:sldId id="266" r:id="rId11"/>
    <p:sldId id="281" r:id="rId12"/>
    <p:sldId id="267" r:id="rId13"/>
    <p:sldId id="278" r:id="rId14"/>
    <p:sldId id="275" r:id="rId15"/>
    <p:sldId id="277" r:id="rId16"/>
    <p:sldId id="276" r:id="rId17"/>
    <p:sldId id="282" r:id="rId18"/>
    <p:sldId id="268" r:id="rId19"/>
    <p:sldId id="280" r:id="rId20"/>
    <p:sldId id="283" r:id="rId21"/>
    <p:sldId id="269" r:id="rId22"/>
    <p:sldId id="270" r:id="rId23"/>
    <p:sldId id="271" r:id="rId24"/>
    <p:sldId id="272" r:id="rId25"/>
    <p:sldId id="284" r:id="rId26"/>
    <p:sldId id="285" r:id="rId27"/>
    <p:sldId id="286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23" autoAdjust="0"/>
  </p:normalViewPr>
  <p:slideViewPr>
    <p:cSldViewPr>
      <p:cViewPr varScale="1">
        <p:scale>
          <a:sx n="52" d="100"/>
          <a:sy n="52" d="100"/>
        </p:scale>
        <p:origin x="17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FA84D-60A9-4A3E-BED5-630DAF2B0BEE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F5A45-C1B1-44E4-B403-3312F0D70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F5A45-C1B1-44E4-B403-3312F0D70FE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F5A45-C1B1-44E4-B403-3312F0D70FE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F5A45-C1B1-44E4-B403-3312F0D70FE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6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F5A45-C1B1-44E4-B403-3312F0D70FE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952B-7377-47B7-B8FA-621590BF0FBB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6E-C599-414F-A61D-BF9FCF3C7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952B-7377-47B7-B8FA-621590BF0FBB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6E-C599-414F-A61D-BF9FCF3C7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952B-7377-47B7-B8FA-621590BF0FBB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6E-C599-414F-A61D-BF9FCF3C7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952B-7377-47B7-B8FA-621590BF0FBB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6E-C599-414F-A61D-BF9FCF3C7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952B-7377-47B7-B8FA-621590BF0FBB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6E-C599-414F-A61D-BF9FCF3C7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952B-7377-47B7-B8FA-621590BF0FBB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6E-C599-414F-A61D-BF9FCF3C7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952B-7377-47B7-B8FA-621590BF0FBB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6E-C599-414F-A61D-BF9FCF3C7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952B-7377-47B7-B8FA-621590BF0FBB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6E-C599-414F-A61D-BF9FCF3C7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952B-7377-47B7-B8FA-621590BF0FBB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6E-C599-414F-A61D-BF9FCF3C7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952B-7377-47B7-B8FA-621590BF0FBB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6E-C599-414F-A61D-BF9FCF3C7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952B-7377-47B7-B8FA-621590BF0FBB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F56E-C599-414F-A61D-BF9FCF3C7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952B-7377-47B7-B8FA-621590BF0FBB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F56E-C599-414F-A61D-BF9FCF3C7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glasgowuniosce/home/examination/developmental-mileston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okings.k12.sd.us/Page/113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enbright.co.ke/downloads/Mother%20%20Child%20Health%20Handbook%20MOH%2016032017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RESPIRATORY SYSTEM – HISTORY, EXAM, INVESTIGATIONS,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488832" cy="1752600"/>
          </a:xfrm>
        </p:spPr>
        <p:txBody>
          <a:bodyPr>
            <a:normAutofit/>
          </a:bodyPr>
          <a:lstStyle/>
          <a:p>
            <a:r>
              <a:rPr lang="en-US" dirty="0"/>
              <a:t>Dr. Diana </a:t>
            </a:r>
            <a:r>
              <a:rPr lang="en-US" dirty="0" err="1"/>
              <a:t>Marangu</a:t>
            </a:r>
            <a:endParaRPr lang="en-US" dirty="0"/>
          </a:p>
          <a:p>
            <a:r>
              <a:rPr lang="en-US" sz="2600" dirty="0"/>
              <a:t>Lecturer, Consultant Paediatrician &amp; Pulmonologist</a:t>
            </a:r>
          </a:p>
          <a:p>
            <a:r>
              <a:rPr lang="en-US" sz="2600" dirty="0"/>
              <a:t>27</a:t>
            </a:r>
            <a:r>
              <a:rPr lang="en-US" sz="2600" baseline="30000" dirty="0"/>
              <a:t>th</a:t>
            </a:r>
            <a:r>
              <a:rPr lang="en-US" sz="2600" dirty="0"/>
              <a:t> January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Nutrition History*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Exclusive breastfeeding </a:t>
            </a:r>
            <a:r>
              <a:rPr lang="en-GB" dirty="0"/>
              <a:t>duration</a:t>
            </a:r>
          </a:p>
          <a:p>
            <a:r>
              <a:rPr lang="en-GB" dirty="0"/>
              <a:t>Introduction of </a:t>
            </a:r>
            <a:r>
              <a:rPr lang="en-GB" b="1" dirty="0"/>
              <a:t>complimentary feeds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1" dirty="0">
                <a:solidFill>
                  <a:srgbClr val="C00000"/>
                </a:solidFill>
              </a:rPr>
              <a:t>Balanced diet? </a:t>
            </a:r>
            <a:r>
              <a:rPr lang="en-GB" dirty="0"/>
              <a:t>– detail constituents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1" dirty="0">
                <a:solidFill>
                  <a:srgbClr val="C00000"/>
                </a:solidFill>
              </a:rPr>
              <a:t>Amounts</a:t>
            </a:r>
            <a:r>
              <a:rPr lang="en-GB" dirty="0"/>
              <a:t> (use 200ml cup to approximate)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1" dirty="0">
                <a:solidFill>
                  <a:srgbClr val="C00000"/>
                </a:solidFill>
              </a:rPr>
              <a:t>Frequency</a:t>
            </a:r>
            <a:r>
              <a:rPr lang="en-GB" dirty="0"/>
              <a:t> ( 3 main meals and 2 snacks)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1" dirty="0">
                <a:solidFill>
                  <a:srgbClr val="C00000"/>
                </a:solidFill>
              </a:rPr>
              <a:t>Consistency</a:t>
            </a:r>
            <a:r>
              <a:rPr lang="en-GB" dirty="0"/>
              <a:t>/Texture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1" dirty="0">
                <a:solidFill>
                  <a:srgbClr val="C00000"/>
                </a:solidFill>
              </a:rPr>
              <a:t>Variation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1" dirty="0">
                <a:solidFill>
                  <a:srgbClr val="C00000"/>
                </a:solidFill>
              </a:rPr>
              <a:t>Feeding technique</a:t>
            </a:r>
            <a:r>
              <a:rPr lang="en-GB" dirty="0"/>
              <a:t>: responsive vs. force feeding</a:t>
            </a:r>
          </a:p>
          <a:p>
            <a:r>
              <a:rPr lang="en-GB" b="1" dirty="0"/>
              <a:t>Current diet </a:t>
            </a:r>
            <a:r>
              <a:rPr lang="en-GB" dirty="0"/>
              <a:t>(? Family diet – 24 hour recall)</a:t>
            </a:r>
          </a:p>
          <a:p>
            <a:r>
              <a:rPr lang="en-GB" b="1" dirty="0"/>
              <a:t>Change in feeding habits </a:t>
            </a:r>
          </a:p>
          <a:p>
            <a:endParaRPr lang="en-GB" b="1" dirty="0"/>
          </a:p>
          <a:p>
            <a:pPr algn="ctr">
              <a:buNone/>
            </a:pPr>
            <a:r>
              <a:rPr lang="en-GB" b="1" dirty="0">
                <a:solidFill>
                  <a:srgbClr val="002060"/>
                </a:solidFill>
              </a:rPr>
              <a:t>[SEEE </a:t>
            </a:r>
            <a:r>
              <a:rPr lang="en-GB" b="1" u="sng" dirty="0">
                <a:solidFill>
                  <a:srgbClr val="002060"/>
                </a:solidFill>
              </a:rPr>
              <a:t>MOTHER AND CHILD HEALTH HANDBOOK</a:t>
            </a:r>
            <a:r>
              <a:rPr lang="en-GB" b="1" dirty="0">
                <a:solidFill>
                  <a:srgbClr val="002060"/>
                </a:solidFill>
              </a:rPr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6E4517-9717-43EE-8E44-948A695F4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6" y="2060848"/>
            <a:ext cx="8538884" cy="2736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4936A8-6B02-4EA6-9183-F68003BDA0C9}"/>
              </a:ext>
            </a:extLst>
          </p:cNvPr>
          <p:cNvSpPr txBox="1"/>
          <p:nvPr/>
        </p:nvSpPr>
        <p:spPr>
          <a:xfrm>
            <a:off x="6876256" y="63813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MCH BOOKLET 2016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518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Growth History*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1600200"/>
            <a:ext cx="8507288" cy="4525963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Birth weight, Length, Head circumference</a:t>
            </a:r>
          </a:p>
          <a:p>
            <a:pPr lvl="1"/>
            <a:r>
              <a:rPr lang="en-GB" b="1" dirty="0">
                <a:solidFill>
                  <a:srgbClr val="002060"/>
                </a:solidFill>
              </a:rPr>
              <a:t>Birth weight: </a:t>
            </a:r>
            <a:r>
              <a:rPr lang="en-GB" dirty="0">
                <a:solidFill>
                  <a:srgbClr val="002060"/>
                </a:solidFill>
              </a:rPr>
              <a:t>regained (2wks), doubles (6mths), triples (1yr)</a:t>
            </a:r>
          </a:p>
          <a:p>
            <a:pPr lvl="1"/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Length: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0-6mths (1.5-2.5cm/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</a:rPr>
              <a:t>mth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), 6-12mths (1cm/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</a:rPr>
              <a:t>mth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HC: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0-3mths (2cm/m), 3-6mths (1cm/m), 6-12mths (0.5cm/m)</a:t>
            </a:r>
          </a:p>
          <a:p>
            <a:endParaRPr lang="en-GB" b="1" dirty="0"/>
          </a:p>
          <a:p>
            <a:r>
              <a:rPr lang="en-GB" b="1" dirty="0"/>
              <a:t>Curves plotted over time – standard deviations?</a:t>
            </a:r>
          </a:p>
          <a:p>
            <a:pPr lvl="1"/>
            <a:r>
              <a:rPr lang="en-GB" b="1" dirty="0"/>
              <a:t>Weight for age: </a:t>
            </a:r>
            <a:r>
              <a:rPr lang="en-GB" dirty="0"/>
              <a:t>underweight? overweight? </a:t>
            </a:r>
          </a:p>
          <a:p>
            <a:pPr lvl="1"/>
            <a:r>
              <a:rPr lang="en-GB" b="1" dirty="0"/>
              <a:t>Weight for height: </a:t>
            </a:r>
            <a:r>
              <a:rPr lang="en-GB" dirty="0"/>
              <a:t>wasted? severity? </a:t>
            </a:r>
          </a:p>
          <a:p>
            <a:pPr lvl="1"/>
            <a:r>
              <a:rPr lang="en-GB" b="1" dirty="0"/>
              <a:t>Height for age: </a:t>
            </a:r>
            <a:r>
              <a:rPr lang="en-GB" dirty="0"/>
              <a:t>stunted? </a:t>
            </a:r>
          </a:p>
          <a:p>
            <a:pPr>
              <a:buNone/>
            </a:pPr>
            <a:endParaRPr lang="en-GB" dirty="0"/>
          </a:p>
          <a:p>
            <a:pPr algn="ctr">
              <a:buNone/>
            </a:pPr>
            <a:r>
              <a:rPr lang="en-GB" b="1" dirty="0">
                <a:solidFill>
                  <a:srgbClr val="002060"/>
                </a:solidFill>
              </a:rPr>
              <a:t>[SEE </a:t>
            </a:r>
            <a:r>
              <a:rPr lang="en-GB" b="1" u="sng" dirty="0">
                <a:solidFill>
                  <a:srgbClr val="002060"/>
                </a:solidFill>
              </a:rPr>
              <a:t>MOTHER AND CHILD HEALTH HANDBOOK</a:t>
            </a:r>
            <a:r>
              <a:rPr lang="en-GB" b="1" dirty="0">
                <a:solidFill>
                  <a:srgbClr val="002060"/>
                </a:solidFill>
              </a:rPr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CA1A32-18A5-4E75-AB23-4CF442A9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72543"/>
            <a:ext cx="8856983" cy="6063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04238-9652-4788-81A4-CCEB7A97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0759"/>
            <a:ext cx="8856983" cy="6063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34F94E-9876-4720-87CE-65F2ADC6142E}"/>
              </a:ext>
            </a:extLst>
          </p:cNvPr>
          <p:cNvSpPr txBox="1"/>
          <p:nvPr/>
        </p:nvSpPr>
        <p:spPr>
          <a:xfrm>
            <a:off x="6876256" y="63813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MCH BOOKLET 2016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826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Developmental History*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Age at attainment of important milestones</a:t>
            </a:r>
          </a:p>
          <a:p>
            <a:r>
              <a:rPr lang="en-GB" dirty="0"/>
              <a:t>Relationships with siblings, peers, adults. </a:t>
            </a:r>
          </a:p>
          <a:p>
            <a:r>
              <a:rPr lang="en-GB" dirty="0"/>
              <a:t>School grade and performance</a:t>
            </a:r>
          </a:p>
          <a:p>
            <a:r>
              <a:rPr lang="en-GB" dirty="0"/>
              <a:t>Behavioural problems?</a:t>
            </a:r>
          </a:p>
          <a:p>
            <a:pPr>
              <a:buNone/>
            </a:pPr>
            <a:endParaRPr lang="en-GB" dirty="0"/>
          </a:p>
          <a:p>
            <a:pPr algn="ctr">
              <a:buNone/>
            </a:pPr>
            <a:r>
              <a:rPr lang="en-GB" b="1" dirty="0">
                <a:solidFill>
                  <a:srgbClr val="002060"/>
                </a:solidFill>
              </a:rPr>
              <a:t>[SEE </a:t>
            </a:r>
            <a:r>
              <a:rPr lang="en-GB" b="1" u="sng" dirty="0">
                <a:solidFill>
                  <a:srgbClr val="002060"/>
                </a:solidFill>
              </a:rPr>
              <a:t>MOTHER AND CHILD HEALTH HANDBOOK</a:t>
            </a:r>
            <a:r>
              <a:rPr lang="en-GB" b="1" dirty="0">
                <a:solidFill>
                  <a:srgbClr val="002060"/>
                </a:solidFill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3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velopmental milestones">
            <a:extLst>
              <a:ext uri="{FF2B5EF4-FFF2-40B4-BE49-F238E27FC236}">
                <a16:creationId xmlns:a16="http://schemas.microsoft.com/office/drawing/2014/main" id="{249C397C-FD06-4ADD-AAE8-B2DE4703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263"/>
            <a:ext cx="9144000" cy="59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DB6480-CEEE-4FDF-A24F-59F1F296BA77}"/>
              </a:ext>
            </a:extLst>
          </p:cNvPr>
          <p:cNvSpPr/>
          <p:nvPr/>
        </p:nvSpPr>
        <p:spPr>
          <a:xfrm>
            <a:off x="611560" y="6453336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600" dirty="0">
                <a:hlinkClick r:id="rId3"/>
              </a:rPr>
              <a:t>https://sites.google.com/site/glasgowuniosce/home/examination/developmental-milestones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22269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ysical Milestonges">
            <a:extLst>
              <a:ext uri="{FF2B5EF4-FFF2-40B4-BE49-F238E27FC236}">
                <a16:creationId xmlns:a16="http://schemas.microsoft.com/office/drawing/2014/main" id="{1F804CB3-7091-40A9-9523-4D8FE915A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4" y="124452"/>
            <a:ext cx="8805814" cy="66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534055-1C24-4B0C-85E2-AB39DD73CDE4}"/>
              </a:ext>
            </a:extLst>
          </p:cNvPr>
          <p:cNvSpPr/>
          <p:nvPr/>
        </p:nvSpPr>
        <p:spPr>
          <a:xfrm>
            <a:off x="2843808" y="6453336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600" dirty="0">
                <a:hlinkClick r:id="rId3"/>
              </a:rPr>
              <a:t>https://www.brookings.k12.sd.us/Page/1132</a:t>
            </a:r>
            <a:endParaRPr lang="en-Z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47092-890B-4F26-88BB-7376A7AA7188}"/>
              </a:ext>
            </a:extLst>
          </p:cNvPr>
          <p:cNvSpPr/>
          <p:nvPr/>
        </p:nvSpPr>
        <p:spPr>
          <a:xfrm>
            <a:off x="6012160" y="3212976"/>
            <a:ext cx="1368152" cy="5040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6FA16-CB55-424F-B437-FF03EB2F2852}"/>
              </a:ext>
            </a:extLst>
          </p:cNvPr>
          <p:cNvSpPr/>
          <p:nvPr/>
        </p:nvSpPr>
        <p:spPr>
          <a:xfrm>
            <a:off x="6012160" y="1416968"/>
            <a:ext cx="1368152" cy="5040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268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55EF4-E258-4A54-BE7F-DCC4E2F406AF}"/>
              </a:ext>
            </a:extLst>
          </p:cNvPr>
          <p:cNvSpPr txBox="1"/>
          <p:nvPr/>
        </p:nvSpPr>
        <p:spPr>
          <a:xfrm>
            <a:off x="6876256" y="63813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MCH BOOKLET 2016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DAFAB-E46F-4FA2-A233-0EAED8C11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93" y="1628800"/>
            <a:ext cx="857678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7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Immunization History*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Immunizations: Up-to-date?</a:t>
            </a:r>
          </a:p>
          <a:p>
            <a:pPr lvl="1"/>
            <a:r>
              <a:rPr lang="en-GB" dirty="0"/>
              <a:t> Kenya Expanded Programme of Immunizations (KEPI)</a:t>
            </a:r>
          </a:p>
          <a:p>
            <a:pPr lvl="1"/>
            <a:r>
              <a:rPr lang="en-GB" dirty="0"/>
              <a:t>Non-KEPI vaccines</a:t>
            </a:r>
          </a:p>
          <a:p>
            <a:pPr lvl="1"/>
            <a:r>
              <a:rPr lang="en-GB" dirty="0"/>
              <a:t>Vaccines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 algn="ctr">
              <a:buNone/>
            </a:pPr>
            <a:r>
              <a:rPr lang="en-GB" b="1" dirty="0">
                <a:solidFill>
                  <a:srgbClr val="002060"/>
                </a:solidFill>
              </a:rPr>
              <a:t>[SEE </a:t>
            </a:r>
            <a:r>
              <a:rPr lang="en-GB" b="1" u="sng" dirty="0">
                <a:solidFill>
                  <a:srgbClr val="002060"/>
                </a:solidFill>
              </a:rPr>
              <a:t>MOTHER AND CHILD HEALTH HANDBOOK</a:t>
            </a:r>
            <a:r>
              <a:rPr lang="en-GB" b="1" dirty="0">
                <a:solidFill>
                  <a:srgbClr val="002060"/>
                </a:solidFill>
              </a:rPr>
              <a:t>]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94A18E-1187-412B-918B-58999A5CA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49" y="136701"/>
            <a:ext cx="4441092" cy="6676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35F7A7-C100-4351-B8EA-D58ED27F2E72}"/>
              </a:ext>
            </a:extLst>
          </p:cNvPr>
          <p:cNvSpPr txBox="1"/>
          <p:nvPr/>
        </p:nvSpPr>
        <p:spPr>
          <a:xfrm>
            <a:off x="6876256" y="63813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MCH BOOKLET 2016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568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Bio Data/ Identifying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Chief complaints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History of presenting illness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Past medical history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Perinatal history*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Growth history*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Developmental history*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Nutrition history*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Immunization history*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Family history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Social history*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of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35F7A7-C100-4351-B8EA-D58ED27F2E72}"/>
              </a:ext>
            </a:extLst>
          </p:cNvPr>
          <p:cNvSpPr txBox="1"/>
          <p:nvPr/>
        </p:nvSpPr>
        <p:spPr>
          <a:xfrm>
            <a:off x="6876256" y="63813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MCH BOOKLET 2016</a:t>
            </a:r>
            <a:endParaRPr lang="en-Z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0FCD95-A811-4A53-BDC0-D0BE9BAE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9" y="116632"/>
            <a:ext cx="4547055" cy="666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9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Members of the family</a:t>
            </a:r>
          </a:p>
          <a:p>
            <a:pPr lvl="1"/>
            <a:r>
              <a:rPr lang="en-GB" dirty="0"/>
              <a:t>Parents (consanguinity?); Guardian/s</a:t>
            </a:r>
          </a:p>
          <a:p>
            <a:pPr lvl="1"/>
            <a:r>
              <a:rPr lang="en-GB" dirty="0"/>
              <a:t>Siblings</a:t>
            </a:r>
          </a:p>
          <a:p>
            <a:pPr lvl="1"/>
            <a:endParaRPr lang="en-GB" dirty="0"/>
          </a:p>
          <a:p>
            <a:r>
              <a:rPr lang="en-GB" b="1" dirty="0"/>
              <a:t>Medical problems </a:t>
            </a:r>
            <a:r>
              <a:rPr lang="en-GB" dirty="0"/>
              <a:t>in family, including </a:t>
            </a:r>
          </a:p>
          <a:p>
            <a:pPr lvl="1"/>
            <a:r>
              <a:rPr lang="en-GB" dirty="0"/>
              <a:t>the patient's disorder*; </a:t>
            </a:r>
          </a:p>
          <a:p>
            <a:pPr lvl="1"/>
            <a:r>
              <a:rPr lang="en-US" dirty="0"/>
              <a:t>diabetes, seizures, asthma, allergies, cancer, cardiac, renal or GI disease, tuberculosis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Family situation</a:t>
            </a:r>
          </a:p>
          <a:p>
            <a:pPr lvl="1"/>
            <a:r>
              <a:rPr lang="en-GB" dirty="0"/>
              <a:t>Parental level of </a:t>
            </a:r>
            <a:r>
              <a:rPr lang="en-GB" b="1" dirty="0"/>
              <a:t>education</a:t>
            </a:r>
          </a:p>
          <a:p>
            <a:pPr lvl="1"/>
            <a:r>
              <a:rPr lang="en-GB" dirty="0"/>
              <a:t>Parents/Guardian’s </a:t>
            </a:r>
            <a:r>
              <a:rPr lang="en-GB" b="1" dirty="0"/>
              <a:t>occupation</a:t>
            </a:r>
          </a:p>
          <a:p>
            <a:pPr lvl="1"/>
            <a:r>
              <a:rPr lang="en-GB" dirty="0"/>
              <a:t>Total household </a:t>
            </a:r>
            <a:r>
              <a:rPr lang="en-GB" b="1" dirty="0"/>
              <a:t>income and expenditure: </a:t>
            </a:r>
            <a:r>
              <a:rPr lang="en-GB" dirty="0"/>
              <a:t>detail food, rent, school fees; recreational activities* [e.g. alcohol, smoking, drugs]; Savings (approx. proportions); </a:t>
            </a:r>
            <a:r>
              <a:rPr lang="en-GB" b="1" dirty="0"/>
              <a:t>NHIF</a:t>
            </a:r>
            <a:r>
              <a:rPr lang="en-GB" dirty="0"/>
              <a:t>?</a:t>
            </a:r>
          </a:p>
          <a:p>
            <a:pPr lvl="1"/>
            <a:r>
              <a:rPr lang="en-GB" b="1" dirty="0"/>
              <a:t>Housing: </a:t>
            </a:r>
            <a:r>
              <a:rPr lang="en-GB" dirty="0"/>
              <a:t>number of rooms, windows, floor type, roof type, safety features; ease of sunlight exposure</a:t>
            </a:r>
          </a:p>
          <a:p>
            <a:pPr lvl="1"/>
            <a:r>
              <a:rPr lang="en-GB" b="1" dirty="0"/>
              <a:t>Water: </a:t>
            </a:r>
            <a:r>
              <a:rPr lang="en-GB" dirty="0"/>
              <a:t>source (distance from household); daily amount used; treatment and storage</a:t>
            </a:r>
          </a:p>
          <a:p>
            <a:pPr lvl="1"/>
            <a:r>
              <a:rPr lang="en-GB" b="1" dirty="0"/>
              <a:t>Sanitation: </a:t>
            </a:r>
            <a:r>
              <a:rPr lang="en-GB" dirty="0"/>
              <a:t>human waste disposal  (type e.g. WC toilet, VIP latrine) &amp; household waste disposal; distance from water source </a:t>
            </a:r>
          </a:p>
          <a:p>
            <a:pPr lvl="1"/>
            <a:r>
              <a:rPr lang="en-GB" b="1" dirty="0"/>
              <a:t>Indoor air pollution: </a:t>
            </a:r>
            <a:r>
              <a:rPr lang="en-GB" dirty="0"/>
              <a:t>fuel used to cook? (LPG, electricity, biomass); caregiver/other smoking - cigarette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General: </a:t>
            </a:r>
            <a:r>
              <a:rPr lang="en-US" dirty="0"/>
              <a:t>Overall health, weight loss, behavioral changes, fever, fatigue.</a:t>
            </a:r>
          </a:p>
          <a:p>
            <a:r>
              <a:rPr lang="en-US" b="1" dirty="0"/>
              <a:t>Skin: </a:t>
            </a:r>
            <a:r>
              <a:rPr lang="en-US" dirty="0"/>
              <a:t>Rashes, bruising, lumps/bumps, nail/hair changes. </a:t>
            </a:r>
          </a:p>
          <a:p>
            <a:r>
              <a:rPr lang="en-US" b="1" dirty="0"/>
              <a:t>Eyes</a:t>
            </a:r>
            <a:r>
              <a:rPr lang="en-US" dirty="0"/>
              <a:t>: Visual problems, eye pain. </a:t>
            </a:r>
          </a:p>
          <a:p>
            <a:r>
              <a:rPr lang="en-US" b="1" dirty="0"/>
              <a:t>Ear, nose, throat: </a:t>
            </a:r>
            <a:r>
              <a:rPr lang="en-US" dirty="0"/>
              <a:t>Frequency of colds, </a:t>
            </a:r>
            <a:r>
              <a:rPr lang="en-US" dirty="0" err="1"/>
              <a:t>pharyngitis</a:t>
            </a:r>
            <a:r>
              <a:rPr lang="en-US" dirty="0"/>
              <a:t>, </a:t>
            </a:r>
            <a:r>
              <a:rPr lang="en-US" dirty="0" err="1"/>
              <a:t>otitis</a:t>
            </a:r>
            <a:r>
              <a:rPr lang="en-US" dirty="0"/>
              <a:t> media.</a:t>
            </a:r>
          </a:p>
          <a:p>
            <a:r>
              <a:rPr lang="en-US" b="1" dirty="0"/>
              <a:t>Lungs</a:t>
            </a:r>
            <a:r>
              <a:rPr lang="en-US" dirty="0"/>
              <a:t>: Cough, shortness of breath, wheezing. </a:t>
            </a:r>
          </a:p>
          <a:p>
            <a:r>
              <a:rPr lang="en-US" b="1" dirty="0"/>
              <a:t>Cardiovascular: </a:t>
            </a:r>
            <a:r>
              <a:rPr lang="en-US" dirty="0"/>
              <a:t>Chest pain, murmurs, syncope. Gastrointestinal: Nausea/vomiting, spitting up, diarrhea, recurrent abdominal pain, constipation, blood in stools. </a:t>
            </a:r>
          </a:p>
          <a:p>
            <a:r>
              <a:rPr lang="en-US" b="1" dirty="0"/>
              <a:t>Genitourinary:</a:t>
            </a:r>
            <a:r>
              <a:rPr lang="en-US" dirty="0"/>
              <a:t> </a:t>
            </a:r>
            <a:r>
              <a:rPr lang="en-US" dirty="0" err="1"/>
              <a:t>Dysuria</a:t>
            </a:r>
            <a:r>
              <a:rPr lang="en-US" dirty="0"/>
              <a:t>, </a:t>
            </a:r>
            <a:r>
              <a:rPr lang="en-US" dirty="0" err="1"/>
              <a:t>hematuria</a:t>
            </a:r>
            <a:r>
              <a:rPr lang="en-US" dirty="0"/>
              <a:t>, </a:t>
            </a:r>
            <a:r>
              <a:rPr lang="en-US" dirty="0" err="1"/>
              <a:t>polyuria</a:t>
            </a:r>
            <a:r>
              <a:rPr lang="en-US" dirty="0"/>
              <a:t>, vaginal discharge. </a:t>
            </a:r>
          </a:p>
          <a:p>
            <a:r>
              <a:rPr lang="en-US" b="1" dirty="0"/>
              <a:t>Musculoskeletal:</a:t>
            </a:r>
            <a:r>
              <a:rPr lang="en-US" dirty="0"/>
              <a:t> Weakness, joint pain, gait abnormalities, scoliosis.</a:t>
            </a:r>
          </a:p>
          <a:p>
            <a:r>
              <a:rPr lang="en-US" b="1" dirty="0"/>
              <a:t>Neurological</a:t>
            </a:r>
            <a:r>
              <a:rPr lang="en-US" dirty="0"/>
              <a:t>: Headache, seizures. </a:t>
            </a:r>
          </a:p>
          <a:p>
            <a:r>
              <a:rPr lang="en-US" b="1" dirty="0"/>
              <a:t>Endocrine:</a:t>
            </a:r>
            <a:r>
              <a:rPr lang="en-US" dirty="0"/>
              <a:t> Growth delay, </a:t>
            </a:r>
            <a:r>
              <a:rPr lang="en-US" dirty="0" err="1"/>
              <a:t>polyphagia</a:t>
            </a:r>
            <a:r>
              <a:rPr lang="en-US" dirty="0"/>
              <a:t>, excessive thirst/fluid intake, menses.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Summarize</a:t>
            </a:r>
            <a:r>
              <a:rPr lang="en-US" dirty="0"/>
              <a:t> the history </a:t>
            </a:r>
            <a:r>
              <a:rPr lang="en-US" b="1" dirty="0"/>
              <a:t>in one sentence:-</a:t>
            </a:r>
            <a:endParaRPr lang="en-US" dirty="0"/>
          </a:p>
          <a:p>
            <a:pPr lvl="1"/>
            <a:r>
              <a:rPr lang="en-US" dirty="0"/>
              <a:t>Chief complaints</a:t>
            </a:r>
          </a:p>
          <a:p>
            <a:pPr lvl="1"/>
            <a:r>
              <a:rPr lang="en-US" dirty="0"/>
              <a:t>Key HPI elements and</a:t>
            </a:r>
          </a:p>
          <a:p>
            <a:pPr lvl="1"/>
            <a:r>
              <a:rPr lang="en-US" dirty="0"/>
              <a:t>Other significant components of the history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86EC8-AA42-476F-9B4E-E3783F85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96952"/>
            <a:ext cx="7772400" cy="1362075"/>
          </a:xfrm>
        </p:spPr>
        <p:txBody>
          <a:bodyPr/>
          <a:lstStyle/>
          <a:p>
            <a:r>
              <a:rPr lang="en-US" dirty="0"/>
              <a:t>RESPIRATORY EXAM</a:t>
            </a:r>
            <a:endParaRPr lang="en-ZA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9607A99-843E-4F07-83E5-25EE3EB17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163" y="4214899"/>
            <a:ext cx="7772400" cy="202241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GENERAL EXAM &amp; VITAL SIGNS (incl SPO2)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RESPIRATORY EXAM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600" b="1" dirty="0"/>
              <a:t>Inspect, Palpate, Percuss, Auscultate</a:t>
            </a:r>
            <a:endParaRPr lang="en-ZA" sz="2600" b="1" dirty="0"/>
          </a:p>
        </p:txBody>
      </p:sp>
    </p:spTree>
    <p:extLst>
      <p:ext uri="{BB962C8B-B14F-4D97-AF65-F5344CB8AC3E}">
        <p14:creationId xmlns:p14="http://schemas.microsoft.com/office/powerpoint/2010/main" val="3791567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86EC8-AA42-476F-9B4E-E3783F85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96952"/>
            <a:ext cx="7772400" cy="1362075"/>
          </a:xfrm>
        </p:spPr>
        <p:txBody>
          <a:bodyPr/>
          <a:lstStyle/>
          <a:p>
            <a:r>
              <a:rPr lang="en-US" dirty="0"/>
              <a:t>RESPIRATORY INVESTIGATIONS</a:t>
            </a:r>
            <a:endParaRPr lang="en-ZA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F9E607FD-6D4F-40AB-B5C7-CCF203386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163" y="4214899"/>
            <a:ext cx="7772400" cy="1500187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LABORATORY – Bloods, Respiratory specimens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RADIOLOGY – CXR, U/S, CT </a:t>
            </a:r>
            <a:r>
              <a:rPr lang="en-US" sz="2800" b="1" dirty="0" err="1"/>
              <a:t>etc</a:t>
            </a:r>
            <a:endParaRPr lang="en-ZA" sz="2800" b="1" dirty="0"/>
          </a:p>
        </p:txBody>
      </p:sp>
    </p:spTree>
    <p:extLst>
      <p:ext uri="{BB962C8B-B14F-4D97-AF65-F5344CB8AC3E}">
        <p14:creationId xmlns:p14="http://schemas.microsoft.com/office/powerpoint/2010/main" val="562750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86EC8-AA42-476F-9B4E-E3783F85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906713"/>
            <a:ext cx="7772400" cy="1362075"/>
          </a:xfrm>
        </p:spPr>
        <p:txBody>
          <a:bodyPr/>
          <a:lstStyle/>
          <a:p>
            <a:r>
              <a:rPr lang="en-US" dirty="0"/>
              <a:t>RESPIRATORY MANAGEMENT</a:t>
            </a:r>
            <a:endParaRPr lang="en-ZA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2623EB-CFB6-463E-B86A-BCE12AA39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163" y="4214899"/>
            <a:ext cx="7772400" cy="1500187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SUPPORTIVE – Oxygen, Ventilate, Hydration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DEFINITIVE – Antimicrobials etc.</a:t>
            </a:r>
            <a:endParaRPr lang="en-ZA" sz="2800" b="1" dirty="0"/>
          </a:p>
        </p:txBody>
      </p:sp>
    </p:spTree>
    <p:extLst>
      <p:ext uri="{BB962C8B-B14F-4D97-AF65-F5344CB8AC3E}">
        <p14:creationId xmlns:p14="http://schemas.microsoft.com/office/powerpoint/2010/main" val="49833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060"/>
            <a:ext cx="8229600" cy="5010665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Children’s Act, Constitution of Kenya 2010.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United Nation Convention on the Rights of the Child.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World Health Organization.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Hutchison’s Clinical Methods. 22</a:t>
            </a:r>
            <a:r>
              <a:rPr lang="en-US" baseline="30000" dirty="0"/>
              <a:t>nd</a:t>
            </a:r>
            <a:r>
              <a:rPr lang="en-US" dirty="0"/>
              <a:t> Edition. Edited by Michael Swash and Michael Glynn.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Clinical Strategies in Pediatric History and Physical Examination. 4</a:t>
            </a:r>
            <a:r>
              <a:rPr lang="en-US" baseline="30000" dirty="0"/>
              <a:t>th</a:t>
            </a:r>
            <a:r>
              <a:rPr lang="en-US" dirty="0"/>
              <a:t> Edition. Elizabeth K. Albright.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Mother and Child Health Handbook. Revised Edition June 2016. MOH216. Ministry of Health – Kenya. </a:t>
            </a:r>
            <a:r>
              <a:rPr lang="en-ZA" sz="2900" dirty="0">
                <a:hlinkClick r:id="rId3"/>
              </a:rPr>
              <a:t>https://kenbright.co.ke/downloads/Mother%20%20Child%20Health%20Handbook%20MOH%2016032017.pdf</a:t>
            </a:r>
            <a:endParaRPr lang="en-US" sz="29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Data/ Identifying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Name</a:t>
            </a:r>
          </a:p>
          <a:p>
            <a:r>
              <a:rPr lang="en-US" b="1" dirty="0"/>
              <a:t>Age</a:t>
            </a:r>
          </a:p>
          <a:p>
            <a:r>
              <a:rPr lang="en-US" b="1" dirty="0"/>
              <a:t>Sex</a:t>
            </a:r>
          </a:p>
          <a:p>
            <a:r>
              <a:rPr lang="en-US" b="1" dirty="0">
                <a:solidFill>
                  <a:srgbClr val="C00000"/>
                </a:solidFill>
              </a:rPr>
              <a:t>Informant* </a:t>
            </a:r>
            <a:r>
              <a:rPr lang="en-US" dirty="0"/>
              <a:t>(children are usually brought to the facility by their caregivers e.g. mother, father, grandmother, nanny)</a:t>
            </a:r>
          </a:p>
          <a:p>
            <a:r>
              <a:rPr lang="en-US" b="1" u="sng" dirty="0">
                <a:solidFill>
                  <a:srgbClr val="002060"/>
                </a:solidFill>
              </a:rPr>
              <a:t>Significant known medical illness</a:t>
            </a:r>
            <a:r>
              <a:rPr lang="en-US" b="1" dirty="0">
                <a:solidFill>
                  <a:srgbClr val="002060"/>
                </a:solidFill>
              </a:rPr>
              <a:t>; </a:t>
            </a:r>
            <a:r>
              <a:rPr lang="en-US" b="1" u="sng" dirty="0">
                <a:solidFill>
                  <a:srgbClr val="002060"/>
                </a:solidFill>
              </a:rPr>
              <a:t>Residence</a:t>
            </a:r>
            <a:r>
              <a:rPr lang="en-US" b="1" dirty="0">
                <a:solidFill>
                  <a:srgbClr val="002060"/>
                </a:solidFill>
              </a:rPr>
              <a:t>; </a:t>
            </a:r>
            <a:r>
              <a:rPr lang="en-US" b="1" u="sng" dirty="0">
                <a:solidFill>
                  <a:srgbClr val="002060"/>
                </a:solidFill>
              </a:rPr>
              <a:t>Facility referred from </a:t>
            </a:r>
            <a:r>
              <a:rPr lang="en-US" b="1" dirty="0">
                <a:solidFill>
                  <a:srgbClr val="002060"/>
                </a:solidFill>
              </a:rPr>
              <a:t>as applicable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Chief Complaint(s)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Brief statement of the problem </a:t>
            </a:r>
            <a:r>
              <a:rPr lang="en-US" dirty="0"/>
              <a:t>that lead the caregiver to seek care (in caregiver’s words) </a:t>
            </a:r>
            <a:r>
              <a:rPr lang="en-US" b="1" dirty="0"/>
              <a:t>and duration </a:t>
            </a:r>
            <a:r>
              <a:rPr lang="en-US" dirty="0"/>
              <a:t>(get a sense if acute/chronic)</a:t>
            </a:r>
          </a:p>
          <a:p>
            <a:r>
              <a:rPr lang="en-US" b="1" dirty="0"/>
              <a:t>Listed in chronological order</a:t>
            </a:r>
          </a:p>
          <a:p>
            <a:r>
              <a:rPr lang="en-US" dirty="0"/>
              <a:t>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Cough 4/7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Hotness of body 3/7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Difficulty in breathing 2/7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Presenting Illness (HPI)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Each chief complaint is described </a:t>
            </a:r>
            <a:r>
              <a:rPr lang="en-US" b="1" u="sng" dirty="0">
                <a:solidFill>
                  <a:srgbClr val="002060"/>
                </a:solidFill>
              </a:rPr>
              <a:t>in detail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in an intelligent manner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when and how it began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character of the symptoms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aggravating or alleviating factors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pertinent positives and negatives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any past diagnostic testing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Characteristics may differ based on complaint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of “</a:t>
            </a:r>
            <a:r>
              <a:rPr lang="en-US" b="1" dirty="0"/>
              <a:t>Cough 3/52</a:t>
            </a:r>
            <a:r>
              <a:rPr lang="en-US" dirty="0"/>
              <a:t>”:</a:t>
            </a:r>
          </a:p>
          <a:p>
            <a:pPr lvl="1"/>
            <a:r>
              <a:rPr lang="en-US" dirty="0"/>
              <a:t>For the past 3 weeks Andrew has been coughing mainly at night</a:t>
            </a:r>
          </a:p>
          <a:p>
            <a:pPr lvl="1"/>
            <a:r>
              <a:rPr lang="en-US" dirty="0"/>
              <a:t>His symptoms progressed in the past 2 days with cough spasms; he coughs to the extent he vomits.</a:t>
            </a:r>
          </a:p>
          <a:p>
            <a:pPr lvl="1"/>
            <a:r>
              <a:rPr lang="en-US" dirty="0"/>
              <a:t> The cough is associated with wheeze.</a:t>
            </a:r>
          </a:p>
          <a:p>
            <a:pPr lvl="1"/>
            <a:r>
              <a:rPr lang="en-US" dirty="0"/>
              <a:t>It is relieved by using inhaler medication and is worse in the cold seasons. </a:t>
            </a:r>
          </a:p>
          <a:p>
            <a:pPr lvl="1"/>
            <a:r>
              <a:rPr lang="en-US" dirty="0"/>
              <a:t>He is also known to be atopic (eczema). </a:t>
            </a:r>
          </a:p>
          <a:p>
            <a:pPr lvl="1"/>
            <a:r>
              <a:rPr lang="en-US" dirty="0"/>
              <a:t>He has no fevers/weight loss, has been growing well and generally a playful child when not having the ‘cough attacks’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Medical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Known </a:t>
            </a:r>
            <a:r>
              <a:rPr lang="en-US" dirty="0"/>
              <a:t>chronic illnesses and current treatment</a:t>
            </a:r>
          </a:p>
          <a:p>
            <a:pPr lvl="1"/>
            <a:r>
              <a:rPr lang="en-US" dirty="0"/>
              <a:t>E.g. Asthma, Diabetes, Sickle cell disease</a:t>
            </a:r>
          </a:p>
          <a:p>
            <a:r>
              <a:rPr lang="en-US" dirty="0"/>
              <a:t>Hospitalizations including past surgeries</a:t>
            </a:r>
          </a:p>
          <a:p>
            <a:r>
              <a:rPr lang="en-US" dirty="0"/>
              <a:t>Outpatient visits</a:t>
            </a:r>
          </a:p>
          <a:p>
            <a:pPr lvl="1"/>
            <a:r>
              <a:rPr lang="en-US" dirty="0"/>
              <a:t>E.g. treated on 4 occasions for </a:t>
            </a:r>
            <a:r>
              <a:rPr lang="en-US" dirty="0" err="1"/>
              <a:t>otitis</a:t>
            </a:r>
            <a:r>
              <a:rPr lang="en-US" dirty="0"/>
              <a:t> media [immunodeficiency? – primary or acquired]</a:t>
            </a:r>
          </a:p>
          <a:p>
            <a:r>
              <a:rPr lang="en-US" dirty="0"/>
              <a:t>Blood transfusions</a:t>
            </a:r>
          </a:p>
          <a:p>
            <a:r>
              <a:rPr lang="en-US" dirty="0"/>
              <a:t>Known allergies to medication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Perinatal</a:t>
            </a:r>
            <a:r>
              <a:rPr lang="en-US" dirty="0">
                <a:solidFill>
                  <a:srgbClr val="C00000"/>
                </a:solidFill>
              </a:rPr>
              <a:t> History*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752528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/>
              <a:t>Antenatal History</a:t>
            </a:r>
          </a:p>
          <a:p>
            <a:pPr lvl="1"/>
            <a:r>
              <a:rPr lang="en-GB" dirty="0"/>
              <a:t>ANC visits and gestational age; Folate &amp; iron supplements; Tetanus vaccine?</a:t>
            </a:r>
          </a:p>
          <a:p>
            <a:pPr lvl="1"/>
            <a:r>
              <a:rPr lang="en-GB" dirty="0"/>
              <a:t>Blood group, HIV/VDRL/Urinalysis/TB results?</a:t>
            </a:r>
          </a:p>
          <a:p>
            <a:pPr lvl="1"/>
            <a:r>
              <a:rPr lang="en-GB" dirty="0"/>
              <a:t> Risk factors for neonatal sepsis e.g. maternal fever?, UTI? PROM &gt; 18 hrs?</a:t>
            </a:r>
          </a:p>
          <a:p>
            <a:pPr lvl="1">
              <a:buNone/>
            </a:pPr>
            <a:endParaRPr lang="en-GB" dirty="0"/>
          </a:p>
          <a:p>
            <a:r>
              <a:rPr lang="en-GB" b="1" dirty="0"/>
              <a:t>Birth history</a:t>
            </a:r>
          </a:p>
          <a:p>
            <a:pPr lvl="1"/>
            <a:r>
              <a:rPr lang="en-GB" dirty="0"/>
              <a:t>Obstetrical complications</a:t>
            </a:r>
          </a:p>
          <a:p>
            <a:pPr lvl="1"/>
            <a:r>
              <a:rPr lang="en-GB" dirty="0"/>
              <a:t>Gestational age at birth; Type of delivery; Birth weight; APGAR score</a:t>
            </a:r>
          </a:p>
          <a:p>
            <a:pPr lvl="1"/>
            <a:endParaRPr lang="en-GB" dirty="0"/>
          </a:p>
          <a:p>
            <a:r>
              <a:rPr lang="en-GB" b="1" dirty="0"/>
              <a:t>Postnatal history</a:t>
            </a:r>
          </a:p>
          <a:p>
            <a:pPr lvl="1"/>
            <a:r>
              <a:rPr lang="en-GB" dirty="0"/>
              <a:t>Length of hospital stay</a:t>
            </a:r>
          </a:p>
          <a:p>
            <a:pPr lvl="1"/>
            <a:r>
              <a:rPr lang="en-GB" dirty="0"/>
              <a:t>Complications (e.g. infection, jaundice); Treatment (e.g. O</a:t>
            </a:r>
            <a:r>
              <a:rPr lang="en-GB" baseline="-25000" dirty="0"/>
              <a:t>2, </a:t>
            </a:r>
            <a:r>
              <a:rPr lang="en-GB" dirty="0"/>
              <a:t>ventilation etc)</a:t>
            </a:r>
          </a:p>
          <a:p>
            <a:pPr lvl="1"/>
            <a:endParaRPr lang="en-GB" dirty="0"/>
          </a:p>
          <a:p>
            <a:pPr algn="ctr">
              <a:buNone/>
            </a:pPr>
            <a:r>
              <a:rPr lang="en-GB" b="1" dirty="0">
                <a:solidFill>
                  <a:srgbClr val="002060"/>
                </a:solidFill>
              </a:rPr>
              <a:t>[CORROBORATE WITH </a:t>
            </a:r>
            <a:r>
              <a:rPr lang="en-GB" b="1" u="sng" dirty="0">
                <a:solidFill>
                  <a:srgbClr val="002060"/>
                </a:solidFill>
              </a:rPr>
              <a:t>MOTHER AND CHILD BOOKLET</a:t>
            </a:r>
            <a:r>
              <a:rPr lang="en-GB" b="1" dirty="0">
                <a:solidFill>
                  <a:srgbClr val="002060"/>
                </a:solidFill>
              </a:rPr>
              <a:t>]</a:t>
            </a:r>
            <a:endParaRPr lang="en-US" b="1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01DC3F-0042-4CC3-8D1D-2382C6B2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02" y="116632"/>
            <a:ext cx="5751643" cy="6552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11400-C54D-48B6-87D5-4686665E1AEC}"/>
              </a:ext>
            </a:extLst>
          </p:cNvPr>
          <p:cNvSpPr txBox="1"/>
          <p:nvPr/>
        </p:nvSpPr>
        <p:spPr>
          <a:xfrm>
            <a:off x="6876256" y="63813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MCH BOOKLET 2016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565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1218</Words>
  <Application>Microsoft Office PowerPoint</Application>
  <PresentationFormat>On-screen Show (4:3)</PresentationFormat>
  <Paragraphs>178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Office Theme</vt:lpstr>
      <vt:lpstr>RESPIRATORY SYSTEM – HISTORY, EXAM, INVESTIGATIONS, MANAGEMENT</vt:lpstr>
      <vt:lpstr>History Components</vt:lpstr>
      <vt:lpstr>Bio Data/ Identifying Data</vt:lpstr>
      <vt:lpstr>Chief Complaint(s)</vt:lpstr>
      <vt:lpstr>History of Presenting Illness (HPI)</vt:lpstr>
      <vt:lpstr>Example</vt:lpstr>
      <vt:lpstr>Past Medical History</vt:lpstr>
      <vt:lpstr>Perinatal History*</vt:lpstr>
      <vt:lpstr>PowerPoint Presentation</vt:lpstr>
      <vt:lpstr>Nutrition History*</vt:lpstr>
      <vt:lpstr>PowerPoint Presentation</vt:lpstr>
      <vt:lpstr>Growth History*</vt:lpstr>
      <vt:lpstr>PowerPoint Presentation</vt:lpstr>
      <vt:lpstr>Developmental History*</vt:lpstr>
      <vt:lpstr>PowerPoint Presentation</vt:lpstr>
      <vt:lpstr>PowerPoint Presentation</vt:lpstr>
      <vt:lpstr>PowerPoint Presentation</vt:lpstr>
      <vt:lpstr>Immunization History*</vt:lpstr>
      <vt:lpstr>PowerPoint Presentation</vt:lpstr>
      <vt:lpstr>PowerPoint Presentation</vt:lpstr>
      <vt:lpstr>Family History</vt:lpstr>
      <vt:lpstr>Social History</vt:lpstr>
      <vt:lpstr>Review of Systems</vt:lpstr>
      <vt:lpstr>Summary</vt:lpstr>
      <vt:lpstr>RESPIRATORY EXAM</vt:lpstr>
      <vt:lpstr>RESPIRATORY INVESTIGATIONS</vt:lpstr>
      <vt:lpstr>RESPIRATORY MANAGEMENT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TAKING IN PAEDIATRICS</dc:title>
  <dc:creator>Brenda</dc:creator>
  <cp:lastModifiedBy>Diana Marangu</cp:lastModifiedBy>
  <cp:revision>187</cp:revision>
  <dcterms:created xsi:type="dcterms:W3CDTF">2014-09-18T22:31:46Z</dcterms:created>
  <dcterms:modified xsi:type="dcterms:W3CDTF">2020-01-27T14:02:22Z</dcterms:modified>
</cp:coreProperties>
</file>