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7" r:id="rId4"/>
    <p:sldId id="28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0191C-2B2D-4CF8-AA57-E3BBF4487B44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12B78-A149-4CCE-ADBA-67916A6B6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431A3E-061A-401A-AB30-21B60AC44F1B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These 2 secretory cells are derived embryologically from 2 different sources: Follicular cells from endoderm of primitive pharynx &amp; C-cells from neuroectoderm.</a:t>
            </a:r>
          </a:p>
        </p:txBody>
      </p:sp>
    </p:spTree>
    <p:extLst>
      <p:ext uri="{BB962C8B-B14F-4D97-AF65-F5344CB8AC3E}">
        <p14:creationId xmlns:p14="http://schemas.microsoft.com/office/powerpoint/2010/main" val="309554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6DE8-3A50-42B8-9567-9A66631173D4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5552-8F4D-4D7E-9C8B-C36EAC38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3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6DE8-3A50-42B8-9567-9A66631173D4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5552-8F4D-4D7E-9C8B-C36EAC38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1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6DE8-3A50-42B8-9567-9A66631173D4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5552-8F4D-4D7E-9C8B-C36EAC38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1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6DE8-3A50-42B8-9567-9A66631173D4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5552-8F4D-4D7E-9C8B-C36EAC38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6DE8-3A50-42B8-9567-9A66631173D4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5552-8F4D-4D7E-9C8B-C36EAC38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6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6DE8-3A50-42B8-9567-9A66631173D4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5552-8F4D-4D7E-9C8B-C36EAC38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3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6DE8-3A50-42B8-9567-9A66631173D4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5552-8F4D-4D7E-9C8B-C36EAC38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1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6DE8-3A50-42B8-9567-9A66631173D4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5552-8F4D-4D7E-9C8B-C36EAC38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5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6DE8-3A50-42B8-9567-9A66631173D4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5552-8F4D-4D7E-9C8B-C36EAC38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1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6DE8-3A50-42B8-9567-9A66631173D4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5552-8F4D-4D7E-9C8B-C36EAC38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5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6DE8-3A50-42B8-9567-9A66631173D4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E5552-8F4D-4D7E-9C8B-C36EAC38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6DE8-3A50-42B8-9567-9A66631173D4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5552-8F4D-4D7E-9C8B-C36EAC38C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8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Thyroid disorders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Anjumanara Omar</a:t>
            </a:r>
          </a:p>
        </p:txBody>
      </p:sp>
    </p:spTree>
    <p:extLst>
      <p:ext uri="{BB962C8B-B14F-4D97-AF65-F5344CB8AC3E}">
        <p14:creationId xmlns:p14="http://schemas.microsoft.com/office/powerpoint/2010/main" val="1504799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Hypothyroidism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Congenital</a:t>
            </a:r>
          </a:p>
          <a:p>
            <a:r>
              <a:rPr lang="en-US" dirty="0"/>
              <a:t>Acquired</a:t>
            </a:r>
          </a:p>
        </p:txBody>
      </p:sp>
    </p:spTree>
    <p:extLst>
      <p:ext uri="{BB962C8B-B14F-4D97-AF65-F5344CB8AC3E}">
        <p14:creationId xmlns:p14="http://schemas.microsoft.com/office/powerpoint/2010/main" val="85386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Congenital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Thyroid </a:t>
            </a:r>
            <a:r>
              <a:rPr lang="en-US" dirty="0" err="1"/>
              <a:t>dysgenesis</a:t>
            </a:r>
            <a:r>
              <a:rPr lang="en-US" dirty="0"/>
              <a:t>/agenesis</a:t>
            </a:r>
          </a:p>
          <a:p>
            <a:r>
              <a:rPr lang="en-US" dirty="0"/>
              <a:t>Inborn error of thyroxin synthesis (</a:t>
            </a:r>
            <a:r>
              <a:rPr lang="en-US" dirty="0" err="1"/>
              <a:t>dyshormonogenesis</a:t>
            </a:r>
            <a:r>
              <a:rPr lang="en-US" dirty="0"/>
              <a:t>)</a:t>
            </a:r>
          </a:p>
          <a:p>
            <a:r>
              <a:rPr lang="en-US" dirty="0"/>
              <a:t>Maternal antibody mediated hypothyroidism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8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Hashimotos</a:t>
            </a:r>
            <a:r>
              <a:rPr lang="en-US" dirty="0"/>
              <a:t> thyroiditis (common)</a:t>
            </a:r>
          </a:p>
          <a:p>
            <a:r>
              <a:rPr lang="en-US" dirty="0"/>
              <a:t>Iodine deficiency</a:t>
            </a:r>
          </a:p>
          <a:p>
            <a:r>
              <a:rPr lang="en-US" dirty="0"/>
              <a:t>Drug induced thyroiditis</a:t>
            </a:r>
          </a:p>
          <a:p>
            <a:r>
              <a:rPr lang="en-US" dirty="0"/>
              <a:t>Irradiation of thyroid gland</a:t>
            </a:r>
          </a:p>
          <a:p>
            <a:r>
              <a:rPr lang="en-US" dirty="0"/>
              <a:t>Surgical excision</a:t>
            </a:r>
          </a:p>
        </p:txBody>
      </p:sp>
    </p:spTree>
    <p:extLst>
      <p:ext uri="{BB962C8B-B14F-4D97-AF65-F5344CB8AC3E}">
        <p14:creationId xmlns:p14="http://schemas.microsoft.com/office/powerpoint/2010/main" val="18585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Symptoms in newborn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Constipation</a:t>
            </a:r>
          </a:p>
          <a:p>
            <a:r>
              <a:rPr lang="en-US" dirty="0"/>
              <a:t>Prolonged jaundice</a:t>
            </a:r>
          </a:p>
          <a:p>
            <a:r>
              <a:rPr lang="en-US" dirty="0"/>
              <a:t>Hypothermia</a:t>
            </a:r>
          </a:p>
          <a:p>
            <a:r>
              <a:rPr lang="en-US" dirty="0"/>
              <a:t>Poor feeding</a:t>
            </a:r>
          </a:p>
          <a:p>
            <a:r>
              <a:rPr lang="en-US" dirty="0" err="1"/>
              <a:t>Hypotonia</a:t>
            </a:r>
            <a:endParaRPr lang="en-US" dirty="0"/>
          </a:p>
          <a:p>
            <a:r>
              <a:rPr lang="en-US" dirty="0"/>
              <a:t>Cyanosis</a:t>
            </a:r>
          </a:p>
          <a:p>
            <a:r>
              <a:rPr lang="en-US" dirty="0"/>
              <a:t>Hoarse cry</a:t>
            </a:r>
          </a:p>
          <a:p>
            <a:r>
              <a:rPr lang="en-US" dirty="0" err="1"/>
              <a:t>Umblical</a:t>
            </a:r>
            <a:r>
              <a:rPr lang="en-US" dirty="0"/>
              <a:t> hernia</a:t>
            </a:r>
          </a:p>
          <a:p>
            <a:r>
              <a:rPr lang="en-US" dirty="0" err="1"/>
              <a:t>Macroglossia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10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Symptoms in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519707"/>
            <a:ext cx="10735614" cy="5138670"/>
          </a:xfrm>
        </p:spPr>
        <p:txBody>
          <a:bodyPr>
            <a:normAutofit/>
          </a:bodyPr>
          <a:lstStyle/>
          <a:p>
            <a:r>
              <a:rPr lang="en-US" dirty="0"/>
              <a:t>Goiter</a:t>
            </a:r>
          </a:p>
          <a:p>
            <a:r>
              <a:rPr lang="en-US" dirty="0"/>
              <a:t>Short stature</a:t>
            </a:r>
          </a:p>
          <a:p>
            <a:r>
              <a:rPr lang="en-US" dirty="0"/>
              <a:t>Declining school performance</a:t>
            </a:r>
          </a:p>
          <a:p>
            <a:r>
              <a:rPr lang="en-US" dirty="0"/>
              <a:t>Cold intolerance </a:t>
            </a:r>
          </a:p>
          <a:p>
            <a:r>
              <a:rPr lang="en-US" dirty="0"/>
              <a:t>Fatigue</a:t>
            </a:r>
          </a:p>
          <a:p>
            <a:r>
              <a:rPr lang="en-US" dirty="0"/>
              <a:t>Dry Skin</a:t>
            </a:r>
          </a:p>
          <a:p>
            <a:r>
              <a:rPr lang="en-US" dirty="0"/>
              <a:t>Constipation</a:t>
            </a:r>
          </a:p>
          <a:p>
            <a:r>
              <a:rPr lang="en-US" dirty="0"/>
              <a:t>Weight gain</a:t>
            </a:r>
          </a:p>
          <a:p>
            <a:r>
              <a:rPr lang="en-US" dirty="0"/>
              <a:t>Bradycardia</a:t>
            </a:r>
          </a:p>
          <a:p>
            <a:r>
              <a:rPr lang="en-US" dirty="0"/>
              <a:t>Depression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8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69" y="1853036"/>
            <a:ext cx="5911402" cy="4733831"/>
          </a:xfrm>
        </p:spPr>
      </p:pic>
    </p:spTree>
    <p:extLst>
      <p:ext uri="{BB962C8B-B14F-4D97-AF65-F5344CB8AC3E}">
        <p14:creationId xmlns:p14="http://schemas.microsoft.com/office/powerpoint/2010/main" val="1146885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TSH (↑)</a:t>
            </a:r>
          </a:p>
          <a:p>
            <a:r>
              <a:rPr lang="en-US" dirty="0"/>
              <a:t>FT4 (↓)</a:t>
            </a:r>
          </a:p>
          <a:p>
            <a:r>
              <a:rPr lang="en-US" dirty="0"/>
              <a:t>Serum </a:t>
            </a:r>
            <a:r>
              <a:rPr lang="en-US" dirty="0" err="1"/>
              <a:t>antithyroid</a:t>
            </a:r>
            <a:r>
              <a:rPr lang="en-US" dirty="0"/>
              <a:t> antibody</a:t>
            </a:r>
          </a:p>
          <a:p>
            <a:r>
              <a:rPr lang="en-US" dirty="0"/>
              <a:t>Radioisotope thyroid imaging</a:t>
            </a:r>
          </a:p>
        </p:txBody>
      </p:sp>
    </p:spTree>
    <p:extLst>
      <p:ext uri="{BB962C8B-B14F-4D97-AF65-F5344CB8AC3E}">
        <p14:creationId xmlns:p14="http://schemas.microsoft.com/office/powerpoint/2010/main" val="1753096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Levthyroxine</a:t>
            </a:r>
            <a:r>
              <a:rPr lang="en-US" dirty="0"/>
              <a:t> 10-15 mic/kg day</a:t>
            </a:r>
          </a:p>
          <a:p>
            <a:r>
              <a:rPr lang="en-US" dirty="0"/>
              <a:t>Titrate dose according to levels of TSH and FT4</a:t>
            </a:r>
          </a:p>
        </p:txBody>
      </p:sp>
    </p:spTree>
    <p:extLst>
      <p:ext uri="{BB962C8B-B14F-4D97-AF65-F5344CB8AC3E}">
        <p14:creationId xmlns:p14="http://schemas.microsoft.com/office/powerpoint/2010/main" val="3259313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Hypothyroidism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 of adequate TSH to stimulate thyroid glands</a:t>
            </a:r>
          </a:p>
          <a:p>
            <a:r>
              <a:rPr lang="en-US" dirty="0"/>
              <a:t>FT4 low</a:t>
            </a:r>
          </a:p>
          <a:p>
            <a:r>
              <a:rPr lang="en-US" dirty="0"/>
              <a:t>TSH normal or low</a:t>
            </a:r>
          </a:p>
          <a:p>
            <a:r>
              <a:rPr lang="en-US" dirty="0"/>
              <a:t>Not very common in children</a:t>
            </a:r>
          </a:p>
        </p:txBody>
      </p:sp>
    </p:spTree>
    <p:extLst>
      <p:ext uri="{BB962C8B-B14F-4D97-AF65-F5344CB8AC3E}">
        <p14:creationId xmlns:p14="http://schemas.microsoft.com/office/powerpoint/2010/main" val="184584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Pituitary agenesis</a:t>
            </a:r>
          </a:p>
          <a:p>
            <a:r>
              <a:rPr lang="en-US" dirty="0"/>
              <a:t>Genetic defects</a:t>
            </a:r>
          </a:p>
          <a:p>
            <a:r>
              <a:rPr lang="en-US" dirty="0"/>
              <a:t>Pituitary </a:t>
            </a:r>
            <a:r>
              <a:rPr lang="en-US" dirty="0" err="1"/>
              <a:t>tumours</a:t>
            </a:r>
            <a:endParaRPr lang="en-US" dirty="0"/>
          </a:p>
          <a:p>
            <a:r>
              <a:rPr lang="en-US" dirty="0"/>
              <a:t>Head </a:t>
            </a:r>
            <a:r>
              <a:rPr lang="en-US" dirty="0" err="1"/>
              <a:t>travma</a:t>
            </a:r>
            <a:r>
              <a:rPr lang="en-US" dirty="0"/>
              <a:t> or irradiation</a:t>
            </a:r>
          </a:p>
        </p:txBody>
      </p:sp>
    </p:spTree>
    <p:extLst>
      <p:ext uri="{BB962C8B-B14F-4D97-AF65-F5344CB8AC3E}">
        <p14:creationId xmlns:p14="http://schemas.microsoft.com/office/powerpoint/2010/main" val="86395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Thyroid Physiology </a:t>
            </a:r>
          </a:p>
          <a:p>
            <a:r>
              <a:rPr lang="en-US" dirty="0"/>
              <a:t>Pathophysiology</a:t>
            </a:r>
          </a:p>
          <a:p>
            <a:r>
              <a:rPr lang="en-US" dirty="0"/>
              <a:t>Hypothyroidism</a:t>
            </a:r>
          </a:p>
          <a:p>
            <a:r>
              <a:rPr lang="en-US" dirty="0"/>
              <a:t>Hyperthyroidism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006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 of hypothyroidism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retardation</a:t>
            </a:r>
          </a:p>
          <a:p>
            <a:r>
              <a:rPr lang="en-US" dirty="0"/>
              <a:t>Short stature</a:t>
            </a:r>
          </a:p>
          <a:p>
            <a:r>
              <a:rPr lang="en-US" dirty="0"/>
              <a:t>Slowed metabolism</a:t>
            </a:r>
          </a:p>
          <a:p>
            <a:r>
              <a:rPr lang="en-US" dirty="0"/>
              <a:t>Obesity</a:t>
            </a:r>
          </a:p>
          <a:p>
            <a:r>
              <a:rPr lang="en-US" dirty="0"/>
              <a:t>Impaired memory</a:t>
            </a:r>
          </a:p>
        </p:txBody>
      </p:sp>
    </p:spTree>
    <p:extLst>
      <p:ext uri="{BB962C8B-B14F-4D97-AF65-F5344CB8AC3E}">
        <p14:creationId xmlns:p14="http://schemas.microsoft.com/office/powerpoint/2010/main" val="2016583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Hyperthyroidism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Excessive production of thyroid hormones causing accelerated metabolism in the peripheral tissue</a:t>
            </a:r>
          </a:p>
        </p:txBody>
      </p:sp>
    </p:spTree>
    <p:extLst>
      <p:ext uri="{BB962C8B-B14F-4D97-AF65-F5344CB8AC3E}">
        <p14:creationId xmlns:p14="http://schemas.microsoft.com/office/powerpoint/2010/main" val="915528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Hyperthyroidism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Graves Disease</a:t>
            </a:r>
          </a:p>
          <a:p>
            <a:pPr marL="0" indent="0">
              <a:buNone/>
            </a:pPr>
            <a:r>
              <a:rPr lang="en-US" dirty="0"/>
              <a:t>    Rare in children but increases during puberty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Female:Male</a:t>
            </a:r>
            <a:r>
              <a:rPr lang="en-US" dirty="0"/>
              <a:t> ratio (5:1)</a:t>
            </a:r>
          </a:p>
          <a:p>
            <a:pPr marL="0" indent="0">
              <a:buNone/>
            </a:pPr>
            <a:r>
              <a:rPr lang="en-US" dirty="0"/>
              <a:t>Neonatal Graves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Transpalcental</a:t>
            </a:r>
            <a:r>
              <a:rPr lang="en-US" dirty="0"/>
              <a:t> antibodies</a:t>
            </a:r>
          </a:p>
          <a:p>
            <a:pPr marL="0" indent="0">
              <a:buNone/>
            </a:pPr>
            <a:r>
              <a:rPr lang="en-US" dirty="0"/>
              <a:t>TSH receptor mutation</a:t>
            </a:r>
          </a:p>
          <a:p>
            <a:pPr marL="0" indent="0">
              <a:buNone/>
            </a:pPr>
            <a:r>
              <a:rPr lang="en-US" dirty="0" err="1"/>
              <a:t>Subacute</a:t>
            </a:r>
            <a:r>
              <a:rPr lang="en-US" dirty="0"/>
              <a:t> thyroiditis</a:t>
            </a:r>
          </a:p>
          <a:p>
            <a:pPr marL="0" indent="0">
              <a:buNone/>
            </a:pPr>
            <a:r>
              <a:rPr lang="en-US" dirty="0"/>
              <a:t>Exogenous thyroxine Exposure</a:t>
            </a:r>
          </a:p>
        </p:txBody>
      </p:sp>
    </p:spTree>
    <p:extLst>
      <p:ext uri="{BB962C8B-B14F-4D97-AF65-F5344CB8AC3E}">
        <p14:creationId xmlns:p14="http://schemas.microsoft.com/office/powerpoint/2010/main" val="4068822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and Symptoms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in school performance</a:t>
            </a:r>
          </a:p>
          <a:p>
            <a:r>
              <a:rPr lang="en-US" dirty="0"/>
              <a:t>Insomnia</a:t>
            </a:r>
          </a:p>
          <a:p>
            <a:r>
              <a:rPr lang="en-US" dirty="0"/>
              <a:t>Restlessness and irritability</a:t>
            </a:r>
          </a:p>
          <a:p>
            <a:r>
              <a:rPr lang="en-US" dirty="0"/>
              <a:t>Weight loss</a:t>
            </a:r>
          </a:p>
          <a:p>
            <a:r>
              <a:rPr lang="en-US" dirty="0"/>
              <a:t>Tachycardia</a:t>
            </a:r>
          </a:p>
          <a:p>
            <a:r>
              <a:rPr lang="en-US" dirty="0"/>
              <a:t>Diarrhea</a:t>
            </a:r>
          </a:p>
          <a:p>
            <a:r>
              <a:rPr lang="en-US" dirty="0"/>
              <a:t>Tremor</a:t>
            </a:r>
          </a:p>
          <a:p>
            <a:r>
              <a:rPr lang="en-US" dirty="0"/>
              <a:t>Heat intolerance</a:t>
            </a:r>
          </a:p>
        </p:txBody>
      </p:sp>
    </p:spTree>
    <p:extLst>
      <p:ext uri="{BB962C8B-B14F-4D97-AF65-F5344CB8AC3E}">
        <p14:creationId xmlns:p14="http://schemas.microsoft.com/office/powerpoint/2010/main" val="1622698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Graves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Hyperthyroidism</a:t>
            </a:r>
          </a:p>
          <a:p>
            <a:r>
              <a:rPr lang="en-US" dirty="0" err="1"/>
              <a:t>Ophthalmopathy</a:t>
            </a:r>
            <a:endParaRPr lang="en-US" dirty="0"/>
          </a:p>
          <a:p>
            <a:r>
              <a:rPr lang="en-US" dirty="0" err="1"/>
              <a:t>Dermopathy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51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Caused by Thyroid Stimulating Antibodies (TSI)</a:t>
            </a:r>
          </a:p>
          <a:p>
            <a:r>
              <a:rPr lang="en-US" dirty="0"/>
              <a:t>Bind to TSH </a:t>
            </a:r>
            <a:r>
              <a:rPr lang="en-US" dirty="0" err="1"/>
              <a:t>receptor,activate</a:t>
            </a:r>
            <a:r>
              <a:rPr lang="en-US" dirty="0"/>
              <a:t> causing follicular growth and release thyroid hormones</a:t>
            </a:r>
          </a:p>
          <a:p>
            <a:r>
              <a:rPr lang="en-US" dirty="0"/>
              <a:t>Most likely infection triggers</a:t>
            </a:r>
          </a:p>
        </p:txBody>
      </p:sp>
    </p:spTree>
    <p:extLst>
      <p:ext uri="{BB962C8B-B14F-4D97-AF65-F5344CB8AC3E}">
        <p14:creationId xmlns:p14="http://schemas.microsoft.com/office/powerpoint/2010/main" val="4119196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09" y="2047165"/>
            <a:ext cx="5595582" cy="3930554"/>
          </a:xfrm>
        </p:spPr>
      </p:pic>
    </p:spTree>
    <p:extLst>
      <p:ext uri="{BB962C8B-B14F-4D97-AF65-F5344CB8AC3E}">
        <p14:creationId xmlns:p14="http://schemas.microsoft.com/office/powerpoint/2010/main" val="3266419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TSH</a:t>
            </a:r>
          </a:p>
          <a:p>
            <a:r>
              <a:rPr lang="en-US" dirty="0"/>
              <a:t>High FT4 and FT3</a:t>
            </a:r>
          </a:p>
          <a:p>
            <a:r>
              <a:rPr lang="en-US" dirty="0"/>
              <a:t>Positive thyroid stimulating antibodies </a:t>
            </a:r>
          </a:p>
          <a:p>
            <a:pPr marL="0" indent="0">
              <a:buNone/>
            </a:pPr>
            <a:r>
              <a:rPr lang="en-US" dirty="0"/>
              <a:t>	-Thyroid peroxidase</a:t>
            </a:r>
          </a:p>
          <a:p>
            <a:pPr marL="0" indent="0">
              <a:buNone/>
            </a:pPr>
            <a:r>
              <a:rPr lang="en-US" dirty="0"/>
              <a:t>	-Thyroglobulin</a:t>
            </a:r>
          </a:p>
          <a:p>
            <a:pPr marL="0" indent="0">
              <a:buNone/>
            </a:pPr>
            <a:r>
              <a:rPr lang="en-US" dirty="0"/>
              <a:t>	-Thyroid Stimulating Immunoglobulin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56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Radioactive iodine</a:t>
            </a:r>
          </a:p>
          <a:p>
            <a:r>
              <a:rPr lang="en-US" dirty="0" err="1"/>
              <a:t>Thionamides</a:t>
            </a:r>
            <a:r>
              <a:rPr lang="en-US" dirty="0"/>
              <a:t> (</a:t>
            </a:r>
            <a:r>
              <a:rPr lang="en-US" dirty="0" err="1"/>
              <a:t>Methimazole,PTU</a:t>
            </a:r>
            <a:r>
              <a:rPr lang="en-US" dirty="0"/>
              <a:t>)</a:t>
            </a:r>
          </a:p>
          <a:p>
            <a:r>
              <a:rPr lang="en-US" dirty="0"/>
              <a:t>Surgical excision</a:t>
            </a:r>
          </a:p>
        </p:txBody>
      </p:sp>
    </p:spTree>
    <p:extLst>
      <p:ext uri="{BB962C8B-B14F-4D97-AF65-F5344CB8AC3E}">
        <p14:creationId xmlns:p14="http://schemas.microsoft.com/office/powerpoint/2010/main" val="2434920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Colloid Goiter (Non toxic)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Diffuse enlargement of thyroid gland</a:t>
            </a:r>
          </a:p>
          <a:p>
            <a:r>
              <a:rPr lang="en-US" dirty="0"/>
              <a:t>TFT normal</a:t>
            </a:r>
          </a:p>
          <a:p>
            <a:r>
              <a:rPr lang="en-US" dirty="0"/>
              <a:t>Positive family history</a:t>
            </a:r>
          </a:p>
          <a:p>
            <a:r>
              <a:rPr lang="en-US" dirty="0"/>
              <a:t>Maybe associated with Nodular goiter as adults</a:t>
            </a:r>
          </a:p>
          <a:p>
            <a:r>
              <a:rPr lang="en-US" dirty="0"/>
              <a:t>Therapy not indicated</a:t>
            </a:r>
          </a:p>
        </p:txBody>
      </p:sp>
    </p:spTree>
    <p:extLst>
      <p:ext uri="{BB962C8B-B14F-4D97-AF65-F5344CB8AC3E}">
        <p14:creationId xmlns:p14="http://schemas.microsoft.com/office/powerpoint/2010/main" val="183361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/>
              <a:t>LOCATION OF THE THYROID GLAND</a:t>
            </a:r>
          </a:p>
        </p:txBody>
      </p:sp>
      <p:pic>
        <p:nvPicPr>
          <p:cNvPr id="7171" name="Picture 6" descr="Anatomy_and_physiology_of_animals_Thyroid_&amp;_parathyroid_gland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447800"/>
            <a:ext cx="4038600" cy="5029200"/>
          </a:xfrm>
        </p:spPr>
      </p:pic>
      <p:pic>
        <p:nvPicPr>
          <p:cNvPr id="7172" name="Picture 6" descr="thyroid%20gland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1371600"/>
            <a:ext cx="4038600" cy="5029200"/>
          </a:xfrm>
        </p:spPr>
      </p:pic>
    </p:spTree>
    <p:extLst>
      <p:ext uri="{BB962C8B-B14F-4D97-AF65-F5344CB8AC3E}">
        <p14:creationId xmlns:p14="http://schemas.microsoft.com/office/powerpoint/2010/main" val="11779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Thyroid Nodules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Rare in children</a:t>
            </a:r>
          </a:p>
          <a:p>
            <a:r>
              <a:rPr lang="en-US" dirty="0"/>
              <a:t>Higher incidence of malignancy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Thyroid US</a:t>
            </a:r>
          </a:p>
          <a:p>
            <a:pPr lvl="1"/>
            <a:r>
              <a:rPr lang="en-US" dirty="0"/>
              <a:t>Fine needle aspiration</a:t>
            </a:r>
          </a:p>
          <a:p>
            <a:pPr lvl="1"/>
            <a:r>
              <a:rPr lang="en-US" dirty="0"/>
              <a:t>Biopsy</a:t>
            </a:r>
          </a:p>
        </p:txBody>
      </p:sp>
    </p:spTree>
    <p:extLst>
      <p:ext uri="{BB962C8B-B14F-4D97-AF65-F5344CB8AC3E}">
        <p14:creationId xmlns:p14="http://schemas.microsoft.com/office/powerpoint/2010/main" val="4194423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Thyroid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Carcinoma rare (1.5% in kids &gt;15yrs)</a:t>
            </a:r>
          </a:p>
          <a:p>
            <a:pPr marL="0" indent="0">
              <a:buNone/>
            </a:pPr>
            <a:r>
              <a:rPr lang="en-US" dirty="0"/>
              <a:t>	Papillary carcinoma 85-90%</a:t>
            </a:r>
          </a:p>
          <a:p>
            <a:pPr marL="0" indent="0">
              <a:buNone/>
            </a:pPr>
            <a:r>
              <a:rPr lang="en-US" dirty="0"/>
              <a:t>	Medullary carcinoma 5%</a:t>
            </a:r>
          </a:p>
          <a:p>
            <a:pPr marL="0" indent="0">
              <a:buNone/>
            </a:pPr>
            <a:r>
              <a:rPr lang="en-US" dirty="0"/>
              <a:t>	Follicular and anaplastic Ca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72286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9770044">
            <a:off x="3676935" y="1020407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421504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2800" u="sng"/>
              <a:t>THYROID GLAND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609600" indent="-609600"/>
            <a:r>
              <a:rPr lang="en-US" altLang="en-US" sz="2000"/>
              <a:t>The thyroid gland</a:t>
            </a:r>
          </a:p>
          <a:p>
            <a:pPr marL="609600" indent="-609600"/>
            <a:r>
              <a:rPr lang="en-US" altLang="en-US" sz="2000"/>
              <a:t>consists of 2 types of</a:t>
            </a:r>
          </a:p>
          <a:p>
            <a:pPr marL="609600" indent="-609600"/>
            <a:r>
              <a:rPr lang="en-US" altLang="en-US" sz="2000"/>
              <a:t>cells: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000" b="1"/>
              <a:t>Follicular cells</a:t>
            </a:r>
            <a:r>
              <a:rPr lang="en-US" altLang="en-US" sz="2000"/>
              <a:t>: These are more abundant, and the major secretory cells. They secrete </a:t>
            </a:r>
            <a:r>
              <a:rPr lang="en-US" altLang="en-US" sz="2000" u="sng"/>
              <a:t>Thyroid hormone.</a:t>
            </a:r>
            <a:endParaRPr lang="en-US" altLang="en-US" sz="2000"/>
          </a:p>
          <a:p>
            <a:pPr marL="609600" indent="-609600">
              <a:buFontTx/>
              <a:buAutoNum type="arabicPeriod"/>
            </a:pPr>
            <a:r>
              <a:rPr lang="en-US" altLang="en-US" sz="2000" b="1"/>
              <a:t>Parafollicular cells or C-cells</a:t>
            </a:r>
            <a:r>
              <a:rPr lang="en-US" altLang="en-US" sz="2000"/>
              <a:t>: These are fewer in number &amp; interspersed. They secrete </a:t>
            </a:r>
            <a:r>
              <a:rPr lang="en-US" altLang="en-US" sz="2000" u="sng"/>
              <a:t>Calcitonin</a:t>
            </a:r>
            <a:r>
              <a:rPr lang="en-US" altLang="en-US" u="sng" smtClean="0"/>
              <a:t>.</a:t>
            </a:r>
          </a:p>
        </p:txBody>
      </p:sp>
      <p:pic>
        <p:nvPicPr>
          <p:cNvPr id="819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9226" y="762000"/>
            <a:ext cx="5210175" cy="5410200"/>
          </a:xfrm>
          <a:noFill/>
        </p:spPr>
      </p:pic>
    </p:spTree>
    <p:extLst>
      <p:ext uri="{BB962C8B-B14F-4D97-AF65-F5344CB8AC3E}">
        <p14:creationId xmlns:p14="http://schemas.microsoft.com/office/powerpoint/2010/main" val="7646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511" y="1096683"/>
            <a:ext cx="3849898" cy="5483868"/>
          </a:xfrm>
        </p:spPr>
      </p:pic>
    </p:spTree>
    <p:extLst>
      <p:ext uri="{BB962C8B-B14F-4D97-AF65-F5344CB8AC3E}">
        <p14:creationId xmlns:p14="http://schemas.microsoft.com/office/powerpoint/2010/main" val="23119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THYROID HORMONES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Uptake of iodide by follicular cells</a:t>
            </a:r>
          </a:p>
          <a:p>
            <a:r>
              <a:rPr lang="en-US" dirty="0"/>
              <a:t>Oxidation of iodide to </a:t>
            </a:r>
            <a:r>
              <a:rPr lang="en-US" dirty="0" err="1"/>
              <a:t>iodotyrosine</a:t>
            </a:r>
            <a:r>
              <a:rPr lang="en-US" dirty="0"/>
              <a:t> (TPO)</a:t>
            </a:r>
          </a:p>
          <a:p>
            <a:r>
              <a:rPr lang="en-US" dirty="0"/>
              <a:t>Formation of </a:t>
            </a:r>
            <a:r>
              <a:rPr lang="en-US" dirty="0" err="1"/>
              <a:t>iodothyronins</a:t>
            </a:r>
            <a:r>
              <a:rPr lang="en-US" dirty="0"/>
              <a:t> from </a:t>
            </a:r>
            <a:r>
              <a:rPr lang="en-US" dirty="0" err="1"/>
              <a:t>iodotyrosine</a:t>
            </a:r>
            <a:r>
              <a:rPr lang="en-US" dirty="0"/>
              <a:t> (TPO)</a:t>
            </a:r>
          </a:p>
          <a:p>
            <a:r>
              <a:rPr lang="en-US" dirty="0"/>
              <a:t>Proteolysis of thyroglobulin to T4 and T3 (lysosomal proteolysis)</a:t>
            </a:r>
          </a:p>
          <a:p>
            <a:r>
              <a:rPr lang="en-US" dirty="0"/>
              <a:t>Conversion of T4 to T3 in periphery (deiodinases)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5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T4 major hormone produced by thyroid gland</a:t>
            </a:r>
          </a:p>
          <a:p>
            <a:r>
              <a:rPr lang="en-US" dirty="0"/>
              <a:t>T3 is active form of TH</a:t>
            </a:r>
          </a:p>
          <a:p>
            <a:r>
              <a:rPr lang="en-US" dirty="0"/>
              <a:t>Thyroid hormone carried by </a:t>
            </a:r>
            <a:r>
              <a:rPr lang="en-US" dirty="0" err="1"/>
              <a:t>TBG,thyroxine</a:t>
            </a:r>
            <a:r>
              <a:rPr lang="en-US" dirty="0"/>
              <a:t> binding </a:t>
            </a:r>
            <a:r>
              <a:rPr lang="en-US" dirty="0" err="1"/>
              <a:t>prealbumin</a:t>
            </a:r>
            <a:r>
              <a:rPr lang="en-US" dirty="0"/>
              <a:t> (TBPA) and albumin</a:t>
            </a:r>
          </a:p>
          <a:p>
            <a:r>
              <a:rPr lang="en-US" dirty="0"/>
              <a:t>T3 has lower affinity for binding protein than T4</a:t>
            </a:r>
          </a:p>
          <a:p>
            <a:r>
              <a:rPr lang="en-US" dirty="0"/>
              <a:t>Free thyroid hormone not bound to protein is active form</a:t>
            </a:r>
          </a:p>
          <a:p>
            <a:r>
              <a:rPr lang="en-US" dirty="0"/>
              <a:t>T3 more potent in peripheral tissues</a:t>
            </a:r>
          </a:p>
        </p:txBody>
      </p:sp>
    </p:spTree>
    <p:extLst>
      <p:ext uri="{BB962C8B-B14F-4D97-AF65-F5344CB8AC3E}">
        <p14:creationId xmlns:p14="http://schemas.microsoft.com/office/powerpoint/2010/main" val="230545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HYPOTHYROIDISM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Inadequacy of thyroid hormone in the body</a:t>
            </a:r>
          </a:p>
        </p:txBody>
      </p:sp>
    </p:spTree>
    <p:extLst>
      <p:ext uri="{BB962C8B-B14F-4D97-AF65-F5344CB8AC3E}">
        <p14:creationId xmlns:p14="http://schemas.microsoft.com/office/powerpoint/2010/main" val="367282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Hypothyroidism</a:t>
            </a:r>
          </a:p>
          <a:p>
            <a:r>
              <a:rPr lang="en-US" dirty="0"/>
              <a:t>Secondary Hypothyroidism</a:t>
            </a:r>
          </a:p>
          <a:p>
            <a:r>
              <a:rPr lang="en-US" dirty="0"/>
              <a:t>Tertiary Hypothyroidism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5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510</Words>
  <Application>Microsoft Office PowerPoint</Application>
  <PresentationFormat>Widescreen</PresentationFormat>
  <Paragraphs>154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Thyroid disorders</vt:lpstr>
      <vt:lpstr>OUTLINE</vt:lpstr>
      <vt:lpstr>LOCATION OF THE THYROID GLAND</vt:lpstr>
      <vt:lpstr>THYROID GLAND</vt:lpstr>
      <vt:lpstr>Physiology</vt:lpstr>
      <vt:lpstr>THYROID HORMONES</vt:lpstr>
      <vt:lpstr>PowerPoint Presentation</vt:lpstr>
      <vt:lpstr>HYPOTHYROIDISM</vt:lpstr>
      <vt:lpstr>Classifications</vt:lpstr>
      <vt:lpstr>Primary Hypothyroidism</vt:lpstr>
      <vt:lpstr>Congenital</vt:lpstr>
      <vt:lpstr>Acquired</vt:lpstr>
      <vt:lpstr>Symptoms in newborn</vt:lpstr>
      <vt:lpstr>Symptoms in children</vt:lpstr>
      <vt:lpstr>PowerPoint Presentation</vt:lpstr>
      <vt:lpstr>Investigations</vt:lpstr>
      <vt:lpstr>Treatment</vt:lpstr>
      <vt:lpstr>Secondary Hypothyroidism</vt:lpstr>
      <vt:lpstr>Causes</vt:lpstr>
      <vt:lpstr>Complications of hypothyroidism</vt:lpstr>
      <vt:lpstr>Hyperthyroidism</vt:lpstr>
      <vt:lpstr>Hyperthyroidism</vt:lpstr>
      <vt:lpstr>Signs and Symptoms</vt:lpstr>
      <vt:lpstr>Graves Disease</vt:lpstr>
      <vt:lpstr>PowerPoint Presentation</vt:lpstr>
      <vt:lpstr>PowerPoint Presentation</vt:lpstr>
      <vt:lpstr>Investigations</vt:lpstr>
      <vt:lpstr>Treatment</vt:lpstr>
      <vt:lpstr>Colloid Goiter (Non toxic)</vt:lpstr>
      <vt:lpstr>Thyroid Nodules</vt:lpstr>
      <vt:lpstr>Thyroid cancers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Thyroid disorders</dc:title>
  <dc:creator>anjumanara omar</dc:creator>
  <cp:lastModifiedBy>User1</cp:lastModifiedBy>
  <cp:revision>31</cp:revision>
  <dcterms:created xsi:type="dcterms:W3CDTF">2015-05-10T21:47:27Z</dcterms:created>
  <dcterms:modified xsi:type="dcterms:W3CDTF">2017-06-19T17:44:57Z</dcterms:modified>
</cp:coreProperties>
</file>