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notesMasterIdLst>
    <p:notesMasterId r:id="rId23"/>
  </p:notesMasterIdLst>
  <p:sldIdLst>
    <p:sldId id="256" r:id="rId2"/>
    <p:sldId id="258" r:id="rId3"/>
    <p:sldId id="283" r:id="rId4"/>
    <p:sldId id="291" r:id="rId5"/>
    <p:sldId id="284" r:id="rId6"/>
    <p:sldId id="285" r:id="rId7"/>
    <p:sldId id="286" r:id="rId8"/>
    <p:sldId id="268" r:id="rId9"/>
    <p:sldId id="269" r:id="rId10"/>
    <p:sldId id="287" r:id="rId11"/>
    <p:sldId id="270" r:id="rId12"/>
    <p:sldId id="288" r:id="rId13"/>
    <p:sldId id="272" r:id="rId14"/>
    <p:sldId id="273" r:id="rId15"/>
    <p:sldId id="275" r:id="rId16"/>
    <p:sldId id="276" r:id="rId17"/>
    <p:sldId id="257" r:id="rId18"/>
    <p:sldId id="262" r:id="rId19"/>
    <p:sldId id="281" r:id="rId20"/>
    <p:sldId id="293" r:id="rId21"/>
    <p:sldId id="28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-427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917DD-09DC-904E-AA60-A42990FD255B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3C675-AC10-404D-A9EB-D059DF815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267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chest radiograph is not always necessary or even useful as an aid in determining the etiology of the infection.</a:t>
            </a:r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	Several studies indicate that chest radiograph is only 42-73% accurate in predicting the etiology of a case of pneumonia.</a:t>
            </a:r>
            <a:endParaRPr lang="en-US" sz="800" dirty="0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dirty="0"/>
              <a:t>	.Therefore </a:t>
            </a:r>
            <a:r>
              <a:rPr lang="en-US" b="1" dirty="0"/>
              <a:t>clinical presentation and other laboratory findings MUST be considered in the diagnosis of pneumonia.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D09AF3-7FCC-4802-B6F2-309D22FEE91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Right upper lobe pneumococcal pneumonia.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airspace disease in the right upper lobe that occupies the entire lobe. Because lobes are bounded by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interlobar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fissures—in this case, the minor or horizontal fissure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(white arrow)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—the inferior margin of the pneumonia is sharply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marginated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Where the disease contacts the ascending aorta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 arrow),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border of the aorta is silhouetted by the fluid density of the pneumonia.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3C675-AC10-404D-A9EB-D059DF815E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1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are multiple irregularly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marginated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patches of airspace disease in both lungs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(white arrows)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3C675-AC10-404D-A9EB-D059DF815E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1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 is a soft tissue density in the right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midlung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field that has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 rounded appearance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(white arrows)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This is a 10-month-old child who had a cough and fever. This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 a characteristic appearance of a round pneumonia, most common in children, and frequently due</a:t>
            </a: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either </a:t>
            </a:r>
            <a:r>
              <a:rPr lang="en-US" sz="1200" b="0" i="1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Haemophilus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streptococcal, or pneumococcal infection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3C675-AC10-404D-A9EB-D059DF815E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3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bilateral lower lobe airspace disease in a patient who had aspirated </a:t>
            </a:r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(black</a:t>
            </a:r>
          </a:p>
          <a:p>
            <a:r>
              <a:rPr lang="en-US" sz="1200" b="0" i="1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arrows)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3C675-AC10-404D-A9EB-D059DF815E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8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Most occur during birth- swallows</a:t>
            </a:r>
            <a:r>
              <a:rPr lang="en-US" baseline="0" dirty="0" smtClean="0"/>
              <a:t> /aspirates infected amniotic /vaginal secretions </a:t>
            </a:r>
          </a:p>
          <a:p>
            <a:r>
              <a:rPr lang="en-US" baseline="0" dirty="0" smtClean="0"/>
              <a:t>Small bilateral pleural effusions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3C675-AC10-404D-A9EB-D059DF815E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180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H-type fistula.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Tube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oesophagram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a child with a history of recurrent unexplained chest infections. There is a mid-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oesophageal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fistula with abnormal passage of contrast medium into the trachea.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43C675-AC10-404D-A9EB-D059DF815E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9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Freeform 28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17E9-7BF9-4346-8D40-2E0DCADD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238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79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48087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89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8229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3420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3619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3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B1542-4E74-C642-907D-F4F5D0270F08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6F370-080C-3C48-A03C-775A9B454A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2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21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7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7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78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017E9-7BF9-4346-8D40-2E0DCADDD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11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28701E-CAF4-4159-9B3E-41C86DFFA30D}" type="datetimeFigureOut">
              <a:rPr lang="en-US" smtClean="0"/>
              <a:t>22/10/2019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325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7223696" cy="1646302"/>
          </a:xfrm>
        </p:spPr>
        <p:txBody>
          <a:bodyPr/>
          <a:lstStyle/>
          <a:p>
            <a:r>
              <a:rPr lang="en-US" dirty="0" smtClean="0"/>
              <a:t>Pediatric pneumonia</a:t>
            </a:r>
            <a:br>
              <a:rPr lang="en-US" dirty="0" smtClean="0"/>
            </a:br>
            <a:r>
              <a:rPr lang="en-US" sz="2800" dirty="0" smtClean="0"/>
              <a:t>Bacterial and Other Pneumonias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6641805" cy="174036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DR. D. OBUON </a:t>
            </a:r>
          </a:p>
          <a:p>
            <a:endParaRPr lang="en-US" dirty="0"/>
          </a:p>
          <a:p>
            <a:r>
              <a:rPr lang="en-US" dirty="0" smtClean="0"/>
              <a:t>Supervisor</a:t>
            </a:r>
            <a:r>
              <a:rPr lang="en-US" dirty="0"/>
              <a:t>: DR. </a:t>
            </a:r>
            <a:r>
              <a:rPr lang="en-US" dirty="0" smtClean="0"/>
              <a:t>G. </a:t>
            </a:r>
            <a:r>
              <a:rPr lang="en-US" dirty="0" smtClean="0"/>
              <a:t> MWANGO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1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57455" y="414915"/>
            <a:ext cx="3088109" cy="6055157"/>
          </a:xfrm>
        </p:spPr>
        <p:txBody>
          <a:bodyPr/>
          <a:lstStyle/>
          <a:p>
            <a:r>
              <a:rPr lang="en-US" dirty="0" smtClean="0"/>
              <a:t>Frontal CXR</a:t>
            </a:r>
          </a:p>
          <a:p>
            <a:r>
              <a:rPr lang="en-US" dirty="0" smtClean="0"/>
              <a:t>Pediatric age group</a:t>
            </a:r>
          </a:p>
          <a:p>
            <a:r>
              <a:rPr lang="en-US" dirty="0" smtClean="0"/>
              <a:t>at least 8 posterior ribs seen</a:t>
            </a:r>
          </a:p>
          <a:p>
            <a:r>
              <a:rPr lang="en-US" dirty="0" err="1" smtClean="0"/>
              <a:t>Opacification</a:t>
            </a:r>
            <a:r>
              <a:rPr lang="en-US" dirty="0" smtClean="0"/>
              <a:t>; lobar pattern</a:t>
            </a:r>
          </a:p>
          <a:p>
            <a:r>
              <a:rPr lang="en-US" dirty="0" smtClean="0"/>
              <a:t>Air bronchogram seen</a:t>
            </a:r>
            <a:endParaRPr lang="en-US" dirty="0"/>
          </a:p>
        </p:txBody>
      </p:sp>
      <p:pic>
        <p:nvPicPr>
          <p:cNvPr id="5" name="Picture 2" descr="C:\Users\Aboy\Desktop\lobar 1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7" y="414915"/>
            <a:ext cx="5846618" cy="58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122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8894618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 Segmental pneumonia </a:t>
            </a:r>
            <a:r>
              <a:rPr lang="en-US" sz="3200" dirty="0" smtClean="0"/>
              <a:t>(bronchopneumonia</a:t>
            </a:r>
            <a:r>
              <a:rPr lang="en-US" sz="3200" dirty="0" smtClean="0"/>
              <a:t>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30400"/>
            <a:ext cx="8215745" cy="452581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Staphylococcus </a:t>
            </a:r>
            <a:r>
              <a:rPr lang="en-US" sz="2800" dirty="0" err="1" smtClean="0"/>
              <a:t>aureus</a:t>
            </a:r>
            <a:r>
              <a:rPr lang="en-US" sz="2800" dirty="0" smtClean="0"/>
              <a:t>, Pseudomonas </a:t>
            </a:r>
            <a:r>
              <a:rPr lang="en-US" sz="2800" dirty="0" err="1" smtClean="0"/>
              <a:t>aeruginosa</a:t>
            </a:r>
            <a:r>
              <a:rPr lang="en-US" sz="2800" dirty="0" smtClean="0"/>
              <a:t> </a:t>
            </a:r>
          </a:p>
          <a:p>
            <a:r>
              <a:rPr lang="en-US" sz="2800" dirty="0" smtClean="0"/>
              <a:t>Spread centrifugally via tracheobronchial tree to many foci in the lung at the same time </a:t>
            </a:r>
          </a:p>
          <a:p>
            <a:r>
              <a:rPr lang="en-US" sz="2800" dirty="0" smtClean="0"/>
              <a:t>Involves several segments of the lung simultaneously </a:t>
            </a:r>
          </a:p>
          <a:p>
            <a:r>
              <a:rPr lang="en-US" sz="2800" dirty="0" smtClean="0"/>
              <a:t>Margins tend to be fluffy and indistinct </a:t>
            </a:r>
          </a:p>
          <a:p>
            <a:r>
              <a:rPr lang="en-US" sz="2400" dirty="0" smtClean="0"/>
              <a:t>No </a:t>
            </a:r>
            <a:r>
              <a:rPr lang="en-US" sz="2400" dirty="0"/>
              <a:t>air </a:t>
            </a:r>
            <a:r>
              <a:rPr lang="en-US" sz="2400" dirty="0" err="1" smtClean="0"/>
              <a:t>bronchograms</a:t>
            </a:r>
            <a:r>
              <a:rPr lang="en-US" sz="2400" dirty="0" smtClean="0"/>
              <a:t>, exudate displace air in the small  airways</a:t>
            </a: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1797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Aboy\Desktop\bronco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831" y="1136073"/>
            <a:ext cx="5702478" cy="4530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123708" y="1011382"/>
            <a:ext cx="302029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Bronchopneumonia</a:t>
            </a:r>
          </a:p>
          <a:p>
            <a:endParaRPr lang="en-US" sz="2800" dirty="0"/>
          </a:p>
          <a:p>
            <a:r>
              <a:rPr lang="en-US" sz="2800" dirty="0" smtClean="0"/>
              <a:t>Consolidation Involves </a:t>
            </a:r>
            <a:r>
              <a:rPr lang="en-US" sz="2800" dirty="0"/>
              <a:t>several segments of the lung simultaneously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71204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035636" cy="13208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Round pneumonia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7910945" cy="3880772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Pneumonia in children can assume a spherical shape</a:t>
            </a:r>
          </a:p>
          <a:p>
            <a:r>
              <a:rPr lang="en-US" sz="2800" dirty="0" smtClean="0"/>
              <a:t>Almost always posterior in the lungs, usually in the lower lungs</a:t>
            </a:r>
          </a:p>
          <a:p>
            <a:r>
              <a:rPr lang="en-US" sz="2800" dirty="0" err="1" smtClean="0"/>
              <a:t>Haemophilus</a:t>
            </a:r>
            <a:r>
              <a:rPr lang="en-US" sz="2800" dirty="0" smtClean="0"/>
              <a:t> influenza, Streptococcus and Pneumococcus</a:t>
            </a:r>
          </a:p>
          <a:p>
            <a:r>
              <a:rPr lang="en-US" sz="2800" dirty="0" smtClean="0"/>
              <a:t>May be confused with a </a:t>
            </a:r>
            <a:r>
              <a:rPr lang="en-US" sz="2800" dirty="0" err="1" smtClean="0"/>
              <a:t>tumour</a:t>
            </a:r>
            <a:r>
              <a:rPr lang="en-US" sz="2800" dirty="0" smtClean="0"/>
              <a:t> mass </a:t>
            </a:r>
            <a:endParaRPr lang="en-US" sz="2800" dirty="0"/>
          </a:p>
        </p:txBody>
      </p:sp>
      <p:pic>
        <p:nvPicPr>
          <p:cNvPr id="7" name="Picture 2" descr="C:\Users\Aboy\Desktop\2 round p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13610"/>
            <a:ext cx="7788815" cy="377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775855" y="5430981"/>
            <a:ext cx="8368145" cy="1246909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 smtClean="0"/>
              <a:t>Consolidation is </a:t>
            </a:r>
            <a:r>
              <a:rPr lang="en-US" sz="2800" dirty="0"/>
              <a:t>spherical </a:t>
            </a:r>
            <a:r>
              <a:rPr lang="en-US" sz="2800" dirty="0" smtClean="0"/>
              <a:t>in shape</a:t>
            </a:r>
          </a:p>
          <a:p>
            <a:r>
              <a:rPr lang="en-US" sz="2800" dirty="0" smtClean="0"/>
              <a:t>Can be confused with a mass</a:t>
            </a:r>
          </a:p>
          <a:p>
            <a:r>
              <a:rPr lang="en-US" sz="2800" dirty="0" smtClean="0"/>
              <a:t>Usually posterior segments involved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3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091055" cy="1320800"/>
          </a:xfrm>
        </p:spPr>
        <p:txBody>
          <a:bodyPr/>
          <a:lstStyle/>
          <a:p>
            <a:r>
              <a:rPr lang="en-US" b="1" dirty="0" err="1"/>
              <a:t>Necrotising</a:t>
            </a:r>
            <a:r>
              <a:rPr lang="en-US" b="1" dirty="0"/>
              <a:t>/</a:t>
            </a:r>
            <a:r>
              <a:rPr lang="en-US" b="1" dirty="0" err="1"/>
              <a:t>Cavitatory</a:t>
            </a:r>
            <a:r>
              <a:rPr lang="en-US" b="1" dirty="0"/>
              <a:t> 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930400"/>
            <a:ext cx="3545309" cy="4110961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Associated </a:t>
            </a:r>
            <a:r>
              <a:rPr lang="en-US" sz="2800" dirty="0"/>
              <a:t>with </a:t>
            </a:r>
            <a:r>
              <a:rPr lang="en-US" sz="2800" dirty="0" smtClean="0"/>
              <a:t>staphylococcal &amp; less </a:t>
            </a:r>
            <a:r>
              <a:rPr lang="en-US" sz="2800" dirty="0"/>
              <a:t>frequently </a:t>
            </a:r>
            <a:r>
              <a:rPr lang="en-US" sz="2800" i="1" dirty="0" err="1" smtClean="0"/>
              <a:t>Klebsiella</a:t>
            </a:r>
            <a:r>
              <a:rPr lang="en-US" sz="2800" i="1" dirty="0" smtClean="0"/>
              <a:t> </a:t>
            </a:r>
            <a:r>
              <a:rPr lang="en-US" sz="2800" dirty="0" smtClean="0"/>
              <a:t>infection</a:t>
            </a:r>
          </a:p>
          <a:p>
            <a:pPr marL="0" indent="0">
              <a:buNone/>
            </a:pPr>
            <a:r>
              <a:rPr lang="en-US" sz="2600" dirty="0" smtClean="0"/>
              <a:t>Thin-walled </a:t>
            </a:r>
            <a:r>
              <a:rPr lang="en-US" sz="2600" dirty="0" err="1" smtClean="0"/>
              <a:t>pneumatoceles</a:t>
            </a:r>
            <a:r>
              <a:rPr lang="en-US" sz="2600" dirty="0" smtClean="0"/>
              <a:t> </a:t>
            </a:r>
            <a:r>
              <a:rPr lang="en-US" sz="2600" dirty="0"/>
              <a:t>are classic </a:t>
            </a:r>
            <a:r>
              <a:rPr lang="en-US" sz="2600" dirty="0" err="1"/>
              <a:t>sequelae</a:t>
            </a:r>
            <a:r>
              <a:rPr lang="en-US" sz="2600" dirty="0"/>
              <a:t> of </a:t>
            </a:r>
            <a:r>
              <a:rPr lang="en-US" sz="2600" dirty="0" smtClean="0"/>
              <a:t>staphylococcal infection</a:t>
            </a:r>
            <a:endParaRPr lang="en-US" sz="2600" dirty="0" smtClean="0"/>
          </a:p>
        </p:txBody>
      </p:sp>
      <p:pic>
        <p:nvPicPr>
          <p:cNvPr id="5122" name="Picture 2" descr="C:\Users\Aboy\Desktop\cav pneu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899" y="1302328"/>
            <a:ext cx="5995555" cy="4739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:\Users\Aboy\Desktop\pneum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54" y="1302328"/>
            <a:ext cx="8521700" cy="492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G:\images\Capture.1JPG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954" y="1185719"/>
            <a:ext cx="9144000" cy="349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729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343" y="69273"/>
            <a:ext cx="6846766" cy="1390073"/>
          </a:xfrm>
        </p:spPr>
        <p:txBody>
          <a:bodyPr/>
          <a:lstStyle/>
          <a:p>
            <a:r>
              <a:rPr lang="en-US" sz="4400" dirty="0" smtClean="0"/>
              <a:t>Aspiration pneumonia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080655"/>
            <a:ext cx="4156364" cy="4960706"/>
          </a:xfrm>
        </p:spPr>
        <p:txBody>
          <a:bodyPr>
            <a:noAutofit/>
          </a:bodyPr>
          <a:lstStyle/>
          <a:p>
            <a:r>
              <a:rPr lang="en-US" sz="2000" dirty="0" smtClean="0"/>
              <a:t>Due to aspiration </a:t>
            </a:r>
            <a:r>
              <a:rPr lang="en-US" sz="2000" dirty="0"/>
              <a:t>of foreign material </a:t>
            </a:r>
            <a:r>
              <a:rPr lang="en-US" sz="2000" dirty="0" smtClean="0"/>
              <a:t>into the </a:t>
            </a:r>
            <a:r>
              <a:rPr lang="en-US" sz="2000" dirty="0"/>
              <a:t>tracheobronchial </a:t>
            </a:r>
            <a:r>
              <a:rPr lang="en-US" sz="2000" dirty="0" smtClean="0"/>
              <a:t>tree</a:t>
            </a:r>
            <a:r>
              <a:rPr lang="en-US" sz="2000" dirty="0"/>
              <a:t> </a:t>
            </a:r>
            <a:r>
              <a:rPr lang="en-US" sz="2000" dirty="0" smtClean="0"/>
              <a:t>are : </a:t>
            </a:r>
            <a:endParaRPr lang="en-US" sz="2000" dirty="0" smtClean="0"/>
          </a:p>
          <a:p>
            <a:r>
              <a:rPr lang="en-US" sz="2000" dirty="0" smtClean="0"/>
              <a:t>neurologic </a:t>
            </a:r>
            <a:r>
              <a:rPr lang="en-US" sz="2000" dirty="0" smtClean="0"/>
              <a:t>disorders </a:t>
            </a:r>
            <a:r>
              <a:rPr lang="en-US" sz="2000" dirty="0" smtClean="0"/>
              <a:t>; altered </a:t>
            </a:r>
            <a:r>
              <a:rPr lang="en-US" sz="2000" dirty="0"/>
              <a:t>mental </a:t>
            </a:r>
            <a:r>
              <a:rPr lang="en-US" sz="2000" dirty="0" smtClean="0"/>
              <a:t>status, GERD </a:t>
            </a:r>
            <a:r>
              <a:rPr lang="en-US" sz="2000" dirty="0"/>
              <a:t>and </a:t>
            </a:r>
            <a:r>
              <a:rPr lang="en-US" sz="2000" dirty="0" smtClean="0"/>
              <a:t>post-operative effects </a:t>
            </a:r>
            <a:r>
              <a:rPr lang="en-US" sz="2000" dirty="0"/>
              <a:t>from head and neck </a:t>
            </a:r>
            <a:r>
              <a:rPr lang="en-US" sz="2000" dirty="0" smtClean="0"/>
              <a:t>surgery</a:t>
            </a:r>
          </a:p>
          <a:p>
            <a:r>
              <a:rPr lang="en-US" sz="2000" dirty="0" smtClean="0"/>
              <a:t>Occurs in the dependent portions of the lung </a:t>
            </a:r>
          </a:p>
          <a:p>
            <a:r>
              <a:rPr lang="en-US" sz="2000" dirty="0" smtClean="0"/>
              <a:t>Upright- lower lobes, right side&gt;left</a:t>
            </a:r>
          </a:p>
          <a:p>
            <a:r>
              <a:rPr lang="en-US" sz="2000" dirty="0" smtClean="0"/>
              <a:t>Recumbent- superior segments of the lower lobes / posterior segment of upper lobes  </a:t>
            </a:r>
            <a:endParaRPr lang="en-US" sz="2000" dirty="0" smtClean="0"/>
          </a:p>
          <a:p>
            <a:r>
              <a:rPr lang="en-US" sz="2000" dirty="0" smtClean="0"/>
              <a:t>Clinical History critical.</a:t>
            </a:r>
            <a:endParaRPr lang="en-US" sz="2000" dirty="0"/>
          </a:p>
        </p:txBody>
      </p:sp>
      <p:pic>
        <p:nvPicPr>
          <p:cNvPr id="4098" name="Picture 2" descr="C:\Users\Aboy\Desktop\download (4)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82" y="1308273"/>
            <a:ext cx="4987636" cy="5054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5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9927" y="180109"/>
            <a:ext cx="6347714" cy="720436"/>
          </a:xfrm>
        </p:spPr>
        <p:txBody>
          <a:bodyPr/>
          <a:lstStyle/>
          <a:p>
            <a:r>
              <a:rPr lang="en-US" dirty="0" smtClean="0"/>
              <a:t>How pneumonia resolves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3948546" cy="563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Can resolve in 2 </a:t>
            </a:r>
            <a:r>
              <a:rPr lang="en-US" sz="2400" dirty="0" smtClean="0"/>
              <a:t>- 3 </a:t>
            </a:r>
            <a:r>
              <a:rPr lang="en-US" sz="2400" dirty="0" smtClean="0"/>
              <a:t>days if organism is sensitive to the antibiotic administered </a:t>
            </a:r>
          </a:p>
          <a:p>
            <a:r>
              <a:rPr lang="en-US" sz="2400" dirty="0" smtClean="0"/>
              <a:t>Typically resolve from within (</a:t>
            </a:r>
            <a:r>
              <a:rPr lang="en-US" sz="2400" dirty="0" err="1" smtClean="0"/>
              <a:t>vacuolisation</a:t>
            </a:r>
            <a:r>
              <a:rPr lang="en-US" sz="2400" dirty="0" smtClean="0"/>
              <a:t>) gradually disappearing in a patchy fashion over days</a:t>
            </a:r>
          </a:p>
          <a:p>
            <a:r>
              <a:rPr lang="en-US" sz="2400" dirty="0" smtClean="0"/>
              <a:t>Consider an underlying obstructing lesion if it does not resolve in several weeks</a:t>
            </a:r>
            <a:endParaRPr lang="en-US" sz="24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948546" y="1417201"/>
            <a:ext cx="3716050" cy="4593450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6958" y="1930401"/>
            <a:ext cx="3859625" cy="4576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7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64" y="96982"/>
            <a:ext cx="6347714" cy="706582"/>
          </a:xfrm>
        </p:spPr>
        <p:txBody>
          <a:bodyPr/>
          <a:lstStyle/>
          <a:p>
            <a:r>
              <a:rPr lang="en-US" dirty="0" smtClean="0"/>
              <a:t>Neonatal 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03564"/>
            <a:ext cx="4003964" cy="59436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Infections occur via ascending infection from </a:t>
            </a:r>
            <a:r>
              <a:rPr lang="en-US" sz="2400" dirty="0" smtClean="0"/>
              <a:t>vagina</a:t>
            </a:r>
            <a:r>
              <a:rPr lang="en-US" sz="2400" dirty="0" smtClean="0"/>
              <a:t>, </a:t>
            </a:r>
            <a:r>
              <a:rPr lang="en-US" sz="2400" dirty="0" err="1" smtClean="0"/>
              <a:t>transvaginally</a:t>
            </a:r>
            <a:r>
              <a:rPr lang="en-US" sz="2400" dirty="0" smtClean="0"/>
              <a:t> during birth (group B strep) or hospital acquired</a:t>
            </a:r>
          </a:p>
          <a:p>
            <a:r>
              <a:rPr lang="en-US" sz="2400" dirty="0" smtClean="0"/>
              <a:t>Risk Factors ;</a:t>
            </a:r>
            <a:r>
              <a:rPr lang="en-US" sz="2000" dirty="0" smtClean="0"/>
              <a:t>PROM </a:t>
            </a:r>
            <a:r>
              <a:rPr lang="en-US" sz="2000" dirty="0" smtClean="0"/>
              <a:t>,Prolonged  </a:t>
            </a:r>
            <a:r>
              <a:rPr lang="en-US" sz="2000" dirty="0"/>
              <a:t>labor, </a:t>
            </a:r>
            <a:r>
              <a:rPr lang="en-US" sz="2000" dirty="0" smtClean="0"/>
              <a:t>placental infection</a:t>
            </a:r>
            <a:r>
              <a:rPr lang="en-US" sz="2000" dirty="0"/>
              <a:t>,  and  ascending  infection  from  the  </a:t>
            </a:r>
            <a:r>
              <a:rPr lang="en-US" sz="2000" dirty="0" smtClean="0"/>
              <a:t>perineum</a:t>
            </a:r>
          </a:p>
          <a:p>
            <a:r>
              <a:rPr lang="en-US" sz="2400" dirty="0" smtClean="0"/>
              <a:t>Chest </a:t>
            </a:r>
            <a:r>
              <a:rPr lang="en-US" sz="2400" dirty="0" smtClean="0"/>
              <a:t>X-RAY findings</a:t>
            </a:r>
            <a:r>
              <a:rPr lang="en-US" sz="2400" dirty="0" smtClean="0"/>
              <a:t>: coarse bilateral asymmetrical alveolar opacification +/-</a:t>
            </a:r>
            <a:r>
              <a:rPr lang="en-US" sz="2400" dirty="0" err="1" smtClean="0"/>
              <a:t>asociated</a:t>
            </a:r>
            <a:r>
              <a:rPr lang="en-US" sz="2400" dirty="0" smtClean="0"/>
              <a:t> </a:t>
            </a:r>
            <a:r>
              <a:rPr lang="en-US" sz="2400" dirty="0" err="1" smtClean="0"/>
              <a:t>interstital</a:t>
            </a:r>
            <a:r>
              <a:rPr lang="en-US" sz="2400" dirty="0" smtClean="0"/>
              <a:t> change </a:t>
            </a:r>
            <a:endParaRPr lang="en-US" sz="2400" dirty="0"/>
          </a:p>
        </p:txBody>
      </p:sp>
      <p:pic>
        <p:nvPicPr>
          <p:cNvPr id="5122" name="Picture 2" descr="C:\Users\Aboy\Desktop\images (3)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4" y="1460847"/>
            <a:ext cx="5017677" cy="4842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793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Recurrent / persistent pneumonia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6977063" cy="38807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Infection within a pre-existing lung abnormality</a:t>
            </a:r>
          </a:p>
          <a:p>
            <a:r>
              <a:rPr lang="en-US" sz="2800" dirty="0" smtClean="0"/>
              <a:t>Bronchial obstruction</a:t>
            </a:r>
          </a:p>
          <a:p>
            <a:r>
              <a:rPr lang="en-US" sz="2800" dirty="0" smtClean="0"/>
              <a:t>Aspiration associated with gastro-</a:t>
            </a:r>
            <a:r>
              <a:rPr lang="en-US" sz="2800" dirty="0" err="1" smtClean="0"/>
              <a:t>oesophageal</a:t>
            </a:r>
            <a:r>
              <a:rPr lang="en-US" sz="2800" dirty="0" smtClean="0"/>
              <a:t> reflux</a:t>
            </a:r>
          </a:p>
          <a:p>
            <a:r>
              <a:rPr lang="en-US" sz="2800" dirty="0" smtClean="0"/>
              <a:t>H-type congenital </a:t>
            </a:r>
            <a:r>
              <a:rPr lang="en-US" sz="2800" dirty="0" err="1" smtClean="0"/>
              <a:t>tracheo-oesophageal</a:t>
            </a:r>
            <a:r>
              <a:rPr lang="en-US" sz="2800" dirty="0" smtClean="0"/>
              <a:t> fistula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3399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1999" y="180109"/>
            <a:ext cx="6347713" cy="1320800"/>
          </a:xfrm>
        </p:spPr>
        <p:txBody>
          <a:bodyPr/>
          <a:lstStyle/>
          <a:p>
            <a:r>
              <a:rPr lang="en-US" dirty="0" err="1" smtClean="0"/>
              <a:t>Paediatric</a:t>
            </a:r>
            <a:r>
              <a:rPr lang="en-US" dirty="0" smtClean="0"/>
              <a:t> TB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122218"/>
            <a:ext cx="8021784" cy="5195455"/>
          </a:xfrm>
        </p:spPr>
        <p:txBody>
          <a:bodyPr>
            <a:noAutofit/>
          </a:bodyPr>
          <a:lstStyle/>
          <a:p>
            <a:r>
              <a:rPr lang="en-US" sz="2400" dirty="0" err="1" smtClean="0"/>
              <a:t>Pimary</a:t>
            </a:r>
            <a:r>
              <a:rPr lang="en-US" sz="2400" dirty="0" smtClean="0"/>
              <a:t> infection </a:t>
            </a:r>
          </a:p>
          <a:p>
            <a:r>
              <a:rPr lang="en-US" sz="2400" dirty="0" smtClean="0"/>
              <a:t>Regional and hilar lymph nodes –Ranke complex</a:t>
            </a:r>
          </a:p>
          <a:p>
            <a:r>
              <a:rPr lang="en-US" sz="2400" dirty="0" smtClean="0"/>
              <a:t>Enlarging </a:t>
            </a:r>
            <a:r>
              <a:rPr lang="en-US" sz="2400" dirty="0" err="1" smtClean="0"/>
              <a:t>caseating</a:t>
            </a:r>
            <a:r>
              <a:rPr lang="en-US" sz="2400" dirty="0" smtClean="0"/>
              <a:t> lymphadenopathy </a:t>
            </a:r>
          </a:p>
          <a:p>
            <a:r>
              <a:rPr lang="en-US" sz="2400" dirty="0" err="1" smtClean="0"/>
              <a:t>Mediastinal</a:t>
            </a:r>
            <a:r>
              <a:rPr lang="en-US" sz="2400" dirty="0" smtClean="0"/>
              <a:t> lymphadenopathy is the hallmark of primary infection </a:t>
            </a:r>
          </a:p>
          <a:p>
            <a:r>
              <a:rPr lang="en-US" sz="2400" dirty="0" smtClean="0"/>
              <a:t>Prone disseminated disease – multiple lung parenchymal nodules – </a:t>
            </a:r>
            <a:r>
              <a:rPr lang="en-US" sz="2400" dirty="0" err="1" smtClean="0"/>
              <a:t>miliary</a:t>
            </a:r>
            <a:r>
              <a:rPr lang="en-US" sz="2400" dirty="0" smtClean="0"/>
              <a:t> TB </a:t>
            </a:r>
          </a:p>
          <a:p>
            <a:pPr>
              <a:buNone/>
            </a:pPr>
            <a:r>
              <a:rPr lang="en-US" sz="2400" dirty="0" smtClean="0"/>
              <a:t>Effusion and cavitation rare in primary TB </a:t>
            </a: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However </a:t>
            </a:r>
            <a:r>
              <a:rPr lang="en-US" sz="2400" dirty="0"/>
              <a:t>most children with the primary infection are asymptomatic.</a:t>
            </a: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C:\Users\Aboy\Desktop\tb1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96663"/>
            <a:ext cx="8313668" cy="5017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:\Users\Aboy\Desktop\2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327" y="798514"/>
            <a:ext cx="7468541" cy="5821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1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Patterns </a:t>
            </a:r>
            <a:r>
              <a:rPr lang="en-US" dirty="0" smtClean="0"/>
              <a:t>of bacterial  </a:t>
            </a:r>
            <a:r>
              <a:rPr lang="en-US" dirty="0" smtClean="0"/>
              <a:t>pneumonia</a:t>
            </a:r>
          </a:p>
          <a:p>
            <a:r>
              <a:rPr lang="en-US" dirty="0" smtClean="0"/>
              <a:t>Neonatal </a:t>
            </a:r>
            <a:r>
              <a:rPr lang="en-US" dirty="0" smtClean="0"/>
              <a:t>pneumonia </a:t>
            </a:r>
          </a:p>
          <a:p>
            <a:r>
              <a:rPr lang="en-US" dirty="0" smtClean="0"/>
              <a:t>How </a:t>
            </a:r>
            <a:r>
              <a:rPr lang="en-US" dirty="0" smtClean="0"/>
              <a:t>pneumonia resolves </a:t>
            </a:r>
          </a:p>
          <a:p>
            <a:r>
              <a:rPr lang="en-US" dirty="0" smtClean="0"/>
              <a:t>References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16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600" b="1" u="sng" dirty="0"/>
              <a:t>OTHER RADIOLOGICAL </a:t>
            </a:r>
            <a:r>
              <a:rPr lang="en-US" sz="3600" b="1" u="sng" dirty="0" smtClean="0"/>
              <a:t>FEATURES TB</a:t>
            </a:r>
            <a:endParaRPr lang="en-US" sz="3600" b="1" u="sng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90600"/>
            <a:ext cx="8458200" cy="5562600"/>
          </a:xfrm>
        </p:spPr>
        <p:txBody>
          <a:bodyPr>
            <a:normAutofit lnSpcReduction="10000"/>
          </a:bodyPr>
          <a:lstStyle/>
          <a:p>
            <a:pPr marL="1257300" lvl="2" indent="-571500">
              <a:lnSpc>
                <a:spcPct val="90000"/>
              </a:lnSpc>
            </a:pPr>
            <a:r>
              <a:rPr lang="en-US" sz="3600" dirty="0"/>
              <a:t>Apical Consolidation </a:t>
            </a:r>
          </a:p>
          <a:p>
            <a:pPr marL="1257300" lvl="2" indent="-571500">
              <a:lnSpc>
                <a:spcPct val="90000"/>
              </a:lnSpc>
            </a:pPr>
            <a:r>
              <a:rPr lang="en-US" sz="3600" dirty="0"/>
              <a:t>Pleural effusion</a:t>
            </a:r>
          </a:p>
          <a:p>
            <a:pPr marL="1257300" lvl="2" indent="-571500">
              <a:lnSpc>
                <a:spcPct val="90000"/>
              </a:lnSpc>
            </a:pPr>
            <a:r>
              <a:rPr lang="en-US" sz="3600" dirty="0"/>
              <a:t>Cavitary lesions (in adolescents and adults only)</a:t>
            </a:r>
          </a:p>
          <a:p>
            <a:pPr marL="1257300" lvl="2" indent="-571500">
              <a:lnSpc>
                <a:spcPct val="90000"/>
              </a:lnSpc>
            </a:pPr>
            <a:r>
              <a:rPr lang="en-US" sz="3600" dirty="0"/>
              <a:t>Miliary disease</a:t>
            </a:r>
          </a:p>
          <a:p>
            <a:pPr marL="1257300" lvl="2" indent="-571500">
              <a:lnSpc>
                <a:spcPct val="90000"/>
              </a:lnSpc>
            </a:pPr>
            <a:r>
              <a:rPr lang="en-US" sz="3600" dirty="0"/>
              <a:t>Atelectasis</a:t>
            </a:r>
          </a:p>
          <a:p>
            <a:pPr marL="1257300" lvl="2" indent="-571500">
              <a:lnSpc>
                <a:spcPct val="90000"/>
              </a:lnSpc>
            </a:pPr>
            <a:r>
              <a:rPr lang="en-US" sz="3600" dirty="0"/>
              <a:t>Lymphadenopathy with or without lung disease</a:t>
            </a:r>
          </a:p>
          <a:p>
            <a:pPr marL="1257300" lvl="2" indent="-571500">
              <a:lnSpc>
                <a:spcPct val="90000"/>
              </a:lnSpc>
            </a:pPr>
            <a:r>
              <a:rPr lang="en-US" sz="3600" dirty="0"/>
              <a:t>Secondary TB infection</a:t>
            </a:r>
          </a:p>
          <a:p>
            <a:pPr marL="1257300" lvl="2" indent="-571500">
              <a:lnSpc>
                <a:spcPct val="90000"/>
              </a:lnSpc>
            </a:pPr>
            <a:r>
              <a:rPr lang="en-US" sz="3600" dirty="0"/>
              <a:t>Normal radiograph</a:t>
            </a:r>
          </a:p>
          <a:p>
            <a:pPr marL="685800" lvl="2" indent="0">
              <a:lnSpc>
                <a:spcPct val="90000"/>
              </a:lnSpc>
            </a:pPr>
            <a:endParaRPr lang="en-US" sz="3600" dirty="0"/>
          </a:p>
          <a:p>
            <a:pPr marL="685800" lvl="2" indent="0" eaLnBrk="1" hangingPunct="1">
              <a:lnSpc>
                <a:spcPct val="90000"/>
              </a:lnSpc>
              <a:buNone/>
            </a:pPr>
            <a:endParaRPr lang="en-US" sz="4400" dirty="0"/>
          </a:p>
          <a:p>
            <a:pPr lvl="2" eaLnBrk="1" hangingPunct="1">
              <a:lnSpc>
                <a:spcPct val="90000"/>
              </a:lnSpc>
            </a:pPr>
            <a:endParaRPr lang="en-US" sz="36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9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2072" y="1149929"/>
            <a:ext cx="2604656" cy="82203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References;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29491" y="2160590"/>
            <a:ext cx="8423563" cy="3880773"/>
          </a:xfrm>
        </p:spPr>
        <p:txBody>
          <a:bodyPr>
            <a:normAutofit fontScale="92500"/>
          </a:bodyPr>
          <a:lstStyle/>
          <a:p>
            <a:r>
              <a:rPr lang="en-US" sz="2600" dirty="0" smtClean="0"/>
              <a:t>Learning radiology – </a:t>
            </a:r>
            <a:r>
              <a:rPr lang="en-US" sz="2600" dirty="0" smtClean="0"/>
              <a:t>Recognizing </a:t>
            </a:r>
            <a:r>
              <a:rPr lang="en-US" sz="2600" dirty="0" smtClean="0"/>
              <a:t>the </a:t>
            </a:r>
            <a:r>
              <a:rPr lang="en-US" sz="2600" dirty="0" smtClean="0"/>
              <a:t>basics — chapter 9</a:t>
            </a:r>
          </a:p>
          <a:p>
            <a:pPr marL="0" indent="0">
              <a:buNone/>
            </a:pPr>
            <a:endParaRPr lang="en-US" sz="2600" dirty="0" smtClean="0"/>
          </a:p>
          <a:p>
            <a:pPr marL="0" indent="0">
              <a:buNone/>
            </a:pPr>
            <a:endParaRPr lang="en-US" sz="2600" dirty="0" smtClean="0"/>
          </a:p>
          <a:p>
            <a:r>
              <a:rPr lang="en-US" sz="2600" dirty="0" smtClean="0"/>
              <a:t>Grainger &amp; </a:t>
            </a:r>
            <a:r>
              <a:rPr lang="en-US" sz="2600" dirty="0" smtClean="0"/>
              <a:t>Allison's </a:t>
            </a:r>
            <a:r>
              <a:rPr lang="en-US" sz="2600" dirty="0" smtClean="0"/>
              <a:t>diagnostic radiology</a:t>
            </a:r>
          </a:p>
          <a:p>
            <a:pPr marL="0" indent="0">
              <a:buNone/>
            </a:pPr>
            <a:endParaRPr lang="en-US" sz="2600" dirty="0"/>
          </a:p>
          <a:p>
            <a:pPr marL="0" indent="0" algn="ctr">
              <a:buNone/>
            </a:pPr>
            <a:r>
              <a:rPr lang="en-US" sz="4000" dirty="0" smtClean="0"/>
              <a:t>END</a:t>
            </a:r>
            <a:endParaRPr lang="en-US" sz="4000" dirty="0" smtClean="0"/>
          </a:p>
          <a:p>
            <a:pPr marL="0" indent="0" algn="ctr">
              <a:buNone/>
            </a:pPr>
            <a:r>
              <a:rPr lang="en-US" sz="4000" dirty="0" smtClean="0"/>
              <a:t>THANK </a:t>
            </a:r>
            <a:r>
              <a:rPr lang="en-US" sz="4000" dirty="0" smtClean="0"/>
              <a:t>YOU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1940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04799"/>
            <a:ext cx="8243456" cy="6234545"/>
          </a:xfrm>
        </p:spPr>
        <p:txBody>
          <a:bodyPr>
            <a:normAutofit/>
          </a:bodyPr>
          <a:lstStyle/>
          <a:p>
            <a:r>
              <a:rPr lang="en-US" sz="2800" dirty="0"/>
              <a:t>Chest </a:t>
            </a:r>
            <a:r>
              <a:rPr lang="en-US" sz="2800" dirty="0" smtClean="0"/>
              <a:t>radiograph is primary </a:t>
            </a:r>
            <a:r>
              <a:rPr lang="en-US" sz="2800" dirty="0"/>
              <a:t>imaging technique </a:t>
            </a:r>
            <a:r>
              <a:rPr lang="en-US" sz="2800" dirty="0" smtClean="0"/>
              <a:t>for  evaluation of acute pediatric  </a:t>
            </a:r>
            <a:r>
              <a:rPr lang="en-US" sz="2800" dirty="0"/>
              <a:t>lung disease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CT has role in </a:t>
            </a:r>
            <a:r>
              <a:rPr lang="en-US" sz="2800" dirty="0" err="1" smtClean="0"/>
              <a:t>immunocompromised</a:t>
            </a:r>
            <a:r>
              <a:rPr lang="en-US" sz="2800" dirty="0" smtClean="0"/>
              <a:t> </a:t>
            </a:r>
            <a:r>
              <a:rPr lang="en-US" sz="2800" dirty="0"/>
              <a:t>patients </a:t>
            </a:r>
            <a:r>
              <a:rPr lang="en-US" sz="2800" dirty="0" smtClean="0"/>
              <a:t>,&amp; in acute &amp; chronic </a:t>
            </a:r>
            <a:r>
              <a:rPr lang="en-US" sz="2800" dirty="0"/>
              <a:t>complications of respiratory tract </a:t>
            </a:r>
            <a:r>
              <a:rPr lang="en-US" sz="2800" dirty="0" smtClean="0"/>
              <a:t>infection </a:t>
            </a:r>
            <a:r>
              <a:rPr lang="en-US" sz="2000" dirty="0" err="1" smtClean="0"/>
              <a:t>e.g</a:t>
            </a:r>
            <a:r>
              <a:rPr lang="en-US" sz="2000" dirty="0" smtClean="0"/>
              <a:t> </a:t>
            </a:r>
            <a:r>
              <a:rPr lang="en-US" sz="2000" dirty="0" err="1" smtClean="0"/>
              <a:t>empyema,bronchiectasis</a:t>
            </a:r>
            <a:r>
              <a:rPr lang="en-US" sz="2000" dirty="0" smtClean="0"/>
              <a:t>  etc.</a:t>
            </a:r>
          </a:p>
          <a:p>
            <a:endParaRPr lang="en-US" sz="2800" dirty="0" smtClean="0"/>
          </a:p>
          <a:p>
            <a:r>
              <a:rPr lang="en-US" sz="2800" dirty="0" smtClean="0"/>
              <a:t>Frontal chest X-ray </a:t>
            </a:r>
            <a:r>
              <a:rPr lang="en-US" sz="2800" dirty="0"/>
              <a:t>usually adequate to confirm or exclude </a:t>
            </a:r>
            <a:r>
              <a:rPr lang="en-US" sz="2800" dirty="0" smtClean="0"/>
              <a:t>pulmonary infection/pneumonia.</a:t>
            </a:r>
          </a:p>
          <a:p>
            <a:endParaRPr lang="en-US" sz="2800" dirty="0" smtClean="0"/>
          </a:p>
          <a:p>
            <a:r>
              <a:rPr lang="en-US" sz="2800" dirty="0" smtClean="0"/>
              <a:t>Lateral chest X-ray ordered only if frontal is not conclusive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8031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980219" cy="1320800"/>
          </a:xfrm>
        </p:spPr>
        <p:txBody>
          <a:bodyPr>
            <a:normAutofit/>
          </a:bodyPr>
          <a:lstStyle/>
          <a:p>
            <a:r>
              <a:rPr lang="en-US" dirty="0" smtClean="0"/>
              <a:t>Pediatric </a:t>
            </a:r>
            <a:r>
              <a:rPr lang="en-US" dirty="0"/>
              <a:t>presentation will sometimes be different from adult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89018"/>
            <a:ext cx="8229600" cy="4287982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Poor collateral ventilation before age 8</a:t>
            </a:r>
          </a:p>
          <a:p>
            <a:r>
              <a:rPr lang="en-US" sz="3200" dirty="0"/>
              <a:t>smaller in size</a:t>
            </a:r>
          </a:p>
          <a:p>
            <a:r>
              <a:rPr lang="en-US" sz="3200" dirty="0"/>
              <a:t>fewer alveoli</a:t>
            </a:r>
          </a:p>
          <a:p>
            <a:r>
              <a:rPr lang="en-US" sz="3200" dirty="0"/>
              <a:t>higher airway resistance –narrow airways</a:t>
            </a:r>
          </a:p>
          <a:p>
            <a:endParaRPr lang="en-US" sz="3200" dirty="0"/>
          </a:p>
          <a:p>
            <a:r>
              <a:rPr lang="en-US" sz="3200" dirty="0"/>
              <a:t>NB</a:t>
            </a:r>
          </a:p>
          <a:p>
            <a:pPr marL="381000" indent="-381000">
              <a:lnSpc>
                <a:spcPct val="80000"/>
              </a:lnSpc>
              <a:buNone/>
              <a:defRPr/>
            </a:pPr>
            <a:r>
              <a:rPr lang="en-US" sz="3200" dirty="0"/>
              <a:t>chest radiograph is not always accurate, consider clinical presentation and lab findings in final diagnosis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518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374073"/>
            <a:ext cx="8368146" cy="1320800"/>
          </a:xfrm>
        </p:spPr>
        <p:txBody>
          <a:bodyPr>
            <a:normAutofit/>
          </a:bodyPr>
          <a:lstStyle/>
          <a:p>
            <a:r>
              <a:rPr lang="en-US" sz="4000" b="1" dirty="0" smtClean="0"/>
              <a:t>Differentiating Bacterial and Viral pneumonia by CXR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2092036"/>
            <a:ext cx="8728363" cy="4308763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/>
              <a:t>Viral lung infection </a:t>
            </a:r>
            <a:r>
              <a:rPr lang="en-US" sz="2800" dirty="0"/>
              <a:t>is more </a:t>
            </a:r>
            <a:r>
              <a:rPr lang="en-US" sz="2800" dirty="0" smtClean="0"/>
              <a:t>common than bacterial </a:t>
            </a:r>
            <a:r>
              <a:rPr lang="en-US" sz="2800" dirty="0"/>
              <a:t>Within all </a:t>
            </a:r>
            <a:r>
              <a:rPr lang="en-US" sz="2800" dirty="0" smtClean="0"/>
              <a:t>pediatric age groups.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/>
              <a:t>Bacterial pneumonia, in general, causes </a:t>
            </a:r>
            <a:r>
              <a:rPr lang="en-US" sz="2800" dirty="0" smtClean="0"/>
              <a:t>inflammation  </a:t>
            </a:r>
            <a:r>
              <a:rPr lang="en-US" sz="2800" u="sng" dirty="0" smtClean="0"/>
              <a:t>WITHIN</a:t>
            </a:r>
            <a:r>
              <a:rPr lang="en-US" sz="2800" dirty="0" smtClean="0"/>
              <a:t> alveoli  </a:t>
            </a:r>
            <a:r>
              <a:rPr lang="en-US" sz="2800" dirty="0"/>
              <a:t>resulting in </a:t>
            </a:r>
            <a:r>
              <a:rPr lang="en-US" sz="2800" dirty="0" err="1"/>
              <a:t>oedema</a:t>
            </a:r>
            <a:r>
              <a:rPr lang="en-US" sz="2800" dirty="0"/>
              <a:t> </a:t>
            </a:r>
            <a:r>
              <a:rPr lang="en-US" sz="2800" dirty="0" smtClean="0"/>
              <a:t>/</a:t>
            </a:r>
            <a:r>
              <a:rPr lang="en-US" sz="2800" u="sng" dirty="0" smtClean="0"/>
              <a:t>INTRA-ALVEOLAR</a:t>
            </a:r>
            <a:r>
              <a:rPr lang="en-US" sz="2800" dirty="0" smtClean="0"/>
              <a:t>  exudate thus consolidation </a:t>
            </a:r>
            <a:r>
              <a:rPr lang="en-US" sz="2800" u="sng" dirty="0" smtClean="0"/>
              <a:t>WITHIN</a:t>
            </a:r>
            <a:r>
              <a:rPr lang="en-US" sz="2800" dirty="0" smtClean="0"/>
              <a:t> the </a:t>
            </a:r>
            <a:r>
              <a:rPr lang="en-US" sz="2800" dirty="0"/>
              <a:t>air </a:t>
            </a:r>
            <a:r>
              <a:rPr lang="en-US" sz="2800" dirty="0" smtClean="0"/>
              <a:t>spaces.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Results </a:t>
            </a:r>
            <a:r>
              <a:rPr lang="en-US" sz="2800" dirty="0"/>
              <a:t>in </a:t>
            </a:r>
            <a:r>
              <a:rPr lang="en-US" sz="2800" dirty="0" smtClean="0"/>
              <a:t>presence </a:t>
            </a:r>
            <a:r>
              <a:rPr lang="en-US" sz="2800" dirty="0"/>
              <a:t>of ‘air </a:t>
            </a:r>
            <a:r>
              <a:rPr lang="en-US" sz="2800" dirty="0" err="1"/>
              <a:t>bronchograms</a:t>
            </a:r>
            <a:r>
              <a:rPr lang="en-US" sz="2800" dirty="0" smtClean="0"/>
              <a:t>’</a:t>
            </a:r>
          </a:p>
          <a:p>
            <a:pPr marL="0" indent="0"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19185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720436"/>
            <a:ext cx="8063346" cy="5777346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V</a:t>
            </a:r>
            <a:r>
              <a:rPr lang="en-US" sz="2800" dirty="0"/>
              <a:t>iral infection usually affects respiratory mucosa &amp; </a:t>
            </a:r>
            <a:r>
              <a:rPr lang="en-US" sz="2800" dirty="0" smtClean="0"/>
              <a:t>airways walls , </a:t>
            </a:r>
            <a:r>
              <a:rPr lang="en-US" sz="2800" dirty="0"/>
              <a:t>causing bronchial &amp; bronchiolar </a:t>
            </a:r>
            <a:r>
              <a:rPr lang="en-US" sz="2800" dirty="0" smtClean="0"/>
              <a:t>edema and partial </a:t>
            </a:r>
            <a:r>
              <a:rPr lang="en-US" sz="2800" dirty="0"/>
              <a:t>bronchial obstruction ( due to  </a:t>
            </a:r>
            <a:r>
              <a:rPr lang="en-US" sz="2800" dirty="0" smtClean="0"/>
              <a:t>peri bronchial </a:t>
            </a:r>
            <a:r>
              <a:rPr lang="en-US" sz="2800" dirty="0"/>
              <a:t>thickening</a:t>
            </a:r>
            <a:r>
              <a:rPr lang="en-US" sz="2800" dirty="0" smtClean="0"/>
              <a:t>)</a:t>
            </a:r>
          </a:p>
          <a:p>
            <a:endParaRPr lang="en-US" sz="2400" dirty="0" smtClean="0"/>
          </a:p>
          <a:p>
            <a:r>
              <a:rPr lang="en-US" sz="2800" dirty="0" smtClean="0"/>
              <a:t>Results in : </a:t>
            </a:r>
          </a:p>
          <a:p>
            <a:pPr marL="0" indent="0">
              <a:buNone/>
            </a:pPr>
            <a:r>
              <a:rPr lang="en-US" sz="2800" dirty="0" smtClean="0"/>
              <a:t>Generally </a:t>
            </a:r>
            <a:r>
              <a:rPr lang="en-US" sz="2800" dirty="0"/>
              <a:t>demonstrate interstitial </a:t>
            </a:r>
            <a:r>
              <a:rPr lang="en-US" sz="2800" dirty="0" smtClean="0"/>
              <a:t>Pattern. But also;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Segmental </a:t>
            </a:r>
            <a:r>
              <a:rPr lang="en-US" sz="2400" dirty="0"/>
              <a:t>and </a:t>
            </a:r>
            <a:r>
              <a:rPr lang="en-US" sz="2400" dirty="0" smtClean="0"/>
              <a:t>sub segmental </a:t>
            </a:r>
            <a:r>
              <a:rPr lang="en-US" sz="2400" dirty="0"/>
              <a:t>atelectasis </a:t>
            </a:r>
            <a:r>
              <a:rPr lang="en-US" sz="2400" dirty="0" smtClean="0"/>
              <a:t>(Lung collapse)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Air </a:t>
            </a:r>
            <a:r>
              <a:rPr lang="en-US" sz="2400" dirty="0"/>
              <a:t>trappings and </a:t>
            </a:r>
            <a:r>
              <a:rPr lang="en-US" sz="2400" dirty="0" smtClean="0"/>
              <a:t>hyperinflation.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small </a:t>
            </a:r>
            <a:r>
              <a:rPr lang="en-US" sz="2400" dirty="0"/>
              <a:t>patches of consolidation frequently occurring in </a:t>
            </a:r>
            <a:r>
              <a:rPr lang="en-US" sz="2400" dirty="0" smtClean="0"/>
              <a:t>peri hilar </a:t>
            </a:r>
            <a:r>
              <a:rPr lang="en-US" sz="2400" dirty="0"/>
              <a:t>location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65018"/>
          </a:xfrm>
        </p:spPr>
        <p:txBody>
          <a:bodyPr/>
          <a:lstStyle/>
          <a:p>
            <a:r>
              <a:rPr lang="en-US" dirty="0" smtClean="0"/>
              <a:t>NB;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274618"/>
            <a:ext cx="8091056" cy="476674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CXR not accurate in differentiating bacterial and viral </a:t>
            </a:r>
            <a:r>
              <a:rPr lang="en-US" sz="4000" dirty="0"/>
              <a:t>lung</a:t>
            </a:r>
            <a:r>
              <a:rPr lang="en-US" sz="4000" dirty="0" smtClean="0"/>
              <a:t> infections since mixed infections are common and the radiological features  of viral and bacterial pneumonias often overlap.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073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Patterns of </a:t>
            </a:r>
            <a:r>
              <a:rPr lang="en-US" dirty="0" smtClean="0"/>
              <a:t>Bacterial pneumonia 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8368146" cy="388077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/>
              <a:t>Lobar pneumonia </a:t>
            </a:r>
            <a:endParaRPr lang="en-US" sz="2400" dirty="0" smtClean="0"/>
          </a:p>
          <a:p>
            <a:r>
              <a:rPr lang="en-US" sz="2400" dirty="0"/>
              <a:t>Segmental pneumonia </a:t>
            </a:r>
            <a:endParaRPr lang="en-US" sz="2400" dirty="0" smtClean="0"/>
          </a:p>
          <a:p>
            <a:r>
              <a:rPr lang="en-US" sz="2400" dirty="0" smtClean="0"/>
              <a:t>Interstitial </a:t>
            </a:r>
            <a:r>
              <a:rPr lang="en-US" sz="2400" dirty="0" smtClean="0"/>
              <a:t>pneumonia- Usually viral but </a:t>
            </a:r>
            <a:r>
              <a:rPr lang="en-US" sz="2400" i="1" dirty="0"/>
              <a:t>Mycoplasma </a:t>
            </a:r>
            <a:r>
              <a:rPr lang="en-US" sz="2400" i="1" dirty="0" err="1" smtClean="0"/>
              <a:t>pneumoniae</a:t>
            </a:r>
            <a:r>
              <a:rPr lang="en-US" sz="2400" i="1" dirty="0" smtClean="0"/>
              <a:t> </a:t>
            </a:r>
            <a:r>
              <a:rPr lang="en-US" sz="2400" dirty="0" smtClean="0"/>
              <a:t>show both consolidative and interstitial pattern. </a:t>
            </a:r>
            <a:endParaRPr lang="en-US" sz="2400" dirty="0" smtClean="0"/>
          </a:p>
          <a:p>
            <a:r>
              <a:rPr lang="en-US" sz="2400" dirty="0"/>
              <a:t>Round pneumonia </a:t>
            </a:r>
            <a:endParaRPr lang="en-US" sz="2400" dirty="0" smtClean="0"/>
          </a:p>
          <a:p>
            <a:r>
              <a:rPr lang="en-US" sz="2400" dirty="0" err="1" smtClean="0"/>
              <a:t>Cavitary</a:t>
            </a:r>
            <a:r>
              <a:rPr lang="en-US" sz="2400" dirty="0"/>
              <a:t> pneumonia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896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7818"/>
            <a:ext cx="7980218" cy="123305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Lobar pneumonia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43891"/>
            <a:ext cx="8340436" cy="5195454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Streptococcus </a:t>
            </a:r>
            <a:r>
              <a:rPr lang="en-US" sz="2800" dirty="0" err="1" smtClean="0"/>
              <a:t>pneumoniae</a:t>
            </a:r>
            <a:r>
              <a:rPr lang="en-US" sz="2800" dirty="0" smtClean="0"/>
              <a:t> </a:t>
            </a:r>
            <a:r>
              <a:rPr lang="en-US" sz="2800" dirty="0"/>
              <a:t>in &gt;90</a:t>
            </a:r>
            <a:r>
              <a:rPr lang="en-US" sz="2800" dirty="0" smtClean="0"/>
              <a:t>% cases</a:t>
            </a:r>
            <a:endParaRPr lang="en-US" sz="2800" dirty="0" smtClean="0"/>
          </a:p>
          <a:p>
            <a:r>
              <a:rPr lang="en-US" sz="2800" dirty="0" smtClean="0"/>
              <a:t>Disease fills most or all of a lobe of the lung </a:t>
            </a: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400" dirty="0" smtClean="0"/>
              <a:t>1 </a:t>
            </a:r>
            <a:r>
              <a:rPr lang="en-US" sz="2400" dirty="0" smtClean="0"/>
              <a:t>or more margins may be sharply </a:t>
            </a:r>
            <a:r>
              <a:rPr lang="en-US" sz="2400" dirty="0" err="1" smtClean="0"/>
              <a:t>marginated</a:t>
            </a:r>
            <a:r>
              <a:rPr lang="en-US" sz="2400" dirty="0" smtClean="0"/>
              <a:t> because lobes are bound by </a:t>
            </a:r>
            <a:r>
              <a:rPr lang="en-US" sz="2400" dirty="0" err="1" smtClean="0"/>
              <a:t>interlobar</a:t>
            </a:r>
            <a:r>
              <a:rPr lang="en-US" sz="2400" dirty="0" smtClean="0"/>
              <a:t> fissures </a:t>
            </a: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Other edges are indistinct and </a:t>
            </a:r>
            <a:r>
              <a:rPr lang="en-US" sz="2400" dirty="0" smtClean="0"/>
              <a:t>irregular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Silhouette sign produced where </a:t>
            </a:r>
            <a:r>
              <a:rPr lang="en-US" sz="2800" dirty="0" smtClean="0"/>
              <a:t>consolidation is in  </a:t>
            </a:r>
            <a:r>
              <a:rPr lang="en-US" sz="2800" dirty="0" smtClean="0"/>
              <a:t>contact with the heart, aorta or diaphragm</a:t>
            </a:r>
          </a:p>
          <a:p>
            <a:r>
              <a:rPr lang="en-US" sz="2800" dirty="0" smtClean="0"/>
              <a:t>Almost always contain air </a:t>
            </a:r>
            <a:r>
              <a:rPr lang="en-US" sz="2800" dirty="0" err="1" smtClean="0"/>
              <a:t>bronchograms</a:t>
            </a:r>
            <a:r>
              <a:rPr lang="en-US" sz="2800" dirty="0" smtClean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1795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862</TotalTime>
  <Words>1022</Words>
  <Application>Microsoft Office PowerPoint</Application>
  <PresentationFormat>On-screen Show (4:3)</PresentationFormat>
  <Paragraphs>151</Paragraphs>
  <Slides>21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Facet</vt:lpstr>
      <vt:lpstr>Pediatric pneumonia Bacterial and Other Pneumonias</vt:lpstr>
      <vt:lpstr>Contents </vt:lpstr>
      <vt:lpstr>PowerPoint Presentation</vt:lpstr>
      <vt:lpstr>Pediatric presentation will sometimes be different from adult </vt:lpstr>
      <vt:lpstr>Differentiating Bacterial and Viral pneumonia by CXR</vt:lpstr>
      <vt:lpstr>PowerPoint Presentation</vt:lpstr>
      <vt:lpstr>NB;</vt:lpstr>
      <vt:lpstr>Patterns of Bacterial pneumonia :</vt:lpstr>
      <vt:lpstr>Lobar pneumonia</vt:lpstr>
      <vt:lpstr>PowerPoint Presentation</vt:lpstr>
      <vt:lpstr> Segmental pneumonia (bronchopneumonia) </vt:lpstr>
      <vt:lpstr>PowerPoint Presentation</vt:lpstr>
      <vt:lpstr>Round pneumonia </vt:lpstr>
      <vt:lpstr>Necrotising/Cavitatory Pneumonia</vt:lpstr>
      <vt:lpstr>Aspiration pneumonia </vt:lpstr>
      <vt:lpstr>How pneumonia resolves </vt:lpstr>
      <vt:lpstr>Neonatal pneumonia</vt:lpstr>
      <vt:lpstr>Recurrent / persistent pneumonia</vt:lpstr>
      <vt:lpstr>Paediatric TB </vt:lpstr>
      <vt:lpstr>OTHER RADIOLOGICAL FEATURES TB</vt:lpstr>
      <vt:lpstr>References;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Paediatric pneumonia</dc:title>
  <dc:creator>Josephine Mwagiru</dc:creator>
  <cp:lastModifiedBy>Aboy</cp:lastModifiedBy>
  <cp:revision>98</cp:revision>
  <dcterms:created xsi:type="dcterms:W3CDTF">2018-11-26T17:40:31Z</dcterms:created>
  <dcterms:modified xsi:type="dcterms:W3CDTF">2019-10-22T14:26:35Z</dcterms:modified>
</cp:coreProperties>
</file>