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6858000" cy="9144000"/>
  <p:defaultTextStyle>
    <a:lvl1pPr>
      <a:defRPr>
        <a:latin typeface="Calibri"/>
        <a:ea typeface="Calibri"/>
        <a:cs typeface="Calibri"/>
        <a:sym typeface="Calibri"/>
      </a:defRPr>
    </a:lvl1pPr>
    <a:lvl2pPr indent="457200">
      <a:defRPr>
        <a:latin typeface="Calibri"/>
        <a:ea typeface="Calibri"/>
        <a:cs typeface="Calibri"/>
        <a:sym typeface="Calibri"/>
      </a:defRPr>
    </a:lvl2pPr>
    <a:lvl3pPr indent="914400">
      <a:defRPr>
        <a:latin typeface="Calibri"/>
        <a:ea typeface="Calibri"/>
        <a:cs typeface="Calibri"/>
        <a:sym typeface="Calibri"/>
      </a:defRPr>
    </a:lvl3pPr>
    <a:lvl4pPr indent="1371600">
      <a:defRPr>
        <a:latin typeface="Calibri"/>
        <a:ea typeface="Calibri"/>
        <a:cs typeface="Calibri"/>
        <a:sym typeface="Calibri"/>
      </a:defRPr>
    </a:lvl4pPr>
    <a:lvl5pPr indent="1828800">
      <a:defRPr>
        <a:latin typeface="Calibri"/>
        <a:ea typeface="Calibri"/>
        <a:cs typeface="Calibri"/>
        <a:sym typeface="Calibri"/>
      </a:defRPr>
    </a:lvl5pPr>
    <a:lvl6pPr indent="2286000">
      <a:defRPr>
        <a:latin typeface="Calibri"/>
        <a:ea typeface="Calibri"/>
        <a:cs typeface="Calibri"/>
        <a:sym typeface="Calibri"/>
      </a:defRPr>
    </a:lvl6pPr>
    <a:lvl7pPr indent="2743200">
      <a:defRPr>
        <a:latin typeface="Calibri"/>
        <a:ea typeface="Calibri"/>
        <a:cs typeface="Calibri"/>
        <a:sym typeface="Calibri"/>
      </a:defRPr>
    </a:lvl7pPr>
    <a:lvl8pPr indent="3200400">
      <a:defRPr>
        <a:latin typeface="Calibri"/>
        <a:ea typeface="Calibri"/>
        <a:cs typeface="Calibri"/>
        <a:sym typeface="Calibri"/>
      </a:defRPr>
    </a:lvl8pPr>
    <a:lvl9pPr indent="3657600">
      <a:defRPr>
        <a:latin typeface="Calibri"/>
        <a:ea typeface="Calibri"/>
        <a:cs typeface="Calibri"/>
        <a:sym typeface="Calibr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1" d="100"/>
          <a:sy n="91" d="100"/>
        </p:scale>
        <p:origin x="-1912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interSettings" Target="printerSettings/printerSettings1.bin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9" name="Shape 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49703245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sz="1800" b="0" cap="none"/>
            </a:pPr>
            <a:r>
              <a:rPr sz="4000" b="1" cap="all"/>
              <a:t>Title Text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One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Two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Three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Four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Body Level Five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Body Level One</a:t>
            </a:r>
          </a:p>
          <a:p>
            <a:pPr lvl="1">
              <a:defRPr sz="1800"/>
            </a:pPr>
            <a:r>
              <a:rPr sz="2800"/>
              <a:t>Body Level Two</a:t>
            </a:r>
          </a:p>
          <a:p>
            <a:pPr lvl="2">
              <a:defRPr sz="1800"/>
            </a:pPr>
            <a:r>
              <a:rPr sz="2800"/>
              <a:t>Body Level Three</a:t>
            </a:r>
          </a:p>
          <a:p>
            <a:pPr lvl="3">
              <a:defRPr sz="1800"/>
            </a:pPr>
            <a:r>
              <a:rPr sz="2800"/>
              <a:t>Body Level Four</a:t>
            </a:r>
          </a:p>
          <a:p>
            <a:pPr lvl="4">
              <a:defRPr sz="1800"/>
            </a:pPr>
            <a:r>
              <a:rPr sz="2800"/>
              <a:t>Body Level Five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pPr lvl="0">
              <a:defRPr sz="1800" b="0"/>
            </a:pPr>
            <a:r>
              <a:rPr sz="2400" b="1"/>
              <a:t>Body Level One</a:t>
            </a:r>
          </a:p>
          <a:p>
            <a:pPr lvl="1">
              <a:defRPr sz="1800" b="0"/>
            </a:pPr>
            <a:r>
              <a:rPr sz="2400" b="1"/>
              <a:t>Body Level Two</a:t>
            </a:r>
          </a:p>
          <a:p>
            <a:pPr lvl="2">
              <a:defRPr sz="1800" b="0"/>
            </a:pPr>
            <a:r>
              <a:rPr sz="2400" b="1"/>
              <a:t>Body Level Three</a:t>
            </a:r>
          </a:p>
          <a:p>
            <a:pPr lvl="3">
              <a:defRPr sz="1800" b="0"/>
            </a:pPr>
            <a:r>
              <a:rPr sz="2400" b="1"/>
              <a:t>Body Level Four</a:t>
            </a:r>
          </a:p>
          <a:p>
            <a:pPr lvl="4">
              <a:defRPr sz="1800" b="0"/>
            </a:pPr>
            <a:r>
              <a:rPr sz="2400" b="1"/>
              <a:t>Body Level Five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Title Text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Title Text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 lvl="0">
              <a:defRPr sz="1800"/>
            </a:pPr>
            <a:r>
              <a:rPr sz="1400"/>
              <a:t>Body Level One</a:t>
            </a:r>
          </a:p>
          <a:p>
            <a:pPr lvl="1">
              <a:defRPr sz="1800"/>
            </a:pPr>
            <a:r>
              <a:rPr sz="1400"/>
              <a:t>Body Level Two</a:t>
            </a:r>
          </a:p>
          <a:p>
            <a:pPr lvl="2">
              <a:defRPr sz="1800"/>
            </a:pPr>
            <a:r>
              <a:rPr sz="1400"/>
              <a:t>Body Level Three</a:t>
            </a:r>
          </a:p>
          <a:p>
            <a:pPr lvl="3">
              <a:defRPr sz="1800"/>
            </a:pPr>
            <a:r>
              <a:rPr sz="1400"/>
              <a:t>Body Level Four</a:t>
            </a:r>
          </a:p>
          <a:p>
            <a:pPr lvl="4">
              <a:defRPr sz="1800"/>
            </a:pPr>
            <a:r>
              <a:rPr sz="1400"/>
              <a:t>Body Level Five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xmlns:p14="http://schemas.microsoft.com/office/powerpoint/2010/main" spd="med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Body Level One</a:t>
            </a:r>
          </a:p>
          <a:p>
            <a:pPr lvl="1">
              <a:defRPr sz="1800"/>
            </a:pPr>
            <a:r>
              <a:rPr sz="3200"/>
              <a:t>Body Level Two</a:t>
            </a:r>
          </a:p>
          <a:p>
            <a:pPr lvl="2">
              <a:defRPr sz="1800"/>
            </a:pPr>
            <a:r>
              <a:rPr sz="3200"/>
              <a:t>Body Level Three</a:t>
            </a:r>
          </a:p>
          <a:p>
            <a:pPr lvl="3">
              <a:defRPr sz="1800"/>
            </a:pPr>
            <a:r>
              <a:rPr sz="3200"/>
              <a:t>Body Level Four</a:t>
            </a:r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xmlns:p14="http://schemas.microsoft.com/office/powerpoint/2010/main" spd="med"/>
  <p:txStyles>
    <p:titleStyle>
      <a:lvl1pPr algn="ctr">
        <a:defRPr sz="4400">
          <a:latin typeface="Calibri"/>
          <a:ea typeface="Calibri"/>
          <a:cs typeface="Calibri"/>
          <a:sym typeface="Calibri"/>
        </a:defRPr>
      </a:lvl1pPr>
      <a:lvl2pPr algn="ctr">
        <a:defRPr sz="4400">
          <a:latin typeface="Calibri"/>
          <a:ea typeface="Calibri"/>
          <a:cs typeface="Calibri"/>
          <a:sym typeface="Calibri"/>
        </a:defRPr>
      </a:lvl2pPr>
      <a:lvl3pPr algn="ctr">
        <a:defRPr sz="4400">
          <a:latin typeface="Calibri"/>
          <a:ea typeface="Calibri"/>
          <a:cs typeface="Calibri"/>
          <a:sym typeface="Calibri"/>
        </a:defRPr>
      </a:lvl3pPr>
      <a:lvl4pPr algn="ctr">
        <a:defRPr sz="4400">
          <a:latin typeface="Calibri"/>
          <a:ea typeface="Calibri"/>
          <a:cs typeface="Calibri"/>
          <a:sym typeface="Calibri"/>
        </a:defRPr>
      </a:lvl4pPr>
      <a:lvl5pPr algn="ctr">
        <a:defRPr sz="4400">
          <a:latin typeface="Calibri"/>
          <a:ea typeface="Calibri"/>
          <a:cs typeface="Calibri"/>
          <a:sym typeface="Calibri"/>
        </a:defRPr>
      </a:lvl5pPr>
      <a:lvl6pPr algn="ctr">
        <a:defRPr sz="4400">
          <a:latin typeface="Calibri"/>
          <a:ea typeface="Calibri"/>
          <a:cs typeface="Calibri"/>
          <a:sym typeface="Calibri"/>
        </a:defRPr>
      </a:lvl6pPr>
      <a:lvl7pPr algn="ctr">
        <a:defRPr sz="4400">
          <a:latin typeface="Calibri"/>
          <a:ea typeface="Calibri"/>
          <a:cs typeface="Calibri"/>
          <a:sym typeface="Calibri"/>
        </a:defRPr>
      </a:lvl7pPr>
      <a:lvl8pPr algn="ctr">
        <a:defRPr sz="4400">
          <a:latin typeface="Calibri"/>
          <a:ea typeface="Calibri"/>
          <a:cs typeface="Calibri"/>
          <a:sym typeface="Calibri"/>
        </a:defRPr>
      </a:lvl8pPr>
      <a:lvl9pPr algn="ctr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>
            <a:spLocks noGrp="1"/>
          </p:cNvSpPr>
          <p:nvPr>
            <p:ph type="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Prolonged Neonatal Jaundice</a:t>
            </a:r>
          </a:p>
        </p:txBody>
      </p:sp>
      <p:sp>
        <p:nvSpPr>
          <p:cNvPr id="52" name="Shape 52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>
              <a:spcBef>
                <a:spcPts val="900"/>
              </a:spcBef>
              <a:defRPr sz="4000"/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4000">
                <a:solidFill>
                  <a:srgbClr val="888888"/>
                </a:solidFill>
              </a:rPr>
              <a:t>Ahmed Laving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Extra-hepatic Causes</a:t>
            </a:r>
          </a:p>
        </p:txBody>
      </p:sp>
      <p:sp>
        <p:nvSpPr>
          <p:cNvPr id="78" name="Shape 78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 i="1"/>
              <a:t>Extra-hepatic biliary atresia</a:t>
            </a:r>
          </a:p>
          <a:p>
            <a:pPr lvl="0">
              <a:defRPr sz="1800"/>
            </a:pPr>
            <a:r>
              <a:rPr sz="3200" i="1"/>
              <a:t>Choledochal cyst</a:t>
            </a:r>
          </a:p>
          <a:p>
            <a:pPr lvl="0">
              <a:defRPr sz="1800"/>
            </a:pPr>
            <a:r>
              <a:rPr sz="3200"/>
              <a:t>Inspissated bile/mucus plug</a:t>
            </a:r>
          </a:p>
          <a:p>
            <a:pPr lvl="0">
              <a:defRPr sz="1800"/>
            </a:pPr>
            <a:r>
              <a:rPr sz="3200"/>
              <a:t>Cholelithiasis</a:t>
            </a:r>
          </a:p>
          <a:p>
            <a:pPr lvl="0">
              <a:defRPr sz="1800"/>
            </a:pPr>
            <a:r>
              <a:rPr sz="3200"/>
              <a:t>Cystic fibrosis</a:t>
            </a:r>
          </a:p>
          <a:p>
            <a:pPr lvl="0">
              <a:defRPr sz="1800"/>
            </a:pPr>
            <a:r>
              <a:rPr sz="3200"/>
              <a:t>Congenital hepatic fibrosis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Intra-hepatic Causes</a:t>
            </a:r>
          </a:p>
        </p:txBody>
      </p:sp>
      <p:sp>
        <p:nvSpPr>
          <p:cNvPr id="81" name="Shape 8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defRPr sz="1800"/>
            </a:pPr>
            <a:r>
              <a:rPr sz="2800"/>
              <a:t>Infectious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defRPr sz="1800"/>
            </a:pPr>
            <a:r>
              <a:rPr sz="2400" i="1"/>
              <a:t>Idiopathic neonatal hepatitis syndrome</a:t>
            </a:r>
            <a:endParaRPr sz="2400"/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defRPr sz="1800"/>
            </a:pPr>
            <a:r>
              <a:rPr sz="2400"/>
              <a:t>TORCHES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defRPr sz="1800"/>
            </a:pPr>
            <a:r>
              <a:rPr sz="2400"/>
              <a:t>Hepatitis B,C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defRPr sz="1800"/>
            </a:pPr>
            <a:r>
              <a:rPr sz="2400"/>
              <a:t>Sepsis 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defRPr sz="1800"/>
            </a:pPr>
            <a:r>
              <a:rPr sz="2400" i="1"/>
              <a:t>E.coli UTI</a:t>
            </a:r>
            <a:endParaRPr sz="2400"/>
          </a:p>
          <a:p>
            <a:pPr lvl="0">
              <a:lnSpc>
                <a:spcPct val="90000"/>
              </a:lnSpc>
              <a:defRPr sz="1800"/>
            </a:pPr>
            <a:endParaRPr sz="2400"/>
          </a:p>
          <a:p>
            <a:pPr lvl="0">
              <a:lnSpc>
                <a:spcPct val="90000"/>
              </a:lnSpc>
              <a:defRPr sz="1800"/>
            </a:pPr>
            <a:r>
              <a:rPr sz="2800"/>
              <a:t>Endocrine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defRPr sz="1800"/>
            </a:pPr>
            <a:r>
              <a:rPr sz="2400" i="1"/>
              <a:t>hypothyroidism</a:t>
            </a:r>
          </a:p>
        </p:txBody>
      </p:sp>
      <p:sp>
        <p:nvSpPr>
          <p:cNvPr id="82" name="Shape 82"/>
          <p:cNvSpPr/>
          <p:nvPr/>
        </p:nvSpPr>
        <p:spPr>
          <a:xfrm>
            <a:off x="4648200" y="1600200"/>
            <a:ext cx="4038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342900" lvl="0" indent="-34290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</a:pPr>
            <a:r>
              <a:rPr sz="2800"/>
              <a:t>Metabolic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–"/>
            </a:pPr>
            <a:r>
              <a:rPr sz="2400" i="1"/>
              <a:t>Galactosaemia</a:t>
            </a:r>
            <a:endParaRPr sz="2400"/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–"/>
            </a:pPr>
            <a:r>
              <a:rPr sz="2400"/>
              <a:t>Tyrosinaemia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–"/>
            </a:pPr>
            <a:r>
              <a:rPr sz="2400"/>
              <a:t>Alpha1antitrypsin def.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–"/>
            </a:pPr>
            <a:r>
              <a:rPr sz="2400"/>
              <a:t>Haemachromatosis</a:t>
            </a:r>
          </a:p>
          <a:p>
            <a:pPr marL="342900" lvl="0" indent="-34290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</a:pPr>
            <a:r>
              <a:rPr sz="2800"/>
              <a:t>Congenital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–"/>
            </a:pPr>
            <a:r>
              <a:rPr sz="2400"/>
              <a:t>Alagille’s syndrome</a:t>
            </a:r>
          </a:p>
          <a:p>
            <a:pPr marL="342900" lvl="0" indent="-34290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</a:pPr>
            <a:r>
              <a:rPr sz="2800"/>
              <a:t>Toxic</a:t>
            </a:r>
          </a:p>
          <a:p>
            <a:pPr marL="742950" lvl="1" indent="-28575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–"/>
            </a:pPr>
            <a:r>
              <a:rPr sz="2400"/>
              <a:t>TPN associated</a:t>
            </a:r>
          </a:p>
          <a:p>
            <a:pPr marL="342900" lvl="0" indent="-342900">
              <a:lnSpc>
                <a:spcPct val="90000"/>
              </a:lnSpc>
              <a:spcBef>
                <a:spcPts val="600"/>
              </a:spcBef>
              <a:buSzPct val="100000"/>
              <a:buFont typeface="Arial"/>
              <a:buChar char="•"/>
            </a:pPr>
            <a:r>
              <a:rPr sz="2800"/>
              <a:t>Idiopathic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Clinical Presentation</a:t>
            </a:r>
          </a:p>
        </p:txBody>
      </p:sp>
      <p:sp>
        <p:nvSpPr>
          <p:cNvPr id="85" name="Shape 8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191000" cy="38862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800"/>
              <a:t>Jaundice &gt;2 weeks</a:t>
            </a:r>
          </a:p>
          <a:p>
            <a:pPr lvl="0">
              <a:defRPr sz="1800"/>
            </a:pPr>
            <a:r>
              <a:rPr sz="2800" b="1" i="1"/>
              <a:t>Acholic stools</a:t>
            </a:r>
          </a:p>
          <a:p>
            <a:pPr lvl="0">
              <a:defRPr sz="1800"/>
            </a:pPr>
            <a:r>
              <a:rPr sz="2800" b="1" i="1"/>
              <a:t>Dark urine</a:t>
            </a:r>
          </a:p>
          <a:p>
            <a:pPr lvl="0">
              <a:defRPr sz="1800"/>
            </a:pPr>
            <a:r>
              <a:rPr sz="2800"/>
              <a:t>+/- Lethargy, irritability</a:t>
            </a:r>
          </a:p>
          <a:p>
            <a:pPr lvl="0">
              <a:defRPr sz="1800"/>
            </a:pPr>
            <a:r>
              <a:rPr sz="2800"/>
              <a:t>Bleeding tendency</a:t>
            </a:r>
          </a:p>
        </p:txBody>
      </p:sp>
      <p:sp>
        <p:nvSpPr>
          <p:cNvPr id="86" name="Shape 86"/>
          <p:cNvSpPr/>
          <p:nvPr/>
        </p:nvSpPr>
        <p:spPr>
          <a:xfrm>
            <a:off x="4648200" y="1600200"/>
            <a:ext cx="4038600" cy="35813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400050" lvl="1" indent="-400050">
              <a:spcBef>
                <a:spcPts val="600"/>
              </a:spcBef>
              <a:buSzPct val="100000"/>
              <a:buFont typeface="Arial"/>
              <a:buChar char="•"/>
            </a:pPr>
            <a:r>
              <a:rPr sz="2800"/>
              <a:t>Scleral icterus</a:t>
            </a:r>
          </a:p>
          <a:p>
            <a:pPr marL="342900" lvl="0" indent="-342900">
              <a:spcBef>
                <a:spcPts val="600"/>
              </a:spcBef>
              <a:buSzPct val="100000"/>
              <a:buFont typeface="Arial"/>
              <a:buChar char="•"/>
            </a:pPr>
            <a:r>
              <a:rPr sz="2800"/>
              <a:t>+/- Pallor</a:t>
            </a:r>
          </a:p>
          <a:p>
            <a:pPr marL="342900" lvl="0" indent="-342900">
              <a:spcBef>
                <a:spcPts val="600"/>
              </a:spcBef>
              <a:buSzPct val="100000"/>
              <a:buFont typeface="Arial"/>
              <a:buChar char="•"/>
            </a:pPr>
            <a:r>
              <a:rPr sz="2800"/>
              <a:t>Hepatomegaly</a:t>
            </a:r>
          </a:p>
          <a:p>
            <a:pPr marL="342900" lvl="0" indent="-342900">
              <a:spcBef>
                <a:spcPts val="600"/>
              </a:spcBef>
              <a:buSzPct val="100000"/>
              <a:buFont typeface="Arial"/>
              <a:buChar char="•"/>
            </a:pPr>
            <a:r>
              <a:rPr sz="2800"/>
              <a:t>?dysmorphic features</a:t>
            </a:r>
          </a:p>
          <a:p>
            <a:pPr marL="342900" lvl="0" indent="-342900">
              <a:spcBef>
                <a:spcPts val="600"/>
              </a:spcBef>
              <a:buSzPct val="100000"/>
              <a:buFont typeface="Arial"/>
              <a:buChar char="•"/>
            </a:pPr>
            <a:r>
              <a:rPr sz="2800"/>
              <a:t>+/- failure to thrive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Stool colour</a:t>
            </a:r>
          </a:p>
        </p:txBody>
      </p:sp>
      <p:sp>
        <p:nvSpPr>
          <p:cNvPr id="89" name="Shape 8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Parents not reliable observers of stool colour</a:t>
            </a:r>
          </a:p>
          <a:p>
            <a:pPr lvl="0">
              <a:defRPr sz="1800"/>
            </a:pPr>
            <a:r>
              <a:rPr sz="3200"/>
              <a:t>Clinicians better at detecting acholic stool</a:t>
            </a:r>
          </a:p>
          <a:p>
            <a:pPr lvl="0">
              <a:defRPr sz="1800"/>
            </a:pPr>
            <a:r>
              <a:rPr sz="3200"/>
              <a:t>Stool colour card improves early case finding </a:t>
            </a:r>
          </a:p>
        </p:txBody>
      </p:sp>
      <p:grpSp>
        <p:nvGrpSpPr>
          <p:cNvPr id="92" name="Group 92"/>
          <p:cNvGrpSpPr/>
          <p:nvPr/>
        </p:nvGrpSpPr>
        <p:grpSpPr>
          <a:xfrm>
            <a:off x="762000" y="5383529"/>
            <a:ext cx="7010400" cy="967741"/>
            <a:chOff x="0" y="0"/>
            <a:chExt cx="7010400" cy="967739"/>
          </a:xfrm>
        </p:grpSpPr>
        <p:sp>
          <p:nvSpPr>
            <p:cNvPr id="90" name="Shape 90"/>
            <p:cNvSpPr/>
            <p:nvPr/>
          </p:nvSpPr>
          <p:spPr>
            <a:xfrm>
              <a:off x="0" y="26669"/>
              <a:ext cx="7010400" cy="914401"/>
            </a:xfrm>
            <a:prstGeom prst="rect">
              <a:avLst/>
            </a:prstGeom>
            <a:noFill/>
            <a:ln w="25400" cap="flat">
              <a:solidFill>
                <a:srgbClr val="FFFFF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000"/>
              </a:pPr>
              <a:endParaRPr/>
            </a:p>
          </p:txBody>
        </p:sp>
        <p:sp>
          <p:nvSpPr>
            <p:cNvPr id="91" name="Shape 91"/>
            <p:cNvSpPr/>
            <p:nvPr/>
          </p:nvSpPr>
          <p:spPr>
            <a:xfrm>
              <a:off x="0" y="0"/>
              <a:ext cx="7010400" cy="967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/>
              <a:r>
                <a:rPr sz="2000"/>
                <a:t>Crofts DJ. Assessment of stool colour in community management of prolonged jaundice in infancy. </a:t>
              </a:r>
              <a:r>
                <a:rPr sz="2000" i="1"/>
                <a:t>Acta Paediatr 1999;88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image2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62000" y="1524000"/>
            <a:ext cx="7772400" cy="44958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Goals of Timely Evaluation</a:t>
            </a:r>
          </a:p>
        </p:txBody>
      </p:sp>
      <p:sp>
        <p:nvSpPr>
          <p:cNvPr id="97" name="Shape 97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39470" lvl="0" indent="-339470" defTabSz="905255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871"/>
              <a:t>Diagnose and treat known medical and/or life-threatening conditions</a:t>
            </a:r>
          </a:p>
          <a:p>
            <a:pPr marL="735520" lvl="1" indent="-282892" defTabSz="905255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475" i="1"/>
              <a:t>Hypothyroidism</a:t>
            </a:r>
            <a:endParaRPr sz="2475"/>
          </a:p>
          <a:p>
            <a:pPr marL="735520" lvl="1" indent="-282892" defTabSz="905255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475"/>
              <a:t>Galactosaemia</a:t>
            </a:r>
          </a:p>
          <a:p>
            <a:pPr marL="735520" lvl="1" indent="-282892" defTabSz="905255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475" i="1"/>
              <a:t>UTI</a:t>
            </a:r>
            <a:endParaRPr sz="2475"/>
          </a:p>
          <a:p>
            <a:pPr marL="735520" lvl="1" indent="-282892" defTabSz="905255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475"/>
              <a:t>Sepsis</a:t>
            </a:r>
          </a:p>
          <a:p>
            <a:pPr marL="339470" lvl="0" indent="-339470" defTabSz="905255">
              <a:lnSpc>
                <a:spcPct val="80000"/>
              </a:lnSpc>
              <a:spcBef>
                <a:spcPts val="600"/>
              </a:spcBef>
              <a:defRPr sz="1800"/>
            </a:pPr>
            <a:endParaRPr sz="2475"/>
          </a:p>
          <a:p>
            <a:pPr marL="339470" lvl="0" indent="-339470" defTabSz="905255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871"/>
              <a:t>Identify disorders amenable to surgical therapy within an appropriate time-frame</a:t>
            </a:r>
          </a:p>
          <a:p>
            <a:pPr marL="735520" lvl="1" indent="-282892" defTabSz="905255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475"/>
              <a:t>Choledochal cyst</a:t>
            </a:r>
          </a:p>
          <a:p>
            <a:pPr marL="735520" lvl="1" indent="-282892" defTabSz="905255">
              <a:lnSpc>
                <a:spcPct val="80000"/>
              </a:lnSpc>
              <a:spcBef>
                <a:spcPts val="500"/>
              </a:spcBef>
              <a:defRPr sz="1800"/>
            </a:pPr>
            <a:r>
              <a:rPr sz="2475" i="1"/>
              <a:t>Biliary atresia</a:t>
            </a:r>
          </a:p>
          <a:p>
            <a:pPr marL="282892" lvl="1" indent="169735" defTabSz="905255">
              <a:lnSpc>
                <a:spcPct val="80000"/>
              </a:lnSpc>
              <a:spcBef>
                <a:spcPts val="500"/>
              </a:spcBef>
              <a:buSzTx/>
              <a:buNone/>
              <a:defRPr sz="1800"/>
            </a:pPr>
            <a:r>
              <a:rPr sz="2475"/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defTabSz="896111">
              <a:defRPr sz="3822"/>
            </a:lvl1pPr>
          </a:lstStyle>
          <a:p>
            <a:pPr lvl="0">
              <a:defRPr sz="1800"/>
            </a:pPr>
            <a:r>
              <a:rPr sz="3822"/>
              <a:t>Initial Evaluation of Jaundiced Infant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>
            <a:lvl1pPr defTabSz="896111">
              <a:defRPr sz="3822"/>
            </a:lvl1pPr>
          </a:lstStyle>
          <a:p>
            <a:pPr lvl="0">
              <a:defRPr sz="1800"/>
            </a:pPr>
            <a:r>
              <a:rPr sz="3822"/>
              <a:t>Initial Evaluation of Jaundiced Infant</a:t>
            </a:r>
          </a:p>
        </p:txBody>
      </p:sp>
      <p:sp>
        <p:nvSpPr>
          <p:cNvPr id="102" name="Shape 10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>
              <a:buSzTx/>
              <a:buNone/>
              <a:defRPr sz="1800"/>
            </a:pPr>
            <a:r>
              <a:rPr sz="2800"/>
              <a:t>	Is the infant ill looking?</a:t>
            </a:r>
          </a:p>
          <a:p>
            <a:pPr marL="742950" lvl="1" indent="-285750">
              <a:spcBef>
                <a:spcPts val="500"/>
              </a:spcBef>
              <a:defRPr sz="1800"/>
            </a:pPr>
            <a:r>
              <a:rPr sz="2400"/>
              <a:t>Sepsis</a:t>
            </a:r>
          </a:p>
          <a:p>
            <a:pPr marL="742950" lvl="1" indent="-285750">
              <a:spcBef>
                <a:spcPts val="500"/>
              </a:spcBef>
              <a:defRPr sz="1800"/>
            </a:pPr>
            <a:r>
              <a:rPr sz="2400"/>
              <a:t>Galactosaemia</a:t>
            </a:r>
          </a:p>
          <a:p>
            <a:pPr marL="742950" lvl="1" indent="-285750">
              <a:spcBef>
                <a:spcPts val="500"/>
              </a:spcBef>
              <a:defRPr sz="1800"/>
            </a:pPr>
            <a:r>
              <a:rPr sz="2400"/>
              <a:t>Haemolysis</a:t>
            </a:r>
          </a:p>
        </p:txBody>
      </p:sp>
      <p:sp>
        <p:nvSpPr>
          <p:cNvPr id="103" name="Shape 103"/>
          <p:cNvSpPr/>
          <p:nvPr/>
        </p:nvSpPr>
        <p:spPr>
          <a:xfrm>
            <a:off x="4648200" y="1600200"/>
            <a:ext cx="4038600" cy="45259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normAutofit/>
          </a:bodyPr>
          <a:lstStyle/>
          <a:p>
            <a:pPr marL="342900" lvl="0" indent="-342900">
              <a:spcBef>
                <a:spcPts val="600"/>
              </a:spcBef>
            </a:pPr>
            <a:r>
              <a:rPr sz="2800"/>
              <a:t>	If infant stable:</a:t>
            </a:r>
          </a:p>
          <a:p>
            <a:pPr marL="342900" lvl="0" indent="-342900">
              <a:spcBef>
                <a:spcPts val="600"/>
              </a:spcBef>
              <a:buSzPct val="100000"/>
              <a:buFont typeface="Arial"/>
              <a:buChar char="•"/>
            </a:pPr>
            <a:r>
              <a:rPr sz="2800"/>
              <a:t>Bilirubin: total/direct</a:t>
            </a:r>
          </a:p>
          <a:p>
            <a:pPr marL="742950" lvl="1" indent="-285750">
              <a:spcBef>
                <a:spcPts val="500"/>
              </a:spcBef>
              <a:buSzPct val="100000"/>
              <a:buFont typeface="Arial"/>
              <a:buChar char="–"/>
            </a:pPr>
            <a:r>
              <a:rPr sz="2400"/>
              <a:t>If cholestatic, urgent!</a:t>
            </a:r>
          </a:p>
          <a:p>
            <a:pPr marL="342900" lvl="0" indent="-342900">
              <a:spcBef>
                <a:spcPts val="600"/>
              </a:spcBef>
              <a:buSzPct val="100000"/>
              <a:buFont typeface="Arial"/>
              <a:buChar char="•"/>
            </a:pPr>
            <a:r>
              <a:rPr sz="2800"/>
              <a:t>LFT’s, PTI, Albumin, RBS</a:t>
            </a:r>
          </a:p>
          <a:p>
            <a:pPr marL="342900" lvl="0" indent="-342900">
              <a:spcBef>
                <a:spcPts val="600"/>
              </a:spcBef>
              <a:buSzPct val="100000"/>
              <a:buFont typeface="Arial"/>
              <a:buChar char="•"/>
            </a:pPr>
            <a:r>
              <a:rPr sz="2800"/>
              <a:t>FBC, Urine mcs, TSH</a:t>
            </a:r>
          </a:p>
          <a:p>
            <a:pPr marL="342900" lvl="0" indent="-342900">
              <a:spcBef>
                <a:spcPts val="600"/>
              </a:spcBef>
              <a:buSzPct val="100000"/>
              <a:buFont typeface="Arial"/>
              <a:buChar char="•"/>
            </a:pPr>
            <a:r>
              <a:rPr sz="2800"/>
              <a:t>Abdominal US</a:t>
            </a:r>
          </a:p>
          <a:p>
            <a:pPr marL="342900" lvl="0" indent="-342900">
              <a:spcBef>
                <a:spcPts val="600"/>
              </a:spcBef>
              <a:buSzPct val="100000"/>
              <a:buFont typeface="Arial"/>
              <a:buChar char="•"/>
            </a:pPr>
            <a:r>
              <a:rPr sz="2800"/>
              <a:t>Liver biopsy</a:t>
            </a:r>
          </a:p>
          <a:p>
            <a:pPr marL="342900" lvl="0" indent="-342900">
              <a:spcBef>
                <a:spcPts val="600"/>
              </a:spcBef>
              <a:buSzPct val="100000"/>
              <a:buFont typeface="Arial"/>
              <a:buChar char="•"/>
            </a:pPr>
            <a:r>
              <a:rPr sz="2800"/>
              <a:t>Others</a:t>
            </a:r>
          </a:p>
        </p:txBody>
      </p:sp>
      <p:sp>
        <p:nvSpPr>
          <p:cNvPr id="104" name="Shape 104"/>
          <p:cNvSpPr/>
          <p:nvPr/>
        </p:nvSpPr>
        <p:spPr>
          <a:xfrm>
            <a:off x="1905000" y="3505200"/>
            <a:ext cx="484632" cy="9784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6250"/>
                </a:moveTo>
                <a:lnTo>
                  <a:pt x="5400" y="1625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50"/>
                </a:lnTo>
                <a:lnTo>
                  <a:pt x="21600" y="16250"/>
                </a:lnTo>
                <a:lnTo>
                  <a:pt x="10800" y="21600"/>
                </a:lnTo>
                <a:close/>
              </a:path>
            </a:pathLst>
          </a:custGeom>
          <a:ln w="25400">
            <a:solidFill>
              <a:srgbClr val="3A5E8A"/>
            </a:solidFill>
          </a:ln>
        </p:spPr>
        <p:txBody>
          <a:bodyPr lIns="0" tIns="0" rIns="0" bIns="0" anchor="ctr"/>
          <a:lstStyle/>
          <a:p>
            <a:pPr lvl="0" algn="ctr">
              <a:defRPr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07" name="Group 107"/>
          <p:cNvGrpSpPr/>
          <p:nvPr/>
        </p:nvGrpSpPr>
        <p:grpSpPr>
          <a:xfrm>
            <a:off x="1371600" y="4572000"/>
            <a:ext cx="1600200" cy="914400"/>
            <a:chOff x="0" y="0"/>
            <a:chExt cx="1600200" cy="914400"/>
          </a:xfrm>
        </p:grpSpPr>
        <p:sp>
          <p:nvSpPr>
            <p:cNvPr id="105" name="Shape 105"/>
            <p:cNvSpPr/>
            <p:nvPr/>
          </p:nvSpPr>
          <p:spPr>
            <a:xfrm>
              <a:off x="0" y="0"/>
              <a:ext cx="1600200" cy="914400"/>
            </a:xfrm>
            <a:prstGeom prst="rect">
              <a:avLst/>
            </a:prstGeom>
            <a:noFill/>
            <a:ln w="25400" cap="flat">
              <a:solidFill>
                <a:srgbClr val="FFFFFF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 sz="2400"/>
              </a:pPr>
              <a:endParaRPr/>
            </a:p>
          </p:txBody>
        </p:sp>
        <p:sp>
          <p:nvSpPr>
            <p:cNvPr id="106" name="Shape 106"/>
            <p:cNvSpPr/>
            <p:nvPr/>
          </p:nvSpPr>
          <p:spPr>
            <a:xfrm>
              <a:off x="0" y="233679"/>
              <a:ext cx="1600200" cy="447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400"/>
              </a:lvl1pPr>
            </a:lstStyle>
            <a:p>
              <a:pPr lvl="0">
                <a:defRPr sz="1800"/>
              </a:pPr>
              <a:r>
                <a:rPr sz="2400"/>
                <a:t>ADMIT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roup 111"/>
          <p:cNvGrpSpPr/>
          <p:nvPr/>
        </p:nvGrpSpPr>
        <p:grpSpPr>
          <a:xfrm>
            <a:off x="685800" y="728979"/>
            <a:ext cx="2206697" cy="675641"/>
            <a:chOff x="0" y="0"/>
            <a:chExt cx="2206696" cy="675640"/>
          </a:xfrm>
        </p:grpSpPr>
        <p:sp>
          <p:nvSpPr>
            <p:cNvPr id="109" name="Shape 109"/>
            <p:cNvSpPr/>
            <p:nvPr/>
          </p:nvSpPr>
          <p:spPr>
            <a:xfrm>
              <a:off x="0" y="33020"/>
              <a:ext cx="1905000" cy="6096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516" y="0"/>
                    <a:pt x="1152" y="0"/>
                  </a:cubicBezTo>
                  <a:lnTo>
                    <a:pt x="20448" y="0"/>
                  </a:lnTo>
                  <a:cubicBezTo>
                    <a:pt x="21084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084" y="21600"/>
                    <a:pt x="20448" y="21600"/>
                  </a:cubicBezTo>
                  <a:lnTo>
                    <a:pt x="1152" y="21600"/>
                  </a:lnTo>
                  <a:cubicBezTo>
                    <a:pt x="516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4F81BD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10" name="Shape 110"/>
            <p:cNvSpPr/>
            <p:nvPr/>
          </p:nvSpPr>
          <p:spPr>
            <a:xfrm>
              <a:off x="50800" y="-1"/>
              <a:ext cx="2155897" cy="675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/>
              <a:r>
                <a:t> </a:t>
              </a:r>
              <a:r>
                <a:rPr sz="2000"/>
                <a:t>Jaundiced infant</a:t>
              </a:r>
            </a:p>
            <a:p>
              <a:pPr lvl="0"/>
              <a:r>
                <a:rPr sz="2000"/>
                <a:t>2-8 wks of age</a:t>
              </a:r>
            </a:p>
          </p:txBody>
        </p:sp>
      </p:grpSp>
      <p:grpSp>
        <p:nvGrpSpPr>
          <p:cNvPr id="114" name="Group 114"/>
          <p:cNvGrpSpPr/>
          <p:nvPr/>
        </p:nvGrpSpPr>
        <p:grpSpPr>
          <a:xfrm>
            <a:off x="2362200" y="2057400"/>
            <a:ext cx="4038600" cy="1295400"/>
            <a:chOff x="0" y="0"/>
            <a:chExt cx="4038600" cy="1295400"/>
          </a:xfrm>
        </p:grpSpPr>
        <p:sp>
          <p:nvSpPr>
            <p:cNvPr id="112" name="Shape 112"/>
            <p:cNvSpPr/>
            <p:nvPr/>
          </p:nvSpPr>
          <p:spPr>
            <a:xfrm>
              <a:off x="0" y="0"/>
              <a:ext cx="4038600" cy="1295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rgbClr val="4F81BD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000"/>
              </a:pPr>
              <a:endParaRPr/>
            </a:p>
          </p:txBody>
        </p:sp>
        <p:sp>
          <p:nvSpPr>
            <p:cNvPr id="113" name="Shape 113"/>
            <p:cNvSpPr/>
            <p:nvPr/>
          </p:nvSpPr>
          <p:spPr>
            <a:xfrm>
              <a:off x="1009650" y="309880"/>
              <a:ext cx="2558812" cy="675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/>
              <a:r>
                <a:rPr sz="2000"/>
                <a:t>Is the pt acutely ill?</a:t>
              </a:r>
            </a:p>
            <a:p>
              <a:pPr lvl="0"/>
              <a:r>
                <a:rPr sz="2000"/>
                <a:t>Requires urgent care?</a:t>
              </a:r>
            </a:p>
          </p:txBody>
        </p:sp>
      </p:grpSp>
      <p:grpSp>
        <p:nvGrpSpPr>
          <p:cNvPr id="117" name="Group 117"/>
          <p:cNvGrpSpPr/>
          <p:nvPr/>
        </p:nvGrpSpPr>
        <p:grpSpPr>
          <a:xfrm>
            <a:off x="228599" y="3630929"/>
            <a:ext cx="4398205" cy="967741"/>
            <a:chOff x="0" y="0"/>
            <a:chExt cx="4398203" cy="967739"/>
          </a:xfrm>
        </p:grpSpPr>
        <p:sp>
          <p:nvSpPr>
            <p:cNvPr id="115" name="Shape 115"/>
            <p:cNvSpPr/>
            <p:nvPr/>
          </p:nvSpPr>
          <p:spPr>
            <a:xfrm>
              <a:off x="0" y="26669"/>
              <a:ext cx="3962400" cy="914401"/>
            </a:xfrm>
            <a:prstGeom prst="rect">
              <a:avLst/>
            </a:prstGeom>
            <a:solidFill>
              <a:srgbClr val="4F81BD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16" name="Shape 116"/>
            <p:cNvSpPr/>
            <p:nvPr/>
          </p:nvSpPr>
          <p:spPr>
            <a:xfrm>
              <a:off x="0" y="0"/>
              <a:ext cx="4398204" cy="967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/>
              <a:r>
                <a:t> </a:t>
              </a:r>
              <a:r>
                <a:rPr sz="2000"/>
                <a:t>Manage acute illness</a:t>
              </a:r>
            </a:p>
            <a:p>
              <a:pPr lvl="0"/>
              <a:r>
                <a:rPr sz="2000"/>
                <a:t>Consider sepsis, UTI, haemolysis,</a:t>
              </a:r>
            </a:p>
            <a:p>
              <a:pPr lvl="0"/>
              <a:r>
                <a:rPr sz="2000"/>
                <a:t>Galactosemia, acute duct obstruction</a:t>
              </a:r>
            </a:p>
          </p:txBody>
        </p:sp>
      </p:grpSp>
      <p:grpSp>
        <p:nvGrpSpPr>
          <p:cNvPr id="120" name="Group 120"/>
          <p:cNvGrpSpPr/>
          <p:nvPr/>
        </p:nvGrpSpPr>
        <p:grpSpPr>
          <a:xfrm>
            <a:off x="5562600" y="3505200"/>
            <a:ext cx="2779115" cy="685800"/>
            <a:chOff x="0" y="0"/>
            <a:chExt cx="2779114" cy="685800"/>
          </a:xfrm>
        </p:grpSpPr>
        <p:sp>
          <p:nvSpPr>
            <p:cNvPr id="118" name="Shape 118"/>
            <p:cNvSpPr/>
            <p:nvPr/>
          </p:nvSpPr>
          <p:spPr>
            <a:xfrm>
              <a:off x="0" y="0"/>
              <a:ext cx="2438400" cy="685800"/>
            </a:xfrm>
            <a:prstGeom prst="rect">
              <a:avLst/>
            </a:prstGeom>
            <a:solidFill>
              <a:srgbClr val="4F81BD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19" name="Shape 119"/>
            <p:cNvSpPr/>
            <p:nvPr/>
          </p:nvSpPr>
          <p:spPr>
            <a:xfrm>
              <a:off x="0" y="5079"/>
              <a:ext cx="2779115" cy="675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/>
              <a:r>
                <a:t> </a:t>
              </a:r>
              <a:r>
                <a:rPr sz="2000"/>
                <a:t>Measure serum total +</a:t>
              </a:r>
            </a:p>
            <a:p>
              <a:pPr lvl="0"/>
              <a:r>
                <a:rPr sz="2000" i="1"/>
                <a:t>direct</a:t>
              </a:r>
              <a:r>
                <a:rPr sz="2000"/>
                <a:t> bilirubin</a:t>
              </a:r>
            </a:p>
          </p:txBody>
        </p:sp>
      </p:grpSp>
      <p:grpSp>
        <p:nvGrpSpPr>
          <p:cNvPr id="123" name="Group 123"/>
          <p:cNvGrpSpPr/>
          <p:nvPr/>
        </p:nvGrpSpPr>
        <p:grpSpPr>
          <a:xfrm>
            <a:off x="3429000" y="697230"/>
            <a:ext cx="2788504" cy="967740"/>
            <a:chOff x="0" y="0"/>
            <a:chExt cx="2788503" cy="967739"/>
          </a:xfrm>
        </p:grpSpPr>
        <p:sp>
          <p:nvSpPr>
            <p:cNvPr id="121" name="Shape 121"/>
            <p:cNvSpPr/>
            <p:nvPr/>
          </p:nvSpPr>
          <p:spPr>
            <a:xfrm>
              <a:off x="0" y="64769"/>
              <a:ext cx="2667000" cy="838201"/>
            </a:xfrm>
            <a:prstGeom prst="rect">
              <a:avLst/>
            </a:prstGeom>
            <a:solidFill>
              <a:srgbClr val="4F81BD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22" name="Shape 122"/>
            <p:cNvSpPr/>
            <p:nvPr/>
          </p:nvSpPr>
          <p:spPr>
            <a:xfrm>
              <a:off x="0" y="-1"/>
              <a:ext cx="2788504" cy="967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/>
              <a:r>
                <a:rPr sz="2000"/>
                <a:t>History:</a:t>
              </a:r>
            </a:p>
            <a:p>
              <a:pPr lvl="0"/>
              <a:r>
                <a:rPr sz="2000"/>
                <a:t>Pale stool, dark urine</a:t>
              </a:r>
            </a:p>
            <a:p>
              <a:pPr lvl="0"/>
              <a:r>
                <a:rPr sz="2000"/>
                <a:t>Exclusive breastfeeding</a:t>
              </a:r>
            </a:p>
          </p:txBody>
        </p:sp>
      </p:grpSp>
      <p:grpSp>
        <p:nvGrpSpPr>
          <p:cNvPr id="126" name="Group 126"/>
          <p:cNvGrpSpPr/>
          <p:nvPr/>
        </p:nvGrpSpPr>
        <p:grpSpPr>
          <a:xfrm>
            <a:off x="4191000" y="4572000"/>
            <a:ext cx="4419600" cy="1143000"/>
            <a:chOff x="0" y="0"/>
            <a:chExt cx="4419600" cy="1143000"/>
          </a:xfrm>
        </p:grpSpPr>
        <p:sp>
          <p:nvSpPr>
            <p:cNvPr id="124" name="Shape 124"/>
            <p:cNvSpPr/>
            <p:nvPr/>
          </p:nvSpPr>
          <p:spPr>
            <a:xfrm>
              <a:off x="0" y="0"/>
              <a:ext cx="4419600" cy="1143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0"/>
                  </a:lnTo>
                  <a:lnTo>
                    <a:pt x="21600" y="10800"/>
                  </a:lnTo>
                  <a:lnTo>
                    <a:pt x="10800" y="21600"/>
                  </a:lnTo>
                  <a:close/>
                </a:path>
              </a:pathLst>
            </a:custGeom>
            <a:solidFill>
              <a:srgbClr val="4F81BD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25" name="Shape 125"/>
            <p:cNvSpPr/>
            <p:nvPr/>
          </p:nvSpPr>
          <p:spPr>
            <a:xfrm>
              <a:off x="1104900" y="233679"/>
              <a:ext cx="2706772" cy="675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/>
              <a:r>
                <a:t> </a:t>
              </a:r>
              <a:r>
                <a:rPr sz="2000"/>
                <a:t>Is direct bilirubin</a:t>
              </a:r>
            </a:p>
            <a:p>
              <a:pPr lvl="0"/>
              <a:r>
                <a:rPr sz="2000"/>
                <a:t>&gt;20% of total bilirubin?</a:t>
              </a:r>
            </a:p>
          </p:txBody>
        </p:sp>
      </p:grpSp>
      <p:grpSp>
        <p:nvGrpSpPr>
          <p:cNvPr id="129" name="Group 129"/>
          <p:cNvGrpSpPr/>
          <p:nvPr/>
        </p:nvGrpSpPr>
        <p:grpSpPr>
          <a:xfrm>
            <a:off x="4419600" y="5943600"/>
            <a:ext cx="1410430" cy="609600"/>
            <a:chOff x="0" y="0"/>
            <a:chExt cx="1410429" cy="609600"/>
          </a:xfrm>
        </p:grpSpPr>
        <p:sp>
          <p:nvSpPr>
            <p:cNvPr id="127" name="Shape 127"/>
            <p:cNvSpPr/>
            <p:nvPr/>
          </p:nvSpPr>
          <p:spPr>
            <a:xfrm>
              <a:off x="0" y="0"/>
              <a:ext cx="1371600" cy="6096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716" y="0"/>
                    <a:pt x="1600" y="0"/>
                  </a:cubicBezTo>
                  <a:lnTo>
                    <a:pt x="20000" y="0"/>
                  </a:lnTo>
                  <a:cubicBezTo>
                    <a:pt x="20884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0884" y="21600"/>
                    <a:pt x="20000" y="21600"/>
                  </a:cubicBezTo>
                  <a:lnTo>
                    <a:pt x="1600" y="21600"/>
                  </a:lnTo>
                  <a:cubicBezTo>
                    <a:pt x="716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4F81BD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50800" y="113030"/>
              <a:ext cx="1359630" cy="3835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>
              <a:lvl1pPr>
                <a:defRPr sz="2000"/>
              </a:lvl1pPr>
            </a:lstStyle>
            <a:p>
              <a:pPr lvl="0">
                <a:defRPr sz="1800"/>
              </a:pPr>
              <a:r>
                <a:rPr sz="2000"/>
                <a:t>Cholestasis</a:t>
              </a:r>
            </a:p>
          </p:txBody>
        </p:sp>
      </p:grpSp>
      <p:grpSp>
        <p:nvGrpSpPr>
          <p:cNvPr id="132" name="Group 132"/>
          <p:cNvGrpSpPr/>
          <p:nvPr/>
        </p:nvGrpSpPr>
        <p:grpSpPr>
          <a:xfrm>
            <a:off x="6934200" y="5867400"/>
            <a:ext cx="2338274" cy="685800"/>
            <a:chOff x="0" y="0"/>
            <a:chExt cx="2338273" cy="685800"/>
          </a:xfrm>
        </p:grpSpPr>
        <p:sp>
          <p:nvSpPr>
            <p:cNvPr id="130" name="Shape 130"/>
            <p:cNvSpPr/>
            <p:nvPr/>
          </p:nvSpPr>
          <p:spPr>
            <a:xfrm>
              <a:off x="0" y="0"/>
              <a:ext cx="2057400" cy="685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537" y="0"/>
                    <a:pt x="1200" y="0"/>
                  </a:cubicBezTo>
                  <a:lnTo>
                    <a:pt x="20400" y="0"/>
                  </a:lnTo>
                  <a:cubicBezTo>
                    <a:pt x="21063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063" y="21600"/>
                    <a:pt x="20400" y="21600"/>
                  </a:cubicBezTo>
                  <a:lnTo>
                    <a:pt x="1200" y="21600"/>
                  </a:lnTo>
                  <a:cubicBezTo>
                    <a:pt x="537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4F81BD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000"/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57150" y="5079"/>
              <a:ext cx="2281124" cy="675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/>
              <a:r>
                <a:rPr sz="2000"/>
                <a:t>Indirect</a:t>
              </a:r>
            </a:p>
            <a:p>
              <a:pPr lvl="0"/>
              <a:r>
                <a:rPr sz="2000"/>
                <a:t>Hyperbilirubinemia</a:t>
              </a:r>
            </a:p>
          </p:txBody>
        </p:sp>
      </p:grpSp>
      <p:sp>
        <p:nvSpPr>
          <p:cNvPr id="133" name="Shape 133"/>
          <p:cNvSpPr/>
          <p:nvPr/>
        </p:nvSpPr>
        <p:spPr>
          <a:xfrm>
            <a:off x="2590799" y="1142999"/>
            <a:ext cx="838201" cy="45721"/>
          </a:xfrm>
          <a:prstGeom prst="line">
            <a:avLst/>
          </a:prstGeom>
          <a:ln>
            <a:solidFill/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4" name="Shape 134"/>
          <p:cNvSpPr/>
          <p:nvPr/>
        </p:nvSpPr>
        <p:spPr>
          <a:xfrm>
            <a:off x="4419600" y="1676400"/>
            <a:ext cx="0" cy="304800"/>
          </a:xfrm>
          <a:prstGeom prst="line">
            <a:avLst/>
          </a:prstGeom>
          <a:ln>
            <a:solidFill/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5" name="Shape 135"/>
          <p:cNvSpPr/>
          <p:nvPr/>
        </p:nvSpPr>
        <p:spPr>
          <a:xfrm flipH="1">
            <a:off x="3962400" y="3352800"/>
            <a:ext cx="457201" cy="304800"/>
          </a:xfrm>
          <a:prstGeom prst="line">
            <a:avLst/>
          </a:prstGeom>
          <a:ln>
            <a:solidFill/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6" name="Shape 136"/>
          <p:cNvSpPr/>
          <p:nvPr/>
        </p:nvSpPr>
        <p:spPr>
          <a:xfrm>
            <a:off x="4419599" y="3352800"/>
            <a:ext cx="1066801" cy="152400"/>
          </a:xfrm>
          <a:prstGeom prst="line">
            <a:avLst/>
          </a:prstGeom>
          <a:ln>
            <a:solidFill/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7" name="Shape 137"/>
          <p:cNvSpPr/>
          <p:nvPr/>
        </p:nvSpPr>
        <p:spPr>
          <a:xfrm>
            <a:off x="6248400" y="4495800"/>
            <a:ext cx="0" cy="304800"/>
          </a:xfrm>
          <a:prstGeom prst="line">
            <a:avLst/>
          </a:prstGeom>
          <a:ln>
            <a:solidFill/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8" name="Shape 138"/>
          <p:cNvSpPr/>
          <p:nvPr/>
        </p:nvSpPr>
        <p:spPr>
          <a:xfrm flipH="1">
            <a:off x="5638800" y="5714999"/>
            <a:ext cx="609600" cy="457202"/>
          </a:xfrm>
          <a:prstGeom prst="line">
            <a:avLst/>
          </a:prstGeom>
          <a:ln>
            <a:solidFill/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39" name="Shape 139"/>
          <p:cNvSpPr/>
          <p:nvPr/>
        </p:nvSpPr>
        <p:spPr>
          <a:xfrm>
            <a:off x="6248399" y="5715000"/>
            <a:ext cx="685802" cy="533400"/>
          </a:xfrm>
          <a:prstGeom prst="line">
            <a:avLst/>
          </a:prstGeom>
          <a:ln>
            <a:solidFill/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40" name="Shape 140"/>
          <p:cNvSpPr/>
          <p:nvPr/>
        </p:nvSpPr>
        <p:spPr>
          <a:xfrm>
            <a:off x="3581400" y="3352800"/>
            <a:ext cx="990600" cy="294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Yes</a:t>
            </a:r>
          </a:p>
        </p:txBody>
      </p:sp>
      <p:sp>
        <p:nvSpPr>
          <p:cNvPr id="141" name="Shape 141"/>
          <p:cNvSpPr/>
          <p:nvPr/>
        </p:nvSpPr>
        <p:spPr>
          <a:xfrm>
            <a:off x="5562600" y="5638800"/>
            <a:ext cx="806450" cy="294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Yes</a:t>
            </a:r>
          </a:p>
        </p:txBody>
      </p:sp>
      <p:sp>
        <p:nvSpPr>
          <p:cNvPr id="142" name="Shape 142"/>
          <p:cNvSpPr/>
          <p:nvPr/>
        </p:nvSpPr>
        <p:spPr>
          <a:xfrm>
            <a:off x="4724400" y="3352800"/>
            <a:ext cx="552450" cy="294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No</a:t>
            </a:r>
          </a:p>
        </p:txBody>
      </p:sp>
      <p:sp>
        <p:nvSpPr>
          <p:cNvPr id="143" name="Shape 143"/>
          <p:cNvSpPr/>
          <p:nvPr/>
        </p:nvSpPr>
        <p:spPr>
          <a:xfrm>
            <a:off x="6477000" y="5715000"/>
            <a:ext cx="313021" cy="2946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/>
            </a:lvl1pPr>
          </a:lstStyle>
          <a:p>
            <a:pPr lvl="0">
              <a:defRPr sz="1800"/>
            </a:pPr>
            <a:r>
              <a:rPr sz="1400"/>
              <a:t>No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" name="Group 147"/>
          <p:cNvGrpSpPr/>
          <p:nvPr/>
        </p:nvGrpSpPr>
        <p:grpSpPr>
          <a:xfrm>
            <a:off x="304800" y="1371600"/>
            <a:ext cx="5048881" cy="914400"/>
            <a:chOff x="0" y="0"/>
            <a:chExt cx="5048880" cy="914400"/>
          </a:xfrm>
        </p:grpSpPr>
        <p:sp>
          <p:nvSpPr>
            <p:cNvPr id="145" name="Shape 145"/>
            <p:cNvSpPr/>
            <p:nvPr/>
          </p:nvSpPr>
          <p:spPr>
            <a:xfrm>
              <a:off x="0" y="0"/>
              <a:ext cx="4343400" cy="914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339" y="0"/>
                    <a:pt x="758" y="0"/>
                  </a:cubicBezTo>
                  <a:lnTo>
                    <a:pt x="20842" y="0"/>
                  </a:lnTo>
                  <a:cubicBezTo>
                    <a:pt x="21261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261" y="21600"/>
                    <a:pt x="20842" y="21600"/>
                  </a:cubicBezTo>
                  <a:lnTo>
                    <a:pt x="758" y="21600"/>
                  </a:lnTo>
                  <a:cubicBezTo>
                    <a:pt x="339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4F81BD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 sz="2000"/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>
              <a:off x="76200" y="119380"/>
              <a:ext cx="4972681" cy="675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/>
              <a:r>
                <a:rPr sz="2000"/>
                <a:t>Consider biliary atresia, choledochal cyst,</a:t>
              </a:r>
            </a:p>
            <a:p>
              <a:pPr lvl="0"/>
              <a:r>
                <a:rPr sz="2000"/>
                <a:t> galactosaemia, hypothyroidism, UTI </a:t>
              </a:r>
            </a:p>
          </p:txBody>
        </p:sp>
      </p:grpSp>
      <p:grpSp>
        <p:nvGrpSpPr>
          <p:cNvPr id="150" name="Group 150"/>
          <p:cNvGrpSpPr/>
          <p:nvPr/>
        </p:nvGrpSpPr>
        <p:grpSpPr>
          <a:xfrm>
            <a:off x="5029200" y="1447800"/>
            <a:ext cx="4385306" cy="762000"/>
            <a:chOff x="0" y="0"/>
            <a:chExt cx="4385305" cy="762000"/>
          </a:xfrm>
        </p:grpSpPr>
        <p:sp>
          <p:nvSpPr>
            <p:cNvPr id="148" name="Shape 148"/>
            <p:cNvSpPr/>
            <p:nvPr/>
          </p:nvSpPr>
          <p:spPr>
            <a:xfrm>
              <a:off x="0" y="0"/>
              <a:ext cx="3886200" cy="762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316" y="0"/>
                    <a:pt x="706" y="0"/>
                  </a:cubicBezTo>
                  <a:lnTo>
                    <a:pt x="20894" y="0"/>
                  </a:lnTo>
                  <a:cubicBezTo>
                    <a:pt x="21284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284" y="21600"/>
                    <a:pt x="20894" y="21600"/>
                  </a:cubicBezTo>
                  <a:lnTo>
                    <a:pt x="706" y="21600"/>
                  </a:lnTo>
                  <a:cubicBezTo>
                    <a:pt x="316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4F81BD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49" name="Shape 149"/>
            <p:cNvSpPr/>
            <p:nvPr/>
          </p:nvSpPr>
          <p:spPr>
            <a:xfrm>
              <a:off x="63500" y="43179"/>
              <a:ext cx="4321806" cy="6756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/>
              <a:r>
                <a:rPr sz="2000"/>
                <a:t>Consider breast milk jaundice, UTI,</a:t>
              </a:r>
            </a:p>
            <a:p>
              <a:pPr lvl="0"/>
              <a:r>
                <a:rPr sz="2000"/>
                <a:t>ABO incompatibility, hypothyroidism </a:t>
              </a:r>
            </a:p>
          </p:txBody>
        </p:sp>
      </p:grpSp>
      <p:grpSp>
        <p:nvGrpSpPr>
          <p:cNvPr id="153" name="Group 153"/>
          <p:cNvGrpSpPr/>
          <p:nvPr/>
        </p:nvGrpSpPr>
        <p:grpSpPr>
          <a:xfrm>
            <a:off x="609599" y="2697480"/>
            <a:ext cx="4146934" cy="1844041"/>
            <a:chOff x="0" y="0"/>
            <a:chExt cx="4146932" cy="1844039"/>
          </a:xfrm>
        </p:grpSpPr>
        <p:sp>
          <p:nvSpPr>
            <p:cNvPr id="151" name="Shape 151"/>
            <p:cNvSpPr/>
            <p:nvPr/>
          </p:nvSpPr>
          <p:spPr>
            <a:xfrm>
              <a:off x="0" y="45719"/>
              <a:ext cx="3962400" cy="1752601"/>
            </a:xfrm>
            <a:prstGeom prst="rect">
              <a:avLst/>
            </a:prstGeom>
            <a:solidFill>
              <a:srgbClr val="4F81BD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52" name="Shape 152"/>
            <p:cNvSpPr/>
            <p:nvPr/>
          </p:nvSpPr>
          <p:spPr>
            <a:xfrm>
              <a:off x="0" y="0"/>
              <a:ext cx="4146932" cy="184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/>
              <a:r>
                <a:rPr sz="2000"/>
                <a:t>Investigations:</a:t>
              </a:r>
            </a:p>
            <a:p>
              <a:pPr lvl="0"/>
              <a:r>
                <a:rPr sz="2000"/>
                <a:t>FBC, LFT, PTI, Albumin, Glucose </a:t>
              </a:r>
            </a:p>
            <a:p>
              <a:pPr lvl="0"/>
              <a:r>
                <a:rPr sz="2000"/>
                <a:t>Urine reducing substances + m/c/s</a:t>
              </a:r>
            </a:p>
            <a:p>
              <a:pPr lvl="0"/>
              <a:r>
                <a:rPr sz="2000"/>
                <a:t>Thyroid profile, ferritin levels</a:t>
              </a:r>
            </a:p>
            <a:p>
              <a:pPr lvl="0"/>
              <a:r>
                <a:rPr sz="2000"/>
                <a:t>Abdominal Ultrasound, TORCH</a:t>
              </a:r>
            </a:p>
            <a:p>
              <a:pPr lvl="0"/>
              <a:r>
                <a:rPr sz="2000"/>
                <a:t>Liver biopsy, Others </a:t>
              </a:r>
            </a:p>
          </p:txBody>
        </p:sp>
      </p:grpSp>
      <p:grpSp>
        <p:nvGrpSpPr>
          <p:cNvPr id="156" name="Group 156"/>
          <p:cNvGrpSpPr/>
          <p:nvPr/>
        </p:nvGrpSpPr>
        <p:grpSpPr>
          <a:xfrm>
            <a:off x="5181599" y="2659379"/>
            <a:ext cx="4043002" cy="1844041"/>
            <a:chOff x="0" y="0"/>
            <a:chExt cx="4043000" cy="1844039"/>
          </a:xfrm>
        </p:grpSpPr>
        <p:sp>
          <p:nvSpPr>
            <p:cNvPr id="154" name="Shape 154"/>
            <p:cNvSpPr/>
            <p:nvPr/>
          </p:nvSpPr>
          <p:spPr>
            <a:xfrm>
              <a:off x="0" y="83820"/>
              <a:ext cx="3581400" cy="1676401"/>
            </a:xfrm>
            <a:prstGeom prst="rect">
              <a:avLst/>
            </a:prstGeom>
            <a:solidFill>
              <a:srgbClr val="4F81BD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>
              <a:off x="0" y="-1"/>
              <a:ext cx="4043001" cy="18440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/>
              <a:r>
                <a:rPr sz="2000"/>
                <a:t>Investigations:</a:t>
              </a:r>
            </a:p>
            <a:p>
              <a:pPr lvl="0"/>
              <a:r>
                <a:rPr sz="2000"/>
                <a:t>FBC, LFT, PTI, Albumin, Glucose </a:t>
              </a:r>
            </a:p>
            <a:p>
              <a:pPr lvl="0"/>
              <a:r>
                <a:rPr sz="2000"/>
                <a:t>PBF + Blood Group + Coomb’s test</a:t>
              </a:r>
            </a:p>
            <a:p>
              <a:pPr lvl="0"/>
              <a:r>
                <a:rPr sz="2000"/>
                <a:t>Septic screen, Urine m/c/s</a:t>
              </a:r>
            </a:p>
            <a:p>
              <a:pPr lvl="0"/>
              <a:r>
                <a:rPr sz="2000"/>
                <a:t>Thyroid profile, Others</a:t>
              </a:r>
            </a:p>
          </p:txBody>
        </p:sp>
      </p:grpSp>
      <p:grpSp>
        <p:nvGrpSpPr>
          <p:cNvPr id="159" name="Group 159"/>
          <p:cNvGrpSpPr/>
          <p:nvPr/>
        </p:nvGrpSpPr>
        <p:grpSpPr>
          <a:xfrm>
            <a:off x="609600" y="5046979"/>
            <a:ext cx="3345741" cy="1259841"/>
            <a:chOff x="0" y="0"/>
            <a:chExt cx="3345740" cy="1259839"/>
          </a:xfrm>
        </p:grpSpPr>
        <p:sp>
          <p:nvSpPr>
            <p:cNvPr id="157" name="Shape 157"/>
            <p:cNvSpPr/>
            <p:nvPr/>
          </p:nvSpPr>
          <p:spPr>
            <a:xfrm>
              <a:off x="0" y="58419"/>
              <a:ext cx="3276600" cy="11430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562" y="0"/>
                    <a:pt x="1256" y="0"/>
                  </a:cubicBezTo>
                  <a:lnTo>
                    <a:pt x="20344" y="0"/>
                  </a:lnTo>
                  <a:cubicBezTo>
                    <a:pt x="21038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1038" y="21600"/>
                    <a:pt x="20344" y="21600"/>
                  </a:cubicBezTo>
                  <a:lnTo>
                    <a:pt x="1256" y="21600"/>
                  </a:lnTo>
                  <a:cubicBezTo>
                    <a:pt x="562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4F81BD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>
              <a:off x="95250" y="-1"/>
              <a:ext cx="3250491" cy="1259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/>
              <a:r>
                <a:t> </a:t>
              </a:r>
              <a:r>
                <a:rPr sz="2000"/>
                <a:t>Consult appropriately:</a:t>
              </a:r>
            </a:p>
            <a:p>
              <a:pPr lvl="0"/>
              <a:r>
                <a:rPr sz="2000"/>
                <a:t> Paediatric GI</a:t>
              </a:r>
            </a:p>
            <a:p>
              <a:pPr lvl="0"/>
              <a:r>
                <a:rPr sz="2000"/>
                <a:t>Paediatric Surgeon</a:t>
              </a:r>
            </a:p>
            <a:p>
              <a:pPr lvl="0"/>
              <a:r>
                <a:rPr sz="2000"/>
                <a:t>Paediatric Metabolic Expert</a:t>
              </a:r>
            </a:p>
          </p:txBody>
        </p:sp>
      </p:grpSp>
      <p:grpSp>
        <p:nvGrpSpPr>
          <p:cNvPr id="162" name="Group 162"/>
          <p:cNvGrpSpPr/>
          <p:nvPr/>
        </p:nvGrpSpPr>
        <p:grpSpPr>
          <a:xfrm>
            <a:off x="5638800" y="5105400"/>
            <a:ext cx="2726033" cy="1143000"/>
            <a:chOff x="0" y="0"/>
            <a:chExt cx="2726032" cy="1143000"/>
          </a:xfrm>
        </p:grpSpPr>
        <p:sp>
          <p:nvSpPr>
            <p:cNvPr id="160" name="Shape 160"/>
            <p:cNvSpPr/>
            <p:nvPr/>
          </p:nvSpPr>
          <p:spPr>
            <a:xfrm>
              <a:off x="0" y="0"/>
              <a:ext cx="2667000" cy="11430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600"/>
                  </a:moveTo>
                  <a:cubicBezTo>
                    <a:pt x="0" y="1612"/>
                    <a:pt x="691" y="0"/>
                    <a:pt x="1543" y="0"/>
                  </a:cubicBezTo>
                  <a:lnTo>
                    <a:pt x="20057" y="0"/>
                  </a:lnTo>
                  <a:cubicBezTo>
                    <a:pt x="20909" y="0"/>
                    <a:pt x="21600" y="1612"/>
                    <a:pt x="21600" y="3600"/>
                  </a:cubicBezTo>
                  <a:lnTo>
                    <a:pt x="21600" y="18000"/>
                  </a:lnTo>
                  <a:cubicBezTo>
                    <a:pt x="21600" y="19988"/>
                    <a:pt x="20909" y="21600"/>
                    <a:pt x="20057" y="21600"/>
                  </a:cubicBezTo>
                  <a:lnTo>
                    <a:pt x="1543" y="21600"/>
                  </a:lnTo>
                  <a:cubicBezTo>
                    <a:pt x="691" y="21600"/>
                    <a:pt x="0" y="19988"/>
                    <a:pt x="0" y="18000"/>
                  </a:cubicBezTo>
                  <a:close/>
                </a:path>
              </a:pathLst>
            </a:custGeom>
            <a:solidFill>
              <a:srgbClr val="4F81BD"/>
            </a:solidFill>
            <a:ln w="9525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/>
              <a:endParaRPr/>
            </a:p>
          </p:txBody>
        </p:sp>
        <p:sp>
          <p:nvSpPr>
            <p:cNvPr id="161" name="Shape 161"/>
            <p:cNvSpPr/>
            <p:nvPr/>
          </p:nvSpPr>
          <p:spPr>
            <a:xfrm>
              <a:off x="95250" y="379730"/>
              <a:ext cx="2630783" cy="3835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0" tIns="0" rIns="0" bIns="0" numCol="1" anchor="ctr">
              <a:spAutoFit/>
            </a:bodyPr>
            <a:lstStyle/>
            <a:p>
              <a:pPr lvl="0"/>
              <a:r>
                <a:t> </a:t>
              </a:r>
              <a:r>
                <a:rPr sz="2000"/>
                <a:t>Consult appropriately</a:t>
              </a:r>
            </a:p>
          </p:txBody>
        </p:sp>
      </p:grpSp>
      <p:sp>
        <p:nvSpPr>
          <p:cNvPr id="163" name="Shape 163"/>
          <p:cNvSpPr/>
          <p:nvPr/>
        </p:nvSpPr>
        <p:spPr>
          <a:xfrm>
            <a:off x="2133600" y="2286000"/>
            <a:ext cx="0" cy="457200"/>
          </a:xfrm>
          <a:prstGeom prst="line">
            <a:avLst/>
          </a:prstGeom>
          <a:ln>
            <a:solidFill/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6858000" y="2209800"/>
            <a:ext cx="0" cy="533400"/>
          </a:xfrm>
          <a:prstGeom prst="line">
            <a:avLst/>
          </a:prstGeom>
          <a:ln>
            <a:solidFill/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5" name="Shape 165"/>
          <p:cNvSpPr/>
          <p:nvPr/>
        </p:nvSpPr>
        <p:spPr>
          <a:xfrm flipH="1">
            <a:off x="2133594" y="4495800"/>
            <a:ext cx="45720" cy="609600"/>
          </a:xfrm>
          <a:prstGeom prst="line">
            <a:avLst/>
          </a:prstGeom>
          <a:ln>
            <a:solidFill/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66" name="Shape 166"/>
          <p:cNvSpPr/>
          <p:nvPr/>
        </p:nvSpPr>
        <p:spPr>
          <a:xfrm>
            <a:off x="6857999" y="4419600"/>
            <a:ext cx="76202" cy="609600"/>
          </a:xfrm>
          <a:prstGeom prst="line">
            <a:avLst/>
          </a:prstGeom>
          <a:ln>
            <a:solidFill/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169" name="Group 169"/>
          <p:cNvGrpSpPr/>
          <p:nvPr/>
        </p:nvGrpSpPr>
        <p:grpSpPr>
          <a:xfrm>
            <a:off x="1295400" y="430530"/>
            <a:ext cx="1752600" cy="358141"/>
            <a:chOff x="0" y="0"/>
            <a:chExt cx="1752600" cy="358140"/>
          </a:xfrm>
        </p:grpSpPr>
        <p:sp>
          <p:nvSpPr>
            <p:cNvPr id="167" name="Shape 167"/>
            <p:cNvSpPr/>
            <p:nvPr/>
          </p:nvSpPr>
          <p:spPr>
            <a:xfrm>
              <a:off x="0" y="26669"/>
              <a:ext cx="1752600" cy="304801"/>
            </a:xfrm>
            <a:prstGeom prst="roundRect">
              <a:avLst>
                <a:gd name="adj" fmla="val 16667"/>
              </a:avLst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14879" y="0"/>
              <a:ext cx="1722842" cy="35814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CHOLESTASIS</a:t>
              </a:r>
            </a:p>
          </p:txBody>
        </p:sp>
      </p:grpSp>
      <p:sp>
        <p:nvSpPr>
          <p:cNvPr id="170" name="Shape 170"/>
          <p:cNvSpPr/>
          <p:nvPr/>
        </p:nvSpPr>
        <p:spPr>
          <a:xfrm flipH="1">
            <a:off x="2133599" y="838199"/>
            <a:ext cx="45720" cy="381002"/>
          </a:xfrm>
          <a:prstGeom prst="line">
            <a:avLst/>
          </a:prstGeom>
          <a:ln>
            <a:solidFill/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sp>
        <p:nvSpPr>
          <p:cNvPr id="171" name="Shape 171"/>
          <p:cNvSpPr/>
          <p:nvPr/>
        </p:nvSpPr>
        <p:spPr>
          <a:xfrm>
            <a:off x="6781799" y="990599"/>
            <a:ext cx="76202" cy="381002"/>
          </a:xfrm>
          <a:prstGeom prst="line">
            <a:avLst/>
          </a:prstGeom>
          <a:ln>
            <a:solidFill/>
            <a:round/>
            <a:tailEnd type="triangle"/>
          </a:ln>
        </p:spPr>
        <p:txBody>
          <a:bodyPr lIns="0" tIns="0" rIns="0" bIns="0"/>
          <a:lstStyle/>
          <a:p>
            <a:pPr lvl="0" defTabSz="457200">
              <a:defRPr sz="1200">
                <a:latin typeface="+mn-lt"/>
                <a:ea typeface="+mn-ea"/>
                <a:cs typeface="+mn-cs"/>
                <a:sym typeface="Helvetica"/>
              </a:defRPr>
            </a:pPr>
            <a:endParaRPr/>
          </a:p>
        </p:txBody>
      </p:sp>
      <p:grpSp>
        <p:nvGrpSpPr>
          <p:cNvPr id="174" name="Group 174"/>
          <p:cNvGrpSpPr/>
          <p:nvPr/>
        </p:nvGrpSpPr>
        <p:grpSpPr>
          <a:xfrm>
            <a:off x="6019800" y="297180"/>
            <a:ext cx="1828800" cy="624841"/>
            <a:chOff x="0" y="0"/>
            <a:chExt cx="1828800" cy="624840"/>
          </a:xfrm>
        </p:grpSpPr>
        <p:sp>
          <p:nvSpPr>
            <p:cNvPr id="172" name="Shape 172"/>
            <p:cNvSpPr/>
            <p:nvPr/>
          </p:nvSpPr>
          <p:spPr>
            <a:xfrm>
              <a:off x="0" y="7619"/>
              <a:ext cx="1828800" cy="609601"/>
            </a:xfrm>
            <a:prstGeom prst="roundRect">
              <a:avLst>
                <a:gd name="adj" fmla="val 16667"/>
              </a:avLst>
            </a:prstGeom>
            <a:solidFill>
              <a:srgbClr val="4F81BD"/>
            </a:solidFill>
            <a:ln w="25400" cap="flat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3" name="Shape 173"/>
            <p:cNvSpPr/>
            <p:nvPr/>
          </p:nvSpPr>
          <p:spPr>
            <a:xfrm>
              <a:off x="29757" y="-1"/>
              <a:ext cx="1769286" cy="6248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</a:defRPr>
              </a:lvl1pPr>
            </a:lstStyle>
            <a:p>
              <a:pPr lvl="0">
                <a:defRPr>
                  <a:solidFill>
                    <a:srgbClr val="000000"/>
                  </a:solidFill>
                </a:defRPr>
              </a:pPr>
              <a:r>
                <a:rPr>
                  <a:solidFill>
                    <a:srgbClr val="FFFFFF"/>
                  </a:solidFill>
                </a:rPr>
                <a:t>INDIRECT HYPERBILIRUBIN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Prolonged Jaundice?</a:t>
            </a:r>
          </a:p>
        </p:txBody>
      </p:sp>
      <p:sp>
        <p:nvSpPr>
          <p:cNvPr id="55" name="Shape 5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&gt;6 months</a:t>
            </a:r>
          </a:p>
          <a:p>
            <a:pPr lvl="0">
              <a:defRPr sz="1800"/>
            </a:pPr>
            <a:r>
              <a:rPr sz="3200"/>
              <a:t>&gt;3 months</a:t>
            </a:r>
          </a:p>
          <a:p>
            <a:pPr lvl="0">
              <a:defRPr sz="1800"/>
            </a:pPr>
            <a:r>
              <a:rPr sz="3200"/>
              <a:t>&gt;2 weeks</a:t>
            </a:r>
          </a:p>
          <a:p>
            <a:pPr lvl="0">
              <a:defRPr sz="1800"/>
            </a:pPr>
            <a:r>
              <a:rPr sz="3200"/>
              <a:t>&gt;4 weeks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hape 17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Abdominal Ultrasound</a:t>
            </a:r>
          </a:p>
        </p:txBody>
      </p:sp>
      <p:sp>
        <p:nvSpPr>
          <p:cNvPr id="177" name="Shape 17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42900" lvl="1" indent="-342900">
              <a:lnSpc>
                <a:spcPct val="90000"/>
              </a:lnSpc>
              <a:spcBef>
                <a:spcPts val="600"/>
              </a:spcBef>
              <a:buChar char="•"/>
              <a:defRPr sz="1800"/>
            </a:pPr>
            <a:r>
              <a:rPr sz="2800"/>
              <a:t>Fasting (3-4 hours)</a:t>
            </a:r>
          </a:p>
          <a:p>
            <a:pPr marL="342900" lvl="1" indent="-342900">
              <a:lnSpc>
                <a:spcPct val="90000"/>
              </a:lnSpc>
              <a:spcBef>
                <a:spcPts val="600"/>
              </a:spcBef>
              <a:buChar char="•"/>
              <a:defRPr sz="1800"/>
            </a:pPr>
            <a:r>
              <a:rPr sz="2800"/>
              <a:t>If gall bladder contracted/not visualized, suggestive of Biliary Atresia (73-100% sensitivity, 67-100% specificity)</a:t>
            </a:r>
          </a:p>
          <a:p>
            <a:pPr marL="342900" lvl="1" indent="-342900">
              <a:lnSpc>
                <a:spcPct val="90000"/>
              </a:lnSpc>
              <a:spcBef>
                <a:spcPts val="600"/>
              </a:spcBef>
              <a:buChar char="•"/>
              <a:defRPr sz="1800"/>
            </a:pPr>
            <a:r>
              <a:rPr sz="2800"/>
              <a:t>“Triangular cord” sign: fibrous cone of tissue at bifurcation of portal vein (83-100% sensitivity, 98-100% specificity to detect biliary atresia)</a:t>
            </a:r>
          </a:p>
          <a:p>
            <a:pPr marL="342900" lvl="1" indent="-342900">
              <a:lnSpc>
                <a:spcPct val="90000"/>
              </a:lnSpc>
              <a:spcBef>
                <a:spcPts val="600"/>
              </a:spcBef>
              <a:buChar char="•"/>
              <a:defRPr sz="1800"/>
            </a:pPr>
            <a:r>
              <a:rPr sz="2800"/>
              <a:t>Detects choledochal cysts </a:t>
            </a:r>
          </a:p>
          <a:p>
            <a:pPr marL="342900" lvl="1" indent="-342900">
              <a:lnSpc>
                <a:spcPct val="90000"/>
              </a:lnSpc>
              <a:spcBef>
                <a:spcPts val="600"/>
              </a:spcBef>
              <a:buChar char="•"/>
              <a:defRPr sz="1800"/>
            </a:pPr>
            <a:endParaRPr sz="2800"/>
          </a:p>
          <a:p>
            <a:pPr marL="342900" lvl="1" indent="-34290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sz="2800"/>
              <a:t>	</a:t>
            </a:r>
            <a:r>
              <a:rPr sz="2000"/>
              <a:t>Naspghan Guidelines JPGHN 2004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Shape 179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Radionucleide scan</a:t>
            </a:r>
          </a:p>
        </p:txBody>
      </p:sp>
      <p:sp>
        <p:nvSpPr>
          <p:cNvPr id="180" name="Shape 180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1">
              <a:defRPr sz="1800"/>
            </a:pPr>
            <a:r>
              <a:rPr sz="3200"/>
              <a:t>Hepatobiliary scintigraphy</a:t>
            </a:r>
          </a:p>
          <a:p>
            <a:pPr marL="1181100" lvl="2" indent="-266700">
              <a:spcBef>
                <a:spcPts val="600"/>
              </a:spcBef>
              <a:defRPr sz="1800"/>
            </a:pPr>
            <a:r>
              <a:rPr sz="2800"/>
              <a:t>Premedicate with phenobarbital 5mg/kg/d </a:t>
            </a:r>
          </a:p>
          <a:p>
            <a:pPr marL="1181100" lvl="2" indent="-266700">
              <a:spcBef>
                <a:spcPts val="600"/>
              </a:spcBef>
              <a:defRPr sz="1800"/>
            </a:pPr>
            <a:r>
              <a:rPr sz="2800"/>
              <a:t>Demonstrate uptake into and excretion from the liver</a:t>
            </a:r>
            <a:endParaRPr sz="2400"/>
          </a:p>
          <a:p>
            <a:pPr marL="1181100" lvl="2" indent="-266700">
              <a:spcBef>
                <a:spcPts val="600"/>
              </a:spcBef>
              <a:defRPr sz="1800"/>
            </a:pPr>
            <a:r>
              <a:rPr sz="2800"/>
              <a:t>Costly</a:t>
            </a:r>
            <a:endParaRPr sz="2400"/>
          </a:p>
          <a:p>
            <a:pPr marL="1143000" lvl="2" indent="-228600">
              <a:spcBef>
                <a:spcPts val="500"/>
              </a:spcBef>
              <a:defRPr sz="1800"/>
            </a:pPr>
            <a:endParaRPr sz="2800"/>
          </a:p>
          <a:p>
            <a:pPr lvl="1">
              <a:defRPr sz="1800"/>
            </a:pPr>
            <a:r>
              <a:rPr sz="3200"/>
              <a:t>MRCP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Liver biopsy</a:t>
            </a:r>
          </a:p>
        </p:txBody>
      </p:sp>
      <p:sp>
        <p:nvSpPr>
          <p:cNvPr id="183" name="Shape 18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29184" lvl="0" indent="-329184" defTabSz="877823">
              <a:lnSpc>
                <a:spcPct val="90000"/>
              </a:lnSpc>
              <a:defRPr sz="1800"/>
            </a:pPr>
            <a:r>
              <a:rPr sz="3072"/>
              <a:t>High sensitivity (96%) and sensitivity (92%) for Biliary Atresia</a:t>
            </a:r>
          </a:p>
          <a:p>
            <a:pPr marL="329184" lvl="0" indent="-329184" defTabSz="877823">
              <a:lnSpc>
                <a:spcPct val="90000"/>
              </a:lnSpc>
              <a:defRPr sz="1800"/>
            </a:pPr>
            <a:r>
              <a:rPr sz="3072"/>
              <a:t>Also helpful in diagnosing neonatal hepatitis syndrome, and other metabolic conditions</a:t>
            </a:r>
          </a:p>
          <a:p>
            <a:pPr marL="329184" lvl="0" indent="-329184" defTabSz="877823">
              <a:lnSpc>
                <a:spcPct val="90000"/>
              </a:lnSpc>
              <a:defRPr sz="1800"/>
            </a:pPr>
            <a:endParaRPr sz="3072"/>
          </a:p>
          <a:p>
            <a:pPr marL="329184" lvl="0" indent="-329184" defTabSz="877823">
              <a:lnSpc>
                <a:spcPct val="90000"/>
              </a:lnSpc>
              <a:defRPr sz="1800"/>
            </a:pPr>
            <a:endParaRPr sz="3072"/>
          </a:p>
          <a:p>
            <a:pPr marL="329184" lvl="0" indent="-329184" defTabSz="877823">
              <a:lnSpc>
                <a:spcPct val="90000"/>
              </a:lnSpc>
              <a:defRPr sz="1800"/>
            </a:pPr>
            <a:endParaRPr sz="3072"/>
          </a:p>
          <a:p>
            <a:pPr marL="329184" lvl="0" indent="-329184" defTabSz="877823">
              <a:lnSpc>
                <a:spcPct val="90000"/>
              </a:lnSpc>
              <a:buSzTx/>
              <a:buNone/>
              <a:defRPr sz="1800"/>
            </a:pPr>
            <a:r>
              <a:rPr sz="3072"/>
              <a:t>	</a:t>
            </a:r>
            <a:r>
              <a:rPr sz="1919"/>
              <a:t>Dehgani SM. Comparison of different diagnostic methods in infants with cholestasis. World J Gastroenterol 2006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Treatment</a:t>
            </a:r>
          </a:p>
        </p:txBody>
      </p:sp>
      <p:sp>
        <p:nvSpPr>
          <p:cNvPr id="186" name="Shape 186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Medical management</a:t>
            </a:r>
          </a:p>
          <a:p>
            <a:pPr marL="742950" lvl="1" indent="-285750">
              <a:spcBef>
                <a:spcPts val="600"/>
              </a:spcBef>
              <a:defRPr sz="1800"/>
            </a:pPr>
            <a:r>
              <a:rPr sz="2800"/>
              <a:t>Nutritional support</a:t>
            </a:r>
          </a:p>
          <a:p>
            <a:pPr marL="742950" lvl="1" indent="-285750">
              <a:spcBef>
                <a:spcPts val="600"/>
              </a:spcBef>
              <a:defRPr sz="1800"/>
            </a:pPr>
            <a:r>
              <a:rPr sz="2800"/>
              <a:t>Treatment of pruritus</a:t>
            </a:r>
          </a:p>
          <a:p>
            <a:pPr marL="742950" lvl="1" indent="-285750">
              <a:spcBef>
                <a:spcPts val="600"/>
              </a:spcBef>
              <a:defRPr sz="1800"/>
            </a:pPr>
            <a:r>
              <a:rPr sz="2800"/>
              <a:t>Choleretics and bile acid-binders</a:t>
            </a:r>
          </a:p>
          <a:p>
            <a:pPr marL="742950" lvl="1" indent="-285750">
              <a:spcBef>
                <a:spcPts val="600"/>
              </a:spcBef>
              <a:defRPr sz="1800"/>
            </a:pPr>
            <a:r>
              <a:rPr sz="2800"/>
              <a:t>Management of portal hypertension and its consequences</a:t>
            </a:r>
          </a:p>
          <a:p>
            <a:pPr lvl="0">
              <a:defRPr sz="1800"/>
            </a:pPr>
            <a:r>
              <a:rPr sz="3200"/>
              <a:t>Specific treatment depends on aetiology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 defTabSz="685800">
              <a:defRPr sz="1800"/>
            </a:pPr>
            <a:r>
              <a:rPr sz="2925"/>
              <a:t/>
            </a:r>
            <a:br>
              <a:rPr sz="2925"/>
            </a:br>
            <a:r>
              <a:rPr sz="4050"/>
              <a:t>Nutritional Treatment</a:t>
            </a:r>
          </a:p>
        </p:txBody>
      </p:sp>
      <p:sp>
        <p:nvSpPr>
          <p:cNvPr id="189" name="Shape 189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1">
              <a:defRPr sz="1800"/>
            </a:pPr>
            <a:r>
              <a:rPr sz="3200"/>
              <a:t>Adequate calories and protein</a:t>
            </a:r>
            <a:endParaRPr sz="2800"/>
          </a:p>
          <a:p>
            <a:pPr lvl="1">
              <a:defRPr sz="1800"/>
            </a:pPr>
            <a:r>
              <a:rPr sz="3200"/>
              <a:t>Supplement calories with medium chain triglycerides</a:t>
            </a:r>
            <a:endParaRPr sz="2800"/>
          </a:p>
          <a:p>
            <a:pPr lvl="1">
              <a:defRPr sz="1800"/>
            </a:pPr>
            <a:r>
              <a:rPr sz="3200"/>
              <a:t>Maintain levels of essential long-chain fatty acids</a:t>
            </a:r>
            <a:endParaRPr sz="2800"/>
          </a:p>
          <a:p>
            <a:pPr lvl="1">
              <a:defRPr sz="1800"/>
            </a:pPr>
            <a:r>
              <a:rPr sz="3200"/>
              <a:t>Treatment and/or prophylaxis for fat-soluble vitamin deficiencies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Shape 19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Biliary Atresia</a:t>
            </a:r>
          </a:p>
        </p:txBody>
      </p:sp>
      <p:sp>
        <p:nvSpPr>
          <p:cNvPr id="192" name="Shape 19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/>
              <a:t>Progressive inflammation of bile ducts, causing biliary tract fibrosis, obstruction and eventually liver cirrhosis</a:t>
            </a:r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/>
              <a:t>Incidence: 1 in 8,000; most common cause of chronic cholestasis in infants</a:t>
            </a:r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/>
              <a:t>Aetiology: unknown</a:t>
            </a:r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/>
              <a:t>Well looking, jaundiced infant</a:t>
            </a:r>
          </a:p>
          <a:p>
            <a:pPr lvl="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900"/>
              <a:t>Early diagnosis and treatment before 60 days improves outcome</a:t>
            </a:r>
          </a:p>
          <a:p>
            <a:pPr lvl="0">
              <a:lnSpc>
                <a:spcPct val="90000"/>
              </a:lnSpc>
              <a:spcBef>
                <a:spcPts val="600"/>
              </a:spcBef>
              <a:buSzTx/>
              <a:buNone/>
              <a:defRPr sz="1800"/>
            </a:pPr>
            <a:r>
              <a:rPr sz="2900"/>
              <a:t>	</a:t>
            </a:r>
            <a:r>
              <a:rPr sz="2000"/>
              <a:t>Balistreri WF. Liver disease in children 2007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Shape 194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BA: Kasai Procedure</a:t>
            </a:r>
          </a:p>
        </p:txBody>
      </p:sp>
      <p:sp>
        <p:nvSpPr>
          <p:cNvPr id="195" name="Shape 195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defRPr sz="1800"/>
            </a:pPr>
            <a:r>
              <a:rPr sz="3200"/>
              <a:t>Roux-en-Y portoenterostomy to re-establish bile flow</a:t>
            </a:r>
          </a:p>
          <a:p>
            <a:pPr lvl="0">
              <a:lnSpc>
                <a:spcPct val="90000"/>
              </a:lnSpc>
              <a:defRPr sz="1800"/>
            </a:pPr>
            <a:r>
              <a:rPr sz="3200"/>
              <a:t>Bile flow re-established in 80-85% if performed prior to 8 weeks-old</a:t>
            </a:r>
          </a:p>
          <a:p>
            <a:pPr lvl="0">
              <a:lnSpc>
                <a:spcPct val="90000"/>
              </a:lnSpc>
              <a:defRPr sz="1800"/>
            </a:pPr>
            <a:r>
              <a:rPr sz="3200"/>
              <a:t>Bile flow re-established in less than 20% if performed after 12 weeks-old</a:t>
            </a:r>
          </a:p>
          <a:p>
            <a:pPr lvl="0">
              <a:lnSpc>
                <a:spcPct val="90000"/>
              </a:lnSpc>
              <a:defRPr sz="1800"/>
            </a:pPr>
            <a:r>
              <a:rPr sz="3200"/>
              <a:t>Liver transplant for late diagnosis and “failed” Kasai</a:t>
            </a:r>
          </a:p>
          <a:p>
            <a:pPr lvl="0">
              <a:lnSpc>
                <a:spcPct val="90000"/>
              </a:lnSpc>
              <a:buSzTx/>
              <a:buNone/>
              <a:defRPr sz="1800"/>
            </a:pPr>
            <a:r>
              <a:rPr sz="3200"/>
              <a:t>	</a:t>
            </a:r>
            <a:r>
              <a:rPr sz="2000"/>
              <a:t>Chardot C. J Pediatr 2001, McClement JW. Br Med J. 1985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Choledochal Cyst</a:t>
            </a:r>
          </a:p>
        </p:txBody>
      </p:sp>
      <p:sp>
        <p:nvSpPr>
          <p:cNvPr id="198" name="Shape 19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724400"/>
          </a:xfrm>
          <a:prstGeom prst="rect">
            <a:avLst/>
          </a:prstGeom>
        </p:spPr>
        <p:txBody>
          <a:bodyPr/>
          <a:lstStyle/>
          <a:p>
            <a:pPr marL="339470" lvl="0" indent="-339470" defTabSz="905255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871"/>
              <a:t>Congenital cystic dilatation of biliary tract (extra- or intra-hepatic)</a:t>
            </a:r>
          </a:p>
          <a:p>
            <a:pPr marL="339470" lvl="0" indent="-339470" defTabSz="905255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871"/>
              <a:t>Incidence: 1:15,000, up to 2% of infants with prolonged jaundice</a:t>
            </a:r>
          </a:p>
          <a:p>
            <a:pPr marL="339470" lvl="0" indent="-339470" defTabSz="905255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871"/>
              <a:t>Obstruction of bile flow, eventually leading to biliary cirrhosis</a:t>
            </a:r>
          </a:p>
          <a:p>
            <a:pPr marL="339470" lvl="0" indent="-339470" defTabSz="905255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871"/>
              <a:t>Rx: complete excision of cyst mucosa with Roux-en-Y choledochojejunostomy</a:t>
            </a:r>
          </a:p>
          <a:p>
            <a:pPr marL="339470" lvl="0" indent="-339470" defTabSz="905255"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871"/>
              <a:t>Risk of carcinoma in residual cystic tissue in 26%</a:t>
            </a:r>
          </a:p>
          <a:p>
            <a:pPr marL="339470" lvl="0" indent="-339470" defTabSz="905255">
              <a:lnSpc>
                <a:spcPct val="80000"/>
              </a:lnSpc>
              <a:spcBef>
                <a:spcPts val="600"/>
              </a:spcBef>
              <a:defRPr sz="1800"/>
            </a:pPr>
            <a:endParaRPr sz="2871"/>
          </a:p>
          <a:p>
            <a:pPr marL="339470" lvl="0" indent="-339470" defTabSz="905255">
              <a:lnSpc>
                <a:spcPct val="80000"/>
              </a:lnSpc>
              <a:spcBef>
                <a:spcPts val="600"/>
              </a:spcBef>
              <a:buSzTx/>
              <a:buNone/>
              <a:defRPr sz="1800"/>
            </a:pPr>
            <a:r>
              <a:rPr sz="2871"/>
              <a:t>	</a:t>
            </a:r>
            <a:r>
              <a:rPr sz="1979"/>
              <a:t>Stringer MD. Arch Dis Child 1995 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Shape 20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Hypothyroidism</a:t>
            </a:r>
          </a:p>
        </p:txBody>
      </p:sp>
      <p:sp>
        <p:nvSpPr>
          <p:cNvPr id="201" name="Shape 20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defRPr sz="1800"/>
            </a:pPr>
            <a:r>
              <a:rPr sz="3200"/>
              <a:t>Thyroid hormones involved in regulation of bile composition and flow </a:t>
            </a:r>
          </a:p>
          <a:p>
            <a:pPr lvl="0">
              <a:lnSpc>
                <a:spcPct val="90000"/>
              </a:lnSpc>
              <a:defRPr sz="1800"/>
            </a:pPr>
            <a:r>
              <a:rPr sz="3200"/>
              <a:t>20% of neonates with hypothyroidism present with prolonged jaundice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800"/>
              <a:t>2/3 with unconjugated hyperbilirubinaemia</a:t>
            </a:r>
          </a:p>
          <a:p>
            <a:pPr marL="742950" lvl="1" indent="-285750">
              <a:lnSpc>
                <a:spcPct val="90000"/>
              </a:lnSpc>
              <a:spcBef>
                <a:spcPts val="600"/>
              </a:spcBef>
              <a:defRPr sz="1800"/>
            </a:pPr>
            <a:r>
              <a:rPr sz="2800"/>
              <a:t>1/3 with cholestasis</a:t>
            </a:r>
          </a:p>
          <a:p>
            <a:pPr lvl="0">
              <a:lnSpc>
                <a:spcPct val="90000"/>
              </a:lnSpc>
              <a:defRPr sz="1800"/>
            </a:pPr>
            <a:r>
              <a:rPr sz="3200"/>
              <a:t>TSH screening as part of prolonged jaundice work-up</a:t>
            </a:r>
          </a:p>
          <a:p>
            <a:pPr lvl="0">
              <a:lnSpc>
                <a:spcPct val="90000"/>
              </a:lnSpc>
              <a:buSzTx/>
              <a:buNone/>
              <a:defRPr sz="1800"/>
            </a:pPr>
            <a:r>
              <a:rPr sz="3200"/>
              <a:t>	</a:t>
            </a:r>
            <a:r>
              <a:rPr sz="2000"/>
              <a:t>MacGillivray MH. Pediatr. 1997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UTI</a:t>
            </a:r>
          </a:p>
        </p:txBody>
      </p:sp>
      <p:sp>
        <p:nvSpPr>
          <p:cNvPr id="204" name="Shape 20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22325" lvl="0" indent="-322325" defTabSz="859536">
              <a:defRPr sz="1800"/>
            </a:pPr>
            <a:r>
              <a:rPr sz="3008"/>
              <a:t>UTI found in 7.5% of asymptomatic, afebrile, jaundiced infants younger than 8 weeks old</a:t>
            </a:r>
          </a:p>
          <a:p>
            <a:pPr marL="322325" lvl="0" indent="-322325" defTabSz="859536">
              <a:defRPr sz="1800"/>
            </a:pPr>
            <a:r>
              <a:rPr sz="3008"/>
              <a:t>Patients with elevated conjugated bilirubin more likely to have a UTI</a:t>
            </a:r>
          </a:p>
          <a:p>
            <a:pPr marL="322325" lvl="0" indent="-322325" defTabSz="859536">
              <a:defRPr sz="1800"/>
            </a:pPr>
            <a:r>
              <a:rPr sz="3008"/>
              <a:t>Recommend testing for UTI included as part of evaluation of asymptomatic, jaundiced infants</a:t>
            </a:r>
          </a:p>
          <a:p>
            <a:pPr marL="322325" lvl="0" indent="-322325" defTabSz="859536">
              <a:defRPr sz="1800"/>
            </a:pPr>
            <a:endParaRPr sz="3008"/>
          </a:p>
          <a:p>
            <a:pPr marL="322325" lvl="0" indent="-322325" defTabSz="859536">
              <a:buSzTx/>
              <a:buNone/>
              <a:defRPr sz="1800"/>
            </a:pPr>
            <a:r>
              <a:rPr sz="3008"/>
              <a:t>	</a:t>
            </a:r>
            <a:r>
              <a:rPr sz="1879"/>
              <a:t>Garcia FJ. Pediatr 2003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 lIns="0" tIns="0" rIns="0" bIns="0"/>
          <a:lstStyle/>
          <a:p>
            <a:pPr lvl="0">
              <a:defRPr sz="1800"/>
            </a:pPr>
            <a:r>
              <a:rPr sz="4400"/>
              <a:t>Prolonged Jaundice?</a:t>
            </a:r>
          </a:p>
        </p:txBody>
      </p:sp>
      <p:sp>
        <p:nvSpPr>
          <p:cNvPr id="58" name="Shape 58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&gt;6 months</a:t>
            </a:r>
          </a:p>
          <a:p>
            <a:pPr lvl="0">
              <a:defRPr sz="1800"/>
            </a:pPr>
            <a:r>
              <a:rPr sz="3200"/>
              <a:t>&gt;3 months</a:t>
            </a:r>
          </a:p>
          <a:p>
            <a:pPr lvl="0">
              <a:defRPr sz="1800"/>
            </a:pPr>
            <a:r>
              <a:rPr sz="3200">
                <a:solidFill>
                  <a:srgbClr val="C0504D"/>
                </a:solidFill>
              </a:rPr>
              <a:t>&gt;2 weeks</a:t>
            </a:r>
          </a:p>
          <a:p>
            <a:pPr lvl="0">
              <a:defRPr sz="1800"/>
            </a:pPr>
            <a:r>
              <a:rPr sz="3200"/>
              <a:t>&gt;4 weeks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Shape 206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Summary</a:t>
            </a:r>
          </a:p>
        </p:txBody>
      </p:sp>
      <p:sp>
        <p:nvSpPr>
          <p:cNvPr id="207" name="Shape 207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36042" lvl="0" indent="-336042" defTabSz="896111">
              <a:defRPr sz="1800"/>
            </a:pPr>
            <a:r>
              <a:rPr sz="3136"/>
              <a:t>Cholestatic jaundice should be excluded in all infants with prolonged jaundice &gt;14 days</a:t>
            </a:r>
          </a:p>
          <a:p>
            <a:pPr marL="336042" lvl="0" indent="-336042" defTabSz="896111">
              <a:defRPr sz="1800"/>
            </a:pPr>
            <a:r>
              <a:rPr sz="3136"/>
              <a:t>Infantile cholestasis needs early recognition and diagnostic evaluation: </a:t>
            </a:r>
          </a:p>
          <a:p>
            <a:pPr marL="728091" lvl="1" indent="-280035" defTabSz="896111">
              <a:spcBef>
                <a:spcPts val="600"/>
              </a:spcBef>
              <a:defRPr sz="1800"/>
            </a:pPr>
            <a:r>
              <a:rPr sz="2744"/>
              <a:t>Early treatment of medical conditions</a:t>
            </a:r>
          </a:p>
          <a:p>
            <a:pPr marL="728091" lvl="1" indent="-280035" defTabSz="896111">
              <a:spcBef>
                <a:spcPts val="600"/>
              </a:spcBef>
              <a:defRPr sz="1800"/>
            </a:pPr>
            <a:r>
              <a:rPr sz="2744"/>
              <a:t>short window period for surgical treatment</a:t>
            </a:r>
          </a:p>
          <a:p>
            <a:pPr marL="336042" lvl="0" indent="-336042" defTabSz="896111">
              <a:defRPr sz="1800"/>
            </a:pPr>
            <a:r>
              <a:rPr sz="3136"/>
              <a:t>No role of “sunlight phototherapy” beyond 2 weeks of age 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Thank You!</a:t>
            </a:r>
          </a:p>
        </p:txBody>
      </p:sp>
      <p:pic>
        <p:nvPicPr>
          <p:cNvPr id="210" name="image2.tif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7200" y="2249846"/>
            <a:ext cx="8229600" cy="32266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Shape 212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Homework</a:t>
            </a:r>
          </a:p>
        </p:txBody>
      </p:sp>
      <p:sp>
        <p:nvSpPr>
          <p:cNvPr id="213" name="Shape 213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Biliary atresia</a:t>
            </a:r>
          </a:p>
          <a:p>
            <a:pPr lvl="0">
              <a:defRPr sz="1800"/>
            </a:pPr>
            <a:r>
              <a:rPr sz="3200"/>
              <a:t>Hypothyroidism</a:t>
            </a:r>
          </a:p>
          <a:p>
            <a:pPr lvl="0">
              <a:defRPr sz="1800"/>
            </a:pPr>
            <a:r>
              <a:rPr sz="3200"/>
              <a:t>Galactosemia</a:t>
            </a:r>
          </a:p>
        </p:txBody>
      </p:sp>
      <p:sp>
        <p:nvSpPr>
          <p:cNvPr id="214" name="Shape 21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t>32</a:t>
            </a:fld>
            <a:endParaRPr sz="120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17" name="Shape 21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218" name="Shape 21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lvl="0">
              <a:defRPr sz="1800">
                <a:solidFill>
                  <a:srgbClr val="000000"/>
                </a:solidFill>
              </a:defRPr>
            </a:pPr>
            <a:fld id="{86CB4B4D-7CA3-9044-876B-883B54F8677D}" type="slidenum">
              <a:rPr sz="1200">
                <a:solidFill>
                  <a:srgbClr val="888888"/>
                </a:solidFill>
              </a:rPr>
              <a:t>33</a:t>
            </a:fld>
            <a:endParaRPr sz="1200">
              <a:solidFill>
                <a:srgbClr val="888888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0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76200"/>
            <a:ext cx="9144000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Case Presentation</a:t>
            </a:r>
          </a:p>
        </p:txBody>
      </p:sp>
      <p:sp>
        <p:nvSpPr>
          <p:cNvPr id="61" name="Shape 6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12039" lvl="0" indent="-312039" defTabSz="832104">
              <a:spcBef>
                <a:spcPts val="600"/>
              </a:spcBef>
              <a:defRPr sz="1800"/>
            </a:pPr>
            <a:r>
              <a:rPr sz="2912"/>
              <a:t>6 week old born in UK via c/section to a primi-gravida</a:t>
            </a:r>
          </a:p>
          <a:p>
            <a:pPr marL="312039" lvl="0" indent="-312039" defTabSz="832104">
              <a:spcBef>
                <a:spcPts val="600"/>
              </a:spcBef>
              <a:defRPr sz="1800"/>
            </a:pPr>
            <a:r>
              <a:rPr sz="2912"/>
              <a:t>Jaundice from week 2 of life; reassured by midwife visits at home</a:t>
            </a:r>
          </a:p>
          <a:p>
            <a:pPr marL="312039" lvl="0" indent="-312039" defTabSz="832104">
              <a:spcBef>
                <a:spcPts val="600"/>
              </a:spcBef>
              <a:defRPr sz="1800"/>
            </a:pPr>
            <a:r>
              <a:rPr sz="2912"/>
              <a:t>Returned to Kenya and brought for well baby visit/vaccination at 6 weeks</a:t>
            </a:r>
          </a:p>
          <a:p>
            <a:pPr marL="312039" lvl="0" indent="-312039" defTabSz="832104">
              <a:spcBef>
                <a:spcPts val="600"/>
              </a:spcBef>
              <a:defRPr sz="1800"/>
            </a:pPr>
            <a:r>
              <a:rPr sz="2912"/>
              <a:t>Noted to have jaundice; otherwise well</a:t>
            </a:r>
          </a:p>
          <a:p>
            <a:pPr marL="312039" lvl="0" indent="-312039" defTabSz="832104">
              <a:spcBef>
                <a:spcPts val="600"/>
              </a:spcBef>
              <a:defRPr sz="1800"/>
            </a:pPr>
            <a:r>
              <a:rPr sz="2912"/>
              <a:t>Stool colour reported as normal by mother</a:t>
            </a:r>
          </a:p>
          <a:p>
            <a:pPr marL="312039" lvl="0" indent="-312039" defTabSz="832104">
              <a:spcBef>
                <a:spcPts val="600"/>
              </a:spcBef>
              <a:defRPr sz="1800"/>
            </a:pPr>
            <a:r>
              <a:rPr sz="2912"/>
              <a:t>What’s your next step?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Case Presentation (2) </a:t>
            </a:r>
          </a:p>
        </p:txBody>
      </p:sp>
      <p:sp>
        <p:nvSpPr>
          <p:cNvPr id="64" name="Shape 6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Stool colour: pale</a:t>
            </a:r>
          </a:p>
          <a:p>
            <a:pPr lvl="0">
              <a:defRPr sz="1800"/>
            </a:pPr>
            <a:r>
              <a:rPr sz="3200"/>
              <a:t>Differential diagnosis?</a:t>
            </a:r>
          </a:p>
          <a:p>
            <a:pPr lvl="0">
              <a:defRPr sz="1800"/>
            </a:pPr>
            <a:r>
              <a:rPr sz="3200"/>
              <a:t>Investigations?</a:t>
            </a:r>
          </a:p>
          <a:p>
            <a:pPr lvl="0">
              <a:defRPr sz="1800"/>
            </a:pPr>
            <a:r>
              <a:rPr sz="3200"/>
              <a:t>Treatment: ?expose to sunlight</a:t>
            </a:r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1" build="p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1.jpg" descr="C:\Users\Dr. Laving\Desktop\th.jp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09600" y="1219200"/>
            <a:ext cx="7772400" cy="4724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Prolonged Neonatal Jaundice </a:t>
            </a:r>
          </a:p>
        </p:txBody>
      </p:sp>
      <p:sp>
        <p:nvSpPr>
          <p:cNvPr id="69" name="Shape 6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305800" cy="4525963"/>
          </a:xfrm>
          <a:prstGeom prst="rect">
            <a:avLst/>
          </a:prstGeom>
        </p:spPr>
        <p:txBody>
          <a:bodyPr/>
          <a:lstStyle/>
          <a:p>
            <a:pPr lvl="0">
              <a:lnSpc>
                <a:spcPct val="90000"/>
              </a:lnSpc>
              <a:defRPr sz="1800"/>
            </a:pPr>
            <a:r>
              <a:rPr sz="3200"/>
              <a:t>Jaundice persisting for &gt;2 weeks in a term infant, and &gt;3 weeks in a preterm infant</a:t>
            </a:r>
          </a:p>
          <a:p>
            <a:pPr lvl="0">
              <a:lnSpc>
                <a:spcPct val="90000"/>
              </a:lnSpc>
              <a:defRPr sz="1800"/>
            </a:pPr>
            <a:r>
              <a:rPr sz="3200"/>
              <a:t>Needs urgent evaluation</a:t>
            </a:r>
          </a:p>
          <a:p>
            <a:pPr lvl="0">
              <a:lnSpc>
                <a:spcPct val="90000"/>
              </a:lnSpc>
              <a:defRPr sz="1800"/>
            </a:pPr>
            <a:r>
              <a:rPr sz="3200"/>
              <a:t>About 2.4-9% of exclusively breast-fed babies may have jaundice beyond 2 weeks of age (unconjugated)</a:t>
            </a:r>
          </a:p>
          <a:p>
            <a:pPr lvl="0">
              <a:lnSpc>
                <a:spcPct val="90000"/>
              </a:lnSpc>
              <a:defRPr sz="1800"/>
            </a:pPr>
            <a:endParaRPr sz="3200"/>
          </a:p>
          <a:p>
            <a:pPr lvl="0">
              <a:lnSpc>
                <a:spcPct val="90000"/>
              </a:lnSpc>
              <a:buSzTx/>
              <a:buNone/>
              <a:defRPr sz="1800"/>
            </a:pPr>
            <a:r>
              <a:rPr sz="3200"/>
              <a:t>	</a:t>
            </a:r>
            <a:r>
              <a:rPr sz="2400"/>
              <a:t>Winfield CR. Clinical study of jaundice in breast and bottle fed babies. </a:t>
            </a:r>
            <a:r>
              <a:rPr sz="2400" i="1"/>
              <a:t>Arch Dis Child 1978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Neonatal Cholestasis </a:t>
            </a:r>
          </a:p>
        </p:txBody>
      </p:sp>
      <p:sp>
        <p:nvSpPr>
          <p:cNvPr id="72" name="Shape 72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marL="339470" lvl="0" indent="-339470" defTabSz="905255">
              <a:defRPr sz="1800"/>
            </a:pPr>
            <a:r>
              <a:rPr sz="3168"/>
              <a:t>Defined as conjugated hyperbilirubinaemia developing within 60 days of birth</a:t>
            </a:r>
          </a:p>
          <a:p>
            <a:pPr marL="339470" lvl="0" indent="-339470" defTabSz="905255">
              <a:defRPr sz="1800"/>
            </a:pPr>
            <a:r>
              <a:rPr sz="3168"/>
              <a:t>Conjugated bilirubin &gt;20% of total bilirubin</a:t>
            </a:r>
          </a:p>
          <a:p>
            <a:pPr marL="339470" lvl="0" indent="-339470" defTabSz="905255">
              <a:defRPr sz="1800"/>
            </a:pPr>
            <a:r>
              <a:rPr sz="3168"/>
              <a:t>Cholestatic jaundice affects 1 in 2500 infants</a:t>
            </a:r>
          </a:p>
          <a:p>
            <a:pPr marL="339470" lvl="0" indent="-339470" defTabSz="905255">
              <a:defRPr sz="1800"/>
            </a:pPr>
            <a:r>
              <a:rPr sz="3168"/>
              <a:t>Guidelines recommend evaluation of every neonate with jaundice &gt; 2 weeks of age </a:t>
            </a:r>
          </a:p>
          <a:p>
            <a:pPr marL="339470" lvl="0" indent="-339470" defTabSz="905255">
              <a:buSzTx/>
              <a:buNone/>
              <a:defRPr sz="1800"/>
            </a:pPr>
            <a:r>
              <a:rPr sz="3168"/>
              <a:t>	</a:t>
            </a:r>
            <a:r>
              <a:rPr sz="2178"/>
              <a:t>Naspghan Guidelines JPGHN 2004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 idx="4294967295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Aetiology</a:t>
            </a:r>
          </a:p>
        </p:txBody>
      </p:sp>
      <p:sp>
        <p:nvSpPr>
          <p:cNvPr id="75" name="Shape 75"/>
          <p:cNvSpPr>
            <a:spLocks noGrp="1"/>
          </p:cNvSpPr>
          <p:nvPr>
            <p:ph type="body" idx="4294967295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Basic distinction is between:</a:t>
            </a:r>
          </a:p>
          <a:p>
            <a:pPr marL="742950" lvl="1" indent="-285750">
              <a:spcBef>
                <a:spcPts val="600"/>
              </a:spcBef>
              <a:defRPr sz="1800"/>
            </a:pPr>
            <a:r>
              <a:rPr sz="2800"/>
              <a:t>Extra-hepatic aetiologies</a:t>
            </a:r>
          </a:p>
          <a:p>
            <a:pPr marL="742950" lvl="1" indent="-285750">
              <a:spcBef>
                <a:spcPts val="600"/>
              </a:spcBef>
              <a:defRPr sz="1800"/>
            </a:pPr>
            <a:r>
              <a:rPr sz="2800"/>
              <a:t>Intra-hepatic aetiologies</a:t>
            </a:r>
          </a:p>
        </p:txBody>
      </p:sp>
    </p:spTree>
  </p:cSld>
  <p:clrMapOvr>
    <a:masterClrMapping/>
  </p:clrMapOvr>
  <p:transition xmlns:p14="http://schemas.microsoft.com/office/powerpoint/2010/main"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1065</Words>
  <Application>Microsoft Macintosh PowerPoint</Application>
  <PresentationFormat>On-screen Show (4:3)</PresentationFormat>
  <Paragraphs>232</Paragraphs>
  <Slides>34</Slides>
  <Notes>0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Default</vt:lpstr>
      <vt:lpstr>Prolonged Neonatal Jaundice</vt:lpstr>
      <vt:lpstr>Prolonged Jaundice?</vt:lpstr>
      <vt:lpstr>Prolonged Jaundice?</vt:lpstr>
      <vt:lpstr>Case Presentation</vt:lpstr>
      <vt:lpstr>Case Presentation (2) </vt:lpstr>
      <vt:lpstr>PowerPoint Presentation</vt:lpstr>
      <vt:lpstr>Prolonged Neonatal Jaundice </vt:lpstr>
      <vt:lpstr>Neonatal Cholestasis </vt:lpstr>
      <vt:lpstr>Aetiology</vt:lpstr>
      <vt:lpstr>Extra-hepatic Causes</vt:lpstr>
      <vt:lpstr>Intra-hepatic Causes</vt:lpstr>
      <vt:lpstr>Clinical Presentation</vt:lpstr>
      <vt:lpstr>Stool colour</vt:lpstr>
      <vt:lpstr>PowerPoint Presentation</vt:lpstr>
      <vt:lpstr>Goals of Timely Evaluation</vt:lpstr>
      <vt:lpstr>Initial Evaluation of Jaundiced Infant</vt:lpstr>
      <vt:lpstr>Initial Evaluation of Jaundiced Infant</vt:lpstr>
      <vt:lpstr>PowerPoint Presentation</vt:lpstr>
      <vt:lpstr>PowerPoint Presentation</vt:lpstr>
      <vt:lpstr>Abdominal Ultrasound</vt:lpstr>
      <vt:lpstr>Radionucleide scan</vt:lpstr>
      <vt:lpstr>Liver biopsy</vt:lpstr>
      <vt:lpstr>Treatment</vt:lpstr>
      <vt:lpstr> Nutritional Treatment</vt:lpstr>
      <vt:lpstr>Biliary Atresia</vt:lpstr>
      <vt:lpstr>BA: Kasai Procedure</vt:lpstr>
      <vt:lpstr>Choledochal Cyst</vt:lpstr>
      <vt:lpstr>Hypothyroidism</vt:lpstr>
      <vt:lpstr>UTI</vt:lpstr>
      <vt:lpstr>Summary</vt:lpstr>
      <vt:lpstr>Thank You!</vt:lpstr>
      <vt:lpstr>Homework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Prolonged Neonatal Jaundice</dc:title>
  <cp:lastModifiedBy>Ahmed Laving</cp:lastModifiedBy>
  <cp:revision>1</cp:revision>
  <dcterms:modified xsi:type="dcterms:W3CDTF">2017-07-05T18:55:12Z</dcterms:modified>
</cp:coreProperties>
</file>