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6" r:id="rId3"/>
    <p:sldId id="327" r:id="rId4"/>
    <p:sldId id="257" r:id="rId5"/>
    <p:sldId id="258" r:id="rId6"/>
    <p:sldId id="346" r:id="rId7"/>
    <p:sldId id="259" r:id="rId8"/>
    <p:sldId id="347" r:id="rId9"/>
    <p:sldId id="261" r:id="rId10"/>
    <p:sldId id="262" r:id="rId11"/>
    <p:sldId id="264" r:id="rId12"/>
    <p:sldId id="323" r:id="rId13"/>
    <p:sldId id="265" r:id="rId14"/>
    <p:sldId id="266" r:id="rId15"/>
    <p:sldId id="324" r:id="rId16"/>
    <p:sldId id="319" r:id="rId17"/>
    <p:sldId id="320" r:id="rId18"/>
    <p:sldId id="321" r:id="rId19"/>
    <p:sldId id="322" r:id="rId20"/>
    <p:sldId id="267" r:id="rId21"/>
    <p:sldId id="269" r:id="rId22"/>
    <p:sldId id="268" r:id="rId23"/>
    <p:sldId id="270" r:id="rId24"/>
    <p:sldId id="271" r:id="rId25"/>
    <p:sldId id="272" r:id="rId26"/>
    <p:sldId id="273" r:id="rId27"/>
    <p:sldId id="325" r:id="rId28"/>
    <p:sldId id="328"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352" r:id="rId52"/>
    <p:sldId id="353" r:id="rId53"/>
    <p:sldId id="296" r:id="rId54"/>
    <p:sldId id="297" r:id="rId55"/>
    <p:sldId id="299" r:id="rId56"/>
    <p:sldId id="298" r:id="rId57"/>
    <p:sldId id="300" r:id="rId58"/>
    <p:sldId id="301" r:id="rId59"/>
    <p:sldId id="302" r:id="rId60"/>
    <p:sldId id="303" r:id="rId61"/>
    <p:sldId id="304" r:id="rId62"/>
    <p:sldId id="305" r:id="rId63"/>
    <p:sldId id="306" r:id="rId64"/>
    <p:sldId id="348" r:id="rId65"/>
    <p:sldId id="308" r:id="rId66"/>
    <p:sldId id="309" r:id="rId67"/>
    <p:sldId id="310" r:id="rId68"/>
    <p:sldId id="311" r:id="rId69"/>
    <p:sldId id="312" r:id="rId70"/>
    <p:sldId id="313" r:id="rId71"/>
    <p:sldId id="314" r:id="rId72"/>
    <p:sldId id="349" r:id="rId73"/>
    <p:sldId id="315" r:id="rId74"/>
    <p:sldId id="316" r:id="rId75"/>
    <p:sldId id="317" r:id="rId76"/>
    <p:sldId id="318" r:id="rId77"/>
    <p:sldId id="329" r:id="rId78"/>
    <p:sldId id="356" r:id="rId79"/>
    <p:sldId id="357" r:id="rId80"/>
    <p:sldId id="355" r:id="rId81"/>
    <p:sldId id="358" r:id="rId82"/>
    <p:sldId id="354" r:id="rId83"/>
    <p:sldId id="330" r:id="rId84"/>
    <p:sldId id="345" r:id="rId85"/>
    <p:sldId id="331" r:id="rId86"/>
    <p:sldId id="332" r:id="rId87"/>
    <p:sldId id="333" r:id="rId88"/>
    <p:sldId id="334" r:id="rId89"/>
    <p:sldId id="335" r:id="rId90"/>
    <p:sldId id="336" r:id="rId91"/>
    <p:sldId id="337" r:id="rId92"/>
    <p:sldId id="338" r:id="rId93"/>
    <p:sldId id="359" r:id="rId94"/>
    <p:sldId id="360" r:id="rId95"/>
    <p:sldId id="361" r:id="rId96"/>
    <p:sldId id="362" r:id="rId97"/>
    <p:sldId id="339" r:id="rId98"/>
    <p:sldId id="364" r:id="rId99"/>
    <p:sldId id="340" r:id="rId100"/>
    <p:sldId id="341" r:id="rId101"/>
    <p:sldId id="342" r:id="rId102"/>
    <p:sldId id="343" r:id="rId103"/>
    <p:sldId id="350" r:id="rId104"/>
    <p:sldId id="351" r:id="rId105"/>
    <p:sldId id="344" r:id="rId106"/>
    <p:sldId id="366" r:id="rId107"/>
    <p:sldId id="367" r:id="rId108"/>
    <p:sldId id="369" r:id="rId109"/>
    <p:sldId id="368" r:id="rId110"/>
    <p:sldId id="365"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086" y="24"/>
      </p:cViewPr>
      <p:guideLst>
        <p:guide orient="horz" pos="2160"/>
        <p:guide pos="2880"/>
      </p:guideLst>
    </p:cSldViewPr>
  </p:slideViewPr>
  <p:notesTextViewPr>
    <p:cViewPr>
      <p:scale>
        <a:sx n="1" d="1"/>
        <a:sy n="1" d="1"/>
      </p:scale>
      <p:origin x="0" y="0"/>
    </p:cViewPr>
  </p:notesTextViewPr>
  <p:sorterViewPr>
    <p:cViewPr>
      <p:scale>
        <a:sx n="142" d="100"/>
        <a:sy n="142" d="100"/>
      </p:scale>
      <p:origin x="0" y="609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5F2F85-DEE4-4366-9CC7-D262CA7388B5}"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198029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5F2F85-DEE4-4366-9CC7-D262CA7388B5}"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214557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5F2F85-DEE4-4366-9CC7-D262CA7388B5}"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322919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5F2F85-DEE4-4366-9CC7-D262CA7388B5}"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312938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5F2F85-DEE4-4366-9CC7-D262CA7388B5}" type="datetimeFigureOut">
              <a:rPr lang="en-US" smtClean="0"/>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144592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5F2F85-DEE4-4366-9CC7-D262CA7388B5}"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257201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5F2F85-DEE4-4366-9CC7-D262CA7388B5}" type="datetimeFigureOut">
              <a:rPr lang="en-US" smtClean="0"/>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98482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5F2F85-DEE4-4366-9CC7-D262CA7388B5}" type="datetimeFigureOut">
              <a:rPr lang="en-US" smtClean="0"/>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4050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5F2F85-DEE4-4366-9CC7-D262CA7388B5}" type="datetimeFigureOut">
              <a:rPr lang="en-US" smtClean="0"/>
              <a:t>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278690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F2F85-DEE4-4366-9CC7-D262CA7388B5}"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236118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F2F85-DEE4-4366-9CC7-D262CA7388B5}" type="datetimeFigureOut">
              <a:rPr lang="en-US" smtClean="0"/>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92A7DC-2374-4CD0-8DE6-EC578FD5FEFA}" type="slidenum">
              <a:rPr lang="en-US" smtClean="0"/>
              <a:t>‹#›</a:t>
            </a:fld>
            <a:endParaRPr lang="en-US"/>
          </a:p>
        </p:txBody>
      </p:sp>
    </p:spTree>
    <p:extLst>
      <p:ext uri="{BB962C8B-B14F-4D97-AF65-F5344CB8AC3E}">
        <p14:creationId xmlns:p14="http://schemas.microsoft.com/office/powerpoint/2010/main" val="159131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F2F85-DEE4-4366-9CC7-D262CA7388B5}" type="datetimeFigureOut">
              <a:rPr lang="en-US" smtClean="0"/>
              <a:t>11/4/2017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2A7DC-2374-4CD0-8DE6-EC578FD5FEFA}" type="slidenum">
              <a:rPr lang="en-US" smtClean="0"/>
              <a:t>‹#›</a:t>
            </a:fld>
            <a:endParaRPr lang="en-US"/>
          </a:p>
        </p:txBody>
      </p:sp>
    </p:spTree>
    <p:extLst>
      <p:ext uri="{BB962C8B-B14F-4D97-AF65-F5344CB8AC3E}">
        <p14:creationId xmlns:p14="http://schemas.microsoft.com/office/powerpoint/2010/main" val="301193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790.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790.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790.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790.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790.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867.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867.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60.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60.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60.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93.html"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93.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93.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8061960" cy="1752600"/>
          </a:xfrm>
        </p:spPr>
        <p:txBody>
          <a:bodyPr/>
          <a:lstStyle/>
          <a:p>
            <a:r>
              <a:rPr lang="en-GB" b="1" dirty="0" smtClean="0"/>
              <a:t> </a:t>
            </a:r>
            <a:r>
              <a:rPr lang="en-GB" b="1" dirty="0"/>
              <a:t>THEATRE NURSING</a:t>
            </a:r>
            <a:r>
              <a:rPr lang="en-US" b="1" dirty="0"/>
              <a:t/>
            </a:r>
            <a:br>
              <a:rPr lang="en-US" b="1" dirty="0"/>
            </a:br>
            <a:endParaRPr lang="en-US" dirty="0"/>
          </a:p>
        </p:txBody>
      </p:sp>
      <p:sp>
        <p:nvSpPr>
          <p:cNvPr id="3" name="Subtitle 2"/>
          <p:cNvSpPr>
            <a:spLocks noGrp="1"/>
          </p:cNvSpPr>
          <p:nvPr>
            <p:ph type="subTitle" idx="1"/>
          </p:nvPr>
        </p:nvSpPr>
        <p:spPr>
          <a:xfrm>
            <a:off x="762000" y="1295400"/>
            <a:ext cx="7010400" cy="4343400"/>
          </a:xfrm>
        </p:spPr>
        <p:txBody>
          <a:bodyPr>
            <a:normAutofit fontScale="70000" lnSpcReduction="20000"/>
          </a:bodyPr>
          <a:lstStyle/>
          <a:p>
            <a:r>
              <a:rPr lang="en-GB" b="1" dirty="0"/>
              <a:t>Unit Objectives</a:t>
            </a:r>
            <a:endParaRPr lang="en-US" dirty="0"/>
          </a:p>
          <a:p>
            <a:r>
              <a:rPr lang="en-GB" i="1" dirty="0"/>
              <a:t> </a:t>
            </a:r>
            <a:endParaRPr lang="en-US" dirty="0"/>
          </a:p>
          <a:p>
            <a:pPr algn="l"/>
            <a:r>
              <a:rPr lang="en-GB" dirty="0"/>
              <a:t>By the end of this unit you will be able to: </a:t>
            </a:r>
            <a:endParaRPr lang="en-US" dirty="0"/>
          </a:p>
          <a:p>
            <a:pPr lvl="0" algn="l"/>
            <a:r>
              <a:rPr lang="en-GB" dirty="0"/>
              <a:t>Describe the historical background of theatre nursing </a:t>
            </a:r>
            <a:endParaRPr lang="en-US" dirty="0"/>
          </a:p>
          <a:p>
            <a:pPr lvl="0" algn="l"/>
            <a:r>
              <a:rPr lang="en-GB" dirty="0"/>
              <a:t>Explain the legal requirements to be met by an </a:t>
            </a:r>
            <a:br>
              <a:rPr lang="en-GB" dirty="0"/>
            </a:br>
            <a:r>
              <a:rPr lang="en-GB" dirty="0"/>
              <a:t>operating theatre </a:t>
            </a:r>
            <a:endParaRPr lang="en-US" dirty="0"/>
          </a:p>
          <a:p>
            <a:pPr lvl="0" algn="l"/>
            <a:r>
              <a:rPr lang="en-GB" dirty="0"/>
              <a:t>Describe the general layout of the operating theatre </a:t>
            </a:r>
            <a:endParaRPr lang="en-US" dirty="0"/>
          </a:p>
          <a:p>
            <a:pPr lvl="0" algn="l"/>
            <a:r>
              <a:rPr lang="en-GB" dirty="0"/>
              <a:t>Describe the instruments used in a theatre </a:t>
            </a:r>
            <a:endParaRPr lang="en-US" dirty="0"/>
          </a:p>
          <a:p>
            <a:pPr lvl="0" algn="l"/>
            <a:r>
              <a:rPr lang="en-GB" dirty="0"/>
              <a:t>Describe the methods of ensuring safety and infection prevention in the theatre </a:t>
            </a:r>
            <a:endParaRPr lang="en-US" dirty="0"/>
          </a:p>
          <a:p>
            <a:pPr lvl="0" algn="l"/>
            <a:r>
              <a:rPr lang="en-GB" dirty="0"/>
              <a:t>Explain the roles and functions of the theatre nurse in the care of a patient while in theatre</a:t>
            </a:r>
            <a:endParaRPr lang="en-US" dirty="0"/>
          </a:p>
          <a:p>
            <a:endParaRPr lang="en-US" dirty="0"/>
          </a:p>
        </p:txBody>
      </p:sp>
    </p:spTree>
    <p:extLst>
      <p:ext uri="{BB962C8B-B14F-4D97-AF65-F5344CB8AC3E}">
        <p14:creationId xmlns:p14="http://schemas.microsoft.com/office/powerpoint/2010/main" val="1986917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OF A THEATRE NURSE</a:t>
            </a:r>
            <a:endParaRPr lang="en-US" dirty="0"/>
          </a:p>
        </p:txBody>
      </p:sp>
      <p:sp>
        <p:nvSpPr>
          <p:cNvPr id="3" name="Content Placeholder 2"/>
          <p:cNvSpPr>
            <a:spLocks noGrp="1"/>
          </p:cNvSpPr>
          <p:nvPr>
            <p:ph idx="1"/>
          </p:nvPr>
        </p:nvSpPr>
        <p:spPr/>
        <p:txBody>
          <a:bodyPr/>
          <a:lstStyle/>
          <a:p>
            <a:pPr lvl="0"/>
            <a:r>
              <a:rPr lang="en-GB" dirty="0"/>
              <a:t>To prepare conscientiously by study to adapt to the changing world of medicine </a:t>
            </a:r>
            <a:endParaRPr lang="en-US" dirty="0"/>
          </a:p>
          <a:p>
            <a:pPr lvl="0"/>
            <a:r>
              <a:rPr lang="en-GB" dirty="0"/>
              <a:t>To allay the fears of the patient </a:t>
            </a:r>
            <a:endParaRPr lang="en-US" dirty="0"/>
          </a:p>
          <a:p>
            <a:pPr lvl="0"/>
            <a:r>
              <a:rPr lang="en-GB" dirty="0"/>
              <a:t>To integrate the patient care during their period in theatre </a:t>
            </a:r>
            <a:endParaRPr lang="en-US" dirty="0"/>
          </a:p>
          <a:p>
            <a:pPr lvl="0"/>
            <a:r>
              <a:rPr lang="en-GB" dirty="0"/>
              <a:t>To become highly skilled in theatre techniques </a:t>
            </a:r>
            <a:endParaRPr lang="en-US" dirty="0"/>
          </a:p>
          <a:p>
            <a:pPr lvl="0"/>
            <a:r>
              <a:rPr lang="en-GB" dirty="0"/>
              <a:t>To be able to impart knowledge to others</a:t>
            </a:r>
            <a:endParaRPr lang="en-US" dirty="0"/>
          </a:p>
          <a:p>
            <a:r>
              <a:rPr lang="en-US" b="1" dirty="0"/>
              <a:t> </a:t>
            </a:r>
            <a:endParaRPr lang="en-US" dirty="0"/>
          </a:p>
          <a:p>
            <a:endParaRPr lang="en-US" dirty="0"/>
          </a:p>
        </p:txBody>
      </p:sp>
    </p:spTree>
    <p:extLst>
      <p:ext uri="{BB962C8B-B14F-4D97-AF65-F5344CB8AC3E}">
        <p14:creationId xmlns:p14="http://schemas.microsoft.com/office/powerpoint/2010/main" val="28590717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Supporting </a:t>
            </a:r>
            <a:r>
              <a:rPr lang="en-GB" b="1" dirty="0" smtClean="0"/>
              <a:t>Circulation-</a:t>
            </a:r>
            <a:br>
              <a:rPr lang="en-GB" b="1" dirty="0" smtClean="0"/>
            </a:br>
            <a:r>
              <a:rPr lang="en-GB" b="1" dirty="0" smtClean="0"/>
              <a:t>by giving fluids</a:t>
            </a:r>
            <a:r>
              <a:rPr lang="en-GB" dirty="0" smtClean="0"/>
              <a:t> </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GB" b="1" dirty="0"/>
              <a:t>Controlling Bleeding and Wound Care</a:t>
            </a:r>
            <a:r>
              <a:rPr lang="en-GB" dirty="0"/>
              <a:t> </a:t>
            </a:r>
            <a:endParaRPr lang="en-US" dirty="0"/>
          </a:p>
          <a:p>
            <a:r>
              <a:rPr lang="en-GB" dirty="0"/>
              <a:t>Monitor the wound for any signs of bleeding. Should this occur, apply a firm dressing and inform the surgeon. After 24 hours, check for signs of infection, these include redness, tenderness, oedema and low grade fever. If this occurs the sutures are removed to allow the pus to drain and the wound cleaned three times a day with antiseptic lotion.</a:t>
            </a:r>
            <a:endParaRPr lang="en-US" dirty="0"/>
          </a:p>
          <a:p>
            <a:pPr marL="0" indent="0">
              <a:buNone/>
            </a:pPr>
            <a:r>
              <a:rPr lang="en-GB" b="1" dirty="0"/>
              <a:t> </a:t>
            </a:r>
            <a:endParaRPr lang="en-US" dirty="0"/>
          </a:p>
          <a:p>
            <a:r>
              <a:rPr lang="en-GB" b="1" dirty="0"/>
              <a:t>Preventing Infection</a:t>
            </a:r>
            <a:r>
              <a:rPr lang="en-GB" dirty="0"/>
              <a:t> </a:t>
            </a:r>
            <a:endParaRPr lang="en-US" dirty="0"/>
          </a:p>
          <a:p>
            <a:r>
              <a:rPr lang="en-GB" dirty="0"/>
              <a:t>Septicaemia is likely following an operation, due to peritonitis. Pneumonia may follow bed confinement. This is indicated by a rise in body temperature and should this occur, you will need to administer antibiotic without delay. In some hospitals it is a common practice to cover the patient with antibiotics following surgery, where septicaemia is likely. </a:t>
            </a:r>
            <a:endParaRPr lang="en-US" dirty="0"/>
          </a:p>
        </p:txBody>
      </p:sp>
    </p:spTree>
    <p:extLst>
      <p:ext uri="{BB962C8B-B14F-4D97-AF65-F5344CB8AC3E}">
        <p14:creationId xmlns:p14="http://schemas.microsoft.com/office/powerpoint/2010/main" val="26649867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Monitoring of Complications</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GB" dirty="0"/>
              <a:t>You should monitor pulse, blood pressure, and respiration rate and body temperature until they are stable and within the normal ranges for the age and sex of the patient. The recommended frequency is to observe the patient every 15 minutes for the first two hours, followed by every 30 minutes for the next two hours, then four hourly if they appear to be stable. Other important observations to make at the same time are level of consciousness, and urine output.</a:t>
            </a:r>
            <a:endParaRPr lang="en-US" dirty="0"/>
          </a:p>
          <a:p>
            <a:pPr marL="0" indent="0">
              <a:buNone/>
            </a:pPr>
            <a:r>
              <a:rPr lang="en-GB" b="1" dirty="0"/>
              <a:t> </a:t>
            </a:r>
            <a:endParaRPr lang="en-US" dirty="0"/>
          </a:p>
          <a:p>
            <a:r>
              <a:rPr lang="en-GB" b="1" dirty="0"/>
              <a:t>Controlling Pain</a:t>
            </a:r>
            <a:r>
              <a:rPr lang="en-GB" dirty="0"/>
              <a:t> </a:t>
            </a:r>
            <a:endParaRPr lang="en-US" dirty="0"/>
          </a:p>
          <a:p>
            <a:r>
              <a:rPr lang="en-GB" dirty="0"/>
              <a:t>This is achieved by the administration of pain relief drugs once the patient is conscious. You should administer an intermittent bolus of </a:t>
            </a:r>
            <a:r>
              <a:rPr lang="en-GB" dirty="0" err="1"/>
              <a:t>pethidine</a:t>
            </a:r>
            <a:r>
              <a:rPr lang="en-GB" dirty="0"/>
              <a:t> 50-100mg intramuscularly or morphine 10-15mg for adult. Other measures include correct positioning of the patient so as to avoid </a:t>
            </a:r>
            <a:endParaRPr lang="en-US" dirty="0"/>
          </a:p>
        </p:txBody>
      </p:sp>
    </p:spTree>
    <p:extLst>
      <p:ext uri="{BB962C8B-B14F-4D97-AF65-F5344CB8AC3E}">
        <p14:creationId xmlns:p14="http://schemas.microsoft.com/office/powerpoint/2010/main" val="24482529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Ensuring Return of Gastro Intestinal Motility</a:t>
            </a:r>
            <a:r>
              <a:rPr lang="en-GB" dirty="0"/>
              <a:t> </a:t>
            </a:r>
            <a:endParaRPr lang="en-US" dirty="0"/>
          </a:p>
        </p:txBody>
      </p:sp>
      <p:sp>
        <p:nvSpPr>
          <p:cNvPr id="3" name="Content Placeholder 2"/>
          <p:cNvSpPr>
            <a:spLocks noGrp="1"/>
          </p:cNvSpPr>
          <p:nvPr>
            <p:ph idx="1"/>
          </p:nvPr>
        </p:nvSpPr>
        <p:spPr/>
        <p:txBody>
          <a:bodyPr>
            <a:normAutofit fontScale="47500" lnSpcReduction="20000"/>
          </a:bodyPr>
          <a:lstStyle/>
          <a:p>
            <a:r>
              <a:rPr lang="en-GB" dirty="0"/>
              <a:t>This is indicated by the return of bowel sounds and passing of flatus. Following abdominal surgery (</a:t>
            </a:r>
            <a:r>
              <a:rPr lang="en-GB" dirty="0" err="1"/>
              <a:t>laparatomy</a:t>
            </a:r>
            <a:r>
              <a:rPr lang="en-GB" dirty="0"/>
              <a:t>), gastro intestinal motility returns to normal in three to four days. The patient should not take food orally before this period is over. The stomach is decompressed through nasal gastric tube suction. This should be removed when the aspirate falls bellow 400mls per day. Should postoperative diarrhoea occur, reassure the patient, as this clears in two to three days, but ensure adequate hydration. When bowel sounds are back give oral sips, fluid diet, light diet, then resume normal diet.</a:t>
            </a:r>
            <a:endParaRPr lang="en-US" dirty="0"/>
          </a:p>
          <a:p>
            <a:r>
              <a:rPr lang="en-GB" dirty="0"/>
              <a:t>During the operation you should: </a:t>
            </a:r>
            <a:endParaRPr lang="en-US" dirty="0"/>
          </a:p>
          <a:p>
            <a:pPr lvl="0"/>
            <a:r>
              <a:rPr lang="en-GB" dirty="0"/>
              <a:t>Fix the arms and secure them by strapping them to the </a:t>
            </a:r>
            <a:br>
              <a:rPr lang="en-GB" dirty="0"/>
            </a:br>
            <a:r>
              <a:rPr lang="en-GB" dirty="0"/>
              <a:t>arm board </a:t>
            </a:r>
            <a:endParaRPr lang="en-US" dirty="0"/>
          </a:p>
          <a:p>
            <a:pPr lvl="0"/>
            <a:r>
              <a:rPr lang="en-GB" dirty="0"/>
              <a:t>Observe the patient during the operation, check the colour, whether sweating, restless and report to the anaesthetist </a:t>
            </a:r>
            <a:br>
              <a:rPr lang="en-GB" dirty="0"/>
            </a:br>
            <a:r>
              <a:rPr lang="en-GB" dirty="0"/>
              <a:t>or doctor </a:t>
            </a:r>
            <a:endParaRPr lang="en-US" dirty="0"/>
          </a:p>
          <a:p>
            <a:pPr lvl="0"/>
            <a:r>
              <a:rPr lang="en-GB" dirty="0"/>
              <a:t>Assist the anaesthetist to remove the intubation tube </a:t>
            </a:r>
            <a:br>
              <a:rPr lang="en-GB" dirty="0"/>
            </a:br>
            <a:r>
              <a:rPr lang="en-GB" dirty="0"/>
              <a:t>after operation </a:t>
            </a:r>
            <a:endParaRPr lang="en-US" dirty="0"/>
          </a:p>
          <a:p>
            <a:pPr lvl="0"/>
            <a:r>
              <a:rPr lang="en-GB" dirty="0"/>
              <a:t>Tidy the anaesthetist room, clean the anaesthetist catheters and set for the next patient </a:t>
            </a:r>
            <a:endParaRPr lang="en-US" dirty="0"/>
          </a:p>
          <a:p>
            <a:pPr lvl="0"/>
            <a:r>
              <a:rPr lang="en-GB" dirty="0"/>
              <a:t>Clear all trolleys used and the trays and send them to the sluice room where they are to be thoroughly scrubbed</a:t>
            </a:r>
            <a:endParaRPr lang="en-US" dirty="0"/>
          </a:p>
          <a:p>
            <a:r>
              <a:rPr lang="en-US" b="1" dirty="0"/>
              <a:t> </a:t>
            </a:r>
            <a:endParaRPr lang="en-US" dirty="0"/>
          </a:p>
        </p:txBody>
      </p:sp>
    </p:spTree>
    <p:extLst>
      <p:ext uri="{BB962C8B-B14F-4D97-AF65-F5344CB8AC3E}">
        <p14:creationId xmlns:p14="http://schemas.microsoft.com/office/powerpoint/2010/main" val="41037675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Ensuring Return of Gastro Intestinal Motility</a:t>
            </a:r>
            <a:r>
              <a:rPr lang="en-GB" dirty="0"/>
              <a:t> </a:t>
            </a:r>
            <a:endParaRPr lang="en-US" dirty="0"/>
          </a:p>
        </p:txBody>
      </p:sp>
      <p:sp>
        <p:nvSpPr>
          <p:cNvPr id="3" name="Content Placeholder 2"/>
          <p:cNvSpPr>
            <a:spLocks noGrp="1"/>
          </p:cNvSpPr>
          <p:nvPr>
            <p:ph idx="1"/>
          </p:nvPr>
        </p:nvSpPr>
        <p:spPr/>
        <p:txBody>
          <a:bodyPr>
            <a:normAutofit fontScale="70000" lnSpcReduction="20000"/>
          </a:bodyPr>
          <a:lstStyle/>
          <a:p>
            <a:r>
              <a:rPr lang="en-GB" dirty="0"/>
              <a:t>This is </a:t>
            </a:r>
            <a:r>
              <a:rPr lang="en-GB" dirty="0" smtClean="0"/>
              <a:t> done by </a:t>
            </a:r>
            <a:r>
              <a:rPr lang="en-GB" dirty="0" err="1" smtClean="0"/>
              <a:t>e</a:t>
            </a:r>
            <a:r>
              <a:rPr lang="en-GB" b="1" dirty="0" err="1" smtClean="0"/>
              <a:t>suring</a:t>
            </a:r>
            <a:r>
              <a:rPr lang="en-GB" b="1" dirty="0" smtClean="0"/>
              <a:t> </a:t>
            </a:r>
            <a:r>
              <a:rPr lang="en-GB" b="1" dirty="0"/>
              <a:t>Early Ambulation</a:t>
            </a:r>
            <a:r>
              <a:rPr lang="en-GB" dirty="0"/>
              <a:t> </a:t>
            </a:r>
            <a:endParaRPr lang="en-US" dirty="0"/>
          </a:p>
          <a:p>
            <a:r>
              <a:rPr lang="en-GB" dirty="0"/>
              <a:t>Encourage the patient to move out of bed as soon as their condition allows. This will prevent deep venous thrombosis (the development of a blood clot in a vein), which can complicate to pulmonary embolism (a circulating blood clot in the veins of the lungs).</a:t>
            </a:r>
            <a:endParaRPr lang="en-US" dirty="0"/>
          </a:p>
          <a:p>
            <a:r>
              <a:rPr lang="en-GB" dirty="0"/>
              <a:t>The signs of thrombosis include, warm swollen painful limbs and low-grade fever. If noticed, the affected limb should be elevated until the swelling subsides. Heparin in a dose of 5000units, eight hourly, is administered subcutaneously when the diagnosis is confirmed.</a:t>
            </a:r>
            <a:endParaRPr lang="en-US" dirty="0"/>
          </a:p>
          <a:p>
            <a:r>
              <a:rPr lang="en-GB" dirty="0"/>
              <a:t>The postoperative care should start from the recovery area of a theatre, and continue in the postoperative ward where the patient is rehabilitated then discharged.</a:t>
            </a:r>
            <a:endParaRPr lang="en-US" dirty="0"/>
          </a:p>
          <a:p>
            <a:r>
              <a:rPr lang="en-GB" b="1" dirty="0"/>
              <a:t> </a:t>
            </a:r>
            <a:endParaRPr lang="en-US" dirty="0"/>
          </a:p>
        </p:txBody>
      </p:sp>
    </p:spTree>
    <p:extLst>
      <p:ext uri="{BB962C8B-B14F-4D97-AF65-F5344CB8AC3E}">
        <p14:creationId xmlns:p14="http://schemas.microsoft.com/office/powerpoint/2010/main" val="41087349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Preparing the Patient for Discharge and Home Based Care</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GB" b="1" dirty="0"/>
              <a:t> </a:t>
            </a:r>
            <a:endParaRPr lang="en-US" dirty="0"/>
          </a:p>
          <a:p>
            <a:r>
              <a:rPr lang="en-GB" dirty="0" smtClean="0"/>
              <a:t>The </a:t>
            </a:r>
            <a:r>
              <a:rPr lang="en-GB" dirty="0"/>
              <a:t>postoperative patient needs to be made aware of the expected outcome of the surgery as well as the medical and nursing care that they will require at home. This will reduce the possibility of last minute crises on the day of discharge.</a:t>
            </a:r>
            <a:endParaRPr lang="en-US" dirty="0"/>
          </a:p>
          <a:p>
            <a:r>
              <a:rPr lang="en-GB" dirty="0"/>
              <a:t>The patient should be given an opportunity to get ready to cope at home and in the community as they ask you how to deal with a changed body image. Home based care concepts will be covered </a:t>
            </a:r>
            <a:r>
              <a:rPr lang="en-GB"/>
              <a:t>in  </a:t>
            </a:r>
            <a:r>
              <a:rPr lang="en-GB" smtClean="0"/>
              <a:t>another unit</a:t>
            </a:r>
            <a:endParaRPr lang="en-US" dirty="0"/>
          </a:p>
          <a:p>
            <a:pPr marL="0" indent="0">
              <a:buNone/>
            </a:pPr>
            <a:r>
              <a:rPr lang="en-US" b="1" dirty="0"/>
              <a:t> </a:t>
            </a:r>
            <a:endParaRPr lang="en-US" dirty="0"/>
          </a:p>
        </p:txBody>
      </p:sp>
    </p:spTree>
    <p:extLst>
      <p:ext uri="{BB962C8B-B14F-4D97-AF65-F5344CB8AC3E}">
        <p14:creationId xmlns:p14="http://schemas.microsoft.com/office/powerpoint/2010/main" val="4695098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 keeping</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dirty="0" smtClean="0"/>
              <a:t>Theatre supplies </a:t>
            </a:r>
          </a:p>
          <a:p>
            <a:r>
              <a:rPr lang="en-US" dirty="0" smtClean="0"/>
              <a:t>Sort to make best use of available space</a:t>
            </a:r>
          </a:p>
          <a:p>
            <a:r>
              <a:rPr lang="en-US" dirty="0" smtClean="0"/>
              <a:t>Set out on clearly labeled shelves</a:t>
            </a:r>
          </a:p>
          <a:p>
            <a:r>
              <a:rPr lang="en-US" dirty="0" smtClean="0"/>
              <a:t>Should be standardized  for all store rooms</a:t>
            </a:r>
          </a:p>
          <a:p>
            <a:r>
              <a:rPr lang="en-US" dirty="0" smtClean="0"/>
              <a:t>Stocks should be regularly audited</a:t>
            </a:r>
          </a:p>
          <a:p>
            <a:r>
              <a:rPr lang="en-US" dirty="0" smtClean="0"/>
              <a:t>Should be matched to demand</a:t>
            </a:r>
          </a:p>
          <a:p>
            <a:r>
              <a:rPr lang="en-US" dirty="0" smtClean="0"/>
              <a:t>Avoid unnecessary building up of large stocks</a:t>
            </a:r>
          </a:p>
          <a:p>
            <a:pPr marL="0" indent="0">
              <a:buNone/>
            </a:pPr>
            <a:r>
              <a:rPr lang="en-US" dirty="0" smtClean="0"/>
              <a:t> </a:t>
            </a:r>
          </a:p>
          <a:p>
            <a:endParaRPr lang="en-US" dirty="0"/>
          </a:p>
        </p:txBody>
      </p:sp>
    </p:spTree>
    <p:extLst>
      <p:ext uri="{BB962C8B-B14F-4D97-AF65-F5344CB8AC3E}">
        <p14:creationId xmlns:p14="http://schemas.microsoft.com/office/powerpoint/2010/main" val="8384219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Guidelines for Maintaining</a:t>
            </a:r>
            <a:br>
              <a:rPr lang="en-US" b="1" dirty="0"/>
            </a:br>
            <a:r>
              <a:rPr lang="en-US" b="1" dirty="0"/>
              <a:t>Surgical Asepsis</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eight</a:t>
            </a:r>
          </a:p>
          <a:p>
            <a:pPr marL="0" indent="0">
              <a:buNone/>
            </a:pPr>
            <a:r>
              <a:rPr lang="en-US" dirty="0"/>
              <a:t>basic principles of aseptic technique follow:</a:t>
            </a:r>
          </a:p>
          <a:p>
            <a:pPr marL="0" indent="0">
              <a:buNone/>
            </a:pPr>
            <a:r>
              <a:rPr lang="en-US" dirty="0"/>
              <a:t>• All materials in contact with the surgical wound and used</a:t>
            </a:r>
          </a:p>
          <a:p>
            <a:r>
              <a:rPr lang="en-US" dirty="0"/>
              <a:t>within the sterile field must be sterile. Sterile surfaces or articles</a:t>
            </a:r>
          </a:p>
          <a:p>
            <a:r>
              <a:rPr lang="en-US" dirty="0"/>
              <a:t>may touch other sterile surfaces or articles and remain</a:t>
            </a:r>
          </a:p>
          <a:p>
            <a:r>
              <a:rPr lang="en-US" dirty="0"/>
              <a:t>sterile; contact with unsterile objects at any point renders a</a:t>
            </a:r>
          </a:p>
          <a:p>
            <a:r>
              <a:rPr lang="en-US" dirty="0"/>
              <a:t>sterile area contaminated.</a:t>
            </a:r>
          </a:p>
          <a:p>
            <a:r>
              <a:rPr lang="en-US" dirty="0"/>
              <a:t>• Gowns of the surgical team are considered sterile in front</a:t>
            </a:r>
          </a:p>
          <a:p>
            <a:r>
              <a:rPr lang="en-US" dirty="0"/>
              <a:t>from the chest to the level of the sterile field. The sleeves are</a:t>
            </a:r>
          </a:p>
          <a:p>
            <a:r>
              <a:rPr lang="en-US" dirty="0"/>
              <a:t>also considered sterile from 2 inches above the elbow to the</a:t>
            </a:r>
          </a:p>
          <a:p>
            <a:r>
              <a:rPr lang="en-US" dirty="0" err="1"/>
              <a:t>stockinette</a:t>
            </a:r>
            <a:r>
              <a:rPr lang="en-US" dirty="0"/>
              <a:t> </a:t>
            </a:r>
            <a:r>
              <a:rPr lang="en-US" dirty="0" smtClean="0"/>
              <a:t>cup</a:t>
            </a:r>
            <a:endParaRPr lang="en-US" dirty="0"/>
          </a:p>
        </p:txBody>
      </p:sp>
    </p:spTree>
    <p:extLst>
      <p:ext uri="{BB962C8B-B14F-4D97-AF65-F5344CB8AC3E}">
        <p14:creationId xmlns:p14="http://schemas.microsoft.com/office/powerpoint/2010/main" val="22098281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Sterile drapes are used to create a sterile field. Only the top</a:t>
            </a:r>
          </a:p>
          <a:p>
            <a:r>
              <a:rPr lang="en-US" dirty="0"/>
              <a:t>surface of a draped table is considered sterile. During draping</a:t>
            </a:r>
          </a:p>
          <a:p>
            <a:r>
              <a:rPr lang="en-US" dirty="0"/>
              <a:t>of a table or patient, the sterile drape is held well above the</a:t>
            </a:r>
          </a:p>
          <a:p>
            <a:r>
              <a:rPr lang="en-US" dirty="0"/>
              <a:t>surface to be covered and is positioned from front to back.</a:t>
            </a:r>
          </a:p>
          <a:p>
            <a:r>
              <a:rPr lang="en-US" dirty="0"/>
              <a:t>• Items should be dispensed to a sterile field by methods that</a:t>
            </a:r>
          </a:p>
          <a:p>
            <a:r>
              <a:rPr lang="en-US" dirty="0"/>
              <a:t>preserve the sterility of the items and the integrity of the</a:t>
            </a:r>
          </a:p>
          <a:p>
            <a:r>
              <a:rPr lang="en-US" dirty="0"/>
              <a:t>sterile field. After a sterile package is opened, the edges are</a:t>
            </a:r>
          </a:p>
          <a:p>
            <a:r>
              <a:rPr lang="en-US" dirty="0"/>
              <a:t>considered unsterile. Sterile supplies, including solutions,</a:t>
            </a:r>
          </a:p>
          <a:p>
            <a:r>
              <a:rPr lang="en-US" dirty="0"/>
              <a:t>are delivered to a sterile field or handed to a scrubbed</a:t>
            </a:r>
          </a:p>
          <a:p>
            <a:r>
              <a:rPr lang="en-US" dirty="0"/>
              <a:t>person in such a way that the sterility of the object or fluid</a:t>
            </a:r>
          </a:p>
          <a:p>
            <a:r>
              <a:rPr lang="en-US" dirty="0"/>
              <a:t>remains intact.</a:t>
            </a:r>
          </a:p>
          <a:p>
            <a:r>
              <a:rPr lang="en-US" dirty="0"/>
              <a:t>• The movements of the surgical team are from sterile to sterile</a:t>
            </a:r>
          </a:p>
        </p:txBody>
      </p:sp>
    </p:spTree>
    <p:extLst>
      <p:ext uri="{BB962C8B-B14F-4D97-AF65-F5344CB8AC3E}">
        <p14:creationId xmlns:p14="http://schemas.microsoft.com/office/powerpoint/2010/main" val="5064877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 tear or puncture of the drape permitting</a:t>
            </a:r>
          </a:p>
          <a:p>
            <a:r>
              <a:rPr lang="en-US" dirty="0"/>
              <a:t>access to an unsterile surface underneath renders the</a:t>
            </a:r>
          </a:p>
          <a:p>
            <a:r>
              <a:rPr lang="en-US" dirty="0"/>
              <a:t>area unsterile. Such a drape must be replaced.</a:t>
            </a:r>
          </a:p>
          <a:p>
            <a:r>
              <a:rPr lang="en-US" dirty="0"/>
              <a:t>• Every sterile field should be constantly monitored and</a:t>
            </a:r>
          </a:p>
          <a:p>
            <a:r>
              <a:rPr lang="en-US" dirty="0"/>
              <a:t>maintained. Items of doubtful sterility are considered unsterile.</a:t>
            </a:r>
          </a:p>
          <a:p>
            <a:r>
              <a:rPr lang="en-US" dirty="0"/>
              <a:t>Sterile fields should be prepared as close as possible</a:t>
            </a:r>
          </a:p>
          <a:p>
            <a:r>
              <a:rPr lang="en-US" dirty="0"/>
              <a:t>to </a:t>
            </a:r>
            <a:r>
              <a:rPr lang="en-US"/>
              <a:t>the </a:t>
            </a:r>
            <a:r>
              <a:rPr lang="en-US" smtClean="0"/>
              <a:t>time of use.</a:t>
            </a:r>
            <a:endParaRPr lang="en-US" dirty="0"/>
          </a:p>
        </p:txBody>
      </p:sp>
    </p:spTree>
    <p:extLst>
      <p:ext uri="{BB962C8B-B14F-4D97-AF65-F5344CB8AC3E}">
        <p14:creationId xmlns:p14="http://schemas.microsoft.com/office/powerpoint/2010/main" val="8836277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The movements of the surgical team are from sterile to sterile</a:t>
            </a:r>
          </a:p>
          <a:p>
            <a:r>
              <a:rPr lang="en-US" dirty="0"/>
              <a:t>areas and from unsterile to unsterile areas. Scrubbed persons</a:t>
            </a:r>
          </a:p>
          <a:p>
            <a:r>
              <a:rPr lang="en-US" dirty="0"/>
              <a:t>and sterile items contact only sterile areas; circulating</a:t>
            </a:r>
          </a:p>
          <a:p>
            <a:r>
              <a:rPr lang="en-US" dirty="0"/>
              <a:t>nurses and unsterile items contact only unsterile areas.</a:t>
            </a:r>
          </a:p>
          <a:p>
            <a:r>
              <a:rPr lang="en-US" dirty="0"/>
              <a:t>• Movement around a sterile field must not cause contamination</a:t>
            </a:r>
          </a:p>
          <a:p>
            <a:r>
              <a:rPr lang="en-US" dirty="0"/>
              <a:t>of the field. Sterile areas must be kept in view during</a:t>
            </a:r>
          </a:p>
          <a:p>
            <a:r>
              <a:rPr lang="en-US" dirty="0"/>
              <a:t>movement around the area. At least a 1-foot distance from</a:t>
            </a:r>
          </a:p>
          <a:p>
            <a:r>
              <a:rPr lang="en-US" dirty="0"/>
              <a:t>the sterile field must be maintained to prevent inadvertent</a:t>
            </a:r>
          </a:p>
          <a:p>
            <a:r>
              <a:rPr lang="en-US" dirty="0"/>
              <a:t>contamination.</a:t>
            </a:r>
          </a:p>
          <a:p>
            <a:r>
              <a:rPr lang="en-US" dirty="0"/>
              <a:t>• Whenever a sterile barrier is breached, the area must be considered</a:t>
            </a:r>
          </a:p>
          <a:p>
            <a:r>
              <a:rPr lang="en-US" dirty="0"/>
              <a:t>contaminated.</a:t>
            </a:r>
          </a:p>
        </p:txBody>
      </p:sp>
    </p:spTree>
    <p:extLst>
      <p:ext uri="{BB962C8B-B14F-4D97-AF65-F5344CB8AC3E}">
        <p14:creationId xmlns:p14="http://schemas.microsoft.com/office/powerpoint/2010/main" val="22434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Preoperative Care</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GB" b="1" dirty="0" smtClean="0"/>
              <a:t>Preoperative evaluation</a:t>
            </a:r>
          </a:p>
          <a:p>
            <a:r>
              <a:rPr lang="en-GB" dirty="0" smtClean="0"/>
              <a:t>Complete  history and  Proper documentation; </a:t>
            </a:r>
            <a:r>
              <a:rPr lang="en-GB" dirty="0" err="1" smtClean="0"/>
              <a:t>ie</a:t>
            </a:r>
            <a:r>
              <a:rPr lang="en-GB" dirty="0" smtClean="0"/>
              <a:t> menstrual , reproductive , sexual  ,allergies ,chronic conditions </a:t>
            </a:r>
            <a:r>
              <a:rPr lang="en-GB" dirty="0" err="1" smtClean="0"/>
              <a:t>etc</a:t>
            </a:r>
            <a:endParaRPr lang="en-GB" dirty="0" smtClean="0"/>
          </a:p>
          <a:p>
            <a:r>
              <a:rPr lang="en-GB" dirty="0" smtClean="0"/>
              <a:t>Clinical examination-general ( vital signs )</a:t>
            </a:r>
            <a:r>
              <a:rPr lang="en-GB" dirty="0" err="1" smtClean="0"/>
              <a:t>wt</a:t>
            </a:r>
            <a:r>
              <a:rPr lang="en-GB" dirty="0" smtClean="0"/>
              <a:t> ,</a:t>
            </a:r>
            <a:r>
              <a:rPr lang="en-GB" dirty="0" err="1" smtClean="0"/>
              <a:t>ht</a:t>
            </a:r>
            <a:r>
              <a:rPr lang="en-GB" dirty="0"/>
              <a:t> </a:t>
            </a:r>
            <a:r>
              <a:rPr lang="en-GB" dirty="0" smtClean="0"/>
              <a:t> ,and  the systems </a:t>
            </a:r>
          </a:p>
          <a:p>
            <a:r>
              <a:rPr lang="en-GB" dirty="0" smtClean="0"/>
              <a:t>Investigations  FH,U/EC ,LFT’S GXM,RBS ETC</a:t>
            </a:r>
            <a:r>
              <a:rPr lang="en-GB" dirty="0"/>
              <a:t/>
            </a:r>
            <a:br>
              <a:rPr lang="en-GB" dirty="0"/>
            </a:br>
            <a:endParaRPr lang="en-US" dirty="0"/>
          </a:p>
        </p:txBody>
      </p:sp>
    </p:spTree>
    <p:extLst>
      <p:ext uri="{BB962C8B-B14F-4D97-AF65-F5344CB8AC3E}">
        <p14:creationId xmlns:p14="http://schemas.microsoft.com/office/powerpoint/2010/main" val="30897741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THANK YOU</a:t>
            </a:r>
            <a:endParaRPr lang="en-US" b="1" i="1" dirty="0"/>
          </a:p>
        </p:txBody>
      </p:sp>
      <p:sp>
        <p:nvSpPr>
          <p:cNvPr id="3" name="Smiley Face 2"/>
          <p:cNvSpPr/>
          <p:nvPr/>
        </p:nvSpPr>
        <p:spPr>
          <a:xfrm>
            <a:off x="3048000" y="1676400"/>
            <a:ext cx="2971800" cy="2057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70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rmAutofit fontScale="90000"/>
          </a:bodyPr>
          <a:lstStyle/>
          <a:p>
            <a:r>
              <a:rPr lang="en-GB" b="1" dirty="0"/>
              <a:t>Preoperative Care</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 </a:t>
            </a:r>
            <a:endParaRPr lang="en-US" dirty="0"/>
          </a:p>
          <a:p>
            <a:pPr lvl="0"/>
            <a:r>
              <a:rPr lang="en-GB" dirty="0"/>
              <a:t>You should make sure that the surgeon </a:t>
            </a:r>
            <a:br>
              <a:rPr lang="en-GB" dirty="0"/>
            </a:br>
            <a:r>
              <a:rPr lang="en-GB" dirty="0"/>
              <a:t>explains clearly to the patient what will </a:t>
            </a:r>
            <a:br>
              <a:rPr lang="en-GB" dirty="0"/>
            </a:br>
            <a:r>
              <a:rPr lang="en-GB" dirty="0"/>
              <a:t>happen to them. </a:t>
            </a:r>
            <a:endParaRPr lang="en-US" dirty="0"/>
          </a:p>
          <a:p>
            <a:pPr lvl="0"/>
            <a:r>
              <a:rPr lang="en-GB" dirty="0"/>
              <a:t>The surgeon should obtain an informed </a:t>
            </a:r>
            <a:br>
              <a:rPr lang="en-GB" dirty="0"/>
            </a:br>
            <a:r>
              <a:rPr lang="en-GB" dirty="0"/>
              <a:t>consent from the patient or parent/guardian/</a:t>
            </a:r>
            <a:br>
              <a:rPr lang="en-GB" dirty="0"/>
            </a:br>
            <a:r>
              <a:rPr lang="en-GB" dirty="0"/>
              <a:t>next of kin for those under age or not in a position to sign </a:t>
            </a:r>
            <a:br>
              <a:rPr lang="en-GB" dirty="0"/>
            </a:br>
            <a:r>
              <a:rPr lang="en-GB" dirty="0"/>
              <a:t>(e.g. unconscious person). </a:t>
            </a:r>
            <a:endParaRPr lang="en-US" dirty="0"/>
          </a:p>
          <a:p>
            <a:pPr lvl="0"/>
            <a:r>
              <a:rPr lang="en-GB" dirty="0"/>
              <a:t>The nurse ensures that the patient has signed an informed consent, after the surgeon has explained the advantages and outcomes of the operation. </a:t>
            </a:r>
            <a:endParaRPr lang="en-US" dirty="0"/>
          </a:p>
          <a:p>
            <a:r>
              <a:rPr lang="en-GB" dirty="0"/>
              <a:t>Make sure that the patient observes a ‘Nil by oral’ rule. </a:t>
            </a:r>
            <a:br>
              <a:rPr lang="en-GB" dirty="0"/>
            </a:br>
            <a:endParaRPr lang="en-US" dirty="0"/>
          </a:p>
        </p:txBody>
      </p:sp>
    </p:spTree>
    <p:extLst>
      <p:ext uri="{BB962C8B-B14F-4D97-AF65-F5344CB8AC3E}">
        <p14:creationId xmlns:p14="http://schemas.microsoft.com/office/powerpoint/2010/main" val="246241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a:t>
            </a:r>
            <a:endParaRPr lang="en-US" dirty="0"/>
          </a:p>
        </p:txBody>
      </p:sp>
      <p:sp>
        <p:nvSpPr>
          <p:cNvPr id="3" name="Content Placeholder 2"/>
          <p:cNvSpPr>
            <a:spLocks noGrp="1"/>
          </p:cNvSpPr>
          <p:nvPr>
            <p:ph idx="1"/>
          </p:nvPr>
        </p:nvSpPr>
        <p:spPr/>
        <p:txBody>
          <a:bodyPr>
            <a:normAutofit fontScale="77500" lnSpcReduction="20000"/>
          </a:bodyPr>
          <a:lstStyle/>
          <a:p>
            <a:pPr lvl="0"/>
            <a:r>
              <a:rPr lang="en-GB" dirty="0"/>
              <a:t>The fasting should usually start six hours before the operation. </a:t>
            </a:r>
            <a:endParaRPr lang="en-US" dirty="0"/>
          </a:p>
          <a:p>
            <a:pPr lvl="0"/>
            <a:r>
              <a:rPr lang="en-GB" dirty="0"/>
              <a:t>Blood works: All should be within the acceptable ranges e.g. full </a:t>
            </a:r>
            <a:r>
              <a:rPr lang="en-GB" dirty="0" err="1"/>
              <a:t>Haemogram</a:t>
            </a:r>
            <a:r>
              <a:rPr lang="en-GB" dirty="0"/>
              <a:t> including HB, urea, electrolytes and </a:t>
            </a:r>
            <a:r>
              <a:rPr lang="en-GB" dirty="0" err="1"/>
              <a:t>creatinine</a:t>
            </a:r>
            <a:r>
              <a:rPr lang="en-GB" dirty="0"/>
              <a:t>.</a:t>
            </a:r>
            <a:endParaRPr lang="en-US" dirty="0"/>
          </a:p>
          <a:p>
            <a:pPr lvl="0"/>
            <a:r>
              <a:rPr lang="en-GB" dirty="0"/>
              <a:t> The patient should be counselled and </a:t>
            </a:r>
            <a:br>
              <a:rPr lang="en-GB" dirty="0"/>
            </a:br>
            <a:r>
              <a:rPr lang="en-GB" dirty="0"/>
              <a:t>  reassured especially those receiving </a:t>
            </a:r>
            <a:br>
              <a:rPr lang="en-GB" dirty="0"/>
            </a:br>
            <a:r>
              <a:rPr lang="en-GB" dirty="0"/>
              <a:t>  operations such as amputation, </a:t>
            </a:r>
            <a:r>
              <a:rPr lang="en-GB" dirty="0" smtClean="0"/>
              <a:t> or mastectomy</a:t>
            </a:r>
            <a:r>
              <a:rPr lang="en-GB" dirty="0"/>
              <a:t/>
            </a:r>
            <a:br>
              <a:rPr lang="en-GB" dirty="0"/>
            </a:br>
            <a:r>
              <a:rPr lang="en-GB" dirty="0"/>
              <a:t>  </a:t>
            </a:r>
            <a:endParaRPr lang="en-US" dirty="0"/>
          </a:p>
          <a:p>
            <a:pPr lvl="0"/>
            <a:r>
              <a:rPr lang="en-GB" dirty="0"/>
              <a:t> The site to be operated on should be shaved </a:t>
            </a:r>
            <a:br>
              <a:rPr lang="en-GB" dirty="0"/>
            </a:br>
            <a:r>
              <a:rPr lang="en-GB" dirty="0"/>
              <a:t>         of hair and cleaned with warm soapy water, to reduce the bacteria </a:t>
            </a:r>
            <a:r>
              <a:rPr lang="en-GB" dirty="0" smtClean="0"/>
              <a:t>on   the  patients skin</a:t>
            </a:r>
            <a:r>
              <a:rPr lang="en-GB" dirty="0"/>
              <a:t/>
            </a:r>
            <a:br>
              <a:rPr lang="en-GB" dirty="0"/>
            </a:br>
            <a:r>
              <a:rPr lang="en-GB" dirty="0"/>
              <a:t>    </a:t>
            </a:r>
            <a:r>
              <a:rPr lang="en-GB" dirty="0" smtClean="0"/>
              <a:t>The </a:t>
            </a:r>
            <a:r>
              <a:rPr lang="en-GB" dirty="0"/>
              <a:t>area shaved should be larger than the incision site.</a:t>
            </a:r>
            <a:endParaRPr lang="en-US" dirty="0"/>
          </a:p>
          <a:p>
            <a:pPr marL="0" lvl="0" indent="0">
              <a:buNone/>
            </a:pPr>
            <a:endParaRPr lang="en-US" dirty="0"/>
          </a:p>
          <a:p>
            <a:endParaRPr lang="en-US" dirty="0"/>
          </a:p>
        </p:txBody>
      </p:sp>
    </p:spTree>
    <p:extLst>
      <p:ext uri="{BB962C8B-B14F-4D97-AF65-F5344CB8AC3E}">
        <p14:creationId xmlns:p14="http://schemas.microsoft.com/office/powerpoint/2010/main" val="145659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a:t>
            </a:r>
            <a:endParaRPr lang="en-US" dirty="0"/>
          </a:p>
        </p:txBody>
      </p:sp>
      <p:sp>
        <p:nvSpPr>
          <p:cNvPr id="3" name="Content Placeholder 2"/>
          <p:cNvSpPr>
            <a:spLocks noGrp="1"/>
          </p:cNvSpPr>
          <p:nvPr>
            <p:ph idx="1"/>
          </p:nvPr>
        </p:nvSpPr>
        <p:spPr/>
        <p:txBody>
          <a:bodyPr>
            <a:normAutofit/>
          </a:bodyPr>
          <a:lstStyle/>
          <a:p>
            <a:pPr lvl="0"/>
            <a:r>
              <a:rPr lang="en-GB" dirty="0"/>
              <a:t> Catheterisation and IV </a:t>
            </a:r>
            <a:r>
              <a:rPr lang="en-GB" dirty="0" err="1"/>
              <a:t>branula</a:t>
            </a:r>
            <a:r>
              <a:rPr lang="en-GB" dirty="0"/>
              <a:t> insertion may be necessary depending on </a:t>
            </a:r>
            <a:r>
              <a:rPr lang="en-GB" dirty="0" smtClean="0"/>
              <a:t> </a:t>
            </a:r>
            <a:r>
              <a:rPr lang="en-GB" dirty="0"/>
              <a:t/>
            </a:r>
            <a:br>
              <a:rPr lang="en-GB" dirty="0"/>
            </a:br>
            <a:r>
              <a:rPr lang="en-GB" dirty="0"/>
              <a:t>         the surgery.</a:t>
            </a:r>
            <a:endParaRPr lang="en-US" dirty="0"/>
          </a:p>
          <a:p>
            <a:pPr lvl="0"/>
            <a:r>
              <a:rPr lang="en-GB" dirty="0"/>
              <a:t>  Observations of vital signs, urine testing for sugars, proteins and acetone </a:t>
            </a:r>
            <a:br>
              <a:rPr lang="en-GB" dirty="0"/>
            </a:br>
            <a:r>
              <a:rPr lang="en-GB" dirty="0"/>
              <a:t>         should be done.</a:t>
            </a:r>
            <a:endParaRPr lang="en-US" dirty="0"/>
          </a:p>
          <a:p>
            <a:r>
              <a:rPr lang="en-GB" dirty="0" smtClean="0"/>
              <a:t> some of the  requirements  form some of the legal aspects before surgery</a:t>
            </a:r>
            <a:endParaRPr lang="en-US" dirty="0"/>
          </a:p>
          <a:p>
            <a:endParaRPr lang="en-US" dirty="0"/>
          </a:p>
        </p:txBody>
      </p:sp>
    </p:spTree>
    <p:extLst>
      <p:ext uri="{BB962C8B-B14F-4D97-AF65-F5344CB8AC3E}">
        <p14:creationId xmlns:p14="http://schemas.microsoft.com/office/powerpoint/2010/main" val="122935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PREOPERATIVE PREPARATION OF PTS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Manage and treat/stabilize any pre existing medical condition</a:t>
            </a:r>
          </a:p>
          <a:p>
            <a:r>
              <a:rPr lang="en-US" dirty="0" smtClean="0"/>
              <a:t>Give up smoking 6/52 or </a:t>
            </a:r>
            <a:r>
              <a:rPr lang="en-US" dirty="0" err="1" smtClean="0"/>
              <a:t>atleast</a:t>
            </a:r>
            <a:r>
              <a:rPr lang="en-US" dirty="0" smtClean="0"/>
              <a:t> over 48 </a:t>
            </a:r>
            <a:r>
              <a:rPr lang="en-US" dirty="0" err="1" smtClean="0"/>
              <a:t>hrs</a:t>
            </a:r>
            <a:r>
              <a:rPr lang="en-US" dirty="0" smtClean="0"/>
              <a:t> to reduce </a:t>
            </a:r>
            <a:r>
              <a:rPr lang="en-US" dirty="0" err="1" smtClean="0"/>
              <a:t>carboxy</a:t>
            </a:r>
            <a:r>
              <a:rPr lang="en-US" dirty="0" smtClean="0"/>
              <a:t> </a:t>
            </a:r>
            <a:r>
              <a:rPr lang="en-US" dirty="0" err="1" smtClean="0"/>
              <a:t>haemoglobin</a:t>
            </a:r>
            <a:endParaRPr lang="en-US" dirty="0" smtClean="0"/>
          </a:p>
          <a:p>
            <a:r>
              <a:rPr lang="en-US" dirty="0" smtClean="0"/>
              <a:t>Pre </a:t>
            </a:r>
            <a:r>
              <a:rPr lang="en-US" dirty="0" err="1" smtClean="0"/>
              <a:t>anaesthetic</a:t>
            </a:r>
            <a:r>
              <a:rPr lang="en-US" dirty="0" smtClean="0"/>
              <a:t> review</a:t>
            </a:r>
          </a:p>
          <a:p>
            <a:r>
              <a:rPr lang="en-US" dirty="0" smtClean="0"/>
              <a:t>Drug history</a:t>
            </a:r>
          </a:p>
          <a:p>
            <a:r>
              <a:rPr lang="en-US" b="1" dirty="0" smtClean="0"/>
              <a:t>Preoperative</a:t>
            </a:r>
            <a:r>
              <a:rPr lang="en-US" dirty="0" smtClean="0"/>
              <a:t> </a:t>
            </a:r>
            <a:r>
              <a:rPr lang="en-US" b="1" dirty="0" smtClean="0"/>
              <a:t>counseling</a:t>
            </a:r>
          </a:p>
          <a:p>
            <a:r>
              <a:rPr lang="en-US" dirty="0" err="1" smtClean="0"/>
              <a:t>Pt</a:t>
            </a:r>
            <a:r>
              <a:rPr lang="en-US" dirty="0" smtClean="0"/>
              <a:t> has a right to know the extend and risks of any intended surgery-</a:t>
            </a:r>
          </a:p>
          <a:p>
            <a:r>
              <a:rPr lang="en-US" dirty="0" smtClean="0"/>
              <a:t>An outline of the immediate postoperative recovery</a:t>
            </a:r>
            <a:endParaRPr lang="en-US" dirty="0"/>
          </a:p>
        </p:txBody>
      </p:sp>
    </p:spTree>
    <p:extLst>
      <p:ext uri="{BB962C8B-B14F-4D97-AF65-F5344CB8AC3E}">
        <p14:creationId xmlns:p14="http://schemas.microsoft.com/office/powerpoint/2010/main" val="380033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Legal Aspects in Theatre Nursing</a:t>
            </a:r>
            <a:endParaRPr lang="en-US" dirty="0"/>
          </a:p>
        </p:txBody>
      </p:sp>
      <p:sp>
        <p:nvSpPr>
          <p:cNvPr id="3" name="Content Placeholder 2"/>
          <p:cNvSpPr>
            <a:spLocks noGrp="1"/>
          </p:cNvSpPr>
          <p:nvPr>
            <p:ph idx="1"/>
          </p:nvPr>
        </p:nvSpPr>
        <p:spPr/>
        <p:txBody>
          <a:bodyPr/>
          <a:lstStyle/>
          <a:p>
            <a:pPr marL="0" indent="0">
              <a:buNone/>
            </a:pPr>
            <a:r>
              <a:rPr lang="en-US" dirty="0" smtClean="0">
                <a:solidFill>
                  <a:prstClr val="black"/>
                </a:solidFill>
              </a:rPr>
              <a:t>      </a:t>
            </a:r>
            <a:endParaRPr lang="en-US" dirty="0"/>
          </a:p>
          <a:p>
            <a:r>
              <a:rPr lang="en-GB" dirty="0"/>
              <a:t> ‘legal’. The dictionary defines the word legal as 'required’ or 'permitted by law'. Therefore, when we talk of legal aspects in theatre nursing, we are referring to what the law requires us to do in the theatre before, during and after the operation.</a:t>
            </a:r>
            <a:endParaRPr lang="en-US" dirty="0"/>
          </a:p>
          <a:p>
            <a:pPr lvl="0"/>
            <a:endParaRPr lang="en-US" dirty="0">
              <a:solidFill>
                <a:prstClr val="black"/>
              </a:solidFill>
            </a:endParaRPr>
          </a:p>
        </p:txBody>
      </p:sp>
    </p:spTree>
    <p:extLst>
      <p:ext uri="{BB962C8B-B14F-4D97-AF65-F5344CB8AC3E}">
        <p14:creationId xmlns:p14="http://schemas.microsoft.com/office/powerpoint/2010/main" val="103523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a:t>
            </a:r>
            <a:r>
              <a:rPr lang="en-US" dirty="0" smtClean="0"/>
              <a:t> </a:t>
            </a:r>
            <a:r>
              <a:rPr lang="en-US" b="1" dirty="0" smtClean="0"/>
              <a:t>considerations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Right to life/principle of justice</a:t>
            </a:r>
          </a:p>
          <a:p>
            <a:r>
              <a:rPr lang="en-US" dirty="0" smtClean="0"/>
              <a:t>Respect of autonomy-respect to ones opinion</a:t>
            </a:r>
          </a:p>
          <a:p>
            <a:r>
              <a:rPr lang="en-US" dirty="0" smtClean="0"/>
              <a:t>Principle  of non maleficence –do no harm (beneficence)</a:t>
            </a:r>
          </a:p>
          <a:p>
            <a:r>
              <a:rPr lang="en-US" b="1" u="sng" dirty="0" smtClean="0"/>
              <a:t>COMMON </a:t>
            </a:r>
            <a:r>
              <a:rPr lang="en-US" u="sng" dirty="0" smtClean="0"/>
              <a:t> </a:t>
            </a:r>
            <a:r>
              <a:rPr lang="en-US" b="1" u="sng" dirty="0" smtClean="0"/>
              <a:t>ENCOUNTERED  LEGAL </a:t>
            </a:r>
            <a:r>
              <a:rPr lang="en-US" u="sng" dirty="0" smtClean="0"/>
              <a:t> </a:t>
            </a:r>
            <a:r>
              <a:rPr lang="en-US" b="1" u="sng" dirty="0" smtClean="0"/>
              <a:t>ISSUE</a:t>
            </a:r>
            <a:r>
              <a:rPr lang="en-US" b="1" dirty="0" smtClean="0"/>
              <a:t>S</a:t>
            </a:r>
          </a:p>
          <a:p>
            <a:pPr marL="514350" indent="-514350">
              <a:buFont typeface="+mj-lt"/>
              <a:buAutoNum type="arabicPeriod"/>
            </a:pPr>
            <a:r>
              <a:rPr lang="en-US" b="1" dirty="0" smtClean="0"/>
              <a:t>Consent</a:t>
            </a:r>
            <a:r>
              <a:rPr lang="en-US" dirty="0" smtClean="0"/>
              <a:t> </a:t>
            </a:r>
            <a:r>
              <a:rPr lang="en-US" dirty="0"/>
              <a:t>/</a:t>
            </a:r>
            <a:r>
              <a:rPr lang="en-US" dirty="0" smtClean="0"/>
              <a:t> assent must be </a:t>
            </a:r>
          </a:p>
          <a:p>
            <a:r>
              <a:rPr lang="en-US" dirty="0" smtClean="0"/>
              <a:t>Legally valid</a:t>
            </a:r>
          </a:p>
          <a:p>
            <a:r>
              <a:rPr lang="en-US" dirty="0" smtClean="0"/>
              <a:t>Administered by a competent doctor</a:t>
            </a:r>
          </a:p>
          <a:p>
            <a:r>
              <a:rPr lang="en-US" dirty="0" smtClean="0"/>
              <a:t> must be informed </a:t>
            </a:r>
            <a:endParaRPr lang="en-US" dirty="0"/>
          </a:p>
        </p:txBody>
      </p:sp>
    </p:spTree>
    <p:extLst>
      <p:ext uri="{BB962C8B-B14F-4D97-AF65-F5344CB8AC3E}">
        <p14:creationId xmlns:p14="http://schemas.microsoft.com/office/powerpoint/2010/main" val="341736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Pt</a:t>
            </a:r>
            <a:r>
              <a:rPr lang="en-US" dirty="0" smtClean="0"/>
              <a:t> must not be coerced against their wishes</a:t>
            </a:r>
          </a:p>
          <a:p>
            <a:pPr marL="514350" indent="-514350">
              <a:buAutoNum type="arabicPlain" startAt="2"/>
            </a:pPr>
            <a:r>
              <a:rPr lang="en-US" dirty="0" smtClean="0"/>
              <a:t>Negligence –clinician not providing adequate /reasonable information about  risks of proposed  RX</a:t>
            </a:r>
          </a:p>
          <a:p>
            <a:pPr marL="514350" indent="-514350">
              <a:buAutoNum type="arabicPlain" startAt="2"/>
            </a:pPr>
            <a:r>
              <a:rPr lang="en-US" dirty="0" smtClean="0"/>
              <a:t>Inadequate documentation-improper and incomplete notes .lack of documentation</a:t>
            </a:r>
          </a:p>
          <a:p>
            <a:pPr marL="514350" indent="-514350">
              <a:buAutoNum type="arabicPlain" startAt="2"/>
            </a:pPr>
            <a:r>
              <a:rPr lang="en-US" dirty="0" smtClean="0"/>
              <a:t>Inexperience /inadequate experience/lack of experience-no clinician is an expert of </a:t>
            </a:r>
            <a:r>
              <a:rPr lang="en-US" dirty="0" err="1" smtClean="0"/>
              <a:t>everything,clinician</a:t>
            </a:r>
            <a:r>
              <a:rPr lang="en-US" dirty="0" smtClean="0"/>
              <a:t> should seek appropriate guide,/supervision and refuse to proceed </a:t>
            </a:r>
          </a:p>
          <a:p>
            <a:endParaRPr lang="en-US" dirty="0"/>
          </a:p>
        </p:txBody>
      </p:sp>
    </p:spTree>
    <p:extLst>
      <p:ext uri="{BB962C8B-B14F-4D97-AF65-F5344CB8AC3E}">
        <p14:creationId xmlns:p14="http://schemas.microsoft.com/office/powerpoint/2010/main" val="276563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a:t>
            </a:r>
            <a:endParaRPr lang="en-US" dirty="0"/>
          </a:p>
        </p:txBody>
      </p:sp>
      <p:sp>
        <p:nvSpPr>
          <p:cNvPr id="3" name="Content Placeholder 2"/>
          <p:cNvSpPr>
            <a:spLocks noGrp="1"/>
          </p:cNvSpPr>
          <p:nvPr>
            <p:ph idx="1"/>
          </p:nvPr>
        </p:nvSpPr>
        <p:spPr/>
        <p:txBody>
          <a:bodyPr/>
          <a:lstStyle/>
          <a:p>
            <a:pPr marL="0" indent="0">
              <a:buNone/>
            </a:pPr>
            <a:r>
              <a:rPr lang="en-US" dirty="0" smtClean="0"/>
              <a:t>5  - </a:t>
            </a:r>
            <a:r>
              <a:rPr lang="en-US" b="1" dirty="0" smtClean="0"/>
              <a:t>clinical</a:t>
            </a:r>
            <a:r>
              <a:rPr lang="en-US" dirty="0" smtClean="0"/>
              <a:t> </a:t>
            </a:r>
            <a:r>
              <a:rPr lang="en-US" b="1" dirty="0" smtClean="0"/>
              <a:t>errors</a:t>
            </a:r>
            <a:r>
              <a:rPr lang="en-US" dirty="0" smtClean="0"/>
              <a:t> (not negligence) clinician need to be honest and apologetic for their mistakes ,this is not admitting negligence .Patients accept apologies but not explanations.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84738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Perioperative nursing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Is a term used to describe the nursing care provided in the total surgical experience of the patient ,preoperative ,intraoperative and postoperative</a:t>
            </a:r>
          </a:p>
          <a:p>
            <a:r>
              <a:rPr lang="en-US" dirty="0" smtClean="0"/>
              <a:t>Preoperative phase-from the time the decision is made for surgical intervention to the transfer of the patient operating room </a:t>
            </a:r>
          </a:p>
          <a:p>
            <a:r>
              <a:rPr lang="en-US" dirty="0" smtClean="0"/>
              <a:t>Intraoperative phase-from the time the patient is received in the operating room until admitted in the </a:t>
            </a:r>
            <a:r>
              <a:rPr lang="en-US" dirty="0" err="1" smtClean="0"/>
              <a:t>postanesthesia</a:t>
            </a:r>
            <a:r>
              <a:rPr lang="en-US" dirty="0" smtClean="0"/>
              <a:t> care unit (PACU)</a:t>
            </a:r>
          </a:p>
          <a:p>
            <a:r>
              <a:rPr lang="en-US" dirty="0" smtClean="0"/>
              <a:t>Postoperative phase –from the time of admission to the PACU to the follow up evaluation </a:t>
            </a:r>
            <a:endParaRPr lang="en-US" dirty="0"/>
          </a:p>
        </p:txBody>
      </p:sp>
    </p:spTree>
    <p:extLst>
      <p:ext uri="{BB962C8B-B14F-4D97-AF65-F5344CB8AC3E}">
        <p14:creationId xmlns:p14="http://schemas.microsoft.com/office/powerpoint/2010/main" val="3423766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The </a:t>
            </a:r>
            <a:r>
              <a:rPr lang="en-GB" dirty="0"/>
              <a:t>importance of confidentiality in nursing practice was stressed. This is another legal requirement. In the definition of legal, the term ‘permitted by law’ implies that you can only carry out patient care within what the law permits you to do. Therefore, the law gives the patient seeking medical, surgical and nursing care, rights under which they are to be managed.</a:t>
            </a:r>
            <a:endParaRPr lang="en-US" dirty="0"/>
          </a:p>
          <a:p>
            <a:endParaRPr lang="en-US" dirty="0"/>
          </a:p>
        </p:txBody>
      </p:sp>
    </p:spTree>
    <p:extLst>
      <p:ext uri="{BB962C8B-B14F-4D97-AF65-F5344CB8AC3E}">
        <p14:creationId xmlns:p14="http://schemas.microsoft.com/office/powerpoint/2010/main" val="2940058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security of the patient before, during and after operation is vested in the theatre team. It has already been implied earlier that by signing the consent form, the patient takes some responsibility for the whole loss of life or part of their body. However, this does not take away the responsibility of the theatre team to ensure the security of the patient's life during the operation.</a:t>
            </a:r>
            <a:endParaRPr lang="en-US" dirty="0"/>
          </a:p>
          <a:p>
            <a:endParaRPr lang="en-US" dirty="0"/>
          </a:p>
        </p:txBody>
      </p:sp>
    </p:spTree>
    <p:extLst>
      <p:ext uri="{BB962C8B-B14F-4D97-AF65-F5344CB8AC3E}">
        <p14:creationId xmlns:p14="http://schemas.microsoft.com/office/powerpoint/2010/main" val="389339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smtClean="0"/>
              <a:t>It </a:t>
            </a:r>
            <a:r>
              <a:rPr lang="en-GB" dirty="0"/>
              <a:t>is on this basis that those below the legal age of adulthood (18 years in Kenya) are not legally bound to sign the consent form. It is signed by the parents/guardians on their behalf. In the same way, consent for the mentally ill is sought from their parents/guardians/relatives. It is also important to note that consent for an operation should be obtained from the patient before they are pre-medicated, as pre-medication drugs have the potential of affecting their reasoning capacity, hence making consent signed not legally binding.</a:t>
            </a:r>
            <a:endParaRPr lang="en-US" dirty="0"/>
          </a:p>
          <a:p>
            <a:endParaRPr lang="en-US" dirty="0"/>
          </a:p>
        </p:txBody>
      </p:sp>
    </p:spTree>
    <p:extLst>
      <p:ext uri="{BB962C8B-B14F-4D97-AF65-F5344CB8AC3E}">
        <p14:creationId xmlns:p14="http://schemas.microsoft.com/office/powerpoint/2010/main" val="3559078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GB" dirty="0"/>
              <a:t>The legal aspect in theatre nursing involves the care of the patient from the time the patient is accepted in theatre, until they are handed over back to the ward.</a:t>
            </a:r>
            <a:endParaRPr lang="en-US" dirty="0"/>
          </a:p>
          <a:p>
            <a:r>
              <a:rPr lang="en-GB" dirty="0"/>
              <a:t>For these reasons, the following procedure should be adhered to:</a:t>
            </a:r>
            <a:endParaRPr lang="en-US" dirty="0"/>
          </a:p>
          <a:p>
            <a:pPr lvl="0"/>
            <a:r>
              <a:rPr lang="en-GB" dirty="0"/>
              <a:t>Any patient going to theatre must be properly prepared preoperatively. </a:t>
            </a:r>
            <a:endParaRPr lang="en-US" dirty="0"/>
          </a:p>
          <a:p>
            <a:pPr lvl="0"/>
            <a:r>
              <a:rPr lang="en-GB" dirty="0"/>
              <a:t>The patient must sign an informed consent, obtained by the surgeon. </a:t>
            </a:r>
            <a:endParaRPr lang="en-US" dirty="0"/>
          </a:p>
          <a:p>
            <a:pPr lvl="0"/>
            <a:r>
              <a:rPr lang="en-GB" dirty="0"/>
              <a:t>The patient must be protected from any harm, falls or eventuality, </a:t>
            </a:r>
            <a:r>
              <a:rPr lang="en-GB" dirty="0" smtClean="0"/>
              <a:t> during </a:t>
            </a:r>
            <a:r>
              <a:rPr lang="en-GB" dirty="0"/>
              <a:t>the stay in theatre. </a:t>
            </a:r>
            <a:endParaRPr lang="en-US" dirty="0"/>
          </a:p>
          <a:p>
            <a:pPr lvl="0"/>
            <a:r>
              <a:rPr lang="en-GB" dirty="0"/>
              <a:t>Confidentiality must be observed regarding the patient. </a:t>
            </a:r>
            <a:endParaRPr lang="en-US" dirty="0"/>
          </a:p>
          <a:p>
            <a:endParaRPr lang="en-US" dirty="0"/>
          </a:p>
        </p:txBody>
      </p:sp>
    </p:spTree>
    <p:extLst>
      <p:ext uri="{BB962C8B-B14F-4D97-AF65-F5344CB8AC3E}">
        <p14:creationId xmlns:p14="http://schemas.microsoft.com/office/powerpoint/2010/main" val="2814197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GB" dirty="0"/>
              <a:t>Measures must be taken to ensure that the patient taken to theatre is </a:t>
            </a:r>
            <a:br>
              <a:rPr lang="en-GB" dirty="0"/>
            </a:br>
            <a:r>
              <a:rPr lang="en-GB" dirty="0"/>
              <a:t>the right one for the intended operation. </a:t>
            </a:r>
            <a:endParaRPr lang="en-US" dirty="0"/>
          </a:p>
          <a:p>
            <a:pPr lvl="0"/>
            <a:r>
              <a:rPr lang="en-GB" dirty="0"/>
              <a:t>The items to be used for the operation must be counted and recorded </a:t>
            </a:r>
            <a:br>
              <a:rPr lang="en-GB" dirty="0"/>
            </a:br>
            <a:r>
              <a:rPr lang="en-GB" dirty="0"/>
              <a:t>before and after operation to prevent loss of swabs, tubes, blades, forceps, abdominal pacts and any instrument used. </a:t>
            </a:r>
            <a:endParaRPr lang="en-US" dirty="0"/>
          </a:p>
          <a:p>
            <a:pPr lvl="0"/>
            <a:r>
              <a:rPr lang="en-GB" dirty="0"/>
              <a:t>Theatre nurses must know where the exits are, for use in case of </a:t>
            </a:r>
            <a:r>
              <a:rPr lang="en-GB" dirty="0" smtClean="0"/>
              <a:t> an </a:t>
            </a:r>
            <a:r>
              <a:rPr lang="en-GB" dirty="0"/>
              <a:t>emergency. </a:t>
            </a:r>
            <a:endParaRPr lang="en-US" dirty="0"/>
          </a:p>
          <a:p>
            <a:endParaRPr lang="en-US" dirty="0"/>
          </a:p>
        </p:txBody>
      </p:sp>
    </p:spTree>
    <p:extLst>
      <p:ext uri="{BB962C8B-B14F-4D97-AF65-F5344CB8AC3E}">
        <p14:creationId xmlns:p14="http://schemas.microsoft.com/office/powerpoint/2010/main" val="651626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Sockets in theatre should be covered during scrubbing to prevent risk </a:t>
            </a:r>
            <a:br>
              <a:rPr lang="en-GB" dirty="0"/>
            </a:br>
            <a:r>
              <a:rPr lang="en-GB" dirty="0"/>
              <a:t>of conducting currents. They should also be one meter or more above </a:t>
            </a:r>
            <a:br>
              <a:rPr lang="en-GB" dirty="0"/>
            </a:br>
            <a:r>
              <a:rPr lang="en-GB" dirty="0"/>
              <a:t>the floor level. </a:t>
            </a:r>
            <a:endParaRPr lang="en-US" dirty="0"/>
          </a:p>
          <a:p>
            <a:pPr lvl="0"/>
            <a:r>
              <a:rPr lang="en-GB" dirty="0"/>
              <a:t>All electrical machines must be checked to ascertain optimum function </a:t>
            </a:r>
            <a:br>
              <a:rPr lang="en-GB" dirty="0"/>
            </a:br>
            <a:r>
              <a:rPr lang="en-GB" dirty="0"/>
              <a:t>before use on the patient.</a:t>
            </a:r>
            <a:endParaRPr lang="en-US" dirty="0"/>
          </a:p>
          <a:p>
            <a:endParaRPr lang="en-US" dirty="0"/>
          </a:p>
        </p:txBody>
      </p:sp>
    </p:spTree>
    <p:extLst>
      <p:ext uri="{BB962C8B-B14F-4D97-AF65-F5344CB8AC3E}">
        <p14:creationId xmlns:p14="http://schemas.microsoft.com/office/powerpoint/2010/main" val="3977708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Layout of an Operating Theatre </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GB" dirty="0"/>
              <a:t>The theatre unit is a block of buildings with a series of rooms leading off a corridor with closed doors, which separate it from the main hospital. </a:t>
            </a:r>
            <a:endParaRPr lang="en-US" dirty="0"/>
          </a:p>
          <a:p>
            <a:r>
              <a:rPr lang="en-GB" dirty="0"/>
              <a:t>The doors reduce unnecessary movement to and from theatre. A theatre should be built in a central place possibly near an intensive care unit, the surgical wards and other special wards, for example, renal unit and burns unit</a:t>
            </a:r>
            <a:r>
              <a:rPr lang="en-GB" dirty="0" smtClean="0"/>
              <a:t>.</a:t>
            </a:r>
            <a:endParaRPr lang="en-US" dirty="0"/>
          </a:p>
        </p:txBody>
      </p:sp>
    </p:spTree>
    <p:extLst>
      <p:ext uri="{BB962C8B-B14F-4D97-AF65-F5344CB8AC3E}">
        <p14:creationId xmlns:p14="http://schemas.microsoft.com/office/powerpoint/2010/main" val="2425965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Layout of an Operating Theatre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GB" dirty="0" smtClean="0"/>
              <a:t>All </a:t>
            </a:r>
            <a:r>
              <a:rPr lang="en-GB" dirty="0"/>
              <a:t>these units should be </a:t>
            </a:r>
            <a:r>
              <a:rPr lang="en-GB" dirty="0" smtClean="0"/>
              <a:t>in close  </a:t>
            </a:r>
            <a:r>
              <a:rPr lang="en-GB" dirty="0"/>
              <a:t>relation to each other, but construction should be separate and independent from all traffic and air movement within the hospital.</a:t>
            </a:r>
            <a:endParaRPr lang="en-US" dirty="0"/>
          </a:p>
          <a:p>
            <a:r>
              <a:rPr lang="en-GB" dirty="0"/>
              <a:t>A </a:t>
            </a:r>
            <a:r>
              <a:rPr lang="en-GB" dirty="0" smtClean="0"/>
              <a:t> standard theatre should consist of two areas mainly the restricted area /equipment setting rooms and the semi restricted area </a:t>
            </a:r>
            <a:endParaRPr lang="en-US" dirty="0"/>
          </a:p>
        </p:txBody>
      </p:sp>
    </p:spTree>
    <p:extLst>
      <p:ext uri="{BB962C8B-B14F-4D97-AF65-F5344CB8AC3E}">
        <p14:creationId xmlns:p14="http://schemas.microsoft.com/office/powerpoint/2010/main" val="704197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Areas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Entrance with closed doors</a:t>
            </a:r>
          </a:p>
          <a:p>
            <a:r>
              <a:rPr lang="en-US" dirty="0" smtClean="0"/>
              <a:t>Changing room with rest rooms</a:t>
            </a:r>
          </a:p>
          <a:p>
            <a:r>
              <a:rPr lang="en-US" dirty="0" smtClean="0"/>
              <a:t>Admission offices , and operating rooms</a:t>
            </a:r>
          </a:p>
          <a:p>
            <a:r>
              <a:rPr lang="en-US" dirty="0" smtClean="0"/>
              <a:t>Patient transfer areas </a:t>
            </a:r>
          </a:p>
          <a:p>
            <a:r>
              <a:rPr lang="en-US" dirty="0" smtClean="0"/>
              <a:t>Sterile rooms stores </a:t>
            </a:r>
          </a:p>
          <a:p>
            <a:r>
              <a:rPr lang="en-US" dirty="0" smtClean="0"/>
              <a:t>Seminar rooms </a:t>
            </a:r>
          </a:p>
          <a:p>
            <a:r>
              <a:rPr lang="en-US" dirty="0" smtClean="0"/>
              <a:t>Pantry /tea rooms </a:t>
            </a:r>
          </a:p>
          <a:p>
            <a:r>
              <a:rPr lang="en-US" dirty="0" smtClean="0"/>
              <a:t>General store and linen store </a:t>
            </a:r>
          </a:p>
          <a:p>
            <a:r>
              <a:rPr lang="en-US" dirty="0" smtClean="0"/>
              <a:t>Biomedical room –store for equipment</a:t>
            </a:r>
          </a:p>
          <a:p>
            <a:r>
              <a:rPr lang="en-US" dirty="0" smtClean="0"/>
              <a:t>TSSU-Theatre sterile supplies unit</a:t>
            </a:r>
          </a:p>
          <a:p>
            <a:r>
              <a:rPr lang="en-US" dirty="0" smtClean="0"/>
              <a:t>Recovery rooms and sluice rooms </a:t>
            </a:r>
            <a:endParaRPr lang="en-US" dirty="0"/>
          </a:p>
        </p:txBody>
      </p:sp>
    </p:spTree>
    <p:extLst>
      <p:ext uri="{BB962C8B-B14F-4D97-AF65-F5344CB8AC3E}">
        <p14:creationId xmlns:p14="http://schemas.microsoft.com/office/powerpoint/2010/main" val="358431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dirty="0"/>
              <a:t>Inside the theatre, the walls, floor and roof are built with labour saving materials for hygiene purposes. It has artificial ventilators, efficient artificial lights and emergency systems for use during power failure. The theatre furnishings and fittings are made of stainless materials for quick and </a:t>
            </a:r>
            <a:br>
              <a:rPr lang="en-GB" dirty="0"/>
            </a:br>
            <a:r>
              <a:rPr lang="en-GB" dirty="0"/>
              <a:t>thorough cleaning. </a:t>
            </a:r>
            <a:endParaRPr lang="en-US" dirty="0"/>
          </a:p>
          <a:p>
            <a:r>
              <a:rPr lang="en-GB" dirty="0"/>
              <a:t>All the trolleys are fitted with non-electricity conducting rubbers to minimise the risk of electric conduction. The doors and corridors are wide and high for easy movement. The ceilings are high enough for proper theatre ventilation</a:t>
            </a:r>
            <a:r>
              <a:rPr lang="en-GB" dirty="0" smtClean="0"/>
              <a:t>.</a:t>
            </a:r>
          </a:p>
          <a:p>
            <a:r>
              <a:rPr lang="en-GB" dirty="0" smtClean="0"/>
              <a:t>Operating areas are well lighted with </a:t>
            </a:r>
            <a:r>
              <a:rPr lang="en-GB" dirty="0" err="1" smtClean="0"/>
              <a:t>scrubabble</a:t>
            </a:r>
            <a:r>
              <a:rPr lang="en-GB" dirty="0" smtClean="0"/>
              <a:t> walls and floors ,non slippery floors large windows  </a:t>
            </a:r>
            <a:endParaRPr lang="en-US" dirty="0"/>
          </a:p>
          <a:p>
            <a:endParaRPr lang="en-US" dirty="0"/>
          </a:p>
        </p:txBody>
      </p:sp>
    </p:spTree>
    <p:extLst>
      <p:ext uri="{BB962C8B-B14F-4D97-AF65-F5344CB8AC3E}">
        <p14:creationId xmlns:p14="http://schemas.microsoft.com/office/powerpoint/2010/main" val="113901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surgery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Optional -scheduled at preference of </a:t>
            </a:r>
            <a:r>
              <a:rPr lang="en-US" dirty="0" err="1" smtClean="0"/>
              <a:t>pt</a:t>
            </a:r>
            <a:r>
              <a:rPr lang="en-US" dirty="0" smtClean="0"/>
              <a:t> </a:t>
            </a:r>
            <a:r>
              <a:rPr lang="en-US" dirty="0" err="1" smtClean="0"/>
              <a:t>eg</a:t>
            </a:r>
            <a:r>
              <a:rPr lang="en-US" dirty="0" smtClean="0"/>
              <a:t> cosmetic surgery</a:t>
            </a:r>
          </a:p>
          <a:p>
            <a:r>
              <a:rPr lang="en-US" dirty="0" smtClean="0"/>
              <a:t>Elective-approximate time of surgery is at the convenience of the patient ,failure to have the surgery is not  catastrophic </a:t>
            </a:r>
            <a:r>
              <a:rPr lang="en-US" dirty="0" err="1" smtClean="0"/>
              <a:t>eg</a:t>
            </a:r>
            <a:r>
              <a:rPr lang="en-US" dirty="0" smtClean="0"/>
              <a:t> superficial cyst</a:t>
            </a:r>
          </a:p>
          <a:p>
            <a:r>
              <a:rPr lang="en-US" dirty="0" smtClean="0"/>
              <a:t>Required –the condition requires surgery within a few </a:t>
            </a:r>
            <a:r>
              <a:rPr lang="en-US" dirty="0"/>
              <a:t>w</a:t>
            </a:r>
            <a:r>
              <a:rPr lang="en-US" dirty="0" smtClean="0"/>
              <a:t>eeks  </a:t>
            </a:r>
            <a:r>
              <a:rPr lang="en-US" dirty="0" err="1" smtClean="0"/>
              <a:t>eg</a:t>
            </a:r>
            <a:r>
              <a:rPr lang="en-US" dirty="0" smtClean="0"/>
              <a:t> eye cataract</a:t>
            </a:r>
          </a:p>
          <a:p>
            <a:r>
              <a:rPr lang="en-US" dirty="0" smtClean="0"/>
              <a:t>Urgent-the surgical problem requires attention within24 to 48 </a:t>
            </a:r>
            <a:r>
              <a:rPr lang="en-US" dirty="0" err="1" smtClean="0"/>
              <a:t>hrs</a:t>
            </a:r>
            <a:r>
              <a:rPr lang="en-US" dirty="0" smtClean="0"/>
              <a:t> </a:t>
            </a:r>
            <a:r>
              <a:rPr lang="en-US" dirty="0" err="1" smtClean="0"/>
              <a:t>eg</a:t>
            </a:r>
            <a:r>
              <a:rPr lang="en-US" dirty="0" smtClean="0"/>
              <a:t> cancer </a:t>
            </a:r>
          </a:p>
          <a:p>
            <a:r>
              <a:rPr lang="en-US" dirty="0" smtClean="0"/>
              <a:t>Emergency-the situation requires immediate surgical attention without delay </a:t>
            </a:r>
            <a:r>
              <a:rPr lang="en-US" dirty="0" err="1" smtClean="0"/>
              <a:t>eg</a:t>
            </a:r>
            <a:r>
              <a:rPr lang="en-US" dirty="0" smtClean="0"/>
              <a:t> intestinal obstruction</a:t>
            </a:r>
            <a:endParaRPr lang="en-US" dirty="0"/>
          </a:p>
        </p:txBody>
      </p:sp>
    </p:spTree>
    <p:extLst>
      <p:ext uri="{BB962C8B-B14F-4D97-AF65-F5344CB8AC3E}">
        <p14:creationId xmlns:p14="http://schemas.microsoft.com/office/powerpoint/2010/main" val="2240781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 SAFETY AND </a:t>
            </a:r>
            <a:r>
              <a:rPr lang="en-US" dirty="0"/>
              <a:t/>
            </a:r>
            <a:br>
              <a:rPr lang="en-US" dirty="0"/>
            </a:br>
            <a:r>
              <a:rPr lang="en-GB" b="1" dirty="0"/>
              <a:t>INFECTION PREVENTION IN </a:t>
            </a:r>
            <a:r>
              <a:rPr lang="en-US" dirty="0"/>
              <a:t/>
            </a:r>
            <a:br>
              <a:rPr lang="en-US" dirty="0"/>
            </a:br>
            <a:r>
              <a:rPr lang="en-GB" b="1" dirty="0"/>
              <a:t>THEATRE</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GB" b="1" dirty="0"/>
              <a:t>Introduction</a:t>
            </a:r>
            <a:endParaRPr lang="en-US" dirty="0"/>
          </a:p>
          <a:p>
            <a:pPr marL="0" indent="0">
              <a:buNone/>
            </a:pPr>
            <a:r>
              <a:rPr lang="en-GB" dirty="0"/>
              <a:t> </a:t>
            </a:r>
            <a:endParaRPr lang="en-US" dirty="0"/>
          </a:p>
          <a:p>
            <a:r>
              <a:rPr lang="en-GB" dirty="0"/>
              <a:t>Safety and infection prevention are of utmost importance in the operating theatre. To ensure this, in this section you will consider the preparation of the operating theatre, theatre nurse, patient and equipment. </a:t>
            </a:r>
            <a:r>
              <a:rPr lang="en-GB" dirty="0" smtClean="0"/>
              <a:t>  the </a:t>
            </a:r>
            <a:r>
              <a:rPr lang="en-GB" dirty="0"/>
              <a:t>equipment used in theatre and types of anaesthesia.</a:t>
            </a:r>
            <a:endParaRPr lang="en-US" dirty="0"/>
          </a:p>
          <a:p>
            <a:endParaRPr lang="en-US" dirty="0"/>
          </a:p>
        </p:txBody>
      </p:sp>
    </p:spTree>
    <p:extLst>
      <p:ext uri="{BB962C8B-B14F-4D97-AF65-F5344CB8AC3E}">
        <p14:creationId xmlns:p14="http://schemas.microsoft.com/office/powerpoint/2010/main" val="1738045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 </a:t>
            </a:r>
            <a:r>
              <a:rPr lang="en-GB" b="1" dirty="0"/>
              <a:t>Principles of Infection Prevention in the Operation Theatre </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reflect back on the rationale for safety and infection prevention in the wards. </a:t>
            </a:r>
            <a:endParaRPr lang="en-US" dirty="0"/>
          </a:p>
          <a:p>
            <a:r>
              <a:rPr lang="en-GB" dirty="0"/>
              <a:t>To ensure safety and prevent infection in the theatre, you must consider the following points:</a:t>
            </a:r>
            <a:endParaRPr lang="en-US" dirty="0"/>
          </a:p>
          <a:p>
            <a:pPr lvl="0"/>
            <a:r>
              <a:rPr lang="en-GB" dirty="0"/>
              <a:t>Preparation of the operation room </a:t>
            </a:r>
            <a:endParaRPr lang="en-US" dirty="0"/>
          </a:p>
          <a:p>
            <a:pPr lvl="0"/>
            <a:r>
              <a:rPr lang="en-GB" dirty="0"/>
              <a:t>Preparation of a theatre nurse </a:t>
            </a:r>
            <a:endParaRPr lang="en-US" dirty="0"/>
          </a:p>
          <a:p>
            <a:pPr lvl="0"/>
            <a:r>
              <a:rPr lang="en-GB" dirty="0"/>
              <a:t>Preparation of the equipment</a:t>
            </a:r>
            <a:endParaRPr lang="en-US" dirty="0"/>
          </a:p>
          <a:p>
            <a:endParaRPr lang="en-US" dirty="0"/>
          </a:p>
        </p:txBody>
      </p:sp>
    </p:spTree>
    <p:extLst>
      <p:ext uri="{BB962C8B-B14F-4D97-AF65-F5344CB8AC3E}">
        <p14:creationId xmlns:p14="http://schemas.microsoft.com/office/powerpoint/2010/main" val="329534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Preparation of the Operating Room</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GB" dirty="0"/>
              <a:t>The theatre and equipment must be cleaned thoroughly every morning to minimise the number of micro-organisms. Ensure high dusting of walls and clean trolleys, drip stand, operating tables and all equipment therein. You should also ensure that the floor is scrubbed with soapy water and then mopped with a disinfectant recommended by the hospital. After cleaning and drying the theatre floor, all the equipment must be returned to its proper place.</a:t>
            </a:r>
            <a:endParaRPr lang="en-US" dirty="0"/>
          </a:p>
          <a:p>
            <a:r>
              <a:rPr lang="en-GB" dirty="0"/>
              <a:t>Prepare the operating table by drying it after cleaning and placing it in the right position directly below the overhead operating lights. </a:t>
            </a:r>
            <a:r>
              <a:rPr lang="en-GB" dirty="0" smtClean="0"/>
              <a:t> </a:t>
            </a:r>
            <a:endParaRPr lang="en-US" dirty="0"/>
          </a:p>
        </p:txBody>
      </p:sp>
    </p:spTree>
    <p:extLst>
      <p:ext uri="{BB962C8B-B14F-4D97-AF65-F5344CB8AC3E}">
        <p14:creationId xmlns:p14="http://schemas.microsoft.com/office/powerpoint/2010/main" val="2792552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GB" dirty="0" smtClean="0"/>
              <a:t>It  should </a:t>
            </a:r>
            <a:r>
              <a:rPr lang="en-GB" dirty="0"/>
              <a:t>then be draped with a clean sheet ready to receive the patient. You should then set the anaesthetic tray ready and check the anaesthetic machine to ensure it is in working order for use to cauterise any bleeding vessel during operation.</a:t>
            </a:r>
            <a:endParaRPr lang="en-US" dirty="0"/>
          </a:p>
          <a:p>
            <a:r>
              <a:rPr lang="en-GB" dirty="0"/>
              <a:t>The operating lights should be checked to ensure they are in good working order. The required operating set of equipment should be ordered from the theatre sterilising room/unit.</a:t>
            </a:r>
            <a:endParaRPr lang="en-US" dirty="0"/>
          </a:p>
          <a:p>
            <a:r>
              <a:rPr lang="en-GB" dirty="0"/>
              <a:t>After the operation has been completed you should:</a:t>
            </a:r>
            <a:endParaRPr lang="en-US" dirty="0"/>
          </a:p>
          <a:p>
            <a:endParaRPr lang="en-US" dirty="0"/>
          </a:p>
        </p:txBody>
      </p:sp>
    </p:spTree>
    <p:extLst>
      <p:ext uri="{BB962C8B-B14F-4D97-AF65-F5344CB8AC3E}">
        <p14:creationId xmlns:p14="http://schemas.microsoft.com/office/powerpoint/2010/main" val="404037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Clean all fitments and equipment thoroughly </a:t>
            </a:r>
            <a:endParaRPr lang="en-US" dirty="0"/>
          </a:p>
          <a:p>
            <a:pPr lvl="0"/>
            <a:r>
              <a:rPr lang="en-GB" dirty="0"/>
              <a:t>Do high and low level dusting using the disinfectant </a:t>
            </a:r>
            <a:endParaRPr lang="en-US" dirty="0"/>
          </a:p>
          <a:p>
            <a:pPr lvl="0"/>
            <a:r>
              <a:rPr lang="en-GB" dirty="0"/>
              <a:t>Clean the floor and drains with the disinfectant </a:t>
            </a:r>
            <a:endParaRPr lang="en-US" dirty="0"/>
          </a:p>
          <a:p>
            <a:pPr lvl="0"/>
            <a:r>
              <a:rPr lang="en-GB" dirty="0"/>
              <a:t>Wipe the operating lights with a clean damp towel</a:t>
            </a:r>
            <a:endParaRPr lang="en-US" dirty="0"/>
          </a:p>
          <a:p>
            <a:endParaRPr lang="en-US" dirty="0"/>
          </a:p>
        </p:txBody>
      </p:sp>
    </p:spTree>
    <p:extLst>
      <p:ext uri="{BB962C8B-B14F-4D97-AF65-F5344CB8AC3E}">
        <p14:creationId xmlns:p14="http://schemas.microsoft.com/office/powerpoint/2010/main" val="827247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Preparation of the Nurse</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GB" dirty="0"/>
              <a:t>After entering the theatre unit, you should go straight to the changing rooms. Take a shower and change into your theatre suit and boots. Personal clothes should be locked in a locker within the changing room. Your head should be covered with a clean, sterile theatre cap. If you have any respiratory infection you are advised not to enter the operating room. A very high standard of personal hygiene should be maintained. You should avoid movement in and out of the theatre and any time that happens you should change into another clean theatre suit before re-entering the operating room.</a:t>
            </a:r>
            <a:endParaRPr lang="en-US" dirty="0"/>
          </a:p>
          <a:p>
            <a:endParaRPr lang="en-US" dirty="0"/>
          </a:p>
        </p:txBody>
      </p:sp>
    </p:spTree>
    <p:extLst>
      <p:ext uri="{BB962C8B-B14F-4D97-AF65-F5344CB8AC3E}">
        <p14:creationId xmlns:p14="http://schemas.microsoft.com/office/powerpoint/2010/main" val="2590782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It is advisable for you to visit the toilet to empty your bowels and bladder before taking a shower and putting on the sterile theatre suit to minimise the need of using this facility later during the theatre activities. However, this is just a precautionary measure and you should change your theatre suit any time the toilet facilities are used if you are to go back to the operating room.</a:t>
            </a:r>
            <a:endParaRPr lang="en-US" dirty="0"/>
          </a:p>
          <a:p>
            <a:endParaRPr lang="en-US" dirty="0"/>
          </a:p>
        </p:txBody>
      </p:sp>
    </p:spTree>
    <p:extLst>
      <p:ext uri="{BB962C8B-B14F-4D97-AF65-F5344CB8AC3E}">
        <p14:creationId xmlns:p14="http://schemas.microsoft.com/office/powerpoint/2010/main" val="3400541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Scrubbing</a:t>
            </a:r>
            <a:r>
              <a:rPr lang="en-GB"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This is done to remove micro-organisms from the forearm and arms by mechanical washing and chemical disinfections before taking part in surgical procedure. This helps prevent the possibility of the patient being contaminated by bacteria from the hands and arms.</a:t>
            </a:r>
            <a:endParaRPr lang="en-US" dirty="0"/>
          </a:p>
          <a:p>
            <a:r>
              <a:rPr lang="en-GB" dirty="0"/>
              <a:t>Preparation for this procedure involves the following:</a:t>
            </a:r>
            <a:endParaRPr lang="en-US" dirty="0"/>
          </a:p>
          <a:p>
            <a:endParaRPr lang="en-US" dirty="0"/>
          </a:p>
        </p:txBody>
      </p:sp>
    </p:spTree>
    <p:extLst>
      <p:ext uri="{BB962C8B-B14F-4D97-AF65-F5344CB8AC3E}">
        <p14:creationId xmlns:p14="http://schemas.microsoft.com/office/powerpoint/2010/main" val="3759563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GB" dirty="0"/>
              <a:t>The theatre suit should have the top/shirt tidily tucked in. Roll the sleeves up to at least three inches above the elbow. </a:t>
            </a:r>
            <a:endParaRPr lang="en-US" dirty="0"/>
          </a:p>
          <a:p>
            <a:pPr lvl="0"/>
            <a:r>
              <a:rPr lang="en-GB" dirty="0"/>
              <a:t>A cap should be worn to cover all the hair, tie the tape at </a:t>
            </a:r>
            <a:br>
              <a:rPr lang="en-GB" dirty="0"/>
            </a:br>
            <a:r>
              <a:rPr lang="en-GB" dirty="0"/>
              <a:t>the back. </a:t>
            </a:r>
            <a:endParaRPr lang="en-US" dirty="0"/>
          </a:p>
          <a:p>
            <a:pPr lvl="0"/>
            <a:r>
              <a:rPr lang="en-GB" dirty="0"/>
              <a:t>A mask should be worn with the short side above the nose and the long side under the chin. </a:t>
            </a:r>
            <a:endParaRPr lang="en-US" dirty="0"/>
          </a:p>
          <a:p>
            <a:pPr lvl="0"/>
            <a:r>
              <a:rPr lang="en-GB" dirty="0"/>
              <a:t>Remove all jewellery, wide wedding rings, dress rings, watches, earrings and necklaces. </a:t>
            </a:r>
            <a:endParaRPr lang="en-US" dirty="0"/>
          </a:p>
          <a:p>
            <a:pPr lvl="0"/>
            <a:r>
              <a:rPr lang="en-GB" dirty="0"/>
              <a:t>Finger nails must be short and clean without nail varnish. </a:t>
            </a:r>
            <a:endParaRPr lang="en-US" dirty="0"/>
          </a:p>
          <a:p>
            <a:pPr lvl="0"/>
            <a:r>
              <a:rPr lang="en-GB" dirty="0"/>
              <a:t>No cut wounds or septic wound on fingers. </a:t>
            </a:r>
            <a:endParaRPr lang="en-US" dirty="0"/>
          </a:p>
          <a:p>
            <a:endParaRPr lang="en-US" dirty="0"/>
          </a:p>
        </p:txBody>
      </p:sp>
    </p:spTree>
    <p:extLst>
      <p:ext uri="{BB962C8B-B14F-4D97-AF65-F5344CB8AC3E}">
        <p14:creationId xmlns:p14="http://schemas.microsoft.com/office/powerpoint/2010/main" val="1208816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GB" dirty="0"/>
              <a:t>No upper respiratory tract infection. </a:t>
            </a:r>
            <a:endParaRPr lang="en-US" dirty="0"/>
          </a:p>
          <a:p>
            <a:pPr lvl="0"/>
            <a:r>
              <a:rPr lang="en-GB" dirty="0"/>
              <a:t>No gastroenteritis. </a:t>
            </a:r>
            <a:endParaRPr lang="en-US" dirty="0"/>
          </a:p>
          <a:p>
            <a:pPr lvl="0"/>
            <a:r>
              <a:rPr lang="en-GB" dirty="0"/>
              <a:t>Wear a mackintosh apron to protect your scrub suit. </a:t>
            </a:r>
            <a:endParaRPr lang="en-US" dirty="0"/>
          </a:p>
          <a:p>
            <a:pPr lvl="0"/>
            <a:r>
              <a:rPr lang="en-GB" dirty="0"/>
              <a:t>Regulate temperature and flow of water to suit you. </a:t>
            </a:r>
            <a:endParaRPr lang="en-US" dirty="0"/>
          </a:p>
          <a:p>
            <a:pPr lvl="0"/>
            <a:r>
              <a:rPr lang="en-GB" dirty="0"/>
              <a:t>Scrubbing time varies according to the type of soap or chemical used. For example, if using </a:t>
            </a:r>
            <a:r>
              <a:rPr lang="en-GB" dirty="0" err="1"/>
              <a:t>gamophen</a:t>
            </a:r>
            <a:r>
              <a:rPr lang="en-GB" dirty="0"/>
              <a:t> soap, which contains hexachlorophene disinfectants, you should scrub for five minutes; if using </a:t>
            </a:r>
            <a:r>
              <a:rPr lang="en-GB" dirty="0" err="1"/>
              <a:t>hibiscrub</a:t>
            </a:r>
            <a:r>
              <a:rPr lang="en-GB" dirty="0"/>
              <a:t>, two minutes; ordinary soap, ten to fifteen minutes.</a:t>
            </a:r>
            <a:endParaRPr lang="en-US" dirty="0"/>
          </a:p>
          <a:p>
            <a:endParaRPr lang="en-US" dirty="0"/>
          </a:p>
        </p:txBody>
      </p:sp>
    </p:spTree>
    <p:extLst>
      <p:ext uri="{BB962C8B-B14F-4D97-AF65-F5344CB8AC3E}">
        <p14:creationId xmlns:p14="http://schemas.microsoft.com/office/powerpoint/2010/main" val="179925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History of Theatre Nursing </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Theatre nursing has developed alongside the history of surgery. Surgery is an old form of treatment that can be traced back through the history of man. In the past, there were no theatres, no trained personnel, no anaesthesia and no equipment. Operations were performed at home. Problems during this time included </a:t>
            </a:r>
            <a:r>
              <a:rPr lang="en-GB" b="1" dirty="0"/>
              <a:t>infection</a:t>
            </a:r>
            <a:r>
              <a:rPr lang="en-GB" dirty="0"/>
              <a:t>, </a:t>
            </a:r>
            <a:r>
              <a:rPr lang="en-GB" b="1" dirty="0"/>
              <a:t>bleeding</a:t>
            </a:r>
            <a:r>
              <a:rPr lang="en-GB" dirty="0"/>
              <a:t> and </a:t>
            </a:r>
            <a:r>
              <a:rPr lang="en-GB" b="1" dirty="0"/>
              <a:t>pain</a:t>
            </a:r>
            <a:r>
              <a:rPr lang="en-GB" dirty="0"/>
              <a:t>. </a:t>
            </a:r>
            <a:endParaRPr lang="en-US" dirty="0"/>
          </a:p>
          <a:p>
            <a:endParaRPr lang="en-US" dirty="0"/>
          </a:p>
        </p:txBody>
      </p:sp>
    </p:spTree>
    <p:extLst>
      <p:ext uri="{BB962C8B-B14F-4D97-AF65-F5344CB8AC3E}">
        <p14:creationId xmlns:p14="http://schemas.microsoft.com/office/powerpoint/2010/main" val="1562411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procedure should be followed for a complete scrub: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lvl="0"/>
            <a:r>
              <a:rPr lang="en-GB" dirty="0"/>
              <a:t>Use the wall clock to time yourself. </a:t>
            </a:r>
            <a:endParaRPr lang="en-US" dirty="0"/>
          </a:p>
          <a:p>
            <a:pPr lvl="0"/>
            <a:r>
              <a:rPr lang="en-GB" dirty="0"/>
              <a:t>Wet the hands and arms to the elbow. </a:t>
            </a:r>
            <a:endParaRPr lang="en-US" dirty="0"/>
          </a:p>
          <a:p>
            <a:pPr lvl="0"/>
            <a:r>
              <a:rPr lang="en-GB" dirty="0"/>
              <a:t>Pick the soap and make a lot of lather on the hands and arms (the soap remains in hands until the point of drop </a:t>
            </a:r>
            <a:br>
              <a:rPr lang="en-GB" dirty="0"/>
            </a:br>
            <a:r>
              <a:rPr lang="en-GB" dirty="0"/>
              <a:t>off later). </a:t>
            </a:r>
            <a:endParaRPr lang="en-US" dirty="0"/>
          </a:p>
          <a:p>
            <a:pPr lvl="0"/>
            <a:r>
              <a:rPr lang="en-GB" dirty="0"/>
              <a:t>Wash hands and arms for one minute. This is called a </a:t>
            </a:r>
            <a:br>
              <a:rPr lang="en-GB" dirty="0"/>
            </a:br>
            <a:r>
              <a:rPr lang="en-GB" u="sng" dirty="0"/>
              <a:t>social wash. </a:t>
            </a:r>
            <a:endParaRPr lang="en-US" dirty="0"/>
          </a:p>
          <a:p>
            <a:pPr lvl="0"/>
            <a:r>
              <a:rPr lang="en-GB" dirty="0"/>
              <a:t>Keeping the fingertips uppermost all the time, rinse hands to the elbow. </a:t>
            </a:r>
            <a:endParaRPr lang="en-US" dirty="0"/>
          </a:p>
          <a:p>
            <a:pPr lvl="0"/>
            <a:r>
              <a:rPr lang="en-GB" dirty="0"/>
              <a:t>Using the elbow, press the hutch of the dispenser and pick one sterile brush. Lather the brush and keep tablet of soap at back of the brush between your palm and brush in your </a:t>
            </a:r>
            <a:br>
              <a:rPr lang="en-GB" dirty="0"/>
            </a:br>
            <a:r>
              <a:rPr lang="en-GB" dirty="0"/>
              <a:t>right hand. </a:t>
            </a:r>
            <a:endParaRPr lang="en-US" dirty="0"/>
          </a:p>
          <a:p>
            <a:endParaRPr lang="en-US" dirty="0"/>
          </a:p>
        </p:txBody>
      </p:sp>
    </p:spTree>
    <p:extLst>
      <p:ext uri="{BB962C8B-B14F-4D97-AF65-F5344CB8AC3E}">
        <p14:creationId xmlns:p14="http://schemas.microsoft.com/office/powerpoint/2010/main" val="2747752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Starting with the left hand put your fingers together and scrub the fingernails. Move to the fingers, and then wipe off the hand and palm. Use a circular movement inside the palm. </a:t>
            </a:r>
            <a:endParaRPr lang="en-US" dirty="0"/>
          </a:p>
        </p:txBody>
      </p:sp>
    </p:spTree>
    <p:extLst>
      <p:ext uri="{BB962C8B-B14F-4D97-AF65-F5344CB8AC3E}">
        <p14:creationId xmlns:p14="http://schemas.microsoft.com/office/powerpoint/2010/main" val="31342425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GB" dirty="0"/>
              <a:t>Spend extra time at the folds of the wrist. Do this for 1½ minutes, rinsing often and starting again.</a:t>
            </a:r>
            <a:endParaRPr lang="en-US" dirty="0"/>
          </a:p>
          <a:p>
            <a:r>
              <a:rPr lang="en-GB" dirty="0"/>
              <a:t>8.  Rinse the hands from fingertips to wrists after the 1½ </a:t>
            </a:r>
            <a:br>
              <a:rPr lang="en-GB" dirty="0"/>
            </a:br>
            <a:r>
              <a:rPr lang="en-GB" dirty="0"/>
              <a:t>         minutes. Rinse the brush and soap as well.</a:t>
            </a:r>
            <a:br>
              <a:rPr lang="en-GB" dirty="0"/>
            </a:br>
            <a:r>
              <a:rPr lang="en-GB" dirty="0"/>
              <a:t>    9.  Change over to the right hand and repeat the procedures </a:t>
            </a:r>
            <a:br>
              <a:rPr lang="en-GB" dirty="0"/>
            </a:br>
            <a:r>
              <a:rPr lang="en-GB" dirty="0"/>
              <a:t>       </a:t>
            </a:r>
            <a:r>
              <a:rPr lang="en-GB" dirty="0" smtClean="0"/>
              <a:t>. </a:t>
            </a:r>
            <a:r>
              <a:rPr lang="en-GB" dirty="0"/>
              <a:t>Spend another 1½ minutes. Drop the bush into the</a:t>
            </a:r>
            <a:br>
              <a:rPr lang="en-GB" dirty="0"/>
            </a:br>
            <a:r>
              <a:rPr lang="en-GB" dirty="0"/>
              <a:t>         correct receptacle provided. Keep the soap still in hands.</a:t>
            </a:r>
            <a:br>
              <a:rPr lang="en-GB" dirty="0"/>
            </a:br>
            <a:r>
              <a:rPr lang="en-GB" dirty="0"/>
              <a:t>  10.  Lather hands and wash up to the wrist for another minute. </a:t>
            </a:r>
            <a:br>
              <a:rPr lang="en-GB" dirty="0"/>
            </a:br>
            <a:r>
              <a:rPr lang="en-GB" dirty="0"/>
              <a:t>         Rinse the soap and drop it back into the soap dish</a:t>
            </a:r>
            <a:endParaRPr lang="en-US" dirty="0"/>
          </a:p>
        </p:txBody>
      </p:sp>
    </p:spTree>
    <p:extLst>
      <p:ext uri="{BB962C8B-B14F-4D97-AF65-F5344CB8AC3E}">
        <p14:creationId xmlns:p14="http://schemas.microsoft.com/office/powerpoint/2010/main" val="4224909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GB" dirty="0"/>
              <a:t>  11.  Take all necessary precautions to avoid touching the tap</a:t>
            </a:r>
            <a:br>
              <a:rPr lang="en-GB" dirty="0"/>
            </a:br>
            <a:r>
              <a:rPr lang="en-GB" dirty="0"/>
              <a:t>         handles during this exercise as this contaminates the hands.</a:t>
            </a:r>
            <a:br>
              <a:rPr lang="en-GB" dirty="0"/>
            </a:br>
            <a:r>
              <a:rPr lang="en-GB" dirty="0"/>
              <a:t>  </a:t>
            </a:r>
            <a:r>
              <a:rPr lang="en-GB" dirty="0" smtClean="0"/>
              <a:t>12</a:t>
            </a:r>
          </a:p>
          <a:p>
            <a:r>
              <a:rPr lang="en-GB" dirty="0" smtClean="0"/>
              <a:t>.</a:t>
            </a:r>
            <a:r>
              <a:rPr lang="en-GB" dirty="0"/>
              <a:t>  Rinse the hands and arms thoroughly in one direction only </a:t>
            </a:r>
            <a:br>
              <a:rPr lang="en-GB" dirty="0"/>
            </a:br>
            <a:r>
              <a:rPr lang="en-GB" dirty="0"/>
              <a:t>         starting from fingertips working down systematically </a:t>
            </a:r>
            <a:br>
              <a:rPr lang="en-GB" dirty="0"/>
            </a:br>
            <a:r>
              <a:rPr lang="en-GB" dirty="0"/>
              <a:t>         to elbows. </a:t>
            </a:r>
            <a:br>
              <a:rPr lang="en-GB" dirty="0"/>
            </a:br>
            <a:r>
              <a:rPr lang="en-GB" dirty="0"/>
              <a:t>  </a:t>
            </a:r>
            <a:r>
              <a:rPr lang="en-GB" dirty="0" smtClean="0"/>
              <a:t>13</a:t>
            </a:r>
          </a:p>
          <a:p>
            <a:r>
              <a:rPr lang="en-GB" dirty="0" smtClean="0"/>
              <a:t>.</a:t>
            </a:r>
            <a:r>
              <a:rPr lang="en-GB" dirty="0"/>
              <a:t>  Close the taps using elbows. Keep hands together upright, </a:t>
            </a:r>
            <a:br>
              <a:rPr lang="en-GB" dirty="0"/>
            </a:br>
            <a:r>
              <a:rPr lang="en-GB" dirty="0"/>
              <a:t>         fingers higher than elbows. A total of five to ten minutes </a:t>
            </a:r>
            <a:br>
              <a:rPr lang="en-GB" dirty="0"/>
            </a:br>
            <a:r>
              <a:rPr lang="en-GB" dirty="0"/>
              <a:t>         have been observed during the procedure.</a:t>
            </a:r>
            <a:br>
              <a:rPr lang="en-GB" dirty="0"/>
            </a:br>
            <a:r>
              <a:rPr lang="en-GB" dirty="0"/>
              <a:t>  14.  </a:t>
            </a:r>
            <a:endParaRPr lang="en-GB" dirty="0" smtClean="0"/>
          </a:p>
          <a:p>
            <a:r>
              <a:rPr lang="en-GB" dirty="0" smtClean="0"/>
              <a:t>The </a:t>
            </a:r>
            <a:r>
              <a:rPr lang="en-GB" dirty="0"/>
              <a:t>circulating nurse will remove the mackintosh apron.</a:t>
            </a:r>
            <a:endParaRPr lang="en-US" dirty="0"/>
          </a:p>
          <a:p>
            <a:endParaRPr lang="en-US" dirty="0"/>
          </a:p>
        </p:txBody>
      </p:sp>
    </p:spTree>
    <p:extLst>
      <p:ext uri="{BB962C8B-B14F-4D97-AF65-F5344CB8AC3E}">
        <p14:creationId xmlns:p14="http://schemas.microsoft.com/office/powerpoint/2010/main" val="3609870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Drying</a:t>
            </a:r>
            <a:r>
              <a:rPr lang="en-GB" dirty="0"/>
              <a:t/>
            </a:r>
            <a:br>
              <a:rPr lang="en-GB" dirty="0"/>
            </a:br>
            <a:endParaRPr lang="en-US" dirty="0"/>
          </a:p>
        </p:txBody>
      </p:sp>
      <p:sp>
        <p:nvSpPr>
          <p:cNvPr id="3" name="Content Placeholder 2"/>
          <p:cNvSpPr>
            <a:spLocks noGrp="1"/>
          </p:cNvSpPr>
          <p:nvPr>
            <p:ph idx="1"/>
          </p:nvPr>
        </p:nvSpPr>
        <p:spPr/>
        <p:txBody>
          <a:bodyPr>
            <a:normAutofit lnSpcReduction="10000"/>
          </a:bodyPr>
          <a:lstStyle/>
          <a:p>
            <a:r>
              <a:rPr lang="en-GB" dirty="0"/>
              <a:t>Pick up the towel and step back. Start with the left hand and blot dry the fingers, the webs of the hand and the palm well. and then move to the back of the hand, and the forearm, using a circular movement to the elbows. Change the towel to the left hand with the wet part against the left palm. Using the dry part of the towel, repeat the same procedure on the other arm. When you get to the elbow, discard the used towel in the dispenser provided.</a:t>
            </a:r>
            <a:endParaRPr lang="en-US" dirty="0"/>
          </a:p>
          <a:p>
            <a:endParaRPr lang="en-US" dirty="0"/>
          </a:p>
        </p:txBody>
      </p:sp>
    </p:spTree>
    <p:extLst>
      <p:ext uri="{BB962C8B-B14F-4D97-AF65-F5344CB8AC3E}">
        <p14:creationId xmlns:p14="http://schemas.microsoft.com/office/powerpoint/2010/main" val="170250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Gowning</a:t>
            </a:r>
            <a:endParaRPr lang="en-US" dirty="0"/>
          </a:p>
        </p:txBody>
      </p:sp>
      <p:sp>
        <p:nvSpPr>
          <p:cNvPr id="3" name="Content Placeholder 2"/>
          <p:cNvSpPr>
            <a:spLocks noGrp="1"/>
          </p:cNvSpPr>
          <p:nvPr>
            <p:ph idx="1"/>
          </p:nvPr>
        </p:nvSpPr>
        <p:spPr/>
        <p:txBody>
          <a:bodyPr/>
          <a:lstStyle/>
          <a:p>
            <a:r>
              <a:rPr lang="en-GB" dirty="0"/>
              <a:t>The following procedure should be followed when gowning: </a:t>
            </a:r>
            <a:endParaRPr lang="en-US" dirty="0"/>
          </a:p>
          <a:p>
            <a:pPr lvl="0"/>
            <a:r>
              <a:rPr lang="en-GB" dirty="0"/>
              <a:t>Pick a gown and step back. </a:t>
            </a:r>
            <a:endParaRPr lang="en-US" dirty="0"/>
          </a:p>
          <a:p>
            <a:r>
              <a:rPr lang="en-GB" dirty="0"/>
              <a:t>Hold the neck-band and let the bottom hem drop.</a:t>
            </a:r>
            <a:endParaRPr lang="en-US" dirty="0"/>
          </a:p>
        </p:txBody>
      </p:sp>
    </p:spTree>
    <p:extLst>
      <p:ext uri="{BB962C8B-B14F-4D97-AF65-F5344CB8AC3E}">
        <p14:creationId xmlns:p14="http://schemas.microsoft.com/office/powerpoint/2010/main" val="1078602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a:t>Open the gown and slide both hands in through the </a:t>
            </a:r>
            <a:r>
              <a:rPr lang="en-GB" dirty="0" smtClean="0"/>
              <a:t>arm holes</a:t>
            </a:r>
            <a:r>
              <a:rPr lang="en-GB" dirty="0"/>
              <a:t/>
            </a:r>
            <a:br>
              <a:rPr lang="en-GB" dirty="0"/>
            </a:br>
            <a:r>
              <a:rPr lang="en-GB" dirty="0" smtClean="0"/>
              <a:t> </a:t>
            </a:r>
            <a:endParaRPr lang="en-US" dirty="0"/>
          </a:p>
          <a:p>
            <a:pPr lvl="0"/>
            <a:r>
              <a:rPr lang="en-GB" dirty="0"/>
              <a:t>Do not touch the outside of the gown with your bare hands. </a:t>
            </a:r>
            <a:endParaRPr lang="en-US" dirty="0"/>
          </a:p>
          <a:p>
            <a:pPr lvl="0"/>
            <a:r>
              <a:rPr lang="en-GB" dirty="0"/>
              <a:t>The Runner Nurse will first tie the neck and shoulder bands then wristbands without touching the gown.</a:t>
            </a:r>
            <a:endParaRPr lang="en-US" dirty="0"/>
          </a:p>
          <a:p>
            <a:endParaRPr lang="en-US" dirty="0"/>
          </a:p>
        </p:txBody>
      </p:sp>
    </p:spTree>
    <p:extLst>
      <p:ext uri="{BB962C8B-B14F-4D97-AF65-F5344CB8AC3E}">
        <p14:creationId xmlns:p14="http://schemas.microsoft.com/office/powerpoint/2010/main" val="272115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Gloving</a:t>
            </a:r>
            <a:endParaRPr lang="en-US" dirty="0"/>
          </a:p>
        </p:txBody>
      </p:sp>
      <p:sp>
        <p:nvSpPr>
          <p:cNvPr id="3" name="Content Placeholder 2"/>
          <p:cNvSpPr>
            <a:spLocks noGrp="1"/>
          </p:cNvSpPr>
          <p:nvPr>
            <p:ph idx="1"/>
          </p:nvPr>
        </p:nvSpPr>
        <p:spPr/>
        <p:txBody>
          <a:bodyPr>
            <a:normAutofit fontScale="77500" lnSpcReduction="20000"/>
          </a:bodyPr>
          <a:lstStyle/>
          <a:p>
            <a:pPr lvl="0"/>
            <a:r>
              <a:rPr lang="en-GB" dirty="0"/>
              <a:t>Arrange gloves on the trolley with glove finger portion away from you. </a:t>
            </a:r>
            <a:endParaRPr lang="en-US" dirty="0"/>
          </a:p>
          <a:p>
            <a:pPr lvl="0"/>
            <a:r>
              <a:rPr lang="en-GB" dirty="0"/>
              <a:t>Pick the glove with left hand holding at the folded part and slip in your right hand. Fold the tip of the sleeve on right hand and pass the glove over. </a:t>
            </a:r>
            <a:endParaRPr lang="en-US" dirty="0"/>
          </a:p>
          <a:p>
            <a:pPr lvl="0"/>
            <a:r>
              <a:rPr lang="en-GB" dirty="0"/>
              <a:t>Using the gloved hand slip your fingers beneath the folded area of the remaining glove and slip in the left hand into </a:t>
            </a:r>
            <a:br>
              <a:rPr lang="en-GB" dirty="0"/>
            </a:br>
            <a:r>
              <a:rPr lang="en-GB" dirty="0"/>
              <a:t>the glove. </a:t>
            </a:r>
            <a:endParaRPr lang="en-US" dirty="0"/>
          </a:p>
          <a:p>
            <a:pPr lvl="0"/>
            <a:r>
              <a:rPr lang="en-GB" dirty="0"/>
              <a:t>Unroll the cuff of the glove covering the cuff of the sleeve. </a:t>
            </a:r>
            <a:endParaRPr lang="en-US" dirty="0"/>
          </a:p>
          <a:p>
            <a:pPr lvl="0"/>
            <a:r>
              <a:rPr lang="en-GB" dirty="0"/>
              <a:t>Do the same for the opposite hand using the same technique. </a:t>
            </a:r>
            <a:endParaRPr lang="en-US" dirty="0"/>
          </a:p>
          <a:p>
            <a:pPr lvl="0"/>
            <a:r>
              <a:rPr lang="en-GB" dirty="0"/>
              <a:t>Ensure you do not contaminate any area that will come in contact with the sterile field.</a:t>
            </a:r>
            <a:endParaRPr lang="en-US" dirty="0"/>
          </a:p>
          <a:p>
            <a:endParaRPr lang="en-US" dirty="0"/>
          </a:p>
        </p:txBody>
      </p:sp>
    </p:spTree>
    <p:extLst>
      <p:ext uri="{BB962C8B-B14F-4D97-AF65-F5344CB8AC3E}">
        <p14:creationId xmlns:p14="http://schemas.microsoft.com/office/powerpoint/2010/main" val="1341711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Patient’s Skin Preparation</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GB" dirty="0"/>
              <a:t>Skin preparation depends on the area being operated. </a:t>
            </a:r>
            <a:endParaRPr lang="en-US" dirty="0"/>
          </a:p>
          <a:p>
            <a:r>
              <a:rPr lang="en-GB" dirty="0"/>
              <a:t>Preparation of the skin includes vigorous sponging of the skin with a sponge soaked in strong disinfectant held in a sponge </a:t>
            </a:r>
            <a:br>
              <a:rPr lang="en-GB" dirty="0"/>
            </a:br>
            <a:r>
              <a:rPr lang="en-GB" dirty="0"/>
              <a:t>holding forceps. </a:t>
            </a:r>
            <a:endParaRPr lang="en-US" dirty="0"/>
          </a:p>
          <a:p>
            <a:r>
              <a:rPr lang="en-GB" dirty="0"/>
              <a:t>Disinfectants used include </a:t>
            </a:r>
            <a:r>
              <a:rPr lang="en-GB" dirty="0" err="1"/>
              <a:t>centrimide</a:t>
            </a:r>
            <a:r>
              <a:rPr lang="en-GB" dirty="0"/>
              <a:t> and </a:t>
            </a:r>
            <a:r>
              <a:rPr lang="en-GB" dirty="0" err="1"/>
              <a:t>hibitine</a:t>
            </a:r>
            <a:r>
              <a:rPr lang="en-GB" dirty="0"/>
              <a:t> in spirit. After sponging, the area is swabbed once with iodine in spirit or </a:t>
            </a:r>
            <a:r>
              <a:rPr lang="en-GB" dirty="0" err="1"/>
              <a:t>hibitine</a:t>
            </a:r>
            <a:r>
              <a:rPr lang="en-GB" dirty="0"/>
              <a:t> 5% in 70% alcohol.</a:t>
            </a:r>
            <a:endParaRPr lang="en-US" dirty="0"/>
          </a:p>
          <a:p>
            <a:endParaRPr lang="en-US" dirty="0"/>
          </a:p>
        </p:txBody>
      </p:sp>
    </p:spTree>
    <p:extLst>
      <p:ext uri="{BB962C8B-B14F-4D97-AF65-F5344CB8AC3E}">
        <p14:creationId xmlns:p14="http://schemas.microsoft.com/office/powerpoint/2010/main" val="530814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The purpose of draping is to maintain an adequate sterile field for the surgical procedure. </a:t>
            </a:r>
            <a:endParaRPr lang="en-US" dirty="0"/>
          </a:p>
          <a:p>
            <a:r>
              <a:rPr lang="en-GB" dirty="0"/>
              <a:t>The scrub nurse gives the surgeon the sterile towel to cover the area above the operation site and below and the sides.</a:t>
            </a:r>
            <a:endParaRPr lang="en-US" dirty="0"/>
          </a:p>
          <a:p>
            <a:endParaRPr lang="en-US" dirty="0"/>
          </a:p>
        </p:txBody>
      </p:sp>
    </p:spTree>
    <p:extLst>
      <p:ext uri="{BB962C8B-B14F-4D97-AF65-F5344CB8AC3E}">
        <p14:creationId xmlns:p14="http://schemas.microsoft.com/office/powerpoint/2010/main" val="1136991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a:t>in 17 BC, alcohol and opium were used to relieve pain by Napoleon who performed an amputation while the patient slept for 24 hours</a:t>
            </a:r>
            <a:r>
              <a:rPr lang="en-GB" dirty="0" smtClean="0"/>
              <a:t>.</a:t>
            </a:r>
          </a:p>
          <a:p>
            <a:r>
              <a:rPr lang="en-GB" dirty="0" smtClean="0"/>
              <a:t> </a:t>
            </a:r>
            <a:r>
              <a:rPr lang="en-GB" dirty="0"/>
              <a:t>By 1772, Joseph Priestly discovered the use of nitrous oxide as anaesthesia, and in 1842, Dr Crawford discovered the use of </a:t>
            </a:r>
            <a:r>
              <a:rPr lang="en-GB" dirty="0" smtClean="0"/>
              <a:t>ether</a:t>
            </a:r>
            <a:endParaRPr lang="en-US" dirty="0"/>
          </a:p>
        </p:txBody>
      </p:sp>
    </p:spTree>
    <p:extLst>
      <p:ext uri="{BB962C8B-B14F-4D97-AF65-F5344CB8AC3E}">
        <p14:creationId xmlns:p14="http://schemas.microsoft.com/office/powerpoint/2010/main" val="2799804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ROOM PROCEDURES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GB" dirty="0" smtClean="0"/>
              <a:t>   Preparation of the </a:t>
            </a:r>
            <a:r>
              <a:rPr lang="en-GB" dirty="0" err="1" smtClean="0"/>
              <a:t>anesthetic</a:t>
            </a:r>
            <a:r>
              <a:rPr lang="en-GB" dirty="0" smtClean="0"/>
              <a:t> table</a:t>
            </a:r>
          </a:p>
          <a:p>
            <a:pPr marL="514350" indent="-514350">
              <a:buFont typeface="+mj-lt"/>
              <a:buAutoNum type="arabicPeriod"/>
            </a:pPr>
            <a:r>
              <a:rPr lang="en-GB" dirty="0" smtClean="0"/>
              <a:t>Preparation of theatre and equipment</a:t>
            </a:r>
          </a:p>
          <a:p>
            <a:pPr marL="514350" indent="-514350">
              <a:buFont typeface="+mj-lt"/>
              <a:buAutoNum type="arabicPeriod"/>
            </a:pPr>
            <a:r>
              <a:rPr lang="en-GB" dirty="0" smtClean="0"/>
              <a:t>Setting of sterile trolley</a:t>
            </a:r>
          </a:p>
          <a:p>
            <a:pPr marL="514350" indent="-514350">
              <a:buFont typeface="+mj-lt"/>
              <a:buAutoNum type="arabicPeriod"/>
            </a:pPr>
            <a:r>
              <a:rPr lang="en-GB" dirty="0" smtClean="0"/>
              <a:t>Scrubbing</a:t>
            </a:r>
          </a:p>
          <a:p>
            <a:pPr marL="514350" indent="-514350">
              <a:buFont typeface="+mj-lt"/>
              <a:buAutoNum type="arabicPeriod"/>
            </a:pPr>
            <a:r>
              <a:rPr lang="en-GB" dirty="0" smtClean="0"/>
              <a:t>Gowning </a:t>
            </a:r>
          </a:p>
          <a:p>
            <a:pPr marL="514350" indent="-514350">
              <a:buFont typeface="+mj-lt"/>
              <a:buAutoNum type="arabicPeriod"/>
            </a:pPr>
            <a:r>
              <a:rPr lang="en-GB" smtClean="0"/>
              <a:t>Gloving</a:t>
            </a:r>
            <a:endParaRPr lang="en-GB" dirty="0" smtClean="0"/>
          </a:p>
          <a:p>
            <a:pPr marL="0" indent="0">
              <a:buNone/>
            </a:pPr>
            <a:r>
              <a:rPr lang="en-GB" dirty="0" smtClean="0"/>
              <a:t>After </a:t>
            </a:r>
            <a:r>
              <a:rPr lang="en-GB" dirty="0"/>
              <a:t>draping, the scrub nurse brings the operation trolley and instrument trolley next to the table.</a:t>
            </a:r>
            <a:endParaRPr lang="en-US" dirty="0"/>
          </a:p>
          <a:p>
            <a:endParaRPr lang="en-US" dirty="0"/>
          </a:p>
        </p:txBody>
      </p:sp>
    </p:spTree>
    <p:extLst>
      <p:ext uri="{BB962C8B-B14F-4D97-AF65-F5344CB8AC3E}">
        <p14:creationId xmlns:p14="http://schemas.microsoft.com/office/powerpoint/2010/main" val="12506634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of </a:t>
            </a:r>
            <a:r>
              <a:rPr lang="en-US" dirty="0"/>
              <a:t>A</a:t>
            </a:r>
            <a:r>
              <a:rPr lang="en-US" dirty="0" smtClean="0"/>
              <a:t>nesthetic </a:t>
            </a:r>
            <a:r>
              <a:rPr lang="en-US" dirty="0"/>
              <a:t>T</a:t>
            </a:r>
            <a:r>
              <a:rPr lang="en-US" dirty="0" smtClean="0"/>
              <a:t>able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Is normally set every day-contains all the drugs and anesthetic accessories </a:t>
            </a:r>
            <a:r>
              <a:rPr lang="en-US" dirty="0" err="1" smtClean="0"/>
              <a:t>eg</a:t>
            </a:r>
            <a:r>
              <a:rPr lang="en-US" dirty="0" smtClean="0"/>
              <a:t> IV fluids ,</a:t>
            </a:r>
            <a:r>
              <a:rPr lang="en-US" dirty="0" err="1" smtClean="0"/>
              <a:t>tubings</a:t>
            </a:r>
            <a:r>
              <a:rPr lang="en-US" dirty="0" smtClean="0"/>
              <a:t> for the day</a:t>
            </a:r>
          </a:p>
          <a:p>
            <a:r>
              <a:rPr lang="en-US" dirty="0" smtClean="0"/>
              <a:t>Drugs for immediate use may be stored in a locked drawer in the anesthetic machine</a:t>
            </a:r>
          </a:p>
          <a:p>
            <a:r>
              <a:rPr lang="en-US" dirty="0"/>
              <a:t> </a:t>
            </a:r>
            <a:r>
              <a:rPr lang="en-US" dirty="0" smtClean="0"/>
              <a:t>Items must be kept in the correctly </a:t>
            </a:r>
            <a:r>
              <a:rPr lang="en-US" dirty="0" err="1" smtClean="0"/>
              <a:t>labelled</a:t>
            </a:r>
            <a:r>
              <a:rPr lang="en-US" dirty="0" smtClean="0"/>
              <a:t> place and if removed must be replaced immediately </a:t>
            </a:r>
          </a:p>
          <a:p>
            <a:r>
              <a:rPr lang="en-US" dirty="0" smtClean="0"/>
              <a:t>Transfusion stands and infusion pumps must be available </a:t>
            </a:r>
          </a:p>
          <a:p>
            <a:r>
              <a:rPr lang="en-US" dirty="0" smtClean="0"/>
              <a:t>All oxygen and gas cylinders are replaced every morning ,all other machines </a:t>
            </a:r>
            <a:r>
              <a:rPr lang="en-US" dirty="0" err="1" smtClean="0"/>
              <a:t>eg</a:t>
            </a:r>
            <a:r>
              <a:rPr lang="en-US" dirty="0" smtClean="0"/>
              <a:t> suction machines must be in good working condition</a:t>
            </a:r>
          </a:p>
          <a:p>
            <a:r>
              <a:rPr lang="en-US" dirty="0" smtClean="0"/>
              <a:t>Other necessary equipment include BP machines , tracheostomy sets , stethoscope </a:t>
            </a:r>
            <a:r>
              <a:rPr lang="en-US" dirty="0" err="1" smtClean="0"/>
              <a:t>etc</a:t>
            </a:r>
            <a:endParaRPr lang="en-US" dirty="0" smtClean="0"/>
          </a:p>
          <a:p>
            <a:r>
              <a:rPr lang="en-US" dirty="0" smtClean="0"/>
              <a:t>Most hospitals anesthetize patients in the operating table</a:t>
            </a:r>
            <a:endParaRPr lang="en-US" dirty="0"/>
          </a:p>
        </p:txBody>
      </p:sp>
    </p:spTree>
    <p:extLst>
      <p:ext uri="{BB962C8B-B14F-4D97-AF65-F5344CB8AC3E}">
        <p14:creationId xmlns:p14="http://schemas.microsoft.com/office/powerpoint/2010/main" val="675077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S</a:t>
            </a:r>
            <a:r>
              <a:rPr lang="en-US" dirty="0" smtClean="0"/>
              <a:t>terile Trolley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Done by a theatre nurse after scrubbing ,putting on the required operating room attire </a:t>
            </a:r>
          </a:p>
          <a:p>
            <a:r>
              <a:rPr lang="en-US" dirty="0" smtClean="0"/>
              <a:t>The runner nurse/circulating nurse assists the scrub nurse in setting up the trolley </a:t>
            </a:r>
            <a:r>
              <a:rPr lang="en-US" dirty="0" err="1" smtClean="0"/>
              <a:t>eg</a:t>
            </a:r>
            <a:r>
              <a:rPr lang="en-US" dirty="0" smtClean="0"/>
              <a:t> opening the green towels drum.</a:t>
            </a:r>
          </a:p>
          <a:p>
            <a:r>
              <a:rPr lang="en-US" dirty="0" smtClean="0"/>
              <a:t>Several trolleys and packs are required while setting the trolleys for specific operations</a:t>
            </a:r>
          </a:p>
          <a:p>
            <a:r>
              <a:rPr lang="en-US" dirty="0" smtClean="0"/>
              <a:t>Instruments, , </a:t>
            </a:r>
            <a:r>
              <a:rPr lang="en-US" dirty="0" err="1" smtClean="0"/>
              <a:t>drapings</a:t>
            </a:r>
            <a:r>
              <a:rPr lang="en-US" dirty="0" smtClean="0"/>
              <a:t>  ,extra instruments are arranged according to the order of use </a:t>
            </a:r>
          </a:p>
          <a:p>
            <a:r>
              <a:rPr lang="en-US" dirty="0" smtClean="0"/>
              <a:t>Counts must  be maintained </a:t>
            </a:r>
          </a:p>
          <a:p>
            <a:r>
              <a:rPr lang="en-US" dirty="0" smtClean="0"/>
              <a:t>When the trolley is  fully set it should be covered with sterile towel till the operation starts</a:t>
            </a:r>
          </a:p>
          <a:p>
            <a:r>
              <a:rPr lang="en-US" dirty="0" smtClean="0"/>
              <a:t>Extra materials </a:t>
            </a:r>
            <a:r>
              <a:rPr lang="en-US" dirty="0" err="1" smtClean="0"/>
              <a:t>eg</a:t>
            </a:r>
            <a:r>
              <a:rPr lang="en-US" dirty="0" smtClean="0"/>
              <a:t> consumables may be added  according to  the need by the circulating nurse </a:t>
            </a:r>
            <a:endParaRPr lang="en-US" dirty="0"/>
          </a:p>
        </p:txBody>
      </p:sp>
    </p:spTree>
    <p:extLst>
      <p:ext uri="{BB962C8B-B14F-4D97-AF65-F5344CB8AC3E}">
        <p14:creationId xmlns:p14="http://schemas.microsoft.com/office/powerpoint/2010/main" val="2678886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Positioning of Patient</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GB" dirty="0"/>
              <a:t>Positioning is done by the other team members who have not scrubbed up and worn sterile gowns and gloves. Patients are positioned before the skin preparation and draping described previously.</a:t>
            </a:r>
            <a:endParaRPr lang="en-US" dirty="0"/>
          </a:p>
          <a:p>
            <a:r>
              <a:rPr lang="en-GB" dirty="0"/>
              <a:t>This involves placing the patient on the operating table to a desirable level for surgery and ensures that any harm to the patient, such as pressure on the nerves, is prevented. After positioning, the theatre gown is removed and skin prepared.</a:t>
            </a:r>
            <a:endParaRPr lang="en-US" dirty="0"/>
          </a:p>
          <a:p>
            <a:endParaRPr lang="en-US" dirty="0"/>
          </a:p>
        </p:txBody>
      </p:sp>
    </p:spTree>
    <p:extLst>
      <p:ext uri="{BB962C8B-B14F-4D97-AF65-F5344CB8AC3E}">
        <p14:creationId xmlns:p14="http://schemas.microsoft.com/office/powerpoint/2010/main" val="32309454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err="1">
                <a:hlinkClick r:id="rId2"/>
              </a:rPr>
              <a:t>Trendelenburg</a:t>
            </a:r>
            <a:r>
              <a:rPr lang="en-US" dirty="0"/>
              <a:t/>
            </a:r>
            <a:br>
              <a:rPr lang="en-US" dirty="0"/>
            </a:br>
            <a:endParaRPr lang="en-US" dirty="0"/>
          </a:p>
        </p:txBody>
      </p:sp>
      <p:sp>
        <p:nvSpPr>
          <p:cNvPr id="3" name="Content Placeholder 2"/>
          <p:cNvSpPr>
            <a:spLocks noGrp="1"/>
          </p:cNvSpPr>
          <p:nvPr>
            <p:ph idx="1"/>
          </p:nvPr>
        </p:nvSpPr>
        <p:spPr/>
        <p:txBody>
          <a:bodyPr/>
          <a:lstStyle/>
          <a:p>
            <a:r>
              <a:rPr lang="en-GB" dirty="0" err="1"/>
              <a:t>Trendelenburg</a:t>
            </a:r>
            <a:r>
              <a:rPr lang="en-GB" dirty="0"/>
              <a:t>, which is most commonly used in pelvic operations, where the patient is placed supine and the head lowered and the table is broken at the knee joint to lower the lower section slightly to flex the </a:t>
            </a:r>
            <a:br>
              <a:rPr lang="en-GB" dirty="0"/>
            </a:br>
            <a:r>
              <a:rPr lang="en-GB" dirty="0"/>
              <a:t>patient’s knees.</a:t>
            </a:r>
            <a:endParaRPr lang="en-US" dirty="0"/>
          </a:p>
        </p:txBody>
      </p:sp>
    </p:spTree>
    <p:extLst>
      <p:ext uri="{BB962C8B-B14F-4D97-AF65-F5344CB8AC3E}">
        <p14:creationId xmlns:p14="http://schemas.microsoft.com/office/powerpoint/2010/main" val="34053975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Picture Placeholder 2"/>
          <p:cNvSpPr>
            <a:spLocks noGrp="1"/>
          </p:cNvSpPr>
          <p:nvPr>
            <p:ph type="pic" idx="1"/>
          </p:nvPr>
        </p:nvSpPr>
        <p:spPr>
          <a:xfrm>
            <a:off x="3886200" y="-152400"/>
            <a:ext cx="5486400" cy="4114800"/>
          </a:xfrm>
        </p:spPr>
      </p:sp>
      <p:sp>
        <p:nvSpPr>
          <p:cNvPr id="4" name="Text Placeholder 3"/>
          <p:cNvSpPr>
            <a:spLocks noGrp="1"/>
          </p:cNvSpPr>
          <p:nvPr>
            <p:ph type="body" sz="half" idx="2"/>
          </p:nvPr>
        </p:nvSpPr>
        <p:spPr/>
        <p:txBody>
          <a:bodyPr/>
          <a:lstStyle/>
          <a:p>
            <a:endParaRPr 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pitchFamily="34" charset="0"/>
                <a:ea typeface="Calibri" pitchFamily="34" charset="0"/>
                <a:cs typeface="Arial" pitchFamily="34" charset="0"/>
              </a:rPr>
              <a:t>Trendelenburg, which is most commonly used in pelvic operations, where the patient is placed supine and the head lowered and the table is broken at the knee joint to lower the lower section slightly to flex the </a:t>
            </a:r>
            <a:br>
              <a:rPr kumimoji="0" lang="en-GB" sz="1000" b="0" i="0" u="none" strike="noStrike" cap="none" normalizeH="0" baseline="0" smtClean="0">
                <a:ln>
                  <a:noFill/>
                </a:ln>
                <a:solidFill>
                  <a:srgbClr val="000000"/>
                </a:solidFill>
                <a:effectLst/>
                <a:latin typeface="Arial" pitchFamily="34" charset="0"/>
                <a:ea typeface="Calibri" pitchFamily="34" charset="0"/>
                <a:cs typeface="Arial" pitchFamily="34" charset="0"/>
              </a:rPr>
            </a:br>
            <a:r>
              <a:rPr kumimoji="0" lang="en-GB" sz="1000" b="0" i="0" u="none" strike="noStrike" cap="none" normalizeH="0" baseline="0" smtClean="0">
                <a:ln>
                  <a:noFill/>
                </a:ln>
                <a:solidFill>
                  <a:srgbClr val="000000"/>
                </a:solidFill>
                <a:effectLst/>
                <a:latin typeface="Arial" pitchFamily="34" charset="0"/>
                <a:ea typeface="Calibri" pitchFamily="34" charset="0"/>
                <a:cs typeface="Arial" pitchFamily="34" charset="0"/>
              </a:rPr>
              <a:t>knees.</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5" name="ia_el_11_innerEl" descr="Patient in Trendelenburg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74295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5277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hlinkClick r:id="rId2"/>
              </a:rPr>
              <a:t>Kidney position</a:t>
            </a:r>
            <a:endParaRPr lang="en-US" dirty="0"/>
          </a:p>
        </p:txBody>
      </p:sp>
      <p:sp>
        <p:nvSpPr>
          <p:cNvPr id="3" name="Content Placeholder 2"/>
          <p:cNvSpPr>
            <a:spLocks noGrp="1"/>
          </p:cNvSpPr>
          <p:nvPr>
            <p:ph idx="1"/>
          </p:nvPr>
        </p:nvSpPr>
        <p:spPr/>
        <p:txBody>
          <a:bodyPr/>
          <a:lstStyle/>
          <a:p>
            <a:pPr marL="0" marR="0" algn="just">
              <a:lnSpc>
                <a:spcPct val="115000"/>
              </a:lnSpc>
              <a:spcBef>
                <a:spcPts val="0"/>
              </a:spcBef>
              <a:spcAft>
                <a:spcPts val="0"/>
              </a:spcAft>
            </a:pPr>
            <a:r>
              <a:rPr lang="en-GB" dirty="0">
                <a:solidFill>
                  <a:srgbClr val="000000"/>
                </a:solidFill>
                <a:latin typeface="Arial"/>
                <a:ea typeface="Calibri"/>
                <a:cs typeface="Times New Roman"/>
              </a:rPr>
              <a:t>Kidney position, where the bridge of the table is raised to elevate the loins between the lower limbs and the iliac crest.</a:t>
            </a:r>
            <a:endParaRPr lang="en-US" sz="4000" dirty="0">
              <a:ea typeface="Calibri"/>
              <a:cs typeface="Times New Roman"/>
            </a:endParaRPr>
          </a:p>
          <a:p>
            <a:pPr marL="0" marR="0" algn="just">
              <a:lnSpc>
                <a:spcPct val="115000"/>
              </a:lnSpc>
              <a:spcBef>
                <a:spcPts val="0"/>
              </a:spcBef>
              <a:spcAft>
                <a:spcPts val="0"/>
              </a:spcAft>
            </a:pPr>
            <a:r>
              <a:rPr lang="en-GB" dirty="0">
                <a:solidFill>
                  <a:srgbClr val="000000"/>
                </a:solidFill>
                <a:latin typeface="Arial"/>
                <a:ea typeface="Calibri"/>
                <a:cs typeface="Times New Roman"/>
              </a:rPr>
              <a:t> </a:t>
            </a:r>
            <a:endParaRPr lang="en-US" sz="4000" dirty="0">
              <a:ea typeface="Calibri"/>
              <a:cs typeface="Times New Roman"/>
            </a:endParaRPr>
          </a:p>
          <a:p>
            <a:endParaRPr lang="en-US" dirty="0"/>
          </a:p>
        </p:txBody>
      </p:sp>
    </p:spTree>
    <p:extLst>
      <p:ext uri="{BB962C8B-B14F-4D97-AF65-F5344CB8AC3E}">
        <p14:creationId xmlns:p14="http://schemas.microsoft.com/office/powerpoint/2010/main" val="3996376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a:xfrm>
            <a:off x="0" y="304800"/>
            <a:ext cx="5486400" cy="4114800"/>
          </a:xfrm>
        </p:spPr>
      </p:sp>
      <p:sp>
        <p:nvSpPr>
          <p:cNvPr id="4" name="Text Placeholder 3"/>
          <p:cNvSpPr>
            <a:spLocks noGrp="1"/>
          </p:cNvSpPr>
          <p:nvPr>
            <p:ph type="body" sz="half" idx="2"/>
          </p:nvPr>
        </p:nvSpPr>
        <p:spPr/>
        <p:txBody>
          <a:bodyPr/>
          <a:lstStyle/>
          <a:p>
            <a:endParaRPr 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pitchFamily="34" charset="0"/>
                <a:ea typeface="Calibri" pitchFamily="34" charset="0"/>
                <a:cs typeface="Arial" pitchFamily="34" charset="0"/>
              </a:rPr>
              <a:t>Kidney position, where the bridge of the table is raised to elevate the loins between the lower limbs and the iliac crest.</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9" name="ia_el_12_innerEl" descr="Patient in Kidney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685800"/>
            <a:ext cx="7658100" cy="5105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0686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hlinkClick r:id="rId2"/>
              </a:rPr>
              <a:t>Lithotomy</a:t>
            </a:r>
            <a:r>
              <a:rPr lang="en-US" dirty="0"/>
              <a:t/>
            </a:r>
            <a:br>
              <a:rPr lang="en-US" dirty="0"/>
            </a:br>
            <a:endParaRPr lang="en-US" dirty="0"/>
          </a:p>
        </p:txBody>
      </p:sp>
      <p:sp>
        <p:nvSpPr>
          <p:cNvPr id="3" name="Content Placeholder 2"/>
          <p:cNvSpPr>
            <a:spLocks noGrp="1"/>
          </p:cNvSpPr>
          <p:nvPr>
            <p:ph idx="1"/>
          </p:nvPr>
        </p:nvSpPr>
        <p:spPr/>
        <p:txBody>
          <a:bodyPr/>
          <a:lstStyle/>
          <a:p>
            <a:pPr marL="0" marR="0" algn="just">
              <a:lnSpc>
                <a:spcPct val="115000"/>
              </a:lnSpc>
              <a:spcBef>
                <a:spcPts val="0"/>
              </a:spcBef>
              <a:spcAft>
                <a:spcPts val="0"/>
              </a:spcAft>
            </a:pPr>
            <a:r>
              <a:rPr lang="en-GB" dirty="0">
                <a:solidFill>
                  <a:srgbClr val="000000"/>
                </a:solidFill>
                <a:latin typeface="Arial"/>
                <a:ea typeface="Calibri"/>
                <a:cs typeface="Times New Roman"/>
              </a:rPr>
              <a:t>Lithotomy, which is used in perineum operation. The patient lies supine and the lower limbs are raised on stirrups from the pelvis. Both legs must be raised simultaneously to avoid injury. The knees are flexed.</a:t>
            </a:r>
            <a:endParaRPr lang="en-US" sz="4000" dirty="0">
              <a:ea typeface="Calibri"/>
              <a:cs typeface="Times New Roman"/>
            </a:endParaRPr>
          </a:p>
          <a:p>
            <a:endParaRPr lang="en-US" dirty="0"/>
          </a:p>
        </p:txBody>
      </p:sp>
    </p:spTree>
    <p:extLst>
      <p:ext uri="{BB962C8B-B14F-4D97-AF65-F5344CB8AC3E}">
        <p14:creationId xmlns:p14="http://schemas.microsoft.com/office/powerpoint/2010/main" val="20653357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0" smtClean="0">
                <a:ln>
                  <a:noFill/>
                </a:ln>
                <a:solidFill>
                  <a:srgbClr val="000000"/>
                </a:solidFill>
                <a:effectLst/>
                <a:latin typeface="Arial" pitchFamily="34" charset="0"/>
                <a:ea typeface="Calibri" pitchFamily="34" charset="0"/>
                <a:cs typeface="Arial" pitchFamily="34" charset="0"/>
              </a:rPr>
              <a:t>Lithotomy, which is used in perineum operation. The patient lies supine and the lower limbs are raised on stirrups from the pelvis. Both legs must be raised simultaneously to avoid injury. The knees are flexed.</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3" name="ia_el_13_innerEl" descr="Patient in Lithotomy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28700"/>
            <a:ext cx="577215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184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 </a:t>
            </a:r>
            <a:r>
              <a:rPr lang="en-GB" dirty="0"/>
              <a:t>In 1847 James Young began to use chloroform</a:t>
            </a:r>
            <a:r>
              <a:rPr lang="en-GB" dirty="0" smtClean="0"/>
              <a:t>.</a:t>
            </a:r>
          </a:p>
          <a:p>
            <a:r>
              <a:rPr lang="en-GB" dirty="0" smtClean="0"/>
              <a:t> </a:t>
            </a:r>
            <a:r>
              <a:rPr lang="en-GB" dirty="0"/>
              <a:t>In the 18th century a great breakthrough was made with the use of </a:t>
            </a:r>
            <a:r>
              <a:rPr lang="en-GB" dirty="0" err="1"/>
              <a:t>trilene</a:t>
            </a:r>
            <a:r>
              <a:rPr lang="en-GB" dirty="0"/>
              <a:t> </a:t>
            </a:r>
            <a:r>
              <a:rPr lang="en-GB" dirty="0" err="1"/>
              <a:t>thiopentone</a:t>
            </a:r>
            <a:r>
              <a:rPr lang="en-GB" dirty="0"/>
              <a:t>, </a:t>
            </a:r>
            <a:r>
              <a:rPr lang="en-GB" dirty="0" err="1"/>
              <a:t>clytopopaine</a:t>
            </a:r>
            <a:r>
              <a:rPr lang="en-GB" dirty="0"/>
              <a:t> and curare, which are muscle relaxants. </a:t>
            </a:r>
            <a:endParaRPr lang="en-GB" dirty="0" smtClean="0"/>
          </a:p>
          <a:p>
            <a:r>
              <a:rPr lang="en-GB" dirty="0" smtClean="0"/>
              <a:t>By </a:t>
            </a:r>
            <a:r>
              <a:rPr lang="en-GB" dirty="0"/>
              <a:t>the end of 19th century, pain relief was an integral part </a:t>
            </a:r>
            <a:br>
              <a:rPr lang="en-GB" dirty="0"/>
            </a:br>
            <a:r>
              <a:rPr lang="en-GB" dirty="0"/>
              <a:t>of surgery.</a:t>
            </a:r>
            <a:endParaRPr lang="en-US" dirty="0"/>
          </a:p>
          <a:p>
            <a:endParaRPr lang="en-US" dirty="0"/>
          </a:p>
        </p:txBody>
      </p:sp>
    </p:spTree>
    <p:extLst>
      <p:ext uri="{BB962C8B-B14F-4D97-AF65-F5344CB8AC3E}">
        <p14:creationId xmlns:p14="http://schemas.microsoft.com/office/powerpoint/2010/main" val="1446479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hlinkClick r:id="rId2"/>
              </a:rPr>
              <a:t>Laminectomy</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Laminectomy position, where the patient is put in the prone position with the head beyond the end of the table with the forehead resting and supported on a horseshoe fixed six inches below the level of the table.</a:t>
            </a:r>
            <a:endParaRPr lang="en-US" dirty="0"/>
          </a:p>
          <a:p>
            <a:endParaRPr lang="en-US" dirty="0"/>
          </a:p>
        </p:txBody>
      </p:sp>
    </p:spTree>
    <p:extLst>
      <p:ext uri="{BB962C8B-B14F-4D97-AF65-F5344CB8AC3E}">
        <p14:creationId xmlns:p14="http://schemas.microsoft.com/office/powerpoint/2010/main" val="21889940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ia_el_14_innerEl" descr="Patient in Laminectomy pos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8801100" cy="5867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1238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hlinkClick r:id="rId2"/>
              </a:rPr>
              <a:t>Supine (</a:t>
            </a:r>
            <a:r>
              <a:rPr lang="en-GB" b="1" u="sng" dirty="0" err="1">
                <a:hlinkClick r:id="rId2"/>
              </a:rPr>
              <a:t>laparatomy</a:t>
            </a:r>
            <a:r>
              <a:rPr lang="en-GB" b="1" u="sng" dirty="0">
                <a:hlinkClick r:id="rId2"/>
              </a:rPr>
              <a:t> position)</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Supine (</a:t>
            </a:r>
            <a:r>
              <a:rPr lang="en-GB" dirty="0" err="1"/>
              <a:t>laparatomy</a:t>
            </a:r>
            <a:r>
              <a:rPr lang="en-GB" dirty="0"/>
              <a:t> position), where the patient lies on the back with arms on the sides on arm boards.</a:t>
            </a:r>
            <a:endParaRPr lang="en-US" dirty="0"/>
          </a:p>
          <a:p>
            <a:endParaRPr lang="en-US" dirty="0"/>
          </a:p>
        </p:txBody>
      </p:sp>
    </p:spTree>
    <p:extLst>
      <p:ext uri="{BB962C8B-B14F-4D97-AF65-F5344CB8AC3E}">
        <p14:creationId xmlns:p14="http://schemas.microsoft.com/office/powerpoint/2010/main" val="25425735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5122" name="ia_el_15_innerEl" descr="Patient in supine position"/>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5556" r="5556"/>
          <a:stretch>
            <a:fillRect/>
          </a:stretch>
        </p:blipFill>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729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Equipment Used in Theatre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GB" b="1" dirty="0"/>
              <a:t>Ligatures and Sutures</a:t>
            </a:r>
            <a:endParaRPr lang="en-US" dirty="0"/>
          </a:p>
          <a:p>
            <a:r>
              <a:rPr lang="en-GB" b="1" dirty="0"/>
              <a:t/>
            </a:r>
            <a:br>
              <a:rPr lang="en-GB" b="1" dirty="0"/>
            </a:br>
            <a:r>
              <a:rPr lang="en-GB" dirty="0"/>
              <a:t>A suture is a stitch or series of stitches used in surgery to bring together living tissues until the normal healing process takes place. A ligature is a suture used for tying blood vessels to arrest bleeding.</a:t>
            </a:r>
            <a:endParaRPr lang="en-US" dirty="0"/>
          </a:p>
          <a:p>
            <a:r>
              <a:rPr lang="en-GB" dirty="0"/>
              <a:t>There are two types of sutures. They can be absorbable, which means they dissolve in the tissue after some time, for example, catgut. They can also be non-absorbable, which means that the body tissue cannot digest the material used, for example, silkworm gut, nylon, cotton, linen, silk </a:t>
            </a:r>
            <a:br>
              <a:rPr lang="en-GB" dirty="0"/>
            </a:br>
            <a:r>
              <a:rPr lang="en-GB" dirty="0"/>
              <a:t>and metal.</a:t>
            </a:r>
            <a:endParaRPr lang="en-US" dirty="0"/>
          </a:p>
          <a:p>
            <a:endParaRPr lang="en-US" dirty="0"/>
          </a:p>
        </p:txBody>
      </p:sp>
    </p:spTree>
    <p:extLst>
      <p:ext uri="{BB962C8B-B14F-4D97-AF65-F5344CB8AC3E}">
        <p14:creationId xmlns:p14="http://schemas.microsoft.com/office/powerpoint/2010/main" val="42453082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b="1" dirty="0"/>
              <a:t>Equipment Used in Theatre </a:t>
            </a:r>
            <a:r>
              <a:rPr lang="en-US" dirty="0"/>
              <a:t/>
            </a:r>
            <a:br>
              <a:rPr lang="en-US" dirty="0"/>
            </a:br>
            <a:r>
              <a:rPr lang="en-GB" i="1" dirty="0"/>
              <a:t> </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GB" b="1" dirty="0"/>
              <a:t>Ligatures and Sutures</a:t>
            </a:r>
            <a:endParaRPr lang="en-US" dirty="0"/>
          </a:p>
          <a:p>
            <a:r>
              <a:rPr lang="en-GB" b="1" dirty="0"/>
              <a:t/>
            </a:r>
            <a:br>
              <a:rPr lang="en-GB" b="1" dirty="0"/>
            </a:br>
            <a:r>
              <a:rPr lang="en-GB" dirty="0"/>
              <a:t>A suture is a stitch or series of stitches used in surgery to bring together living tissues until the normal healing process takes place. A ligature is a suture used for tying blood vessels to arrest bleeding.</a:t>
            </a:r>
            <a:endParaRPr lang="en-US" dirty="0"/>
          </a:p>
          <a:p>
            <a:r>
              <a:rPr lang="en-GB" dirty="0"/>
              <a:t>There are two types of sutures. They can be absorbable, which means they dissolve in the tissue after some time, for example, catgut. They can also be non-absorbable, which means that the body tissue cannot digest the material used, for example, silkworm gut, nylon, cotton, linen, silk </a:t>
            </a:r>
            <a:br>
              <a:rPr lang="en-GB" dirty="0"/>
            </a:br>
            <a:r>
              <a:rPr lang="en-GB" dirty="0"/>
              <a:t>and metal.</a:t>
            </a:r>
            <a:endParaRPr lang="en-US" dirty="0"/>
          </a:p>
          <a:p>
            <a:endParaRPr lang="en-US" dirty="0"/>
          </a:p>
        </p:txBody>
      </p:sp>
    </p:spTree>
    <p:extLst>
      <p:ext uri="{BB962C8B-B14F-4D97-AF65-F5344CB8AC3E}">
        <p14:creationId xmlns:p14="http://schemas.microsoft.com/office/powerpoint/2010/main" val="23837143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GB" dirty="0"/>
              <a:t>The latter must be removed when the wound is healed. Metal clips are also available and are used in </a:t>
            </a:r>
            <a:r>
              <a:rPr lang="en-GB" dirty="0" err="1"/>
              <a:t>neuro</a:t>
            </a:r>
            <a:r>
              <a:rPr lang="en-GB" dirty="0"/>
              <a:t>-surgery to compress nerve endings, and also on skin  incision to give a good grip. Traumatic sutures are used together with a needle for suturing the skin. Ligatures are lengths of suture material used without a needle to tie a blood vessel in order to control or arrest bleeding. Most ligatures are non-absorbable, for example, those made of linen, cotton, silk, polyester, wire and clips. Absorbable include chromic catgut. Metal clips can be used as ligatures.</a:t>
            </a:r>
            <a:endParaRPr lang="en-US" dirty="0"/>
          </a:p>
          <a:p>
            <a:r>
              <a:rPr lang="en-GB" dirty="0"/>
              <a:t>Round bodied needles, which are round and smooth, cause less damage and make a puncture. They are used in delicate tissues and organs.</a:t>
            </a:r>
            <a:endParaRPr lang="en-US" dirty="0"/>
          </a:p>
          <a:p>
            <a:r>
              <a:rPr lang="en-GB" dirty="0" err="1"/>
              <a:t>Atraumatic</a:t>
            </a:r>
            <a:r>
              <a:rPr lang="en-GB" dirty="0"/>
              <a:t> needles, which are either cutting or round bodied whose traumatising chance is minimal. These needles have no eye. Suture and needles are made joined-together.</a:t>
            </a:r>
            <a:endParaRPr lang="en-US" dirty="0"/>
          </a:p>
          <a:p>
            <a:r>
              <a:rPr lang="en-GB" dirty="0"/>
              <a:t>Cutting needles, which have a sharp edge, cut a crack as they pass, and are used on strong tissues, for example, skin, </a:t>
            </a:r>
            <a:br>
              <a:rPr lang="en-GB" dirty="0"/>
            </a:br>
            <a:r>
              <a:rPr lang="en-GB" dirty="0"/>
              <a:t>tendon, muscles.</a:t>
            </a:r>
            <a:endParaRPr lang="en-US" dirty="0"/>
          </a:p>
          <a:p>
            <a:r>
              <a:rPr lang="en-GB" b="1" dirty="0"/>
              <a:t> </a:t>
            </a:r>
            <a:endParaRPr lang="en-US" dirty="0"/>
          </a:p>
          <a:p>
            <a:endParaRPr lang="en-US" dirty="0"/>
          </a:p>
        </p:txBody>
      </p:sp>
    </p:spTree>
    <p:extLst>
      <p:ext uri="{BB962C8B-B14F-4D97-AF65-F5344CB8AC3E}">
        <p14:creationId xmlns:p14="http://schemas.microsoft.com/office/powerpoint/2010/main" val="8688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Surgical Needles</a:t>
            </a:r>
            <a:r>
              <a:rPr lang="en-GB" dirty="0"/>
              <a:t> </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These are made from plated carbon steel or </a:t>
            </a:r>
            <a:r>
              <a:rPr lang="en-GB" dirty="0" smtClean="0"/>
              <a:t>stainless steel</a:t>
            </a:r>
          </a:p>
          <a:p>
            <a:r>
              <a:rPr lang="en-GB" dirty="0" smtClean="0"/>
              <a:t>.The different parts of a needle  are </a:t>
            </a:r>
            <a:r>
              <a:rPr lang="en-GB" dirty="0"/>
              <a:t>the eye, shaft, and point. </a:t>
            </a:r>
            <a:endParaRPr lang="en-GB" dirty="0" smtClean="0"/>
          </a:p>
          <a:p>
            <a:r>
              <a:rPr lang="en-GB" dirty="0" smtClean="0"/>
              <a:t>The </a:t>
            </a:r>
            <a:r>
              <a:rPr lang="en-GB" dirty="0"/>
              <a:t>needle is either straight or curved. There are different classes of needles. These include</a:t>
            </a:r>
            <a:r>
              <a:rPr lang="en-GB" dirty="0" smtClean="0"/>
              <a:t>:</a:t>
            </a:r>
            <a:endParaRPr lang="en-US" dirty="0"/>
          </a:p>
        </p:txBody>
      </p:sp>
    </p:spTree>
    <p:extLst>
      <p:ext uri="{BB962C8B-B14F-4D97-AF65-F5344CB8AC3E}">
        <p14:creationId xmlns:p14="http://schemas.microsoft.com/office/powerpoint/2010/main" val="27536491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a:hlinkClick r:id="rId2"/>
              </a:rPr>
              <a:t>Round bodied needles</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endParaRPr lang="en-US" dirty="0"/>
          </a:p>
          <a:p>
            <a:r>
              <a:rPr lang="en-GB" dirty="0"/>
              <a:t>Round bodied needles, which are round and smooth, cause less damage and make a puncture. They are used in delicate tissues and</a:t>
            </a:r>
            <a:endParaRPr lang="en-US" dirty="0"/>
          </a:p>
        </p:txBody>
      </p:sp>
    </p:spTree>
    <p:extLst>
      <p:ext uri="{BB962C8B-B14F-4D97-AF65-F5344CB8AC3E}">
        <p14:creationId xmlns:p14="http://schemas.microsoft.com/office/powerpoint/2010/main" val="35514534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u="sng" dirty="0">
                <a:hlinkClick r:id="rId2"/>
              </a:rPr>
              <a:t>Cutting needles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GB" dirty="0"/>
              <a:t>Cutting needles, which have a sharp edge, cut a crack as they pass, and are used on strong tissues, for example, skin, </a:t>
            </a:r>
            <a:br>
              <a:rPr lang="en-GB" dirty="0"/>
            </a:br>
            <a:r>
              <a:rPr lang="en-GB" dirty="0"/>
              <a:t>tendon, muscles.</a:t>
            </a:r>
            <a:endParaRPr lang="en-US" dirty="0"/>
          </a:p>
          <a:p>
            <a:pPr marL="0" marR="0" algn="just">
              <a:lnSpc>
                <a:spcPct val="115000"/>
              </a:lnSpc>
              <a:spcBef>
                <a:spcPts val="0"/>
              </a:spcBef>
              <a:spcAft>
                <a:spcPts val="0"/>
              </a:spcAft>
            </a:pPr>
            <a:r>
              <a:rPr lang="en-GB" b="1" dirty="0" err="1">
                <a:solidFill>
                  <a:srgbClr val="000000"/>
                </a:solidFill>
                <a:latin typeface="Arial"/>
                <a:ea typeface="Calibri"/>
                <a:cs typeface="Times New Roman"/>
              </a:rPr>
              <a:t>Atraumatic</a:t>
            </a:r>
            <a:r>
              <a:rPr lang="en-GB" dirty="0">
                <a:solidFill>
                  <a:srgbClr val="000000"/>
                </a:solidFill>
                <a:latin typeface="Arial"/>
                <a:ea typeface="Calibri"/>
                <a:cs typeface="Times New Roman"/>
              </a:rPr>
              <a:t> </a:t>
            </a:r>
            <a:r>
              <a:rPr lang="en-GB" b="1" dirty="0">
                <a:solidFill>
                  <a:srgbClr val="000000"/>
                </a:solidFill>
                <a:latin typeface="Arial"/>
                <a:ea typeface="Calibri"/>
                <a:cs typeface="Times New Roman"/>
              </a:rPr>
              <a:t>needles</a:t>
            </a:r>
            <a:r>
              <a:rPr lang="en-GB" dirty="0">
                <a:solidFill>
                  <a:srgbClr val="000000"/>
                </a:solidFill>
                <a:latin typeface="Arial"/>
                <a:ea typeface="Calibri"/>
                <a:cs typeface="Times New Roman"/>
              </a:rPr>
              <a:t>, which are either cutting or round bodied whose traumatising chance is minimal. These needles have no eye. Suture and needles are made joined-together.</a:t>
            </a:r>
            <a:endParaRPr lang="en-US" sz="4000" dirty="0">
              <a:ea typeface="Calibri"/>
              <a:cs typeface="Times New Roman"/>
            </a:endParaRPr>
          </a:p>
          <a:p>
            <a:endParaRPr lang="en-US" dirty="0"/>
          </a:p>
        </p:txBody>
      </p:sp>
    </p:spTree>
    <p:extLst>
      <p:ext uri="{BB962C8B-B14F-4D97-AF65-F5344CB8AC3E}">
        <p14:creationId xmlns:p14="http://schemas.microsoft.com/office/powerpoint/2010/main" val="3929884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GB" dirty="0"/>
              <a:t>In order to control haemorrhaging, the ancient Greeks and Romans as far back as the 16th century BC, used strings as ligatures. Later on, during the Middle Ages, they came up with the use of hot iron. This idea has been developed into the use of cautery to control bleeding. By the beginning of the 20th century, many types of ligatures were available, prepared from metal, nylon and cotton. </a:t>
            </a:r>
            <a:endParaRPr lang="en-US" dirty="0"/>
          </a:p>
          <a:p>
            <a:endParaRPr lang="en-US" dirty="0"/>
          </a:p>
        </p:txBody>
      </p:sp>
    </p:spTree>
    <p:extLst>
      <p:ext uri="{BB962C8B-B14F-4D97-AF65-F5344CB8AC3E}">
        <p14:creationId xmlns:p14="http://schemas.microsoft.com/office/powerpoint/2010/main" val="24765239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General Set of Instruments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This is a set of instruments that are used for a general operation.</a:t>
            </a:r>
          </a:p>
          <a:p>
            <a:r>
              <a:rPr lang="en-US" dirty="0"/>
              <a:t>(see Houghton et al [1967] p.105 - 109) for more detailed information including photographs.</a:t>
            </a:r>
          </a:p>
        </p:txBody>
      </p:sp>
    </p:spTree>
    <p:extLst>
      <p:ext uri="{BB962C8B-B14F-4D97-AF65-F5344CB8AC3E}">
        <p14:creationId xmlns:p14="http://schemas.microsoft.com/office/powerpoint/2010/main" val="33679318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smtClean="0"/>
              <a:t>Instruments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387354"/>
              </p:ext>
            </p:extLst>
          </p:nvPr>
        </p:nvGraphicFramePr>
        <p:xfrm>
          <a:off x="0" y="-304793"/>
          <a:ext cx="10426166" cy="7010394"/>
        </p:xfrm>
        <a:graphic>
          <a:graphicData uri="http://schemas.openxmlformats.org/drawingml/2006/table">
            <a:tbl>
              <a:tblPr firstRow="1" firstCol="1" lastRow="1" lastCol="1" bandRow="1" bandCol="1">
                <a:tableStyleId>{5C22544A-7EE6-4342-B048-85BDC9FD1C3A}</a:tableStyleId>
              </a:tblPr>
              <a:tblGrid>
                <a:gridCol w="2988816"/>
                <a:gridCol w="7437350"/>
              </a:tblGrid>
              <a:tr h="847359">
                <a:tc>
                  <a:txBody>
                    <a:bodyPr/>
                    <a:lstStyle/>
                    <a:p>
                      <a:pPr marL="0" marR="0" algn="just">
                        <a:lnSpc>
                          <a:spcPct val="115000"/>
                        </a:lnSpc>
                        <a:spcBef>
                          <a:spcPts val="0"/>
                        </a:spcBef>
                        <a:spcAft>
                          <a:spcPts val="0"/>
                        </a:spcAft>
                        <a:tabLst>
                          <a:tab pos="2637155" algn="ctr"/>
                          <a:tab pos="5274310" algn="r"/>
                        </a:tabLst>
                      </a:pPr>
                      <a:r>
                        <a:rPr lang="en-US" sz="1000" dirty="0">
                          <a:effectLst/>
                        </a:rPr>
                        <a:t>No	</a:t>
                      </a:r>
                      <a:endParaRPr lang="en-US" sz="1100" dirty="0">
                        <a:effectLst/>
                      </a:endParaRPr>
                    </a:p>
                    <a:p>
                      <a:pPr marL="0" marR="0" algn="just">
                        <a:lnSpc>
                          <a:spcPct val="115000"/>
                        </a:lnSpc>
                        <a:spcBef>
                          <a:spcPts val="0"/>
                        </a:spcBef>
                        <a:spcAft>
                          <a:spcPts val="0"/>
                        </a:spcAft>
                        <a:tabLst>
                          <a:tab pos="2637155" algn="ctr"/>
                          <a:tab pos="5274310" algn="r"/>
                        </a:tabLst>
                      </a:pPr>
                      <a:r>
                        <a:rPr lang="en-US" sz="1000" dirty="0">
                          <a:effectLst/>
                        </a:rPr>
                        <a:t> </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Item</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dirty="0">
                          <a:effectLst/>
                        </a:rPr>
                        <a:t>5</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Rampley sponge holding forceps</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Bard parker handle No. 4 (BP)</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Bard parker handle No. 3 (BP)</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Mayo scissors curved on flat 71/2</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dirty="0">
                          <a:effectLst/>
                        </a:rPr>
                        <a:t>Mayo scissors straight 71/2</a:t>
                      </a:r>
                      <a:endParaRPr lang="en-US" sz="1100" dirty="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Mayo scissors curved on flat 61/2</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Cartless ligatures scissors</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Dissecting forceps toothed</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dirty="0">
                          <a:effectLst/>
                        </a:rPr>
                        <a:t>1</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dirty="0">
                          <a:effectLst/>
                        </a:rPr>
                        <a:t>Dissecting forceps non-toothed</a:t>
                      </a:r>
                      <a:endParaRPr lang="en-US" sz="1100" dirty="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dirty="0">
                          <a:effectLst/>
                        </a:rPr>
                        <a:t>1</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dirty="0">
                          <a:effectLst/>
                        </a:rPr>
                        <a:t>Dunhill Artery forceps curved or flat</a:t>
                      </a:r>
                      <a:endParaRPr lang="en-US" sz="1100" dirty="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a:effectLst/>
                        </a:rPr>
                        <a:t>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dirty="0">
                          <a:effectLst/>
                        </a:rPr>
                        <a:t>Chances Artery forceps curved or flat</a:t>
                      </a:r>
                      <a:endParaRPr lang="en-US" sz="1100" dirty="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dirty="0">
                          <a:effectLst/>
                        </a:rPr>
                        <a:t>10</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Spencer wells curved on straight</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dirty="0">
                          <a:effectLst/>
                        </a:rPr>
                        <a:t>4</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Little wood tissue force</a:t>
                      </a:r>
                      <a:endParaRPr lang="en-US" sz="110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dirty="0">
                          <a:effectLst/>
                        </a:rPr>
                        <a:t>2</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dirty="0">
                          <a:effectLst/>
                        </a:rPr>
                        <a:t>Lanes Tissue forceps</a:t>
                      </a:r>
                      <a:endParaRPr lang="en-US" sz="1100" dirty="0">
                        <a:effectLst/>
                        <a:latin typeface="Calibri"/>
                        <a:ea typeface="Calibri"/>
                        <a:cs typeface="Times New Roman"/>
                      </a:endParaRPr>
                    </a:p>
                  </a:txBody>
                  <a:tcPr marL="68580" marR="68580" marT="0" marB="0"/>
                </a:tc>
              </a:tr>
              <a:tr h="410869">
                <a:tc>
                  <a:txBody>
                    <a:bodyPr/>
                    <a:lstStyle/>
                    <a:p>
                      <a:pPr marL="0" marR="0" algn="just">
                        <a:lnSpc>
                          <a:spcPct val="115000"/>
                        </a:lnSpc>
                        <a:spcBef>
                          <a:spcPts val="0"/>
                        </a:spcBef>
                        <a:spcAft>
                          <a:spcPts val="0"/>
                        </a:spcAft>
                        <a:tabLst>
                          <a:tab pos="2637155" algn="ctr"/>
                          <a:tab pos="5274310" algn="r"/>
                        </a:tabLst>
                      </a:pPr>
                      <a:r>
                        <a:rPr lang="en-US" sz="10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dirty="0">
                          <a:effectLst/>
                        </a:rPr>
                        <a:t>Allis Tissue forceps</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173254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0200037"/>
              </p:ext>
            </p:extLst>
          </p:nvPr>
        </p:nvGraphicFramePr>
        <p:xfrm>
          <a:off x="838200" y="1447800"/>
          <a:ext cx="8305800" cy="5257800"/>
        </p:xfrm>
        <a:graphic>
          <a:graphicData uri="http://schemas.openxmlformats.org/drawingml/2006/table">
            <a:tbl>
              <a:tblPr firstRow="1" firstCol="1" lastRow="1" lastCol="1" bandRow="1" bandCol="1">
                <a:tableStyleId>{5C22544A-7EE6-4342-B048-85BDC9FD1C3A}</a:tableStyleId>
              </a:tblPr>
              <a:tblGrid>
                <a:gridCol w="1520724"/>
                <a:gridCol w="6785076"/>
              </a:tblGrid>
              <a:tr h="635520">
                <a:tc>
                  <a:txBody>
                    <a:bodyPr/>
                    <a:lstStyle/>
                    <a:p>
                      <a:pPr marL="0" marR="0" algn="just">
                        <a:lnSpc>
                          <a:spcPct val="115000"/>
                        </a:lnSpc>
                        <a:spcBef>
                          <a:spcPts val="0"/>
                        </a:spcBef>
                        <a:spcAft>
                          <a:spcPts val="0"/>
                        </a:spcAft>
                        <a:tabLst>
                          <a:tab pos="2637155" algn="ctr"/>
                          <a:tab pos="5274310" algn="r"/>
                        </a:tabLst>
                      </a:pPr>
                      <a:r>
                        <a:rPr lang="en-US" sz="1000">
                          <a:effectLst/>
                        </a:rPr>
                        <a:t>No	</a:t>
                      </a:r>
                      <a:endParaRPr lang="en-US" sz="1100">
                        <a:effectLst/>
                      </a:endParaRPr>
                    </a:p>
                    <a:p>
                      <a:pPr marL="0" marR="0" algn="just">
                        <a:lnSpc>
                          <a:spcPct val="115000"/>
                        </a:lnSpc>
                        <a:spcBef>
                          <a:spcPts val="0"/>
                        </a:spcBef>
                        <a:spcAft>
                          <a:spcPts val="0"/>
                        </a:spcAft>
                        <a:tabLst>
                          <a:tab pos="2637155" algn="ctr"/>
                          <a:tab pos="5274310" algn="r"/>
                        </a:tabLst>
                      </a:pPr>
                      <a:r>
                        <a:rPr lang="en-US" sz="1000">
                          <a:effectLst/>
                        </a:rPr>
                        <a:t> </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Item</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5</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Rampley sponge holding forceps</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Bard parker handle No. 4 (BP)</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Bard parker handle No. 3 (BP)</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Mayo scissors curved on flat 71/2</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Mayo scissors straight 71/2</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Mayo scissors curved on flat 61/2</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Cartless ligatures scissors</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Dissecting forceps toothed</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Dissecting forceps non-toothed</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Dunhill Artery forceps curved or flat</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Chances Artery forceps curved or flat</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Spencer wells curved on straight</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Little wood tissue force</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Lanes Tissue forceps</a:t>
                      </a:r>
                      <a:endParaRPr lang="en-US" sz="1100">
                        <a:effectLst/>
                        <a:latin typeface="Calibri"/>
                        <a:ea typeface="Calibri"/>
                        <a:cs typeface="Times New Roman"/>
                      </a:endParaRPr>
                    </a:p>
                  </a:txBody>
                  <a:tcPr marL="68580" marR="68580" marT="0" marB="0"/>
                </a:tc>
              </a:tr>
              <a:tr h="308152">
                <a:tc>
                  <a:txBody>
                    <a:bodyPr/>
                    <a:lstStyle/>
                    <a:p>
                      <a:pPr marL="0" marR="0" algn="just">
                        <a:lnSpc>
                          <a:spcPct val="115000"/>
                        </a:lnSpc>
                        <a:spcBef>
                          <a:spcPts val="0"/>
                        </a:spcBef>
                        <a:spcAft>
                          <a:spcPts val="0"/>
                        </a:spcAft>
                        <a:tabLst>
                          <a:tab pos="2637155" algn="ctr"/>
                          <a:tab pos="5274310" algn="r"/>
                        </a:tabLst>
                      </a:pPr>
                      <a:r>
                        <a:rPr lang="en-US" sz="10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dirty="0">
                          <a:effectLst/>
                        </a:rPr>
                        <a:t>Allis Tissue forceps</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76237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99907535"/>
              </p:ext>
            </p:extLst>
          </p:nvPr>
        </p:nvGraphicFramePr>
        <p:xfrm>
          <a:off x="1066800" y="381000"/>
          <a:ext cx="7315200" cy="6248398"/>
        </p:xfrm>
        <a:graphic>
          <a:graphicData uri="http://schemas.openxmlformats.org/drawingml/2006/table">
            <a:tbl>
              <a:tblPr firstRow="1" firstCol="1" lastRow="1" lastCol="1" bandRow="1" bandCol="1">
                <a:tableStyleId>{5C22544A-7EE6-4342-B048-85BDC9FD1C3A}</a:tableStyleId>
              </a:tblPr>
              <a:tblGrid>
                <a:gridCol w="1311097"/>
                <a:gridCol w="6004103"/>
              </a:tblGrid>
              <a:tr h="1652008">
                <a:tc>
                  <a:txBody>
                    <a:bodyPr/>
                    <a:lstStyle/>
                    <a:p>
                      <a:pPr marL="0" marR="0" algn="just">
                        <a:lnSpc>
                          <a:spcPct val="115000"/>
                        </a:lnSpc>
                        <a:spcBef>
                          <a:spcPts val="0"/>
                        </a:spcBef>
                        <a:spcAft>
                          <a:spcPts val="0"/>
                        </a:spcAft>
                        <a:tabLst>
                          <a:tab pos="2637155" algn="ctr"/>
                          <a:tab pos="5274310" algn="r"/>
                        </a:tabLst>
                      </a:pPr>
                      <a:r>
                        <a:rPr lang="en-US" sz="1000" dirty="0">
                          <a:effectLst/>
                        </a:rPr>
                        <a:t>2</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Langerbeek retractors 13/4 *1/8</a:t>
                      </a:r>
                      <a:endParaRPr lang="en-US" sz="110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dirty="0">
                          <a:effectLst/>
                        </a:rPr>
                        <a:t>2</a:t>
                      </a:r>
                      <a:endParaRPr lang="en-US" sz="1100" dirty="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Canny Ryalls Retractors</a:t>
                      </a:r>
                      <a:endParaRPr lang="en-US" sz="110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Lister Sinus forceps</a:t>
                      </a:r>
                      <a:endParaRPr lang="en-US" sz="110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dirty="0">
                          <a:effectLst/>
                        </a:rPr>
                        <a:t>Watson </a:t>
                      </a:r>
                      <a:r>
                        <a:rPr lang="en-US" sz="1000" dirty="0" err="1">
                          <a:effectLst/>
                        </a:rPr>
                        <a:t>cheyne</a:t>
                      </a:r>
                      <a:r>
                        <a:rPr lang="en-US" sz="1000" dirty="0">
                          <a:effectLst/>
                        </a:rPr>
                        <a:t> probe and dissector</a:t>
                      </a:r>
                      <a:endParaRPr lang="en-US" sz="1100" dirty="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Stanley Boyd’s bone currettes double ended</a:t>
                      </a:r>
                      <a:endParaRPr lang="en-US" sz="110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Silver probe</a:t>
                      </a:r>
                      <a:endParaRPr lang="en-US" sz="110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a:effectLst/>
                        </a:rPr>
                        <a:t>2</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Sinus needle Holders</a:t>
                      </a:r>
                      <a:endParaRPr lang="en-US" sz="110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a:effectLst/>
                        </a:rPr>
                        <a:t>10</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Shardless cross Action Towel clip</a:t>
                      </a:r>
                      <a:endParaRPr lang="en-US" sz="110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a:effectLst/>
                        </a:rPr>
                        <a:t>4</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Mayo pins</a:t>
                      </a:r>
                      <a:endParaRPr lang="en-US" sz="110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a:effectLst/>
                        </a:rPr>
                        <a:t>Yankaur Sucker Tube</a:t>
                      </a:r>
                      <a:endParaRPr lang="en-US" sz="1100">
                        <a:effectLst/>
                        <a:latin typeface="Calibri"/>
                        <a:ea typeface="Calibri"/>
                        <a:cs typeface="Times New Roman"/>
                      </a:endParaRPr>
                    </a:p>
                  </a:txBody>
                  <a:tcPr marL="68580" marR="68580" marT="0" marB="0"/>
                </a:tc>
              </a:tr>
              <a:tr h="459639">
                <a:tc>
                  <a:txBody>
                    <a:bodyPr/>
                    <a:lstStyle/>
                    <a:p>
                      <a:pPr marL="0" marR="0" algn="just">
                        <a:lnSpc>
                          <a:spcPct val="115000"/>
                        </a:lnSpc>
                        <a:spcBef>
                          <a:spcPts val="0"/>
                        </a:spcBef>
                        <a:spcAft>
                          <a:spcPts val="0"/>
                        </a:spcAft>
                        <a:tabLst>
                          <a:tab pos="2637155" algn="ctr"/>
                          <a:tab pos="5274310" algn="r"/>
                        </a:tabLst>
                      </a:pPr>
                      <a:r>
                        <a:rPr lang="en-US" sz="1000">
                          <a:effectLst/>
                        </a:rPr>
                        <a:t>1</a:t>
                      </a:r>
                      <a:endParaRPr lang="en-US" sz="1100">
                        <a:effectLst/>
                        <a:latin typeface="Calibri"/>
                        <a:ea typeface="Calibri"/>
                        <a:cs typeface="Times New Roman"/>
                      </a:endParaRPr>
                    </a:p>
                  </a:txBody>
                  <a:tcPr marL="68580" marR="68580" marT="0" marB="0"/>
                </a:tc>
                <a:tc>
                  <a:txBody>
                    <a:bodyPr/>
                    <a:lstStyle/>
                    <a:p>
                      <a:pPr marL="0" marR="0" algn="just">
                        <a:lnSpc>
                          <a:spcPct val="115000"/>
                        </a:lnSpc>
                        <a:spcBef>
                          <a:spcPts val="0"/>
                        </a:spcBef>
                        <a:spcAft>
                          <a:spcPts val="0"/>
                        </a:spcAft>
                        <a:tabLst>
                          <a:tab pos="2637155" algn="ctr"/>
                          <a:tab pos="5274310" algn="r"/>
                        </a:tabLst>
                      </a:pPr>
                      <a:r>
                        <a:rPr lang="en-US" sz="1000" dirty="0" err="1">
                          <a:effectLst/>
                        </a:rPr>
                        <a:t>Yankaur</a:t>
                      </a:r>
                      <a:r>
                        <a:rPr lang="en-US" sz="1000" dirty="0">
                          <a:effectLst/>
                        </a:rPr>
                        <a:t> Universal Sucker Handles</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544642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0738935"/>
              </p:ext>
            </p:extLst>
          </p:nvPr>
        </p:nvGraphicFramePr>
        <p:xfrm>
          <a:off x="685800" y="1219200"/>
          <a:ext cx="6019800" cy="5181600"/>
        </p:xfrm>
        <a:graphic>
          <a:graphicData uri="http://schemas.openxmlformats.org/drawingml/2006/table">
            <a:tbl>
              <a:tblPr firstRow="1" firstCol="1" lastRow="1" lastCol="1" bandRow="1" bandCol="1"/>
              <a:tblGrid>
                <a:gridCol w="251389"/>
                <a:gridCol w="5768411"/>
              </a:tblGrid>
              <a:tr h="647700">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Yankaur sucker tube fine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Yankuar tube medium</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Yankaur sucker tube Basket type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Pressure tube Anti-static 2 metres long Diathermy heed</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Diathermy handle with Ball or Riches forceps</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Edinburch Tray 24’’ * 113/4’’</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Spring cord</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7700">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dirty="0">
                          <a:solidFill>
                            <a:srgbClr val="000000"/>
                          </a:solidFill>
                          <a:effectLst/>
                          <a:latin typeface="Arial"/>
                          <a:ea typeface="Times New Roman"/>
                          <a:cs typeface="Times New Roman"/>
                        </a:rPr>
                        <a:t>Green wrapper large</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935729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7694894"/>
              </p:ext>
            </p:extLst>
          </p:nvPr>
        </p:nvGraphicFramePr>
        <p:xfrm>
          <a:off x="914400" y="1676400"/>
          <a:ext cx="7315200" cy="4691742"/>
        </p:xfrm>
        <a:graphic>
          <a:graphicData uri="http://schemas.openxmlformats.org/drawingml/2006/table">
            <a:tbl>
              <a:tblPr firstRow="1" firstCol="1" lastRow="1" lastCol="1" bandRow="1" bandCol="1"/>
              <a:tblGrid>
                <a:gridCol w="1339353"/>
                <a:gridCol w="5975847"/>
              </a:tblGrid>
              <a:tr h="838200">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White wrapper</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53542">
                <a:tc>
                  <a:txBody>
                    <a:bodyPr/>
                    <a:lstStyle/>
                    <a:p>
                      <a:pPr marL="0" marR="0" algn="just">
                        <a:lnSpc>
                          <a:spcPct val="115000"/>
                        </a:lnSpc>
                        <a:spcBef>
                          <a:spcPts val="0"/>
                        </a:spcBef>
                        <a:spcAft>
                          <a:spcPts val="0"/>
                        </a:spcAft>
                        <a:tabLst>
                          <a:tab pos="2637155" algn="ctr"/>
                          <a:tab pos="5274310" algn="r"/>
                        </a:tabLst>
                      </a:pPr>
                      <a:r>
                        <a:rPr lang="en-US" sz="1000">
                          <a:solidFill>
                            <a:srgbClr val="000000"/>
                          </a:solidFill>
                          <a:effectLst/>
                          <a:latin typeface="Arial"/>
                          <a:ea typeface="Times New Roman"/>
                          <a:cs typeface="Times New Roman"/>
                        </a:rPr>
                        <a:t>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tabLst>
                          <a:tab pos="2637155" algn="ctr"/>
                          <a:tab pos="5274310" algn="r"/>
                        </a:tabLst>
                      </a:pPr>
                      <a:r>
                        <a:rPr lang="en-US" sz="1000" dirty="0">
                          <a:solidFill>
                            <a:srgbClr val="000000"/>
                          </a:solidFill>
                          <a:effectLst/>
                          <a:latin typeface="Arial"/>
                          <a:ea typeface="Times New Roman"/>
                          <a:cs typeface="Times New Roman"/>
                        </a:rPr>
                        <a:t>Basic pack contains</a:t>
                      </a:r>
                      <a:r>
                        <a:rPr lang="en-US" sz="1000" dirty="0" smtClean="0">
                          <a:solidFill>
                            <a:srgbClr val="000000"/>
                          </a:solidFill>
                          <a:effectLst/>
                          <a:latin typeface="Arial"/>
                          <a:ea typeface="Times New Roman"/>
                          <a:cs typeface="Times New Roman"/>
                        </a:rPr>
                        <a:t>:</a:t>
                      </a:r>
                    </a:p>
                    <a:p>
                      <a:pPr marL="0" marR="0" algn="just">
                        <a:lnSpc>
                          <a:spcPct val="115000"/>
                        </a:lnSpc>
                        <a:spcBef>
                          <a:spcPts val="0"/>
                        </a:spcBef>
                        <a:spcAft>
                          <a:spcPts val="0"/>
                        </a:spcAft>
                        <a:tabLst>
                          <a:tab pos="2637155" algn="ctr"/>
                          <a:tab pos="5274310" algn="r"/>
                        </a:tabLst>
                      </a:pPr>
                      <a:endParaRPr lang="en-US" sz="1100" dirty="0">
                        <a:effectLst/>
                        <a:latin typeface="Calibri"/>
                        <a:ea typeface="Calibri"/>
                        <a:cs typeface="Times New Roman"/>
                      </a:endParaRPr>
                    </a:p>
                    <a:p>
                      <a:pPr marL="0" marR="0" algn="just">
                        <a:lnSpc>
                          <a:spcPct val="115000"/>
                        </a:lnSpc>
                        <a:spcBef>
                          <a:spcPts val="0"/>
                        </a:spcBef>
                        <a:spcAft>
                          <a:spcPts val="0"/>
                        </a:spcAft>
                        <a:tabLst>
                          <a:tab pos="2637155" algn="ctr"/>
                          <a:tab pos="5274310" algn="r"/>
                        </a:tabLst>
                      </a:pPr>
                      <a:r>
                        <a:rPr lang="en-US" sz="1000" dirty="0">
                          <a:solidFill>
                            <a:srgbClr val="000000"/>
                          </a:solidFill>
                          <a:effectLst/>
                          <a:latin typeface="Arial"/>
                          <a:ea typeface="Times New Roman"/>
                          <a:cs typeface="Times New Roman"/>
                        </a:rPr>
                        <a:t>2 bundles </a:t>
                      </a:r>
                      <a:r>
                        <a:rPr lang="en-US" sz="1000" dirty="0" err="1">
                          <a:solidFill>
                            <a:srgbClr val="000000"/>
                          </a:solidFill>
                          <a:effectLst/>
                          <a:latin typeface="Arial"/>
                          <a:ea typeface="Times New Roman"/>
                          <a:cs typeface="Times New Roman"/>
                        </a:rPr>
                        <a:t>raytec</a:t>
                      </a:r>
                      <a:r>
                        <a:rPr lang="en-US" sz="1000" dirty="0">
                          <a:solidFill>
                            <a:srgbClr val="000000"/>
                          </a:solidFill>
                          <a:effectLst/>
                          <a:latin typeface="Arial"/>
                          <a:ea typeface="Times New Roman"/>
                          <a:cs typeface="Times New Roman"/>
                        </a:rPr>
                        <a:t> gauze (20)</a:t>
                      </a:r>
                      <a:endParaRPr lang="en-US" sz="1100" dirty="0">
                        <a:effectLst/>
                        <a:latin typeface="Calibri"/>
                        <a:ea typeface="Calibri"/>
                        <a:cs typeface="Times New Roman"/>
                      </a:endParaRPr>
                    </a:p>
                    <a:p>
                      <a:pPr marL="0" marR="0" algn="just">
                        <a:lnSpc>
                          <a:spcPct val="115000"/>
                        </a:lnSpc>
                        <a:spcBef>
                          <a:spcPts val="0"/>
                        </a:spcBef>
                        <a:spcAft>
                          <a:spcPts val="0"/>
                        </a:spcAft>
                        <a:tabLst>
                          <a:tab pos="2637155" algn="ctr"/>
                          <a:tab pos="5274310" algn="r"/>
                        </a:tabLst>
                      </a:pPr>
                      <a:r>
                        <a:rPr lang="en-US" sz="1000" dirty="0">
                          <a:solidFill>
                            <a:srgbClr val="000000"/>
                          </a:solidFill>
                          <a:effectLst/>
                          <a:latin typeface="Arial"/>
                          <a:ea typeface="Times New Roman"/>
                          <a:cs typeface="Times New Roman"/>
                        </a:rPr>
                        <a:t>10 green </a:t>
                      </a:r>
                      <a:r>
                        <a:rPr lang="en-US" sz="1000" dirty="0" smtClean="0">
                          <a:solidFill>
                            <a:srgbClr val="000000"/>
                          </a:solidFill>
                          <a:effectLst/>
                          <a:latin typeface="Arial"/>
                          <a:ea typeface="Times New Roman"/>
                          <a:cs typeface="Times New Roman"/>
                        </a:rPr>
                        <a:t>towels</a:t>
                      </a:r>
                    </a:p>
                    <a:p>
                      <a:pPr marL="0" marR="0" algn="just">
                        <a:lnSpc>
                          <a:spcPct val="115000"/>
                        </a:lnSpc>
                        <a:spcBef>
                          <a:spcPts val="0"/>
                        </a:spcBef>
                        <a:spcAft>
                          <a:spcPts val="0"/>
                        </a:spcAft>
                        <a:tabLst>
                          <a:tab pos="2637155" algn="ctr"/>
                          <a:tab pos="5274310" algn="r"/>
                        </a:tabLst>
                      </a:pPr>
                      <a:endParaRPr lang="en-US" sz="1100" dirty="0">
                        <a:effectLst/>
                        <a:latin typeface="Calibri"/>
                        <a:ea typeface="Calibri"/>
                        <a:cs typeface="Times New Roman"/>
                      </a:endParaRPr>
                    </a:p>
                    <a:p>
                      <a:pPr marL="0" marR="0" algn="just">
                        <a:lnSpc>
                          <a:spcPct val="115000"/>
                        </a:lnSpc>
                        <a:spcBef>
                          <a:spcPts val="0"/>
                        </a:spcBef>
                        <a:spcAft>
                          <a:spcPts val="0"/>
                        </a:spcAft>
                        <a:tabLst>
                          <a:tab pos="2637155" algn="ctr"/>
                          <a:tab pos="5274310" algn="r"/>
                        </a:tabLst>
                      </a:pPr>
                      <a:r>
                        <a:rPr lang="en-US" sz="1000" dirty="0">
                          <a:solidFill>
                            <a:srgbClr val="000000"/>
                          </a:solidFill>
                          <a:effectLst/>
                          <a:latin typeface="Arial"/>
                          <a:ea typeface="Times New Roman"/>
                          <a:cs typeface="Times New Roman"/>
                        </a:rPr>
                        <a:t>1 abdominal sheet</a:t>
                      </a:r>
                      <a:endParaRPr lang="en-US" sz="1100" dirty="0">
                        <a:effectLst/>
                        <a:latin typeface="Calibri"/>
                        <a:ea typeface="Calibri"/>
                        <a:cs typeface="Times New Roman"/>
                      </a:endParaRPr>
                    </a:p>
                    <a:p>
                      <a:pPr marL="0" marR="0" algn="just">
                        <a:lnSpc>
                          <a:spcPct val="115000"/>
                        </a:lnSpc>
                        <a:spcBef>
                          <a:spcPts val="0"/>
                        </a:spcBef>
                        <a:spcAft>
                          <a:spcPts val="0"/>
                        </a:spcAft>
                        <a:tabLst>
                          <a:tab pos="2637155" algn="ctr"/>
                          <a:tab pos="5274310" algn="r"/>
                        </a:tabLst>
                      </a:pPr>
                      <a:r>
                        <a:rPr lang="en-US" sz="1000" dirty="0">
                          <a:solidFill>
                            <a:srgbClr val="000000"/>
                          </a:solidFill>
                          <a:effectLst/>
                          <a:latin typeface="Arial"/>
                          <a:ea typeface="Times New Roman"/>
                          <a:cs typeface="Times New Roman"/>
                        </a:rPr>
                        <a:t>1 chest sheet</a:t>
                      </a:r>
                      <a:endParaRPr lang="en-US" sz="1100" dirty="0">
                        <a:effectLst/>
                        <a:latin typeface="Calibri"/>
                        <a:ea typeface="Calibri"/>
                        <a:cs typeface="Times New Roman"/>
                      </a:endParaRPr>
                    </a:p>
                    <a:p>
                      <a:pPr marL="0" marR="0" algn="just">
                        <a:lnSpc>
                          <a:spcPct val="115000"/>
                        </a:lnSpc>
                        <a:spcBef>
                          <a:spcPts val="0"/>
                        </a:spcBef>
                        <a:spcAft>
                          <a:spcPts val="0"/>
                        </a:spcAft>
                        <a:tabLst>
                          <a:tab pos="2637155" algn="ctr"/>
                          <a:tab pos="5274310" algn="r"/>
                        </a:tabLst>
                      </a:pPr>
                      <a:r>
                        <a:rPr lang="en-US" sz="1000" dirty="0">
                          <a:solidFill>
                            <a:srgbClr val="000000"/>
                          </a:solidFill>
                          <a:effectLst/>
                          <a:latin typeface="Arial"/>
                          <a:ea typeface="Times New Roman"/>
                          <a:cs typeface="Times New Roman"/>
                        </a:rPr>
                        <a:t>1 Mayo cover</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745565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a:t>Equipment</a:t>
            </a:r>
            <a:endParaRPr lang="en-US"/>
          </a:p>
        </p:txBody>
      </p:sp>
      <p:sp>
        <p:nvSpPr>
          <p:cNvPr id="3" name="Content Placeholder 2"/>
          <p:cNvSpPr>
            <a:spLocks noGrp="1"/>
          </p:cNvSpPr>
          <p:nvPr>
            <p:ph idx="1"/>
          </p:nvPr>
        </p:nvSpPr>
        <p:spPr/>
        <p:txBody>
          <a:bodyPr/>
          <a:lstStyle/>
          <a:p>
            <a:r>
              <a:rPr lang="en-GB" dirty="0"/>
              <a:t>It is important to note that dirty and unsterile equipment can become a source of infection. To reduce this, all dirty equipment must be soaked in a standard disinfectant preferably </a:t>
            </a:r>
            <a:r>
              <a:rPr lang="en-GB" dirty="0" err="1"/>
              <a:t>Jik</a:t>
            </a:r>
            <a:r>
              <a:rPr lang="en-GB" dirty="0"/>
              <a:t>, for ten minutes. This makes it safe for handling and </a:t>
            </a:r>
            <a:r>
              <a:rPr lang="en-GB" dirty="0" smtClean="0"/>
              <a:t>cleaning.</a:t>
            </a:r>
            <a:endParaRPr lang="en-US" dirty="0"/>
          </a:p>
        </p:txBody>
      </p:sp>
    </p:spTree>
    <p:extLst>
      <p:ext uri="{BB962C8B-B14F-4D97-AF65-F5344CB8AC3E}">
        <p14:creationId xmlns:p14="http://schemas.microsoft.com/office/powerpoint/2010/main" val="38009060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 </a:t>
            </a:r>
            <a:r>
              <a:rPr lang="en-GB" dirty="0"/>
              <a:t>It should then be cleaned in soap water, rinsed, dried and then taken for autoclaving. The same should be done to linen, for example, towels, abdominal draping sheets, and gowns, which become contaminated</a:t>
            </a:r>
            <a:br>
              <a:rPr lang="en-GB" dirty="0"/>
            </a:br>
            <a:r>
              <a:rPr lang="en-GB" dirty="0"/>
              <a:t>during the operation.</a:t>
            </a:r>
            <a:endParaRPr lang="en-US" dirty="0"/>
          </a:p>
          <a:p>
            <a:r>
              <a:rPr lang="en-GB" b="1" dirty="0"/>
              <a:t> </a:t>
            </a:r>
            <a:endParaRPr lang="en-US" dirty="0"/>
          </a:p>
        </p:txBody>
      </p:sp>
    </p:spTree>
    <p:extLst>
      <p:ext uri="{BB962C8B-B14F-4D97-AF65-F5344CB8AC3E}">
        <p14:creationId xmlns:p14="http://schemas.microsoft.com/office/powerpoint/2010/main" val="19425693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SCRUB NURSE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Performing  a surgical hand scrub</a:t>
            </a:r>
          </a:p>
          <a:p>
            <a:r>
              <a:rPr lang="en-US" dirty="0" smtClean="0"/>
              <a:t>Setting up the sterile tables </a:t>
            </a:r>
          </a:p>
          <a:p>
            <a:r>
              <a:rPr lang="en-US" dirty="0" smtClean="0"/>
              <a:t>Preparing sutures ,ligatures and special equipment </a:t>
            </a:r>
            <a:r>
              <a:rPr lang="en-US" dirty="0" err="1" smtClean="0"/>
              <a:t>eg</a:t>
            </a:r>
            <a:r>
              <a:rPr lang="en-US" dirty="0" smtClean="0"/>
              <a:t> laparoscope</a:t>
            </a:r>
          </a:p>
          <a:p>
            <a:r>
              <a:rPr lang="en-US" dirty="0" smtClean="0"/>
              <a:t>Assisting the surgeon and the surgical assistants during the procedure by anticipating the instruments that will be required</a:t>
            </a:r>
          </a:p>
          <a:p>
            <a:r>
              <a:rPr lang="en-US" dirty="0" smtClean="0"/>
              <a:t>Together with the circulating nurse count all needles ,sponges and instruments  before closure of the operation site</a:t>
            </a:r>
          </a:p>
          <a:p>
            <a:r>
              <a:rPr lang="en-US" dirty="0" smtClean="0"/>
              <a:t>Label ,record and send any tissue specimen to the relevant laboratories </a:t>
            </a:r>
            <a:endParaRPr lang="en-US" dirty="0"/>
          </a:p>
        </p:txBody>
      </p:sp>
    </p:spTree>
    <p:extLst>
      <p:ext uri="{BB962C8B-B14F-4D97-AF65-F5344CB8AC3E}">
        <p14:creationId xmlns:p14="http://schemas.microsoft.com/office/powerpoint/2010/main" val="1788503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ANESTHETIC NURSE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Receives and identifies patient as correct </a:t>
            </a:r>
          </a:p>
          <a:p>
            <a:r>
              <a:rPr lang="en-US" dirty="0" smtClean="0"/>
              <a:t>Keeps patient warm ,safe from fall by proper strapping to bed </a:t>
            </a:r>
          </a:p>
          <a:p>
            <a:r>
              <a:rPr lang="en-US" dirty="0" smtClean="0"/>
              <a:t>Helps anesthetist as need be –assist in IV infusion administration ,induction of anesthesia ,intubation ,suction and other vital sign monitoring </a:t>
            </a:r>
          </a:p>
          <a:p>
            <a:r>
              <a:rPr lang="en-US" dirty="0" smtClean="0"/>
              <a:t>Maintains  a quiet environment</a:t>
            </a:r>
          </a:p>
          <a:p>
            <a:r>
              <a:rPr lang="en-US" dirty="0" smtClean="0"/>
              <a:t>Attach table attachments </a:t>
            </a:r>
          </a:p>
          <a:p>
            <a:r>
              <a:rPr lang="en-US" dirty="0" smtClean="0"/>
              <a:t>Inform anesthetist of any marked changes and any anticipated changes </a:t>
            </a:r>
            <a:endParaRPr lang="en-US" dirty="0"/>
          </a:p>
        </p:txBody>
      </p:sp>
    </p:spTree>
    <p:extLst>
      <p:ext uri="{BB962C8B-B14F-4D97-AF65-F5344CB8AC3E}">
        <p14:creationId xmlns:p14="http://schemas.microsoft.com/office/powerpoint/2010/main" val="335896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GB" dirty="0" smtClean="0"/>
              <a:t>The </a:t>
            </a:r>
            <a:r>
              <a:rPr lang="en-GB" dirty="0"/>
              <a:t>control of infection dates back to the efforts of Louis Pasteur, who proved that bacteria caused infections. In 1865, Joseph Lister used carbonic acid to reduce the growth of bacteria in wounds. In 1886 Von </a:t>
            </a:r>
            <a:r>
              <a:rPr lang="en-GB" dirty="0" err="1"/>
              <a:t>Bergemen</a:t>
            </a:r>
            <a:r>
              <a:rPr lang="en-GB" dirty="0"/>
              <a:t> introduced sterilisation of dressings.</a:t>
            </a:r>
            <a:endParaRPr lang="en-US" dirty="0"/>
          </a:p>
          <a:p>
            <a:r>
              <a:rPr lang="en-US" dirty="0" smtClean="0"/>
              <a:t> gloves  were introduced in surgery in 1890</a:t>
            </a:r>
            <a:endParaRPr lang="en-US" dirty="0"/>
          </a:p>
        </p:txBody>
      </p:sp>
    </p:spTree>
    <p:extLst>
      <p:ext uri="{BB962C8B-B14F-4D97-AF65-F5344CB8AC3E}">
        <p14:creationId xmlns:p14="http://schemas.microsoft.com/office/powerpoint/2010/main" val="19488078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CIRCULATING NURSE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Include verifying consent </a:t>
            </a:r>
          </a:p>
          <a:p>
            <a:r>
              <a:rPr lang="en-US" dirty="0" smtClean="0"/>
              <a:t>Manage the operating room</a:t>
            </a:r>
          </a:p>
          <a:p>
            <a:r>
              <a:rPr lang="en-US" dirty="0" smtClean="0"/>
              <a:t>Protects the patients safety and health by monitoring the activities of the surgical team</a:t>
            </a:r>
          </a:p>
          <a:p>
            <a:r>
              <a:rPr lang="en-US" dirty="0" smtClean="0"/>
              <a:t>Checking the operating room conditions </a:t>
            </a:r>
          </a:p>
          <a:p>
            <a:r>
              <a:rPr lang="en-US" dirty="0" smtClean="0"/>
              <a:t>Coordinating the team</a:t>
            </a:r>
          </a:p>
          <a:p>
            <a:r>
              <a:rPr lang="en-US" dirty="0" smtClean="0"/>
              <a:t>Ensuring cleanliness, proper temperature </a:t>
            </a:r>
          </a:p>
          <a:p>
            <a:r>
              <a:rPr lang="en-US" dirty="0" smtClean="0"/>
              <a:t>humidity, and lighting </a:t>
            </a:r>
          </a:p>
          <a:p>
            <a:r>
              <a:rPr lang="en-US" dirty="0" smtClean="0"/>
              <a:t>Ensuring the safe functioning of equipment</a:t>
            </a:r>
          </a:p>
          <a:p>
            <a:r>
              <a:rPr lang="en-US" dirty="0" smtClean="0"/>
              <a:t>Ensuring availability of supplies and materials </a:t>
            </a:r>
            <a:endParaRPr lang="en-US" dirty="0"/>
          </a:p>
        </p:txBody>
      </p:sp>
    </p:spTree>
    <p:extLst>
      <p:ext uri="{BB962C8B-B14F-4D97-AF65-F5344CB8AC3E}">
        <p14:creationId xmlns:p14="http://schemas.microsoft.com/office/powerpoint/2010/main" val="12914987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Monitors aseptic practices to avoid breaks in techniques while coordinating the movement of related personnel(medical, laboratory ,radiography)</a:t>
            </a:r>
          </a:p>
          <a:p>
            <a:r>
              <a:rPr lang="en-US" dirty="0" smtClean="0"/>
              <a:t>Implementing fire safety precautions </a:t>
            </a:r>
          </a:p>
          <a:p>
            <a:r>
              <a:rPr lang="en-US" dirty="0" smtClean="0"/>
              <a:t>Monitors the patient and documents specific activities through out the operation</a:t>
            </a:r>
          </a:p>
          <a:p>
            <a:r>
              <a:rPr lang="en-US" dirty="0" smtClean="0"/>
              <a:t>To ensure the patients safety and well being –to preventing complications and achieve optimal  patient outcomes.</a:t>
            </a:r>
          </a:p>
          <a:p>
            <a:r>
              <a:rPr lang="en-US" dirty="0" smtClean="0"/>
              <a:t>Assisting with patient positioning ,preparing the patients skin for operation</a:t>
            </a:r>
            <a:endParaRPr lang="en-US" dirty="0"/>
          </a:p>
        </p:txBody>
      </p:sp>
    </p:spTree>
    <p:extLst>
      <p:ext uri="{BB962C8B-B14F-4D97-AF65-F5344CB8AC3E}">
        <p14:creationId xmlns:p14="http://schemas.microsoft.com/office/powerpoint/2010/main" val="14915588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49155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Anaesthesia</a:t>
            </a:r>
            <a:endParaRPr lang="en-US" dirty="0"/>
          </a:p>
        </p:txBody>
      </p:sp>
      <p:sp>
        <p:nvSpPr>
          <p:cNvPr id="3" name="Content Placeholder 2"/>
          <p:cNvSpPr>
            <a:spLocks noGrp="1"/>
          </p:cNvSpPr>
          <p:nvPr>
            <p:ph idx="1"/>
          </p:nvPr>
        </p:nvSpPr>
        <p:spPr/>
        <p:txBody>
          <a:bodyPr>
            <a:normAutofit fontScale="92500" lnSpcReduction="10000"/>
          </a:bodyPr>
          <a:lstStyle/>
          <a:p>
            <a:r>
              <a:rPr lang="en-GB" dirty="0"/>
              <a:t>Anaesthesia is the loss of pain and sensation to a part or the whole body induced by drugs</a:t>
            </a:r>
            <a:r>
              <a:rPr lang="en-GB" dirty="0" smtClean="0"/>
              <a:t>. </a:t>
            </a:r>
          </a:p>
          <a:p>
            <a:r>
              <a:rPr lang="en-GB" dirty="0" smtClean="0"/>
              <a:t>There </a:t>
            </a:r>
            <a:r>
              <a:rPr lang="en-GB" dirty="0"/>
              <a:t>are two types of anaesthesia: local and general. </a:t>
            </a:r>
            <a:r>
              <a:rPr lang="en-GB" b="1" dirty="0" smtClean="0"/>
              <a:t>GOALS</a:t>
            </a:r>
            <a:r>
              <a:rPr lang="en-GB" dirty="0" smtClean="0"/>
              <a:t>;</a:t>
            </a:r>
          </a:p>
          <a:p>
            <a:r>
              <a:rPr lang="en-GB" dirty="0" smtClean="0"/>
              <a:t>Provide analgesia</a:t>
            </a:r>
          </a:p>
          <a:p>
            <a:r>
              <a:rPr lang="en-GB" dirty="0" smtClean="0"/>
              <a:t>Reduce the level  of anxiety and discomfort</a:t>
            </a:r>
          </a:p>
          <a:p>
            <a:r>
              <a:rPr lang="en-GB" dirty="0" smtClean="0"/>
              <a:t>Control the autonomic nervous system</a:t>
            </a:r>
          </a:p>
          <a:p>
            <a:r>
              <a:rPr lang="en-GB" dirty="0" smtClean="0"/>
              <a:t>Muscle relaxation appropriate for the type of operative procedure </a:t>
            </a:r>
          </a:p>
          <a:p>
            <a:endParaRPr lang="en-US" dirty="0"/>
          </a:p>
          <a:p>
            <a:endParaRPr lang="en-US" dirty="0"/>
          </a:p>
        </p:txBody>
      </p:sp>
    </p:spTree>
    <p:extLst>
      <p:ext uri="{BB962C8B-B14F-4D97-AF65-F5344CB8AC3E}">
        <p14:creationId xmlns:p14="http://schemas.microsoft.com/office/powerpoint/2010/main" val="30131850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 of Pain</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r>
              <a:rPr lang="en-US" b="1" dirty="0" smtClean="0"/>
              <a:t>AUTONOMIC</a:t>
            </a:r>
          </a:p>
          <a:p>
            <a:r>
              <a:rPr lang="en-US" dirty="0" smtClean="0"/>
              <a:t>Elevation of BP,</a:t>
            </a:r>
          </a:p>
          <a:p>
            <a:r>
              <a:rPr lang="en-US" dirty="0" smtClean="0"/>
              <a:t>Increase in heart and pulse rate</a:t>
            </a:r>
          </a:p>
          <a:p>
            <a:r>
              <a:rPr lang="en-US" dirty="0" smtClean="0"/>
              <a:t>Rapid  and  irregular respiration</a:t>
            </a:r>
          </a:p>
          <a:p>
            <a:r>
              <a:rPr lang="en-US" dirty="0" smtClean="0"/>
              <a:t>Increase in perspiration</a:t>
            </a:r>
          </a:p>
          <a:p>
            <a:pPr marL="0" indent="0">
              <a:buNone/>
            </a:pPr>
            <a:r>
              <a:rPr lang="en-US" b="1" dirty="0" smtClean="0"/>
              <a:t>Skeletal</a:t>
            </a:r>
            <a:r>
              <a:rPr lang="en-US" dirty="0" smtClean="0"/>
              <a:t> </a:t>
            </a:r>
            <a:r>
              <a:rPr lang="en-US" b="1" dirty="0" smtClean="0"/>
              <a:t>muscle</a:t>
            </a:r>
          </a:p>
          <a:p>
            <a:r>
              <a:rPr lang="en-US" dirty="0" smtClean="0"/>
              <a:t>Increase in muscle tension or activity</a:t>
            </a:r>
          </a:p>
          <a:p>
            <a:pPr marL="0" indent="0">
              <a:buNone/>
            </a:pPr>
            <a:r>
              <a:rPr lang="en-US" b="1" dirty="0" smtClean="0"/>
              <a:t>Psychological</a:t>
            </a:r>
          </a:p>
          <a:p>
            <a:r>
              <a:rPr lang="en-US" dirty="0" smtClean="0"/>
              <a:t>Irritability</a:t>
            </a:r>
            <a:r>
              <a:rPr lang="en-US" dirty="0"/>
              <a:t> </a:t>
            </a:r>
            <a:r>
              <a:rPr lang="en-US" dirty="0" smtClean="0"/>
              <a:t>,  apprehension</a:t>
            </a:r>
          </a:p>
          <a:p>
            <a:r>
              <a:rPr lang="en-US" dirty="0" smtClean="0"/>
              <a:t>Increased anxiety , attention focused on pain</a:t>
            </a:r>
          </a:p>
          <a:p>
            <a:endParaRPr lang="en-US" dirty="0"/>
          </a:p>
        </p:txBody>
      </p:sp>
    </p:spTree>
    <p:extLst>
      <p:ext uri="{BB962C8B-B14F-4D97-AF65-F5344CB8AC3E}">
        <p14:creationId xmlns:p14="http://schemas.microsoft.com/office/powerpoint/2010/main" val="29782751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hlinkClick r:id="rId2"/>
              </a:rPr>
              <a:t>Local </a:t>
            </a:r>
            <a:r>
              <a:rPr lang="en-GB" b="1" u="sng" dirty="0" smtClean="0">
                <a:hlinkClick r:id="rId2"/>
              </a:rPr>
              <a:t>Anaesthesia</a:t>
            </a:r>
            <a:r>
              <a:rPr lang="en-GB" b="1" u="sng" dirty="0" smtClean="0"/>
              <a:t>/regional</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GB" dirty="0"/>
              <a:t>Local anaesthesia induces analgesia in the region where it is administered, for example, lignocaine, procaine hydrochloride, </a:t>
            </a:r>
            <a:r>
              <a:rPr lang="en-GB" dirty="0" err="1"/>
              <a:t>xylocaine</a:t>
            </a:r>
            <a:r>
              <a:rPr lang="en-GB" dirty="0"/>
              <a:t> and </a:t>
            </a:r>
            <a:r>
              <a:rPr lang="en-GB" dirty="0" err="1"/>
              <a:t>lidocaine</a:t>
            </a:r>
            <a:r>
              <a:rPr lang="en-GB" dirty="0"/>
              <a:t>. </a:t>
            </a:r>
            <a:endParaRPr lang="en-US" dirty="0"/>
          </a:p>
          <a:p>
            <a:r>
              <a:rPr lang="en-GB" dirty="0"/>
              <a:t>The local anaesthesia last for forty five minutes to three hours depending on the type of anaesthesia used. It is given locally to the affected part of the body by one of the following methods:</a:t>
            </a:r>
            <a:endParaRPr lang="en-US" dirty="0"/>
          </a:p>
          <a:p>
            <a:r>
              <a:rPr lang="en-GB" dirty="0"/>
              <a:t>Infiltration, nerve block, field block, refrigeration analgesia, spinal analgesia, epidural anaesthesia.</a:t>
            </a:r>
            <a:endParaRPr lang="en-US" dirty="0"/>
          </a:p>
          <a:p>
            <a:endParaRPr lang="en-US" dirty="0"/>
          </a:p>
        </p:txBody>
      </p:sp>
    </p:spTree>
    <p:extLst>
      <p:ext uri="{BB962C8B-B14F-4D97-AF65-F5344CB8AC3E}">
        <p14:creationId xmlns:p14="http://schemas.microsoft.com/office/powerpoint/2010/main" val="21937651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GB" b="1" dirty="0"/>
              <a:t>Local Anaesthesia Methods</a:t>
            </a:r>
            <a:endParaRPr lang="en-US" dirty="0"/>
          </a:p>
          <a:p>
            <a:r>
              <a:rPr lang="en-GB" b="1" dirty="0"/>
              <a:t>Infiltration</a:t>
            </a:r>
            <a:r>
              <a:rPr lang="en-GB" dirty="0"/>
              <a:t/>
            </a:r>
            <a:br>
              <a:rPr lang="en-GB" dirty="0"/>
            </a:br>
            <a:r>
              <a:rPr lang="en-GB" dirty="0"/>
              <a:t>The drug is injected on and around (in various points of) the affected area.</a:t>
            </a:r>
            <a:endParaRPr lang="en-US" dirty="0"/>
          </a:p>
          <a:p>
            <a:r>
              <a:rPr lang="en-GB" b="1" dirty="0"/>
              <a:t> </a:t>
            </a:r>
            <a:endParaRPr lang="en-US" dirty="0"/>
          </a:p>
          <a:p>
            <a:r>
              <a:rPr lang="en-GB" b="1" dirty="0"/>
              <a:t>Nerve Block</a:t>
            </a:r>
            <a:endParaRPr lang="en-US" dirty="0"/>
          </a:p>
          <a:p>
            <a:r>
              <a:rPr lang="en-GB" dirty="0"/>
              <a:t>The nerve supplying the affected area is infiltrated by the anaesthetic drugs, inducing loss of sensation on the affected area supplied by that specific nerve.</a:t>
            </a:r>
            <a:endParaRPr lang="en-US" dirty="0"/>
          </a:p>
          <a:p>
            <a:r>
              <a:rPr lang="en-GB" b="1" dirty="0"/>
              <a:t> </a:t>
            </a:r>
            <a:endParaRPr lang="en-US" dirty="0"/>
          </a:p>
          <a:p>
            <a:r>
              <a:rPr lang="en-GB" b="1" dirty="0"/>
              <a:t>Field Block</a:t>
            </a:r>
            <a:endParaRPr lang="en-US" dirty="0"/>
          </a:p>
          <a:p>
            <a:r>
              <a:rPr lang="en-GB" dirty="0"/>
              <a:t>Similar to nerve block but cover a larger area and may involve more than one nerve.</a:t>
            </a:r>
            <a:endParaRPr lang="en-US" dirty="0"/>
          </a:p>
          <a:p>
            <a:r>
              <a:rPr lang="en-GB" b="1" dirty="0"/>
              <a:t> </a:t>
            </a:r>
            <a:endParaRPr lang="en-US" dirty="0"/>
          </a:p>
          <a:p>
            <a:endParaRPr lang="en-US" dirty="0"/>
          </a:p>
        </p:txBody>
      </p:sp>
    </p:spTree>
    <p:extLst>
      <p:ext uri="{BB962C8B-B14F-4D97-AF65-F5344CB8AC3E}">
        <p14:creationId xmlns:p14="http://schemas.microsoft.com/office/powerpoint/2010/main" val="37483260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GB" b="1" dirty="0"/>
              <a:t>Refrigeration Analgesia</a:t>
            </a:r>
            <a:endParaRPr lang="en-US" dirty="0"/>
          </a:p>
          <a:p>
            <a:r>
              <a:rPr lang="en-GB" dirty="0"/>
              <a:t>It is administered by use of a </a:t>
            </a:r>
            <a:r>
              <a:rPr lang="en-GB" dirty="0" err="1"/>
              <a:t>vapouriser</a:t>
            </a:r>
            <a:r>
              <a:rPr lang="en-GB" dirty="0"/>
              <a:t>. Drugs used include: Ethyl chloride or Diethyl ether.</a:t>
            </a:r>
            <a:endParaRPr lang="en-US" dirty="0"/>
          </a:p>
          <a:p>
            <a:r>
              <a:rPr lang="en-GB" b="1" dirty="0"/>
              <a:t> </a:t>
            </a:r>
            <a:endParaRPr lang="en-US" dirty="0"/>
          </a:p>
          <a:p>
            <a:r>
              <a:rPr lang="en-GB" b="1" dirty="0"/>
              <a:t>Spinal </a:t>
            </a:r>
            <a:r>
              <a:rPr lang="en-GB" b="1" dirty="0" err="1" smtClean="0"/>
              <a:t>Anesthesia</a:t>
            </a:r>
            <a:endParaRPr lang="en-US" dirty="0"/>
          </a:p>
          <a:p>
            <a:r>
              <a:rPr lang="en-GB" dirty="0"/>
              <a:t>Used for operations from the abdomen and below, e.g. caesarean section. A lumbar puncture is done and the local anaesthesia introduced through the spine. The drug paralyses the area below the puncture.</a:t>
            </a:r>
            <a:endParaRPr lang="en-US" dirty="0"/>
          </a:p>
          <a:p>
            <a:r>
              <a:rPr lang="en-GB" b="1" dirty="0"/>
              <a:t> </a:t>
            </a:r>
            <a:endParaRPr lang="en-US" dirty="0"/>
          </a:p>
          <a:p>
            <a:r>
              <a:rPr lang="en-GB" b="1" dirty="0"/>
              <a:t>Epidural Anaesthesia</a:t>
            </a:r>
            <a:endParaRPr lang="en-US" dirty="0"/>
          </a:p>
          <a:p>
            <a:r>
              <a:rPr lang="en-GB" dirty="0"/>
              <a:t>The drug is injected in the </a:t>
            </a:r>
            <a:r>
              <a:rPr lang="en-GB" dirty="0" err="1"/>
              <a:t>dura</a:t>
            </a:r>
            <a:r>
              <a:rPr lang="en-GB" dirty="0"/>
              <a:t> mater space of the spinal cord. Used for operations of the abdomen and below.</a:t>
            </a:r>
            <a:endParaRPr lang="en-US" dirty="0"/>
          </a:p>
          <a:p>
            <a:endParaRPr lang="en-US" dirty="0"/>
          </a:p>
        </p:txBody>
      </p:sp>
    </p:spTree>
    <p:extLst>
      <p:ext uri="{BB962C8B-B14F-4D97-AF65-F5344CB8AC3E}">
        <p14:creationId xmlns:p14="http://schemas.microsoft.com/office/powerpoint/2010/main" val="70233165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hlinkClick r:id="rId2"/>
              </a:rPr>
              <a:t>General Anaesthesia</a:t>
            </a:r>
            <a:r>
              <a:rPr lang="en-US" dirty="0"/>
              <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endParaRPr lang="en-GB" dirty="0" smtClean="0"/>
          </a:p>
          <a:p>
            <a:r>
              <a:rPr lang="en-GB" dirty="0" smtClean="0"/>
              <a:t>General </a:t>
            </a:r>
            <a:r>
              <a:rPr lang="en-GB" dirty="0"/>
              <a:t>anaesthesia causes the patient to lose consciousness, for example, </a:t>
            </a:r>
            <a:r>
              <a:rPr lang="en-GB" dirty="0" err="1"/>
              <a:t>thiopentone</a:t>
            </a:r>
            <a:r>
              <a:rPr lang="en-GB" dirty="0"/>
              <a:t>, </a:t>
            </a:r>
            <a:r>
              <a:rPr lang="en-GB" dirty="0" err="1"/>
              <a:t>ketalar</a:t>
            </a:r>
            <a:r>
              <a:rPr lang="en-GB" dirty="0"/>
              <a:t> and halothane. </a:t>
            </a:r>
            <a:endParaRPr lang="en-US" dirty="0"/>
          </a:p>
          <a:p>
            <a:endParaRPr lang="en-GB" dirty="0" smtClean="0"/>
          </a:p>
          <a:p>
            <a:r>
              <a:rPr lang="en-GB" dirty="0" smtClean="0"/>
              <a:t>Anaesthesia </a:t>
            </a:r>
            <a:r>
              <a:rPr lang="en-GB" dirty="0"/>
              <a:t>can be categorised into: pre-medication, preoperative and postoperative procedures.</a:t>
            </a:r>
            <a:endParaRPr lang="en-US" dirty="0"/>
          </a:p>
          <a:p>
            <a:r>
              <a:rPr lang="en-GB" dirty="0"/>
              <a:t> </a:t>
            </a:r>
            <a:endParaRPr lang="en-US" dirty="0"/>
          </a:p>
          <a:p>
            <a:r>
              <a:rPr lang="en-GB" b="1" dirty="0"/>
              <a:t>Pre-medication</a:t>
            </a:r>
            <a:r>
              <a:rPr lang="en-GB" dirty="0"/>
              <a:t> </a:t>
            </a:r>
            <a:endParaRPr lang="en-US" dirty="0"/>
          </a:p>
          <a:p>
            <a:r>
              <a:rPr lang="en-GB" dirty="0"/>
              <a:t>The following procedures should be adhered to prior to the operation:</a:t>
            </a:r>
            <a:endParaRPr lang="en-US" dirty="0"/>
          </a:p>
          <a:p>
            <a:pPr lvl="0"/>
            <a:endParaRPr lang="en-GB" dirty="0" smtClean="0"/>
          </a:p>
          <a:p>
            <a:pPr lvl="0"/>
            <a:r>
              <a:rPr lang="en-GB" dirty="0" smtClean="0"/>
              <a:t>Atropine </a:t>
            </a:r>
            <a:r>
              <a:rPr lang="en-GB" dirty="0"/>
              <a:t>0.6mg intramuscular (for adults) administered one hour before the operation to reduce Respiratory Secretion (RS) and to prevent </a:t>
            </a:r>
            <a:r>
              <a:rPr lang="en-GB" dirty="0" err="1"/>
              <a:t>bradycardia</a:t>
            </a:r>
            <a:r>
              <a:rPr lang="en-GB" dirty="0"/>
              <a:t>; Children should be </a:t>
            </a:r>
            <a:br>
              <a:rPr lang="en-GB" dirty="0"/>
            </a:br>
            <a:r>
              <a:rPr lang="en-GB" dirty="0"/>
              <a:t>given 0.3mg. </a:t>
            </a:r>
            <a:endParaRPr lang="en-US" dirty="0"/>
          </a:p>
          <a:p>
            <a:pPr lvl="0"/>
            <a:r>
              <a:rPr lang="en-GB" dirty="0" smtClean="0"/>
              <a:t>GA classification</a:t>
            </a:r>
          </a:p>
          <a:p>
            <a:pPr lvl="0"/>
            <a:r>
              <a:rPr lang="en-GB" dirty="0" smtClean="0"/>
              <a:t>1-inhalational -2parenteral</a:t>
            </a:r>
          </a:p>
          <a:p>
            <a:r>
              <a:rPr lang="en-GB" dirty="0"/>
              <a:t> </a:t>
            </a:r>
            <a:endParaRPr lang="en-US" dirty="0"/>
          </a:p>
        </p:txBody>
      </p:sp>
    </p:spTree>
    <p:extLst>
      <p:ext uri="{BB962C8B-B14F-4D97-AF65-F5344CB8AC3E}">
        <p14:creationId xmlns:p14="http://schemas.microsoft.com/office/powerpoint/2010/main" val="401420500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hlinkClick r:id="rId2"/>
              </a:rPr>
              <a:t>General Anaesthesia</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lvl="0"/>
            <a:r>
              <a:rPr lang="en-GB" dirty="0" err="1" smtClean="0"/>
              <a:t>Pethidine</a:t>
            </a:r>
            <a:r>
              <a:rPr lang="en-GB" dirty="0" smtClean="0"/>
              <a:t> </a:t>
            </a:r>
            <a:r>
              <a:rPr lang="en-GB" dirty="0"/>
              <a:t>50 - 100mg intramuscular for adults, which has an analgesic effect on the patient; and 25 - 50mg for children depending on age and weight. </a:t>
            </a:r>
            <a:endParaRPr lang="en-US" dirty="0"/>
          </a:p>
          <a:p>
            <a:pPr lvl="0"/>
            <a:r>
              <a:rPr lang="en-GB" dirty="0" err="1"/>
              <a:t>Valium</a:t>
            </a:r>
            <a:r>
              <a:rPr lang="en-GB" dirty="0"/>
              <a:t> can be given one night before to a very </a:t>
            </a:r>
            <a:br>
              <a:rPr lang="en-GB" dirty="0"/>
            </a:br>
            <a:r>
              <a:rPr lang="en-GB" dirty="0"/>
              <a:t>nervous patient. </a:t>
            </a:r>
            <a:endParaRPr lang="en-US" dirty="0"/>
          </a:p>
          <a:p>
            <a:pPr lvl="0"/>
            <a:r>
              <a:rPr lang="en-GB" dirty="0" err="1"/>
              <a:t>Hyoscine</a:t>
            </a:r>
            <a:r>
              <a:rPr lang="en-GB" dirty="0"/>
              <a:t> 0.4mg for adults, which can also be given for pre-medication although it has the potential side effect </a:t>
            </a:r>
            <a:br>
              <a:rPr lang="en-GB" dirty="0"/>
            </a:br>
            <a:r>
              <a:rPr lang="en-GB" dirty="0"/>
              <a:t>of amnesia. </a:t>
            </a:r>
            <a:endParaRPr lang="en-US" dirty="0"/>
          </a:p>
          <a:p>
            <a:pPr lvl="0"/>
            <a:r>
              <a:rPr lang="en-GB" dirty="0"/>
              <a:t>Morphine 10 - 15mg intramuscular can also be used. </a:t>
            </a:r>
            <a:endParaRPr lang="en-US" dirty="0"/>
          </a:p>
          <a:p>
            <a:pPr lvl="0"/>
            <a:r>
              <a:rPr lang="en-GB" dirty="0"/>
              <a:t>Oral pre-medication is the best for children and should be administered two hours before operation. </a:t>
            </a:r>
            <a:endParaRPr lang="en-US" dirty="0"/>
          </a:p>
          <a:p>
            <a:pPr lvl="0"/>
            <a:r>
              <a:rPr lang="en-GB" dirty="0"/>
              <a:t>Remember to make the patient observe nil by mouth for six hours prior to operation.</a:t>
            </a:r>
            <a:endParaRPr lang="en-US" dirty="0"/>
          </a:p>
          <a:p>
            <a:r>
              <a:rPr lang="en-GB" dirty="0"/>
              <a:t> </a:t>
            </a:r>
            <a:endParaRPr lang="en-US" dirty="0"/>
          </a:p>
        </p:txBody>
      </p:sp>
    </p:spTree>
    <p:extLst>
      <p:ext uri="{BB962C8B-B14F-4D97-AF65-F5344CB8AC3E}">
        <p14:creationId xmlns:p14="http://schemas.microsoft.com/office/powerpoint/2010/main" val="417696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a:t>Operating theatre nursing is a special branch of nursing. The theatre nurse has evolved together with the development of the theatre. They are a member of a bigger team, all of whom work together to provide a safe passage through the operating theatre for every patient. However small or insignificant the task to be performed, the theatre nurse is responsible for the success of the procedure. They must, therefore, be highly skilled and trained, in order to be able to ensure a successful outcome for the patient.</a:t>
            </a:r>
            <a:endParaRPr lang="en-US" dirty="0"/>
          </a:p>
          <a:p>
            <a:endParaRPr lang="en-US" dirty="0"/>
          </a:p>
        </p:txBody>
      </p:sp>
    </p:spTree>
    <p:extLst>
      <p:ext uri="{BB962C8B-B14F-4D97-AF65-F5344CB8AC3E}">
        <p14:creationId xmlns:p14="http://schemas.microsoft.com/office/powerpoint/2010/main" val="5291707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Pre-operative Anaesthesia (Induction Agents)</a:t>
            </a:r>
            <a:r>
              <a:rPr lang="en-GB" dirty="0"/>
              <a:t> </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GB" b="1" u="sng" dirty="0">
                <a:hlinkClick r:id="rId2"/>
              </a:rPr>
              <a:t>Volatile Agents (Inhalations)</a:t>
            </a:r>
            <a:endParaRPr lang="en-US" dirty="0"/>
          </a:p>
          <a:p>
            <a:r>
              <a:rPr lang="en-GB" dirty="0"/>
              <a:t>Volatile agents include ether, which is highly inflammable in the presence of diathermy and irritates the respiratory tract. On the other hand, it has the advantage of being cheap to administer. Halothane is very good as an induction agent but can cause halothane hepatitis. </a:t>
            </a:r>
            <a:r>
              <a:rPr lang="en-GB" dirty="0" err="1"/>
              <a:t>Trilene</a:t>
            </a:r>
            <a:r>
              <a:rPr lang="en-GB" dirty="0"/>
              <a:t> is not a very good induction agent but is a good maintenance anaesthetic agent. Its side effects include </a:t>
            </a:r>
            <a:r>
              <a:rPr lang="en-GB" dirty="0" err="1"/>
              <a:t>tachypnoea</a:t>
            </a:r>
            <a:r>
              <a:rPr lang="en-GB" dirty="0"/>
              <a:t> and vomiting. However it has a good analgesic effect postoperatively and it is cheap. A mixture of O2 and NO2 and one of the volatile anaesthetic agents, is the best way of </a:t>
            </a:r>
            <a:br>
              <a:rPr lang="en-GB" dirty="0"/>
            </a:br>
            <a:r>
              <a:rPr lang="en-GB" dirty="0"/>
              <a:t>maintaining anaesthesia.</a:t>
            </a:r>
            <a:endParaRPr lang="en-US" dirty="0"/>
          </a:p>
          <a:p>
            <a:endParaRPr lang="en-US" dirty="0"/>
          </a:p>
        </p:txBody>
      </p:sp>
    </p:spTree>
    <p:extLst>
      <p:ext uri="{BB962C8B-B14F-4D97-AF65-F5344CB8AC3E}">
        <p14:creationId xmlns:p14="http://schemas.microsoft.com/office/powerpoint/2010/main" val="32661791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hlinkClick r:id="rId2"/>
              </a:rPr>
              <a:t>Intravenous Agents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GB" dirty="0"/>
              <a:t>Intravenous agents include barbiturates, for example, </a:t>
            </a:r>
            <a:r>
              <a:rPr lang="en-GB" dirty="0" err="1"/>
              <a:t>thiopentone</a:t>
            </a:r>
            <a:r>
              <a:rPr lang="en-GB" dirty="0"/>
              <a:t>, which causes sleep very quickly. </a:t>
            </a:r>
            <a:r>
              <a:rPr lang="en-GB" dirty="0" err="1"/>
              <a:t>Methohexitone</a:t>
            </a:r>
            <a:r>
              <a:rPr lang="en-GB" dirty="0"/>
              <a:t> can be used as an induction agent but cannot be used without equipment for resuscitation and is contraindicated in epilepsy. These are mainly sedative drugs thus they do not have any analgesic effect. Ketamine can be given IV or IM. It has an analgesic effect and can be used alone in minor surgeries. Side effects include bad dreams and elevated blood pressure. Ketamine is also used with </a:t>
            </a:r>
            <a:r>
              <a:rPr lang="en-GB" dirty="0" err="1"/>
              <a:t>valium</a:t>
            </a:r>
            <a:r>
              <a:rPr lang="en-GB" dirty="0"/>
              <a:t>. It is contraindicated in hypertension.</a:t>
            </a:r>
            <a:endParaRPr lang="en-US" dirty="0"/>
          </a:p>
          <a:p>
            <a:endParaRPr lang="en-US" dirty="0"/>
          </a:p>
        </p:txBody>
      </p:sp>
    </p:spTree>
    <p:extLst>
      <p:ext uri="{BB962C8B-B14F-4D97-AF65-F5344CB8AC3E}">
        <p14:creationId xmlns:p14="http://schemas.microsoft.com/office/powerpoint/2010/main" val="25816165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hlinkClick r:id="rId2"/>
              </a:rPr>
              <a:t>Muscle Relaxants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GB" dirty="0"/>
              <a:t>Muscle relaxants can be divided into two categories. Short acting (depolarising) relaxants include </a:t>
            </a:r>
            <a:r>
              <a:rPr lang="en-GB" dirty="0" err="1"/>
              <a:t>suxamethonium</a:t>
            </a:r>
            <a:r>
              <a:rPr lang="en-GB" dirty="0"/>
              <a:t> (</a:t>
            </a:r>
            <a:r>
              <a:rPr lang="en-GB" dirty="0" err="1"/>
              <a:t>scoline</a:t>
            </a:r>
            <a:r>
              <a:rPr lang="en-GB" dirty="0"/>
              <a:t>), which is mainly used for intubation. Its main side effect is that it causes </a:t>
            </a:r>
            <a:r>
              <a:rPr lang="en-GB" dirty="0" err="1"/>
              <a:t>bradycardia</a:t>
            </a:r>
            <a:r>
              <a:rPr lang="en-GB" dirty="0"/>
              <a:t>. Long acting (non-depolarising) relaxants include curare, </a:t>
            </a:r>
            <a:r>
              <a:rPr lang="en-GB" dirty="0" err="1"/>
              <a:t>flaxedil</a:t>
            </a:r>
            <a:r>
              <a:rPr lang="en-GB" dirty="0"/>
              <a:t> and </a:t>
            </a:r>
            <a:r>
              <a:rPr lang="en-GB" dirty="0" err="1"/>
              <a:t>pancuronium</a:t>
            </a:r>
            <a:r>
              <a:rPr lang="en-GB" dirty="0"/>
              <a:t>. The action of these agents has to be reversed to revive the patient by neostigmine atropine.</a:t>
            </a:r>
            <a:endParaRPr lang="en-US" dirty="0"/>
          </a:p>
          <a:p>
            <a:r>
              <a:rPr lang="en-GB" b="1" u="sng" dirty="0">
                <a:hlinkClick r:id="rId2"/>
              </a:rPr>
              <a:t>Analgesics</a:t>
            </a:r>
            <a:endParaRPr lang="en-US" dirty="0"/>
          </a:p>
          <a:p>
            <a:r>
              <a:rPr lang="en-GB" dirty="0"/>
              <a:t>Analgesics are used to relieve pain and include </a:t>
            </a:r>
            <a:r>
              <a:rPr lang="en-GB" dirty="0" err="1"/>
              <a:t>pethidine</a:t>
            </a:r>
            <a:r>
              <a:rPr lang="en-GB" dirty="0"/>
              <a:t>, </a:t>
            </a:r>
            <a:r>
              <a:rPr lang="en-GB" dirty="0" err="1"/>
              <a:t>sosagen</a:t>
            </a:r>
            <a:r>
              <a:rPr lang="en-GB" dirty="0"/>
              <a:t>, morphine and fentanyl. The postoperative patient is given a drug for pain relief, for example, </a:t>
            </a:r>
            <a:r>
              <a:rPr lang="en-GB" dirty="0" err="1"/>
              <a:t>pethidine</a:t>
            </a:r>
            <a:r>
              <a:rPr lang="en-GB" dirty="0"/>
              <a:t> or </a:t>
            </a:r>
            <a:r>
              <a:rPr lang="en-GB" dirty="0" err="1"/>
              <a:t>valium</a:t>
            </a:r>
            <a:r>
              <a:rPr lang="en-GB" dirty="0"/>
              <a:t>, and an anti-emetic for instance, </a:t>
            </a:r>
            <a:r>
              <a:rPr lang="en-GB" dirty="0" err="1"/>
              <a:t>plasil</a:t>
            </a:r>
            <a:r>
              <a:rPr lang="en-GB" dirty="0"/>
              <a:t> (</a:t>
            </a:r>
            <a:r>
              <a:rPr lang="en-GB" dirty="0" err="1"/>
              <a:t>metoclopropamide</a:t>
            </a:r>
            <a:r>
              <a:rPr lang="en-GB" dirty="0"/>
              <a:t>), </a:t>
            </a:r>
            <a:r>
              <a:rPr lang="en-GB" dirty="0" err="1"/>
              <a:t>stemetil</a:t>
            </a:r>
            <a:r>
              <a:rPr lang="en-GB" dirty="0"/>
              <a:t> or </a:t>
            </a:r>
            <a:r>
              <a:rPr lang="en-GB" dirty="0" err="1"/>
              <a:t>phenergan</a:t>
            </a:r>
            <a:r>
              <a:rPr lang="en-GB" dirty="0"/>
              <a:t>.</a:t>
            </a:r>
            <a:endParaRPr lang="en-US" dirty="0"/>
          </a:p>
          <a:p>
            <a:endParaRPr lang="en-US" dirty="0"/>
          </a:p>
        </p:txBody>
      </p:sp>
    </p:spTree>
    <p:extLst>
      <p:ext uri="{BB962C8B-B14F-4D97-AF65-F5344CB8AC3E}">
        <p14:creationId xmlns:p14="http://schemas.microsoft.com/office/powerpoint/2010/main" val="8387673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Anesthetised</a:t>
            </a:r>
            <a:r>
              <a:rPr lang="en-US" dirty="0" smtClean="0"/>
              <a:t>  patient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GA –a reversible state consisting of complete loss of consciousness that provides analgesia ,muscle relaxation  and sedation</a:t>
            </a:r>
          </a:p>
          <a:p>
            <a:r>
              <a:rPr lang="en-US" dirty="0" smtClean="0"/>
              <a:t>Protective reflexes are lost</a:t>
            </a:r>
          </a:p>
          <a:p>
            <a:r>
              <a:rPr lang="en-US" dirty="0" smtClean="0"/>
              <a:t>Consists of 3 major phases </a:t>
            </a:r>
            <a:r>
              <a:rPr lang="en-US" dirty="0" err="1" smtClean="0"/>
              <a:t>ie</a:t>
            </a:r>
            <a:r>
              <a:rPr lang="en-US" dirty="0" smtClean="0"/>
              <a:t> induction, maintenance and emergence</a:t>
            </a:r>
          </a:p>
          <a:p>
            <a:pPr marL="0" indent="0">
              <a:buNone/>
            </a:pPr>
            <a:r>
              <a:rPr lang="en-US" b="1" dirty="0" smtClean="0"/>
              <a:t>Nursing</a:t>
            </a:r>
            <a:r>
              <a:rPr lang="en-US" dirty="0" smtClean="0"/>
              <a:t> </a:t>
            </a:r>
            <a:r>
              <a:rPr lang="en-US" b="1" dirty="0" smtClean="0"/>
              <a:t>responsibilities </a:t>
            </a:r>
          </a:p>
          <a:p>
            <a:r>
              <a:rPr lang="en-US" dirty="0" smtClean="0"/>
              <a:t>Monitor blood loss ,urine output</a:t>
            </a:r>
          </a:p>
          <a:p>
            <a:r>
              <a:rPr lang="en-US" dirty="0" smtClean="0"/>
              <a:t>Obtaining fluids drugs and blood products as requested </a:t>
            </a:r>
          </a:p>
          <a:p>
            <a:r>
              <a:rPr lang="en-US" dirty="0" smtClean="0"/>
              <a:t>Sending blood specimen to the lab  </a:t>
            </a:r>
            <a:endParaRPr lang="en-US" dirty="0"/>
          </a:p>
        </p:txBody>
      </p:sp>
    </p:spTree>
    <p:extLst>
      <p:ext uri="{BB962C8B-B14F-4D97-AF65-F5344CB8AC3E}">
        <p14:creationId xmlns:p14="http://schemas.microsoft.com/office/powerpoint/2010/main" val="923411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 of </a:t>
            </a:r>
            <a:r>
              <a:rPr lang="en-US" dirty="0" err="1" smtClean="0"/>
              <a:t>anesthetised</a:t>
            </a:r>
            <a:r>
              <a:rPr lang="en-US" dirty="0" smtClean="0"/>
              <a:t> patient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Identity and the relevant documents and charts and notes are validated</a:t>
            </a:r>
          </a:p>
          <a:p>
            <a:r>
              <a:rPr lang="en-US" dirty="0" smtClean="0"/>
              <a:t>Check bedside rails ,catheters ,intravenous lines ,check for drug allergies </a:t>
            </a:r>
          </a:p>
          <a:p>
            <a:r>
              <a:rPr lang="en-US" dirty="0" smtClean="0"/>
              <a:t>Position patient well</a:t>
            </a:r>
          </a:p>
          <a:p>
            <a:r>
              <a:rPr lang="en-US" dirty="0" smtClean="0"/>
              <a:t>Apply padding to all pressure areas in case3 of a long operation</a:t>
            </a:r>
          </a:p>
          <a:p>
            <a:r>
              <a:rPr lang="en-US" dirty="0" smtClean="0"/>
              <a:t>Maintain patent and clear airway-ensure adequate ventilation</a:t>
            </a:r>
          </a:p>
          <a:p>
            <a:r>
              <a:rPr lang="en-US" dirty="0" smtClean="0"/>
              <a:t>Continue physiological monitoring</a:t>
            </a:r>
            <a:endParaRPr lang="en-US" dirty="0"/>
          </a:p>
        </p:txBody>
      </p:sp>
    </p:spTree>
    <p:extLst>
      <p:ext uri="{BB962C8B-B14F-4D97-AF65-F5344CB8AC3E}">
        <p14:creationId xmlns:p14="http://schemas.microsoft.com/office/powerpoint/2010/main" val="14918256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INTRAOPERATIVE CARE OF PATIENT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Depends on type of surgery ,type and amount of anesthesia </a:t>
            </a:r>
          </a:p>
          <a:p>
            <a:pPr marL="0" indent="0">
              <a:buNone/>
            </a:pPr>
            <a:r>
              <a:rPr lang="en-US" dirty="0" smtClean="0"/>
              <a:t>The circulating nurse</a:t>
            </a:r>
          </a:p>
          <a:p>
            <a:r>
              <a:rPr lang="en-US" dirty="0" smtClean="0"/>
              <a:t>Transfer of patient to operating room table </a:t>
            </a:r>
          </a:p>
          <a:p>
            <a:r>
              <a:rPr lang="en-US" dirty="0" smtClean="0"/>
              <a:t>Positions the patient in the operating table</a:t>
            </a:r>
          </a:p>
          <a:p>
            <a:r>
              <a:rPr lang="en-US" dirty="0" smtClean="0"/>
              <a:t>Maintains functional alignment</a:t>
            </a:r>
          </a:p>
          <a:p>
            <a:r>
              <a:rPr lang="en-US" dirty="0" smtClean="0"/>
              <a:t>Exposure of surgical site</a:t>
            </a:r>
          </a:p>
          <a:p>
            <a:r>
              <a:rPr lang="en-US" dirty="0" smtClean="0"/>
              <a:t>Observe patient critically  for effects of;</a:t>
            </a:r>
          </a:p>
          <a:p>
            <a:r>
              <a:rPr lang="en-US" dirty="0" smtClean="0"/>
              <a:t>Excessive fluid loss or gain ,watch for inflicted injuries </a:t>
            </a:r>
          </a:p>
          <a:p>
            <a:r>
              <a:rPr lang="en-US" dirty="0" smtClean="0"/>
              <a:t>Distinguishes normal from abnormal  cardiopulmonary data</a:t>
            </a:r>
          </a:p>
          <a:p>
            <a:r>
              <a:rPr lang="en-US" dirty="0" smtClean="0"/>
              <a:t>Reports changes in patients vital signs </a:t>
            </a:r>
          </a:p>
          <a:p>
            <a:r>
              <a:rPr lang="en-US" dirty="0" smtClean="0"/>
              <a:t>Institutes measures  </a:t>
            </a:r>
            <a:r>
              <a:rPr lang="en-US" dirty="0" err="1" smtClean="0"/>
              <a:t>measures</a:t>
            </a:r>
            <a:r>
              <a:rPr lang="en-US" dirty="0" smtClean="0"/>
              <a:t> to promote </a:t>
            </a:r>
            <a:r>
              <a:rPr lang="en-US" dirty="0" err="1" smtClean="0"/>
              <a:t>normothermia</a:t>
            </a:r>
            <a:endParaRPr lang="en-US" dirty="0" smtClean="0"/>
          </a:p>
          <a:p>
            <a:r>
              <a:rPr lang="en-US" dirty="0" err="1" smtClean="0"/>
              <a:t>Mnx</a:t>
            </a:r>
            <a:r>
              <a:rPr lang="en-US" dirty="0" smtClean="0"/>
              <a:t> of bleeding ,reaction to anesthesia </a:t>
            </a:r>
          </a:p>
          <a:p>
            <a:endParaRPr lang="en-US" dirty="0"/>
          </a:p>
        </p:txBody>
      </p:sp>
    </p:spTree>
    <p:extLst>
      <p:ext uri="{BB962C8B-B14F-4D97-AF65-F5344CB8AC3E}">
        <p14:creationId xmlns:p14="http://schemas.microsoft.com/office/powerpoint/2010/main" val="16367643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INTRAOPERATIVE  MANAGEMEN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Scrub nurse to keep counts for sponges and all instruments </a:t>
            </a:r>
          </a:p>
          <a:p>
            <a:r>
              <a:rPr lang="en-US" dirty="0" smtClean="0"/>
              <a:t>Separate used sponges far from each other </a:t>
            </a:r>
          </a:p>
          <a:p>
            <a:r>
              <a:rPr lang="en-US" dirty="0" smtClean="0"/>
              <a:t>Keep gauze away from sharps </a:t>
            </a:r>
          </a:p>
          <a:p>
            <a:r>
              <a:rPr lang="en-US" dirty="0" smtClean="0"/>
              <a:t>Do not cut/ separate sponges or tapes and do not mix them in the same basin</a:t>
            </a:r>
          </a:p>
          <a:p>
            <a:r>
              <a:rPr lang="en-US" dirty="0" smtClean="0"/>
              <a:t>Do not remove the radio opaque material </a:t>
            </a:r>
          </a:p>
          <a:p>
            <a:r>
              <a:rPr lang="en-US" dirty="0" smtClean="0"/>
              <a:t>Do not give out give out the specimen in a sponge</a:t>
            </a:r>
          </a:p>
          <a:p>
            <a:r>
              <a:rPr lang="en-US" dirty="0" smtClean="0"/>
              <a:t>Do not add or remove sponges during a surgical count </a:t>
            </a:r>
          </a:p>
          <a:p>
            <a:r>
              <a:rPr lang="en-US" dirty="0" smtClean="0"/>
              <a:t>Unfold each discarded sponge to count as one </a:t>
            </a:r>
          </a:p>
          <a:p>
            <a:r>
              <a:rPr lang="en-US" dirty="0" smtClean="0"/>
              <a:t>Count needles and packets</a:t>
            </a:r>
          </a:p>
          <a:p>
            <a:r>
              <a:rPr lang="en-US" dirty="0" smtClean="0"/>
              <a:t>Instruments collected from the floor are kept by the circulating  nurse and added to the count </a:t>
            </a:r>
          </a:p>
          <a:p>
            <a:r>
              <a:rPr lang="en-US" dirty="0" smtClean="0"/>
              <a:t>Completion of the intra operative documentation</a:t>
            </a:r>
            <a:endParaRPr lang="en-US" dirty="0"/>
          </a:p>
        </p:txBody>
      </p:sp>
    </p:spTree>
    <p:extLst>
      <p:ext uri="{BB962C8B-B14F-4D97-AF65-F5344CB8AC3E}">
        <p14:creationId xmlns:p14="http://schemas.microsoft.com/office/powerpoint/2010/main" val="3987164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 </a:t>
            </a:r>
            <a:r>
              <a:rPr lang="en-US" dirty="0"/>
              <a:t/>
            </a:r>
            <a:br>
              <a:rPr lang="en-US" dirty="0"/>
            </a:br>
            <a:r>
              <a:rPr lang="en-GB" b="1" dirty="0"/>
              <a:t>General Principles in Postoperative Care </a:t>
            </a:r>
            <a:r>
              <a:rPr lang="en-US" dirty="0"/>
              <a:t/>
            </a:r>
            <a:br>
              <a:rPr lang="en-US" dirty="0"/>
            </a:br>
            <a:r>
              <a:rPr lang="en-GB" i="1" dirty="0"/>
              <a:t> </a:t>
            </a:r>
            <a:endParaRPr lang="en-US" dirty="0"/>
          </a:p>
        </p:txBody>
      </p:sp>
      <p:sp>
        <p:nvSpPr>
          <p:cNvPr id="3" name="Content Placeholder 2"/>
          <p:cNvSpPr>
            <a:spLocks noGrp="1"/>
          </p:cNvSpPr>
          <p:nvPr>
            <p:ph idx="1"/>
          </p:nvPr>
        </p:nvSpPr>
        <p:spPr/>
        <p:txBody>
          <a:bodyPr>
            <a:normAutofit fontScale="85000" lnSpcReduction="20000"/>
          </a:bodyPr>
          <a:lstStyle/>
          <a:p>
            <a:r>
              <a:rPr lang="en-GB" dirty="0"/>
              <a:t>The general principles in postoperative care include: </a:t>
            </a:r>
            <a:endParaRPr lang="en-US" dirty="0"/>
          </a:p>
          <a:p>
            <a:pPr lvl="0"/>
            <a:r>
              <a:rPr lang="en-GB" dirty="0"/>
              <a:t>Ensuring clear airway </a:t>
            </a:r>
            <a:endParaRPr lang="en-US" dirty="0"/>
          </a:p>
          <a:p>
            <a:pPr lvl="0"/>
            <a:r>
              <a:rPr lang="en-GB" dirty="0"/>
              <a:t>Supporting circulation </a:t>
            </a:r>
            <a:endParaRPr lang="en-US" dirty="0"/>
          </a:p>
          <a:p>
            <a:pPr lvl="0"/>
            <a:r>
              <a:rPr lang="en-GB" dirty="0"/>
              <a:t>Controlling bleeding </a:t>
            </a:r>
            <a:endParaRPr lang="en-US" dirty="0"/>
          </a:p>
          <a:p>
            <a:pPr lvl="0"/>
            <a:r>
              <a:rPr lang="en-GB" dirty="0"/>
              <a:t>Preventing infection </a:t>
            </a:r>
            <a:endParaRPr lang="en-US" dirty="0"/>
          </a:p>
          <a:p>
            <a:pPr lvl="0"/>
            <a:r>
              <a:rPr lang="en-GB" dirty="0"/>
              <a:t>Monitoring any complications </a:t>
            </a:r>
            <a:endParaRPr lang="en-US" dirty="0"/>
          </a:p>
          <a:p>
            <a:pPr lvl="0"/>
            <a:r>
              <a:rPr lang="en-GB" dirty="0"/>
              <a:t>Controlling pain </a:t>
            </a:r>
            <a:endParaRPr lang="en-US" dirty="0"/>
          </a:p>
          <a:p>
            <a:pPr lvl="0"/>
            <a:r>
              <a:rPr lang="en-GB" dirty="0"/>
              <a:t>Ensuring return of gastro intestinal motility </a:t>
            </a:r>
            <a:endParaRPr lang="en-US" dirty="0"/>
          </a:p>
          <a:p>
            <a:pPr lvl="0"/>
            <a:r>
              <a:rPr lang="en-GB" dirty="0"/>
              <a:t>Ensuring </a:t>
            </a:r>
            <a:r>
              <a:rPr lang="en-GB" dirty="0" smtClean="0"/>
              <a:t>early  </a:t>
            </a:r>
            <a:r>
              <a:rPr lang="en-GB" dirty="0"/>
              <a:t>ambulation </a:t>
            </a:r>
            <a:endParaRPr lang="en-US" dirty="0"/>
          </a:p>
          <a:p>
            <a:pPr lvl="0"/>
            <a:r>
              <a:rPr lang="en-GB" dirty="0"/>
              <a:t>Preparing the patient for discharge and home-based care</a:t>
            </a:r>
            <a:endParaRPr lang="en-US" dirty="0"/>
          </a:p>
          <a:p>
            <a:endParaRPr lang="en-US" dirty="0"/>
          </a:p>
        </p:txBody>
      </p:sp>
    </p:spTree>
    <p:extLst>
      <p:ext uri="{BB962C8B-B14F-4D97-AF65-F5344CB8AC3E}">
        <p14:creationId xmlns:p14="http://schemas.microsoft.com/office/powerpoint/2010/main" val="37949002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DISCHARGING A PATIENT FROM PACU</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Each facility may have an individual checklist or scoring guide to include</a:t>
            </a:r>
          </a:p>
          <a:p>
            <a:r>
              <a:rPr lang="en-US" dirty="0" smtClean="0"/>
              <a:t>Stable vital signs </a:t>
            </a:r>
          </a:p>
          <a:p>
            <a:r>
              <a:rPr lang="en-US" dirty="0" smtClean="0"/>
              <a:t>Adequate urine output (at least 30mls/hour)</a:t>
            </a:r>
          </a:p>
          <a:p>
            <a:r>
              <a:rPr lang="en-US" dirty="0" smtClean="0"/>
              <a:t>Orientation to person ,time and place and time </a:t>
            </a:r>
          </a:p>
          <a:p>
            <a:r>
              <a:rPr lang="en-US" dirty="0" smtClean="0"/>
              <a:t>Satisfactory response to commands </a:t>
            </a:r>
          </a:p>
          <a:p>
            <a:r>
              <a:rPr lang="en-US" dirty="0" smtClean="0"/>
              <a:t>Movement of extremities after regional anesthesia </a:t>
            </a:r>
          </a:p>
          <a:p>
            <a:r>
              <a:rPr lang="en-US" dirty="0" smtClean="0"/>
              <a:t>Control of pain –minimal/tolerable</a:t>
            </a:r>
          </a:p>
          <a:p>
            <a:r>
              <a:rPr lang="en-US" dirty="0" smtClean="0"/>
              <a:t>Control or absence of vomiting</a:t>
            </a:r>
            <a:endParaRPr lang="en-US" dirty="0"/>
          </a:p>
        </p:txBody>
      </p:sp>
    </p:spTree>
    <p:extLst>
      <p:ext uri="{BB962C8B-B14F-4D97-AF65-F5344CB8AC3E}">
        <p14:creationId xmlns:p14="http://schemas.microsoft.com/office/powerpoint/2010/main" val="408866049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Ensuring Clear Airway</a:t>
            </a:r>
            <a:endParaRPr lang="en-US" dirty="0"/>
          </a:p>
        </p:txBody>
      </p:sp>
      <p:sp>
        <p:nvSpPr>
          <p:cNvPr id="3" name="Content Placeholder 2"/>
          <p:cNvSpPr>
            <a:spLocks noGrp="1"/>
          </p:cNvSpPr>
          <p:nvPr>
            <p:ph idx="1"/>
          </p:nvPr>
        </p:nvSpPr>
        <p:spPr/>
        <p:txBody>
          <a:bodyPr>
            <a:normAutofit fontScale="85000" lnSpcReduction="10000"/>
          </a:bodyPr>
          <a:lstStyle/>
          <a:p>
            <a:r>
              <a:rPr lang="en-GB" dirty="0"/>
              <a:t>You should place the patient in recovery position (three-quarters prone, or left-lateral). This allows secretions from the lungs and mouth to drain out. Suck the secretions using a suction machine if they are excessive.</a:t>
            </a:r>
            <a:endParaRPr lang="en-US" dirty="0"/>
          </a:p>
          <a:p>
            <a:r>
              <a:rPr lang="en-GB" b="1" dirty="0"/>
              <a:t> </a:t>
            </a:r>
            <a:endParaRPr lang="en-US" dirty="0"/>
          </a:p>
          <a:p>
            <a:r>
              <a:rPr lang="en-GB" b="1" dirty="0"/>
              <a:t>Supporting Circulation</a:t>
            </a:r>
            <a:r>
              <a:rPr lang="en-GB" dirty="0"/>
              <a:t> </a:t>
            </a:r>
            <a:endParaRPr lang="en-US" dirty="0"/>
          </a:p>
          <a:p>
            <a:r>
              <a:rPr lang="en-GB" dirty="0"/>
              <a:t>This is done in order to maintain the functions of the lungs, the heart and the kidney. This is achieved through adequate blood volume. You should maintain the infusion running at the required rates.</a:t>
            </a:r>
            <a:endParaRPr lang="en-US" dirty="0"/>
          </a:p>
          <a:p>
            <a:endParaRPr lang="en-US" dirty="0"/>
          </a:p>
        </p:txBody>
      </p:sp>
    </p:spTree>
    <p:extLst>
      <p:ext uri="{BB962C8B-B14F-4D97-AF65-F5344CB8AC3E}">
        <p14:creationId xmlns:p14="http://schemas.microsoft.com/office/powerpoint/2010/main" val="27182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5740</Words>
  <Application>Microsoft Office PowerPoint</Application>
  <PresentationFormat>On-screen Show (4:3)</PresentationFormat>
  <Paragraphs>629</Paragraphs>
  <Slides>110</Slides>
  <Notes>0</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Office Theme</vt:lpstr>
      <vt:lpstr> THEATRE NURSING </vt:lpstr>
      <vt:lpstr>Perioperative nursing </vt:lpstr>
      <vt:lpstr>Types of surgery </vt:lpstr>
      <vt:lpstr>History of Theatre Nursing  </vt:lpstr>
      <vt:lpstr>PowerPoint Presentation</vt:lpstr>
      <vt:lpstr>PowerPoint Presentation</vt:lpstr>
      <vt:lpstr>PowerPoint Presentation</vt:lpstr>
      <vt:lpstr>PowerPoint Presentation</vt:lpstr>
      <vt:lpstr>PowerPoint Presentation</vt:lpstr>
      <vt:lpstr>AIMS OF A THEATRE NURSE</vt:lpstr>
      <vt:lpstr>Preoperative Care </vt:lpstr>
      <vt:lpstr>Preoperative Care </vt:lpstr>
      <vt:lpstr>ct</vt:lpstr>
      <vt:lpstr>ct</vt:lpstr>
      <vt:lpstr>PREOPERATIVE PREPARATION OF PTS</vt:lpstr>
      <vt:lpstr>Legal Aspects in Theatre Nursing</vt:lpstr>
      <vt:lpstr>Important considerations</vt:lpstr>
      <vt:lpstr>ct</vt:lpstr>
      <vt:lpstr>ct</vt:lpstr>
      <vt:lpstr>PowerPoint Presentation</vt:lpstr>
      <vt:lpstr>PowerPoint Presentation</vt:lpstr>
      <vt:lpstr>PowerPoint Presentation</vt:lpstr>
      <vt:lpstr>PowerPoint Presentation</vt:lpstr>
      <vt:lpstr>PowerPoint Presentation</vt:lpstr>
      <vt:lpstr>PowerPoint Presentation</vt:lpstr>
      <vt:lpstr>Layout of an Operating Theatre  </vt:lpstr>
      <vt:lpstr>Layout of an Operating Theatre  </vt:lpstr>
      <vt:lpstr>Specific Areas</vt:lpstr>
      <vt:lpstr>PowerPoint Presentation</vt:lpstr>
      <vt:lpstr>: SAFETY AND  INFECTION PREVENTION IN  THEATRE  </vt:lpstr>
      <vt:lpstr> Principles of Infection Prevention in the Operation Theatre  </vt:lpstr>
      <vt:lpstr>Preparation of the Operating Room  </vt:lpstr>
      <vt:lpstr>PowerPoint Presentation</vt:lpstr>
      <vt:lpstr>PowerPoint Presentation</vt:lpstr>
      <vt:lpstr>Preparation of the Nurse  </vt:lpstr>
      <vt:lpstr>PowerPoint Presentation</vt:lpstr>
      <vt:lpstr>Scrubbing  </vt:lpstr>
      <vt:lpstr>PowerPoint Presentation</vt:lpstr>
      <vt:lpstr>PowerPoint Presentation</vt:lpstr>
      <vt:lpstr>procedure should be followed for a complete scrub:  </vt:lpstr>
      <vt:lpstr>PowerPoint Presentation</vt:lpstr>
      <vt:lpstr>PowerPoint Presentation</vt:lpstr>
      <vt:lpstr>PowerPoint Presentation</vt:lpstr>
      <vt:lpstr>Drying </vt:lpstr>
      <vt:lpstr>Gowning</vt:lpstr>
      <vt:lpstr>PowerPoint Presentation</vt:lpstr>
      <vt:lpstr>Gloving</vt:lpstr>
      <vt:lpstr>Patient’s Skin Preparation  </vt:lpstr>
      <vt:lpstr>PowerPoint Presentation</vt:lpstr>
      <vt:lpstr>OPERATING ROOM PROCEDURES</vt:lpstr>
      <vt:lpstr>Preparation of Anesthetic Table </vt:lpstr>
      <vt:lpstr>Setting up Sterile Trolley</vt:lpstr>
      <vt:lpstr>Positioning of Patient  </vt:lpstr>
      <vt:lpstr>Trendelenburg </vt:lpstr>
      <vt:lpstr>PowerPoint Presentation</vt:lpstr>
      <vt:lpstr>Kidney position</vt:lpstr>
      <vt:lpstr>PowerPoint Presentation</vt:lpstr>
      <vt:lpstr>Lithotomy </vt:lpstr>
      <vt:lpstr>PowerPoint Presentation</vt:lpstr>
      <vt:lpstr>Laminectomy </vt:lpstr>
      <vt:lpstr>PowerPoint Presentation</vt:lpstr>
      <vt:lpstr>Supine (laparatomy position) </vt:lpstr>
      <vt:lpstr>PowerPoint Presentation</vt:lpstr>
      <vt:lpstr>Equipment Used in Theatre  </vt:lpstr>
      <vt:lpstr>Equipment Used in Theatre    </vt:lpstr>
      <vt:lpstr>PowerPoint Presentation</vt:lpstr>
      <vt:lpstr>Surgical Needles  </vt:lpstr>
      <vt:lpstr>Round bodied needles </vt:lpstr>
      <vt:lpstr>Cutting needles </vt:lpstr>
      <vt:lpstr>General Set of Instruments </vt:lpstr>
      <vt:lpstr>Instruments </vt:lpstr>
      <vt:lpstr>Instruments </vt:lpstr>
      <vt:lpstr>PowerPoint Presentation</vt:lpstr>
      <vt:lpstr>PowerPoint Presentation</vt:lpstr>
      <vt:lpstr>PowerPoint Presentation</vt:lpstr>
      <vt:lpstr>Equipment</vt:lpstr>
      <vt:lpstr>PowerPoint Presentation</vt:lpstr>
      <vt:lpstr>SCRUB NURSE</vt:lpstr>
      <vt:lpstr>ANESTHETIC NURSE</vt:lpstr>
      <vt:lpstr>CIRCULATING NURSE</vt:lpstr>
      <vt:lpstr>ct</vt:lpstr>
      <vt:lpstr>PowerPoint Presentation</vt:lpstr>
      <vt:lpstr>Anaesthesia</vt:lpstr>
      <vt:lpstr>Clinical Manifestations of Pain</vt:lpstr>
      <vt:lpstr>Local Anaesthesia/regional </vt:lpstr>
      <vt:lpstr>PowerPoint Presentation</vt:lpstr>
      <vt:lpstr>PowerPoint Presentation</vt:lpstr>
      <vt:lpstr>General Anaesthesia </vt:lpstr>
      <vt:lpstr>General Anaesthesia </vt:lpstr>
      <vt:lpstr>Pre-operative Anaesthesia (Induction Agents)  </vt:lpstr>
      <vt:lpstr>Intravenous Agents </vt:lpstr>
      <vt:lpstr>Muscle Relaxants </vt:lpstr>
      <vt:lpstr>The Anesthetised  patient</vt:lpstr>
      <vt:lpstr>Care of anesthetised patient</vt:lpstr>
      <vt:lpstr>INTRAOPERATIVE CARE OF PATIENT</vt:lpstr>
      <vt:lpstr>INTRAOPERATIVE  MANAGEMEN</vt:lpstr>
      <vt:lpstr>  General Principles in Postoperative Care   </vt:lpstr>
      <vt:lpstr>DISCHARGING A PATIENT FROM PACU</vt:lpstr>
      <vt:lpstr>Ensuring Clear Airway</vt:lpstr>
      <vt:lpstr>Supporting Circulation- by giving fluids  </vt:lpstr>
      <vt:lpstr>Monitoring of Complications  </vt:lpstr>
      <vt:lpstr>Ensuring Return of Gastro Intestinal Motility </vt:lpstr>
      <vt:lpstr>Ensuring Return of Gastro Intestinal Motility </vt:lpstr>
      <vt:lpstr>Preparing the Patient for Discharge and Home Based Care  </vt:lpstr>
      <vt:lpstr>Record keeping</vt:lpstr>
      <vt:lpstr>Basic Guidelines for Maintaining Surgical Asepsis</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THEATRE NURSING </dc:title>
  <dc:creator>user</dc:creator>
  <cp:lastModifiedBy>user</cp:lastModifiedBy>
  <cp:revision>130</cp:revision>
  <dcterms:created xsi:type="dcterms:W3CDTF">2017-10-25T16:01:58Z</dcterms:created>
  <dcterms:modified xsi:type="dcterms:W3CDTF">2017-11-04T19:01:01Z</dcterms:modified>
</cp:coreProperties>
</file>