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60" r:id="rId6"/>
    <p:sldId id="261" r:id="rId7"/>
    <p:sldId id="262" r:id="rId8"/>
    <p:sldId id="263" r:id="rId9"/>
    <p:sldId id="264" r:id="rId10"/>
    <p:sldId id="267" r:id="rId11"/>
    <p:sldId id="268" r:id="rId12"/>
    <p:sldId id="269" r:id="rId13"/>
    <p:sldId id="270" r:id="rId14"/>
    <p:sldId id="271" r:id="rId15"/>
    <p:sldId id="272" r:id="rId16"/>
    <p:sldId id="265"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9CB4AB-23AF-43EA-9C9E-6D00A8C930B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12893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CB4AB-23AF-43EA-9C9E-6D00A8C930B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19622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CB4AB-23AF-43EA-9C9E-6D00A8C930B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303205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CB4AB-23AF-43EA-9C9E-6D00A8C930B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13736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CB4AB-23AF-43EA-9C9E-6D00A8C930B5}"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288559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9CB4AB-23AF-43EA-9C9E-6D00A8C930B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221605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9CB4AB-23AF-43EA-9C9E-6D00A8C930B5}"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116918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9CB4AB-23AF-43EA-9C9E-6D00A8C930B5}"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119279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CB4AB-23AF-43EA-9C9E-6D00A8C930B5}"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27759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CB4AB-23AF-43EA-9C9E-6D00A8C930B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236985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CB4AB-23AF-43EA-9C9E-6D00A8C930B5}"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BDCDF-ED6C-4BC1-8735-B0C04AFC95C2}" type="slidenum">
              <a:rPr lang="en-US" smtClean="0"/>
              <a:t>‹#›</a:t>
            </a:fld>
            <a:endParaRPr lang="en-US"/>
          </a:p>
        </p:txBody>
      </p:sp>
    </p:spTree>
    <p:extLst>
      <p:ext uri="{BB962C8B-B14F-4D97-AF65-F5344CB8AC3E}">
        <p14:creationId xmlns:p14="http://schemas.microsoft.com/office/powerpoint/2010/main" val="212545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CB4AB-23AF-43EA-9C9E-6D00A8C930B5}" type="datetimeFigureOut">
              <a:rPr lang="en-US" smtClean="0"/>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DCDF-ED6C-4BC1-8735-B0C04AFC95C2}" type="slidenum">
              <a:rPr lang="en-US" smtClean="0"/>
              <a:t>‹#›</a:t>
            </a:fld>
            <a:endParaRPr lang="en-US"/>
          </a:p>
        </p:txBody>
      </p:sp>
    </p:spTree>
    <p:extLst>
      <p:ext uri="{BB962C8B-B14F-4D97-AF65-F5344CB8AC3E}">
        <p14:creationId xmlns:p14="http://schemas.microsoft.com/office/powerpoint/2010/main" val="101537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pharmacology</a:t>
            </a:r>
            <a:endParaRPr lang="en-US" dirty="0"/>
          </a:p>
        </p:txBody>
      </p:sp>
    </p:spTree>
    <p:extLst>
      <p:ext uri="{BB962C8B-B14F-4D97-AF65-F5344CB8AC3E}">
        <p14:creationId xmlns:p14="http://schemas.microsoft.com/office/powerpoint/2010/main" val="160375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evaluation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After a chemical that might have a therapeutic value is identified it must undergo a series</a:t>
            </a:r>
            <a:br>
              <a:rPr lang="en-US" dirty="0" smtClean="0"/>
            </a:br>
            <a:r>
              <a:rPr lang="en-US" dirty="0" smtClean="0"/>
              <a:t>of scientific tests to evaluate its actual therapeutic and toxic effects. </a:t>
            </a:r>
          </a:p>
          <a:p>
            <a:r>
              <a:rPr lang="en-US" dirty="0" smtClean="0"/>
              <a:t>This process is</a:t>
            </a:r>
            <a:br>
              <a:rPr lang="en-US" dirty="0" smtClean="0"/>
            </a:br>
            <a:r>
              <a:rPr lang="en-US" dirty="0" smtClean="0"/>
              <a:t>controlled by legally established bodies‟ e.g. Pharmacy &amp; Poisons Board and Food &amp;drug administration (FDA) in Kenya and US respectively. </a:t>
            </a:r>
          </a:p>
          <a:p>
            <a:r>
              <a:rPr lang="en-US" dirty="0" smtClean="0"/>
              <a:t>For about 100,000 chemicals that are identified as being potential drugs, only 5 end up being marketed. Before</a:t>
            </a:r>
            <a:r>
              <a:rPr lang="en-US" dirty="0"/>
              <a:t> </a:t>
            </a:r>
            <a:r>
              <a:rPr lang="en-US" dirty="0" smtClean="0"/>
              <a:t>receiving legal approval to be marketed to the public, drugs must pass through several</a:t>
            </a:r>
            <a:br>
              <a:rPr lang="en-US" dirty="0" smtClean="0"/>
            </a:br>
            <a:r>
              <a:rPr lang="en-US" dirty="0" smtClean="0"/>
              <a:t>stages of development.</a:t>
            </a:r>
            <a:br>
              <a:rPr lang="en-US" dirty="0" smtClean="0"/>
            </a:br>
            <a:r>
              <a:rPr lang="en-US" dirty="0" smtClean="0"/>
              <a:t>Thus:</a:t>
            </a:r>
            <a:br>
              <a:rPr lang="en-US" dirty="0" smtClean="0"/>
            </a:br>
            <a:r>
              <a:rPr lang="en-US" dirty="0" smtClean="0"/>
              <a:t>- Pre-clinical trials</a:t>
            </a:r>
            <a:br>
              <a:rPr lang="en-US" dirty="0" smtClean="0"/>
            </a:br>
            <a:r>
              <a:rPr lang="en-US" dirty="0" smtClean="0"/>
              <a:t>- Phase I</a:t>
            </a:r>
            <a:br>
              <a:rPr lang="en-US" dirty="0" smtClean="0"/>
            </a:br>
            <a:r>
              <a:rPr lang="en-US" dirty="0" smtClean="0"/>
              <a:t>- Phase II</a:t>
            </a:r>
            <a:br>
              <a:rPr lang="en-US" dirty="0" smtClean="0"/>
            </a:br>
            <a:r>
              <a:rPr lang="en-US" dirty="0" smtClean="0"/>
              <a:t>- Phase III</a:t>
            </a:r>
            <a:br>
              <a:rPr lang="en-US" dirty="0" smtClean="0"/>
            </a:br>
            <a:r>
              <a:rPr lang="en-US" dirty="0" smtClean="0"/>
              <a:t>- Phase IV</a:t>
            </a:r>
            <a:br>
              <a:rPr lang="en-US" dirty="0" smtClean="0"/>
            </a:br>
            <a:endParaRPr lang="en-US" dirty="0"/>
          </a:p>
        </p:txBody>
      </p:sp>
    </p:spTree>
    <p:extLst>
      <p:ext uri="{BB962C8B-B14F-4D97-AF65-F5344CB8AC3E}">
        <p14:creationId xmlns:p14="http://schemas.microsoft.com/office/powerpoint/2010/main" val="120831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Pre-Clinical</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
            </a:r>
            <a:br>
              <a:rPr lang="en-US" b="1" dirty="0" smtClean="0"/>
            </a:br>
            <a:r>
              <a:rPr lang="en-US" dirty="0" smtClean="0"/>
              <a:t>Involves testing of lab animals to determine if they have presumed effect in living tissue</a:t>
            </a:r>
            <a:r>
              <a:rPr lang="en-US" dirty="0"/>
              <a:t> </a:t>
            </a:r>
            <a:r>
              <a:rPr lang="en-US" dirty="0" smtClean="0"/>
              <a:t>and evaluate any adverse effects .</a:t>
            </a:r>
          </a:p>
          <a:p>
            <a:r>
              <a:rPr lang="en-US" dirty="0" smtClean="0"/>
              <a:t>Unique biological differences can cause very different</a:t>
            </a:r>
            <a:br>
              <a:rPr lang="en-US" dirty="0" smtClean="0"/>
            </a:br>
            <a:r>
              <a:rPr lang="en-US" dirty="0" smtClean="0"/>
              <a:t>reactions to the chemical. At the end of these trials, some chemicals may be discarded for</a:t>
            </a:r>
            <a:br>
              <a:rPr lang="en-US" dirty="0" smtClean="0"/>
            </a:br>
            <a:r>
              <a:rPr lang="en-US" dirty="0" smtClean="0"/>
              <a:t>the following reasons:</a:t>
            </a:r>
            <a:br>
              <a:rPr lang="en-US" dirty="0" smtClean="0"/>
            </a:br>
            <a:r>
              <a:rPr lang="en-US" dirty="0" smtClean="0"/>
              <a:t>- May lack therapeutic activity</a:t>
            </a:r>
            <a:br>
              <a:rPr lang="en-US" dirty="0" smtClean="0"/>
            </a:br>
            <a:r>
              <a:rPr lang="en-US" dirty="0" smtClean="0"/>
              <a:t>- May be too toxic</a:t>
            </a:r>
            <a:br>
              <a:rPr lang="en-US" dirty="0" smtClean="0"/>
            </a:br>
            <a:r>
              <a:rPr lang="en-US" dirty="0" smtClean="0"/>
              <a:t>- Is </a:t>
            </a:r>
            <a:r>
              <a:rPr lang="en-US" dirty="0" err="1" smtClean="0"/>
              <a:t>teratogenic</a:t>
            </a:r>
            <a:r>
              <a:rPr lang="en-US" dirty="0" smtClean="0"/>
              <a:t> – Cause adverse effects on fetus</a:t>
            </a:r>
            <a:br>
              <a:rPr lang="en-US" dirty="0" smtClean="0"/>
            </a:br>
            <a:r>
              <a:rPr lang="en-US" dirty="0" smtClean="0"/>
              <a:t>- Safety margin is too small for chemical use.</a:t>
            </a:r>
            <a:br>
              <a:rPr lang="en-US" dirty="0" smtClean="0"/>
            </a:br>
            <a:r>
              <a:rPr lang="en-US" dirty="0" smtClean="0"/>
              <a:t>Others are found to have therapeutic effects and reasonable safety margins i.e. chemicals are therapeutic at doses that are reasonably different from those that cause toxic effects.</a:t>
            </a:r>
            <a:br>
              <a:rPr lang="en-US" dirty="0" smtClean="0"/>
            </a:br>
            <a:r>
              <a:rPr lang="en-US" dirty="0" smtClean="0"/>
              <a:t>Such drugs pass to the next stage of drug evaluation.</a:t>
            </a:r>
            <a:br>
              <a:rPr lang="en-US" dirty="0" smtClean="0"/>
            </a:br>
            <a:endParaRPr lang="en-US" dirty="0"/>
          </a:p>
        </p:txBody>
      </p:sp>
    </p:spTree>
    <p:extLst>
      <p:ext uri="{BB962C8B-B14F-4D97-AF65-F5344CB8AC3E}">
        <p14:creationId xmlns:p14="http://schemas.microsoft.com/office/powerpoint/2010/main" val="358818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I</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Here human volunteers are used to test during. </a:t>
            </a:r>
          </a:p>
          <a:p>
            <a:r>
              <a:rPr lang="en-US" dirty="0" smtClean="0"/>
              <a:t>This is done by in tightly controlled studies</a:t>
            </a:r>
            <a:r>
              <a:rPr lang="en-US" dirty="0"/>
              <a:t> </a:t>
            </a:r>
            <a:r>
              <a:rPr lang="en-US" dirty="0" smtClean="0"/>
              <a:t>by specially trained clinical investigators. Ethical principles need to be considered since one is dealing with human beings .</a:t>
            </a:r>
          </a:p>
          <a:p>
            <a:r>
              <a:rPr lang="en-US" dirty="0" smtClean="0"/>
              <a:t>Such ethics include: informed and voluntary consent, Freedom to withdraw from the study and freedom from harm of any kind . </a:t>
            </a:r>
            <a:r>
              <a:rPr lang="en-US" dirty="0" err="1" smtClean="0"/>
              <a:t>It‟s</a:t>
            </a:r>
            <a:r>
              <a:rPr lang="en-US" dirty="0" smtClean="0"/>
              <a:t> usually healthy young men that are used as women may not be fit because the drug may destroy their ova and lead to infertility Sperms are continuously made on daily base .</a:t>
            </a:r>
          </a:p>
          <a:p>
            <a:r>
              <a:rPr lang="en-US" dirty="0" smtClean="0"/>
              <a:t>Though some drugs might have shown therapeutic effect in animals, they may not necessarily</a:t>
            </a:r>
            <a:r>
              <a:rPr lang="en-US" dirty="0"/>
              <a:t> </a:t>
            </a:r>
            <a:r>
              <a:rPr lang="en-US" dirty="0" smtClean="0"/>
              <a:t>show similar effects in humans. </a:t>
            </a:r>
          </a:p>
          <a:p>
            <a:r>
              <a:rPr lang="en-US" dirty="0" smtClean="0"/>
              <a:t>At this stage toxicity and therapeutic effects are further tested. At this phase, drugs may be rejected for the following reasons:-</a:t>
            </a:r>
            <a:br>
              <a:rPr lang="en-US" dirty="0" smtClean="0"/>
            </a:br>
            <a:r>
              <a:rPr lang="en-US" dirty="0" smtClean="0"/>
              <a:t>- Lack therapeutic effect in man</a:t>
            </a:r>
            <a:br>
              <a:rPr lang="en-US" dirty="0" smtClean="0"/>
            </a:br>
            <a:r>
              <a:rPr lang="en-US" dirty="0" smtClean="0"/>
              <a:t>- Adverse effects and/or too toxic</a:t>
            </a:r>
            <a:br>
              <a:rPr lang="en-US" dirty="0" smtClean="0"/>
            </a:br>
            <a:r>
              <a:rPr lang="en-US" dirty="0" smtClean="0"/>
              <a:t>- </a:t>
            </a:r>
            <a:r>
              <a:rPr lang="en-US" dirty="0" err="1" smtClean="0"/>
              <a:t>Teratogenic</a:t>
            </a:r>
            <a:r>
              <a:rPr lang="en-US" dirty="0" smtClean="0"/>
              <a:t/>
            </a:r>
            <a:br>
              <a:rPr lang="en-US" dirty="0" smtClean="0"/>
            </a:br>
            <a:r>
              <a:rPr lang="en-US" dirty="0" smtClean="0"/>
              <a:t>Those seen to have some usefulness are taken to the next level of evaluation.</a:t>
            </a:r>
            <a:br>
              <a:rPr lang="en-US" dirty="0" smtClean="0"/>
            </a:br>
            <a:endParaRPr lang="en-US" dirty="0"/>
          </a:p>
        </p:txBody>
      </p:sp>
    </p:spTree>
    <p:extLst>
      <p:ext uri="{BB962C8B-B14F-4D97-AF65-F5344CB8AC3E}">
        <p14:creationId xmlns:p14="http://schemas.microsoft.com/office/powerpoint/2010/main" val="289238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II</a:t>
            </a: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
            </a:r>
            <a:br>
              <a:rPr lang="en-US" b="1" dirty="0" smtClean="0"/>
            </a:br>
            <a:r>
              <a:rPr lang="en-US" sz="7200" dirty="0" smtClean="0"/>
              <a:t>Clinical investigators test drug in patients who have the disease that the drug is met to</a:t>
            </a:r>
            <a:br>
              <a:rPr lang="en-US" sz="7200" dirty="0" smtClean="0"/>
            </a:br>
            <a:r>
              <a:rPr lang="en-US" sz="7200" dirty="0" smtClean="0"/>
              <a:t>treat. Ethics are followed where patients are told about possible benefits. </a:t>
            </a:r>
          </a:p>
          <a:p>
            <a:r>
              <a:rPr lang="en-US" sz="7200" dirty="0" smtClean="0"/>
              <a:t>Consent is voluntary and patients are informed of possible risks and are followed closely. </a:t>
            </a:r>
          </a:p>
          <a:p>
            <a:r>
              <a:rPr lang="en-US" sz="7200" dirty="0" smtClean="0"/>
              <a:t>These</a:t>
            </a:r>
            <a:r>
              <a:rPr lang="en-US" sz="7200" dirty="0"/>
              <a:t> </a:t>
            </a:r>
            <a:r>
              <a:rPr lang="en-US" sz="7200" dirty="0" smtClean="0"/>
              <a:t>studies are done at multiple sites e.g. At different levels of healthcare organizations.</a:t>
            </a:r>
            <a:br>
              <a:rPr lang="en-US" sz="7200" dirty="0" smtClean="0"/>
            </a:br>
            <a:endParaRPr lang="en-US" sz="7200" dirty="0" smtClean="0"/>
          </a:p>
          <a:p>
            <a:r>
              <a:rPr lang="en-US" sz="7200" dirty="0" smtClean="0"/>
              <a:t>After Phase II studies, a drug may be moved for further investigation for the following</a:t>
            </a:r>
            <a:br>
              <a:rPr lang="en-US" sz="7200" dirty="0" smtClean="0"/>
            </a:br>
            <a:r>
              <a:rPr lang="en-US" sz="7200" dirty="0" smtClean="0"/>
              <a:t>reasons:-</a:t>
            </a:r>
            <a:br>
              <a:rPr lang="en-US" sz="7200" dirty="0" smtClean="0"/>
            </a:br>
            <a:r>
              <a:rPr lang="en-US" sz="7200" dirty="0" smtClean="0"/>
              <a:t>- Less effective than anticipated</a:t>
            </a:r>
            <a:br>
              <a:rPr lang="en-US" sz="7200" dirty="0" smtClean="0"/>
            </a:br>
            <a:r>
              <a:rPr lang="en-US" sz="7200" dirty="0" smtClean="0"/>
              <a:t>- Too toxic when used in humans</a:t>
            </a:r>
            <a:br>
              <a:rPr lang="en-US" sz="7200" dirty="0" smtClean="0"/>
            </a:br>
            <a:r>
              <a:rPr lang="en-US" sz="7200" dirty="0" smtClean="0"/>
              <a:t>- Produce unacceptable adverse effects</a:t>
            </a:r>
            <a:br>
              <a:rPr lang="en-US" sz="7200" dirty="0" smtClean="0"/>
            </a:br>
            <a:r>
              <a:rPr lang="en-US" sz="7200" dirty="0" smtClean="0"/>
              <a:t>- Low benefit- risk ratio i.e. therapeutic benefit do not outweigh the risk of</a:t>
            </a:r>
            <a:br>
              <a:rPr lang="en-US" sz="7200" dirty="0" smtClean="0"/>
            </a:br>
            <a:r>
              <a:rPr lang="en-US" sz="7200" dirty="0" smtClean="0"/>
              <a:t>potential ad effects</a:t>
            </a:r>
            <a:br>
              <a:rPr lang="en-US" sz="7200" dirty="0" smtClean="0"/>
            </a:br>
            <a:r>
              <a:rPr lang="en-US" sz="7200" dirty="0" smtClean="0"/>
              <a:t>- </a:t>
            </a:r>
            <a:r>
              <a:rPr lang="en-US" sz="7200" dirty="0" err="1" smtClean="0"/>
              <a:t>It‟s</a:t>
            </a:r>
            <a:r>
              <a:rPr lang="en-US" sz="7200" dirty="0" smtClean="0"/>
              <a:t> no more effective than other drugs already in the market making the cost of</a:t>
            </a:r>
            <a:br>
              <a:rPr lang="en-US" sz="7200" dirty="0" smtClean="0"/>
            </a:br>
            <a:r>
              <a:rPr lang="en-US" sz="7200" dirty="0" smtClean="0"/>
              <a:t>continued research uneconomical to the company.</a:t>
            </a:r>
            <a:br>
              <a:rPr lang="en-US" sz="7200" dirty="0" smtClean="0"/>
            </a:br>
            <a:r>
              <a:rPr lang="en-US" sz="7200" dirty="0" smtClean="0"/>
              <a:t>Drugs that show promise of a therapeutic agent go to phase III</a:t>
            </a:r>
            <a:br>
              <a:rPr lang="en-US" sz="7200" dirty="0" smtClean="0"/>
            </a:br>
            <a:endParaRPr lang="en-US" sz="72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2156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III</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drugs are then used in a vast clinical market .</a:t>
            </a:r>
          </a:p>
          <a:p>
            <a:r>
              <a:rPr lang="en-US" dirty="0" smtClean="0"/>
              <a:t>Prescribers are informed of all known actions to the drug and precaution to take for its safe use.</a:t>
            </a:r>
          </a:p>
          <a:p>
            <a:r>
              <a:rPr lang="en-US" dirty="0" smtClean="0"/>
              <a:t> </a:t>
            </a:r>
            <a:r>
              <a:rPr lang="en-US" dirty="0" err="1" smtClean="0"/>
              <a:t>It‟s</a:t>
            </a:r>
            <a:r>
              <a:rPr lang="en-US" dirty="0" smtClean="0"/>
              <a:t> important to note that unexpected responses may occur in wide use of a drug. </a:t>
            </a:r>
          </a:p>
          <a:p>
            <a:r>
              <a:rPr lang="en-US" dirty="0" smtClean="0"/>
              <a:t>Prescribers observe patients closely for drug adverse effects and also therapeutic effects. </a:t>
            </a:r>
          </a:p>
          <a:p>
            <a:r>
              <a:rPr lang="en-US" dirty="0" smtClean="0"/>
              <a:t>Patients may be asked to keep journals for any unwanted/unexpected effects they experience. This information is analyzed by the prescribers and the drug company to see it its caused by the disease or drug. </a:t>
            </a:r>
          </a:p>
          <a:p>
            <a:r>
              <a:rPr lang="en-US" dirty="0" smtClean="0"/>
              <a:t>A drug that produces unacceptable adverse effects is discarded for further research</a:t>
            </a:r>
            <a:br>
              <a:rPr lang="en-US" dirty="0" smtClean="0"/>
            </a:br>
            <a:r>
              <a:rPr lang="en-US" dirty="0" smtClean="0"/>
              <a:t>by the drug company. Sometimes regulatory bodies request that certain drugs be</a:t>
            </a:r>
            <a:br>
              <a:rPr lang="en-US" dirty="0" smtClean="0"/>
            </a:br>
            <a:r>
              <a:rPr lang="en-US" dirty="0" smtClean="0"/>
              <a:t>withdrawn from the market. </a:t>
            </a:r>
          </a:p>
          <a:p>
            <a:r>
              <a:rPr lang="en-US" dirty="0" smtClean="0"/>
              <a:t>Once the regulatory body is satisfied that a drug has undergone phase III, then it approves the marketing of the drug.</a:t>
            </a:r>
          </a:p>
          <a:p>
            <a:r>
              <a:rPr lang="en-US" dirty="0" smtClean="0"/>
              <a:t> Duration of drug</a:t>
            </a:r>
            <a:r>
              <a:rPr lang="en-US" dirty="0"/>
              <a:t> </a:t>
            </a:r>
            <a:r>
              <a:rPr lang="en-US" dirty="0" smtClean="0"/>
              <a:t>development and approval is approximately 5-6 years but may be accelerated if </a:t>
            </a:r>
            <a:r>
              <a:rPr lang="en-US" dirty="0" err="1" smtClean="0"/>
              <a:t>it‟s</a:t>
            </a:r>
            <a:r>
              <a:rPr lang="en-US" dirty="0"/>
              <a:t> </a:t>
            </a:r>
            <a:r>
              <a:rPr lang="en-US" dirty="0" smtClean="0"/>
              <a:t>critical e.g. in cases out of out brakes of disease where a vaccine or a drug may be</a:t>
            </a:r>
            <a:br>
              <a:rPr lang="en-US" dirty="0" smtClean="0"/>
            </a:br>
            <a:r>
              <a:rPr lang="en-US" dirty="0" smtClean="0"/>
              <a:t>required urgently. </a:t>
            </a:r>
          </a:p>
          <a:p>
            <a:r>
              <a:rPr lang="en-US" dirty="0" smtClean="0"/>
              <a:t>It an expensive process from discovery to marketing.</a:t>
            </a:r>
            <a:br>
              <a:rPr lang="en-US" dirty="0" smtClean="0"/>
            </a:b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2779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IV</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
            </a:r>
            <a:br>
              <a:rPr lang="en-US" b="1" dirty="0" smtClean="0"/>
            </a:br>
            <a:r>
              <a:rPr lang="en-US" dirty="0" smtClean="0"/>
              <a:t>After drug is approved for marketing, it enters a continual evaluation phase called </a:t>
            </a:r>
            <a:r>
              <a:rPr lang="en-US" dirty="0" err="1" smtClean="0"/>
              <a:t>phaseIV</a:t>
            </a:r>
            <a:r>
              <a:rPr lang="en-US" dirty="0" smtClean="0"/>
              <a:t> .</a:t>
            </a:r>
          </a:p>
          <a:p>
            <a:r>
              <a:rPr lang="en-US" dirty="0" smtClean="0"/>
              <a:t>Prescribers expected to report to regulatory bodies any unexpected effects which then evaluate this information. After wide distribution some unexpected effects may occur e.g. </a:t>
            </a:r>
            <a:r>
              <a:rPr lang="en-US" dirty="0" err="1" smtClean="0"/>
              <a:t>antipakinsonism</a:t>
            </a:r>
            <a:r>
              <a:rPr lang="en-US" dirty="0" smtClean="0"/>
              <a:t> amantadine seen to have antiviral effects &amp; therapeutic effect.</a:t>
            </a:r>
            <a:br>
              <a:rPr lang="en-US" dirty="0" smtClean="0"/>
            </a:br>
            <a:endParaRPr lang="en-US" dirty="0" smtClean="0"/>
          </a:p>
          <a:p>
            <a:r>
              <a:rPr lang="en-US" b="1" dirty="0" smtClean="0"/>
              <a:t>NB: Orphan drug</a:t>
            </a:r>
            <a:br>
              <a:rPr lang="en-US" b="1" dirty="0" smtClean="0"/>
            </a:br>
            <a:r>
              <a:rPr lang="en-US" dirty="0" smtClean="0"/>
              <a:t>Drugs that have been discovered but are not financially viable and therefore have not been adopted by any drug company. May be useful in treating a rare disease or may have potentially dangerous adverse effects. Orphan drugs are often abandoned after preclinical</a:t>
            </a:r>
            <a:br>
              <a:rPr lang="en-US" dirty="0" smtClean="0"/>
            </a:br>
            <a:r>
              <a:rPr lang="en-US" dirty="0" smtClean="0"/>
              <a:t>trials or phase I studies.</a:t>
            </a:r>
            <a:br>
              <a:rPr lang="en-US" dirty="0" smtClean="0"/>
            </a:br>
            <a:endParaRPr lang="en-US" dirty="0"/>
          </a:p>
        </p:txBody>
      </p:sp>
    </p:spTree>
    <p:extLst>
      <p:ext uri="{BB962C8B-B14F-4D97-AF65-F5344CB8AC3E}">
        <p14:creationId xmlns:p14="http://schemas.microsoft.com/office/powerpoint/2010/main" val="230378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purpose of </a:t>
            </a:r>
            <a:r>
              <a:rPr lang="en-US" dirty="0" smtClean="0"/>
              <a:t>studying pharmacokinetics and pharmacodynamics </a:t>
            </a:r>
            <a:r>
              <a:rPr lang="en-US" dirty="0"/>
              <a:t>is to </a:t>
            </a:r>
            <a:r>
              <a:rPr lang="en-US" dirty="0" smtClean="0"/>
              <a:t>understand the </a:t>
            </a:r>
            <a:r>
              <a:rPr lang="en-US" dirty="0"/>
              <a:t>drug </a:t>
            </a:r>
            <a:r>
              <a:rPr lang="en-US" dirty="0" smtClean="0"/>
              <a:t>action, therapy</a:t>
            </a:r>
            <a:r>
              <a:rPr lang="en-US" dirty="0"/>
              <a:t>, </a:t>
            </a:r>
            <a:r>
              <a:rPr lang="en-US" dirty="0" smtClean="0"/>
              <a:t>design, development </a:t>
            </a:r>
            <a:r>
              <a:rPr lang="en-US" dirty="0"/>
              <a:t>and evaluation</a:t>
            </a:r>
            <a:br>
              <a:rPr lang="en-US" dirty="0"/>
            </a:br>
            <a:r>
              <a:rPr lang="en-US" dirty="0"/>
              <a:t>• Pharmacokinetics is what the </a:t>
            </a:r>
            <a:r>
              <a:rPr lang="en-US" dirty="0" smtClean="0"/>
              <a:t>Body Does </a:t>
            </a:r>
            <a:r>
              <a:rPr lang="en-US" dirty="0"/>
              <a:t>To The Drug like how the drug </a:t>
            </a:r>
            <a:r>
              <a:rPr lang="en-US" dirty="0" smtClean="0"/>
              <a:t>is Absorbed</a:t>
            </a:r>
            <a:r>
              <a:rPr lang="en-US" dirty="0"/>
              <a:t>, Distributed, </a:t>
            </a:r>
            <a:r>
              <a:rPr lang="en-US" dirty="0" smtClean="0"/>
              <a:t>Metabolized, and </a:t>
            </a:r>
            <a:r>
              <a:rPr lang="en-US" dirty="0"/>
              <a:t>Excreted by the body – Drug</a:t>
            </a:r>
            <a:br>
              <a:rPr lang="en-US" dirty="0"/>
            </a:br>
            <a:r>
              <a:rPr lang="en-US" dirty="0"/>
              <a:t>disposition.</a:t>
            </a:r>
            <a:br>
              <a:rPr lang="en-US" dirty="0"/>
            </a:br>
            <a:r>
              <a:rPr lang="en-US" dirty="0"/>
              <a:t>• Pharmacodynamics is what the </a:t>
            </a:r>
            <a:r>
              <a:rPr lang="en-US" dirty="0" smtClean="0"/>
              <a:t>Drug Does </a:t>
            </a:r>
            <a:r>
              <a:rPr lang="en-US" dirty="0"/>
              <a:t>To </a:t>
            </a:r>
            <a:r>
              <a:rPr lang="en-US" dirty="0" smtClean="0"/>
              <a:t>The Body </a:t>
            </a:r>
            <a:r>
              <a:rPr lang="en-US" dirty="0"/>
              <a:t>which may be </a:t>
            </a:r>
            <a:r>
              <a:rPr lang="en-US" dirty="0" smtClean="0"/>
              <a:t>the therapeutic </a:t>
            </a:r>
            <a:r>
              <a:rPr lang="en-US" dirty="0"/>
              <a:t>effects or </a:t>
            </a:r>
            <a:r>
              <a:rPr lang="en-US" dirty="0" smtClean="0"/>
              <a:t>the adverse side </a:t>
            </a:r>
            <a:r>
              <a:rPr lang="en-US" dirty="0"/>
              <a:t>effects - Drug action.</a:t>
            </a:r>
            <a:r>
              <a:rPr lang="en-US" dirty="0" smtClean="0"/>
              <a:t> </a:t>
            </a:r>
            <a:br>
              <a:rPr lang="en-US" dirty="0" smtClean="0"/>
            </a:br>
            <a:endParaRPr lang="en-US" dirty="0"/>
          </a:p>
        </p:txBody>
      </p:sp>
    </p:spTree>
    <p:extLst>
      <p:ext uri="{BB962C8B-B14F-4D97-AF65-F5344CB8AC3E}">
        <p14:creationId xmlns:p14="http://schemas.microsoft.com/office/powerpoint/2010/main" val="128095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1. Drug</a:t>
            </a:r>
            <a:br>
              <a:rPr lang="en-US" b="1" dirty="0"/>
            </a:br>
            <a:r>
              <a:rPr lang="en-US" dirty="0"/>
              <a:t>Any substance used in diagnosis, cure, treatment or prevention of a disease or condition.</a:t>
            </a:r>
            <a:br>
              <a:rPr lang="en-US" dirty="0"/>
            </a:br>
            <a:r>
              <a:rPr lang="en-US" dirty="0"/>
              <a:t>Terms medication, medicine and medicinal are also used.</a:t>
            </a:r>
            <a:br>
              <a:rPr lang="en-US" dirty="0"/>
            </a:br>
            <a:r>
              <a:rPr lang="en-US" b="1" dirty="0"/>
              <a:t>2. Action of a Drug</a:t>
            </a:r>
            <a:br>
              <a:rPr lang="en-US" b="1" dirty="0"/>
            </a:br>
            <a:r>
              <a:rPr lang="en-US" dirty="0"/>
              <a:t>Chemical changes or effects that a drug has on body cells and tissues.</a:t>
            </a:r>
            <a:br>
              <a:rPr lang="en-US" dirty="0"/>
            </a:br>
            <a:r>
              <a:rPr lang="en-US" b="1" dirty="0"/>
              <a:t>3. Indication</a:t>
            </a:r>
            <a:br>
              <a:rPr lang="en-US" b="1" dirty="0"/>
            </a:br>
            <a:r>
              <a:rPr lang="en-US" dirty="0"/>
              <a:t>An illness or disorder for the treatment of which a specific drug has a </a:t>
            </a:r>
            <a:r>
              <a:rPr lang="en-US" dirty="0" smtClean="0"/>
              <a:t>documented usefulness</a:t>
            </a:r>
            <a:r>
              <a:rPr lang="en-US" dirty="0"/>
              <a:t>.</a:t>
            </a:r>
            <a:br>
              <a:rPr lang="en-US" dirty="0"/>
            </a:br>
            <a:r>
              <a:rPr lang="en-US" b="1" dirty="0"/>
              <a:t>3. Contra indication</a:t>
            </a:r>
            <a:br>
              <a:rPr lang="en-US" b="1" dirty="0"/>
            </a:br>
            <a:r>
              <a:rPr lang="en-US" dirty="0"/>
              <a:t>A condition/state that would preclude the administration of a drug.</a:t>
            </a:r>
            <a:br>
              <a:rPr lang="en-US" dirty="0"/>
            </a:br>
            <a:r>
              <a:rPr lang="en-US" b="1" dirty="0"/>
              <a:t>4. Excipients</a:t>
            </a:r>
            <a:br>
              <a:rPr lang="en-US" b="1" dirty="0"/>
            </a:br>
            <a:r>
              <a:rPr lang="en-US" dirty="0"/>
              <a:t>Inert substance that forms a base of a drug e.g. diluents, binders, dissolution enhancers,</a:t>
            </a:r>
            <a:br>
              <a:rPr lang="en-US" dirty="0"/>
            </a:br>
            <a:r>
              <a:rPr lang="en-US" dirty="0"/>
              <a:t>coatings, flavorings, colorings.</a:t>
            </a:r>
            <a:br>
              <a:rPr lang="en-US" dirty="0"/>
            </a:br>
            <a:endParaRPr lang="en-US" dirty="0"/>
          </a:p>
        </p:txBody>
      </p:sp>
    </p:spTree>
    <p:extLst>
      <p:ext uri="{BB962C8B-B14F-4D97-AF65-F5344CB8AC3E}">
        <p14:creationId xmlns:p14="http://schemas.microsoft.com/office/powerpoint/2010/main" val="211031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0000" lnSpcReduction="20000"/>
          </a:bodyPr>
          <a:lstStyle/>
          <a:p>
            <a:r>
              <a:rPr lang="en-US" b="1" dirty="0" smtClean="0"/>
              <a:t>5. Half-life or Half time (t½)</a:t>
            </a:r>
            <a:br>
              <a:rPr lang="en-US" b="1" dirty="0" smtClean="0"/>
            </a:br>
            <a:r>
              <a:rPr lang="en-US" dirty="0" smtClean="0"/>
              <a:t>Time taken for plasma concentration of a drug to fall by half or 50%.</a:t>
            </a:r>
            <a:br>
              <a:rPr lang="en-US" dirty="0" smtClean="0"/>
            </a:br>
            <a:r>
              <a:rPr lang="en-US" dirty="0" smtClean="0"/>
              <a:t>One is able to predict how plasma concentration alters over time. Enables one to </a:t>
            </a:r>
            <a:r>
              <a:rPr lang="en-US" dirty="0" err="1" smtClean="0"/>
              <a:t>maintaina</a:t>
            </a:r>
            <a:r>
              <a:rPr lang="en-US" dirty="0" smtClean="0"/>
              <a:t> steady state of a drug for maximum effects and minimum side effects e.g. </a:t>
            </a:r>
            <a:r>
              <a:rPr lang="en-US" dirty="0" err="1" smtClean="0"/>
              <a:t>paracetamol</a:t>
            </a:r>
            <a:r>
              <a:rPr lang="en-US" dirty="0" smtClean="0"/>
              <a:t>= 2hrs.</a:t>
            </a:r>
          </a:p>
          <a:p>
            <a:r>
              <a:rPr lang="en-US" dirty="0" smtClean="0"/>
              <a:t>Half-life is determined by rate of biotransformation and excretion of a drug hence</a:t>
            </a:r>
            <a:br>
              <a:rPr lang="en-US" dirty="0" smtClean="0"/>
            </a:br>
            <a:r>
              <a:rPr lang="en-US" dirty="0" smtClean="0"/>
              <a:t>any disease of the liver and kidney requires the dose to be reduced since t½ is prolonged</a:t>
            </a:r>
            <a:br>
              <a:rPr lang="en-US" dirty="0" smtClean="0"/>
            </a:br>
            <a:r>
              <a:rPr lang="en-US" dirty="0" smtClean="0"/>
              <a:t>– leading to possible toxicity.</a:t>
            </a:r>
            <a:br>
              <a:rPr lang="en-US" dirty="0" smtClean="0"/>
            </a:br>
            <a:r>
              <a:rPr lang="en-US" b="1" dirty="0" smtClean="0"/>
              <a:t>6. Pharmacokinetics</a:t>
            </a:r>
            <a:br>
              <a:rPr lang="en-US" b="1" dirty="0" smtClean="0"/>
            </a:br>
            <a:r>
              <a:rPr lang="en-US" dirty="0" smtClean="0"/>
              <a:t>The study of the action of drugs within the body; including absorption, distribution,</a:t>
            </a:r>
            <a:br>
              <a:rPr lang="en-US" dirty="0" smtClean="0"/>
            </a:br>
            <a:r>
              <a:rPr lang="en-US" dirty="0" smtClean="0"/>
              <a:t>metabolism (biotransformation) and excretion/elimination.</a:t>
            </a:r>
            <a:br>
              <a:rPr lang="en-US" dirty="0" smtClean="0"/>
            </a:br>
            <a:r>
              <a:rPr lang="en-US" dirty="0" smtClean="0"/>
              <a:t>How the body handles drugs from the site of administration to the site of action and</a:t>
            </a:r>
            <a:br>
              <a:rPr lang="en-US" dirty="0" smtClean="0"/>
            </a:br>
            <a:r>
              <a:rPr lang="en-US" dirty="0" smtClean="0"/>
              <a:t>elimination. </a:t>
            </a:r>
            <a:br>
              <a:rPr lang="en-US" dirty="0" smtClean="0"/>
            </a:br>
            <a:endParaRPr lang="en-US" dirty="0" smtClean="0"/>
          </a:p>
          <a:p>
            <a:endParaRPr lang="en-US" dirty="0"/>
          </a:p>
        </p:txBody>
      </p:sp>
    </p:spTree>
    <p:extLst>
      <p:ext uri="{BB962C8B-B14F-4D97-AF65-F5344CB8AC3E}">
        <p14:creationId xmlns:p14="http://schemas.microsoft.com/office/powerpoint/2010/main" val="286865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70000" lnSpcReduction="20000"/>
          </a:bodyPr>
          <a:lstStyle/>
          <a:p>
            <a:r>
              <a:rPr lang="en-US" b="1" dirty="0"/>
              <a:t>7. Pharmacodynamics</a:t>
            </a:r>
            <a:br>
              <a:rPr lang="en-US" b="1" dirty="0"/>
            </a:br>
            <a:r>
              <a:rPr lang="en-US" dirty="0"/>
              <a:t>The study of how a drug acts on the body, including response observed relative to </a:t>
            </a:r>
            <a:r>
              <a:rPr lang="en-US" dirty="0" smtClean="0"/>
              <a:t>the concentration </a:t>
            </a:r>
            <a:r>
              <a:rPr lang="en-US" dirty="0"/>
              <a:t>of the drug at the active site within body. </a:t>
            </a:r>
            <a:endParaRPr lang="en-US" dirty="0" smtClean="0"/>
          </a:p>
          <a:p>
            <a:r>
              <a:rPr lang="en-US" dirty="0" smtClean="0"/>
              <a:t>How </a:t>
            </a:r>
            <a:r>
              <a:rPr lang="en-US" dirty="0"/>
              <a:t>drugs alone or </a:t>
            </a:r>
            <a:r>
              <a:rPr lang="en-US" dirty="0" smtClean="0"/>
              <a:t>in combination </a:t>
            </a:r>
            <a:r>
              <a:rPr lang="en-US" dirty="0"/>
              <a:t>affect the body (young, well, old).</a:t>
            </a:r>
            <a:br>
              <a:rPr lang="en-US" dirty="0"/>
            </a:br>
            <a:r>
              <a:rPr lang="en-US" b="1" dirty="0"/>
              <a:t>8. </a:t>
            </a:r>
            <a:r>
              <a:rPr lang="en-US" b="1" dirty="0" err="1"/>
              <a:t>Pharmacogenetics</a:t>
            </a:r>
            <a:r>
              <a:rPr lang="en-US" b="1" dirty="0"/>
              <a:t>.</a:t>
            </a:r>
            <a:br>
              <a:rPr lang="en-US" b="1" dirty="0"/>
            </a:br>
            <a:r>
              <a:rPr lang="en-US" dirty="0"/>
              <a:t>The study of the effects that </a:t>
            </a:r>
            <a:r>
              <a:rPr lang="en-US" dirty="0" err="1"/>
              <a:t>genetical</a:t>
            </a:r>
            <a:r>
              <a:rPr lang="en-US" dirty="0"/>
              <a:t> factors have on an </a:t>
            </a:r>
            <a:r>
              <a:rPr lang="en-US" dirty="0" err="1"/>
              <a:t>individual‟s</a:t>
            </a:r>
            <a:r>
              <a:rPr lang="en-US" dirty="0"/>
              <a:t> response to a drug.</a:t>
            </a:r>
            <a:br>
              <a:rPr lang="en-US" dirty="0"/>
            </a:br>
            <a:r>
              <a:rPr lang="en-US" b="1" dirty="0"/>
              <a:t>9. Mechanism of action</a:t>
            </a:r>
            <a:br>
              <a:rPr lang="en-US" b="1" dirty="0"/>
            </a:br>
            <a:r>
              <a:rPr lang="en-US" dirty="0"/>
              <a:t>The means by which a drug exerts an effect on body cells and tissues.</a:t>
            </a:r>
            <a:br>
              <a:rPr lang="en-US" dirty="0"/>
            </a:br>
            <a:r>
              <a:rPr lang="en-US" b="1" dirty="0"/>
              <a:t>10. Drug Interactions</a:t>
            </a:r>
            <a:br>
              <a:rPr lang="en-US" b="1" dirty="0"/>
            </a:br>
            <a:r>
              <a:rPr lang="en-US" dirty="0"/>
              <a:t>The effects produced when some drugs are given concurrently i.e. when 2 or more </a:t>
            </a:r>
            <a:r>
              <a:rPr lang="en-US" dirty="0" smtClean="0"/>
              <a:t>drugs are </a:t>
            </a:r>
            <a:r>
              <a:rPr lang="en-US" dirty="0"/>
              <a:t>given together and alters each others pharmacological action in terms of:-</a:t>
            </a:r>
            <a:br>
              <a:rPr lang="en-US" dirty="0"/>
            </a:br>
            <a:r>
              <a:rPr lang="en-US" dirty="0"/>
              <a:t>- Duration of action</a:t>
            </a:r>
            <a:br>
              <a:rPr lang="en-US" dirty="0"/>
            </a:br>
            <a:r>
              <a:rPr lang="en-US" dirty="0"/>
              <a:t>- Magnitude of pharmacological action.</a:t>
            </a:r>
            <a:br>
              <a:rPr lang="en-US" dirty="0"/>
            </a:br>
            <a:r>
              <a:rPr lang="en-US" dirty="0"/>
              <a:t>- Can be beneficial or harmful e.g. harmful – oral pills &amp; Anti TBs</a:t>
            </a:r>
            <a:br>
              <a:rPr lang="en-US" dirty="0"/>
            </a:br>
            <a:r>
              <a:rPr lang="en-US" dirty="0"/>
              <a:t>- Beneficial – morphine toxicity – </a:t>
            </a:r>
            <a:r>
              <a:rPr lang="en-US" dirty="0" smtClean="0"/>
              <a:t>naloxone </a:t>
            </a:r>
            <a:r>
              <a:rPr lang="en-US" dirty="0"/>
              <a:t>used.</a:t>
            </a:r>
            <a:br>
              <a:rPr lang="en-US" dirty="0"/>
            </a:br>
            <a:endParaRPr lang="en-US" dirty="0"/>
          </a:p>
        </p:txBody>
      </p:sp>
    </p:spTree>
    <p:extLst>
      <p:ext uri="{BB962C8B-B14F-4D97-AF65-F5344CB8AC3E}">
        <p14:creationId xmlns:p14="http://schemas.microsoft.com/office/powerpoint/2010/main" val="71532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lnSpcReduction="10000"/>
          </a:bodyPr>
          <a:lstStyle/>
          <a:p>
            <a:r>
              <a:rPr lang="en-US" dirty="0"/>
              <a:t>Pharmacology has been defined in many </a:t>
            </a:r>
            <a:r>
              <a:rPr lang="en-US" dirty="0" smtClean="0"/>
              <a:t>ways:</a:t>
            </a:r>
          </a:p>
          <a:p>
            <a:r>
              <a:rPr lang="en-US" dirty="0" smtClean="0"/>
              <a:t>Pharmacology </a:t>
            </a:r>
            <a:r>
              <a:rPr lang="en-US" dirty="0"/>
              <a:t>is a science that studies drug effects within a living </a:t>
            </a:r>
            <a:r>
              <a:rPr lang="en-US" dirty="0" smtClean="0"/>
              <a:t>system(</a:t>
            </a:r>
            <a:r>
              <a:rPr lang="en-US" dirty="0" err="1" smtClean="0"/>
              <a:t>McKenry</a:t>
            </a:r>
            <a:r>
              <a:rPr lang="en-US" dirty="0" smtClean="0"/>
              <a:t> </a:t>
            </a:r>
            <a:r>
              <a:rPr lang="en-US" dirty="0"/>
              <a:t>&amp; Salerno, 1995</a:t>
            </a:r>
            <a:r>
              <a:rPr lang="en-US" dirty="0" smtClean="0"/>
              <a:t>).</a:t>
            </a:r>
          </a:p>
          <a:p>
            <a:r>
              <a:rPr lang="en-US" dirty="0" smtClean="0"/>
              <a:t>Study </a:t>
            </a:r>
            <a:r>
              <a:rPr lang="en-US" dirty="0"/>
              <a:t>of effects of chemical substances on the function of living systems i.e. </a:t>
            </a:r>
            <a:r>
              <a:rPr lang="en-US" dirty="0" smtClean="0"/>
              <a:t>how chemicals </a:t>
            </a:r>
            <a:r>
              <a:rPr lang="en-US" dirty="0"/>
              <a:t>interact with living organisms to produce biological </a:t>
            </a:r>
            <a:r>
              <a:rPr lang="en-US" dirty="0" smtClean="0"/>
              <a:t>effects.</a:t>
            </a:r>
          </a:p>
          <a:p>
            <a:r>
              <a:rPr lang="en-US" dirty="0" smtClean="0"/>
              <a:t>Pharmacology </a:t>
            </a:r>
            <a:r>
              <a:rPr lang="en-US" dirty="0"/>
              <a:t>deals with all kinds of drugs: legal or illegal, prescription or nonprescription (OTC).</a:t>
            </a:r>
            <a:br>
              <a:rPr lang="en-US" dirty="0"/>
            </a:br>
            <a:endParaRPr lang="en-US" dirty="0"/>
          </a:p>
        </p:txBody>
      </p:sp>
    </p:spTree>
    <p:extLst>
      <p:ext uri="{BB962C8B-B14F-4D97-AF65-F5344CB8AC3E}">
        <p14:creationId xmlns:p14="http://schemas.microsoft.com/office/powerpoint/2010/main" val="186238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US" b="1" dirty="0" smtClean="0"/>
              <a:t>11. Idiosyncrasy</a:t>
            </a:r>
            <a:br>
              <a:rPr lang="en-US" b="1" dirty="0" smtClean="0"/>
            </a:br>
            <a:r>
              <a:rPr lang="en-US" dirty="0" smtClean="0"/>
              <a:t>Inherited abnormal response to drugs mediated by single genes. Response can be increased, decreased or </a:t>
            </a:r>
            <a:r>
              <a:rPr lang="en-US" dirty="0" err="1" smtClean="0"/>
              <a:t>bizzare</a:t>
            </a:r>
            <a:r>
              <a:rPr lang="en-US" dirty="0" smtClean="0"/>
              <a:t>.</a:t>
            </a:r>
          </a:p>
          <a:p>
            <a:r>
              <a:rPr lang="en-US" dirty="0"/>
              <a:t>The propensity of a drug to cause an idiosyncratic reaction is dependent on its chemical characteristics, but individual susceptibility is determined by patient-specific factors, in particular the expression of immunologic receptors that display drug-derived antigens on the cell surface.</a:t>
            </a:r>
            <a:endParaRPr lang="en-US" dirty="0" smtClean="0"/>
          </a:p>
          <a:p>
            <a:r>
              <a:rPr lang="en-US" b="1" dirty="0" smtClean="0"/>
              <a:t>12. Intolerance</a:t>
            </a:r>
            <a:br>
              <a:rPr lang="en-US" b="1" dirty="0" smtClean="0"/>
            </a:br>
            <a:r>
              <a:rPr lang="en-US" dirty="0" smtClean="0"/>
              <a:t>Low threshold to normal pharmacological action of a drug e.g. usual dose of diazepam –causing coma or Respiratory distress due to usual dose of morphine.</a:t>
            </a:r>
            <a:br>
              <a:rPr lang="en-US" dirty="0" smtClean="0"/>
            </a:br>
            <a:r>
              <a:rPr lang="en-US" b="1" dirty="0" smtClean="0"/>
              <a:t>13. Tolerance</a:t>
            </a:r>
            <a:br>
              <a:rPr lang="en-US" b="1" dirty="0" smtClean="0"/>
            </a:br>
            <a:r>
              <a:rPr lang="en-US" dirty="0" smtClean="0"/>
              <a:t>Decreased response to a drug as a result of continuous exposure at the same dose or need</a:t>
            </a:r>
            <a:br>
              <a:rPr lang="en-US" dirty="0" smtClean="0"/>
            </a:br>
            <a:r>
              <a:rPr lang="en-US" dirty="0" smtClean="0"/>
              <a:t>to increase the dose of a drug to achieve the same effect. </a:t>
            </a:r>
            <a:br>
              <a:rPr lang="en-US" dirty="0" smtClean="0"/>
            </a:br>
            <a:endParaRPr lang="en-US" dirty="0" smtClean="0"/>
          </a:p>
          <a:p>
            <a:endParaRPr lang="en-US" dirty="0"/>
          </a:p>
        </p:txBody>
      </p:sp>
    </p:spTree>
    <p:extLst>
      <p:ext uri="{BB962C8B-B14F-4D97-AF65-F5344CB8AC3E}">
        <p14:creationId xmlns:p14="http://schemas.microsoft.com/office/powerpoint/2010/main" val="18733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0000" lnSpcReduction="20000"/>
          </a:bodyPr>
          <a:lstStyle/>
          <a:p>
            <a:pPr lvl="0"/>
            <a:r>
              <a:rPr kumimoji="0" lang="en-US" b="1" i="0" u="none" strike="noStrike" cap="none" normalizeH="0" baseline="0" dirty="0" smtClean="0">
                <a:ln>
                  <a:noFill/>
                </a:ln>
                <a:solidFill>
                  <a:srgbClr val="000000"/>
                </a:solidFill>
                <a:effectLst/>
                <a:latin typeface="Times New Roman" pitchFamily="18" charset="0"/>
                <a:cs typeface="Times New Roman" pitchFamily="18" charset="0"/>
              </a:rPr>
              <a:t>Types</a:t>
            </a:r>
            <a:br>
              <a:rPr kumimoji="0" lang="en-US" b="1"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Metabolic/Pharmacokinetic tolerance-One due to increased biotransformation/</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metabolism of drug leading to reduction in drug concentration at receptor site.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Cellular/ </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pharmacodynamic</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tolerance- caused by adaptive changes that take place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at receptor site or systems closely connected with drugs action sites.</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1" i="0" u="none" strike="noStrike" cap="none" normalizeH="0" baseline="0" dirty="0" smtClean="0">
                <a:ln>
                  <a:noFill/>
                </a:ln>
                <a:solidFill>
                  <a:srgbClr val="000000"/>
                </a:solidFill>
                <a:effectLst/>
                <a:latin typeface="Times New Roman" pitchFamily="18" charset="0"/>
                <a:cs typeface="Times New Roman" pitchFamily="18" charset="0"/>
              </a:rPr>
              <a:t>Cross tolerance</a:t>
            </a:r>
            <a:br>
              <a:rPr kumimoji="0" lang="en-US" b="1"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Where tolerance to one drug confers tolerance to another e.g. drugs of same class/</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category (structure) e.g. people tolerant to one barbiturate are usually tolerant to all</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barbiturates e.g. Phenobarbital, </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butobarbitol</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thiopental. </a:t>
            </a:r>
          </a:p>
          <a:p>
            <a:pPr lvl="0"/>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However, drugs of dissimilar</a:t>
            </a:r>
            <a:r>
              <a:rPr kumimoji="0" lang="en-US" b="0" i="0" u="none" strike="noStrike" cap="none" normalizeH="0" dirty="0" smtClean="0">
                <a:ln>
                  <a:noFill/>
                </a:ln>
                <a:solidFill>
                  <a:srgbClr val="000000"/>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class can also portray cross-tolerance.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Another way of classifying tolerance:</a:t>
            </a:r>
            <a:endParaRPr lang="en-US" dirty="0" smtClean="0">
              <a:solidFill>
                <a:srgbClr val="000000"/>
              </a:solidFill>
              <a:latin typeface="Times New Roman" pitchFamily="18" charset="0"/>
              <a:cs typeface="Times New Roman" pitchFamily="18" charset="0"/>
            </a:endParaRPr>
          </a:p>
          <a:p>
            <a:pPr lvl="1"/>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Acquired tolerance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Reduced efficacy at receptor site or/ and increased metabolism due to enzyme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induction.</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b="0" i="0" u="none" strike="noStrike" cap="none" normalizeH="0" baseline="0" dirty="0" smtClean="0">
              <a:ln>
                <a:noFill/>
              </a:ln>
              <a:solidFill>
                <a:srgbClr val="000000"/>
              </a:solidFill>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3741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55000" lnSpcReduction="20000"/>
          </a:bodyPr>
          <a:lstStyle/>
          <a:p>
            <a:pPr lvl="0"/>
            <a:r>
              <a:rPr kumimoji="0" lang="en-US" b="1" i="0" u="none" strike="noStrike" cap="none" normalizeH="0" baseline="0" dirty="0" smtClean="0">
                <a:ln>
                  <a:noFill/>
                </a:ln>
                <a:solidFill>
                  <a:srgbClr val="000000"/>
                </a:solidFill>
                <a:effectLst/>
                <a:latin typeface="+mj-lt"/>
                <a:cs typeface="Times New Roman" pitchFamily="18" charset="0"/>
              </a:rPr>
              <a:t>14. Dependence</a:t>
            </a:r>
            <a:br>
              <a:rPr kumimoji="0" lang="en-US" b="1" i="0" u="none" strike="noStrike" cap="none" normalizeH="0" baseline="0" dirty="0" smtClean="0">
                <a:ln>
                  <a:noFill/>
                </a:ln>
                <a:solidFill>
                  <a:srgbClr val="000000"/>
                </a:solidFill>
                <a:effectLst/>
                <a:latin typeface="+mj-lt"/>
                <a:cs typeface="Times New Roman" pitchFamily="18" charset="0"/>
              </a:rPr>
            </a:br>
            <a:r>
              <a:rPr kumimoji="0" lang="en-US" b="0" i="0" u="none" strike="noStrike" cap="none" normalizeH="0" baseline="0" dirty="0" smtClean="0">
                <a:ln>
                  <a:noFill/>
                </a:ln>
                <a:solidFill>
                  <a:srgbClr val="000000"/>
                </a:solidFill>
                <a:effectLst/>
                <a:latin typeface="+mj-lt"/>
                <a:cs typeface="Times New Roman" pitchFamily="18" charset="0"/>
              </a:rPr>
              <a:t>State arising from repeated periodic or continuous administration of a drug that results in</a:t>
            </a:r>
            <a:r>
              <a:rPr kumimoji="0" lang="en-US" b="0" i="0" u="none" strike="noStrike" cap="none" normalizeH="0" dirty="0" smtClean="0">
                <a:ln>
                  <a:noFill/>
                </a:ln>
                <a:solidFill>
                  <a:srgbClr val="000000"/>
                </a:solidFill>
                <a:effectLst/>
                <a:latin typeface="+mj-lt"/>
                <a:cs typeface="Times New Roman" pitchFamily="18" charset="0"/>
              </a:rPr>
              <a:t> </a:t>
            </a:r>
            <a:r>
              <a:rPr kumimoji="0" lang="en-US" b="0" i="0" u="none" strike="noStrike" cap="none" normalizeH="0" baseline="0" dirty="0" smtClean="0">
                <a:ln>
                  <a:noFill/>
                </a:ln>
                <a:solidFill>
                  <a:srgbClr val="000000"/>
                </a:solidFill>
                <a:effectLst/>
                <a:latin typeface="+mj-lt"/>
                <a:cs typeface="Times New Roman" pitchFamily="18" charset="0"/>
              </a:rPr>
              <a:t>harm to the individual and sometimes society. Compulsive use of drugs.</a:t>
            </a:r>
            <a:br>
              <a:rPr kumimoji="0" lang="en-US" b="0" i="0" u="none" strike="noStrike" cap="none" normalizeH="0" baseline="0" dirty="0" smtClean="0">
                <a:ln>
                  <a:noFill/>
                </a:ln>
                <a:solidFill>
                  <a:srgbClr val="000000"/>
                </a:solidFill>
                <a:effectLst/>
                <a:latin typeface="+mj-lt"/>
                <a:cs typeface="Times New Roman" pitchFamily="18" charset="0"/>
              </a:rPr>
            </a:br>
            <a:r>
              <a:rPr kumimoji="0" lang="en-US" b="0" i="0" u="none" strike="noStrike" cap="none" normalizeH="0" baseline="0" dirty="0" smtClean="0">
                <a:ln>
                  <a:noFill/>
                </a:ln>
                <a:solidFill>
                  <a:srgbClr val="000000"/>
                </a:solidFill>
                <a:effectLst/>
                <a:latin typeface="+mj-lt"/>
                <a:cs typeface="Times New Roman" pitchFamily="18" charset="0"/>
              </a:rPr>
              <a:t>Subjects feel a desire to need or compulsion to continue using the drug and feels ill if</a:t>
            </a:r>
            <a:r>
              <a:rPr kumimoji="0" lang="en-US" b="0" i="0" u="none" strike="noStrike" cap="none" normalizeH="0" dirty="0" smtClean="0">
                <a:ln>
                  <a:noFill/>
                </a:ln>
                <a:solidFill>
                  <a:srgbClr val="000000"/>
                </a:solidFill>
                <a:effectLst/>
                <a:latin typeface="+mj-lt"/>
                <a:cs typeface="Times New Roman" pitchFamily="18" charset="0"/>
              </a:rPr>
              <a:t> </a:t>
            </a:r>
            <a:r>
              <a:rPr kumimoji="0" lang="en-US" b="0" i="0" u="none" strike="noStrike" cap="none" normalizeH="0" baseline="0" dirty="0" smtClean="0">
                <a:ln>
                  <a:noFill/>
                </a:ln>
                <a:solidFill>
                  <a:srgbClr val="000000"/>
                </a:solidFill>
                <a:effectLst/>
                <a:latin typeface="+mj-lt"/>
                <a:cs typeface="Times New Roman" pitchFamily="18" charset="0"/>
              </a:rPr>
              <a:t>abruptly deprived (withdrawal or abstinence syndrome) or antidote is used.</a:t>
            </a:r>
            <a:br>
              <a:rPr kumimoji="0" lang="en-US" b="0" i="0" u="none" strike="noStrike" cap="none" normalizeH="0" baseline="0" dirty="0" smtClean="0">
                <a:ln>
                  <a:noFill/>
                </a:ln>
                <a:solidFill>
                  <a:srgbClr val="000000"/>
                </a:solidFill>
                <a:effectLst/>
                <a:latin typeface="+mj-lt"/>
                <a:cs typeface="Times New Roman" pitchFamily="18" charset="0"/>
              </a:rPr>
            </a:br>
            <a:r>
              <a:rPr kumimoji="0" lang="en-US" b="0" i="0" u="none" strike="noStrike" cap="none" normalizeH="0" baseline="0" dirty="0" smtClean="0">
                <a:ln>
                  <a:noFill/>
                </a:ln>
                <a:solidFill>
                  <a:srgbClr val="000000"/>
                </a:solidFill>
                <a:effectLst/>
                <a:latin typeface="+mj-lt"/>
                <a:cs typeface="Times New Roman" pitchFamily="18" charset="0"/>
              </a:rPr>
              <a:t>Taken to induce good feelings, or avoid discomfort of their absence.</a:t>
            </a:r>
            <a:br>
              <a:rPr kumimoji="0" lang="en-US" b="0" i="0" u="none" strike="noStrike" cap="none" normalizeH="0" baseline="0" dirty="0" smtClean="0">
                <a:ln>
                  <a:noFill/>
                </a:ln>
                <a:solidFill>
                  <a:srgbClr val="000000"/>
                </a:solidFill>
                <a:effectLst/>
                <a:latin typeface="+mj-lt"/>
                <a:cs typeface="Times New Roman" pitchFamily="18" charset="0"/>
              </a:rPr>
            </a:br>
            <a:endParaRPr kumimoji="0" lang="en-US" b="0" i="0" u="none" strike="noStrike" cap="none" normalizeH="0" baseline="0" dirty="0" smtClean="0">
              <a:ln>
                <a:noFill/>
              </a:ln>
              <a:solidFill>
                <a:srgbClr val="000000"/>
              </a:solidFill>
              <a:effectLst/>
              <a:latin typeface="+mj-lt"/>
              <a:cs typeface="Times New Roman" pitchFamily="18" charset="0"/>
            </a:endParaRPr>
          </a:p>
          <a:p>
            <a:pPr lvl="0"/>
            <a:r>
              <a:rPr kumimoji="0" lang="en-US" b="1" i="0" u="none" strike="noStrike" cap="none" normalizeH="0" baseline="0" dirty="0" smtClean="0">
                <a:ln>
                  <a:noFill/>
                </a:ln>
                <a:solidFill>
                  <a:srgbClr val="000000"/>
                </a:solidFill>
                <a:effectLst/>
                <a:latin typeface="+mj-lt"/>
                <a:cs typeface="Times New Roman" pitchFamily="18" charset="0"/>
              </a:rPr>
              <a:t>Types</a:t>
            </a:r>
            <a:endParaRPr lang="en-US" b="1" dirty="0">
              <a:solidFill>
                <a:srgbClr val="000000"/>
              </a:solidFill>
              <a:latin typeface="+mj-lt"/>
              <a:cs typeface="Times New Roman" pitchFamily="18" charset="0"/>
            </a:endParaRPr>
          </a:p>
          <a:p>
            <a:pPr lvl="1"/>
            <a:r>
              <a:rPr kumimoji="0" lang="en-US" b="1" i="0" u="none" strike="noStrike" cap="none" normalizeH="0" baseline="0" dirty="0" smtClean="0">
                <a:ln>
                  <a:noFill/>
                </a:ln>
                <a:solidFill>
                  <a:srgbClr val="000000"/>
                </a:solidFill>
                <a:effectLst/>
                <a:latin typeface="+mj-lt"/>
                <a:cs typeface="Times New Roman" pitchFamily="18" charset="0"/>
              </a:rPr>
              <a:t>Psychological dependence.</a:t>
            </a:r>
            <a:br>
              <a:rPr kumimoji="0" lang="en-US" b="1" i="0" u="none" strike="noStrike" cap="none" normalizeH="0" baseline="0" dirty="0" smtClean="0">
                <a:ln>
                  <a:noFill/>
                </a:ln>
                <a:solidFill>
                  <a:srgbClr val="000000"/>
                </a:solidFill>
                <a:effectLst/>
                <a:latin typeface="+mj-lt"/>
                <a:cs typeface="Times New Roman" pitchFamily="18" charset="0"/>
              </a:rPr>
            </a:br>
            <a:endParaRPr kumimoji="0" lang="en-US" b="1" i="0" u="none" strike="noStrike" cap="none" normalizeH="0" baseline="0" dirty="0" smtClean="0">
              <a:ln>
                <a:noFill/>
              </a:ln>
              <a:solidFill>
                <a:srgbClr val="000000"/>
              </a:solidFill>
              <a:effectLst/>
              <a:latin typeface="+mj-lt"/>
              <a:cs typeface="Times New Roman" pitchFamily="18" charset="0"/>
            </a:endParaRPr>
          </a:p>
          <a:p>
            <a:pPr lvl="0"/>
            <a:r>
              <a:rPr kumimoji="0" lang="en-US" b="0" i="0" u="none" strike="noStrike" cap="none" normalizeH="0" baseline="0" dirty="0" smtClean="0">
                <a:ln>
                  <a:noFill/>
                </a:ln>
                <a:solidFill>
                  <a:srgbClr val="000000"/>
                </a:solidFill>
                <a:effectLst/>
                <a:latin typeface="+mj-lt"/>
                <a:cs typeface="Times New Roman" pitchFamily="18" charset="0"/>
              </a:rPr>
              <a:t>Usually first to appear, where individual has a craving for the effect or response that the drug produces.</a:t>
            </a:r>
            <a:br>
              <a:rPr kumimoji="0" lang="en-US" b="0" i="0" u="none" strike="noStrike" cap="none" normalizeH="0" baseline="0" dirty="0" smtClean="0">
                <a:ln>
                  <a:noFill/>
                </a:ln>
                <a:solidFill>
                  <a:srgbClr val="000000"/>
                </a:solidFill>
                <a:effectLst/>
                <a:latin typeface="+mj-lt"/>
                <a:cs typeface="Times New Roman" pitchFamily="18" charset="0"/>
              </a:rPr>
            </a:br>
            <a:r>
              <a:rPr kumimoji="0" lang="en-US" b="0" i="0" u="none" strike="noStrike" cap="none" normalizeH="0" baseline="0" dirty="0" smtClean="0">
                <a:ln>
                  <a:noFill/>
                </a:ln>
                <a:solidFill>
                  <a:srgbClr val="000000"/>
                </a:solidFill>
                <a:effectLst/>
                <a:latin typeface="+mj-lt"/>
                <a:cs typeface="Times New Roman" pitchFamily="18" charset="0"/>
              </a:rPr>
              <a:t>Hence the emotional distress when the drug is withdrawn- withdrawal/ abstinence</a:t>
            </a:r>
            <a:br>
              <a:rPr kumimoji="0" lang="en-US" b="0" i="0" u="none" strike="noStrike" cap="none" normalizeH="0" baseline="0" dirty="0" smtClean="0">
                <a:ln>
                  <a:noFill/>
                </a:ln>
                <a:solidFill>
                  <a:srgbClr val="000000"/>
                </a:solidFill>
                <a:effectLst/>
                <a:latin typeface="+mj-lt"/>
                <a:cs typeface="Times New Roman" pitchFamily="18" charset="0"/>
              </a:rPr>
            </a:br>
            <a:r>
              <a:rPr kumimoji="0" lang="en-US" b="0" i="0" u="none" strike="noStrike" cap="none" normalizeH="0" baseline="0" dirty="0" smtClean="0">
                <a:ln>
                  <a:noFill/>
                </a:ln>
                <a:solidFill>
                  <a:srgbClr val="000000"/>
                </a:solidFill>
                <a:effectLst/>
                <a:latin typeface="+mj-lt"/>
                <a:cs typeface="Times New Roman" pitchFamily="18" charset="0"/>
              </a:rPr>
              <a:t>syndrome.</a:t>
            </a:r>
            <a:endParaRPr lang="en-US" dirty="0">
              <a:solidFill>
                <a:srgbClr val="000000"/>
              </a:solidFill>
              <a:latin typeface="+mj-lt"/>
              <a:cs typeface="Times New Roman" pitchFamily="18" charset="0"/>
            </a:endParaRPr>
          </a:p>
          <a:p>
            <a:pPr lvl="1"/>
            <a:r>
              <a:rPr kumimoji="0" lang="en-US" b="1" i="0" u="none" strike="noStrike" cap="none" normalizeH="0" baseline="0" dirty="0" smtClean="0">
                <a:ln>
                  <a:noFill/>
                </a:ln>
                <a:solidFill>
                  <a:srgbClr val="000000"/>
                </a:solidFill>
                <a:effectLst/>
                <a:latin typeface="+mj-lt"/>
                <a:cs typeface="Times New Roman" pitchFamily="18" charset="0"/>
              </a:rPr>
              <a:t>Physical dependence</a:t>
            </a:r>
            <a:r>
              <a:rPr kumimoji="0" lang="en-US" sz="1200" b="1" i="0" u="none" strike="noStrike" cap="none" normalizeH="0" baseline="0" dirty="0" smtClean="0">
                <a:ln>
                  <a:noFill/>
                </a:ln>
                <a:solidFill>
                  <a:schemeClr val="tx1"/>
                </a:solidFill>
                <a:effectLst/>
                <a:latin typeface="+mj-lt"/>
                <a:cs typeface="Arial" pitchFamily="34" charset="0"/>
              </a:rPr>
              <a:t> </a:t>
            </a:r>
          </a:p>
          <a:p>
            <a:pPr lvl="0"/>
            <a:r>
              <a:rPr lang="en-US" sz="3600" dirty="0">
                <a:latin typeface="+mj-lt"/>
              </a:rPr>
              <a:t>Drug is required for normal function. Usually defined in terms of withdrawal/</a:t>
            </a:r>
            <a:br>
              <a:rPr lang="en-US" sz="3600" dirty="0">
                <a:latin typeface="+mj-lt"/>
              </a:rPr>
            </a:br>
            <a:r>
              <a:rPr lang="en-US" sz="3600" dirty="0">
                <a:latin typeface="+mj-lt"/>
              </a:rPr>
              <a:t>abstinence syndrome that are physical in nature i.e. there is physical illness that</a:t>
            </a:r>
            <a:br>
              <a:rPr lang="en-US" sz="3600" dirty="0">
                <a:latin typeface="+mj-lt"/>
              </a:rPr>
            </a:br>
            <a:r>
              <a:rPr lang="en-US" sz="3600" dirty="0">
                <a:latin typeface="+mj-lt"/>
              </a:rPr>
              <a:t>accompanies withdrawal</a:t>
            </a:r>
            <a:r>
              <a:rPr lang="en-US" sz="3600" dirty="0" smtClean="0">
                <a:latin typeface="+mj-lt"/>
              </a:rPr>
              <a:t> </a:t>
            </a:r>
            <a:br>
              <a:rPr lang="en-US" sz="3600" dirty="0" smtClean="0">
                <a:latin typeface="+mj-lt"/>
              </a:rPr>
            </a:br>
            <a:r>
              <a:rPr kumimoji="0" lang="en-US" sz="4400" b="0" i="0" u="none" strike="noStrike" cap="none" normalizeH="0" baseline="0" dirty="0" smtClean="0">
                <a:ln>
                  <a:noFill/>
                </a:ln>
                <a:solidFill>
                  <a:schemeClr val="tx1"/>
                </a:solidFill>
                <a:effectLst/>
                <a:latin typeface="+mj-lt"/>
                <a:cs typeface="Arial" pitchFamily="34" charset="0"/>
              </a:rPr>
              <a:t/>
            </a:r>
            <a:br>
              <a:rPr kumimoji="0" lang="en-US" sz="4400" b="0" i="0" u="none" strike="noStrike" cap="none" normalizeH="0" baseline="0" dirty="0" smtClean="0">
                <a:ln>
                  <a:noFill/>
                </a:ln>
                <a:solidFill>
                  <a:schemeClr val="tx1"/>
                </a:solidFill>
                <a:effectLst/>
                <a:latin typeface="+mj-lt"/>
                <a:cs typeface="Arial" pitchFamily="34" charset="0"/>
              </a:rPr>
            </a:br>
            <a:endParaRPr kumimoji="0" lang="en-US" sz="4400" b="0" i="0" u="none" strike="noStrike" cap="none" normalizeH="0" baseline="0" dirty="0" smtClean="0">
              <a:ln>
                <a:noFill/>
              </a:ln>
              <a:solidFill>
                <a:schemeClr val="tx1"/>
              </a:solidFill>
              <a:effectLst/>
              <a:latin typeface="+mj-lt"/>
              <a:cs typeface="Arial" pitchFamily="34" charset="0"/>
            </a:endParaRPr>
          </a:p>
          <a:p>
            <a:endParaRPr lang="en-US" dirty="0">
              <a:latin typeface="+mj-lt"/>
            </a:endParaRPr>
          </a:p>
        </p:txBody>
      </p:sp>
    </p:spTree>
    <p:extLst>
      <p:ext uri="{BB962C8B-B14F-4D97-AF65-F5344CB8AC3E}">
        <p14:creationId xmlns:p14="http://schemas.microsoft.com/office/powerpoint/2010/main" val="2910034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b="1" dirty="0"/>
              <a:t>15. Iatrogenic Responses</a:t>
            </a:r>
            <a:br>
              <a:rPr lang="en-US" b="1" dirty="0"/>
            </a:br>
            <a:r>
              <a:rPr lang="en-US" dirty="0" err="1"/>
              <a:t>Responses</a:t>
            </a:r>
            <a:r>
              <a:rPr lang="en-US" dirty="0"/>
              <a:t> produced unintentionally during the treatment of client e.g. </a:t>
            </a:r>
            <a:r>
              <a:rPr lang="en-US" dirty="0" err="1" smtClean="0"/>
              <a:t>dermatologicalresponses</a:t>
            </a:r>
            <a:r>
              <a:rPr lang="en-US" dirty="0"/>
              <a:t>, hepatic toxicity; causing syndrome – </a:t>
            </a:r>
            <a:r>
              <a:rPr lang="en-US" dirty="0" smtClean="0"/>
              <a:t> steroids</a:t>
            </a:r>
            <a:r>
              <a:rPr lang="en-US" dirty="0"/>
              <a:t>, </a:t>
            </a:r>
            <a:r>
              <a:rPr lang="en-US" dirty="0" err="1"/>
              <a:t>teratogenic</a:t>
            </a:r>
            <a:r>
              <a:rPr lang="en-US" dirty="0"/>
              <a:t> effects</a:t>
            </a:r>
            <a:br>
              <a:rPr lang="en-US" dirty="0"/>
            </a:br>
            <a:r>
              <a:rPr lang="en-US" dirty="0"/>
              <a:t>(malformations &amp; developmental effects).</a:t>
            </a:r>
            <a:br>
              <a:rPr lang="en-US" dirty="0"/>
            </a:br>
            <a:r>
              <a:rPr lang="en-US" b="1" dirty="0"/>
              <a:t>16. Pharmacy</a:t>
            </a:r>
            <a:br>
              <a:rPr lang="en-US" b="1" dirty="0"/>
            </a:br>
            <a:r>
              <a:rPr lang="en-US" dirty="0"/>
              <a:t>Branch of health science that deals with preparation and dispensing of drugs.</a:t>
            </a:r>
            <a:br>
              <a:rPr lang="en-US" dirty="0"/>
            </a:br>
            <a:r>
              <a:rPr lang="en-US" b="1" dirty="0"/>
              <a:t>17. </a:t>
            </a:r>
            <a:r>
              <a:rPr lang="en-US" b="1" dirty="0" err="1"/>
              <a:t>Pharmacognosy</a:t>
            </a:r>
            <a:r>
              <a:rPr lang="en-US" b="1" dirty="0"/>
              <a:t/>
            </a:r>
            <a:br>
              <a:rPr lang="en-US" b="1" dirty="0"/>
            </a:br>
            <a:r>
              <a:rPr lang="en-US" dirty="0"/>
              <a:t>Study of drugs that come from natural sources e.g. plants, animals, minerals and </a:t>
            </a:r>
            <a:r>
              <a:rPr lang="en-US" dirty="0" smtClean="0"/>
              <a:t>their products</a:t>
            </a:r>
            <a:r>
              <a:rPr lang="en-US" dirty="0"/>
              <a:t>.</a:t>
            </a:r>
            <a:br>
              <a:rPr lang="en-US" dirty="0"/>
            </a:br>
            <a:r>
              <a:rPr lang="en-US" b="1" dirty="0"/>
              <a:t>18. Receptors</a:t>
            </a:r>
            <a:br>
              <a:rPr lang="en-US" b="1" dirty="0"/>
            </a:br>
            <a:r>
              <a:rPr lang="en-US" dirty="0"/>
              <a:t>Macromolecules through which most drugs exert their action. Are found within or </a:t>
            </a:r>
            <a:r>
              <a:rPr lang="en-US" dirty="0" smtClean="0"/>
              <a:t>on surface </a:t>
            </a:r>
            <a:r>
              <a:rPr lang="en-US" dirty="0"/>
              <a:t>of cells.</a:t>
            </a:r>
            <a:br>
              <a:rPr lang="en-US" dirty="0"/>
            </a:br>
            <a:endParaRPr lang="en-US" dirty="0"/>
          </a:p>
        </p:txBody>
      </p:sp>
    </p:spTree>
    <p:extLst>
      <p:ext uri="{BB962C8B-B14F-4D97-AF65-F5344CB8AC3E}">
        <p14:creationId xmlns:p14="http://schemas.microsoft.com/office/powerpoint/2010/main" val="62358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b="1" dirty="0"/>
              <a:t>19. Placebo</a:t>
            </a:r>
            <a:br>
              <a:rPr lang="en-US" b="1" dirty="0"/>
            </a:br>
            <a:r>
              <a:rPr lang="en-US" dirty="0"/>
              <a:t>An inactive substance such as saline or distilled water prescribed as if it were an effective</a:t>
            </a:r>
            <a:br>
              <a:rPr lang="en-US" dirty="0"/>
            </a:br>
            <a:r>
              <a:rPr lang="en-US" dirty="0"/>
              <a:t>dose of a needed medication.</a:t>
            </a:r>
            <a:br>
              <a:rPr lang="en-US" dirty="0"/>
            </a:br>
            <a:r>
              <a:rPr lang="en-US" b="1" dirty="0"/>
              <a:t>20. Affinity vs. efficacy to a receptor.</a:t>
            </a:r>
            <a:br>
              <a:rPr lang="en-US" b="1" dirty="0"/>
            </a:br>
            <a:r>
              <a:rPr lang="en-US" dirty="0"/>
              <a:t>Affinity – tendency of a drug to bind to the receptors.</a:t>
            </a:r>
            <a:br>
              <a:rPr lang="en-US" dirty="0"/>
            </a:br>
            <a:r>
              <a:rPr lang="en-US" dirty="0"/>
              <a:t>Efficacy – tendency to activate the receptor once bound.</a:t>
            </a:r>
            <a:br>
              <a:rPr lang="en-US" dirty="0"/>
            </a:br>
            <a:r>
              <a:rPr lang="en-US" b="1" dirty="0" smtClean="0"/>
              <a:t>21</a:t>
            </a:r>
            <a:r>
              <a:rPr lang="en-US" b="1" dirty="0"/>
              <a:t>. Agonist</a:t>
            </a:r>
            <a:br>
              <a:rPr lang="en-US" b="1" dirty="0"/>
            </a:br>
            <a:r>
              <a:rPr lang="en-US" dirty="0"/>
              <a:t>Drugs that activate receptors do so because they resemble the natural transmitter or</a:t>
            </a:r>
            <a:br>
              <a:rPr lang="en-US" dirty="0"/>
            </a:br>
            <a:r>
              <a:rPr lang="en-US" dirty="0"/>
              <a:t>hormone. </a:t>
            </a:r>
            <a:endParaRPr lang="en-US" dirty="0" smtClean="0"/>
          </a:p>
          <a:p>
            <a:r>
              <a:rPr lang="en-US" dirty="0" smtClean="0"/>
              <a:t>They </a:t>
            </a:r>
            <a:r>
              <a:rPr lang="en-US" dirty="0"/>
              <a:t>should act longer than the natural substance to be of significance e.g.</a:t>
            </a:r>
            <a:br>
              <a:rPr lang="en-US" dirty="0"/>
            </a:br>
            <a:r>
              <a:rPr lang="en-US" dirty="0"/>
              <a:t>salbutamol acts longer as bronchodilator than adrenaline. </a:t>
            </a:r>
          </a:p>
        </p:txBody>
      </p:sp>
    </p:spTree>
    <p:extLst>
      <p:ext uri="{BB962C8B-B14F-4D97-AF65-F5344CB8AC3E}">
        <p14:creationId xmlns:p14="http://schemas.microsoft.com/office/powerpoint/2010/main" val="287694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408712"/>
          </a:xfrm>
        </p:spPr>
        <p:txBody>
          <a:bodyPr>
            <a:noAutofit/>
          </a:bodyPr>
          <a:lstStyle/>
          <a:p>
            <a:r>
              <a:rPr lang="en-US" sz="1800" b="1" dirty="0" smtClean="0"/>
              <a:t>21. Antagonist (blockers)</a:t>
            </a:r>
            <a:br>
              <a:rPr lang="en-US" sz="1800" b="1" dirty="0" smtClean="0"/>
            </a:br>
            <a:r>
              <a:rPr lang="en-US" sz="1800" dirty="0" smtClean="0"/>
              <a:t>Of receptors are sufficiently similar to the natural substance to be recognized by the receptor and to occupy without activating it. Thereby preventing (blocking) the natural substance from exerting its effect. </a:t>
            </a:r>
          </a:p>
          <a:p>
            <a:r>
              <a:rPr lang="en-US" sz="1800" dirty="0" smtClean="0"/>
              <a:t>These that have completely no activating effect – pure antagonist. </a:t>
            </a:r>
          </a:p>
          <a:p>
            <a:r>
              <a:rPr lang="en-US" sz="1800" dirty="0" smtClean="0"/>
              <a:t>Others blocks access of natural agonists but also exert low degree activation –</a:t>
            </a:r>
            <a:br>
              <a:rPr lang="en-US" sz="1800" dirty="0" smtClean="0"/>
            </a:br>
            <a:r>
              <a:rPr lang="en-US" sz="1800" dirty="0" smtClean="0"/>
              <a:t>i.e. have antagonist &amp; agonist effect – show partial agonist activity (partial agonist).</a:t>
            </a:r>
            <a:br>
              <a:rPr lang="en-US" sz="1800" dirty="0" smtClean="0"/>
            </a:br>
            <a:r>
              <a:rPr lang="en-US" sz="1800" b="1" dirty="0" smtClean="0"/>
              <a:t>22. Inverse agonist</a:t>
            </a:r>
            <a:br>
              <a:rPr lang="en-US" sz="1800" b="1" dirty="0" smtClean="0"/>
            </a:br>
            <a:r>
              <a:rPr lang="en-US" sz="1800" dirty="0" smtClean="0"/>
              <a:t>Produce effects that are (specifically opposite to those of the agonist). Benzodiazepines act on benzodiazepine receptors to produce sedation, </a:t>
            </a:r>
            <a:r>
              <a:rPr lang="en-US" sz="1800" dirty="0" err="1" smtClean="0"/>
              <a:t>anxiolysis</a:t>
            </a:r>
            <a:r>
              <a:rPr lang="en-US" sz="1800" dirty="0" smtClean="0"/>
              <a:t>,  muscle </a:t>
            </a:r>
            <a:r>
              <a:rPr lang="en-US" sz="1800" dirty="0" err="1" smtClean="0"/>
              <a:t>relaxation.B-carbolines</a:t>
            </a:r>
            <a:r>
              <a:rPr lang="en-US" sz="1800" dirty="0" smtClean="0"/>
              <a:t> (natural substances) bind to the same receptors to produce stimulation</a:t>
            </a:r>
            <a:r>
              <a:rPr lang="en-US" sz="1800" dirty="0"/>
              <a:t> </a:t>
            </a:r>
            <a:r>
              <a:rPr lang="en-US" sz="1800" dirty="0" smtClean="0"/>
              <a:t>anxiety increased muscle tone. </a:t>
            </a:r>
          </a:p>
          <a:p>
            <a:r>
              <a:rPr lang="en-US" sz="1800" b="1" dirty="0" smtClean="0"/>
              <a:t>A</a:t>
            </a:r>
            <a:r>
              <a:rPr lang="en-US" sz="1800" dirty="0" smtClean="0"/>
              <a:t>denosine – Bind to adenosine receptors to produce drowsiness whereas caffeine binds to adenosine receptors to produce alertness.</a:t>
            </a:r>
            <a:br>
              <a:rPr lang="en-US" sz="1800" dirty="0" smtClean="0"/>
            </a:br>
            <a:r>
              <a:rPr lang="en-US" sz="1800" b="1" dirty="0" smtClean="0"/>
              <a:t>23. Enzymes</a:t>
            </a:r>
            <a:br>
              <a:rPr lang="en-US" sz="1800" b="1" dirty="0" smtClean="0"/>
            </a:br>
            <a:r>
              <a:rPr lang="en-US" sz="1800" dirty="0" smtClean="0"/>
              <a:t>Each enzyme has its natural </a:t>
            </a:r>
            <a:r>
              <a:rPr lang="en-US" sz="1800" dirty="0" err="1" smtClean="0"/>
              <a:t>substrate.Drugs</a:t>
            </a:r>
            <a:r>
              <a:rPr lang="en-US" sz="1800" dirty="0" smtClean="0"/>
              <a:t> may alter enzyme activity because they resemble a natural substrate and hence compete with it for the enzyme e.g. </a:t>
            </a:r>
            <a:r>
              <a:rPr lang="en-US" sz="1800" dirty="0" err="1" smtClean="0"/>
              <a:t>carbidopa</a:t>
            </a:r>
            <a:r>
              <a:rPr lang="en-US" sz="1800" dirty="0"/>
              <a:t> </a:t>
            </a:r>
            <a:r>
              <a:rPr lang="en-US" sz="1800" dirty="0" smtClean="0"/>
              <a:t>competes with levodopa for </a:t>
            </a:r>
            <a:r>
              <a:rPr lang="en-US" sz="1800" dirty="0" err="1" smtClean="0"/>
              <a:t>dopa</a:t>
            </a:r>
            <a:r>
              <a:rPr lang="en-US" sz="1800" dirty="0" smtClean="0"/>
              <a:t> decarboxylase and the resulting reduction in metabolism of levodopa in the blood (but not in the brain to </a:t>
            </a:r>
            <a:r>
              <a:rPr lang="en-US" sz="1800" dirty="0" err="1" smtClean="0"/>
              <a:t>whichj</a:t>
            </a:r>
            <a:r>
              <a:rPr lang="en-US" sz="1800" dirty="0" smtClean="0"/>
              <a:t> </a:t>
            </a:r>
            <a:r>
              <a:rPr lang="en-US" sz="1800" dirty="0" err="1" smtClean="0"/>
              <a:t>carbidopa</a:t>
            </a:r>
            <a:r>
              <a:rPr lang="en-US" sz="1800" dirty="0" smtClean="0"/>
              <a:t> </a:t>
            </a:r>
            <a:r>
              <a:rPr lang="en-US" sz="1800" dirty="0" err="1" smtClean="0"/>
              <a:t>doesn‟tpenetrate</a:t>
            </a:r>
            <a:r>
              <a:rPr lang="en-US" sz="1800" dirty="0" smtClean="0"/>
              <a:t>) is the basis of using this combination in </a:t>
            </a:r>
            <a:r>
              <a:rPr lang="en-US" sz="1800" dirty="0" err="1" smtClean="0"/>
              <a:t>parkinson‟s</a:t>
            </a:r>
            <a:r>
              <a:rPr lang="en-US" sz="1800" dirty="0" smtClean="0"/>
              <a:t> dx.</a:t>
            </a:r>
            <a:br>
              <a:rPr lang="en-US" sz="1800" dirty="0" smtClean="0"/>
            </a:br>
            <a:endParaRPr lang="en-US" sz="1800" dirty="0" smtClean="0"/>
          </a:p>
          <a:p>
            <a:endParaRPr lang="en-US" sz="1800" dirty="0"/>
          </a:p>
        </p:txBody>
      </p:sp>
    </p:spTree>
    <p:extLst>
      <p:ext uri="{BB962C8B-B14F-4D97-AF65-F5344CB8AC3E}">
        <p14:creationId xmlns:p14="http://schemas.microsoft.com/office/powerpoint/2010/main" val="1897904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843088" y="297640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457200" y="0"/>
            <a:ext cx="8229600" cy="6126163"/>
          </a:xfrm>
        </p:spPr>
        <p:txBody>
          <a:bodyPr>
            <a:normAutofit fontScale="62500" lnSpcReduction="20000"/>
          </a:bodyPr>
          <a:lstStyle/>
          <a:p>
            <a:r>
              <a:rPr kumimoji="0" lang="en-US" b="1" i="0" u="none" strike="noStrike" cap="none" normalizeH="0" baseline="0" dirty="0" smtClean="0">
                <a:ln>
                  <a:noFill/>
                </a:ln>
                <a:solidFill>
                  <a:srgbClr val="000000"/>
                </a:solidFill>
                <a:effectLst/>
                <a:latin typeface="Times New Roman" pitchFamily="18" charset="0"/>
                <a:cs typeface="Times New Roman" pitchFamily="18" charset="0"/>
              </a:rPr>
              <a:t>23. Potency</a:t>
            </a:r>
            <a:br>
              <a:rPr kumimoji="0" lang="en-US" b="1"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Is amount (</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wt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of drug in relation to its effects e.g. if weight-for-weight drug A has</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greater effect than drug B then drug A is more potent than drug B. But the maximum</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herapeutic effect obtainable may be similar with both drugs. The diuretic effect of</a:t>
            </a:r>
            <a:r>
              <a:rPr lang="en-US" dirty="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b</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umetanide</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1mg is equivalent to furosemide 50mg hence </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bumetanide</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is more potent than</a:t>
            </a:r>
            <a:r>
              <a:rPr lang="en-US" dirty="0">
                <a:solidFill>
                  <a:srgbClr val="000000"/>
                </a:solidFill>
                <a:latin typeface="Times New Roman" pitchFamily="18" charset="0"/>
                <a:cs typeface="Times New Roman" pitchFamily="18" charset="0"/>
              </a:rPr>
              <a:t> </a:t>
            </a:r>
            <a:r>
              <a:rPr lang="en-US" dirty="0" err="1" smtClean="0">
                <a:solidFill>
                  <a:srgbClr val="000000"/>
                </a:solidFill>
                <a:latin typeface="Times New Roman" pitchFamily="18" charset="0"/>
                <a:cs typeface="Times New Roman" pitchFamily="18" charset="0"/>
              </a:rPr>
              <a:t>f</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rusemide</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but both drugs achieve the same maximum effect.</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1" i="0" u="none" strike="noStrike" cap="none" normalizeH="0" baseline="0" dirty="0" smtClean="0">
                <a:ln>
                  <a:noFill/>
                </a:ln>
                <a:solidFill>
                  <a:srgbClr val="000000"/>
                </a:solidFill>
                <a:effectLst/>
                <a:latin typeface="Times New Roman" pitchFamily="18" charset="0"/>
                <a:cs typeface="Times New Roman" pitchFamily="18" charset="0"/>
              </a:rPr>
              <a:t>24. Therapeutic efficacy</a:t>
            </a:r>
            <a:br>
              <a:rPr kumimoji="0" lang="en-US" b="1"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Therapeutic efficacy is the capacity of a drug to produce an effect and refers to the</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maximum such effect </a:t>
            </a:r>
          </a:p>
          <a:p>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e.g. if a drug A can produce a therapeutic effect that cannot be</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o</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btained with drug B, however much of drug B is given then drug A has the higher</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herapeutic efficacy or if drop A has a greater efficacy than drug B, it means drug A has a</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g</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reater effect than drug B at the same concentration.</a:t>
            </a:r>
            <a:br>
              <a:rPr kumimoji="0" lang="en-US"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1" i="0" u="none" strike="noStrike" cap="none" normalizeH="0" baseline="0" dirty="0" smtClean="0">
                <a:ln>
                  <a:noFill/>
                </a:ln>
                <a:solidFill>
                  <a:srgbClr val="000000"/>
                </a:solidFill>
                <a:effectLst/>
                <a:latin typeface="Times New Roman" pitchFamily="18" charset="0"/>
                <a:cs typeface="Times New Roman" pitchFamily="18" charset="0"/>
              </a:rPr>
              <a:t>25. Therapeutic index /window</a:t>
            </a:r>
            <a:br>
              <a:rPr kumimoji="0" lang="en-US" b="1"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When the dose of a drug is increased progressively, the desired response in the patient</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u</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sually rises to maximum beyond which further increases in dose beyond which further</a:t>
            </a:r>
            <a:r>
              <a:rPr kumimoji="0" lang="en-US" b="0" i="0" u="none" strike="noStrike" cap="none" normalizeH="0" dirty="0" smtClean="0">
                <a:ln>
                  <a:noFill/>
                </a:ln>
                <a:solidFill>
                  <a:srgbClr val="000000"/>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benefit but induce elicit unwanted effects hence therapeutic index is the maximum</a:t>
            </a:r>
            <a:r>
              <a:rPr lang="en-US" dirty="0">
                <a:solidFill>
                  <a:srgbClr val="000000"/>
                </a:solidFill>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olerated dose divided by minimum curative  dose. </a:t>
            </a:r>
          </a:p>
        </p:txBody>
      </p:sp>
    </p:spTree>
    <p:extLst>
      <p:ext uri="{BB962C8B-B14F-4D97-AF65-F5344CB8AC3E}">
        <p14:creationId xmlns:p14="http://schemas.microsoft.com/office/powerpoint/2010/main" val="119313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0000" lnSpcReduction="20000"/>
          </a:bodyPr>
          <a:lstStyle/>
          <a:p>
            <a:r>
              <a:rPr lang="en-US" b="1" dirty="0"/>
              <a:t>26. Unwanted effects</a:t>
            </a:r>
            <a:br>
              <a:rPr lang="en-US" b="1" dirty="0"/>
            </a:br>
            <a:r>
              <a:rPr lang="en-US" dirty="0"/>
              <a:t>All drugs have unwanted effects .They can be classified in many ways:</a:t>
            </a:r>
            <a:r>
              <a:rPr lang="en-US" dirty="0" smtClean="0"/>
              <a:t/>
            </a:r>
            <a:br>
              <a:rPr lang="en-US" dirty="0" smtClean="0"/>
            </a:br>
            <a:r>
              <a:rPr lang="en-US" dirty="0"/>
              <a:t/>
            </a:r>
            <a:br>
              <a:rPr lang="en-US" dirty="0"/>
            </a:br>
            <a:r>
              <a:rPr lang="en-US" b="1" dirty="0"/>
              <a:t>Side effects: </a:t>
            </a:r>
            <a:r>
              <a:rPr lang="en-US" dirty="0"/>
              <a:t>Responses other than the expected that occur at normal, therapeutic doses.</a:t>
            </a:r>
            <a:br>
              <a:rPr lang="en-US" dirty="0"/>
            </a:br>
            <a:r>
              <a:rPr lang="en-US" dirty="0"/>
              <a:t>Usually occur to everyone e.g. headache, GIT disturbance. They are tolerable effects.</a:t>
            </a:r>
            <a:br>
              <a:rPr lang="en-US" dirty="0"/>
            </a:br>
            <a:r>
              <a:rPr lang="en-US" dirty="0"/>
              <a:t>NB: Could be beneficial such that drugs are administered to exploit their side effects e.g.</a:t>
            </a:r>
            <a:br>
              <a:rPr lang="en-US" dirty="0"/>
            </a:br>
            <a:r>
              <a:rPr lang="en-US" dirty="0" err="1"/>
              <a:t>piriton</a:t>
            </a:r>
            <a:r>
              <a:rPr lang="en-US" dirty="0"/>
              <a:t> – (antihistamine) but can promote sleep because they sedate (S/E).</a:t>
            </a:r>
            <a:br>
              <a:rPr lang="en-US" dirty="0"/>
            </a:br>
            <a:r>
              <a:rPr lang="en-US" b="1" dirty="0"/>
              <a:t>Adverse effects: </a:t>
            </a:r>
            <a:r>
              <a:rPr lang="en-US" dirty="0"/>
              <a:t>Harmful or serious unpleasant effects occurring at doses intended to be</a:t>
            </a:r>
            <a:br>
              <a:rPr lang="en-US" dirty="0"/>
            </a:br>
            <a:r>
              <a:rPr lang="en-US" dirty="0"/>
              <a:t>therapeutic. Call for reduction of dose or withdrawal of drug.</a:t>
            </a:r>
            <a:br>
              <a:rPr lang="en-US" dirty="0"/>
            </a:br>
            <a:r>
              <a:rPr lang="en-US" b="1" dirty="0"/>
              <a:t>Secondary effects: See </a:t>
            </a:r>
            <a:r>
              <a:rPr lang="en-US" dirty="0"/>
              <a:t>iatrogenic effects which were discussed before</a:t>
            </a:r>
            <a:br>
              <a:rPr lang="en-US" dirty="0"/>
            </a:br>
            <a:endParaRPr lang="en-US" dirty="0"/>
          </a:p>
        </p:txBody>
      </p:sp>
    </p:spTree>
    <p:extLst>
      <p:ext uri="{BB962C8B-B14F-4D97-AF65-F5344CB8AC3E}">
        <p14:creationId xmlns:p14="http://schemas.microsoft.com/office/powerpoint/2010/main" val="2097853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of Drug Administration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r>
            <a:br>
              <a:rPr lang="en-US" dirty="0"/>
            </a:br>
            <a:r>
              <a:rPr lang="en-US" dirty="0"/>
              <a:t>The path taken by the drug to get into the body is known as the route of drug administration.</a:t>
            </a:r>
            <a:br>
              <a:rPr lang="en-US" dirty="0"/>
            </a:br>
            <a:r>
              <a:rPr lang="en-US" dirty="0"/>
              <a:t>A drug may be in ionized or unionized form.</a:t>
            </a:r>
            <a:br>
              <a:rPr lang="en-US" dirty="0"/>
            </a:br>
            <a:r>
              <a:rPr lang="en-US" dirty="0"/>
              <a:t>Classification of routes:</a:t>
            </a:r>
            <a:br>
              <a:rPr lang="en-US" dirty="0"/>
            </a:br>
            <a:r>
              <a:rPr lang="en-US" dirty="0"/>
              <a:t>1. Enteral route</a:t>
            </a:r>
            <a:br>
              <a:rPr lang="en-US" dirty="0"/>
            </a:br>
            <a:r>
              <a:rPr lang="en-US" dirty="0"/>
              <a:t>2. Parenteral route</a:t>
            </a:r>
            <a:br>
              <a:rPr lang="en-US" dirty="0"/>
            </a:br>
            <a:r>
              <a:rPr lang="en-US" dirty="0"/>
              <a:t>3. Inhalation</a:t>
            </a:r>
            <a:br>
              <a:rPr lang="en-US" dirty="0"/>
            </a:br>
            <a:r>
              <a:rPr lang="en-US" dirty="0"/>
              <a:t>4. Topical</a:t>
            </a:r>
            <a:br>
              <a:rPr lang="en-US" dirty="0"/>
            </a:br>
            <a:endParaRPr lang="en-US" b="1" dirty="0"/>
          </a:p>
          <a:p>
            <a:r>
              <a:rPr lang="en-US" b="1" dirty="0" smtClean="0"/>
              <a:t>Enteral </a:t>
            </a:r>
            <a:r>
              <a:rPr lang="en-US" b="1" dirty="0"/>
              <a:t>Route:</a:t>
            </a:r>
            <a:br>
              <a:rPr lang="en-US" b="1" dirty="0"/>
            </a:br>
            <a:r>
              <a:rPr lang="en-US" dirty="0"/>
              <a:t>Enteral route is through the alimentary canal. It might be:</a:t>
            </a:r>
            <a:br>
              <a:rPr lang="en-US" dirty="0"/>
            </a:br>
            <a:r>
              <a:rPr lang="en-US" dirty="0"/>
              <a:t>1. Oral</a:t>
            </a:r>
            <a:br>
              <a:rPr lang="en-US" dirty="0"/>
            </a:br>
            <a:r>
              <a:rPr lang="en-US" dirty="0"/>
              <a:t>2. Sublingual</a:t>
            </a:r>
            <a:br>
              <a:rPr lang="en-US" dirty="0"/>
            </a:br>
            <a:r>
              <a:rPr lang="en-US" dirty="0"/>
              <a:t>3. Per rectum</a:t>
            </a:r>
            <a:r>
              <a:rPr lang="en-US" dirty="0" smtClean="0"/>
              <a:t> </a:t>
            </a:r>
            <a:br>
              <a:rPr lang="en-US" dirty="0" smtClean="0"/>
            </a:br>
            <a:endParaRPr lang="en-US" dirty="0"/>
          </a:p>
        </p:txBody>
      </p:sp>
    </p:spTree>
    <p:extLst>
      <p:ext uri="{BB962C8B-B14F-4D97-AF65-F5344CB8AC3E}">
        <p14:creationId xmlns:p14="http://schemas.microsoft.com/office/powerpoint/2010/main" val="44565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20000"/>
          </a:bodyPr>
          <a:lstStyle/>
          <a:p>
            <a:r>
              <a:rPr lang="en-US" b="1" dirty="0"/>
              <a:t>2. Parenteral Route:</a:t>
            </a:r>
            <a:br>
              <a:rPr lang="en-US" b="1" dirty="0"/>
            </a:br>
            <a:r>
              <a:rPr lang="en-US" dirty="0"/>
              <a:t>Parenteral route includes:</a:t>
            </a:r>
            <a:br>
              <a:rPr lang="en-US" dirty="0"/>
            </a:br>
            <a:r>
              <a:rPr lang="en-US" b="1" dirty="0"/>
              <a:t>Injections:</a:t>
            </a:r>
            <a:br>
              <a:rPr lang="en-US" b="1" dirty="0"/>
            </a:br>
            <a:r>
              <a:rPr lang="en-US" dirty="0"/>
              <a:t>1. Intra muscular</a:t>
            </a:r>
            <a:br>
              <a:rPr lang="en-US" dirty="0"/>
            </a:br>
            <a:r>
              <a:rPr lang="en-US" dirty="0"/>
              <a:t>2. Intra venous</a:t>
            </a:r>
            <a:br>
              <a:rPr lang="en-US" dirty="0"/>
            </a:br>
            <a:r>
              <a:rPr lang="en-US" dirty="0"/>
              <a:t>3. Intra-arterial</a:t>
            </a:r>
            <a:br>
              <a:rPr lang="en-US" dirty="0"/>
            </a:br>
            <a:r>
              <a:rPr lang="en-US" dirty="0"/>
              <a:t>4. Intra-cardiac</a:t>
            </a:r>
            <a:br>
              <a:rPr lang="en-US" dirty="0"/>
            </a:br>
            <a:r>
              <a:rPr lang="en-US" dirty="0"/>
              <a:t>5. Intra-</a:t>
            </a:r>
            <a:r>
              <a:rPr lang="en-US" dirty="0" err="1"/>
              <a:t>thecal</a:t>
            </a:r>
            <a:r>
              <a:rPr lang="en-US" dirty="0"/>
              <a:t/>
            </a:r>
            <a:br>
              <a:rPr lang="en-US" dirty="0"/>
            </a:br>
            <a:r>
              <a:rPr lang="en-US" dirty="0"/>
              <a:t>6. </a:t>
            </a:r>
            <a:r>
              <a:rPr lang="en-US" dirty="0" err="1"/>
              <a:t>Intraosseous</a:t>
            </a:r>
            <a:r>
              <a:rPr lang="en-US" dirty="0"/>
              <a:t>- into bone marrow</a:t>
            </a:r>
            <a:br>
              <a:rPr lang="en-US" dirty="0"/>
            </a:br>
            <a:r>
              <a:rPr lang="en-US" dirty="0"/>
              <a:t>7. </a:t>
            </a:r>
            <a:r>
              <a:rPr lang="en-US" dirty="0" err="1"/>
              <a:t>Intrapleural</a:t>
            </a:r>
            <a:r>
              <a:rPr lang="en-US" dirty="0"/>
              <a:t/>
            </a:r>
            <a:br>
              <a:rPr lang="en-US" dirty="0"/>
            </a:br>
            <a:r>
              <a:rPr lang="en-US" dirty="0"/>
              <a:t>8. </a:t>
            </a:r>
            <a:r>
              <a:rPr lang="en-US" dirty="0" err="1"/>
              <a:t>Intraperitoneal</a:t>
            </a:r>
            <a:r>
              <a:rPr lang="en-US" dirty="0"/>
              <a:t/>
            </a:r>
            <a:br>
              <a:rPr lang="en-US" dirty="0"/>
            </a:br>
            <a:r>
              <a:rPr lang="en-US" dirty="0"/>
              <a:t>9. Intra-articular</a:t>
            </a:r>
            <a:br>
              <a:rPr lang="en-US" dirty="0"/>
            </a:br>
            <a:r>
              <a:rPr lang="en-US" dirty="0"/>
              <a:t>10. Intradermal (</a:t>
            </a:r>
            <a:r>
              <a:rPr lang="en-US" dirty="0" err="1"/>
              <a:t>Intracutaneous</a:t>
            </a:r>
            <a:r>
              <a:rPr lang="en-US" dirty="0"/>
              <a:t>)</a:t>
            </a:r>
            <a:br>
              <a:rPr lang="en-US" dirty="0"/>
            </a:br>
            <a:r>
              <a:rPr lang="en-US" dirty="0"/>
              <a:t>11. Subcutaneous route (Hypodermic)</a:t>
            </a:r>
            <a:br>
              <a:rPr lang="en-US" dirty="0"/>
            </a:br>
            <a:endParaRPr lang="en-US" dirty="0"/>
          </a:p>
        </p:txBody>
      </p:sp>
    </p:spTree>
    <p:extLst>
      <p:ext uri="{BB962C8B-B14F-4D97-AF65-F5344CB8AC3E}">
        <p14:creationId xmlns:p14="http://schemas.microsoft.com/office/powerpoint/2010/main" val="360476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US" dirty="0" smtClean="0"/>
              <a:t>Drug use is a mainstay in care or treatment of clients/patients. </a:t>
            </a:r>
          </a:p>
          <a:p>
            <a:r>
              <a:rPr lang="en-US" dirty="0" smtClean="0"/>
              <a:t>Commonly used for:-</a:t>
            </a:r>
          </a:p>
          <a:p>
            <a:pPr lvl="1"/>
            <a:r>
              <a:rPr lang="en-US" dirty="0" smtClean="0"/>
              <a:t>Curative purpose</a:t>
            </a:r>
          </a:p>
          <a:p>
            <a:pPr lvl="1"/>
            <a:r>
              <a:rPr lang="en-US" dirty="0" smtClean="0"/>
              <a:t>Suppress, signs and symptoms, hence improve quality of life</a:t>
            </a:r>
            <a:endParaRPr lang="en-US" dirty="0"/>
          </a:p>
          <a:p>
            <a:pPr lvl="1"/>
            <a:r>
              <a:rPr lang="en-US" dirty="0" smtClean="0"/>
              <a:t>Preventive/ prophylaxis</a:t>
            </a:r>
          </a:p>
          <a:p>
            <a:pPr lvl="1"/>
            <a:r>
              <a:rPr lang="en-US" dirty="0" smtClean="0"/>
              <a:t>Diagnosis </a:t>
            </a:r>
            <a:br>
              <a:rPr lang="en-US" dirty="0" smtClean="0"/>
            </a:br>
            <a:endParaRPr lang="en-US" dirty="0"/>
          </a:p>
        </p:txBody>
      </p:sp>
    </p:spTree>
    <p:extLst>
      <p:ext uri="{BB962C8B-B14F-4D97-AF65-F5344CB8AC3E}">
        <p14:creationId xmlns:p14="http://schemas.microsoft.com/office/powerpoint/2010/main" val="258306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55000" lnSpcReduction="20000"/>
          </a:bodyPr>
          <a:lstStyle/>
          <a:p>
            <a:r>
              <a:rPr kumimoji="0" lang="en-US" sz="4000" b="1" i="0" u="none" strike="noStrike" cap="none" normalizeH="0" baseline="0" dirty="0" smtClean="0">
                <a:ln>
                  <a:noFill/>
                </a:ln>
                <a:solidFill>
                  <a:srgbClr val="333333"/>
                </a:solidFill>
                <a:effectLst/>
                <a:latin typeface="Helvetica"/>
                <a:cs typeface="Arial" pitchFamily="34" charset="0"/>
              </a:rPr>
              <a:t>4. Topical route:</a:t>
            </a:r>
            <a:br>
              <a:rPr kumimoji="0" lang="en-US" sz="4000"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047FC2"/>
                </a:solidFill>
                <a:effectLst/>
                <a:latin typeface="ArialMT"/>
                <a:cs typeface="Arial" pitchFamily="34" charset="0"/>
              </a:rPr>
              <a:t>Drugs </a:t>
            </a:r>
            <a:r>
              <a:rPr kumimoji="0" lang="en-US" b="0" i="0" u="none" strike="noStrike" cap="none" normalizeH="0" baseline="0" dirty="0" smtClean="0">
                <a:ln>
                  <a:noFill/>
                </a:ln>
                <a:solidFill>
                  <a:srgbClr val="333333"/>
                </a:solidFill>
                <a:effectLst/>
                <a:latin typeface="ArialMT"/>
                <a:cs typeface="Arial" pitchFamily="34" charset="0"/>
              </a:rPr>
              <a:t>may be applied to the external surfaces, the skin and the mucous membranes. Topical</a:t>
            </a:r>
            <a:br>
              <a:rPr kumimoji="0" lang="en-US" b="0" i="0" u="none" strike="noStrike" cap="none" normalizeH="0" baseline="0" dirty="0" smtClean="0">
                <a:ln>
                  <a:noFill/>
                </a:ln>
                <a:solidFill>
                  <a:srgbClr val="333333"/>
                </a:solidFill>
                <a:effectLst/>
                <a:latin typeface="ArialMT"/>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route includes:</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a. </a:t>
            </a:r>
            <a:r>
              <a:rPr kumimoji="0" lang="en-US" b="1" i="0" u="none" strike="noStrike" cap="none" normalizeH="0" baseline="0" dirty="0" err="1" smtClean="0">
                <a:ln>
                  <a:noFill/>
                </a:ln>
                <a:solidFill>
                  <a:srgbClr val="333333"/>
                </a:solidFill>
                <a:effectLst/>
                <a:latin typeface="Helvetica"/>
                <a:cs typeface="Arial" pitchFamily="34" charset="0"/>
              </a:rPr>
              <a:t>Enepidermic</a:t>
            </a:r>
            <a:r>
              <a:rPr kumimoji="0" lang="en-US" b="1" i="0" u="none" strike="noStrike" cap="none" normalizeH="0" baseline="0" dirty="0" smtClean="0">
                <a:ln>
                  <a:noFill/>
                </a:ln>
                <a:solidFill>
                  <a:srgbClr val="333333"/>
                </a:solidFill>
                <a:effectLst/>
                <a:latin typeface="Helvetica"/>
                <a:cs typeface="Arial" pitchFamily="34" charset="0"/>
              </a:rPr>
              <a:t> route</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When the </a:t>
            </a:r>
            <a:r>
              <a:rPr kumimoji="0" lang="en-US" b="0" i="0" u="none" strike="noStrike" cap="none" normalizeH="0" baseline="0" dirty="0" smtClean="0">
                <a:ln>
                  <a:noFill/>
                </a:ln>
                <a:solidFill>
                  <a:srgbClr val="047FC2"/>
                </a:solidFill>
                <a:effectLst/>
                <a:latin typeface="ArialMT"/>
                <a:cs typeface="Arial" pitchFamily="34" charset="0"/>
              </a:rPr>
              <a:t>drug </a:t>
            </a:r>
            <a:r>
              <a:rPr kumimoji="0" lang="en-US" b="0" i="0" u="none" strike="noStrike" cap="none" normalizeH="0" baseline="0" dirty="0" smtClean="0">
                <a:ln>
                  <a:noFill/>
                </a:ln>
                <a:solidFill>
                  <a:srgbClr val="333333"/>
                </a:solidFill>
                <a:effectLst/>
                <a:latin typeface="ArialMT"/>
                <a:cs typeface="Arial" pitchFamily="34" charset="0"/>
              </a:rPr>
              <a:t>is applied to the outer skin, it is called </a:t>
            </a:r>
            <a:r>
              <a:rPr kumimoji="0" lang="en-US" b="0" i="0" u="none" strike="noStrike" cap="none" normalizeH="0" baseline="0" dirty="0" err="1" smtClean="0">
                <a:ln>
                  <a:noFill/>
                </a:ln>
                <a:solidFill>
                  <a:srgbClr val="333333"/>
                </a:solidFill>
                <a:effectLst/>
                <a:latin typeface="ArialMT"/>
                <a:cs typeface="Arial" pitchFamily="34" charset="0"/>
              </a:rPr>
              <a:t>enepidermic</a:t>
            </a:r>
            <a:r>
              <a:rPr kumimoji="0" lang="en-US" b="0" i="0" u="none" strike="noStrike" cap="none" normalizeH="0" baseline="0" dirty="0" smtClean="0">
                <a:ln>
                  <a:noFill/>
                </a:ln>
                <a:solidFill>
                  <a:srgbClr val="333333"/>
                </a:solidFill>
                <a:effectLst/>
                <a:latin typeface="ArialMT"/>
                <a:cs typeface="Arial" pitchFamily="34" charset="0"/>
              </a:rPr>
              <a:t> route of drug administration.</a:t>
            </a:r>
            <a:r>
              <a:rPr kumimoji="0" lang="en-US" b="0" i="0" u="none" strike="noStrike" cap="none" normalizeH="0" dirty="0" smtClean="0">
                <a:ln>
                  <a:noFill/>
                </a:ln>
                <a:solidFill>
                  <a:srgbClr val="333333"/>
                </a:solidFill>
                <a:effectLst/>
                <a:latin typeface="ArialMT"/>
                <a:cs typeface="Arial" pitchFamily="34" charset="0"/>
              </a:rPr>
              <a:t> </a:t>
            </a:r>
            <a:r>
              <a:rPr kumimoji="0" lang="en-US" b="0" i="0" u="none" strike="noStrike" cap="none" normalizeH="0" baseline="0" dirty="0" smtClean="0">
                <a:ln>
                  <a:noFill/>
                </a:ln>
                <a:solidFill>
                  <a:srgbClr val="333333"/>
                </a:solidFill>
                <a:effectLst/>
                <a:latin typeface="ArialMT"/>
                <a:cs typeface="Arial" pitchFamily="34" charset="0"/>
              </a:rPr>
              <a:t>Examples include poultices, plasters, creams and ointments.</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b. </a:t>
            </a:r>
            <a:r>
              <a:rPr kumimoji="0" lang="en-US" b="1" i="0" u="none" strike="noStrike" cap="none" normalizeH="0" baseline="0" dirty="0" err="1" smtClean="0">
                <a:ln>
                  <a:noFill/>
                </a:ln>
                <a:solidFill>
                  <a:srgbClr val="333333"/>
                </a:solidFill>
                <a:effectLst/>
                <a:latin typeface="Helvetica"/>
                <a:cs typeface="Arial" pitchFamily="34" charset="0"/>
              </a:rPr>
              <a:t>Epidermic</a:t>
            </a:r>
            <a:r>
              <a:rPr kumimoji="0" lang="en-US" b="1" i="0" u="none" strike="noStrike" cap="none" normalizeH="0" baseline="0" dirty="0" smtClean="0">
                <a:ln>
                  <a:noFill/>
                </a:ln>
                <a:solidFill>
                  <a:srgbClr val="333333"/>
                </a:solidFill>
                <a:effectLst/>
                <a:latin typeface="Helvetica"/>
                <a:cs typeface="Arial" pitchFamily="34" charset="0"/>
              </a:rPr>
              <a:t> route (</a:t>
            </a:r>
            <a:r>
              <a:rPr kumimoji="0" lang="en-US" b="1" i="0" u="none" strike="noStrike" cap="none" normalizeH="0" baseline="0" dirty="0" err="1" smtClean="0">
                <a:ln>
                  <a:noFill/>
                </a:ln>
                <a:solidFill>
                  <a:srgbClr val="333333"/>
                </a:solidFill>
                <a:effectLst/>
                <a:latin typeface="Helvetica"/>
                <a:cs typeface="Arial" pitchFamily="34" charset="0"/>
              </a:rPr>
              <a:t>Innunition</a:t>
            </a:r>
            <a:r>
              <a:rPr kumimoji="0" lang="en-US" b="1" i="0" u="none" strike="noStrike" cap="none" normalizeH="0" baseline="0" dirty="0" smtClean="0">
                <a:ln>
                  <a:noFill/>
                </a:ln>
                <a:solidFill>
                  <a:srgbClr val="333333"/>
                </a:solidFill>
                <a:effectLst/>
                <a:latin typeface="Helvetica"/>
                <a:cs typeface="Arial" pitchFamily="34" charset="0"/>
              </a:rPr>
              <a:t>):</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When the </a:t>
            </a:r>
            <a:r>
              <a:rPr kumimoji="0" lang="en-US" b="0" i="0" u="none" strike="noStrike" cap="none" normalizeH="0" baseline="0" dirty="0" smtClean="0">
                <a:ln>
                  <a:noFill/>
                </a:ln>
                <a:solidFill>
                  <a:srgbClr val="047FC2"/>
                </a:solidFill>
                <a:effectLst/>
                <a:latin typeface="ArialMT"/>
                <a:cs typeface="Arial" pitchFamily="34" charset="0"/>
              </a:rPr>
              <a:t>drug </a:t>
            </a:r>
            <a:r>
              <a:rPr kumimoji="0" lang="en-US" b="0" i="0" u="none" strike="noStrike" cap="none" normalizeH="0" baseline="0" dirty="0" smtClean="0">
                <a:ln>
                  <a:noFill/>
                </a:ln>
                <a:solidFill>
                  <a:srgbClr val="333333"/>
                </a:solidFill>
                <a:effectLst/>
                <a:latin typeface="ArialMT"/>
                <a:cs typeface="Arial" pitchFamily="34" charset="0"/>
              </a:rPr>
              <a:t>is rubbed into the skin, it is known as </a:t>
            </a:r>
            <a:r>
              <a:rPr kumimoji="0" lang="en-US" b="0" i="0" u="none" strike="noStrike" cap="none" normalizeH="0" baseline="0" dirty="0" err="1" smtClean="0">
                <a:ln>
                  <a:noFill/>
                </a:ln>
                <a:solidFill>
                  <a:srgbClr val="333333"/>
                </a:solidFill>
                <a:effectLst/>
                <a:latin typeface="ArialMT"/>
                <a:cs typeface="Arial" pitchFamily="34" charset="0"/>
              </a:rPr>
              <a:t>epidermic</a:t>
            </a:r>
            <a:r>
              <a:rPr kumimoji="0" lang="en-US" b="0" i="0" u="none" strike="noStrike" cap="none" normalizeH="0" baseline="0" dirty="0" smtClean="0">
                <a:ln>
                  <a:noFill/>
                </a:ln>
                <a:solidFill>
                  <a:srgbClr val="333333"/>
                </a:solidFill>
                <a:effectLst/>
                <a:latin typeface="ArialMT"/>
                <a:cs typeface="Arial" pitchFamily="34" charset="0"/>
              </a:rPr>
              <a:t> route. Examples include different</a:t>
            </a:r>
            <a:r>
              <a:rPr kumimoji="0" lang="en-US" b="0" i="0" u="none" strike="noStrike" cap="none" normalizeH="0" dirty="0" smtClean="0">
                <a:ln>
                  <a:noFill/>
                </a:ln>
                <a:solidFill>
                  <a:srgbClr val="333333"/>
                </a:solidFill>
                <a:effectLst/>
                <a:latin typeface="ArialMT"/>
                <a:cs typeface="Arial" pitchFamily="34" charset="0"/>
              </a:rPr>
              <a:t> </a:t>
            </a:r>
            <a:r>
              <a:rPr kumimoji="0" lang="en-US" b="0" i="0" u="none" strike="noStrike" cap="none" normalizeH="0" baseline="0" dirty="0" smtClean="0">
                <a:ln>
                  <a:noFill/>
                </a:ln>
                <a:solidFill>
                  <a:srgbClr val="333333"/>
                </a:solidFill>
                <a:effectLst/>
                <a:latin typeface="ArialMT"/>
                <a:cs typeface="Arial" pitchFamily="34" charset="0"/>
              </a:rPr>
              <a:t>oils.</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c. Insufflations:</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When </a:t>
            </a:r>
            <a:r>
              <a:rPr kumimoji="0" lang="en-US" b="0" i="0" u="none" strike="noStrike" cap="none" normalizeH="0" baseline="0" dirty="0" smtClean="0">
                <a:ln>
                  <a:noFill/>
                </a:ln>
                <a:solidFill>
                  <a:srgbClr val="047FC2"/>
                </a:solidFill>
                <a:effectLst/>
                <a:latin typeface="ArialMT"/>
                <a:cs typeface="Arial" pitchFamily="34" charset="0"/>
              </a:rPr>
              <a:t>drug </a:t>
            </a:r>
            <a:r>
              <a:rPr kumimoji="0" lang="en-US" b="0" i="0" u="none" strike="noStrike" cap="none" normalizeH="0" baseline="0" dirty="0" smtClean="0">
                <a:ln>
                  <a:noFill/>
                </a:ln>
                <a:solidFill>
                  <a:srgbClr val="333333"/>
                </a:solidFill>
                <a:effectLst/>
                <a:latin typeface="ArialMT"/>
                <a:cs typeface="Arial" pitchFamily="34" charset="0"/>
              </a:rPr>
              <a:t>in finely powdered form is blown into the body cavities or spaces with special</a:t>
            </a:r>
            <a:br>
              <a:rPr kumimoji="0" lang="en-US" b="0" i="0" u="none" strike="noStrike" cap="none" normalizeH="0" baseline="0" dirty="0" smtClean="0">
                <a:ln>
                  <a:noFill/>
                </a:ln>
                <a:solidFill>
                  <a:srgbClr val="333333"/>
                </a:solidFill>
                <a:effectLst/>
                <a:latin typeface="ArialMT"/>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nebulizer, the method is known as insufflations.</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d. Instillation</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Liquids may be poured into the body by a dropper into the </a:t>
            </a:r>
            <a:r>
              <a:rPr kumimoji="0" lang="en-US" b="0" i="0" u="none" strike="noStrike" cap="none" normalizeH="0" baseline="0" dirty="0" err="1" smtClean="0">
                <a:ln>
                  <a:noFill/>
                </a:ln>
                <a:solidFill>
                  <a:srgbClr val="333333"/>
                </a:solidFill>
                <a:effectLst/>
                <a:latin typeface="ArialMT"/>
                <a:cs typeface="Arial" pitchFamily="34" charset="0"/>
              </a:rPr>
              <a:t>conjunctival</a:t>
            </a:r>
            <a:r>
              <a:rPr kumimoji="0" lang="en-US" b="0" i="0" u="none" strike="noStrike" cap="none" normalizeH="0" baseline="0" dirty="0" smtClean="0">
                <a:ln>
                  <a:noFill/>
                </a:ln>
                <a:solidFill>
                  <a:srgbClr val="333333"/>
                </a:solidFill>
                <a:effectLst/>
                <a:latin typeface="ArialMT"/>
                <a:cs typeface="Arial" pitchFamily="34" charset="0"/>
              </a:rPr>
              <a:t> sac, ear, nose and</a:t>
            </a:r>
            <a:br>
              <a:rPr kumimoji="0" lang="en-US" b="0" i="0" u="none" strike="noStrike" cap="none" normalizeH="0" baseline="0" dirty="0" smtClean="0">
                <a:ln>
                  <a:noFill/>
                </a:ln>
                <a:solidFill>
                  <a:srgbClr val="333333"/>
                </a:solidFill>
                <a:effectLst/>
                <a:latin typeface="ArialMT"/>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wounds. Solids may also be administered.</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e. Irrigation or Douching</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333333"/>
                </a:solidFill>
                <a:effectLst/>
                <a:latin typeface="ArialMT"/>
                <a:cs typeface="Arial" pitchFamily="34" charset="0"/>
              </a:rPr>
              <a:t>This method is used for washing a cavity e.g. urinary bladder, uterus, vagina and urethra. It is</a:t>
            </a:r>
            <a:r>
              <a:rPr kumimoji="0" lang="en-US" b="0" i="0" u="none" strike="noStrike" cap="none" normalizeH="0" dirty="0" smtClean="0">
                <a:ln>
                  <a:noFill/>
                </a:ln>
                <a:solidFill>
                  <a:srgbClr val="333333"/>
                </a:solidFill>
                <a:effectLst/>
                <a:latin typeface="ArialMT"/>
                <a:cs typeface="Arial" pitchFamily="34" charset="0"/>
              </a:rPr>
              <a:t> </a:t>
            </a:r>
            <a:r>
              <a:rPr kumimoji="0" lang="en-US" b="0" i="0" u="none" strike="noStrike" cap="none" normalizeH="0" baseline="0" dirty="0" smtClean="0">
                <a:ln>
                  <a:noFill/>
                </a:ln>
                <a:solidFill>
                  <a:srgbClr val="333333"/>
                </a:solidFill>
                <a:effectLst/>
                <a:latin typeface="ArialMT"/>
                <a:cs typeface="Arial" pitchFamily="34" charset="0"/>
              </a:rPr>
              <a:t>also used for application of antiseptic drugs.</a:t>
            </a:r>
            <a:br>
              <a:rPr kumimoji="0" lang="en-US" b="0" i="0" u="none" strike="noStrike" cap="none" normalizeH="0" baseline="0" dirty="0" smtClean="0">
                <a:ln>
                  <a:noFill/>
                </a:ln>
                <a:solidFill>
                  <a:srgbClr val="333333"/>
                </a:solidFill>
                <a:effectLst/>
                <a:latin typeface="ArialMT"/>
                <a:cs typeface="Arial" pitchFamily="34" charset="0"/>
              </a:rPr>
            </a:br>
            <a:r>
              <a:rPr kumimoji="0" lang="en-US" b="1" i="0" u="none" strike="noStrike" cap="none" normalizeH="0" baseline="0" dirty="0" smtClean="0">
                <a:ln>
                  <a:noFill/>
                </a:ln>
                <a:solidFill>
                  <a:srgbClr val="333333"/>
                </a:solidFill>
                <a:effectLst/>
                <a:latin typeface="Helvetica"/>
                <a:cs typeface="Arial" pitchFamily="34" charset="0"/>
              </a:rPr>
              <a:t>f. Painting/Swabbing</a:t>
            </a:r>
            <a:br>
              <a:rPr kumimoji="0" lang="en-US" b="1" i="0" u="none" strike="noStrike" cap="none" normalizeH="0" baseline="0" dirty="0" smtClean="0">
                <a:ln>
                  <a:noFill/>
                </a:ln>
                <a:solidFill>
                  <a:srgbClr val="333333"/>
                </a:solidFill>
                <a:effectLst/>
                <a:latin typeface="Helvetica"/>
                <a:cs typeface="Arial" pitchFamily="34" charset="0"/>
              </a:rPr>
            </a:br>
            <a:r>
              <a:rPr kumimoji="0" lang="en-US" b="0" i="0" u="none" strike="noStrike" cap="none" normalizeH="0" baseline="0" dirty="0" smtClean="0">
                <a:ln>
                  <a:noFill/>
                </a:ln>
                <a:solidFill>
                  <a:srgbClr val="047FC2"/>
                </a:solidFill>
                <a:effectLst/>
                <a:latin typeface="ArialMT"/>
                <a:cs typeface="Arial" pitchFamily="34" charset="0"/>
              </a:rPr>
              <a:t>Drugs </a:t>
            </a:r>
            <a:r>
              <a:rPr kumimoji="0" lang="en-US" b="0" i="0" u="none" strike="noStrike" cap="none" normalizeH="0" baseline="0" dirty="0" smtClean="0">
                <a:ln>
                  <a:noFill/>
                </a:ln>
                <a:solidFill>
                  <a:srgbClr val="333333"/>
                </a:solidFill>
                <a:effectLst/>
                <a:latin typeface="ArialMT"/>
                <a:cs typeface="Arial" pitchFamily="34" charset="0"/>
              </a:rPr>
              <a:t>are simply applied in the form of lotion on cutaneous or mucosal surfaces of </a:t>
            </a:r>
            <a:r>
              <a:rPr kumimoji="0" lang="en-US" b="0" i="0" u="none" strike="noStrike" cap="none" normalizeH="0" baseline="0" dirty="0" err="1" smtClean="0">
                <a:ln>
                  <a:noFill/>
                </a:ln>
                <a:solidFill>
                  <a:srgbClr val="333333"/>
                </a:solidFill>
                <a:effectLst/>
                <a:latin typeface="ArialMT"/>
                <a:cs typeface="Arial" pitchFamily="34" charset="0"/>
              </a:rPr>
              <a:t>buccal</a:t>
            </a:r>
            <a:r>
              <a:rPr kumimoji="0" lang="en-US" b="0" i="0" u="none" strike="noStrike" cap="none" normalizeH="0" baseline="0" dirty="0" smtClean="0">
                <a:ln>
                  <a:noFill/>
                </a:ln>
                <a:solidFill>
                  <a:srgbClr val="333333"/>
                </a:solidFill>
                <a:effectLst/>
                <a:latin typeface="ArialMT"/>
                <a:cs typeface="Arial" pitchFamily="34" charset="0"/>
              </a:rPr>
              <a:t>, nasal</a:t>
            </a:r>
            <a:r>
              <a:rPr kumimoji="0" lang="en-US" b="0" i="0" u="none" strike="noStrike" cap="none" normalizeH="0" dirty="0" smtClean="0">
                <a:ln>
                  <a:noFill/>
                </a:ln>
                <a:solidFill>
                  <a:srgbClr val="333333"/>
                </a:solidFill>
                <a:effectLst/>
                <a:latin typeface="ArialMT"/>
                <a:cs typeface="Arial" pitchFamily="34" charset="0"/>
              </a:rPr>
              <a:t> </a:t>
            </a:r>
            <a:r>
              <a:rPr kumimoji="0" lang="en-US" b="0" i="0" u="none" strike="noStrike" cap="none" normalizeH="0" baseline="0" dirty="0" smtClean="0">
                <a:ln>
                  <a:noFill/>
                </a:ln>
                <a:solidFill>
                  <a:srgbClr val="333333"/>
                </a:solidFill>
                <a:effectLst/>
                <a:latin typeface="ArialMT"/>
                <a:cs typeface="Arial" pitchFamily="34" charset="0"/>
              </a:rPr>
              <a:t>cavity and other internal organs.</a:t>
            </a:r>
            <a:endParaRPr lang="en-US" dirty="0"/>
          </a:p>
        </p:txBody>
      </p:sp>
    </p:spTree>
    <p:extLst>
      <p:ext uri="{BB962C8B-B14F-4D97-AF65-F5344CB8AC3E}">
        <p14:creationId xmlns:p14="http://schemas.microsoft.com/office/powerpoint/2010/main" val="2411422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38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drugs</a:t>
            </a:r>
            <a:endParaRPr lang="en-US" dirty="0"/>
          </a:p>
        </p:txBody>
      </p:sp>
      <p:sp>
        <p:nvSpPr>
          <p:cNvPr id="3" name="Content Placeholder 2"/>
          <p:cNvSpPr>
            <a:spLocks noGrp="1"/>
          </p:cNvSpPr>
          <p:nvPr>
            <p:ph idx="1"/>
          </p:nvPr>
        </p:nvSpPr>
        <p:spPr/>
        <p:txBody>
          <a:bodyPr/>
          <a:lstStyle/>
          <a:p>
            <a:r>
              <a:rPr lang="en-US" b="1" dirty="0"/>
              <a:t>Drugs are obtained from six major sources:</a:t>
            </a:r>
            <a:br>
              <a:rPr lang="en-US" b="1" dirty="0"/>
            </a:br>
            <a:r>
              <a:rPr lang="en-US" dirty="0"/>
              <a:t>Plant sources</a:t>
            </a:r>
            <a:br>
              <a:rPr lang="en-US" dirty="0"/>
            </a:br>
            <a:r>
              <a:rPr lang="en-US" dirty="0"/>
              <a:t>Animal sources</a:t>
            </a:r>
            <a:br>
              <a:rPr lang="en-US" dirty="0"/>
            </a:br>
            <a:r>
              <a:rPr lang="en-US" dirty="0"/>
              <a:t>Mineral/ Earth sources</a:t>
            </a:r>
            <a:br>
              <a:rPr lang="en-US" dirty="0"/>
            </a:br>
            <a:r>
              <a:rPr lang="en-US" dirty="0"/>
              <a:t>Microbiological sources</a:t>
            </a:r>
            <a:br>
              <a:rPr lang="en-US" dirty="0"/>
            </a:br>
            <a:r>
              <a:rPr lang="en-US" dirty="0"/>
              <a:t>Semi synthetic sources/ Synthetic sources</a:t>
            </a:r>
            <a:br>
              <a:rPr lang="en-US" dirty="0"/>
            </a:br>
            <a:r>
              <a:rPr lang="en-US" dirty="0"/>
              <a:t>Recombinant DNA technology</a:t>
            </a:r>
            <a:r>
              <a:rPr lang="en-US" dirty="0" smtClean="0"/>
              <a:t> </a:t>
            </a:r>
            <a:br>
              <a:rPr lang="en-US" dirty="0" smtClean="0"/>
            </a:br>
            <a:endParaRPr lang="en-US" dirty="0"/>
          </a:p>
        </p:txBody>
      </p:sp>
    </p:spTree>
    <p:extLst>
      <p:ext uri="{BB962C8B-B14F-4D97-AF65-F5344CB8AC3E}">
        <p14:creationId xmlns:p14="http://schemas.microsoft.com/office/powerpoint/2010/main" val="53813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Six Rights of Medication</a:t>
            </a:r>
            <a:br>
              <a:rPr lang="en-US" b="1" dirty="0"/>
            </a:br>
            <a:r>
              <a:rPr lang="en-US" b="1" dirty="0"/>
              <a:t>Administration</a:t>
            </a:r>
            <a:endParaRPr lang="en-US" dirty="0"/>
          </a:p>
        </p:txBody>
      </p:sp>
      <p:sp>
        <p:nvSpPr>
          <p:cNvPr id="3" name="Content Placeholder 2"/>
          <p:cNvSpPr>
            <a:spLocks noGrp="1"/>
          </p:cNvSpPr>
          <p:nvPr>
            <p:ph idx="1"/>
          </p:nvPr>
        </p:nvSpPr>
        <p:spPr/>
        <p:txBody>
          <a:bodyPr/>
          <a:lstStyle/>
          <a:p>
            <a:pPr marL="0" indent="0">
              <a:buNone/>
            </a:pPr>
            <a:r>
              <a:rPr lang="en-US" b="1" dirty="0"/>
              <a:t/>
            </a:r>
            <a:br>
              <a:rPr lang="en-US" b="1" dirty="0"/>
            </a:br>
            <a:r>
              <a:rPr lang="en-US" dirty="0"/>
              <a:t>• Right Medication</a:t>
            </a:r>
            <a:br>
              <a:rPr lang="en-US" dirty="0"/>
            </a:br>
            <a:r>
              <a:rPr lang="en-US" dirty="0"/>
              <a:t>• Right Dose</a:t>
            </a:r>
            <a:br>
              <a:rPr lang="en-US" dirty="0"/>
            </a:br>
            <a:r>
              <a:rPr lang="en-US" dirty="0"/>
              <a:t>• Right Time</a:t>
            </a:r>
            <a:br>
              <a:rPr lang="en-US" dirty="0"/>
            </a:br>
            <a:r>
              <a:rPr lang="en-US" dirty="0"/>
              <a:t>• Right Route</a:t>
            </a:r>
            <a:br>
              <a:rPr lang="en-US" dirty="0"/>
            </a:br>
            <a:r>
              <a:rPr lang="en-US" dirty="0"/>
              <a:t>• Right Patient</a:t>
            </a:r>
            <a:br>
              <a:rPr lang="en-US" dirty="0"/>
            </a:br>
            <a:r>
              <a:rPr lang="en-US" dirty="0"/>
              <a:t>• Right Documentation </a:t>
            </a:r>
            <a:br>
              <a:rPr lang="en-US" dirty="0"/>
            </a:br>
            <a:endParaRPr lang="en-US" dirty="0"/>
          </a:p>
        </p:txBody>
      </p:sp>
    </p:spTree>
    <p:extLst>
      <p:ext uri="{BB962C8B-B14F-4D97-AF65-F5344CB8AC3E}">
        <p14:creationId xmlns:p14="http://schemas.microsoft.com/office/powerpoint/2010/main" val="184134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Controlled substances</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a:t/>
            </a:r>
            <a:br>
              <a:rPr lang="en-US" b="1" i="1" dirty="0"/>
            </a:br>
            <a:r>
              <a:rPr lang="en-US" dirty="0"/>
              <a:t>• A </a:t>
            </a:r>
            <a:r>
              <a:rPr lang="en-US" i="1" dirty="0"/>
              <a:t>controlled substance </a:t>
            </a:r>
            <a:r>
              <a:rPr lang="en-US" dirty="0"/>
              <a:t>is generally a drug or chemical whose</a:t>
            </a:r>
            <a:br>
              <a:rPr lang="en-US" dirty="0"/>
            </a:br>
            <a:r>
              <a:rPr lang="en-US" dirty="0"/>
              <a:t>manufacture, possession, or use are regulated by a</a:t>
            </a:r>
            <a:br>
              <a:rPr lang="en-US" dirty="0"/>
            </a:br>
            <a:r>
              <a:rPr lang="en-US" dirty="0"/>
              <a:t>government. This may include illegal drugs and prescription</a:t>
            </a:r>
            <a:br>
              <a:rPr lang="en-US" dirty="0"/>
            </a:br>
            <a:r>
              <a:rPr lang="en-US" dirty="0"/>
              <a:t>medications (designated Controlled Drug )</a:t>
            </a:r>
            <a:br>
              <a:rPr lang="en-US" dirty="0"/>
            </a:br>
            <a:r>
              <a:rPr lang="en-US" dirty="0"/>
              <a:t>• Every </a:t>
            </a:r>
            <a:r>
              <a:rPr lang="en-US" b="1" dirty="0"/>
              <a:t>schedule </a:t>
            </a:r>
            <a:r>
              <a:rPr lang="en-US" dirty="0"/>
              <a:t>otherwise requires a finding specifying the</a:t>
            </a:r>
            <a:br>
              <a:rPr lang="en-US" dirty="0"/>
            </a:br>
            <a:r>
              <a:rPr lang="en-US" dirty="0"/>
              <a:t>"potential for abuse" before a substance can be placed in that</a:t>
            </a:r>
            <a:br>
              <a:rPr lang="en-US" dirty="0"/>
            </a:br>
            <a:r>
              <a:rPr lang="en-US" dirty="0"/>
              <a:t>schedule</a:t>
            </a:r>
            <a:br>
              <a:rPr lang="en-US" dirty="0"/>
            </a:br>
            <a:r>
              <a:rPr lang="en-US" dirty="0"/>
              <a:t>• Schedule I; </a:t>
            </a:r>
            <a:r>
              <a:rPr lang="en-US" dirty="0" smtClean="0"/>
              <a:t>heroin</a:t>
            </a:r>
            <a:r>
              <a:rPr lang="en-US" dirty="0"/>
              <a:t/>
            </a:r>
            <a:br>
              <a:rPr lang="en-US" dirty="0"/>
            </a:br>
            <a:r>
              <a:rPr lang="en-US" dirty="0"/>
              <a:t>• Schedule II; </a:t>
            </a:r>
            <a:r>
              <a:rPr lang="en-US" dirty="0" err="1"/>
              <a:t>morphine,cocaine</a:t>
            </a:r>
            <a:r>
              <a:rPr lang="en-US" dirty="0"/>
              <a:t/>
            </a:r>
            <a:br>
              <a:rPr lang="en-US" dirty="0"/>
            </a:br>
            <a:r>
              <a:rPr lang="en-US" dirty="0"/>
              <a:t>• Schedule III; ketamine/anabolic steroids</a:t>
            </a:r>
            <a:br>
              <a:rPr lang="en-US" dirty="0"/>
            </a:br>
            <a:r>
              <a:rPr lang="en-US" dirty="0"/>
              <a:t>• Schedule IV; diazepam</a:t>
            </a:r>
            <a:br>
              <a:rPr lang="en-US" dirty="0"/>
            </a:br>
            <a:r>
              <a:rPr lang="en-US" dirty="0"/>
              <a:t>• Schedule v; </a:t>
            </a:r>
            <a:r>
              <a:rPr lang="en-US" dirty="0" err="1"/>
              <a:t>codaine</a:t>
            </a:r>
            <a:r>
              <a:rPr lang="en-US" dirty="0"/>
              <a:t> </a:t>
            </a:r>
            <a:br>
              <a:rPr lang="en-US" dirty="0"/>
            </a:br>
            <a:endParaRPr lang="en-US" dirty="0"/>
          </a:p>
        </p:txBody>
      </p:sp>
    </p:spTree>
    <p:extLst>
      <p:ext uri="{BB962C8B-B14F-4D97-AF65-F5344CB8AC3E}">
        <p14:creationId xmlns:p14="http://schemas.microsoft.com/office/powerpoint/2010/main" val="177030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9472118"/>
              </p:ext>
            </p:extLst>
          </p:nvPr>
        </p:nvGraphicFramePr>
        <p:xfrm>
          <a:off x="251521" y="1916832"/>
          <a:ext cx="8424935" cy="4574560"/>
        </p:xfrm>
        <a:graphic>
          <a:graphicData uri="http://schemas.openxmlformats.org/drawingml/2006/table">
            <a:tbl>
              <a:tblPr/>
              <a:tblGrid>
                <a:gridCol w="3605419"/>
                <a:gridCol w="4819516"/>
              </a:tblGrid>
              <a:tr h="588119">
                <a:tc>
                  <a:txBody>
                    <a:bodyPr/>
                    <a:lstStyle/>
                    <a:p>
                      <a:r>
                        <a:rPr lang="en-US" sz="2700" b="0" i="0">
                          <a:solidFill>
                            <a:srgbClr val="000000"/>
                          </a:solidFill>
                          <a:effectLst/>
                          <a:latin typeface="TimesNewRoman"/>
                        </a:rPr>
                        <a:t>Schedule I </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700" b="0" i="0">
                          <a:solidFill>
                            <a:srgbClr val="000000"/>
                          </a:solidFill>
                          <a:effectLst/>
                          <a:latin typeface="TimesNewRoman"/>
                        </a:rPr>
                        <a:t>High abuse potential with risk of</a:t>
                      </a:r>
                      <a:br>
                        <a:rPr lang="en-US" sz="1700" b="0" i="0">
                          <a:solidFill>
                            <a:srgbClr val="000000"/>
                          </a:solidFill>
                          <a:effectLst/>
                          <a:latin typeface="TimesNewRoman"/>
                        </a:rPr>
                      </a:br>
                      <a:r>
                        <a:rPr lang="en-US" sz="1700" b="0" i="0">
                          <a:solidFill>
                            <a:srgbClr val="000000"/>
                          </a:solidFill>
                          <a:effectLst/>
                          <a:latin typeface="TimesNewRoman"/>
                        </a:rPr>
                        <a:t>severe dependence; no medical use.</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8048">
                <a:tc>
                  <a:txBody>
                    <a:bodyPr/>
                    <a:lstStyle/>
                    <a:p>
                      <a:r>
                        <a:rPr lang="en-US" sz="2700" b="0" i="0">
                          <a:solidFill>
                            <a:srgbClr val="000000"/>
                          </a:solidFill>
                          <a:effectLst/>
                          <a:latin typeface="TimesNewRoman"/>
                        </a:rPr>
                        <a:t>Schedule II </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700" b="0" i="0">
                          <a:solidFill>
                            <a:srgbClr val="000000"/>
                          </a:solidFill>
                          <a:effectLst/>
                          <a:latin typeface="TimesNewRoman"/>
                        </a:rPr>
                        <a:t>High abuse potential with risk of</a:t>
                      </a:r>
                      <a:br>
                        <a:rPr lang="en-US" sz="1700" b="0" i="0">
                          <a:solidFill>
                            <a:srgbClr val="000000"/>
                          </a:solidFill>
                          <a:effectLst/>
                          <a:latin typeface="TimesNewRoman"/>
                        </a:rPr>
                      </a:br>
                      <a:r>
                        <a:rPr lang="en-US" sz="1700" b="0" i="0">
                          <a:solidFill>
                            <a:srgbClr val="000000"/>
                          </a:solidFill>
                          <a:effectLst/>
                          <a:latin typeface="TimesNewRoman"/>
                        </a:rPr>
                        <a:t>severe dependence. Some medical</a:t>
                      </a:r>
                      <a:br>
                        <a:rPr lang="en-US" sz="1700" b="0" i="0">
                          <a:solidFill>
                            <a:srgbClr val="000000"/>
                          </a:solidFill>
                          <a:effectLst/>
                          <a:latin typeface="TimesNewRoman"/>
                        </a:rPr>
                      </a:br>
                      <a:r>
                        <a:rPr lang="en-US" sz="1700" b="0" i="0">
                          <a:solidFill>
                            <a:srgbClr val="000000"/>
                          </a:solidFill>
                          <a:effectLst/>
                          <a:latin typeface="TimesNewRoman"/>
                        </a:rPr>
                        <a:t>indications</a:t>
                      </a:r>
                      <a:br>
                        <a:rPr lang="en-US" sz="1700" b="0" i="0">
                          <a:solidFill>
                            <a:srgbClr val="000000"/>
                          </a:solidFill>
                          <a:effectLst/>
                          <a:latin typeface="TimesNewRoman"/>
                        </a:rPr>
                      </a:br>
                      <a:r>
                        <a:rPr lang="en-US" sz="1700" b="0" i="0">
                          <a:solidFill>
                            <a:srgbClr val="000000"/>
                          </a:solidFill>
                          <a:effectLst/>
                          <a:latin typeface="TimesNewRoman"/>
                        </a:rPr>
                        <a:t>Moderate abuse potential with risk</a:t>
                      </a:r>
                      <a:br>
                        <a:rPr lang="en-US" sz="1700" b="0" i="0">
                          <a:solidFill>
                            <a:srgbClr val="000000"/>
                          </a:solidFill>
                          <a:effectLst/>
                          <a:latin typeface="TimesNewRoman"/>
                        </a:rPr>
                      </a:br>
                      <a:r>
                        <a:rPr lang="en-US" sz="1700" b="0" i="0">
                          <a:solidFill>
                            <a:srgbClr val="000000"/>
                          </a:solidFill>
                          <a:effectLst/>
                          <a:latin typeface="TimesNewRoman"/>
                        </a:rPr>
                        <a:t>of moderate to low physical</a:t>
                      </a:r>
                      <a:br>
                        <a:rPr lang="en-US" sz="1700" b="0" i="0">
                          <a:solidFill>
                            <a:srgbClr val="000000"/>
                          </a:solidFill>
                          <a:effectLst/>
                          <a:latin typeface="TimesNewRoman"/>
                        </a:rPr>
                      </a:br>
                      <a:r>
                        <a:rPr lang="en-US" sz="1700" b="0" i="0">
                          <a:solidFill>
                            <a:srgbClr val="000000"/>
                          </a:solidFill>
                          <a:effectLst/>
                          <a:latin typeface="TimesNewRoman"/>
                        </a:rPr>
                        <a:t>dependence and/or high</a:t>
                      </a:r>
                      <a:br>
                        <a:rPr lang="en-US" sz="1700" b="0" i="0">
                          <a:solidFill>
                            <a:srgbClr val="000000"/>
                          </a:solidFill>
                          <a:effectLst/>
                          <a:latin typeface="TimesNewRoman"/>
                        </a:rPr>
                      </a:br>
                      <a:r>
                        <a:rPr lang="en-US" sz="1700" b="0" i="0">
                          <a:solidFill>
                            <a:srgbClr val="000000"/>
                          </a:solidFill>
                          <a:effectLst/>
                          <a:latin typeface="TimesNewRoman"/>
                        </a:rPr>
                        <a:t>psychological dependence.</a:t>
                      </a:r>
                      <a:br>
                        <a:rPr lang="en-US" sz="1700" b="0" i="0">
                          <a:solidFill>
                            <a:srgbClr val="000000"/>
                          </a:solidFill>
                          <a:effectLst/>
                          <a:latin typeface="TimesNewRoman"/>
                        </a:rPr>
                      </a:br>
                      <a:r>
                        <a:rPr lang="en-US" sz="1700" b="0" i="0">
                          <a:solidFill>
                            <a:srgbClr val="000000"/>
                          </a:solidFill>
                          <a:effectLst/>
                          <a:latin typeface="TimesNewRoman"/>
                        </a:rPr>
                        <a:t>Low abuse potential with limited</a:t>
                      </a:r>
                      <a:br>
                        <a:rPr lang="en-US" sz="1700" b="0" i="0">
                          <a:solidFill>
                            <a:srgbClr val="000000"/>
                          </a:solidFill>
                          <a:effectLst/>
                          <a:latin typeface="TimesNewRoman"/>
                        </a:rPr>
                      </a:br>
                      <a:r>
                        <a:rPr lang="en-US" sz="1700" b="0" i="0">
                          <a:solidFill>
                            <a:srgbClr val="000000"/>
                          </a:solidFill>
                          <a:effectLst/>
                          <a:latin typeface="TimesNewRoman"/>
                        </a:rPr>
                        <a:t>risk of dependence.</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838">
                <a:tc>
                  <a:txBody>
                    <a:bodyPr/>
                    <a:lstStyle/>
                    <a:p>
                      <a:r>
                        <a:rPr lang="en-US" sz="2700" b="0" i="0">
                          <a:solidFill>
                            <a:srgbClr val="000000"/>
                          </a:solidFill>
                          <a:effectLst/>
                          <a:latin typeface="TimesNewRoman"/>
                        </a:rPr>
                        <a:t>Schedule III </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500"/>
                    </a:p>
                  </a:txBody>
                  <a:tcPr marL="76711" marR="76711" marT="38356" marB="38356">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r>
              <a:tr h="485838">
                <a:tc>
                  <a:txBody>
                    <a:bodyPr/>
                    <a:lstStyle/>
                    <a:p>
                      <a:r>
                        <a:rPr lang="en-US" sz="2700" b="0" i="0">
                          <a:solidFill>
                            <a:srgbClr val="000000"/>
                          </a:solidFill>
                          <a:effectLst/>
                          <a:latin typeface="TimesNewRoman"/>
                        </a:rPr>
                        <a:t>Schedule IV </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500"/>
                    </a:p>
                  </a:txBody>
                  <a:tcPr marL="76711" marR="76711" marT="38356" marB="38356">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tr>
              <a:tr h="588119">
                <a:tc>
                  <a:txBody>
                    <a:bodyPr/>
                    <a:lstStyle/>
                    <a:p>
                      <a:r>
                        <a:rPr lang="en-US" sz="2700" b="0" i="0">
                          <a:solidFill>
                            <a:srgbClr val="000000"/>
                          </a:solidFill>
                          <a:effectLst/>
                          <a:latin typeface="TimesNewRoman"/>
                        </a:rPr>
                        <a:t>Schedule V </a:t>
                      </a:r>
                      <a:endParaRPr lang="en-US" sz="150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700" b="0" i="0" dirty="0">
                          <a:solidFill>
                            <a:srgbClr val="000000"/>
                          </a:solidFill>
                          <a:effectLst/>
                          <a:latin typeface="TimesNewRoman"/>
                        </a:rPr>
                        <a:t>Lowest abuse potential with limited</a:t>
                      </a:r>
                      <a:br>
                        <a:rPr lang="en-US" sz="1700" b="0" i="0" dirty="0">
                          <a:solidFill>
                            <a:srgbClr val="000000"/>
                          </a:solidFill>
                          <a:effectLst/>
                          <a:latin typeface="TimesNewRoman"/>
                        </a:rPr>
                      </a:br>
                      <a:r>
                        <a:rPr lang="en-US" sz="1700" b="0" i="0" dirty="0">
                          <a:solidFill>
                            <a:srgbClr val="000000"/>
                          </a:solidFill>
                          <a:effectLst/>
                          <a:latin typeface="TimesNewRoman"/>
                        </a:rPr>
                        <a:t>dependence risks.</a:t>
                      </a:r>
                      <a:endParaRPr lang="en-US" sz="1500" dirty="0">
                        <a:effectLst/>
                      </a:endParaRPr>
                    </a:p>
                  </a:txBody>
                  <a:tcPr marL="76711" marR="76711" marT="38356" marB="3835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447800" y="1576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solidFill>
                  <a:srgbClr val="000000"/>
                </a:solidFill>
                <a:effectLst/>
                <a:latin typeface="Calibri" pitchFamily="34" charset="0"/>
                <a:cs typeface="Calibri" pitchFamily="34" charset="0"/>
              </a:rPr>
              <a:t>Controlled Substances</a:t>
            </a:r>
            <a:br>
              <a:rPr kumimoji="0" lang="en-US" sz="4400" b="0" i="0" u="none" strike="noStrike" cap="none" normalizeH="0" baseline="0" smtClean="0">
                <a:ln>
                  <a:noFill/>
                </a:ln>
                <a:solidFill>
                  <a:srgbClr val="000000"/>
                </a:solidFill>
                <a:effectLst/>
                <a:latin typeface="Calibri" pitchFamily="34" charset="0"/>
                <a:cs typeface="Calibri"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0041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NAMES OF DRUGS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
            </a:r>
            <a:br>
              <a:rPr lang="en-US" b="1" dirty="0" smtClean="0"/>
            </a:br>
            <a:r>
              <a:rPr lang="en-US" dirty="0" smtClean="0"/>
              <a:t>As a drug goes through different stages of evaluation, it assumes and retains many</a:t>
            </a:r>
            <a:br>
              <a:rPr lang="en-US" dirty="0" smtClean="0"/>
            </a:br>
            <a:r>
              <a:rPr lang="en-US" dirty="0" smtClean="0"/>
              <a:t>names:</a:t>
            </a:r>
            <a:br>
              <a:rPr lang="en-US" dirty="0" smtClean="0"/>
            </a:br>
            <a:r>
              <a:rPr lang="en-US" dirty="0" smtClean="0"/>
              <a:t>a. Chemical name –Is the name that shows the chemical formulae of the drug.</a:t>
            </a:r>
            <a:br>
              <a:rPr lang="en-US" dirty="0" smtClean="0"/>
            </a:br>
            <a:r>
              <a:rPr lang="en-US" dirty="0" smtClean="0"/>
              <a:t>b. Generic name – Is the name assigned to the drug by the company that first made it. </a:t>
            </a:r>
            <a:r>
              <a:rPr lang="en-US" dirty="0" err="1" smtClean="0"/>
              <a:t>It‟s</a:t>
            </a:r>
            <a:r>
              <a:rPr lang="en-US" dirty="0" smtClean="0"/>
              <a:t> also called official name or nonproprietary name or approved name.</a:t>
            </a:r>
            <a:br>
              <a:rPr lang="en-US" dirty="0" smtClean="0"/>
            </a:br>
            <a:r>
              <a:rPr lang="en-US" dirty="0" smtClean="0"/>
              <a:t>c. Trade name/proprietary name-name that identifies the different </a:t>
            </a:r>
            <a:r>
              <a:rPr lang="en-US" dirty="0" err="1" smtClean="0"/>
              <a:t>manufacturerof</a:t>
            </a:r>
            <a:r>
              <a:rPr lang="en-US" dirty="0" smtClean="0"/>
              <a:t> a particular drug</a:t>
            </a:r>
            <a:br>
              <a:rPr lang="en-US" dirty="0" smtClean="0"/>
            </a:br>
            <a:endParaRPr lang="en-US" dirty="0"/>
          </a:p>
        </p:txBody>
      </p:sp>
    </p:spTree>
    <p:extLst>
      <p:ext uri="{BB962C8B-B14F-4D97-AF65-F5344CB8AC3E}">
        <p14:creationId xmlns:p14="http://schemas.microsoft.com/office/powerpoint/2010/main" val="379960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 of a Drug Profile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r>
              <a:rPr lang="en-US" dirty="0"/>
              <a:t>Names</a:t>
            </a:r>
            <a:br>
              <a:rPr lang="en-US" dirty="0"/>
            </a:br>
            <a:r>
              <a:rPr lang="en-US" dirty="0"/>
              <a:t>• Classification (</a:t>
            </a:r>
            <a:r>
              <a:rPr lang="en-US" dirty="0" smtClean="0"/>
              <a:t>including prototype</a:t>
            </a:r>
            <a:r>
              <a:rPr lang="en-US" dirty="0"/>
              <a:t>)</a:t>
            </a:r>
            <a:br>
              <a:rPr lang="en-US" dirty="0"/>
            </a:br>
            <a:r>
              <a:rPr lang="en-US" dirty="0"/>
              <a:t>• Mechanism of Action</a:t>
            </a:r>
            <a:br>
              <a:rPr lang="en-US" dirty="0"/>
            </a:br>
            <a:r>
              <a:rPr lang="en-US" dirty="0"/>
              <a:t>• Kinetics</a:t>
            </a:r>
            <a:br>
              <a:rPr lang="en-US" dirty="0"/>
            </a:br>
            <a:r>
              <a:rPr lang="en-US" dirty="0"/>
              <a:t>• Indications</a:t>
            </a:r>
            <a:br>
              <a:rPr lang="en-US" dirty="0"/>
            </a:br>
            <a:r>
              <a:rPr lang="en-US" dirty="0"/>
              <a:t>• Contraindications</a:t>
            </a:r>
            <a:br>
              <a:rPr lang="en-US" dirty="0"/>
            </a:br>
            <a:r>
              <a:rPr lang="en-US" dirty="0"/>
              <a:t>• Side Effects</a:t>
            </a:r>
            <a:br>
              <a:rPr lang="en-US" dirty="0"/>
            </a:br>
            <a:r>
              <a:rPr lang="en-US" dirty="0"/>
              <a:t>• Interactions</a:t>
            </a:r>
            <a:br>
              <a:rPr lang="en-US" dirty="0"/>
            </a:br>
            <a:r>
              <a:rPr lang="en-US" dirty="0"/>
              <a:t>• Routes </a:t>
            </a:r>
            <a:r>
              <a:rPr lang="en-US" dirty="0" smtClean="0"/>
              <a:t>of Administration</a:t>
            </a:r>
            <a:r>
              <a:rPr lang="en-US" dirty="0"/>
              <a:t/>
            </a:r>
            <a:br>
              <a:rPr lang="en-US" dirty="0"/>
            </a:br>
            <a:r>
              <a:rPr lang="en-US" dirty="0"/>
              <a:t>• Dosage</a:t>
            </a:r>
            <a:br>
              <a:rPr lang="en-US" dirty="0"/>
            </a:br>
            <a:r>
              <a:rPr lang="en-US" dirty="0"/>
              <a:t>• How Supplied</a:t>
            </a:r>
            <a:br>
              <a:rPr lang="en-US" dirty="0"/>
            </a:br>
            <a:r>
              <a:rPr lang="en-US" dirty="0"/>
              <a:t>• Special Considerations </a:t>
            </a:r>
            <a:br>
              <a:rPr lang="en-US" dirty="0"/>
            </a:br>
            <a:endParaRPr lang="en-US" dirty="0"/>
          </a:p>
        </p:txBody>
      </p:sp>
    </p:spTree>
    <p:extLst>
      <p:ext uri="{BB962C8B-B14F-4D97-AF65-F5344CB8AC3E}">
        <p14:creationId xmlns:p14="http://schemas.microsoft.com/office/powerpoint/2010/main" val="166008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511</Words>
  <Application>Microsoft Office PowerPoint</Application>
  <PresentationFormat>On-screen Show (4:3)</PresentationFormat>
  <Paragraphs>98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pharmacology</vt:lpstr>
      <vt:lpstr>PowerPoint Presentation</vt:lpstr>
      <vt:lpstr>PowerPoint Presentation</vt:lpstr>
      <vt:lpstr>Sources of drugs</vt:lpstr>
      <vt:lpstr>Six Rights of Medication Administration</vt:lpstr>
      <vt:lpstr>Controlled substances</vt:lpstr>
      <vt:lpstr>PowerPoint Presentation</vt:lpstr>
      <vt:lpstr>NAMES OF DRUGS</vt:lpstr>
      <vt:lpstr>Components of a Drug Profile </vt:lpstr>
      <vt:lpstr>Drug evaluation</vt:lpstr>
      <vt:lpstr>Pre-Clinical</vt:lpstr>
      <vt:lpstr>Phase I</vt:lpstr>
      <vt:lpstr>Phase II</vt:lpstr>
      <vt:lpstr>Phase III </vt:lpstr>
      <vt:lpstr>Phase IV</vt:lpstr>
      <vt:lpstr>PowerPoint Presentation</vt:lpstr>
      <vt:lpstr>Definitions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Routes of Drug Administration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pharmacology</dc:title>
  <dc:creator>Admin</dc:creator>
  <cp:lastModifiedBy>Admin</cp:lastModifiedBy>
  <cp:revision>5</cp:revision>
  <dcterms:created xsi:type="dcterms:W3CDTF">2023-06-19T16:47:03Z</dcterms:created>
  <dcterms:modified xsi:type="dcterms:W3CDTF">2023-12-18T16:23:24Z</dcterms:modified>
</cp:coreProperties>
</file>