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3"/>
  </p:notesMasterIdLst>
  <p:sldIdLst>
    <p:sldId id="256" r:id="rId2"/>
    <p:sldId id="319" r:id="rId3"/>
    <p:sldId id="257" r:id="rId4"/>
    <p:sldId id="258" r:id="rId5"/>
    <p:sldId id="260" r:id="rId6"/>
    <p:sldId id="259" r:id="rId7"/>
    <p:sldId id="805"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379" r:id="rId33"/>
    <p:sldId id="286" r:id="rId34"/>
    <p:sldId id="323" r:id="rId35"/>
    <p:sldId id="288" r:id="rId36"/>
    <p:sldId id="287" r:id="rId37"/>
    <p:sldId id="380" r:id="rId38"/>
    <p:sldId id="381" r:id="rId39"/>
    <p:sldId id="382" r:id="rId40"/>
    <p:sldId id="289" r:id="rId41"/>
    <p:sldId id="290" r:id="rId42"/>
    <p:sldId id="292" r:id="rId43"/>
    <p:sldId id="293" r:id="rId44"/>
    <p:sldId id="383" r:id="rId45"/>
    <p:sldId id="296" r:id="rId46"/>
    <p:sldId id="294" r:id="rId47"/>
    <p:sldId id="295" r:id="rId48"/>
    <p:sldId id="300" r:id="rId49"/>
    <p:sldId id="297" r:id="rId50"/>
    <p:sldId id="298" r:id="rId51"/>
    <p:sldId id="299" r:id="rId52"/>
    <p:sldId id="302" r:id="rId53"/>
    <p:sldId id="303" r:id="rId54"/>
    <p:sldId id="305" r:id="rId55"/>
    <p:sldId id="306" r:id="rId56"/>
    <p:sldId id="308" r:id="rId57"/>
    <p:sldId id="310" r:id="rId58"/>
    <p:sldId id="320" r:id="rId59"/>
    <p:sldId id="321" r:id="rId60"/>
    <p:sldId id="311" r:id="rId61"/>
    <p:sldId id="312" r:id="rId62"/>
    <p:sldId id="313" r:id="rId63"/>
    <p:sldId id="309" r:id="rId64"/>
    <p:sldId id="315" r:id="rId65"/>
    <p:sldId id="316" r:id="rId66"/>
    <p:sldId id="317" r:id="rId67"/>
    <p:sldId id="318" r:id="rId68"/>
    <p:sldId id="324" r:id="rId69"/>
    <p:sldId id="325" r:id="rId70"/>
    <p:sldId id="327" r:id="rId71"/>
    <p:sldId id="328" r:id="rId72"/>
    <p:sldId id="329" r:id="rId73"/>
    <p:sldId id="330" r:id="rId74"/>
    <p:sldId id="331" r:id="rId75"/>
    <p:sldId id="332" r:id="rId76"/>
    <p:sldId id="333" r:id="rId77"/>
    <p:sldId id="359" r:id="rId78"/>
    <p:sldId id="334" r:id="rId79"/>
    <p:sldId id="335" r:id="rId80"/>
    <p:sldId id="336" r:id="rId81"/>
    <p:sldId id="337" r:id="rId82"/>
    <p:sldId id="338" r:id="rId83"/>
    <p:sldId id="779" r:id="rId84"/>
    <p:sldId id="339" r:id="rId85"/>
    <p:sldId id="340" r:id="rId86"/>
    <p:sldId id="341" r:id="rId87"/>
    <p:sldId id="342" r:id="rId88"/>
    <p:sldId id="360"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406" r:id="rId105"/>
    <p:sldId id="405" r:id="rId106"/>
    <p:sldId id="361" r:id="rId107"/>
    <p:sldId id="362" r:id="rId108"/>
    <p:sldId id="363" r:id="rId109"/>
    <p:sldId id="364" r:id="rId110"/>
    <p:sldId id="365" r:id="rId111"/>
    <p:sldId id="366" r:id="rId112"/>
    <p:sldId id="367" r:id="rId113"/>
    <p:sldId id="369" r:id="rId114"/>
    <p:sldId id="370" r:id="rId115"/>
    <p:sldId id="371" r:id="rId116"/>
    <p:sldId id="372" r:id="rId117"/>
    <p:sldId id="373" r:id="rId118"/>
    <p:sldId id="780" r:id="rId119"/>
    <p:sldId id="781" r:id="rId120"/>
    <p:sldId id="782" r:id="rId121"/>
    <p:sldId id="783" r:id="rId122"/>
    <p:sldId id="784" r:id="rId123"/>
    <p:sldId id="785" r:id="rId124"/>
    <p:sldId id="786" r:id="rId125"/>
    <p:sldId id="787" r:id="rId126"/>
    <p:sldId id="788" r:id="rId127"/>
    <p:sldId id="789" r:id="rId128"/>
    <p:sldId id="374" r:id="rId129"/>
    <p:sldId id="375" r:id="rId130"/>
    <p:sldId id="376" r:id="rId131"/>
    <p:sldId id="804" r:id="rId132"/>
    <p:sldId id="377" r:id="rId133"/>
    <p:sldId id="378" r:id="rId134"/>
    <p:sldId id="384" r:id="rId135"/>
    <p:sldId id="385" r:id="rId136"/>
    <p:sldId id="386" r:id="rId137"/>
    <p:sldId id="387" r:id="rId138"/>
    <p:sldId id="388" r:id="rId139"/>
    <p:sldId id="389" r:id="rId140"/>
    <p:sldId id="390" r:id="rId141"/>
    <p:sldId id="391" r:id="rId142"/>
    <p:sldId id="396" r:id="rId143"/>
    <p:sldId id="392" r:id="rId144"/>
    <p:sldId id="393" r:id="rId145"/>
    <p:sldId id="403" r:id="rId146"/>
    <p:sldId id="394" r:id="rId147"/>
    <p:sldId id="395" r:id="rId148"/>
    <p:sldId id="401" r:id="rId149"/>
    <p:sldId id="404" r:id="rId150"/>
    <p:sldId id="402" r:id="rId151"/>
    <p:sldId id="407" r:id="rId152"/>
    <p:sldId id="408" r:id="rId153"/>
    <p:sldId id="410" r:id="rId154"/>
    <p:sldId id="411" r:id="rId155"/>
    <p:sldId id="417" r:id="rId156"/>
    <p:sldId id="412" r:id="rId157"/>
    <p:sldId id="416" r:id="rId158"/>
    <p:sldId id="414" r:id="rId159"/>
    <p:sldId id="415" r:id="rId160"/>
    <p:sldId id="420" r:id="rId161"/>
    <p:sldId id="419" r:id="rId162"/>
    <p:sldId id="422" r:id="rId163"/>
    <p:sldId id="421" r:id="rId164"/>
    <p:sldId id="423" r:id="rId165"/>
    <p:sldId id="424" r:id="rId166"/>
    <p:sldId id="425" r:id="rId167"/>
    <p:sldId id="426" r:id="rId168"/>
    <p:sldId id="427" r:id="rId169"/>
    <p:sldId id="428" r:id="rId170"/>
    <p:sldId id="429" r:id="rId171"/>
    <p:sldId id="430" r:id="rId172"/>
    <p:sldId id="431" r:id="rId173"/>
    <p:sldId id="450" r:id="rId174"/>
    <p:sldId id="432" r:id="rId175"/>
    <p:sldId id="433" r:id="rId176"/>
    <p:sldId id="434" r:id="rId177"/>
    <p:sldId id="435" r:id="rId178"/>
    <p:sldId id="436" r:id="rId179"/>
    <p:sldId id="437" r:id="rId180"/>
    <p:sldId id="438" r:id="rId181"/>
    <p:sldId id="439" r:id="rId182"/>
    <p:sldId id="440" r:id="rId183"/>
    <p:sldId id="441" r:id="rId184"/>
    <p:sldId id="775" r:id="rId185"/>
    <p:sldId id="442" r:id="rId186"/>
    <p:sldId id="443" r:id="rId187"/>
    <p:sldId id="444" r:id="rId188"/>
    <p:sldId id="445" r:id="rId189"/>
    <p:sldId id="447" r:id="rId190"/>
    <p:sldId id="448" r:id="rId191"/>
    <p:sldId id="449" r:id="rId192"/>
    <p:sldId id="451" r:id="rId193"/>
    <p:sldId id="452" r:id="rId194"/>
    <p:sldId id="453" r:id="rId195"/>
    <p:sldId id="454" r:id="rId196"/>
    <p:sldId id="455" r:id="rId197"/>
    <p:sldId id="456" r:id="rId198"/>
    <p:sldId id="457" r:id="rId199"/>
    <p:sldId id="458" r:id="rId200"/>
    <p:sldId id="459" r:id="rId201"/>
    <p:sldId id="461" r:id="rId202"/>
    <p:sldId id="462" r:id="rId203"/>
    <p:sldId id="460"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790" r:id="rId226"/>
    <p:sldId id="776" r:id="rId227"/>
    <p:sldId id="791"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5" r:id="rId277"/>
    <p:sldId id="533" r:id="rId278"/>
    <p:sldId id="534" r:id="rId279"/>
    <p:sldId id="536" r:id="rId280"/>
    <p:sldId id="537" r:id="rId281"/>
    <p:sldId id="538" r:id="rId282"/>
    <p:sldId id="539" r:id="rId283"/>
    <p:sldId id="540" r:id="rId284"/>
    <p:sldId id="541" r:id="rId285"/>
    <p:sldId id="542" r:id="rId286"/>
    <p:sldId id="543" r:id="rId287"/>
    <p:sldId id="552" r:id="rId288"/>
    <p:sldId id="546" r:id="rId289"/>
    <p:sldId id="547" r:id="rId290"/>
    <p:sldId id="548" r:id="rId291"/>
    <p:sldId id="549" r:id="rId292"/>
    <p:sldId id="545" r:id="rId293"/>
    <p:sldId id="550" r:id="rId294"/>
    <p:sldId id="551" r:id="rId295"/>
    <p:sldId id="553" r:id="rId296"/>
    <p:sldId id="554" r:id="rId297"/>
    <p:sldId id="555" r:id="rId298"/>
    <p:sldId id="556" r:id="rId299"/>
    <p:sldId id="557" r:id="rId300"/>
    <p:sldId id="558" r:id="rId301"/>
    <p:sldId id="561" r:id="rId302"/>
    <p:sldId id="777" r:id="rId303"/>
    <p:sldId id="562" r:id="rId304"/>
    <p:sldId id="560" r:id="rId305"/>
    <p:sldId id="563" r:id="rId306"/>
    <p:sldId id="566" r:id="rId307"/>
    <p:sldId id="567" r:id="rId308"/>
    <p:sldId id="569" r:id="rId309"/>
    <p:sldId id="570" r:id="rId310"/>
    <p:sldId id="571" r:id="rId311"/>
    <p:sldId id="564" r:id="rId312"/>
    <p:sldId id="565" r:id="rId313"/>
    <p:sldId id="572" r:id="rId314"/>
    <p:sldId id="573" r:id="rId315"/>
    <p:sldId id="574" r:id="rId316"/>
    <p:sldId id="575" r:id="rId317"/>
    <p:sldId id="576" r:id="rId318"/>
    <p:sldId id="577" r:id="rId319"/>
    <p:sldId id="578" r:id="rId320"/>
    <p:sldId id="579" r:id="rId321"/>
    <p:sldId id="580" r:id="rId322"/>
    <p:sldId id="583" r:id="rId323"/>
    <p:sldId id="581" r:id="rId324"/>
    <p:sldId id="582" r:id="rId325"/>
    <p:sldId id="584" r:id="rId326"/>
    <p:sldId id="585" r:id="rId327"/>
    <p:sldId id="586" r:id="rId328"/>
    <p:sldId id="587" r:id="rId329"/>
    <p:sldId id="588" r:id="rId330"/>
    <p:sldId id="589" r:id="rId331"/>
    <p:sldId id="590" r:id="rId332"/>
    <p:sldId id="591" r:id="rId333"/>
    <p:sldId id="592" r:id="rId334"/>
    <p:sldId id="593" r:id="rId335"/>
    <p:sldId id="594" r:id="rId336"/>
    <p:sldId id="595" r:id="rId337"/>
    <p:sldId id="596" r:id="rId338"/>
    <p:sldId id="597" r:id="rId339"/>
    <p:sldId id="598" r:id="rId340"/>
    <p:sldId id="599" r:id="rId341"/>
    <p:sldId id="600" r:id="rId342"/>
    <p:sldId id="601" r:id="rId343"/>
    <p:sldId id="602" r:id="rId344"/>
    <p:sldId id="603" r:id="rId345"/>
    <p:sldId id="604" r:id="rId346"/>
    <p:sldId id="605" r:id="rId347"/>
    <p:sldId id="606" r:id="rId348"/>
    <p:sldId id="607" r:id="rId349"/>
    <p:sldId id="608" r:id="rId350"/>
    <p:sldId id="609" r:id="rId351"/>
    <p:sldId id="610" r:id="rId352"/>
    <p:sldId id="611" r:id="rId353"/>
    <p:sldId id="612" r:id="rId354"/>
    <p:sldId id="613" r:id="rId355"/>
    <p:sldId id="614" r:id="rId356"/>
    <p:sldId id="615" r:id="rId357"/>
    <p:sldId id="616" r:id="rId358"/>
    <p:sldId id="617" r:id="rId359"/>
    <p:sldId id="618" r:id="rId360"/>
    <p:sldId id="619" r:id="rId361"/>
    <p:sldId id="620" r:id="rId362"/>
    <p:sldId id="621" r:id="rId363"/>
    <p:sldId id="622" r:id="rId364"/>
    <p:sldId id="623" r:id="rId365"/>
    <p:sldId id="624" r:id="rId366"/>
    <p:sldId id="625" r:id="rId367"/>
    <p:sldId id="626" r:id="rId368"/>
    <p:sldId id="627" r:id="rId369"/>
    <p:sldId id="628" r:id="rId370"/>
    <p:sldId id="629" r:id="rId371"/>
    <p:sldId id="630" r:id="rId372"/>
    <p:sldId id="631" r:id="rId373"/>
    <p:sldId id="632" r:id="rId374"/>
    <p:sldId id="633" r:id="rId375"/>
    <p:sldId id="634" r:id="rId376"/>
    <p:sldId id="635" r:id="rId377"/>
    <p:sldId id="636" r:id="rId378"/>
    <p:sldId id="637" r:id="rId379"/>
    <p:sldId id="638" r:id="rId380"/>
    <p:sldId id="639" r:id="rId381"/>
    <p:sldId id="640" r:id="rId382"/>
    <p:sldId id="641" r:id="rId383"/>
    <p:sldId id="642" r:id="rId384"/>
    <p:sldId id="645" r:id="rId385"/>
    <p:sldId id="644" r:id="rId386"/>
    <p:sldId id="646" r:id="rId387"/>
    <p:sldId id="647" r:id="rId388"/>
    <p:sldId id="648" r:id="rId389"/>
    <p:sldId id="649" r:id="rId390"/>
    <p:sldId id="650" r:id="rId391"/>
    <p:sldId id="651" r:id="rId392"/>
    <p:sldId id="652" r:id="rId393"/>
    <p:sldId id="653" r:id="rId394"/>
    <p:sldId id="656" r:id="rId395"/>
    <p:sldId id="654" r:id="rId396"/>
    <p:sldId id="655" r:id="rId397"/>
    <p:sldId id="657" r:id="rId398"/>
    <p:sldId id="658" r:id="rId399"/>
    <p:sldId id="659" r:id="rId400"/>
    <p:sldId id="660" r:id="rId401"/>
    <p:sldId id="661" r:id="rId402"/>
    <p:sldId id="792" r:id="rId403"/>
    <p:sldId id="793" r:id="rId404"/>
    <p:sldId id="794" r:id="rId405"/>
    <p:sldId id="663" r:id="rId406"/>
    <p:sldId id="665" r:id="rId407"/>
    <p:sldId id="666" r:id="rId408"/>
    <p:sldId id="664" r:id="rId409"/>
    <p:sldId id="795" r:id="rId410"/>
    <p:sldId id="669" r:id="rId411"/>
    <p:sldId id="796" r:id="rId412"/>
    <p:sldId id="670" r:id="rId413"/>
    <p:sldId id="671" r:id="rId414"/>
    <p:sldId id="672" r:id="rId415"/>
    <p:sldId id="673" r:id="rId416"/>
    <p:sldId id="676" r:id="rId417"/>
    <p:sldId id="677" r:id="rId418"/>
    <p:sldId id="679" r:id="rId419"/>
    <p:sldId id="680" r:id="rId420"/>
    <p:sldId id="681" r:id="rId421"/>
    <p:sldId id="682" r:id="rId422"/>
    <p:sldId id="683" r:id="rId423"/>
    <p:sldId id="699" r:id="rId424"/>
    <p:sldId id="684" r:id="rId425"/>
    <p:sldId id="685" r:id="rId426"/>
    <p:sldId id="686" r:id="rId427"/>
    <p:sldId id="689" r:id="rId428"/>
    <p:sldId id="690" r:id="rId429"/>
    <p:sldId id="691" r:id="rId430"/>
    <p:sldId id="692" r:id="rId431"/>
    <p:sldId id="797" r:id="rId432"/>
    <p:sldId id="693" r:id="rId433"/>
    <p:sldId id="694" r:id="rId434"/>
    <p:sldId id="695" r:id="rId435"/>
    <p:sldId id="696" r:id="rId436"/>
    <p:sldId id="697" r:id="rId437"/>
    <p:sldId id="698" r:id="rId438"/>
    <p:sldId id="700" r:id="rId439"/>
    <p:sldId id="701" r:id="rId440"/>
    <p:sldId id="702" r:id="rId441"/>
    <p:sldId id="703" r:id="rId442"/>
    <p:sldId id="798" r:id="rId443"/>
    <p:sldId id="704" r:id="rId444"/>
    <p:sldId id="705" r:id="rId445"/>
    <p:sldId id="706" r:id="rId446"/>
    <p:sldId id="707" r:id="rId447"/>
    <p:sldId id="708" r:id="rId448"/>
    <p:sldId id="709" r:id="rId449"/>
    <p:sldId id="710" r:id="rId450"/>
    <p:sldId id="711" r:id="rId451"/>
    <p:sldId id="712" r:id="rId452"/>
    <p:sldId id="713" r:id="rId453"/>
    <p:sldId id="714" r:id="rId454"/>
    <p:sldId id="715" r:id="rId455"/>
    <p:sldId id="799" r:id="rId456"/>
    <p:sldId id="716" r:id="rId457"/>
    <p:sldId id="717" r:id="rId458"/>
    <p:sldId id="718" r:id="rId459"/>
    <p:sldId id="719" r:id="rId460"/>
    <p:sldId id="720" r:id="rId461"/>
    <p:sldId id="721" r:id="rId462"/>
    <p:sldId id="722" r:id="rId463"/>
    <p:sldId id="723" r:id="rId464"/>
    <p:sldId id="724" r:id="rId465"/>
    <p:sldId id="725" r:id="rId466"/>
    <p:sldId id="727" r:id="rId467"/>
    <p:sldId id="728" r:id="rId468"/>
    <p:sldId id="729" r:id="rId469"/>
    <p:sldId id="730" r:id="rId470"/>
    <p:sldId id="731" r:id="rId471"/>
    <p:sldId id="745" r:id="rId472"/>
    <p:sldId id="800" r:id="rId473"/>
    <p:sldId id="746" r:id="rId474"/>
    <p:sldId id="732" r:id="rId475"/>
    <p:sldId id="733" r:id="rId476"/>
    <p:sldId id="736" r:id="rId477"/>
    <p:sldId id="737" r:id="rId478"/>
    <p:sldId id="801" r:id="rId479"/>
    <p:sldId id="738" r:id="rId480"/>
    <p:sldId id="739" r:id="rId481"/>
    <p:sldId id="740" r:id="rId482"/>
    <p:sldId id="741" r:id="rId483"/>
    <p:sldId id="802" r:id="rId484"/>
    <p:sldId id="742" r:id="rId485"/>
    <p:sldId id="743" r:id="rId486"/>
    <p:sldId id="744" r:id="rId487"/>
    <p:sldId id="803" r:id="rId488"/>
    <p:sldId id="747" r:id="rId489"/>
    <p:sldId id="748" r:id="rId490"/>
    <p:sldId id="749" r:id="rId491"/>
    <p:sldId id="750" r:id="rId492"/>
    <p:sldId id="751" r:id="rId493"/>
    <p:sldId id="752" r:id="rId494"/>
    <p:sldId id="753" r:id="rId495"/>
    <p:sldId id="754" r:id="rId496"/>
    <p:sldId id="755" r:id="rId497"/>
    <p:sldId id="756" r:id="rId498"/>
    <p:sldId id="758" r:id="rId499"/>
    <p:sldId id="759" r:id="rId500"/>
    <p:sldId id="757" r:id="rId501"/>
    <p:sldId id="760" r:id="rId502"/>
    <p:sldId id="761" r:id="rId503"/>
    <p:sldId id="762" r:id="rId504"/>
    <p:sldId id="763" r:id="rId505"/>
    <p:sldId id="764" r:id="rId506"/>
    <p:sldId id="765" r:id="rId507"/>
    <p:sldId id="766" r:id="rId508"/>
    <p:sldId id="770" r:id="rId509"/>
    <p:sldId id="771" r:id="rId510"/>
    <p:sldId id="772" r:id="rId511"/>
    <p:sldId id="773" r:id="rId5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xmlns=""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60A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6988" autoAdjust="0"/>
  </p:normalViewPr>
  <p:slideViewPr>
    <p:cSldViewPr snapToGrid="0">
      <p:cViewPr varScale="1">
        <p:scale>
          <a:sx n="63" d="100"/>
          <a:sy n="63" d="100"/>
        </p:scale>
        <p:origin x="-720" y="-11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503" Type="http://schemas.openxmlformats.org/officeDocument/2006/relationships/slide" Target="slides/slide502.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514"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515"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516"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506" Type="http://schemas.openxmlformats.org/officeDocument/2006/relationships/slide" Target="slides/slide50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517"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7" Type="http://schemas.openxmlformats.org/officeDocument/2006/relationships/slide" Target="slides/slide506.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518"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508" Type="http://schemas.openxmlformats.org/officeDocument/2006/relationships/slide" Target="slides/slide507.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519" Type="http://schemas.microsoft.com/office/2015/10/relationships/revisionInfo" Target="revisionInfo.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509" Type="http://schemas.openxmlformats.org/officeDocument/2006/relationships/slide" Target="slides/slide508.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1B44-FE9F-429F-B680-03F5945116FA}" type="datetimeFigureOut">
              <a:rPr lang="en-US" smtClean="0"/>
              <a:t>11/15/2019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F8D3-F54B-48E0-BF50-C8E8DB55381B}" type="slidenum">
              <a:rPr lang="en-US" smtClean="0"/>
              <a:t>‹#›</a:t>
            </a:fld>
            <a:endParaRPr lang="en-US" dirty="0"/>
          </a:p>
        </p:txBody>
      </p:sp>
    </p:spTree>
    <p:extLst>
      <p:ext uri="{BB962C8B-B14F-4D97-AF65-F5344CB8AC3E}">
        <p14:creationId xmlns:p14="http://schemas.microsoft.com/office/powerpoint/2010/main" val="88405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CAF8D3-F54B-48E0-BF50-C8E8DB55381B}" type="slidenum">
              <a:rPr lang="en-US" smtClean="0"/>
              <a:t>1</a:t>
            </a:fld>
            <a:endParaRPr lang="en-US" dirty="0"/>
          </a:p>
        </p:txBody>
      </p:sp>
    </p:spTree>
    <p:extLst>
      <p:ext uri="{BB962C8B-B14F-4D97-AF65-F5344CB8AC3E}">
        <p14:creationId xmlns:p14="http://schemas.microsoft.com/office/powerpoint/2010/main" val="128882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20</a:t>
            </a:fld>
            <a:endParaRPr lang="en-US" dirty="0"/>
          </a:p>
        </p:txBody>
      </p:sp>
    </p:spTree>
    <p:extLst>
      <p:ext uri="{BB962C8B-B14F-4D97-AF65-F5344CB8AC3E}">
        <p14:creationId xmlns:p14="http://schemas.microsoft.com/office/powerpoint/2010/main" val="365014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22</a:t>
            </a:fld>
            <a:endParaRPr lang="en-US" dirty="0"/>
          </a:p>
        </p:txBody>
      </p:sp>
    </p:spTree>
    <p:extLst>
      <p:ext uri="{BB962C8B-B14F-4D97-AF65-F5344CB8AC3E}">
        <p14:creationId xmlns:p14="http://schemas.microsoft.com/office/powerpoint/2010/main" val="10442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151</a:t>
            </a:fld>
            <a:endParaRPr lang="en-US"/>
          </a:p>
        </p:txBody>
      </p:sp>
    </p:spTree>
    <p:extLst>
      <p:ext uri="{BB962C8B-B14F-4D97-AF65-F5344CB8AC3E}">
        <p14:creationId xmlns:p14="http://schemas.microsoft.com/office/powerpoint/2010/main" val="341859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459</a:t>
            </a:fld>
            <a:endParaRPr lang="en-US" dirty="0"/>
          </a:p>
        </p:txBody>
      </p:sp>
    </p:spTree>
    <p:extLst>
      <p:ext uri="{BB962C8B-B14F-4D97-AF65-F5344CB8AC3E}">
        <p14:creationId xmlns:p14="http://schemas.microsoft.com/office/powerpoint/2010/main" val="199191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FBFAE-DA2C-4A55-BB50-F6EC1F7F1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CA2804D-8261-4A8F-ADCB-531843BC5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D61BC-EBAA-4D34-8892-188813082F9A}"/>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5" name="Footer Placeholder 4">
            <a:extLst>
              <a:ext uri="{FF2B5EF4-FFF2-40B4-BE49-F238E27FC236}">
                <a16:creationId xmlns="" xmlns:a16="http://schemas.microsoft.com/office/drawing/2014/main" id="{2D37105E-9213-43DF-8120-5E01C95C4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8FB3FBF-02AD-430E-AE2F-50C20308094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6429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9FAE9-4E57-42A8-BB39-C194D5D1F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02115E3-CFED-4739-A0E7-19CA9760FF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136872-0483-49CD-8BA3-2127378D5A31}"/>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5" name="Footer Placeholder 4">
            <a:extLst>
              <a:ext uri="{FF2B5EF4-FFF2-40B4-BE49-F238E27FC236}">
                <a16:creationId xmlns="" xmlns:a16="http://schemas.microsoft.com/office/drawing/2014/main" id="{D96A69B5-81DF-4EF2-BF2F-50D39EC5EE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246F350-63BA-462D-AC14-C67AF577766B}"/>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252375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455238A-F58F-4286-8685-8D9593EF4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F6F43B-96CB-4A0D-A90B-5CB9793E1D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07AABD-D9BE-46F2-96DF-EEBD703C9CA2}"/>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5" name="Footer Placeholder 4">
            <a:extLst>
              <a:ext uri="{FF2B5EF4-FFF2-40B4-BE49-F238E27FC236}">
                <a16:creationId xmlns="" xmlns:a16="http://schemas.microsoft.com/office/drawing/2014/main" id="{B8599B93-452D-4EFB-963C-0E41196C7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9080080-1162-430B-98A5-4545A320D554}"/>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21339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1ADF6F-0960-4267-9F9F-B36C1F9F4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F894FA8-F46F-419F-AC28-36FBAA65FC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B29D17-8220-423B-9C40-54404A798787}"/>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5" name="Footer Placeholder 4">
            <a:extLst>
              <a:ext uri="{FF2B5EF4-FFF2-40B4-BE49-F238E27FC236}">
                <a16:creationId xmlns="" xmlns:a16="http://schemas.microsoft.com/office/drawing/2014/main" id="{D46AB2F9-403A-4728-887F-C0DB7158B1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EE54D6D-248A-4546-A0DD-DA8523D2E9D8}"/>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372209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F381E-8006-4194-B532-17005A3C5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3457593-0171-48A4-A680-ABD09A842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F12F027-E111-4BBF-A2AD-301080AB03EC}"/>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5" name="Footer Placeholder 4">
            <a:extLst>
              <a:ext uri="{FF2B5EF4-FFF2-40B4-BE49-F238E27FC236}">
                <a16:creationId xmlns="" xmlns:a16="http://schemas.microsoft.com/office/drawing/2014/main" id="{745A752C-7DA1-49F4-B3AA-5F12AB2FB3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E68269B-7132-4D4A-ACF0-21E26E7D0538}"/>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8273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4D3A1-A9F8-4FC7-B658-C4E2ACF5A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DBA81FD-7127-4F0D-9230-7AA9E7209D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FC46AAC-9CC4-4CBC-8293-D0B84D24FB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2123B78-C8A1-4C7D-AEE6-D9905C3ED606}"/>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6" name="Footer Placeholder 5">
            <a:extLst>
              <a:ext uri="{FF2B5EF4-FFF2-40B4-BE49-F238E27FC236}">
                <a16:creationId xmlns="" xmlns:a16="http://schemas.microsoft.com/office/drawing/2014/main" id="{22439E38-8590-4A2B-8726-2FEC50E61F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232804C-2BAF-433D-8DCE-B9E934BC2AB4}"/>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425029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83B3B0-C239-4CB4-A259-F9D7ACE9C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1A4CFE5-DA6D-4513-9E56-AF4DC1842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587D123-1093-4D2A-B4BA-4245E4D4F4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B6FC04E-1DD6-4699-A60A-187B43AB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511BFCB-3BB6-4026-B662-E7EB137918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76245F9-FBFE-4B9B-BD42-F9E0CB8D5B83}"/>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8" name="Footer Placeholder 7">
            <a:extLst>
              <a:ext uri="{FF2B5EF4-FFF2-40B4-BE49-F238E27FC236}">
                <a16:creationId xmlns="" xmlns:a16="http://schemas.microsoft.com/office/drawing/2014/main" id="{104F60AA-172E-4725-9BC8-FE687CDFDA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7DF79933-D9BA-4178-A32F-EA4F899BDF8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328636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897525-6D35-4D70-A22D-5313BD1B6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61B6906-6C20-4345-BB5F-B4B42D7F3C71}"/>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4" name="Footer Placeholder 3">
            <a:extLst>
              <a:ext uri="{FF2B5EF4-FFF2-40B4-BE49-F238E27FC236}">
                <a16:creationId xmlns="" xmlns:a16="http://schemas.microsoft.com/office/drawing/2014/main" id="{8E37B875-064F-4E92-9A6C-567353B675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863A77C-B2B8-4865-8985-8452DCAFB16F}"/>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411475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1E9B7C-11A9-4058-8B3B-53751F548F63}"/>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3" name="Footer Placeholder 2">
            <a:extLst>
              <a:ext uri="{FF2B5EF4-FFF2-40B4-BE49-F238E27FC236}">
                <a16:creationId xmlns="" xmlns:a16="http://schemas.microsoft.com/office/drawing/2014/main" id="{EB2FED2C-6640-431E-A426-311CD7082D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75DF917B-EF09-4753-9765-7B082DE7829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4719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AD3A96-A385-46CE-A7D2-F8314D4DD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BCEF523-9D7A-4983-A920-AC04D8331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755BFC-5064-4A1E-8333-AF3B3C71C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B69F2DE-B313-4C8A-821D-0EDA90DD130A}"/>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6" name="Footer Placeholder 5">
            <a:extLst>
              <a:ext uri="{FF2B5EF4-FFF2-40B4-BE49-F238E27FC236}">
                <a16:creationId xmlns="" xmlns:a16="http://schemas.microsoft.com/office/drawing/2014/main" id="{FC0A73A2-C348-4F43-A5C3-B4D8D7BDC4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58407FF-D0E6-4C4A-A39B-F9E4C040E390}"/>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14771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8F106-4852-44C9-A652-40027E9E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B917830-0E91-4706-85F5-6FBA828DA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C3F6FA3-8E00-4ED0-BDE8-881CA6C61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B3F7E1D-D5A2-4004-8A6C-BB4D5D64A10F}"/>
              </a:ext>
            </a:extLst>
          </p:cNvPr>
          <p:cNvSpPr>
            <a:spLocks noGrp="1"/>
          </p:cNvSpPr>
          <p:nvPr>
            <p:ph type="dt" sz="half" idx="10"/>
          </p:nvPr>
        </p:nvSpPr>
        <p:spPr/>
        <p:txBody>
          <a:bodyPr/>
          <a:lstStyle/>
          <a:p>
            <a:fld id="{2074A1DD-1185-4166-B295-109608F8E831}" type="datetimeFigureOut">
              <a:rPr lang="en-US" smtClean="0"/>
              <a:t>11/15/2019</a:t>
            </a:fld>
            <a:endParaRPr lang="en-US" dirty="0"/>
          </a:p>
        </p:txBody>
      </p:sp>
      <p:sp>
        <p:nvSpPr>
          <p:cNvPr id="6" name="Footer Placeholder 5">
            <a:extLst>
              <a:ext uri="{FF2B5EF4-FFF2-40B4-BE49-F238E27FC236}">
                <a16:creationId xmlns="" xmlns:a16="http://schemas.microsoft.com/office/drawing/2014/main" id="{4DAACDAA-5E8D-4CA3-8404-22659B3E6D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F276872-C1E4-4287-AD3F-48361652EF5A}"/>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71554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D321F0F-C125-4B80-B6CC-4B066D433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45A06D6-7D77-40C3-940C-51E415B01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39119CC-1025-4018-91E0-73DE2F3C2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4A1DD-1185-4166-B295-109608F8E831}" type="datetimeFigureOut">
              <a:rPr lang="en-US" smtClean="0"/>
              <a:t>11/15/2019</a:t>
            </a:fld>
            <a:endParaRPr lang="en-US" dirty="0"/>
          </a:p>
        </p:txBody>
      </p:sp>
      <p:sp>
        <p:nvSpPr>
          <p:cNvPr id="5" name="Footer Placeholder 4">
            <a:extLst>
              <a:ext uri="{FF2B5EF4-FFF2-40B4-BE49-F238E27FC236}">
                <a16:creationId xmlns="" xmlns:a16="http://schemas.microsoft.com/office/drawing/2014/main" id="{7ABFE98E-132E-4163-A3D7-51B539823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79BB4CDA-B5CE-4DDA-9D48-AD5234D6A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69250-A946-4B0A-9E20-4F590B3D99C9}" type="slidenum">
              <a:rPr lang="en-US" smtClean="0"/>
              <a:t>‹#›</a:t>
            </a:fld>
            <a:endParaRPr lang="en-US" dirty="0"/>
          </a:p>
        </p:txBody>
      </p:sp>
    </p:spTree>
    <p:extLst>
      <p:ext uri="{BB962C8B-B14F-4D97-AF65-F5344CB8AC3E}">
        <p14:creationId xmlns:p14="http://schemas.microsoft.com/office/powerpoint/2010/main" val="2937230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73D0FB-8423-453C-8F62-F48FD2E40F51}"/>
              </a:ext>
            </a:extLst>
          </p:cNvPr>
          <p:cNvSpPr>
            <a:spLocks noGrp="1"/>
          </p:cNvSpPr>
          <p:nvPr>
            <p:ph type="ctrTitle"/>
          </p:nvPr>
        </p:nvSpPr>
        <p:spPr>
          <a:xfrm>
            <a:off x="0" y="-167640"/>
            <a:ext cx="12191999" cy="3124200"/>
          </a:xfrm>
        </p:spPr>
        <p:txBody>
          <a:bodyPr>
            <a:noAutofit/>
          </a:bodyPr>
          <a:lstStyle/>
          <a:p>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r>
              <a:rPr lang="en-US" sz="4400" b="1" dirty="0">
                <a:solidFill>
                  <a:srgbClr val="FF0000"/>
                </a:solidFill>
                <a:latin typeface="Times New Roman" pitchFamily="18" charset="0"/>
                <a:cs typeface="Times New Roman" pitchFamily="18" charset="0"/>
              </a:rPr>
              <a:t/>
            </a:r>
            <a:br>
              <a:rPr lang="en-US" sz="4400" b="1" dirty="0">
                <a:solidFill>
                  <a:srgbClr val="FF0000"/>
                </a:solidFill>
                <a:latin typeface="Times New Roman" pitchFamily="18" charset="0"/>
                <a:cs typeface="Times New Roman" pitchFamily="18" charset="0"/>
              </a:rPr>
            </a:br>
            <a:r>
              <a:rPr lang="en-US" sz="8000" b="1" dirty="0" smtClean="0">
                <a:solidFill>
                  <a:srgbClr val="FF0000"/>
                </a:solidFill>
                <a:latin typeface="Times New Roman" pitchFamily="18" charset="0"/>
                <a:cs typeface="Times New Roman" pitchFamily="18" charset="0"/>
              </a:rPr>
              <a:t>PHARMACOLOGY</a:t>
            </a:r>
            <a:r>
              <a:rPr lang="en-US" sz="8000" b="1" dirty="0">
                <a:solidFill>
                  <a:srgbClr val="FF0000"/>
                </a:solidFill>
                <a:latin typeface="Times New Roman" pitchFamily="18" charset="0"/>
                <a:cs typeface="Times New Roman" pitchFamily="18" charset="0"/>
              </a:rPr>
              <a:t/>
            </a:r>
            <a:br>
              <a:rPr lang="en-US" sz="8000" b="1" dirty="0">
                <a:solidFill>
                  <a:srgbClr val="FF0000"/>
                </a:solidFill>
                <a:latin typeface="Times New Roman" pitchFamily="18" charset="0"/>
                <a:cs typeface="Times New Roman" pitchFamily="18" charset="0"/>
              </a:rPr>
            </a:br>
            <a:r>
              <a:rPr lang="en-US" sz="4400" b="1" dirty="0" smtClean="0">
                <a:solidFill>
                  <a:srgbClr val="FF0000"/>
                </a:solidFill>
                <a:latin typeface="Times New Roman" pitchFamily="18" charset="0"/>
                <a:cs typeface="Times New Roman" pitchFamily="18" charset="0"/>
              </a:rPr>
              <a:t/>
            </a:r>
            <a:br>
              <a:rPr lang="en-US" sz="4400" b="1" dirty="0" smtClean="0">
                <a:solidFill>
                  <a:srgbClr val="FF0000"/>
                </a:solidFill>
                <a:latin typeface="Times New Roman" pitchFamily="18" charset="0"/>
                <a:cs typeface="Times New Roman" pitchFamily="18" charset="0"/>
              </a:rPr>
            </a:br>
            <a:endParaRPr lang="en-US" sz="6600" b="1" dirty="0">
              <a:solidFill>
                <a:srgbClr val="FF0000"/>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288590DE-4D78-4C1B-BE8B-A6CBA149DA70}"/>
              </a:ext>
            </a:extLst>
          </p:cNvPr>
          <p:cNvSpPr>
            <a:spLocks noGrp="1"/>
          </p:cNvSpPr>
          <p:nvPr>
            <p:ph type="subTitle" idx="1"/>
          </p:nvPr>
        </p:nvSpPr>
        <p:spPr>
          <a:xfrm>
            <a:off x="157163" y="1950720"/>
            <a:ext cx="12034837" cy="4721543"/>
          </a:xfrm>
        </p:spPr>
        <p:txBody>
          <a:bodyPr>
            <a:normAutofit/>
          </a:bodyPr>
          <a:lstStyle/>
          <a:p>
            <a:endParaRPr lang="en-US" dirty="0"/>
          </a:p>
          <a:p>
            <a:endParaRPr lang="en-US" sz="6600" dirty="0" smtClean="0">
              <a:solidFill>
                <a:srgbClr val="7030A0"/>
              </a:solidFill>
              <a:latin typeface="Algerian" panose="04020705040A02060702" pitchFamily="82" charset="0"/>
            </a:endParaRPr>
          </a:p>
          <a:p>
            <a:r>
              <a:rPr lang="en-US" sz="6600" dirty="0" smtClean="0">
                <a:solidFill>
                  <a:srgbClr val="7030A0"/>
                </a:solidFill>
                <a:latin typeface="Algerian" panose="04020705040A02060702" pitchFamily="82" charset="0"/>
              </a:rPr>
              <a:t>AMO’ MUREITHI</a:t>
            </a:r>
          </a:p>
          <a:p>
            <a:r>
              <a:rPr lang="en-US" sz="6600" dirty="0" smtClean="0">
                <a:solidFill>
                  <a:srgbClr val="7030A0"/>
                </a:solidFill>
                <a:latin typeface="Algerian" panose="04020705040A02060702" pitchFamily="82" charset="0"/>
              </a:rPr>
              <a:t>MPH/BSC/MED EDUC’/pharm</a:t>
            </a:r>
          </a:p>
          <a:p>
            <a:r>
              <a:rPr lang="en-US" sz="4400" dirty="0" smtClean="0">
                <a:solidFill>
                  <a:srgbClr val="00B050"/>
                </a:solidFill>
                <a:latin typeface="Algerian" panose="04020705040A02060702" pitchFamily="82" charset="0"/>
              </a:rPr>
              <a:t>(Complete NOTES)</a:t>
            </a:r>
            <a:endParaRPr lang="en-US" sz="44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0963522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09664A-F93E-45BD-8331-2D1DA5A868D3}"/>
              </a:ext>
            </a:extLst>
          </p:cNvPr>
          <p:cNvSpPr>
            <a:spLocks noGrp="1"/>
          </p:cNvSpPr>
          <p:nvPr>
            <p:ph type="title"/>
          </p:nvPr>
        </p:nvSpPr>
        <p:spPr>
          <a:xfrm>
            <a:off x="-1" y="128589"/>
            <a:ext cx="12044363" cy="800099"/>
          </a:xfrm>
        </p:spPr>
        <p:txBody>
          <a:bodyPr/>
          <a:lstStyle/>
          <a:p>
            <a:r>
              <a:rPr lang="en-US" b="1" dirty="0">
                <a:solidFill>
                  <a:srgbClr val="FF0000"/>
                </a:solidFill>
                <a:latin typeface="Times New Roman" pitchFamily="18" charset="0"/>
                <a:cs typeface="Times New Roman" pitchFamily="18" charset="0"/>
              </a:rPr>
              <a:t>Drug reactions and Interactions </a:t>
            </a:r>
            <a:r>
              <a:rPr lang="en-US" b="1" dirty="0" smtClean="0">
                <a:solidFill>
                  <a:srgbClr val="FF0000"/>
                </a:solidFill>
                <a:latin typeface="Times New Roman" pitchFamily="18" charset="0"/>
                <a:cs typeface="Times New Roman" pitchFamily="18" charset="0"/>
              </a:rPr>
              <a:t>Conti…..</a:t>
            </a:r>
            <a:endParaRPr lang="en-US" dirty="0"/>
          </a:p>
        </p:txBody>
      </p:sp>
      <p:sp>
        <p:nvSpPr>
          <p:cNvPr id="3" name="Content Placeholder 2">
            <a:extLst>
              <a:ext uri="{FF2B5EF4-FFF2-40B4-BE49-F238E27FC236}">
                <a16:creationId xmlns="" xmlns:a16="http://schemas.microsoft.com/office/drawing/2014/main" id="{7A4F3C14-D95D-4F5C-B2DB-A3BACFA8B218}"/>
              </a:ext>
            </a:extLst>
          </p:cNvPr>
          <p:cNvSpPr>
            <a:spLocks noGrp="1"/>
          </p:cNvSpPr>
          <p:nvPr>
            <p:ph idx="1"/>
          </p:nvPr>
        </p:nvSpPr>
        <p:spPr>
          <a:xfrm>
            <a:off x="142875" y="1825624"/>
            <a:ext cx="11915775" cy="4918075"/>
          </a:xfrm>
        </p:spPr>
        <p:txBody>
          <a:bodyPr>
            <a:normAutofit lnSpcReduction="10000"/>
          </a:bodyPr>
          <a:lstStyle/>
          <a:p>
            <a:r>
              <a:rPr lang="en-US" b="1" dirty="0">
                <a:solidFill>
                  <a:srgbClr val="7030A0"/>
                </a:solidFill>
                <a:latin typeface="Times New Roman" pitchFamily="18" charset="0"/>
                <a:cs typeface="Times New Roman" pitchFamily="18" charset="0"/>
              </a:rPr>
              <a:t>Idiosyncratic reactions: </a:t>
            </a:r>
            <a:r>
              <a:rPr lang="en-US" dirty="0">
                <a:solidFill>
                  <a:srgbClr val="7030A0"/>
                </a:solidFill>
                <a:latin typeface="Times New Roman" pitchFamily="18" charset="0"/>
                <a:cs typeface="Times New Roman" pitchFamily="18" charset="0"/>
              </a:rPr>
              <a:t>this is genetically determined, un expected response to a drug. The response may take the form of  extreme sensitivity to low doses or extreme insensitivity to high doses to the drug.</a:t>
            </a:r>
          </a:p>
          <a:p>
            <a:r>
              <a:rPr lang="en-US" b="1" dirty="0">
                <a:solidFill>
                  <a:srgbClr val="7030A0"/>
                </a:solidFill>
                <a:latin typeface="Times New Roman" pitchFamily="18" charset="0"/>
                <a:cs typeface="Times New Roman" pitchFamily="18" charset="0"/>
              </a:rPr>
              <a:t>Chain reaction: </a:t>
            </a:r>
            <a:r>
              <a:rPr lang="en-US" dirty="0">
                <a:solidFill>
                  <a:srgbClr val="7030A0"/>
                </a:solidFill>
                <a:latin typeface="Times New Roman" pitchFamily="18" charset="0"/>
                <a:cs typeface="Times New Roman" pitchFamily="18" charset="0"/>
              </a:rPr>
              <a:t>Medication are often added to a regime to control side effects of other drugs. This can initiate a chain reaction e.g. cortisone is prescribed to treat a serious inflammatory condition it can cause hypertension, ulcers, diabetes and a reactivation  of arrested tuberculosis. </a:t>
            </a:r>
          </a:p>
          <a:p>
            <a:r>
              <a:rPr lang="en-US" b="1" dirty="0">
                <a:solidFill>
                  <a:srgbClr val="7030A0"/>
                </a:solidFill>
                <a:latin typeface="Times New Roman" pitchFamily="18" charset="0"/>
                <a:cs typeface="Times New Roman" pitchFamily="18" charset="0"/>
              </a:rPr>
              <a:t>Cumulative reaction: </a:t>
            </a:r>
            <a:r>
              <a:rPr lang="en-US" dirty="0">
                <a:solidFill>
                  <a:srgbClr val="7030A0"/>
                </a:solidFill>
                <a:latin typeface="Times New Roman" pitchFamily="18" charset="0"/>
                <a:cs typeface="Times New Roman" pitchFamily="18" charset="0"/>
              </a:rPr>
              <a:t>Drugs accumulate in the body whenever the dosage exceeds the amount the body  can eliminate through metabolism or excretion</a:t>
            </a:r>
          </a:p>
          <a:p>
            <a:r>
              <a:rPr lang="en-US" b="1" dirty="0">
                <a:solidFill>
                  <a:srgbClr val="7030A0"/>
                </a:solidFill>
                <a:latin typeface="Times New Roman" pitchFamily="18" charset="0"/>
                <a:cs typeface="Times New Roman" pitchFamily="18" charset="0"/>
              </a:rPr>
              <a:t>Tolerance and dependence: Tolerance </a:t>
            </a:r>
            <a:r>
              <a:rPr lang="en-US" dirty="0">
                <a:solidFill>
                  <a:srgbClr val="7030A0"/>
                </a:solidFill>
                <a:latin typeface="Times New Roman" pitchFamily="18" charset="0"/>
                <a:cs typeface="Times New Roman" pitchFamily="18" charset="0"/>
              </a:rPr>
              <a:t>occurs when a person no longer responds to the drug in the way that person initially responded as a result of continued use of the drug causing a need to increase dose of a drug to achieve the same effect.</a:t>
            </a:r>
          </a:p>
          <a:p>
            <a:endParaRPr lang="en-US" dirty="0"/>
          </a:p>
        </p:txBody>
      </p:sp>
    </p:spTree>
    <p:extLst>
      <p:ext uri="{BB962C8B-B14F-4D97-AF65-F5344CB8AC3E}">
        <p14:creationId xmlns:p14="http://schemas.microsoft.com/office/powerpoint/2010/main" val="1418020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FE2F7A-F0DC-4F7A-9106-08E8AB4AB413}"/>
              </a:ext>
            </a:extLst>
          </p:cNvPr>
          <p:cNvSpPr>
            <a:spLocks noGrp="1"/>
          </p:cNvSpPr>
          <p:nvPr>
            <p:ph type="title"/>
          </p:nvPr>
        </p:nvSpPr>
        <p:spPr>
          <a:xfrm>
            <a:off x="300038" y="142876"/>
            <a:ext cx="11053762" cy="857250"/>
          </a:xfrm>
        </p:spPr>
        <p:txBody>
          <a:bodyPr/>
          <a:lstStyle/>
          <a:p>
            <a:r>
              <a:rPr lang="en-US" b="1" dirty="0">
                <a:solidFill>
                  <a:srgbClr val="FF0000"/>
                </a:solidFill>
                <a:latin typeface="Times New Roman" pitchFamily="18" charset="0"/>
                <a:cs typeface="Times New Roman" pitchFamily="18" charset="0"/>
              </a:rPr>
              <a:t>Adverse </a:t>
            </a:r>
            <a:r>
              <a:rPr lang="en-US" b="1" dirty="0" smtClean="0">
                <a:solidFill>
                  <a:srgbClr val="FF0000"/>
                </a:solidFill>
                <a:latin typeface="Times New Roman" pitchFamily="18" charset="0"/>
                <a:cs typeface="Times New Roman" pitchFamily="18" charset="0"/>
              </a:rPr>
              <a:t>effects of Quinolones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8BE8190-35F5-47F2-8F5D-75403F95C2C9}"/>
              </a:ext>
            </a:extLst>
          </p:cNvPr>
          <p:cNvSpPr>
            <a:spLocks noGrp="1"/>
          </p:cNvSpPr>
          <p:nvPr>
            <p:ph idx="1"/>
          </p:nvPr>
        </p:nvSpPr>
        <p:spPr>
          <a:xfrm>
            <a:off x="114300" y="1085850"/>
            <a:ext cx="11944350" cy="5772150"/>
          </a:xfrm>
        </p:spPr>
        <p:txBody>
          <a:bodyPr>
            <a:norm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GIT effects like nausea, vomiting, and diarrhea </a:t>
            </a:r>
          </a:p>
          <a:p>
            <a:pPr>
              <a:buFont typeface="Wingdings" pitchFamily="2" charset="2"/>
              <a:buChar char="Ø"/>
            </a:pPr>
            <a:r>
              <a:rPr lang="en-US" sz="3200" dirty="0">
                <a:solidFill>
                  <a:srgbClr val="7030A0"/>
                </a:solidFill>
                <a:latin typeface="Times New Roman" pitchFamily="18" charset="0"/>
                <a:cs typeface="Times New Roman" pitchFamily="18" charset="0"/>
              </a:rPr>
              <a:t>CNS effects like dizziness, headache, confusion and convulsions.</a:t>
            </a:r>
          </a:p>
          <a:p>
            <a:pPr>
              <a:buFont typeface="Wingdings" pitchFamily="2" charset="2"/>
              <a:buChar char="Ø"/>
            </a:pPr>
            <a:r>
              <a:rPr lang="en-US" sz="3200" dirty="0">
                <a:solidFill>
                  <a:srgbClr val="7030A0"/>
                </a:solidFill>
                <a:latin typeface="Times New Roman" pitchFamily="18" charset="0"/>
                <a:cs typeface="Times New Roman" pitchFamily="18" charset="0"/>
              </a:rPr>
              <a:t>Allergic reactions in form of skin rashes, </a:t>
            </a:r>
          </a:p>
          <a:p>
            <a:pPr marL="0" indent="0">
              <a:buNone/>
            </a:pPr>
            <a:r>
              <a:rPr lang="en-US" sz="3200" dirty="0">
                <a:solidFill>
                  <a:srgbClr val="7030A0"/>
                </a:solidFill>
                <a:latin typeface="Times New Roman" pitchFamily="18" charset="0"/>
                <a:cs typeface="Times New Roman" pitchFamily="18" charset="0"/>
              </a:rPr>
              <a:t>They are reported to cause arthropathy in immature animals hence not recommended for children and adolescence unless the benefit out ways the risk.</a:t>
            </a:r>
          </a:p>
          <a:p>
            <a:pPr>
              <a:buFont typeface="Wingdings" pitchFamily="2" charset="2"/>
              <a:buChar char="Ø"/>
            </a:pPr>
            <a:r>
              <a:rPr lang="en-US" sz="3200" dirty="0">
                <a:solidFill>
                  <a:srgbClr val="7030A0"/>
                </a:solidFill>
                <a:latin typeface="Times New Roman" pitchFamily="18" charset="0"/>
                <a:cs typeface="Times New Roman" pitchFamily="18" charset="0"/>
              </a:rPr>
              <a:t>Photosensitivity</a:t>
            </a:r>
          </a:p>
          <a:p>
            <a:pPr>
              <a:buFont typeface="Wingdings" pitchFamily="2" charset="2"/>
              <a:buChar char="Ø"/>
            </a:pPr>
            <a:r>
              <a:rPr lang="en-US" sz="3200" dirty="0">
                <a:solidFill>
                  <a:srgbClr val="7030A0"/>
                </a:solidFill>
                <a:latin typeface="Times New Roman" pitchFamily="18" charset="0"/>
                <a:cs typeface="Times New Roman" pitchFamily="18" charset="0"/>
              </a:rPr>
              <a:t>Bone marrow suppression. </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5235739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1FA8C-10F5-4BF6-A364-9D5E61CDE8A8}"/>
              </a:ext>
            </a:extLst>
          </p:cNvPr>
          <p:cNvSpPr>
            <a:spLocks noGrp="1"/>
          </p:cNvSpPr>
          <p:nvPr>
            <p:ph type="title"/>
          </p:nvPr>
        </p:nvSpPr>
        <p:spPr>
          <a:xfrm>
            <a:off x="114300" y="-442913"/>
            <a:ext cx="11901488" cy="1243013"/>
          </a:xfrm>
        </p:spPr>
        <p:txBody>
          <a:bodyPr>
            <a:normAutofit fontScale="90000"/>
          </a:bodyPr>
          <a:lstStyle/>
          <a:p>
            <a:r>
              <a:rPr lang="en-US" b="1" dirty="0"/>
              <a:t>                                                                            </a:t>
            </a:r>
            <a:r>
              <a:rPr lang="en-US" sz="5300" b="1" dirty="0" smtClean="0">
                <a:solidFill>
                  <a:srgbClr val="FF0000"/>
                </a:solidFill>
                <a:latin typeface="Times New Roman" pitchFamily="18" charset="0"/>
                <a:cs typeface="Times New Roman" pitchFamily="18" charset="0"/>
              </a:rPr>
              <a:t>Contraindications of Quinolones</a:t>
            </a:r>
            <a:endParaRPr lang="en-US" sz="53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61AEC48-C108-456F-94F2-C81180BFBEBC}"/>
              </a:ext>
            </a:extLst>
          </p:cNvPr>
          <p:cNvSpPr>
            <a:spLocks noGrp="1"/>
          </p:cNvSpPr>
          <p:nvPr>
            <p:ph idx="1"/>
          </p:nvPr>
        </p:nvSpPr>
        <p:spPr>
          <a:xfrm>
            <a:off x="1" y="1085850"/>
            <a:ext cx="12072938" cy="5772150"/>
          </a:xfrm>
        </p:spPr>
        <p:txBody>
          <a:bodyPr>
            <a:normAutofit/>
          </a:bodyPr>
          <a:lstStyle/>
          <a:p>
            <a:pPr>
              <a:buFont typeface="Wingdings" pitchFamily="2" charset="2"/>
              <a:buChar char="ü"/>
            </a:pPr>
            <a:r>
              <a:rPr lang="en-US" dirty="0">
                <a:solidFill>
                  <a:srgbClr val="7030A0"/>
                </a:solidFill>
                <a:latin typeface="Times New Roman" pitchFamily="18" charset="0"/>
                <a:cs typeface="Times New Roman" pitchFamily="18" charset="0"/>
              </a:rPr>
              <a:t>History of epilepsy or seizures.</a:t>
            </a:r>
          </a:p>
          <a:p>
            <a:pPr>
              <a:buFont typeface="Wingdings" pitchFamily="2" charset="2"/>
              <a:buChar char="ü"/>
            </a:pPr>
            <a:r>
              <a:rPr lang="en-US" dirty="0">
                <a:solidFill>
                  <a:srgbClr val="7030A0"/>
                </a:solidFill>
                <a:latin typeface="Times New Roman" pitchFamily="18" charset="0"/>
                <a:cs typeface="Times New Roman" pitchFamily="18" charset="0"/>
              </a:rPr>
              <a:t>Glucose-7-phosphatedehydrogenase deficiency.</a:t>
            </a:r>
          </a:p>
          <a:p>
            <a:pPr>
              <a:buFont typeface="Wingdings" pitchFamily="2" charset="2"/>
              <a:buChar char="ü"/>
            </a:pPr>
            <a:r>
              <a:rPr lang="en-US" dirty="0">
                <a:solidFill>
                  <a:srgbClr val="7030A0"/>
                </a:solidFill>
                <a:latin typeface="Times New Roman" pitchFamily="18" charset="0"/>
                <a:cs typeface="Times New Roman" pitchFamily="18" charset="0"/>
              </a:rPr>
              <a:t>Myasthenia gravis.</a:t>
            </a:r>
          </a:p>
          <a:p>
            <a:pPr>
              <a:buFont typeface="Wingdings" pitchFamily="2" charset="2"/>
              <a:buChar char="ü"/>
            </a:pPr>
            <a:r>
              <a:rPr lang="en-US" dirty="0">
                <a:solidFill>
                  <a:srgbClr val="7030A0"/>
                </a:solidFill>
                <a:latin typeface="Times New Roman" pitchFamily="18" charset="0"/>
                <a:cs typeface="Times New Roman" pitchFamily="18" charset="0"/>
              </a:rPr>
              <a:t>Pregnancy and breast feeding.</a:t>
            </a:r>
          </a:p>
          <a:p>
            <a:pPr marL="0" indent="0">
              <a:buNone/>
            </a:pPr>
            <a:r>
              <a:rPr lang="en-US" sz="4000" b="1" dirty="0" smtClean="0">
                <a:solidFill>
                  <a:srgbClr val="7030A0"/>
                </a:solidFill>
                <a:latin typeface="Times New Roman" pitchFamily="18" charset="0"/>
                <a:cs typeface="Times New Roman" pitchFamily="18" charset="0"/>
              </a:rPr>
              <a:t>Indications; </a:t>
            </a:r>
            <a:r>
              <a:rPr lang="en-US" dirty="0">
                <a:solidFill>
                  <a:srgbClr val="7030A0"/>
                </a:solidFill>
                <a:latin typeface="Times New Roman" pitchFamily="18" charset="0"/>
                <a:cs typeface="Times New Roman" pitchFamily="18" charset="0"/>
              </a:rPr>
              <a:t>quinolones are basically indicated for  UTI ciprofloxacin has a broader spectrum of antibacterial activity. </a:t>
            </a:r>
          </a:p>
          <a:p>
            <a:pPr marL="0" indent="0">
              <a:buNone/>
            </a:pPr>
            <a:r>
              <a:rPr lang="en-US" dirty="0">
                <a:solidFill>
                  <a:srgbClr val="7030A0"/>
                </a:solidFill>
                <a:latin typeface="Times New Roman" pitchFamily="18" charset="0"/>
                <a:cs typeface="Times New Roman" pitchFamily="18" charset="0"/>
              </a:rPr>
              <a:t>These are often caused by gram negative organisms like E.coli, proteus  spp. Therefore infections like complicated UTI, inversive otitis externa, salmonella typhi infection, gonorrhea, bacteria prostatitis and cervicitis.</a:t>
            </a:r>
          </a:p>
          <a:p>
            <a:pPr marL="0" indent="0">
              <a:buNone/>
            </a:pPr>
            <a:r>
              <a:rPr lang="en-US" dirty="0">
                <a:solidFill>
                  <a:srgbClr val="7030A0"/>
                </a:solidFill>
                <a:latin typeface="Times New Roman" pitchFamily="18" charset="0"/>
                <a:cs typeface="Times New Roman" pitchFamily="18" charset="0"/>
              </a:rPr>
              <a:t> They are also indicated for anthrax which has been used as a biological warfare. </a:t>
            </a:r>
          </a:p>
          <a:p>
            <a:pPr marL="0" indent="0">
              <a:buNone/>
            </a:pPr>
            <a:r>
              <a:rPr lang="en-US" dirty="0">
                <a:solidFill>
                  <a:srgbClr val="7030A0"/>
                </a:solidFill>
                <a:latin typeface="Times New Roman" pitchFamily="18" charset="0"/>
                <a:cs typeface="Times New Roman" pitchFamily="18" charset="0"/>
              </a:rPr>
              <a:t>So the soldiers can take quinolones just before they go to war just in case they are at risk of exposure to anthrax.</a:t>
            </a:r>
          </a:p>
          <a:p>
            <a:pPr marL="0" indent="0">
              <a:buNone/>
            </a:pPr>
            <a:endParaRPr lang="en-US" dirty="0"/>
          </a:p>
        </p:txBody>
      </p:sp>
    </p:spTree>
    <p:extLst>
      <p:ext uri="{BB962C8B-B14F-4D97-AF65-F5344CB8AC3E}">
        <p14:creationId xmlns:p14="http://schemas.microsoft.com/office/powerpoint/2010/main" val="27400838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D03B91-6BE1-45F6-96A6-9C830933FF79}"/>
              </a:ext>
            </a:extLst>
          </p:cNvPr>
          <p:cNvSpPr>
            <a:spLocks noGrp="1"/>
          </p:cNvSpPr>
          <p:nvPr>
            <p:ph type="title"/>
          </p:nvPr>
        </p:nvSpPr>
        <p:spPr>
          <a:xfrm>
            <a:off x="142875" y="114301"/>
            <a:ext cx="11210925" cy="885824"/>
          </a:xfrm>
        </p:spPr>
        <p:txBody>
          <a:bodyPr/>
          <a:lstStyle/>
          <a:p>
            <a:r>
              <a:rPr lang="en-US" dirty="0"/>
              <a:t> </a:t>
            </a:r>
            <a:r>
              <a:rPr lang="en-US" sz="4800" b="1" dirty="0">
                <a:solidFill>
                  <a:srgbClr val="FF0000"/>
                </a:solidFill>
                <a:latin typeface="Times New Roman" pitchFamily="18" charset="0"/>
                <a:cs typeface="Times New Roman" pitchFamily="18" charset="0"/>
              </a:rPr>
              <a:t>D</a:t>
            </a:r>
            <a:r>
              <a:rPr lang="en-US" sz="4800" b="1" dirty="0" smtClean="0">
                <a:solidFill>
                  <a:srgbClr val="FF0000"/>
                </a:solidFill>
                <a:latin typeface="Times New Roman" pitchFamily="18" charset="0"/>
                <a:cs typeface="Times New Roman" pitchFamily="18" charset="0"/>
              </a:rPr>
              <a:t>rug </a:t>
            </a:r>
            <a:r>
              <a:rPr lang="en-US" sz="4800" b="1" dirty="0">
                <a:solidFill>
                  <a:srgbClr val="FF0000"/>
                </a:solidFill>
                <a:latin typeface="Times New Roman" pitchFamily="18" charset="0"/>
                <a:cs typeface="Times New Roman" pitchFamily="18" charset="0"/>
              </a:rPr>
              <a:t>I</a:t>
            </a:r>
            <a:r>
              <a:rPr lang="en-US" sz="4800" b="1" dirty="0" smtClean="0">
                <a:solidFill>
                  <a:srgbClr val="FF0000"/>
                </a:solidFill>
                <a:latin typeface="Times New Roman" pitchFamily="18" charset="0"/>
                <a:cs typeface="Times New Roman" pitchFamily="18" charset="0"/>
              </a:rPr>
              <a:t>nteractions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A58AD1A-0DC3-4F4A-9D32-0897C343B852}"/>
              </a:ext>
            </a:extLst>
          </p:cNvPr>
          <p:cNvSpPr>
            <a:spLocks noGrp="1"/>
          </p:cNvSpPr>
          <p:nvPr>
            <p:ph idx="1"/>
          </p:nvPr>
        </p:nvSpPr>
        <p:spPr>
          <a:xfrm>
            <a:off x="100013" y="971550"/>
            <a:ext cx="12091987" cy="5772150"/>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    These </a:t>
            </a:r>
            <a:r>
              <a:rPr lang="en-US" sz="3200" dirty="0">
                <a:solidFill>
                  <a:srgbClr val="7030A0"/>
                </a:solidFill>
                <a:latin typeface="Times New Roman" pitchFamily="18" charset="0"/>
                <a:cs typeface="Times New Roman" pitchFamily="18" charset="0"/>
              </a:rPr>
              <a:t>antibiotics are enzyme (cytochrome p-450) inhibitor hence interact with other drugs at metabolism e.g. theophylline, warfarin, and caffeine.</a:t>
            </a:r>
          </a:p>
          <a:p>
            <a:pPr>
              <a:buFont typeface="Wingdings" pitchFamily="2" charset="2"/>
              <a:buChar char="Ø"/>
            </a:pPr>
            <a:r>
              <a:rPr lang="en-US" sz="3200" dirty="0" smtClean="0">
                <a:solidFill>
                  <a:srgbClr val="7030A0"/>
                </a:solidFill>
                <a:latin typeface="Times New Roman" pitchFamily="18" charset="0"/>
                <a:cs typeface="Times New Roman" pitchFamily="18" charset="0"/>
              </a:rPr>
              <a:t>NSAIDs </a:t>
            </a:r>
            <a:r>
              <a:rPr lang="en-US" sz="3200" dirty="0">
                <a:solidFill>
                  <a:srgbClr val="7030A0"/>
                </a:solidFill>
                <a:latin typeface="Times New Roman" pitchFamily="18" charset="0"/>
                <a:cs typeface="Times New Roman" pitchFamily="18" charset="0"/>
              </a:rPr>
              <a:t>and quinolones causes an increase in the risk of convulsion.</a:t>
            </a:r>
          </a:p>
          <a:p>
            <a:pPr>
              <a:buFont typeface="Wingdings" pitchFamily="2" charset="2"/>
              <a:buChar char="Ø"/>
            </a:pPr>
            <a:r>
              <a:rPr lang="en-US" sz="3200" dirty="0" smtClean="0">
                <a:solidFill>
                  <a:srgbClr val="7030A0"/>
                </a:solidFill>
                <a:latin typeface="Times New Roman" pitchFamily="18" charset="0"/>
                <a:cs typeface="Times New Roman" pitchFamily="18" charset="0"/>
              </a:rPr>
              <a:t>NSAIDs </a:t>
            </a:r>
            <a:r>
              <a:rPr lang="en-US" sz="3200" dirty="0">
                <a:solidFill>
                  <a:srgbClr val="7030A0"/>
                </a:solidFill>
                <a:latin typeface="Times New Roman" pitchFamily="18" charset="0"/>
                <a:cs typeface="Times New Roman" pitchFamily="18" charset="0"/>
              </a:rPr>
              <a:t>tends to potentiate the effect.</a:t>
            </a:r>
          </a:p>
        </p:txBody>
      </p:sp>
    </p:spTree>
    <p:extLst>
      <p:ext uri="{BB962C8B-B14F-4D97-AF65-F5344CB8AC3E}">
        <p14:creationId xmlns:p14="http://schemas.microsoft.com/office/powerpoint/2010/main" val="31919004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70742E-D797-4A61-B467-A77F1B244064}"/>
              </a:ext>
            </a:extLst>
          </p:cNvPr>
          <p:cNvSpPr>
            <a:spLocks noGrp="1"/>
          </p:cNvSpPr>
          <p:nvPr>
            <p:ph type="title"/>
          </p:nvPr>
        </p:nvSpPr>
        <p:spPr>
          <a:xfrm>
            <a:off x="242888" y="142876"/>
            <a:ext cx="11110912" cy="914400"/>
          </a:xfrm>
        </p:spPr>
        <p:txBody>
          <a:bodyPr/>
          <a:lstStyle/>
          <a:p>
            <a:r>
              <a:rPr lang="en-US" dirty="0"/>
              <a:t>   </a:t>
            </a:r>
            <a:r>
              <a:rPr lang="en-US" sz="4800" b="1" dirty="0" smtClean="0">
                <a:solidFill>
                  <a:srgbClr val="FF0000"/>
                </a:solidFill>
                <a:latin typeface="Times New Roman" pitchFamily="18" charset="0"/>
                <a:cs typeface="Times New Roman" pitchFamily="18" charset="0"/>
              </a:rPr>
              <a:t>Ciprofloxacin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FD495CA-7298-4A47-9606-F6944856A9AB}"/>
              </a:ext>
            </a:extLst>
          </p:cNvPr>
          <p:cNvSpPr>
            <a:spLocks noGrp="1"/>
          </p:cNvSpPr>
          <p:nvPr>
            <p:ph idx="1"/>
          </p:nvPr>
        </p:nvSpPr>
        <p:spPr>
          <a:xfrm>
            <a:off x="200025" y="1371600"/>
            <a:ext cx="11787188" cy="5329238"/>
          </a:xfrm>
        </p:spPr>
        <p:txBody>
          <a:bodyPr>
            <a:noAutofit/>
          </a:bodyPr>
          <a:lstStyle/>
          <a:p>
            <a:pPr>
              <a:buFont typeface="Wingdings" pitchFamily="2" charset="2"/>
              <a:buChar char="q"/>
            </a:pPr>
            <a:r>
              <a:rPr lang="en-US" sz="3200" dirty="0" smtClean="0">
                <a:solidFill>
                  <a:srgbClr val="7030A0"/>
                </a:solidFill>
                <a:latin typeface="Times New Roman" pitchFamily="18" charset="0"/>
                <a:cs typeface="Times New Roman" pitchFamily="18" charset="0"/>
              </a:rPr>
              <a:t>Half </a:t>
            </a:r>
            <a:r>
              <a:rPr lang="en-US" sz="3200" dirty="0">
                <a:solidFill>
                  <a:srgbClr val="7030A0"/>
                </a:solidFill>
                <a:latin typeface="Times New Roman" pitchFamily="18" charset="0"/>
                <a:cs typeface="Times New Roman" pitchFamily="18" charset="0"/>
              </a:rPr>
              <a:t>life is </a:t>
            </a:r>
            <a:r>
              <a:rPr lang="en-US" sz="3200" dirty="0" smtClean="0">
                <a:solidFill>
                  <a:srgbClr val="7030A0"/>
                </a:solidFill>
                <a:latin typeface="Times New Roman" pitchFamily="18" charset="0"/>
                <a:cs typeface="Times New Roman" pitchFamily="18" charset="0"/>
              </a:rPr>
              <a:t>3hrs</a:t>
            </a: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00B0F0"/>
                </a:solidFill>
                <a:latin typeface="Times New Roman" pitchFamily="18" charset="0"/>
                <a:cs typeface="Times New Roman" pitchFamily="18" charset="0"/>
              </a:rPr>
              <a:t>Indications</a:t>
            </a:r>
          </a:p>
          <a:p>
            <a:pPr marL="0" indent="0">
              <a:buNone/>
            </a:pPr>
            <a:r>
              <a:rPr lang="en-US" sz="3200" dirty="0" smtClean="0">
                <a:solidFill>
                  <a:srgbClr val="7030A0"/>
                </a:solidFill>
                <a:latin typeface="Times New Roman" pitchFamily="18" charset="0"/>
                <a:cs typeface="Times New Roman" pitchFamily="18" charset="0"/>
              </a:rPr>
              <a:t>It </a:t>
            </a:r>
            <a:r>
              <a:rPr lang="en-US" sz="3200" dirty="0">
                <a:solidFill>
                  <a:srgbClr val="7030A0"/>
                </a:solidFill>
                <a:latin typeface="Times New Roman" pitchFamily="18" charset="0"/>
                <a:cs typeface="Times New Roman" pitchFamily="18" charset="0"/>
              </a:rPr>
              <a:t>is mostly effective against gram negative bacteria e.g. salmonella, shigella, Campylobacter,  pseudomonas,  </a:t>
            </a:r>
            <a:r>
              <a:rPr lang="en-US" sz="3200" dirty="0" err="1" smtClean="0">
                <a:solidFill>
                  <a:srgbClr val="7030A0"/>
                </a:solidFill>
                <a:latin typeface="Times New Roman" pitchFamily="18" charset="0"/>
                <a:cs typeface="Times New Roman" pitchFamily="18" charset="0"/>
              </a:rPr>
              <a:t>enterobacteria,chlamydia</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and some </a:t>
            </a:r>
            <a:r>
              <a:rPr lang="en-US" sz="3200" dirty="0" smtClean="0">
                <a:solidFill>
                  <a:srgbClr val="7030A0"/>
                </a:solidFill>
                <a:latin typeface="Times New Roman" pitchFamily="18" charset="0"/>
                <a:cs typeface="Times New Roman" pitchFamily="18" charset="0"/>
              </a:rPr>
              <a:t>mycobacteria, UTIs </a:t>
            </a:r>
            <a:r>
              <a:rPr lang="en-US" sz="3200" dirty="0">
                <a:solidFill>
                  <a:srgbClr val="7030A0"/>
                </a:solidFill>
                <a:latin typeface="Times New Roman" pitchFamily="18" charset="0"/>
                <a:cs typeface="Times New Roman" pitchFamily="18" charset="0"/>
              </a:rPr>
              <a:t>and genital urinary tract infections.</a:t>
            </a:r>
          </a:p>
          <a:p>
            <a:pPr marL="0" indent="0">
              <a:buNone/>
            </a:pPr>
            <a:r>
              <a:rPr lang="en-US" sz="4400" b="1" dirty="0">
                <a:solidFill>
                  <a:srgbClr val="7030A0"/>
                </a:solidFill>
                <a:latin typeface="Times New Roman" pitchFamily="18" charset="0"/>
                <a:cs typeface="Times New Roman" pitchFamily="18" charset="0"/>
              </a:rPr>
              <a:t>Dosage </a:t>
            </a:r>
            <a:r>
              <a:rPr lang="en-US" sz="3200" b="1" dirty="0">
                <a:solidFill>
                  <a:srgbClr val="7030A0"/>
                </a:solidFill>
                <a:latin typeface="Times New Roman" pitchFamily="18" charset="0"/>
                <a:cs typeface="Times New Roman" pitchFamily="18" charset="0"/>
              </a:rPr>
              <a:t> </a:t>
            </a:r>
          </a:p>
          <a:p>
            <a:r>
              <a:rPr lang="en-US" sz="3200" b="1" dirty="0">
                <a:solidFill>
                  <a:srgbClr val="7030A0"/>
                </a:solidFill>
                <a:latin typeface="Times New Roman" pitchFamily="18" charset="0"/>
                <a:cs typeface="Times New Roman" pitchFamily="18" charset="0"/>
              </a:rPr>
              <a:t>Oral </a:t>
            </a:r>
            <a:r>
              <a:rPr lang="en-US" sz="3200" dirty="0">
                <a:solidFill>
                  <a:srgbClr val="7030A0"/>
                </a:solidFill>
                <a:latin typeface="Times New Roman" pitchFamily="18" charset="0"/>
                <a:cs typeface="Times New Roman" pitchFamily="18" charset="0"/>
              </a:rPr>
              <a:t>250-750mg </a:t>
            </a:r>
            <a:r>
              <a:rPr lang="en-US" sz="3200" dirty="0" err="1" smtClean="0">
                <a:solidFill>
                  <a:srgbClr val="7030A0"/>
                </a:solidFill>
                <a:latin typeface="Times New Roman" pitchFamily="18" charset="0"/>
                <a:cs typeface="Times New Roman" pitchFamily="18" charset="0"/>
              </a:rPr>
              <a:t>bd</a:t>
            </a:r>
            <a:r>
              <a:rPr lang="en-US" sz="3200" dirty="0" smtClean="0">
                <a:solidFill>
                  <a:srgbClr val="7030A0"/>
                </a:solidFill>
                <a:latin typeface="Times New Roman" pitchFamily="18" charset="0"/>
                <a:cs typeface="Times New Roman" pitchFamily="18" charset="0"/>
              </a:rPr>
              <a:t> depending with what is being treated.</a:t>
            </a:r>
            <a:endParaRPr lang="en-US" sz="3200" b="1" dirty="0">
              <a:solidFill>
                <a:srgbClr val="7030A0"/>
              </a:solidFill>
              <a:latin typeface="Times New Roman" pitchFamily="18" charset="0"/>
              <a:cs typeface="Times New Roman" pitchFamily="18" charset="0"/>
            </a:endParaRPr>
          </a:p>
          <a:p>
            <a:r>
              <a:rPr lang="en-US" sz="3200" b="1" dirty="0">
                <a:solidFill>
                  <a:srgbClr val="7030A0"/>
                </a:solidFill>
                <a:latin typeface="Times New Roman" pitchFamily="18" charset="0"/>
                <a:cs typeface="Times New Roman" pitchFamily="18" charset="0"/>
              </a:rPr>
              <a:t>IV</a:t>
            </a:r>
            <a:r>
              <a:rPr lang="en-US" sz="3200" dirty="0">
                <a:solidFill>
                  <a:srgbClr val="7030A0"/>
                </a:solidFill>
                <a:latin typeface="Times New Roman" pitchFamily="18" charset="0"/>
                <a:cs typeface="Times New Roman" pitchFamily="18" charset="0"/>
              </a:rPr>
              <a:t> infusion </a:t>
            </a:r>
            <a:r>
              <a:rPr lang="en-US" sz="3200" dirty="0" smtClean="0">
                <a:solidFill>
                  <a:srgbClr val="7030A0"/>
                </a:solidFill>
                <a:latin typeface="Times New Roman" pitchFamily="18" charset="0"/>
                <a:cs typeface="Times New Roman" pitchFamily="18" charset="0"/>
              </a:rPr>
              <a:t>(adult) 500mg  </a:t>
            </a:r>
            <a:r>
              <a:rPr lang="en-US" sz="3200" dirty="0" err="1" smtClean="0">
                <a:solidFill>
                  <a:srgbClr val="7030A0"/>
                </a:solidFill>
                <a:latin typeface="Times New Roman" pitchFamily="18" charset="0"/>
                <a:cs typeface="Times New Roman" pitchFamily="18" charset="0"/>
              </a:rPr>
              <a:t>bd</a:t>
            </a:r>
            <a:r>
              <a:rPr lang="en-US" sz="3200" dirty="0" smtClean="0">
                <a:solidFill>
                  <a:srgbClr val="7030A0"/>
                </a:solidFill>
                <a:latin typeface="Times New Roman" pitchFamily="18" charset="0"/>
                <a:cs typeface="Times New Roman" pitchFamily="18" charset="0"/>
              </a:rPr>
              <a:t> daily…..</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97507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DCF28-3060-41AA-BE63-82F2E75B18FA}"/>
              </a:ext>
            </a:extLst>
          </p:cNvPr>
          <p:cNvSpPr>
            <a:spLocks noGrp="1"/>
          </p:cNvSpPr>
          <p:nvPr>
            <p:ph type="title"/>
          </p:nvPr>
        </p:nvSpPr>
        <p:spPr>
          <a:xfrm>
            <a:off x="157163" y="100014"/>
            <a:ext cx="11196637" cy="971550"/>
          </a:xfrm>
        </p:spPr>
        <p:txBody>
          <a:bodyPr>
            <a:normAutofit/>
          </a:bodyPr>
          <a:lstStyle/>
          <a:p>
            <a:r>
              <a:rPr lang="en-US" b="1" dirty="0" smtClean="0">
                <a:solidFill>
                  <a:srgbClr val="FF0000"/>
                </a:solidFill>
                <a:latin typeface="Times New Roman" pitchFamily="18" charset="0"/>
                <a:ea typeface="+mn-ea"/>
                <a:cs typeface="Times New Roman" pitchFamily="18" charset="0"/>
              </a:rPr>
              <a:t>Drug  Interactions</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D61CC14-D158-44DC-8148-8A83EA83245C}"/>
              </a:ext>
            </a:extLst>
          </p:cNvPr>
          <p:cNvSpPr>
            <a:spLocks noGrp="1"/>
          </p:cNvSpPr>
          <p:nvPr>
            <p:ph idx="1"/>
          </p:nvPr>
        </p:nvSpPr>
        <p:spPr>
          <a:xfrm>
            <a:off x="185737" y="1071563"/>
            <a:ext cx="11801475" cy="5657850"/>
          </a:xfrm>
        </p:spPr>
        <p:txBody>
          <a:bodyPr>
            <a:normAutofit lnSpcReduction="10000"/>
          </a:bodyPr>
          <a:lstStyle/>
          <a:p>
            <a:pPr>
              <a:buFont typeface="Wingdings" pitchFamily="2" charset="2"/>
              <a:buChar char="q"/>
            </a:pPr>
            <a:r>
              <a:rPr lang="en-US" dirty="0"/>
              <a:t> </a:t>
            </a:r>
            <a:r>
              <a:rPr lang="en-US" sz="3200" dirty="0">
                <a:solidFill>
                  <a:srgbClr val="7030A0"/>
                </a:solidFill>
                <a:latin typeface="Times New Roman" pitchFamily="18" charset="0"/>
                <a:cs typeface="Times New Roman" pitchFamily="18" charset="0"/>
              </a:rPr>
              <a:t>Cationic compounds (aluminum-magnesium antacids, iron salts, sucralfate, milk and dairy products) decrease absorption of ciprofloxacin;</a:t>
            </a:r>
          </a:p>
          <a:p>
            <a:pPr>
              <a:buFont typeface="Wingdings" pitchFamily="2" charset="2"/>
              <a:buChar char="q"/>
            </a:pPr>
            <a:r>
              <a:rPr lang="en-US" sz="3200" dirty="0">
                <a:solidFill>
                  <a:srgbClr val="7030A0"/>
                </a:solidFill>
                <a:latin typeface="Times New Roman" pitchFamily="18" charset="0"/>
                <a:cs typeface="Times New Roman" pitchFamily="18" charset="0"/>
              </a:rPr>
              <a:t> Administer cationic compounds 6 hrs. before or 2 hrs after ciprofloxacin</a:t>
            </a:r>
          </a:p>
          <a:p>
            <a:pPr>
              <a:buFont typeface="Wingdings" pitchFamily="2" charset="2"/>
              <a:buChar char="q"/>
            </a:pPr>
            <a:r>
              <a:rPr lang="en-US" sz="3200" dirty="0">
                <a:solidFill>
                  <a:srgbClr val="7030A0"/>
                </a:solidFill>
                <a:latin typeface="Times New Roman" pitchFamily="18" charset="0"/>
                <a:cs typeface="Times New Roman" pitchFamily="18" charset="0"/>
              </a:rPr>
              <a:t> Plasma levels of theophylline  can be the increased with concurrent use of ciprofloxacin;</a:t>
            </a:r>
          </a:p>
          <a:p>
            <a:pPr>
              <a:buFont typeface="Wingdings" pitchFamily="2" charset="2"/>
              <a:buChar char="q"/>
            </a:pPr>
            <a:r>
              <a:rPr lang="en-US" sz="3200" dirty="0">
                <a:solidFill>
                  <a:srgbClr val="7030A0"/>
                </a:solidFill>
                <a:latin typeface="Times New Roman" pitchFamily="18" charset="0"/>
                <a:cs typeface="Times New Roman" pitchFamily="18" charset="0"/>
              </a:rPr>
              <a:t> Monitor levels and adjust dosage accordingly.</a:t>
            </a:r>
          </a:p>
          <a:p>
            <a:pPr>
              <a:buFont typeface="Wingdings" pitchFamily="2" charset="2"/>
              <a:buChar char="q"/>
            </a:pPr>
            <a:r>
              <a:rPr lang="en-US" sz="3200" dirty="0">
                <a:solidFill>
                  <a:srgbClr val="7030A0"/>
                </a:solidFill>
                <a:latin typeface="Times New Roman" pitchFamily="18" charset="0"/>
                <a:cs typeface="Times New Roman" pitchFamily="18" charset="0"/>
              </a:rPr>
              <a:t> Plasma levels of warfarin  can be increased with concurrent use of ciprofloxacin; </a:t>
            </a:r>
          </a:p>
          <a:p>
            <a:pPr>
              <a:buFont typeface="Wingdings" pitchFamily="2" charset="2"/>
              <a:buChar char="q"/>
            </a:pPr>
            <a:r>
              <a:rPr lang="en-US" sz="3200" dirty="0">
                <a:solidFill>
                  <a:srgbClr val="7030A0"/>
                </a:solidFill>
                <a:latin typeface="Times New Roman" pitchFamily="18" charset="0"/>
                <a:cs typeface="Times New Roman" pitchFamily="18" charset="0"/>
              </a:rPr>
              <a:t> Monitor prothrombin time and INR, and adjust the dosage of warfarin accordingly.</a:t>
            </a:r>
          </a:p>
        </p:txBody>
      </p:sp>
    </p:spTree>
    <p:extLst>
      <p:ext uri="{BB962C8B-B14F-4D97-AF65-F5344CB8AC3E}">
        <p14:creationId xmlns:p14="http://schemas.microsoft.com/office/powerpoint/2010/main" val="41000854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F245B2-3C38-4E72-B979-50D6AD1111B0}"/>
              </a:ext>
            </a:extLst>
          </p:cNvPr>
          <p:cNvSpPr>
            <a:spLocks noGrp="1"/>
          </p:cNvSpPr>
          <p:nvPr>
            <p:ph type="title"/>
          </p:nvPr>
        </p:nvSpPr>
        <p:spPr>
          <a:xfrm>
            <a:off x="128588" y="1"/>
            <a:ext cx="11225212" cy="742949"/>
          </a:xfrm>
        </p:spPr>
        <p:txBody>
          <a:bodyPr>
            <a:normAutofit fontScale="90000"/>
          </a:bodyPr>
          <a:lstStyle/>
          <a:p>
            <a:pPr marL="228600" lvl="0" indent="-228600">
              <a:spcBef>
                <a:spcPts val="1000"/>
              </a:spcBef>
            </a:pPr>
            <a:r>
              <a:rPr lang="en-US" sz="2600" dirty="0">
                <a:solidFill>
                  <a:prstClr val="black"/>
                </a:solidFill>
                <a:latin typeface="Calibri" panose="020F0502020204030204"/>
                <a:ea typeface="+mn-ea"/>
                <a:cs typeface="+mn-cs"/>
              </a:rPr>
              <a:t>                                                                                                                                                                                                                                             </a:t>
            </a:r>
            <a:r>
              <a:rPr lang="en-US" sz="5300" b="1" dirty="0" smtClean="0">
                <a:solidFill>
                  <a:srgbClr val="FF0000"/>
                </a:solidFill>
                <a:latin typeface="Times New Roman" pitchFamily="18" charset="0"/>
                <a:ea typeface="+mn-ea"/>
                <a:cs typeface="Times New Roman" pitchFamily="18" charset="0"/>
              </a:rPr>
              <a:t>Precautions</a:t>
            </a:r>
            <a:r>
              <a:rPr lang="en-US" sz="2600" b="1" dirty="0" smtClean="0">
                <a:solidFill>
                  <a:prstClr val="black"/>
                </a:solidFill>
                <a:latin typeface="Calibri" panose="020F0502020204030204"/>
                <a:ea typeface="+mn-ea"/>
                <a:cs typeface="+mn-cs"/>
              </a:rPr>
              <a:t>  </a:t>
            </a:r>
            <a:r>
              <a:rPr lang="en-US" sz="5300" b="1" dirty="0" smtClean="0">
                <a:solidFill>
                  <a:srgbClr val="FF0000"/>
                </a:solidFill>
                <a:latin typeface="Times New Roman" pitchFamily="18" charset="0"/>
                <a:ea typeface="+mn-ea"/>
                <a:cs typeface="Times New Roman" pitchFamily="18" charset="0"/>
              </a:rPr>
              <a:t>of Quinolones </a:t>
            </a:r>
            <a:endParaRPr lang="en-US"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239835B-8616-4896-A4C4-B488ED91A877}"/>
              </a:ext>
            </a:extLst>
          </p:cNvPr>
          <p:cNvSpPr>
            <a:spLocks noGrp="1"/>
          </p:cNvSpPr>
          <p:nvPr>
            <p:ph idx="1"/>
          </p:nvPr>
        </p:nvSpPr>
        <p:spPr>
          <a:xfrm>
            <a:off x="185738" y="1014412"/>
            <a:ext cx="11830050" cy="5686425"/>
          </a:xfrm>
        </p:spPr>
        <p:txBody>
          <a:bodyPr>
            <a:normAutofit/>
          </a:bodyPr>
          <a:lstStyle/>
          <a:p>
            <a:pPr marL="0" indent="0">
              <a:buNone/>
            </a:pPr>
            <a:r>
              <a:rPr lang="en-US" dirty="0"/>
              <a:t> </a:t>
            </a:r>
          </a:p>
          <a:p>
            <a:pPr>
              <a:buFont typeface="Wingdings" pitchFamily="2" charset="2"/>
              <a:buChar char="Ø"/>
            </a:pPr>
            <a:r>
              <a:rPr lang="en-US" dirty="0"/>
              <a:t> </a:t>
            </a:r>
            <a:r>
              <a:rPr lang="en-US" sz="3200" dirty="0">
                <a:solidFill>
                  <a:srgbClr val="7030A0"/>
                </a:solidFill>
                <a:latin typeface="Times New Roman" pitchFamily="18" charset="0"/>
                <a:cs typeface="Times New Roman" pitchFamily="18" charset="0"/>
              </a:rPr>
              <a:t>Ciprofloxacin is available in oral and intravenous forms. </a:t>
            </a:r>
          </a:p>
          <a:p>
            <a:pPr>
              <a:buFont typeface="Wingdings" pitchFamily="2" charset="2"/>
              <a:buChar char="Ø"/>
            </a:pPr>
            <a:r>
              <a:rPr lang="en-US" sz="3200" dirty="0">
                <a:solidFill>
                  <a:srgbClr val="7030A0"/>
                </a:solidFill>
                <a:latin typeface="Times New Roman" pitchFamily="18" charset="0"/>
                <a:cs typeface="Times New Roman" pitchFamily="18" charset="0"/>
              </a:rPr>
              <a:t> Decrease doses of ciprofloxacin in clients with renal dysfunction.</a:t>
            </a:r>
          </a:p>
          <a:p>
            <a:pPr>
              <a:buFont typeface="Wingdings" pitchFamily="2" charset="2"/>
              <a:buChar char="Ø"/>
            </a:pPr>
            <a:r>
              <a:rPr lang="en-US" sz="3200" dirty="0">
                <a:solidFill>
                  <a:srgbClr val="7030A0"/>
                </a:solidFill>
                <a:latin typeface="Times New Roman" pitchFamily="18" charset="0"/>
                <a:cs typeface="Times New Roman" pitchFamily="18" charset="0"/>
              </a:rPr>
              <a:t>  Intravenous ciprofloxacin should be administered slowly over 60 min.  </a:t>
            </a:r>
          </a:p>
          <a:p>
            <a:pPr>
              <a:buFont typeface="Wingdings" pitchFamily="2" charset="2"/>
              <a:buChar char="Ø"/>
            </a:pPr>
            <a:r>
              <a:rPr lang="en-US" sz="3200" dirty="0">
                <a:solidFill>
                  <a:srgbClr val="7030A0"/>
                </a:solidFill>
                <a:latin typeface="Times New Roman" pitchFamily="18" charset="0"/>
                <a:cs typeface="Times New Roman" pitchFamily="18" charset="0"/>
              </a:rPr>
              <a:t>For inhalation anthrax infection, ciprofloxacin is administered every 12 hrs for 60 days. </a:t>
            </a:r>
          </a:p>
          <a:p>
            <a:pPr>
              <a:buFont typeface="Wingdings" pitchFamily="2" charset="2"/>
              <a:buChar char="Ø"/>
            </a:pPr>
            <a:r>
              <a:rPr lang="en-US" sz="3200" dirty="0">
                <a:solidFill>
                  <a:srgbClr val="7030A0"/>
                </a:solidFill>
                <a:latin typeface="Times New Roman" pitchFamily="18" charset="0"/>
                <a:cs typeface="Times New Roman" pitchFamily="18" charset="0"/>
              </a:rPr>
              <a:t> Instruct clients to complete the prescribed course of antimicrobial therapy, even though symptoms may resolve before the full  course is completed.    </a:t>
            </a:r>
          </a:p>
        </p:txBody>
      </p:sp>
    </p:spTree>
    <p:extLst>
      <p:ext uri="{BB962C8B-B14F-4D97-AF65-F5344CB8AC3E}">
        <p14:creationId xmlns:p14="http://schemas.microsoft.com/office/powerpoint/2010/main" val="31870449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0E477-F3D6-4566-A043-A57104DCE038}"/>
              </a:ext>
            </a:extLst>
          </p:cNvPr>
          <p:cNvSpPr>
            <a:spLocks noGrp="1"/>
          </p:cNvSpPr>
          <p:nvPr>
            <p:ph type="title"/>
          </p:nvPr>
        </p:nvSpPr>
        <p:spPr>
          <a:xfrm>
            <a:off x="271463" y="-328612"/>
            <a:ext cx="11082337" cy="1343026"/>
          </a:xfrm>
        </p:spPr>
        <p:txBody>
          <a:bodyPr/>
          <a:lstStyle/>
          <a:p>
            <a:r>
              <a:rPr lang="en-US" b="1" dirty="0"/>
              <a:t> </a:t>
            </a:r>
            <a:r>
              <a:rPr lang="en-US" sz="5400" b="1" dirty="0" smtClean="0">
                <a:solidFill>
                  <a:srgbClr val="FF0000"/>
                </a:solidFill>
                <a:latin typeface="Times New Roman" pitchFamily="18" charset="0"/>
                <a:cs typeface="Times New Roman" pitchFamily="18" charset="0"/>
              </a:rPr>
              <a:t>MACROLIDES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D901951-4C51-435A-95A4-7FCC834ADD27}"/>
              </a:ext>
            </a:extLst>
          </p:cNvPr>
          <p:cNvSpPr>
            <a:spLocks noGrp="1"/>
          </p:cNvSpPr>
          <p:nvPr>
            <p:ph idx="1"/>
          </p:nvPr>
        </p:nvSpPr>
        <p:spPr>
          <a:xfrm>
            <a:off x="0" y="1143000"/>
            <a:ext cx="12191999" cy="5843588"/>
          </a:xfrm>
        </p:spPr>
        <p:txBody>
          <a:bodyPr>
            <a:normAutofit lnSpcReduction="10000"/>
          </a:bodyPr>
          <a:lstStyle/>
          <a:p>
            <a:pPr>
              <a:buFont typeface="Wingdings" pitchFamily="2" charset="2"/>
              <a:buChar char="Ø"/>
            </a:pPr>
            <a:r>
              <a:rPr lang="en-US" sz="3200" dirty="0">
                <a:solidFill>
                  <a:srgbClr val="7030A0"/>
                </a:solidFill>
                <a:latin typeface="Times New Roman" pitchFamily="18" charset="0"/>
                <a:cs typeface="Times New Roman" pitchFamily="18" charset="0"/>
              </a:rPr>
              <a:t>These broad spectrum antimicrobials including;</a:t>
            </a:r>
          </a:p>
          <a:p>
            <a:pPr>
              <a:buFont typeface="Wingdings" pitchFamily="2" charset="2"/>
              <a:buChar char="Ø"/>
            </a:pPr>
            <a:r>
              <a:rPr lang="en-US" sz="3200" dirty="0" smtClean="0">
                <a:solidFill>
                  <a:srgbClr val="7030A0"/>
                </a:solidFill>
                <a:latin typeface="Times New Roman" pitchFamily="18" charset="0"/>
                <a:cs typeface="Times New Roman" pitchFamily="18" charset="0"/>
              </a:rPr>
              <a:t>Erythromycin</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smtClean="0">
                <a:solidFill>
                  <a:srgbClr val="7030A0"/>
                </a:solidFill>
                <a:latin typeface="Times New Roman" pitchFamily="18" charset="0"/>
                <a:cs typeface="Times New Roman" pitchFamily="18" charset="0"/>
              </a:rPr>
              <a:t>Azithromycin( brand name is Zithromax)</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Spiramycin</a:t>
            </a:r>
          </a:p>
          <a:p>
            <a:pPr>
              <a:buFont typeface="Wingdings" pitchFamily="2" charset="2"/>
              <a:buChar char="Ø"/>
            </a:pPr>
            <a:r>
              <a:rPr lang="en-US" sz="3200" dirty="0" smtClean="0">
                <a:solidFill>
                  <a:srgbClr val="7030A0"/>
                </a:solidFill>
                <a:latin typeface="Times New Roman" pitchFamily="18" charset="0"/>
                <a:cs typeface="Times New Roman" pitchFamily="18" charset="0"/>
              </a:rPr>
              <a:t>Clarithromycin (</a:t>
            </a:r>
            <a:r>
              <a:rPr lang="en-US" sz="3200" dirty="0" err="1" smtClean="0">
                <a:solidFill>
                  <a:srgbClr val="7030A0"/>
                </a:solidFill>
                <a:latin typeface="Times New Roman" pitchFamily="18" charset="0"/>
                <a:cs typeface="Times New Roman" pitchFamily="18" charset="0"/>
              </a:rPr>
              <a:t>Klacid</a:t>
            </a:r>
            <a:r>
              <a:rPr lang="en-US" sz="3200" dirty="0" smtClean="0">
                <a:solidFill>
                  <a:srgbClr val="7030A0"/>
                </a:solidFill>
                <a:latin typeface="Times New Roman" pitchFamily="18" charset="0"/>
                <a:cs typeface="Times New Roman" pitchFamily="18" charset="0"/>
              </a:rPr>
              <a:t>) en </a:t>
            </a:r>
            <a:r>
              <a:rPr lang="en-US" sz="3200" dirty="0" err="1" smtClean="0">
                <a:solidFill>
                  <a:srgbClr val="7030A0"/>
                </a:solidFill>
                <a:latin typeface="Times New Roman" pitchFamily="18" charset="0"/>
                <a:cs typeface="Times New Roman" pitchFamily="18" charset="0"/>
              </a:rPr>
              <a:t>Telithromycin</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ketec</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marL="0" indent="0">
              <a:buNone/>
            </a:pPr>
            <a:r>
              <a:rPr lang="en-US" sz="4400" b="1" dirty="0">
                <a:solidFill>
                  <a:srgbClr val="7030A0"/>
                </a:solidFill>
                <a:latin typeface="Times New Roman" pitchFamily="18" charset="0"/>
                <a:cs typeface="Times New Roman" pitchFamily="18" charset="0"/>
              </a:rPr>
              <a:t>Pharmacodynamics;</a:t>
            </a:r>
            <a:r>
              <a:rPr lang="en-US" sz="3200" dirty="0">
                <a:solidFill>
                  <a:srgbClr val="7030A0"/>
                </a:solidFill>
                <a:latin typeface="Times New Roman" pitchFamily="18" charset="0"/>
                <a:cs typeface="Times New Roman" pitchFamily="18" charset="0"/>
              </a:rPr>
              <a:t> they </a:t>
            </a:r>
            <a:r>
              <a:rPr lang="en-US" sz="3200" b="1" dirty="0">
                <a:solidFill>
                  <a:srgbClr val="7030A0"/>
                </a:solidFill>
                <a:latin typeface="Times New Roman" pitchFamily="18" charset="0"/>
                <a:cs typeface="Times New Roman" pitchFamily="18" charset="0"/>
              </a:rPr>
              <a:t>inhibit protein synthesis </a:t>
            </a:r>
            <a:r>
              <a:rPr lang="en-US" sz="3200" dirty="0">
                <a:solidFill>
                  <a:srgbClr val="7030A0"/>
                </a:solidFill>
                <a:latin typeface="Times New Roman" pitchFamily="18" charset="0"/>
                <a:cs typeface="Times New Roman" pitchFamily="18" charset="0"/>
              </a:rPr>
              <a:t>by irreversibly binding to ribosomal 50s sub unit of the sensitive micro-organism hence they are bacteriostatic.</a:t>
            </a:r>
          </a:p>
          <a:p>
            <a:pPr marL="0" indent="0">
              <a:buNone/>
            </a:pPr>
            <a:r>
              <a:rPr lang="en-US" sz="3200" dirty="0">
                <a:solidFill>
                  <a:srgbClr val="7030A0"/>
                </a:solidFill>
                <a:latin typeface="Times New Roman" pitchFamily="18" charset="0"/>
                <a:cs typeface="Times New Roman" pitchFamily="18" charset="0"/>
              </a:rPr>
              <a:t>But sometimes can be bactericidal if the dose is high.</a:t>
            </a:r>
          </a:p>
          <a:p>
            <a:pPr marL="0" indent="0">
              <a:buNone/>
            </a:pPr>
            <a:r>
              <a:rPr lang="en-US" sz="3200" dirty="0">
                <a:solidFill>
                  <a:srgbClr val="7030A0"/>
                </a:solidFill>
                <a:latin typeface="Times New Roman" pitchFamily="18" charset="0"/>
                <a:cs typeface="Times New Roman" pitchFamily="18" charset="0"/>
              </a:rPr>
              <a:t>Example azithromycin is bactericidal against streptococcus pyogenes, streptococcus pneumonia and hemophilus influenza</a:t>
            </a:r>
          </a:p>
          <a:p>
            <a:pPr marL="0" indent="0">
              <a:buNone/>
            </a:pPr>
            <a:endParaRPr lang="en-US" dirty="0"/>
          </a:p>
        </p:txBody>
      </p:sp>
    </p:spTree>
    <p:extLst>
      <p:ext uri="{BB962C8B-B14F-4D97-AF65-F5344CB8AC3E}">
        <p14:creationId xmlns:p14="http://schemas.microsoft.com/office/powerpoint/2010/main" val="40282685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93133-0DB0-404B-8C14-412B56F6B572}"/>
              </a:ext>
            </a:extLst>
          </p:cNvPr>
          <p:cNvSpPr>
            <a:spLocks noGrp="1"/>
          </p:cNvSpPr>
          <p:nvPr>
            <p:ph type="title"/>
          </p:nvPr>
        </p:nvSpPr>
        <p:spPr>
          <a:xfrm>
            <a:off x="142875" y="1"/>
            <a:ext cx="11210925" cy="1014412"/>
          </a:xfrm>
        </p:spPr>
        <p:txBody>
          <a:bodyPr/>
          <a:lstStyle/>
          <a:p>
            <a:r>
              <a:rPr lang="en-US" b="1" dirty="0"/>
              <a:t>     </a:t>
            </a:r>
            <a:r>
              <a:rPr lang="en-US" b="1" dirty="0" smtClean="0"/>
              <a:t> </a:t>
            </a:r>
            <a:r>
              <a:rPr lang="en-US" sz="4800" b="1" dirty="0" smtClean="0">
                <a:solidFill>
                  <a:srgbClr val="FF0000"/>
                </a:solidFill>
                <a:latin typeface="Times New Roman" pitchFamily="18" charset="0"/>
                <a:cs typeface="Times New Roman" pitchFamily="18" charset="0"/>
              </a:rPr>
              <a:t>Pharmacokinetics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D3DE16E-6E22-4BAE-9BA1-30F65D288755}"/>
              </a:ext>
            </a:extLst>
          </p:cNvPr>
          <p:cNvSpPr>
            <a:spLocks noGrp="1"/>
          </p:cNvSpPr>
          <p:nvPr>
            <p:ph idx="1"/>
          </p:nvPr>
        </p:nvSpPr>
        <p:spPr>
          <a:xfrm>
            <a:off x="314325" y="1057274"/>
            <a:ext cx="11687175" cy="5586413"/>
          </a:xfrm>
        </p:spPr>
        <p:txBody>
          <a:bodyPr>
            <a:normAutofit/>
          </a:bodyPr>
          <a:lstStyle/>
          <a:p>
            <a:pPr marL="0" indent="0">
              <a:buNone/>
            </a:pPr>
            <a:r>
              <a:rPr lang="en-US" sz="3600" dirty="0" smtClean="0">
                <a:solidFill>
                  <a:srgbClr val="7030A0"/>
                </a:solidFill>
                <a:latin typeface="Times New Roman" pitchFamily="18" charset="0"/>
                <a:cs typeface="Times New Roman" pitchFamily="18" charset="0"/>
              </a:rPr>
              <a:t>   They </a:t>
            </a:r>
            <a:r>
              <a:rPr lang="en-US" sz="3600" dirty="0">
                <a:solidFill>
                  <a:srgbClr val="7030A0"/>
                </a:solidFill>
                <a:latin typeface="Times New Roman" pitchFamily="18" charset="0"/>
                <a:cs typeface="Times New Roman" pitchFamily="18" charset="0"/>
              </a:rPr>
              <a:t>can be administered orally though erythromycin is unstable in acidic environment.</a:t>
            </a:r>
          </a:p>
          <a:p>
            <a:pPr marL="0" indent="0">
              <a:buNone/>
            </a:pPr>
            <a:r>
              <a:rPr lang="en-US" sz="3600" b="1" dirty="0" smtClean="0">
                <a:solidFill>
                  <a:srgbClr val="7030A0"/>
                </a:solidFill>
                <a:latin typeface="Times New Roman" pitchFamily="18" charset="0"/>
                <a:cs typeface="Times New Roman" pitchFamily="18" charset="0"/>
              </a:rPr>
              <a:t>	Distribution;- </a:t>
            </a:r>
          </a:p>
          <a:p>
            <a:pPr marL="0" indent="0">
              <a:buNone/>
            </a:pPr>
            <a:r>
              <a:rPr lang="en-US" sz="3600" b="1" dirty="0" smtClean="0">
                <a:solidFill>
                  <a:srgbClr val="7030A0"/>
                </a:solidFill>
                <a:latin typeface="Times New Roman" pitchFamily="18" charset="0"/>
                <a:cs typeface="Times New Roman" pitchFamily="18" charset="0"/>
              </a:rPr>
              <a:t> </a:t>
            </a:r>
            <a:r>
              <a:rPr lang="en-US" sz="3600" dirty="0">
                <a:solidFill>
                  <a:srgbClr val="7030A0"/>
                </a:solidFill>
                <a:latin typeface="Times New Roman" pitchFamily="18" charset="0"/>
                <a:cs typeface="Times New Roman" pitchFamily="18" charset="0"/>
              </a:rPr>
              <a:t>I</a:t>
            </a:r>
            <a:r>
              <a:rPr lang="en-US" sz="3600" dirty="0" smtClean="0">
                <a:solidFill>
                  <a:srgbClr val="7030A0"/>
                </a:solidFill>
                <a:latin typeface="Times New Roman" pitchFamily="18" charset="0"/>
                <a:cs typeface="Times New Roman" pitchFamily="18" charset="0"/>
              </a:rPr>
              <a:t>s </a:t>
            </a:r>
            <a:r>
              <a:rPr lang="en-US" sz="3600" dirty="0">
                <a:solidFill>
                  <a:srgbClr val="7030A0"/>
                </a:solidFill>
                <a:latin typeface="Times New Roman" pitchFamily="18" charset="0"/>
                <a:cs typeface="Times New Roman" pitchFamily="18" charset="0"/>
              </a:rPr>
              <a:t>good except that the drugs do not cross the BBB</a:t>
            </a:r>
          </a:p>
          <a:p>
            <a:pPr marL="0" indent="0">
              <a:buNone/>
            </a:pPr>
            <a:r>
              <a:rPr lang="en-US" sz="3600" b="1" dirty="0" smtClean="0">
                <a:solidFill>
                  <a:srgbClr val="7030A0"/>
                </a:solidFill>
                <a:latin typeface="Times New Roman" pitchFamily="18" charset="0"/>
                <a:cs typeface="Times New Roman" pitchFamily="18" charset="0"/>
              </a:rPr>
              <a:t>	Metabolism;- </a:t>
            </a:r>
          </a:p>
          <a:p>
            <a:pPr marL="0" indent="0">
              <a:buNone/>
            </a:pPr>
            <a:r>
              <a:rPr lang="en-US" sz="3600" dirty="0" err="1" smtClean="0">
                <a:solidFill>
                  <a:srgbClr val="7030A0"/>
                </a:solidFill>
                <a:latin typeface="Times New Roman" pitchFamily="18" charset="0"/>
                <a:cs typeface="Times New Roman" pitchFamily="18" charset="0"/>
              </a:rPr>
              <a:t>Tiz</a:t>
            </a:r>
            <a:r>
              <a:rPr lang="en-US" sz="3600" dirty="0" smtClean="0">
                <a:solidFill>
                  <a:srgbClr val="7030A0"/>
                </a:solidFill>
                <a:latin typeface="Times New Roman" pitchFamily="18" charset="0"/>
                <a:cs typeface="Times New Roman" pitchFamily="18" charset="0"/>
              </a:rPr>
              <a:t> in the </a:t>
            </a:r>
            <a:r>
              <a:rPr lang="en-US" sz="3600" dirty="0">
                <a:solidFill>
                  <a:srgbClr val="7030A0"/>
                </a:solidFill>
                <a:latin typeface="Times New Roman" pitchFamily="18" charset="0"/>
                <a:cs typeface="Times New Roman" pitchFamily="18" charset="0"/>
              </a:rPr>
              <a:t>liver and have variable half life.</a:t>
            </a:r>
          </a:p>
          <a:p>
            <a:pPr marL="0" indent="0">
              <a:buNone/>
            </a:pPr>
            <a:r>
              <a:rPr lang="en-US" sz="3600" dirty="0">
                <a:solidFill>
                  <a:srgbClr val="7030A0"/>
                </a:solidFill>
                <a:latin typeface="Times New Roman" pitchFamily="18" charset="0"/>
                <a:cs typeface="Times New Roman" pitchFamily="18" charset="0"/>
              </a:rPr>
              <a:t>e</a:t>
            </a:r>
            <a:r>
              <a:rPr lang="en-US" sz="3600" dirty="0" smtClean="0">
                <a:solidFill>
                  <a:srgbClr val="7030A0"/>
                </a:solidFill>
                <a:latin typeface="Times New Roman" pitchFamily="18" charset="0"/>
                <a:cs typeface="Times New Roman" pitchFamily="18" charset="0"/>
              </a:rPr>
              <a:t>.g</a:t>
            </a:r>
            <a:r>
              <a:rPr lang="en-US" sz="3600" dirty="0">
                <a:solidFill>
                  <a:srgbClr val="7030A0"/>
                </a:solidFill>
                <a:latin typeface="Times New Roman" pitchFamily="18" charset="0"/>
                <a:cs typeface="Times New Roman" pitchFamily="18" charset="0"/>
              </a:rPr>
              <a:t>. clarithromycin </a:t>
            </a:r>
            <a:r>
              <a:rPr lang="en-US" sz="3600" dirty="0" smtClean="0">
                <a:solidFill>
                  <a:srgbClr val="7030A0"/>
                </a:solidFill>
                <a:latin typeface="Times New Roman" pitchFamily="18" charset="0"/>
                <a:cs typeface="Times New Roman" pitchFamily="18" charset="0"/>
              </a:rPr>
              <a:t>has 4.5 </a:t>
            </a:r>
            <a:r>
              <a:rPr lang="en-US" sz="3600" dirty="0">
                <a:solidFill>
                  <a:srgbClr val="7030A0"/>
                </a:solidFill>
                <a:latin typeface="Times New Roman" pitchFamily="18" charset="0"/>
                <a:cs typeface="Times New Roman" pitchFamily="18" charset="0"/>
              </a:rPr>
              <a:t>hours , azithromycin less than 3.5 hours and erythromycin </a:t>
            </a:r>
            <a:r>
              <a:rPr lang="en-US" sz="3600" dirty="0" smtClean="0">
                <a:solidFill>
                  <a:srgbClr val="7030A0"/>
                </a:solidFill>
                <a:latin typeface="Times New Roman" pitchFamily="18" charset="0"/>
                <a:cs typeface="Times New Roman" pitchFamily="18" charset="0"/>
              </a:rPr>
              <a:t>has 1.4 </a:t>
            </a:r>
            <a:r>
              <a:rPr lang="en-US" sz="3600" dirty="0">
                <a:solidFill>
                  <a:srgbClr val="7030A0"/>
                </a:solidFill>
                <a:latin typeface="Times New Roman" pitchFamily="18" charset="0"/>
                <a:cs typeface="Times New Roman" pitchFamily="18" charset="0"/>
              </a:rPr>
              <a:t>to 2 hours.</a:t>
            </a:r>
          </a:p>
        </p:txBody>
      </p:sp>
    </p:spTree>
    <p:extLst>
      <p:ext uri="{BB962C8B-B14F-4D97-AF65-F5344CB8AC3E}">
        <p14:creationId xmlns:p14="http://schemas.microsoft.com/office/powerpoint/2010/main" val="27970010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2180039-624C-47F8-A68F-53BEC5DB8B29}"/>
              </a:ext>
            </a:extLst>
          </p:cNvPr>
          <p:cNvSpPr>
            <a:spLocks noGrp="1"/>
          </p:cNvSpPr>
          <p:nvPr>
            <p:ph idx="1"/>
          </p:nvPr>
        </p:nvSpPr>
        <p:spPr>
          <a:xfrm>
            <a:off x="214313" y="171450"/>
            <a:ext cx="11830050" cy="6686550"/>
          </a:xfrm>
        </p:spPr>
        <p:txBody>
          <a:bodyPr>
            <a:normAutofit/>
          </a:bodyPr>
          <a:lstStyle/>
          <a:p>
            <a:pPr marL="0" indent="0">
              <a:buNone/>
            </a:pPr>
            <a:r>
              <a:rPr lang="en-US" sz="3600" b="1" dirty="0">
                <a:solidFill>
                  <a:srgbClr val="00B050"/>
                </a:solidFill>
                <a:latin typeface="Times New Roman" pitchFamily="18" charset="0"/>
                <a:cs typeface="Times New Roman" pitchFamily="18" charset="0"/>
              </a:rPr>
              <a:t>Therapeutic Uses/indication </a:t>
            </a:r>
            <a:endParaRPr lang="en-US" sz="3600" b="1" dirty="0" smtClean="0">
              <a:solidFill>
                <a:srgbClr val="00B050"/>
              </a:solidFill>
              <a:latin typeface="Times New Roman" pitchFamily="18" charset="0"/>
              <a:cs typeface="Times New Roman" pitchFamily="18" charset="0"/>
            </a:endParaRPr>
          </a:p>
          <a:p>
            <a:pPr marL="0" indent="0">
              <a:buNone/>
            </a:pPr>
            <a:endParaRPr lang="en-US" sz="3600" b="1" dirty="0">
              <a:solidFill>
                <a:srgbClr val="00B05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Used to treat infections in </a:t>
            </a:r>
            <a:r>
              <a:rPr lang="en-US" sz="3200" b="1" dirty="0">
                <a:solidFill>
                  <a:srgbClr val="7030A0"/>
                </a:solidFill>
                <a:latin typeface="Times New Roman" pitchFamily="18" charset="0"/>
                <a:cs typeface="Times New Roman" pitchFamily="18" charset="0"/>
              </a:rPr>
              <a:t>clients with a penicillin allergy</a:t>
            </a:r>
            <a:r>
              <a:rPr lang="en-US" sz="3200" dirty="0">
                <a:solidFill>
                  <a:srgbClr val="7030A0"/>
                </a:solidFill>
                <a:latin typeface="Times New Roman" pitchFamily="18" charset="0"/>
                <a:cs typeface="Times New Roman" pitchFamily="18" charset="0"/>
              </a:rPr>
              <a:t>, such as for </a:t>
            </a:r>
            <a:r>
              <a:rPr lang="en-US" sz="3200" b="1" dirty="0">
                <a:solidFill>
                  <a:srgbClr val="7030A0"/>
                </a:solidFill>
                <a:latin typeface="Times New Roman" pitchFamily="18" charset="0"/>
                <a:cs typeface="Times New Roman" pitchFamily="18" charset="0"/>
              </a:rPr>
              <a:t>prophylaxis against rheumatic fever </a:t>
            </a:r>
            <a:r>
              <a:rPr lang="en-US" sz="3200" dirty="0">
                <a:solidFill>
                  <a:srgbClr val="7030A0"/>
                </a:solidFill>
                <a:latin typeface="Times New Roman" pitchFamily="18" charset="0"/>
                <a:cs typeface="Times New Roman" pitchFamily="18" charset="0"/>
              </a:rPr>
              <a:t>and</a:t>
            </a:r>
            <a:r>
              <a:rPr lang="en-US" sz="3200" b="1" dirty="0">
                <a:solidFill>
                  <a:srgbClr val="7030A0"/>
                </a:solidFill>
                <a:latin typeface="Times New Roman" pitchFamily="18" charset="0"/>
                <a:cs typeface="Times New Roman" pitchFamily="18" charset="0"/>
              </a:rPr>
              <a:t> bacterial endocarditis</a:t>
            </a:r>
            <a:r>
              <a:rPr lang="en-US" sz="3200" dirty="0">
                <a:solidFill>
                  <a:srgbClr val="7030A0"/>
                </a:solidFill>
                <a:latin typeface="Times New Roman" pitchFamily="18" charset="0"/>
                <a:cs typeface="Times New Roman" pitchFamily="18" charset="0"/>
              </a:rPr>
              <a:t>.</a:t>
            </a:r>
          </a:p>
          <a:p>
            <a:pPr>
              <a:buFont typeface="Wingdings" pitchFamily="2" charset="2"/>
              <a:buChar char="q"/>
            </a:pPr>
            <a:r>
              <a:rPr lang="en-US" sz="3200" dirty="0">
                <a:solidFill>
                  <a:srgbClr val="7030A0"/>
                </a:solidFill>
                <a:latin typeface="Times New Roman" pitchFamily="18" charset="0"/>
                <a:cs typeface="Times New Roman" pitchFamily="18" charset="0"/>
              </a:rPr>
              <a:t> Used for clients </a:t>
            </a:r>
            <a:r>
              <a:rPr lang="en-US" sz="3200" b="1" dirty="0">
                <a:solidFill>
                  <a:srgbClr val="7030A0"/>
                </a:solidFill>
                <a:latin typeface="Times New Roman" pitchFamily="18" charset="0"/>
                <a:cs typeface="Times New Roman" pitchFamily="18" charset="0"/>
              </a:rPr>
              <a:t>with Legionnaires’ disease, whooping cough </a:t>
            </a:r>
            <a:r>
              <a:rPr lang="en-US" sz="3200" dirty="0">
                <a:solidFill>
                  <a:srgbClr val="7030A0"/>
                </a:solidFill>
                <a:latin typeface="Times New Roman" pitchFamily="18" charset="0"/>
                <a:cs typeface="Times New Roman" pitchFamily="18" charset="0"/>
              </a:rPr>
              <a:t>(pertussis), </a:t>
            </a:r>
            <a:r>
              <a:rPr lang="en-US" sz="3200" b="1" dirty="0">
                <a:solidFill>
                  <a:srgbClr val="7030A0"/>
                </a:solidFill>
                <a:latin typeface="Times New Roman" pitchFamily="18" charset="0"/>
                <a:cs typeface="Times New Roman" pitchFamily="18" charset="0"/>
              </a:rPr>
              <a:t>and acute diphtheria </a:t>
            </a:r>
            <a:r>
              <a:rPr lang="en-US" sz="3200" dirty="0">
                <a:solidFill>
                  <a:srgbClr val="7030A0"/>
                </a:solidFill>
                <a:latin typeface="Times New Roman" pitchFamily="18" charset="0"/>
                <a:cs typeface="Times New Roman" pitchFamily="18" charset="0"/>
              </a:rPr>
              <a:t>(eliminates the carrier state of diphtheria) .</a:t>
            </a:r>
          </a:p>
          <a:p>
            <a:pPr>
              <a:buFont typeface="Wingdings" pitchFamily="2" charset="2"/>
              <a:buChar char="q"/>
            </a:pPr>
            <a:r>
              <a:rPr lang="en-US" sz="3200" dirty="0">
                <a:solidFill>
                  <a:srgbClr val="7030A0"/>
                </a:solidFill>
                <a:latin typeface="Times New Roman" pitchFamily="18" charset="0"/>
                <a:cs typeface="Times New Roman" pitchFamily="18" charset="0"/>
              </a:rPr>
              <a:t> Used for chlamydia infections (</a:t>
            </a:r>
            <a:r>
              <a:rPr lang="en-US" sz="3200" b="1" dirty="0">
                <a:solidFill>
                  <a:srgbClr val="7030A0"/>
                </a:solidFill>
                <a:latin typeface="Times New Roman" pitchFamily="18" charset="0"/>
                <a:cs typeface="Times New Roman" pitchFamily="18" charset="0"/>
              </a:rPr>
              <a:t>urethritis and cervicitis; pneumonia </a:t>
            </a:r>
            <a:r>
              <a:rPr lang="en-US" sz="3200" dirty="0">
                <a:solidFill>
                  <a:srgbClr val="7030A0"/>
                </a:solidFill>
                <a:latin typeface="Times New Roman" pitchFamily="18" charset="0"/>
                <a:cs typeface="Times New Roman" pitchFamily="18" charset="0"/>
              </a:rPr>
              <a:t>caused by Mycoplasma pneumoniae</a:t>
            </a:r>
            <a:r>
              <a:rPr lang="en-US" sz="3200" b="1" dirty="0">
                <a:solidFill>
                  <a:srgbClr val="7030A0"/>
                </a:solidFill>
                <a:latin typeface="Times New Roman" pitchFamily="18" charset="0"/>
                <a:cs typeface="Times New Roman" pitchFamily="18" charset="0"/>
              </a:rPr>
              <a:t>; respiratory tract infections</a:t>
            </a:r>
            <a:r>
              <a:rPr lang="en-US" sz="3200" dirty="0">
                <a:solidFill>
                  <a:srgbClr val="7030A0"/>
                </a:solidFill>
                <a:latin typeface="Times New Roman" pitchFamily="18" charset="0"/>
                <a:cs typeface="Times New Roman" pitchFamily="18" charset="0"/>
              </a:rPr>
              <a:t> caused by </a:t>
            </a:r>
            <a:r>
              <a:rPr lang="en-US" sz="3200" b="1" dirty="0">
                <a:solidFill>
                  <a:srgbClr val="7030A0"/>
                </a:solidFill>
                <a:latin typeface="Times New Roman" pitchFamily="18" charset="0"/>
                <a:cs typeface="Times New Roman" pitchFamily="18" charset="0"/>
              </a:rPr>
              <a:t>Streptococcus pneumoniae and Neisseria gonorrhea.</a:t>
            </a:r>
          </a:p>
          <a:p>
            <a:endParaRPr lang="en-US" sz="3200" b="1" dirty="0">
              <a:solidFill>
                <a:srgbClr val="7030A0"/>
              </a:solidFill>
              <a:latin typeface="Times New Roman" pitchFamily="18" charset="0"/>
              <a:cs typeface="Times New Roman" pitchFamily="18" charset="0"/>
            </a:endParaRPr>
          </a:p>
          <a:p>
            <a:endParaRPr lang="en-US" b="1" dirty="0"/>
          </a:p>
          <a:p>
            <a:endParaRPr lang="en-US" dirty="0"/>
          </a:p>
        </p:txBody>
      </p:sp>
    </p:spTree>
    <p:extLst>
      <p:ext uri="{BB962C8B-B14F-4D97-AF65-F5344CB8AC3E}">
        <p14:creationId xmlns:p14="http://schemas.microsoft.com/office/powerpoint/2010/main" val="11435407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B4EB0C-ADE0-49A0-A52D-C5CEFD444452}"/>
              </a:ext>
            </a:extLst>
          </p:cNvPr>
          <p:cNvSpPr>
            <a:spLocks noGrp="1"/>
          </p:cNvSpPr>
          <p:nvPr>
            <p:ph idx="1"/>
          </p:nvPr>
        </p:nvSpPr>
        <p:spPr>
          <a:xfrm>
            <a:off x="0" y="114300"/>
            <a:ext cx="12192000" cy="6743700"/>
          </a:xfrm>
        </p:spPr>
        <p:txBody>
          <a:bodyPr>
            <a:normAutofit lnSpcReduction="10000"/>
          </a:bodyPr>
          <a:lstStyle/>
          <a:p>
            <a:pPr marL="0" indent="0">
              <a:buNone/>
            </a:pPr>
            <a:r>
              <a:rPr lang="en-US" sz="4000" b="1" dirty="0" smtClean="0">
                <a:solidFill>
                  <a:srgbClr val="00B050"/>
                </a:solidFill>
                <a:latin typeface="Times New Roman" pitchFamily="18" charset="0"/>
                <a:cs typeface="Times New Roman" pitchFamily="18" charset="0"/>
              </a:rPr>
              <a:t>Side/Adverse </a:t>
            </a:r>
            <a:r>
              <a:rPr lang="en-US" sz="4000" b="1" dirty="0">
                <a:solidFill>
                  <a:srgbClr val="00B050"/>
                </a:solidFill>
                <a:latin typeface="Times New Roman" pitchFamily="18" charset="0"/>
                <a:cs typeface="Times New Roman" pitchFamily="18" charset="0"/>
              </a:rPr>
              <a:t>Effects</a:t>
            </a:r>
            <a:r>
              <a:rPr lang="en-US" sz="3200" dirty="0">
                <a:solidFill>
                  <a:srgbClr val="00B050"/>
                </a:solidFill>
                <a:latin typeface="Times New Roman" pitchFamily="18" charset="0"/>
                <a:cs typeface="Times New Roman" pitchFamily="18" charset="0"/>
              </a:rPr>
              <a:t>; </a:t>
            </a:r>
            <a:endParaRPr lang="en-US" sz="3200" dirty="0" smtClean="0">
              <a:solidFill>
                <a:srgbClr val="00B05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Gastrointestinal </a:t>
            </a:r>
            <a:r>
              <a:rPr lang="en-US" sz="3200" b="1" dirty="0">
                <a:solidFill>
                  <a:srgbClr val="7030A0"/>
                </a:solidFill>
                <a:latin typeface="Times New Roman" pitchFamily="18" charset="0"/>
                <a:cs typeface="Times New Roman" pitchFamily="18" charset="0"/>
              </a:rPr>
              <a:t>discomfort</a:t>
            </a:r>
          </a:p>
          <a:p>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(nausea, vomiting, epigastric pain)  Administer erythromycin with meals. </a:t>
            </a:r>
          </a:p>
          <a:p>
            <a:r>
              <a:rPr lang="en-US" sz="3200" dirty="0">
                <a:solidFill>
                  <a:srgbClr val="7030A0"/>
                </a:solidFill>
                <a:latin typeface="Times New Roman" pitchFamily="18" charset="0"/>
                <a:cs typeface="Times New Roman" pitchFamily="18" charset="0"/>
              </a:rPr>
              <a:t> Observe for GI symptoms and notify the provider. </a:t>
            </a:r>
          </a:p>
          <a:p>
            <a:pPr marL="0" indent="0">
              <a:buNone/>
            </a:pPr>
            <a:r>
              <a:rPr lang="en-US" sz="3200" b="1" dirty="0">
                <a:solidFill>
                  <a:srgbClr val="7030A0"/>
                </a:solidFill>
                <a:latin typeface="Times New Roman" pitchFamily="18" charset="0"/>
                <a:cs typeface="Times New Roman" pitchFamily="18" charset="0"/>
              </a:rPr>
              <a:t>Hepatotoxicity</a:t>
            </a:r>
            <a:r>
              <a:rPr lang="en-US" sz="3200" dirty="0">
                <a:solidFill>
                  <a:srgbClr val="7030A0"/>
                </a:solidFill>
                <a:latin typeface="Times New Roman" pitchFamily="18" charset="0"/>
                <a:cs typeface="Times New Roman" pitchFamily="18" charset="0"/>
              </a:rPr>
              <a:t> (abdominal pain, lethargy, jaundice) . Instruct clients to notify the provider because the medication should be discontinued. Prolonged QT interval causing dysrhythmias and possible sudden cardiac death  </a:t>
            </a:r>
          </a:p>
          <a:p>
            <a:r>
              <a:rPr lang="en-US" sz="3200" dirty="0">
                <a:solidFill>
                  <a:srgbClr val="7030A0"/>
                </a:solidFill>
                <a:latin typeface="Times New Roman" pitchFamily="18" charset="0"/>
                <a:cs typeface="Times New Roman" pitchFamily="18" charset="0"/>
              </a:rPr>
              <a:t>Use in clients with prolonged QT intervals is not recommended. </a:t>
            </a:r>
          </a:p>
          <a:p>
            <a:r>
              <a:rPr lang="en-US" sz="3200" dirty="0">
                <a:solidFill>
                  <a:srgbClr val="7030A0"/>
                </a:solidFill>
                <a:latin typeface="Times New Roman" pitchFamily="18" charset="0"/>
                <a:cs typeface="Times New Roman" pitchFamily="18" charset="0"/>
              </a:rPr>
              <a:t> Avoid concurrent use with medications that affect hepatic drug metabolizing enzymes.</a:t>
            </a:r>
          </a:p>
          <a:p>
            <a:pPr marL="0" indent="0">
              <a:buNone/>
            </a:pPr>
            <a:r>
              <a:rPr lang="en-US" sz="3200" b="1" dirty="0">
                <a:solidFill>
                  <a:srgbClr val="7030A0"/>
                </a:solidFill>
                <a:latin typeface="Times New Roman" pitchFamily="18" charset="0"/>
                <a:cs typeface="Times New Roman" pitchFamily="18" charset="0"/>
              </a:rPr>
              <a:t> Contraindications/Precautions.</a:t>
            </a:r>
          </a:p>
          <a:p>
            <a:r>
              <a:rPr lang="en-US" sz="3200" dirty="0">
                <a:solidFill>
                  <a:srgbClr val="7030A0"/>
                </a:solidFill>
                <a:latin typeface="Times New Roman" pitchFamily="18" charset="0"/>
                <a:cs typeface="Times New Roman" pitchFamily="18" charset="0"/>
              </a:rPr>
              <a:t>pre-existing liver disease</a:t>
            </a:r>
          </a:p>
        </p:txBody>
      </p:sp>
    </p:spTree>
    <p:extLst>
      <p:ext uri="{BB962C8B-B14F-4D97-AF65-F5344CB8AC3E}">
        <p14:creationId xmlns:p14="http://schemas.microsoft.com/office/powerpoint/2010/main" val="28554289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E7333D-5500-40B6-98E6-262A4C7E19F2}"/>
              </a:ext>
            </a:extLst>
          </p:cNvPr>
          <p:cNvSpPr>
            <a:spLocks noGrp="1"/>
          </p:cNvSpPr>
          <p:nvPr>
            <p:ph type="title"/>
          </p:nvPr>
        </p:nvSpPr>
        <p:spPr>
          <a:xfrm>
            <a:off x="157163" y="142876"/>
            <a:ext cx="12034837" cy="700088"/>
          </a:xfrm>
        </p:spPr>
        <p:txBody>
          <a:bodyPr/>
          <a:lstStyle/>
          <a:p>
            <a:r>
              <a:rPr lang="en-US" dirty="0"/>
              <a:t> </a:t>
            </a:r>
            <a:r>
              <a:rPr lang="en-US" b="1" dirty="0">
                <a:solidFill>
                  <a:srgbClr val="FF0000"/>
                </a:solidFill>
                <a:latin typeface="Times New Roman" pitchFamily="18" charset="0"/>
                <a:cs typeface="Times New Roman" pitchFamily="18" charset="0"/>
              </a:rPr>
              <a:t>Drug reactions and Interactions </a:t>
            </a:r>
            <a:r>
              <a:rPr lang="en-US" b="1" dirty="0" smtClean="0">
                <a:solidFill>
                  <a:srgbClr val="FF0000"/>
                </a:solidFill>
                <a:latin typeface="Times New Roman" pitchFamily="18" charset="0"/>
                <a:cs typeface="Times New Roman" pitchFamily="18" charset="0"/>
              </a:rPr>
              <a:t>Conti….</a:t>
            </a:r>
            <a:endParaRPr lang="en-US" dirty="0"/>
          </a:p>
        </p:txBody>
      </p:sp>
      <p:sp>
        <p:nvSpPr>
          <p:cNvPr id="3" name="Content Placeholder 2">
            <a:extLst>
              <a:ext uri="{FF2B5EF4-FFF2-40B4-BE49-F238E27FC236}">
                <a16:creationId xmlns="" xmlns:a16="http://schemas.microsoft.com/office/drawing/2014/main" id="{AA892C9F-1898-451D-93A9-F4606B7B15E3}"/>
              </a:ext>
            </a:extLst>
          </p:cNvPr>
          <p:cNvSpPr>
            <a:spLocks noGrp="1"/>
          </p:cNvSpPr>
          <p:nvPr>
            <p:ph idx="1"/>
          </p:nvPr>
        </p:nvSpPr>
        <p:spPr>
          <a:xfrm>
            <a:off x="128588" y="1328738"/>
            <a:ext cx="11930062" cy="5386387"/>
          </a:xfrm>
        </p:spPr>
        <p:txBody>
          <a:bodyPr>
            <a:normAutofit fontScale="92500"/>
          </a:bodyPr>
          <a:lstStyle/>
          <a:p>
            <a:r>
              <a:rPr lang="en-US" dirty="0">
                <a:solidFill>
                  <a:srgbClr val="7030A0"/>
                </a:solidFill>
                <a:latin typeface="Times New Roman" pitchFamily="18" charset="0"/>
                <a:cs typeface="Times New Roman" pitchFamily="18" charset="0"/>
              </a:rPr>
              <a:t>There three basic types of tolerance.</a:t>
            </a:r>
          </a:p>
          <a:p>
            <a:pPr marL="0" indent="0">
              <a:buNone/>
            </a:pP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metabolic /pharmacokinetics tolerance</a:t>
            </a:r>
            <a:r>
              <a:rPr lang="en-US" dirty="0">
                <a:solidFill>
                  <a:srgbClr val="7030A0"/>
                </a:solidFill>
                <a:latin typeface="Times New Roman" pitchFamily="18" charset="0"/>
                <a:cs typeface="Times New Roman" pitchFamily="18" charset="0"/>
              </a:rPr>
              <a:t> this occurs due to  increased metabolism of a drug leading to reduction in drug concentration at the receptor site.</a:t>
            </a:r>
          </a:p>
          <a:p>
            <a:pPr marL="0" indent="0">
              <a:buNone/>
            </a:pPr>
            <a:r>
              <a:rPr lang="en-US" b="1" dirty="0">
                <a:solidFill>
                  <a:srgbClr val="7030A0"/>
                </a:solidFill>
                <a:latin typeface="Times New Roman" pitchFamily="18" charset="0"/>
                <a:cs typeface="Times New Roman" pitchFamily="18" charset="0"/>
              </a:rPr>
              <a:t>       cellular/pharmacodynamic tolerance </a:t>
            </a:r>
            <a:r>
              <a:rPr lang="en-US" dirty="0">
                <a:solidFill>
                  <a:srgbClr val="7030A0"/>
                </a:solidFill>
                <a:latin typeface="Times New Roman" pitchFamily="18" charset="0"/>
                <a:cs typeface="Times New Roman" pitchFamily="18" charset="0"/>
              </a:rPr>
              <a:t>this caused by adaptive changes that take place at the receptor site or drug action site.</a:t>
            </a:r>
          </a:p>
          <a:p>
            <a:pPr marL="0" indent="0">
              <a:buNone/>
            </a:pPr>
            <a:r>
              <a:rPr lang="en-US" b="1" dirty="0">
                <a:solidFill>
                  <a:srgbClr val="7030A0"/>
                </a:solidFill>
                <a:latin typeface="Times New Roman" pitchFamily="18" charset="0"/>
                <a:cs typeface="Times New Roman" pitchFamily="18" charset="0"/>
              </a:rPr>
              <a:t>        cross tolerance </a:t>
            </a:r>
            <a:r>
              <a:rPr lang="en-US" dirty="0">
                <a:solidFill>
                  <a:srgbClr val="7030A0"/>
                </a:solidFill>
                <a:latin typeface="Times New Roman" pitchFamily="18" charset="0"/>
                <a:cs typeface="Times New Roman" pitchFamily="18" charset="0"/>
              </a:rPr>
              <a:t>when tolerance to one drug confers tolerance to another drug. Drugs that have the same chemical structure tend to portray cross tolerance e.g. people tolerance to one barbiturates are usually tolerant to all barbiturates e.g., phenobarbital, thiopental. However drugs of similar class can also portray cross-tolerance.</a:t>
            </a:r>
          </a:p>
          <a:p>
            <a:r>
              <a:rPr lang="en-US" b="1" dirty="0">
                <a:solidFill>
                  <a:srgbClr val="7030A0"/>
                </a:solidFill>
                <a:latin typeface="Times New Roman" pitchFamily="18" charset="0"/>
                <a:cs typeface="Times New Roman" pitchFamily="18" charset="0"/>
              </a:rPr>
              <a:t>Intolerance: </a:t>
            </a:r>
            <a:r>
              <a:rPr lang="en-US" dirty="0">
                <a:solidFill>
                  <a:srgbClr val="7030A0"/>
                </a:solidFill>
                <a:latin typeface="Times New Roman" pitchFamily="18" charset="0"/>
                <a:cs typeface="Times New Roman" pitchFamily="18" charset="0"/>
              </a:rPr>
              <a:t>low threshold to normal pharmacological response. A drug causes an exaggeration of a normal pharmacological response e.g. morphine may cause coma instead of respiratory distress which occurs with administration of a normal dose.</a:t>
            </a:r>
          </a:p>
        </p:txBody>
      </p:sp>
    </p:spTree>
    <p:extLst>
      <p:ext uri="{BB962C8B-B14F-4D97-AF65-F5344CB8AC3E}">
        <p14:creationId xmlns:p14="http://schemas.microsoft.com/office/powerpoint/2010/main" val="1091983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D1BDC-626A-4D42-8144-E44838CFEC23}"/>
              </a:ext>
            </a:extLst>
          </p:cNvPr>
          <p:cNvSpPr>
            <a:spLocks noGrp="1"/>
          </p:cNvSpPr>
          <p:nvPr>
            <p:ph type="title"/>
          </p:nvPr>
        </p:nvSpPr>
        <p:spPr>
          <a:xfrm>
            <a:off x="185738" y="1"/>
            <a:ext cx="11168062" cy="971550"/>
          </a:xfrm>
        </p:spPr>
        <p:txBody>
          <a:bodyPr/>
          <a:lstStyle/>
          <a:p>
            <a:r>
              <a:rPr lang="en-US" dirty="0"/>
              <a:t>    </a:t>
            </a:r>
            <a:r>
              <a:rPr lang="en-US" sz="4800" b="1" dirty="0" smtClean="0">
                <a:solidFill>
                  <a:srgbClr val="FF0000"/>
                </a:solidFill>
                <a:latin typeface="Times New Roman" pitchFamily="18" charset="0"/>
                <a:cs typeface="Times New Roman" pitchFamily="18" charset="0"/>
              </a:rPr>
              <a:t>Erythromycin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4CFE820-4964-4D18-B243-E80E0ECDD5B2}"/>
              </a:ext>
            </a:extLst>
          </p:cNvPr>
          <p:cNvSpPr>
            <a:spLocks noGrp="1"/>
          </p:cNvSpPr>
          <p:nvPr>
            <p:ph idx="1"/>
          </p:nvPr>
        </p:nvSpPr>
        <p:spPr>
          <a:xfrm>
            <a:off x="171449" y="1085850"/>
            <a:ext cx="11801475" cy="5772150"/>
          </a:xfrm>
        </p:spPr>
        <p:txBody>
          <a:bodyPr>
            <a:noAutofit/>
          </a:bodyPr>
          <a:lstStyle/>
          <a:p>
            <a:r>
              <a:rPr lang="en-US" sz="3200" dirty="0">
                <a:solidFill>
                  <a:srgbClr val="7030A0"/>
                </a:solidFill>
                <a:latin typeface="Times New Roman" pitchFamily="18" charset="0"/>
                <a:cs typeface="Times New Roman" pitchFamily="18" charset="0"/>
              </a:rPr>
              <a:t>Erythromycin is the </a:t>
            </a:r>
            <a:r>
              <a:rPr lang="en-US" sz="3200" dirty="0" smtClean="0">
                <a:solidFill>
                  <a:srgbClr val="7030A0"/>
                </a:solidFill>
                <a:latin typeface="Times New Roman" pitchFamily="18" charset="0"/>
                <a:cs typeface="Times New Roman" pitchFamily="18" charset="0"/>
              </a:rPr>
              <a:t>most commonly used macrolide.</a:t>
            </a: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Pharmacokinetic</a:t>
            </a:r>
            <a:r>
              <a:rPr lang="en-US" sz="3200" b="1" dirty="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Erythromycin is inactivated by gastric enzymes hence it is administered as protected enteric coated tablets.</a:t>
            </a:r>
          </a:p>
          <a:p>
            <a:pPr marL="0" indent="0">
              <a:buNone/>
            </a:pPr>
            <a:r>
              <a:rPr lang="en-US" sz="3200" dirty="0">
                <a:solidFill>
                  <a:srgbClr val="7030A0"/>
                </a:solidFill>
                <a:latin typeface="Times New Roman" pitchFamily="18" charset="0"/>
                <a:cs typeface="Times New Roman" pitchFamily="18" charset="0"/>
              </a:rPr>
              <a:t>It is hydrolyzed in the 1</a:t>
            </a:r>
            <a:r>
              <a:rPr lang="en-US" sz="3200" baseline="30000" dirty="0">
                <a:solidFill>
                  <a:srgbClr val="7030A0"/>
                </a:solidFill>
                <a:latin typeface="Times New Roman" pitchFamily="18" charset="0"/>
                <a:cs typeface="Times New Roman" pitchFamily="18" charset="0"/>
              </a:rPr>
              <a:t>st</a:t>
            </a:r>
            <a:r>
              <a:rPr lang="en-US" sz="3200" dirty="0">
                <a:solidFill>
                  <a:srgbClr val="7030A0"/>
                </a:solidFill>
                <a:latin typeface="Times New Roman" pitchFamily="18" charset="0"/>
                <a:cs typeface="Times New Roman" pitchFamily="18" charset="0"/>
              </a:rPr>
              <a:t> phase metabolism to release the active erythromycin.</a:t>
            </a:r>
          </a:p>
          <a:p>
            <a:pPr marL="0" indent="0">
              <a:buNone/>
            </a:pPr>
            <a:r>
              <a:rPr lang="en-US" sz="3200" dirty="0">
                <a:solidFill>
                  <a:srgbClr val="7030A0"/>
                </a:solidFill>
                <a:latin typeface="Times New Roman" pitchFamily="18" charset="0"/>
                <a:cs typeface="Times New Roman" pitchFamily="18" charset="0"/>
              </a:rPr>
              <a:t>It is dissolved and absorbed in the small intestines where it undergoes enetro hepatic recirculation.</a:t>
            </a:r>
          </a:p>
          <a:p>
            <a:r>
              <a:rPr lang="en-US" sz="3200" b="1" dirty="0" smtClean="0">
                <a:solidFill>
                  <a:srgbClr val="7030A0"/>
                </a:solidFill>
                <a:latin typeface="Times New Roman" pitchFamily="18" charset="0"/>
                <a:cs typeface="Times New Roman" pitchFamily="18" charset="0"/>
              </a:rPr>
              <a:t>Distribution;- </a:t>
            </a:r>
            <a:r>
              <a:rPr lang="en-US" sz="3200" dirty="0">
                <a:solidFill>
                  <a:srgbClr val="7030A0"/>
                </a:solidFill>
                <a:latin typeface="Times New Roman" pitchFamily="18" charset="0"/>
                <a:cs typeface="Times New Roman" pitchFamily="18" charset="0"/>
              </a:rPr>
              <a:t>is very  good as it is well distributed in the spleen, liver, placenta, breast milk and inflamed meninges.</a:t>
            </a:r>
          </a:p>
          <a:p>
            <a:r>
              <a:rPr lang="en-US" sz="3200" b="1" dirty="0" smtClean="0">
                <a:solidFill>
                  <a:srgbClr val="7030A0"/>
                </a:solidFill>
                <a:latin typeface="Times New Roman" pitchFamily="18" charset="0"/>
                <a:cs typeface="Times New Roman" pitchFamily="18" charset="0"/>
              </a:rPr>
              <a:t>Excretion;-</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90% in feaces and small amounts in urine.</a:t>
            </a:r>
          </a:p>
        </p:txBody>
      </p:sp>
    </p:spTree>
    <p:extLst>
      <p:ext uri="{BB962C8B-B14F-4D97-AF65-F5344CB8AC3E}">
        <p14:creationId xmlns:p14="http://schemas.microsoft.com/office/powerpoint/2010/main" val="7532959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3B16B3-A1F1-4211-A59D-A26AE31399A6}"/>
              </a:ext>
            </a:extLst>
          </p:cNvPr>
          <p:cNvSpPr>
            <a:spLocks noGrp="1"/>
          </p:cNvSpPr>
          <p:nvPr>
            <p:ph type="title"/>
          </p:nvPr>
        </p:nvSpPr>
        <p:spPr>
          <a:xfrm>
            <a:off x="147483" y="0"/>
            <a:ext cx="11939741" cy="914400"/>
          </a:xfrm>
        </p:spPr>
        <p:txBody>
          <a:bodyPr>
            <a:normAutofit fontScale="90000"/>
          </a:bodyPr>
          <a:lstStyle/>
          <a:p>
            <a:r>
              <a:rPr lang="en-US" b="1" dirty="0"/>
              <a:t>                                                                         </a:t>
            </a:r>
            <a:r>
              <a:rPr lang="en-US" sz="4900" b="1" dirty="0">
                <a:solidFill>
                  <a:srgbClr val="FF0000"/>
                </a:solidFill>
                <a:latin typeface="Times New Roman" pitchFamily="18" charset="0"/>
                <a:cs typeface="Times New Roman" pitchFamily="18" charset="0"/>
              </a:rPr>
              <a:t>Dosage and </a:t>
            </a:r>
            <a:r>
              <a:rPr lang="en-US" sz="4900" b="1" dirty="0" smtClean="0">
                <a:solidFill>
                  <a:srgbClr val="FF0000"/>
                </a:solidFill>
                <a:latin typeface="Times New Roman" pitchFamily="18" charset="0"/>
                <a:cs typeface="Times New Roman" pitchFamily="18" charset="0"/>
              </a:rPr>
              <a:t>Route </a:t>
            </a:r>
            <a:r>
              <a:rPr lang="en-US" sz="4900" b="1" dirty="0">
                <a:solidFill>
                  <a:srgbClr val="FF0000"/>
                </a:solidFill>
                <a:latin typeface="Times New Roman" pitchFamily="18" charset="0"/>
                <a:cs typeface="Times New Roman" pitchFamily="18" charset="0"/>
              </a:rPr>
              <a:t>of </a:t>
            </a:r>
            <a:r>
              <a:rPr lang="en-US" sz="4900" b="1" dirty="0" smtClean="0">
                <a:solidFill>
                  <a:srgbClr val="FF0000"/>
                </a:solidFill>
                <a:latin typeface="Times New Roman" pitchFamily="18" charset="0"/>
                <a:cs typeface="Times New Roman" pitchFamily="18" charset="0"/>
              </a:rPr>
              <a:t>Administration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C38421B-836F-4D82-84A1-E238F11877FE}"/>
              </a:ext>
            </a:extLst>
          </p:cNvPr>
          <p:cNvSpPr>
            <a:spLocks noGrp="1"/>
          </p:cNvSpPr>
          <p:nvPr>
            <p:ph idx="1"/>
          </p:nvPr>
        </p:nvSpPr>
        <p:spPr>
          <a:xfrm>
            <a:off x="100013" y="1143000"/>
            <a:ext cx="11958637" cy="5586413"/>
          </a:xfrm>
        </p:spPr>
        <p:txBody>
          <a:bodyPr>
            <a:normAutofit/>
          </a:bodyPr>
          <a:lstStyle/>
          <a:p>
            <a:pPr>
              <a:buFont typeface="Wingdings" pitchFamily="2" charset="2"/>
              <a:buChar char="§"/>
            </a:pPr>
            <a:r>
              <a:rPr lang="en-US" sz="3200" dirty="0">
                <a:solidFill>
                  <a:srgbClr val="7030A0"/>
                </a:solidFill>
                <a:latin typeface="Times New Roman" pitchFamily="18" charset="0"/>
                <a:cs typeface="Times New Roman" pitchFamily="18" charset="0"/>
              </a:rPr>
              <a:t>Orally adults and children above 8years 250-500mg 6 hourly.</a:t>
            </a:r>
          </a:p>
          <a:p>
            <a:pPr>
              <a:buFont typeface="Wingdings" pitchFamily="2" charset="2"/>
              <a:buChar char="§"/>
            </a:pPr>
            <a:r>
              <a:rPr lang="en-US" sz="3200" dirty="0">
                <a:solidFill>
                  <a:srgbClr val="7030A0"/>
                </a:solidFill>
                <a:latin typeface="Times New Roman" pitchFamily="18" charset="0"/>
                <a:cs typeface="Times New Roman" pitchFamily="18" charset="0"/>
              </a:rPr>
              <a:t>Maximum dose is 4g in severe infections.</a:t>
            </a:r>
          </a:p>
          <a:p>
            <a:pPr>
              <a:buFont typeface="Wingdings" pitchFamily="2" charset="2"/>
              <a:buChar char="§"/>
            </a:pPr>
            <a:r>
              <a:rPr lang="en-US" sz="3200" dirty="0">
                <a:solidFill>
                  <a:srgbClr val="7030A0"/>
                </a:solidFill>
                <a:latin typeface="Times New Roman" pitchFamily="18" charset="0"/>
                <a:cs typeface="Times New Roman" pitchFamily="18" charset="0"/>
              </a:rPr>
              <a:t>Children up to 2years 125mg 6hourly.</a:t>
            </a:r>
          </a:p>
          <a:p>
            <a:pPr>
              <a:buFont typeface="Wingdings" pitchFamily="2" charset="2"/>
              <a:buChar char="§"/>
            </a:pPr>
            <a:r>
              <a:rPr lang="en-US" sz="3200" dirty="0">
                <a:solidFill>
                  <a:srgbClr val="7030A0"/>
                </a:solidFill>
                <a:latin typeface="Times New Roman" pitchFamily="18" charset="0"/>
                <a:cs typeface="Times New Roman" pitchFamily="18" charset="0"/>
              </a:rPr>
              <a:t>IV infusion 25-50/kg body wt. daily as continuous infusion.</a:t>
            </a:r>
          </a:p>
          <a:p>
            <a:pPr marL="0" indent="0">
              <a:buNone/>
            </a:pPr>
            <a:r>
              <a:rPr lang="en-US" sz="4400" b="1" dirty="0">
                <a:solidFill>
                  <a:srgbClr val="7030A0"/>
                </a:solidFill>
                <a:latin typeface="Times New Roman" pitchFamily="18" charset="0"/>
                <a:cs typeface="Times New Roman" pitchFamily="18" charset="0"/>
              </a:rPr>
              <a:t>Drug interaction</a:t>
            </a:r>
          </a:p>
          <a:p>
            <a:pPr marL="0" indent="0">
              <a:buNone/>
            </a:pPr>
            <a:r>
              <a:rPr lang="en-US" sz="3200" dirty="0">
                <a:solidFill>
                  <a:srgbClr val="7030A0"/>
                </a:solidFill>
                <a:latin typeface="Times New Roman" pitchFamily="18" charset="0"/>
                <a:cs typeface="Times New Roman" pitchFamily="18" charset="0"/>
              </a:rPr>
              <a:t>Macrolides are enzyme inhibitor and they interfere with the metabolism of </a:t>
            </a:r>
            <a:r>
              <a:rPr lang="en-US" sz="3200" i="1" dirty="0">
                <a:solidFill>
                  <a:srgbClr val="7030A0"/>
                </a:solidFill>
                <a:latin typeface="Times New Roman" pitchFamily="18" charset="0"/>
                <a:cs typeface="Times New Roman" pitchFamily="18" charset="0"/>
              </a:rPr>
              <a:t>drugs like warfarin, carbamazepine, theophylline , corticosteroids, oral contraceptives, digoxin, and cyloserine and sodium valproate</a:t>
            </a:r>
          </a:p>
          <a:p>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Food </a:t>
            </a:r>
            <a:r>
              <a:rPr lang="en-US" sz="3200" dirty="0">
                <a:solidFill>
                  <a:srgbClr val="7030A0"/>
                </a:solidFill>
                <a:latin typeface="Times New Roman" pitchFamily="18" charset="0"/>
                <a:cs typeface="Times New Roman" pitchFamily="18" charset="0"/>
              </a:rPr>
              <a:t>tends to decrease the absorption of macrolide, hence should be given one hour before food or 2-3 hours after meals.</a:t>
            </a:r>
          </a:p>
        </p:txBody>
      </p:sp>
    </p:spTree>
    <p:extLst>
      <p:ext uri="{BB962C8B-B14F-4D97-AF65-F5344CB8AC3E}">
        <p14:creationId xmlns:p14="http://schemas.microsoft.com/office/powerpoint/2010/main" val="39789095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F6F2DC-ABED-469B-A2A6-18F5BAA6B02E}"/>
              </a:ext>
            </a:extLst>
          </p:cNvPr>
          <p:cNvSpPr>
            <a:spLocks noGrp="1"/>
          </p:cNvSpPr>
          <p:nvPr>
            <p:ph type="title"/>
          </p:nvPr>
        </p:nvSpPr>
        <p:spPr>
          <a:xfrm>
            <a:off x="142875" y="100014"/>
            <a:ext cx="11210925" cy="857250"/>
          </a:xfrm>
        </p:spPr>
        <p:txBody>
          <a:bodyPr>
            <a:normAutofit/>
          </a:bodyPr>
          <a:lstStyle/>
          <a:p>
            <a:r>
              <a:rPr lang="en-US" sz="4800" b="1" dirty="0">
                <a:solidFill>
                  <a:srgbClr val="FF0000"/>
                </a:solidFill>
                <a:latin typeface="Times New Roman" pitchFamily="18" charset="0"/>
                <a:cs typeface="Times New Roman" pitchFamily="18" charset="0"/>
              </a:rPr>
              <a:t>Azithromycin </a:t>
            </a:r>
          </a:p>
        </p:txBody>
      </p:sp>
      <p:sp>
        <p:nvSpPr>
          <p:cNvPr id="3" name="Content Placeholder 2">
            <a:extLst>
              <a:ext uri="{FF2B5EF4-FFF2-40B4-BE49-F238E27FC236}">
                <a16:creationId xmlns="" xmlns:a16="http://schemas.microsoft.com/office/drawing/2014/main" id="{765E8EFC-EE7F-4B22-8C32-F253824A37C2}"/>
              </a:ext>
            </a:extLst>
          </p:cNvPr>
          <p:cNvSpPr>
            <a:spLocks noGrp="1"/>
          </p:cNvSpPr>
          <p:nvPr>
            <p:ph idx="1"/>
          </p:nvPr>
        </p:nvSpPr>
        <p:spPr>
          <a:xfrm>
            <a:off x="100013" y="1200150"/>
            <a:ext cx="11958637" cy="5543550"/>
          </a:xfrm>
        </p:spPr>
        <p:txBody>
          <a:bodyPr/>
          <a:lstStyle/>
          <a:p>
            <a:pPr marL="0" indent="0">
              <a:buNone/>
            </a:pPr>
            <a:r>
              <a:rPr lang="en-US" dirty="0"/>
              <a:t> </a:t>
            </a:r>
            <a:r>
              <a:rPr lang="en-US" dirty="0" smtClean="0"/>
              <a:t> </a:t>
            </a:r>
            <a:r>
              <a:rPr lang="en-US" sz="3200" dirty="0" smtClean="0">
                <a:solidFill>
                  <a:srgbClr val="7030A0"/>
                </a:solidFill>
                <a:latin typeface="Times New Roman" pitchFamily="18" charset="0"/>
                <a:cs typeface="Times New Roman" pitchFamily="18" charset="0"/>
              </a:rPr>
              <a:t>Azithromycin </a:t>
            </a:r>
            <a:r>
              <a:rPr lang="en-US" sz="3200" dirty="0">
                <a:solidFill>
                  <a:srgbClr val="7030A0"/>
                </a:solidFill>
                <a:latin typeface="Times New Roman" pitchFamily="18" charset="0"/>
                <a:cs typeface="Times New Roman" pitchFamily="18" charset="0"/>
              </a:rPr>
              <a:t>is derived from erythromycin by adding a methylated nitrogen into the </a:t>
            </a:r>
            <a:r>
              <a:rPr lang="en-US" sz="3200" dirty="0" err="1">
                <a:solidFill>
                  <a:srgbClr val="7030A0"/>
                </a:solidFill>
                <a:latin typeface="Times New Roman" pitchFamily="18" charset="0"/>
                <a:cs typeface="Times New Roman" pitchFamily="18" charset="0"/>
              </a:rPr>
              <a:t>lactogen</a:t>
            </a: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ring.</a:t>
            </a:r>
            <a:endParaRPr lang="en-US" sz="3200"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Its specrum of activity and clinical uses are virtually identical to those of clarithromycin.</a:t>
            </a:r>
          </a:p>
          <a:p>
            <a:r>
              <a:rPr lang="en-US" sz="3200" dirty="0">
                <a:solidFill>
                  <a:srgbClr val="7030A0"/>
                </a:solidFill>
                <a:latin typeface="Times New Roman" pitchFamily="18" charset="0"/>
                <a:cs typeface="Times New Roman" pitchFamily="18" charset="0"/>
              </a:rPr>
              <a:t>Azithromycin is active against mycobacteria avium complex and toxoplasma </a:t>
            </a:r>
            <a:r>
              <a:rPr lang="en-US" sz="3200" dirty="0" err="1" smtClean="0">
                <a:solidFill>
                  <a:srgbClr val="7030A0"/>
                </a:solidFill>
                <a:latin typeface="Times New Roman" pitchFamily="18" charset="0"/>
                <a:cs typeface="Times New Roman" pitchFamily="18" charset="0"/>
              </a:rPr>
              <a:t>gondii</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7300176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3E7676-F460-42DF-BB04-9C819E8B048C}"/>
              </a:ext>
            </a:extLst>
          </p:cNvPr>
          <p:cNvSpPr>
            <a:spLocks noGrp="1"/>
          </p:cNvSpPr>
          <p:nvPr>
            <p:ph type="title"/>
          </p:nvPr>
        </p:nvSpPr>
        <p:spPr>
          <a:xfrm>
            <a:off x="157163" y="1"/>
            <a:ext cx="11196637" cy="957262"/>
          </a:xfrm>
        </p:spPr>
        <p:txBody>
          <a:bodyPr/>
          <a:lstStyle/>
          <a:p>
            <a:r>
              <a:rPr lang="en-US" b="1" dirty="0"/>
              <a:t> </a:t>
            </a:r>
            <a:r>
              <a:rPr lang="en-US" b="1" dirty="0" smtClean="0">
                <a:solidFill>
                  <a:srgbClr val="FF0000"/>
                </a:solidFill>
                <a:latin typeface="Times New Roman" pitchFamily="18" charset="0"/>
                <a:cs typeface="Times New Roman" pitchFamily="18" charset="0"/>
              </a:rPr>
              <a:t>SULPHONAMIDE</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CAB15F5-4374-4CE3-841E-2E066DF80EAC}"/>
              </a:ext>
            </a:extLst>
          </p:cNvPr>
          <p:cNvSpPr>
            <a:spLocks noGrp="1"/>
          </p:cNvSpPr>
          <p:nvPr>
            <p:ph idx="1"/>
          </p:nvPr>
        </p:nvSpPr>
        <p:spPr>
          <a:xfrm>
            <a:off x="1" y="1057274"/>
            <a:ext cx="12058650" cy="5800725"/>
          </a:xfrm>
        </p:spPr>
        <p:txBody>
          <a:bodyPr>
            <a:normAutofit/>
          </a:bodyPr>
          <a:lstStyle/>
          <a:p>
            <a:pPr marL="0" indent="0">
              <a:buNone/>
            </a:pPr>
            <a:r>
              <a:rPr lang="en-US" dirty="0" smtClean="0"/>
              <a:t>    </a:t>
            </a:r>
            <a:r>
              <a:rPr lang="en-US" sz="3200" dirty="0" smtClean="0">
                <a:solidFill>
                  <a:srgbClr val="7030A0"/>
                </a:solidFill>
                <a:latin typeface="Times New Roman" pitchFamily="18" charset="0"/>
                <a:cs typeface="Times New Roman" pitchFamily="18" charset="0"/>
              </a:rPr>
              <a:t>Are a group of man-made medicines that contain the sulfonamide chemical group. They are called sulfa drugs.</a:t>
            </a:r>
            <a:endParaRPr lang="en-US" sz="3200"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Examples</a:t>
            </a:r>
          </a:p>
          <a:p>
            <a:r>
              <a:rPr lang="en-US" sz="3200" dirty="0" smtClean="0">
                <a:solidFill>
                  <a:srgbClr val="7030A0"/>
                </a:solidFill>
                <a:latin typeface="Times New Roman" pitchFamily="18" charset="0"/>
                <a:cs typeface="Times New Roman" pitchFamily="18" charset="0"/>
              </a:rPr>
              <a:t>Trimethoprim and </a:t>
            </a:r>
            <a:r>
              <a:rPr lang="en-US" sz="3200" dirty="0" err="1" smtClean="0">
                <a:solidFill>
                  <a:srgbClr val="7030A0"/>
                </a:solidFill>
                <a:latin typeface="Times New Roman" pitchFamily="18" charset="0"/>
                <a:cs typeface="Times New Roman" pitchFamily="18" charset="0"/>
              </a:rPr>
              <a:t>Sulfamethoxazole</a:t>
            </a:r>
            <a:endParaRPr lang="en-US" sz="3200"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Sulphadiazine</a:t>
            </a:r>
            <a:r>
              <a:rPr lang="en-US" sz="3200"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Sulfisoxazole</a:t>
            </a:r>
            <a:r>
              <a:rPr lang="en-US" sz="3200" dirty="0">
                <a:solidFill>
                  <a:srgbClr val="7030A0"/>
                </a:solidFill>
                <a:latin typeface="Times New Roman" pitchFamily="18" charset="0"/>
                <a:cs typeface="Times New Roman" pitchFamily="18" charset="0"/>
              </a:rPr>
              <a:t>, </a:t>
            </a:r>
          </a:p>
          <a:p>
            <a:r>
              <a:rPr lang="en-US" sz="3200" dirty="0" err="1">
                <a:solidFill>
                  <a:srgbClr val="7030A0"/>
                </a:solidFill>
                <a:latin typeface="Times New Roman" pitchFamily="18" charset="0"/>
                <a:cs typeface="Times New Roman" pitchFamily="18" charset="0"/>
              </a:rPr>
              <a:t>S</a:t>
            </a:r>
            <a:r>
              <a:rPr lang="en-US" sz="3200" dirty="0" err="1" smtClean="0">
                <a:solidFill>
                  <a:srgbClr val="7030A0"/>
                </a:solidFill>
                <a:latin typeface="Times New Roman" pitchFamily="18" charset="0"/>
                <a:cs typeface="Times New Roman" pitchFamily="18" charset="0"/>
              </a:rPr>
              <a:t>ulphadimidine</a:t>
            </a:r>
            <a:r>
              <a:rPr lang="en-US" sz="3200"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Sulfasazine</a:t>
            </a:r>
            <a:r>
              <a:rPr lang="en-US" sz="3200" dirty="0">
                <a:solidFill>
                  <a:srgbClr val="7030A0"/>
                </a:solidFill>
                <a:latin typeface="Times New Roman" pitchFamily="18" charset="0"/>
                <a:cs typeface="Times New Roman" pitchFamily="18" charset="0"/>
              </a:rPr>
              <a:t>, </a:t>
            </a:r>
          </a:p>
          <a:p>
            <a:r>
              <a:rPr lang="en-US" sz="3200" dirty="0" err="1">
                <a:solidFill>
                  <a:srgbClr val="7030A0"/>
                </a:solidFill>
                <a:latin typeface="Times New Roman" pitchFamily="18" charset="0"/>
                <a:cs typeface="Times New Roman" pitchFamily="18" charset="0"/>
              </a:rPr>
              <a:t>S</a:t>
            </a:r>
            <a:r>
              <a:rPr lang="en-US" sz="3200" dirty="0" err="1" smtClean="0">
                <a:solidFill>
                  <a:srgbClr val="7030A0"/>
                </a:solidFill>
                <a:latin typeface="Times New Roman" pitchFamily="18" charset="0"/>
                <a:cs typeface="Times New Roman" pitchFamily="18" charset="0"/>
              </a:rPr>
              <a:t>ulfametopyrazine</a:t>
            </a:r>
            <a:r>
              <a:rPr lang="en-US" sz="3200" dirty="0">
                <a:solidFill>
                  <a:srgbClr val="7030A0"/>
                </a:solidFill>
                <a:latin typeface="Times New Roman" pitchFamily="18" charset="0"/>
                <a:cs typeface="Times New Roman" pitchFamily="18" charset="0"/>
              </a:rPr>
              <a:t>,</a:t>
            </a:r>
          </a:p>
          <a:p>
            <a:r>
              <a:rPr lang="en-US" sz="3200" dirty="0" err="1" smtClean="0">
                <a:solidFill>
                  <a:srgbClr val="7030A0"/>
                </a:solidFill>
                <a:latin typeface="Times New Roman" pitchFamily="18" charset="0"/>
                <a:cs typeface="Times New Roman" pitchFamily="18" charset="0"/>
              </a:rPr>
              <a:t>Sulphaloxate</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4711132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D34CB-2F69-48C4-A69D-4C11771677AB}"/>
              </a:ext>
            </a:extLst>
          </p:cNvPr>
          <p:cNvSpPr>
            <a:spLocks noGrp="1"/>
          </p:cNvSpPr>
          <p:nvPr>
            <p:ph type="title"/>
          </p:nvPr>
        </p:nvSpPr>
        <p:spPr>
          <a:xfrm>
            <a:off x="0" y="114300"/>
            <a:ext cx="11353800" cy="1071564"/>
          </a:xfrm>
        </p:spPr>
        <p:txBody>
          <a:bodyPr/>
          <a:lstStyle/>
          <a:p>
            <a:r>
              <a:rPr lang="en-US" dirty="0"/>
              <a:t> </a:t>
            </a:r>
            <a:r>
              <a:rPr lang="en-US" sz="4800" b="1" dirty="0" smtClean="0">
                <a:solidFill>
                  <a:srgbClr val="FF0000"/>
                </a:solidFill>
                <a:latin typeface="Times New Roman" pitchFamily="18" charset="0"/>
                <a:cs typeface="Times New Roman" pitchFamily="18" charset="0"/>
              </a:rPr>
              <a:t>Pharmacokinetics of sulfa drugs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8C7E03C-5DD3-4643-96B1-2FFDCCFB8293}"/>
              </a:ext>
            </a:extLst>
          </p:cNvPr>
          <p:cNvSpPr>
            <a:spLocks noGrp="1"/>
          </p:cNvSpPr>
          <p:nvPr>
            <p:ph idx="1"/>
          </p:nvPr>
        </p:nvSpPr>
        <p:spPr>
          <a:xfrm>
            <a:off x="185738" y="1114424"/>
            <a:ext cx="11872912" cy="5629275"/>
          </a:xfrm>
        </p:spPr>
        <p:txBody>
          <a:bodyPr>
            <a:normAutofit/>
          </a:bodyPr>
          <a:lstStyle/>
          <a:p>
            <a:pPr>
              <a:buFont typeface="Wingdings" pitchFamily="2" charset="2"/>
              <a:buChar char="Ø"/>
            </a:pPr>
            <a:r>
              <a:rPr lang="en-US" dirty="0"/>
              <a:t> </a:t>
            </a:r>
            <a:r>
              <a:rPr lang="en-US" sz="3200" dirty="0" smtClean="0">
                <a:solidFill>
                  <a:srgbClr val="7030A0"/>
                </a:solidFill>
                <a:latin typeface="Times New Roman" pitchFamily="18" charset="0"/>
                <a:cs typeface="Times New Roman" pitchFamily="18" charset="0"/>
              </a:rPr>
              <a:t>They inhibition of other metabolic </a:t>
            </a:r>
            <a:r>
              <a:rPr lang="en-US" sz="3200" dirty="0" err="1" smtClean="0">
                <a:solidFill>
                  <a:srgbClr val="7030A0"/>
                </a:solidFill>
                <a:latin typeface="Times New Roman" pitchFamily="18" charset="0"/>
                <a:cs typeface="Times New Roman" pitchFamily="18" charset="0"/>
              </a:rPr>
              <a:t>processess.They</a:t>
            </a:r>
            <a:r>
              <a:rPr lang="en-US" sz="3200" dirty="0" smtClean="0">
                <a:solidFill>
                  <a:srgbClr val="7030A0"/>
                </a:solidFill>
                <a:latin typeface="Times New Roman" pitchFamily="18" charset="0"/>
                <a:cs typeface="Times New Roman" pitchFamily="18" charset="0"/>
              </a:rPr>
              <a:t> interfere with folic acid synthesis by preventing addition of </a:t>
            </a:r>
            <a:r>
              <a:rPr lang="en-US" sz="3200" dirty="0" err="1" smtClean="0">
                <a:solidFill>
                  <a:srgbClr val="7030A0"/>
                </a:solidFill>
                <a:latin typeface="Times New Roman" pitchFamily="18" charset="0"/>
                <a:cs typeface="Times New Roman" pitchFamily="18" charset="0"/>
              </a:rPr>
              <a:t>para-aminobenzoic</a:t>
            </a:r>
            <a:r>
              <a:rPr lang="en-US" sz="3200" dirty="0" smtClean="0">
                <a:solidFill>
                  <a:srgbClr val="7030A0"/>
                </a:solidFill>
                <a:latin typeface="Times New Roman" pitchFamily="18" charset="0"/>
                <a:cs typeface="Times New Roman" pitchFamily="18" charset="0"/>
              </a:rPr>
              <a:t> acid (PABA) </a:t>
            </a:r>
            <a:r>
              <a:rPr lang="en-US" sz="3200" dirty="0" err="1" smtClean="0">
                <a:solidFill>
                  <a:srgbClr val="7030A0"/>
                </a:solidFill>
                <a:latin typeface="Times New Roman" pitchFamily="18" charset="0"/>
                <a:cs typeface="Times New Roman" pitchFamily="18" charset="0"/>
              </a:rPr>
              <a:t>int</a:t>
            </a:r>
            <a:r>
              <a:rPr lang="en-US" sz="3200" dirty="0" smtClean="0">
                <a:solidFill>
                  <a:srgbClr val="7030A0"/>
                </a:solidFill>
                <a:latin typeface="Times New Roman" pitchFamily="18" charset="0"/>
                <a:cs typeface="Times New Roman" pitchFamily="18" charset="0"/>
              </a:rPr>
              <a:t> the folic acid molecule through competing for the enzyme </a:t>
            </a:r>
            <a:r>
              <a:rPr lang="en-US" sz="3200" dirty="0" err="1" smtClean="0">
                <a:solidFill>
                  <a:srgbClr val="7030A0"/>
                </a:solidFill>
                <a:latin typeface="Times New Roman" pitchFamily="18" charset="0"/>
                <a:cs typeface="Times New Roman" pitchFamily="18" charset="0"/>
              </a:rPr>
              <a:t>dihydropteroate</a:t>
            </a:r>
            <a:r>
              <a:rPr lang="en-US" sz="3200" dirty="0" smtClean="0">
                <a:solidFill>
                  <a:srgbClr val="7030A0"/>
                </a:solidFill>
                <a:latin typeface="Times New Roman" pitchFamily="18" charset="0"/>
                <a:cs typeface="Times New Roman" pitchFamily="18" charset="0"/>
              </a:rPr>
              <a:t> synthesis</a:t>
            </a:r>
          </a:p>
          <a:p>
            <a:pPr>
              <a:buFont typeface="Wingdings" pitchFamily="2" charset="2"/>
              <a:buChar char="Ø"/>
            </a:pPr>
            <a:r>
              <a:rPr lang="en-US" sz="3200" dirty="0" smtClean="0">
                <a:solidFill>
                  <a:srgbClr val="7030A0"/>
                </a:solidFill>
                <a:latin typeface="Times New Roman" pitchFamily="18" charset="0"/>
                <a:cs typeface="Times New Roman" pitchFamily="18" charset="0"/>
              </a:rPr>
              <a:t>they </a:t>
            </a:r>
            <a:r>
              <a:rPr lang="en-US" sz="3200" dirty="0">
                <a:solidFill>
                  <a:srgbClr val="7030A0"/>
                </a:solidFill>
                <a:latin typeface="Times New Roman" pitchFamily="18" charset="0"/>
                <a:cs typeface="Times New Roman" pitchFamily="18" charset="0"/>
              </a:rPr>
              <a:t>have good absorption except a few of them sulpadiazine and  which are poorly absorbed in the gut. </a:t>
            </a:r>
          </a:p>
          <a:p>
            <a:pPr>
              <a:buFont typeface="Wingdings" pitchFamily="2" charset="2"/>
              <a:buChar char="Ø"/>
            </a:pPr>
            <a:r>
              <a:rPr lang="en-US" sz="3200" dirty="0">
                <a:solidFill>
                  <a:srgbClr val="7030A0"/>
                </a:solidFill>
                <a:latin typeface="Times New Roman" pitchFamily="18" charset="0"/>
                <a:cs typeface="Times New Roman" pitchFamily="18" charset="0"/>
              </a:rPr>
              <a:t>Distribution widely distributed in body tissues and fluid including crossing the BBB. </a:t>
            </a:r>
          </a:p>
          <a:p>
            <a:pPr>
              <a:buFont typeface="Wingdings" pitchFamily="2" charset="2"/>
              <a:buChar char="Ø"/>
            </a:pPr>
            <a:r>
              <a:rPr lang="en-US" sz="3200" dirty="0">
                <a:solidFill>
                  <a:srgbClr val="7030A0"/>
                </a:solidFill>
                <a:latin typeface="Times New Roman" pitchFamily="18" charset="0"/>
                <a:cs typeface="Times New Roman" pitchFamily="18" charset="0"/>
              </a:rPr>
              <a:t>They are metabolized in the liver withhalf life of 10 hours.</a:t>
            </a:r>
          </a:p>
          <a:p>
            <a:pPr>
              <a:buFont typeface="Wingdings" pitchFamily="2" charset="2"/>
              <a:buChar char="Ø"/>
            </a:pPr>
            <a:r>
              <a:rPr lang="en-US" sz="3200" dirty="0">
                <a:solidFill>
                  <a:srgbClr val="7030A0"/>
                </a:solidFill>
                <a:latin typeface="Times New Roman" pitchFamily="18" charset="0"/>
                <a:cs typeface="Times New Roman" pitchFamily="18" charset="0"/>
              </a:rPr>
              <a:t>Majority are excreted in urine hence dose should be reduced in renal impairment.</a:t>
            </a:r>
          </a:p>
          <a:p>
            <a:endParaRPr lang="en-US" dirty="0"/>
          </a:p>
        </p:txBody>
      </p:sp>
    </p:spTree>
    <p:extLst>
      <p:ext uri="{BB962C8B-B14F-4D97-AF65-F5344CB8AC3E}">
        <p14:creationId xmlns:p14="http://schemas.microsoft.com/office/powerpoint/2010/main" val="23362528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F5D486-73EB-451D-9E67-325F106BC0D0}"/>
              </a:ext>
            </a:extLst>
          </p:cNvPr>
          <p:cNvSpPr>
            <a:spLocks noGrp="1"/>
          </p:cNvSpPr>
          <p:nvPr>
            <p:ph idx="1"/>
          </p:nvPr>
        </p:nvSpPr>
        <p:spPr>
          <a:xfrm>
            <a:off x="142874" y="128589"/>
            <a:ext cx="12049125" cy="6530120"/>
          </a:xfrm>
        </p:spPr>
        <p:txBody>
          <a:bodyPr>
            <a:normAutofit fontScale="85000" lnSpcReduction="20000"/>
          </a:bodyPr>
          <a:lstStyle/>
          <a:p>
            <a:pPr marL="0" indent="0">
              <a:buNone/>
            </a:pPr>
            <a:r>
              <a:rPr lang="en-US" sz="3600" b="1" dirty="0">
                <a:solidFill>
                  <a:srgbClr val="00B0F0"/>
                </a:solidFill>
                <a:latin typeface="Times New Roman" pitchFamily="18" charset="0"/>
                <a:cs typeface="Times New Roman" pitchFamily="18" charset="0"/>
              </a:rPr>
              <a:t>Side and adverse effects</a:t>
            </a:r>
          </a:p>
          <a:p>
            <a:r>
              <a:rPr lang="en-US" b="1" dirty="0">
                <a:solidFill>
                  <a:srgbClr val="7030A0"/>
                </a:solidFill>
                <a:latin typeface="Times New Roman" pitchFamily="18" charset="0"/>
                <a:cs typeface="Times New Roman" pitchFamily="18" charset="0"/>
              </a:rPr>
              <a:t>Hypersensitivity including Stevens-Johnson syndrome </a:t>
            </a:r>
            <a:endParaRPr lang="en-US" dirty="0">
              <a:solidFill>
                <a:srgbClr val="7030A0"/>
              </a:solidFill>
              <a:latin typeface="Times New Roman" pitchFamily="18" charset="0"/>
              <a:cs typeface="Times New Roman" pitchFamily="18" charset="0"/>
            </a:endParaRPr>
          </a:p>
          <a:p>
            <a:pPr marL="0" indent="0">
              <a:buNone/>
            </a:pPr>
            <a:r>
              <a:rPr lang="en-US" dirty="0">
                <a:solidFill>
                  <a:srgbClr val="7030A0"/>
                </a:solidFill>
                <a:latin typeface="Times New Roman" pitchFamily="18" charset="0"/>
                <a:cs typeface="Times New Roman" pitchFamily="18" charset="0"/>
              </a:rPr>
              <a:t>- Do not administer TMP-SMZ to clients with allergies to: Sulfonamides (sulfa), Thiazide diuretics [hydrochlorothiazide (HCTZ)] , Sulfonylurea-type oral hypoglycemics [tolbutamide (Orinase)], Loop diuretics [furosemide (Lasix)] </a:t>
            </a:r>
          </a:p>
          <a:p>
            <a:pPr marL="0" indent="0">
              <a:buNone/>
            </a:pPr>
            <a:r>
              <a:rPr lang="en-US" dirty="0">
                <a:solidFill>
                  <a:srgbClr val="7030A0"/>
                </a:solidFill>
                <a:latin typeface="Times New Roman" pitchFamily="18" charset="0"/>
                <a:cs typeface="Times New Roman" pitchFamily="18" charset="0"/>
              </a:rPr>
              <a:t>- Stop TMP-SMZ at the first indication of hypersensitivity, such as rash.</a:t>
            </a:r>
          </a:p>
          <a:p>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Blood dyscrasias (hemolytic anemia, agranulocytosis, aplastic anemia) </a:t>
            </a:r>
            <a:r>
              <a:rPr lang="en-US" dirty="0">
                <a:solidFill>
                  <a:srgbClr val="7030A0"/>
                </a:solidFill>
                <a:latin typeface="Times New Roman" pitchFamily="18" charset="0"/>
                <a:cs typeface="Times New Roman" pitchFamily="18" charset="0"/>
              </a:rPr>
              <a:t>•</a:t>
            </a:r>
          </a:p>
          <a:p>
            <a:pPr marL="0" indent="0">
              <a:buNone/>
            </a:pPr>
            <a:r>
              <a:rPr lang="en-US" dirty="0">
                <a:solidFill>
                  <a:srgbClr val="7030A0"/>
                </a:solidFill>
                <a:latin typeface="Times New Roman" pitchFamily="18" charset="0"/>
                <a:cs typeface="Times New Roman" pitchFamily="18" charset="0"/>
              </a:rPr>
              <a:t> -Draw the client’s baseline and periodic CBC levels to detect any hematologic disorders.</a:t>
            </a:r>
          </a:p>
          <a:p>
            <a:pPr marL="0" indent="0">
              <a:buNone/>
            </a:pPr>
            <a:r>
              <a:rPr lang="en-US" dirty="0">
                <a:solidFill>
                  <a:srgbClr val="7030A0"/>
                </a:solidFill>
                <a:latin typeface="Times New Roman" pitchFamily="18" charset="0"/>
                <a:cs typeface="Times New Roman" pitchFamily="18" charset="0"/>
              </a:rPr>
              <a:t> - Observe for any bleeding episodes, sore throat, or pallor. • If the above symptoms occur, instruct clients to notify the provider.</a:t>
            </a:r>
          </a:p>
          <a:p>
            <a:r>
              <a:rPr lang="en-US" b="1" dirty="0">
                <a:solidFill>
                  <a:srgbClr val="7030A0"/>
                </a:solidFill>
                <a:latin typeface="Times New Roman" pitchFamily="18" charset="0"/>
                <a:cs typeface="Times New Roman" pitchFamily="18" charset="0"/>
              </a:rPr>
              <a:t> Crystalluria </a:t>
            </a:r>
          </a:p>
          <a:p>
            <a:pPr marL="0" indent="0">
              <a:buNone/>
            </a:pPr>
            <a:r>
              <a:rPr lang="en-US" dirty="0">
                <a:solidFill>
                  <a:srgbClr val="7030A0"/>
                </a:solidFill>
                <a:latin typeface="Times New Roman" pitchFamily="18" charset="0"/>
                <a:cs typeface="Times New Roman" pitchFamily="18" charset="0"/>
              </a:rPr>
              <a:t>- Maintain adequate oral fluid intake.</a:t>
            </a:r>
          </a:p>
          <a:p>
            <a:pPr marL="0" indent="0">
              <a:buNone/>
            </a:pPr>
            <a:r>
              <a:rPr lang="en-US" dirty="0">
                <a:solidFill>
                  <a:srgbClr val="7030A0"/>
                </a:solidFill>
                <a:latin typeface="Times New Roman" pitchFamily="18" charset="0"/>
                <a:cs typeface="Times New Roman" pitchFamily="18" charset="0"/>
              </a:rPr>
              <a:t> - Instruct client to drink 2 to 3 L/day.</a:t>
            </a:r>
          </a:p>
          <a:p>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Kernicterus (jaundice, increased bilirubin levels)</a:t>
            </a:r>
          </a:p>
          <a:p>
            <a:pPr marL="0" indent="0">
              <a:buNone/>
            </a:pP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 Avoid administering TMP-SMZ to women who are pregnant near term, breastfeeding mothers, and infants younger than 2 months.</a:t>
            </a:r>
          </a:p>
          <a:p>
            <a:pPr marL="0" indent="0">
              <a:buNone/>
            </a:pPr>
            <a:r>
              <a:rPr lang="en-US" dirty="0">
                <a:solidFill>
                  <a:srgbClr val="7030A0"/>
                </a:solidFill>
                <a:latin typeface="Times New Roman" pitchFamily="18" charset="0"/>
                <a:cs typeface="Times New Roman" pitchFamily="18" charset="0"/>
              </a:rPr>
              <a:t> - Monitor the client’s liver function. Photosensitivity</a:t>
            </a:r>
          </a:p>
          <a:p>
            <a:pPr marL="0" indent="0">
              <a:buNone/>
            </a:pPr>
            <a:r>
              <a:rPr lang="en-US" dirty="0">
                <a:solidFill>
                  <a:srgbClr val="7030A0"/>
                </a:solidFill>
                <a:latin typeface="Times New Roman" pitchFamily="18" charset="0"/>
                <a:cs typeface="Times New Roman" pitchFamily="18" charset="0"/>
              </a:rPr>
              <a:t> - Avoid prolonged exposure to sunlight, use sunscreen, and wear appropriate </a:t>
            </a:r>
          </a:p>
        </p:txBody>
      </p:sp>
    </p:spTree>
    <p:extLst>
      <p:ext uri="{BB962C8B-B14F-4D97-AF65-F5344CB8AC3E}">
        <p14:creationId xmlns:p14="http://schemas.microsoft.com/office/powerpoint/2010/main" val="13286112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63006-313E-458B-82E3-E6F35B4768C4}"/>
              </a:ext>
            </a:extLst>
          </p:cNvPr>
          <p:cNvSpPr>
            <a:spLocks noGrp="1"/>
          </p:cNvSpPr>
          <p:nvPr>
            <p:ph type="title"/>
          </p:nvPr>
        </p:nvSpPr>
        <p:spPr>
          <a:xfrm>
            <a:off x="185738" y="1"/>
            <a:ext cx="11168062" cy="1128712"/>
          </a:xfrm>
        </p:spPr>
        <p:txBody>
          <a:bodyPr/>
          <a:lstStyle/>
          <a:p>
            <a:r>
              <a:rPr lang="en-US" dirty="0"/>
              <a:t> </a:t>
            </a:r>
            <a:r>
              <a:rPr lang="en-US" sz="5400" b="1" dirty="0" err="1" smtClean="0">
                <a:solidFill>
                  <a:srgbClr val="FF0000"/>
                </a:solidFill>
                <a:latin typeface="Times New Roman" pitchFamily="18" charset="0"/>
                <a:cs typeface="Times New Roman" pitchFamily="18" charset="0"/>
              </a:rPr>
              <a:t>Cotrimoxazole</a:t>
            </a:r>
            <a:r>
              <a:rPr lang="en-US" sz="5400" b="1" dirty="0" smtClean="0">
                <a:solidFill>
                  <a:srgbClr val="FF0000"/>
                </a:solidFill>
                <a:latin typeface="Times New Roman" pitchFamily="18" charset="0"/>
                <a:cs typeface="Times New Roman" pitchFamily="18" charset="0"/>
              </a:rPr>
              <a:t> (</a:t>
            </a:r>
            <a:r>
              <a:rPr lang="en-US" sz="5400" b="1" dirty="0" err="1" smtClean="0">
                <a:solidFill>
                  <a:srgbClr val="FF0000"/>
                </a:solidFill>
                <a:latin typeface="Times New Roman" pitchFamily="18" charset="0"/>
                <a:cs typeface="Times New Roman" pitchFamily="18" charset="0"/>
              </a:rPr>
              <a:t>serpin</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53E3191-B8E5-45EE-A739-61310752E435}"/>
              </a:ext>
            </a:extLst>
          </p:cNvPr>
          <p:cNvSpPr>
            <a:spLocks noGrp="1"/>
          </p:cNvSpPr>
          <p:nvPr>
            <p:ph idx="1"/>
          </p:nvPr>
        </p:nvSpPr>
        <p:spPr>
          <a:xfrm>
            <a:off x="100013" y="1071562"/>
            <a:ext cx="12091987" cy="5786437"/>
          </a:xfrm>
        </p:spPr>
        <p:txBody>
          <a:bodyPr>
            <a:noAutofit/>
          </a:bodyPr>
          <a:lstStyle/>
          <a:p>
            <a:pPr marL="0" indent="0">
              <a:buNone/>
            </a:pPr>
            <a:r>
              <a:rPr lang="en-US" sz="2400" dirty="0" smtClean="0">
                <a:solidFill>
                  <a:srgbClr val="7030A0"/>
                </a:solidFill>
                <a:latin typeface="Times New Roman" pitchFamily="18" charset="0"/>
                <a:cs typeface="Times New Roman" pitchFamily="18" charset="0"/>
              </a:rPr>
              <a:t>This </a:t>
            </a:r>
            <a:r>
              <a:rPr lang="en-US" sz="2400" dirty="0">
                <a:solidFill>
                  <a:srgbClr val="7030A0"/>
                </a:solidFill>
                <a:latin typeface="Times New Roman" pitchFamily="18" charset="0"/>
                <a:cs typeface="Times New Roman" pitchFamily="18" charset="0"/>
              </a:rPr>
              <a:t>has replaced use of sulphonamide due to resistance.</a:t>
            </a:r>
          </a:p>
          <a:p>
            <a:pPr marL="0" indent="0">
              <a:buNone/>
            </a:pPr>
            <a:r>
              <a:rPr lang="en-US" sz="2400" b="1" dirty="0">
                <a:solidFill>
                  <a:srgbClr val="7030A0"/>
                </a:solidFill>
                <a:latin typeface="Times New Roman" pitchFamily="18" charset="0"/>
                <a:cs typeface="Times New Roman" pitchFamily="18" charset="0"/>
              </a:rPr>
              <a:t>Dosage for children</a:t>
            </a:r>
          </a:p>
          <a:p>
            <a:pPr marL="0" indent="0">
              <a:buNone/>
            </a:pPr>
            <a:r>
              <a:rPr lang="en-US" sz="2400" dirty="0" smtClean="0">
                <a:solidFill>
                  <a:srgbClr val="7030A0"/>
                </a:solidFill>
                <a:latin typeface="Times New Roman" pitchFamily="18" charset="0"/>
                <a:cs typeface="Times New Roman" pitchFamily="18" charset="0"/>
              </a:rPr>
              <a:t>It’s a </a:t>
            </a:r>
            <a:r>
              <a:rPr lang="en-US" sz="2400" dirty="0" err="1" smtClean="0">
                <a:solidFill>
                  <a:srgbClr val="7030A0"/>
                </a:solidFill>
                <a:latin typeface="Times New Roman" pitchFamily="18" charset="0"/>
                <a:cs typeface="Times New Roman" pitchFamily="18" charset="0"/>
              </a:rPr>
              <a:t>bd</a:t>
            </a:r>
            <a:r>
              <a:rPr lang="en-US" sz="2400" dirty="0" smtClean="0">
                <a:solidFill>
                  <a:srgbClr val="7030A0"/>
                </a:solidFill>
                <a:latin typeface="Times New Roman" pitchFamily="18" charset="0"/>
                <a:cs typeface="Times New Roman" pitchFamily="18" charset="0"/>
              </a:rPr>
              <a:t> drug</a:t>
            </a:r>
            <a:endParaRPr lang="en-US" sz="2400" dirty="0">
              <a:solidFill>
                <a:srgbClr val="7030A0"/>
              </a:solidFill>
              <a:latin typeface="Times New Roman" pitchFamily="18" charset="0"/>
              <a:cs typeface="Times New Roman" pitchFamily="18" charset="0"/>
            </a:endParaRPr>
          </a:p>
          <a:p>
            <a:pPr marL="0" indent="0">
              <a:buNone/>
            </a:pPr>
            <a:r>
              <a:rPr lang="en-US" b="1" dirty="0">
                <a:solidFill>
                  <a:srgbClr val="7030A0"/>
                </a:solidFill>
                <a:latin typeface="Times New Roman" pitchFamily="18" charset="0"/>
                <a:cs typeface="Times New Roman" pitchFamily="18" charset="0"/>
              </a:rPr>
              <a:t>Indications </a:t>
            </a:r>
            <a:endParaRPr lang="en-US" dirty="0">
              <a:solidFill>
                <a:srgbClr val="7030A0"/>
              </a:solidFill>
              <a:latin typeface="Times New Roman" pitchFamily="18" charset="0"/>
              <a:cs typeface="Times New Roman" pitchFamily="18" charset="0"/>
            </a:endParaRPr>
          </a:p>
          <a:p>
            <a:pPr>
              <a:buFont typeface="Wingdings" pitchFamily="2" charset="2"/>
              <a:buChar char="§"/>
            </a:pPr>
            <a:r>
              <a:rPr lang="en-US" dirty="0">
                <a:solidFill>
                  <a:srgbClr val="7030A0"/>
                </a:solidFill>
                <a:latin typeface="Times New Roman" pitchFamily="18" charset="0"/>
                <a:cs typeface="Times New Roman" pitchFamily="18" charset="0"/>
              </a:rPr>
              <a:t>Pneumocystic carinii pneumonia</a:t>
            </a:r>
          </a:p>
          <a:p>
            <a:pPr>
              <a:buFont typeface="Wingdings" pitchFamily="2" charset="2"/>
              <a:buChar char="§"/>
            </a:pPr>
            <a:r>
              <a:rPr lang="en-US" dirty="0">
                <a:solidFill>
                  <a:srgbClr val="7030A0"/>
                </a:solidFill>
                <a:latin typeface="Times New Roman" pitchFamily="18" charset="0"/>
                <a:cs typeface="Times New Roman" pitchFamily="18" charset="0"/>
              </a:rPr>
              <a:t>Toxoplasmosis</a:t>
            </a:r>
          </a:p>
          <a:p>
            <a:pPr>
              <a:buFont typeface="Wingdings" pitchFamily="2" charset="2"/>
              <a:buChar char="§"/>
            </a:pPr>
            <a:r>
              <a:rPr lang="en-US" dirty="0">
                <a:solidFill>
                  <a:srgbClr val="7030A0"/>
                </a:solidFill>
                <a:latin typeface="Times New Roman" pitchFamily="18" charset="0"/>
                <a:cs typeface="Times New Roman" pitchFamily="18" charset="0"/>
              </a:rPr>
              <a:t>UTI </a:t>
            </a:r>
          </a:p>
          <a:p>
            <a:pPr>
              <a:buFont typeface="Wingdings" pitchFamily="2" charset="2"/>
              <a:buChar char="§"/>
            </a:pPr>
            <a:r>
              <a:rPr lang="en-US" dirty="0" smtClean="0">
                <a:solidFill>
                  <a:srgbClr val="7030A0"/>
                </a:solidFill>
                <a:latin typeface="Times New Roman" pitchFamily="18" charset="0"/>
                <a:cs typeface="Times New Roman" pitchFamily="18" charset="0"/>
              </a:rPr>
              <a:t>Chronic </a:t>
            </a:r>
            <a:r>
              <a:rPr lang="en-US" dirty="0">
                <a:solidFill>
                  <a:srgbClr val="7030A0"/>
                </a:solidFill>
                <a:latin typeface="Times New Roman" pitchFamily="18" charset="0"/>
                <a:cs typeface="Times New Roman" pitchFamily="18" charset="0"/>
              </a:rPr>
              <a:t>bronchitis</a:t>
            </a:r>
          </a:p>
          <a:p>
            <a:r>
              <a:rPr lang="en-US" dirty="0">
                <a:solidFill>
                  <a:srgbClr val="7030A0"/>
                </a:solidFill>
                <a:latin typeface="Times New Roman" pitchFamily="18" charset="0"/>
                <a:cs typeface="Times New Roman" pitchFamily="18" charset="0"/>
              </a:rPr>
              <a:t>Others sulphonamides are used for topical application for prophylaxis </a:t>
            </a:r>
            <a:r>
              <a:rPr lang="en-US" b="1" dirty="0">
                <a:solidFill>
                  <a:srgbClr val="7030A0"/>
                </a:solidFill>
                <a:latin typeface="Times New Roman" pitchFamily="18" charset="0"/>
                <a:cs typeface="Times New Roman" pitchFamily="18" charset="0"/>
              </a:rPr>
              <a:t>of burns, leg ulcers, pressure sores </a:t>
            </a:r>
            <a:r>
              <a:rPr lang="en-US" dirty="0">
                <a:solidFill>
                  <a:srgbClr val="7030A0"/>
                </a:solidFill>
                <a:latin typeface="Times New Roman" pitchFamily="18" charset="0"/>
                <a:cs typeface="Times New Roman" pitchFamily="18" charset="0"/>
              </a:rPr>
              <a:t>because of their wide anti bacteria spectrum</a:t>
            </a:r>
          </a:p>
        </p:txBody>
      </p:sp>
    </p:spTree>
    <p:extLst>
      <p:ext uri="{BB962C8B-B14F-4D97-AF65-F5344CB8AC3E}">
        <p14:creationId xmlns:p14="http://schemas.microsoft.com/office/powerpoint/2010/main" val="3895704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BEA57-D0A9-498F-BC6F-1F7D382B3C67}"/>
              </a:ext>
            </a:extLst>
          </p:cNvPr>
          <p:cNvSpPr>
            <a:spLocks noGrp="1"/>
          </p:cNvSpPr>
          <p:nvPr>
            <p:ph type="title"/>
          </p:nvPr>
        </p:nvSpPr>
        <p:spPr>
          <a:xfrm>
            <a:off x="114300" y="114301"/>
            <a:ext cx="11239500" cy="900112"/>
          </a:xfrm>
        </p:spPr>
        <p:txBody>
          <a:bodyPr>
            <a:normAutofit/>
          </a:bodyPr>
          <a:lstStyle/>
          <a:p>
            <a:r>
              <a:rPr lang="en-US" sz="4800" b="1" dirty="0">
                <a:solidFill>
                  <a:srgbClr val="FF0000"/>
                </a:solidFill>
                <a:latin typeface="Times New Roman" pitchFamily="18" charset="0"/>
                <a:cs typeface="Times New Roman" pitchFamily="18" charset="0"/>
              </a:rPr>
              <a:t>D</a:t>
            </a:r>
            <a:r>
              <a:rPr lang="en-US" sz="4800" b="1" dirty="0" smtClean="0">
                <a:solidFill>
                  <a:srgbClr val="FF0000"/>
                </a:solidFill>
                <a:latin typeface="Times New Roman" pitchFamily="18" charset="0"/>
                <a:cs typeface="Times New Roman" pitchFamily="18" charset="0"/>
              </a:rPr>
              <a:t>rug</a:t>
            </a:r>
            <a:r>
              <a:rPr lang="en-US" sz="4800" b="1" dirty="0" smtClean="0">
                <a:solidFill>
                  <a:srgbClr val="FF0000"/>
                </a:solidFill>
                <a:latin typeface="Times New Roman" pitchFamily="18" charset="0"/>
                <a:ea typeface="+mn-ea"/>
                <a:cs typeface="Times New Roman" pitchFamily="18" charset="0"/>
              </a:rPr>
              <a:t> Interactions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51B1C80-B9FC-424F-8FED-AA5AA4DAE872}"/>
              </a:ext>
            </a:extLst>
          </p:cNvPr>
          <p:cNvSpPr>
            <a:spLocks noGrp="1"/>
          </p:cNvSpPr>
          <p:nvPr>
            <p:ph idx="1"/>
          </p:nvPr>
        </p:nvSpPr>
        <p:spPr>
          <a:xfrm>
            <a:off x="100013" y="1100138"/>
            <a:ext cx="11887200" cy="5757862"/>
          </a:xfrm>
        </p:spPr>
        <p:txBody>
          <a:bodyPr>
            <a:normAutofit/>
          </a:bodyPr>
          <a:lstStyle/>
          <a:p>
            <a:r>
              <a:rPr lang="en-US" dirty="0">
                <a:solidFill>
                  <a:srgbClr val="7030A0"/>
                </a:solidFill>
                <a:latin typeface="Times New Roman" pitchFamily="18" charset="0"/>
                <a:cs typeface="Times New Roman" pitchFamily="18" charset="0"/>
              </a:rPr>
              <a:t>Sulfonamides can increase the effects of </a:t>
            </a:r>
            <a:r>
              <a:rPr lang="en-US" b="1" dirty="0">
                <a:solidFill>
                  <a:srgbClr val="7030A0"/>
                </a:solidFill>
                <a:latin typeface="Times New Roman" pitchFamily="18" charset="0"/>
                <a:cs typeface="Times New Roman" pitchFamily="18" charset="0"/>
              </a:rPr>
              <a:t>warfarin (Coumadin), phenytoin</a:t>
            </a:r>
            <a:r>
              <a:rPr lang="en-US" dirty="0">
                <a:solidFill>
                  <a:srgbClr val="7030A0"/>
                </a:solidFill>
                <a:latin typeface="Times New Roman" pitchFamily="18" charset="0"/>
                <a:cs typeface="Times New Roman" pitchFamily="18" charset="0"/>
              </a:rPr>
              <a:t> (Dilantin), </a:t>
            </a:r>
            <a:r>
              <a:rPr lang="en-US" b="1" dirty="0">
                <a:solidFill>
                  <a:srgbClr val="7030A0"/>
                </a:solidFill>
                <a:latin typeface="Times New Roman" pitchFamily="18" charset="0"/>
                <a:cs typeface="Times New Roman" pitchFamily="18" charset="0"/>
              </a:rPr>
              <a:t>sulfonylurea oral hypoglycemic</a:t>
            </a:r>
            <a:r>
              <a:rPr lang="en-US" dirty="0">
                <a:solidFill>
                  <a:srgbClr val="7030A0"/>
                </a:solidFill>
                <a:latin typeface="Times New Roman" pitchFamily="18" charset="0"/>
                <a:cs typeface="Times New Roman" pitchFamily="18" charset="0"/>
              </a:rPr>
              <a:t>, and </a:t>
            </a:r>
            <a:r>
              <a:rPr lang="en-US" b="1" dirty="0">
                <a:solidFill>
                  <a:srgbClr val="7030A0"/>
                </a:solidFill>
                <a:latin typeface="Times New Roman" pitchFamily="18" charset="0"/>
                <a:cs typeface="Times New Roman" pitchFamily="18" charset="0"/>
              </a:rPr>
              <a:t>tolbutamide</a:t>
            </a:r>
            <a:r>
              <a:rPr lang="en-US" dirty="0">
                <a:solidFill>
                  <a:srgbClr val="7030A0"/>
                </a:solidFill>
                <a:latin typeface="Times New Roman" pitchFamily="18" charset="0"/>
                <a:cs typeface="Times New Roman" pitchFamily="18" charset="0"/>
              </a:rPr>
              <a:t> (Orinase) by inhibiting hepatic metabolism. </a:t>
            </a:r>
          </a:p>
          <a:p>
            <a:pPr>
              <a:buFontTx/>
              <a:buChar char="-"/>
            </a:pPr>
            <a:r>
              <a:rPr lang="en-US" dirty="0">
                <a:solidFill>
                  <a:srgbClr val="7030A0"/>
                </a:solidFill>
                <a:latin typeface="Times New Roman" pitchFamily="18" charset="0"/>
                <a:cs typeface="Times New Roman" pitchFamily="18" charset="0"/>
              </a:rPr>
              <a:t>dosages of these medications may be required during therapy. </a:t>
            </a:r>
          </a:p>
          <a:p>
            <a:pPr marL="0" indent="0">
              <a:buNone/>
            </a:pPr>
            <a:r>
              <a:rPr lang="en-US" b="1" dirty="0" smtClean="0">
                <a:solidFill>
                  <a:srgbClr val="7030A0"/>
                </a:solidFill>
                <a:latin typeface="Times New Roman" pitchFamily="18" charset="0"/>
                <a:cs typeface="Times New Roman" pitchFamily="18" charset="0"/>
              </a:rPr>
              <a:t>Precautions</a:t>
            </a:r>
            <a:r>
              <a:rPr lang="en-US" dirty="0" smtClean="0">
                <a:solidFill>
                  <a:srgbClr val="7030A0"/>
                </a:solidFill>
                <a:latin typeface="Times New Roman" pitchFamily="18" charset="0"/>
                <a:cs typeface="Times New Roman" pitchFamily="18" charset="0"/>
              </a:rPr>
              <a:t>; Instruct</a:t>
            </a:r>
            <a:r>
              <a:rPr lang="en-US" b="1" dirty="0" smtClean="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patient </a:t>
            </a:r>
            <a:r>
              <a:rPr lang="en-US" b="1" i="1" dirty="0" smtClean="0">
                <a:solidFill>
                  <a:srgbClr val="7030A0"/>
                </a:solidFill>
                <a:latin typeface="Times New Roman" pitchFamily="18" charset="0"/>
                <a:cs typeface="Times New Roman" pitchFamily="18" charset="0"/>
              </a:rPr>
              <a:t>not to </a:t>
            </a:r>
            <a:r>
              <a:rPr lang="en-US" b="1" i="1" dirty="0">
                <a:solidFill>
                  <a:srgbClr val="7030A0"/>
                </a:solidFill>
                <a:latin typeface="Times New Roman" pitchFamily="18" charset="0"/>
                <a:cs typeface="Times New Roman" pitchFamily="18" charset="0"/>
              </a:rPr>
              <a:t>take  </a:t>
            </a:r>
            <a:r>
              <a:rPr lang="en-US" dirty="0">
                <a:solidFill>
                  <a:srgbClr val="7030A0"/>
                </a:solidFill>
                <a:latin typeface="Times New Roman" pitchFamily="18" charset="0"/>
                <a:cs typeface="Times New Roman" pitchFamily="18" charset="0"/>
              </a:rPr>
              <a:t>the drugs on an empty stomach </a:t>
            </a:r>
            <a:r>
              <a:rPr lang="en-US" dirty="0" smtClean="0">
                <a:solidFill>
                  <a:srgbClr val="7030A0"/>
                </a:solidFill>
                <a:latin typeface="Times New Roman" pitchFamily="18" charset="0"/>
                <a:cs typeface="Times New Roman" pitchFamily="18" charset="0"/>
              </a:rPr>
              <a:t>plus to use a </a:t>
            </a:r>
            <a:r>
              <a:rPr lang="en-US" dirty="0">
                <a:solidFill>
                  <a:srgbClr val="7030A0"/>
                </a:solidFill>
                <a:latin typeface="Times New Roman" pitchFamily="18" charset="0"/>
                <a:cs typeface="Times New Roman" pitchFamily="18" charset="0"/>
              </a:rPr>
              <a:t>full glass of water</a:t>
            </a:r>
            <a:r>
              <a:rPr lang="en-US" dirty="0" smtClean="0">
                <a:solidFill>
                  <a:srgbClr val="7030A0"/>
                </a:solidFill>
                <a:latin typeface="Times New Roman" pitchFamily="18" charset="0"/>
                <a:cs typeface="Times New Roman" pitchFamily="18" charset="0"/>
              </a:rPr>
              <a:t>.</a:t>
            </a:r>
            <a:endParaRPr lang="en-US" b="1" dirty="0">
              <a:solidFill>
                <a:srgbClr val="7030A0"/>
              </a:solidFill>
              <a:latin typeface="Times New Roman" pitchFamily="18" charset="0"/>
              <a:cs typeface="Times New Roman" pitchFamily="18" charset="0"/>
            </a:endParaRPr>
          </a:p>
          <a:p>
            <a:pPr>
              <a:buFontTx/>
              <a:buChar char="-"/>
            </a:pPr>
            <a:r>
              <a:rPr lang="en-US" dirty="0">
                <a:solidFill>
                  <a:srgbClr val="7030A0"/>
                </a:solidFill>
                <a:latin typeface="Times New Roman" pitchFamily="18" charset="0"/>
                <a:cs typeface="Times New Roman" pitchFamily="18" charset="0"/>
              </a:rPr>
              <a:t>Instruct clients to complete the prescribed course of antimicrobial therapy, even though symptoms may resolve before the full course is completed.</a:t>
            </a:r>
          </a:p>
          <a:p>
            <a:pPr marL="0" indent="0">
              <a:buNone/>
            </a:pPr>
            <a:r>
              <a:rPr lang="en-US" b="1" i="1" dirty="0" smtClean="0">
                <a:solidFill>
                  <a:srgbClr val="7030A0"/>
                </a:solidFill>
                <a:latin typeface="Times New Roman" pitchFamily="18" charset="0"/>
                <a:cs typeface="Times New Roman" pitchFamily="18" charset="0"/>
              </a:rPr>
              <a:t>Depending </a:t>
            </a:r>
            <a:r>
              <a:rPr lang="en-US" b="1" i="1" dirty="0">
                <a:solidFill>
                  <a:srgbClr val="7030A0"/>
                </a:solidFill>
                <a:latin typeface="Times New Roman" pitchFamily="18" charset="0"/>
                <a:cs typeface="Times New Roman" pitchFamily="18" charset="0"/>
              </a:rPr>
              <a:t>on therapeutic intent, effectiveness may be evidenced by:  </a:t>
            </a:r>
            <a:r>
              <a:rPr lang="en-US" dirty="0">
                <a:solidFill>
                  <a:srgbClr val="7030A0"/>
                </a:solidFill>
                <a:latin typeface="Times New Roman" pitchFamily="18" charset="0"/>
                <a:cs typeface="Times New Roman" pitchFamily="18" charset="0"/>
              </a:rPr>
              <a:t>Improvement of infection symptoms, such as improvement of urinary tract symptoms (decreased frequency, burning, and pain during urination) and negative urine </a:t>
            </a:r>
            <a:r>
              <a:rPr lang="en-US" dirty="0" smtClean="0">
                <a:solidFill>
                  <a:srgbClr val="7030A0"/>
                </a:solidFill>
                <a:latin typeface="Times New Roman" pitchFamily="18" charset="0"/>
                <a:cs typeface="Times New Roman" pitchFamily="18" charset="0"/>
              </a:rPr>
              <a:t>cultures…….</a:t>
            </a:r>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199259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157164"/>
            <a:ext cx="11196637" cy="900112"/>
          </a:xfrm>
        </p:spPr>
        <p:txBody>
          <a:bodyPr/>
          <a:lstStyle/>
          <a:p>
            <a:r>
              <a:rPr lang="en-US" b="1" dirty="0">
                <a:solidFill>
                  <a:srgbClr val="FF0000"/>
                </a:solidFill>
                <a:latin typeface="Times New Roman" pitchFamily="18" charset="0"/>
                <a:cs typeface="Times New Roman" pitchFamily="18" charset="0"/>
              </a:rPr>
              <a:t>AZOLES</a:t>
            </a:r>
            <a:endParaRPr lang="en-US" dirty="0"/>
          </a:p>
        </p:txBody>
      </p:sp>
      <p:sp>
        <p:nvSpPr>
          <p:cNvPr id="3" name="Content Placeholder 2"/>
          <p:cNvSpPr>
            <a:spLocks noGrp="1"/>
          </p:cNvSpPr>
          <p:nvPr>
            <p:ph idx="1"/>
          </p:nvPr>
        </p:nvSpPr>
        <p:spPr>
          <a:xfrm>
            <a:off x="0" y="957262"/>
            <a:ext cx="12192000" cy="5900737"/>
          </a:xfrm>
        </p:spPr>
        <p:txBody>
          <a:bodyPr>
            <a:normAutofit/>
          </a:bodyPr>
          <a:lstStyle/>
          <a:p>
            <a:r>
              <a:rPr lang="en-US" sz="3200" dirty="0">
                <a:solidFill>
                  <a:srgbClr val="7030A0"/>
                </a:solidFill>
                <a:latin typeface="Times New Roman" pitchFamily="18" charset="0"/>
                <a:cs typeface="Times New Roman" pitchFamily="18" charset="0"/>
              </a:rPr>
              <a:t>Azoles are synthetic antifungals with broad-spectrum </a:t>
            </a:r>
            <a:r>
              <a:rPr lang="en-US" sz="3200" dirty="0" err="1">
                <a:solidFill>
                  <a:srgbClr val="7030A0"/>
                </a:solidFill>
                <a:latin typeface="Times New Roman" pitchFamily="18" charset="0"/>
                <a:cs typeface="Times New Roman" pitchFamily="18" charset="0"/>
              </a:rPr>
              <a:t>fungistatic</a:t>
            </a:r>
            <a:r>
              <a:rPr lang="en-US" sz="3200" dirty="0">
                <a:solidFill>
                  <a:srgbClr val="7030A0"/>
                </a:solidFill>
                <a:latin typeface="Times New Roman" pitchFamily="18" charset="0"/>
                <a:cs typeface="Times New Roman" pitchFamily="18" charset="0"/>
              </a:rPr>
              <a:t> activity against yeasts and fungi, including </a:t>
            </a:r>
            <a:r>
              <a:rPr lang="en-US" sz="3200" dirty="0" err="1">
                <a:solidFill>
                  <a:srgbClr val="7030A0"/>
                </a:solidFill>
                <a:latin typeface="Times New Roman" pitchFamily="18" charset="0"/>
                <a:cs typeface="Times New Roman" pitchFamily="18" charset="0"/>
              </a:rPr>
              <a:t>candidal</a:t>
            </a:r>
            <a:r>
              <a:rPr lang="en-US" sz="3200" dirty="0">
                <a:solidFill>
                  <a:srgbClr val="7030A0"/>
                </a:solidFill>
                <a:latin typeface="Times New Roman" pitchFamily="18" charset="0"/>
                <a:cs typeface="Times New Roman" pitchFamily="18" charset="0"/>
              </a:rPr>
              <a:t> species. By blocking fungal cytochrome P450-dependent enzymes, azoles disrupt the synthesis of </a:t>
            </a:r>
            <a:r>
              <a:rPr lang="en-US" sz="3200" dirty="0" err="1">
                <a:solidFill>
                  <a:srgbClr val="7030A0"/>
                </a:solidFill>
                <a:latin typeface="Times New Roman" pitchFamily="18" charset="0"/>
                <a:cs typeface="Times New Roman" pitchFamily="18" charset="0"/>
              </a:rPr>
              <a:t>ergosterol</a:t>
            </a:r>
            <a:r>
              <a:rPr lang="en-US" sz="3200" dirty="0">
                <a:solidFill>
                  <a:srgbClr val="7030A0"/>
                </a:solidFill>
                <a:latin typeface="Times New Roman" pitchFamily="18" charset="0"/>
                <a:cs typeface="Times New Roman" pitchFamily="18" charset="0"/>
              </a:rPr>
              <a:t>, which is the principal sterol in fungal cell </a:t>
            </a:r>
            <a:r>
              <a:rPr lang="en-US" sz="3200" dirty="0" smtClean="0">
                <a:solidFill>
                  <a:srgbClr val="7030A0"/>
                </a:solidFill>
                <a:latin typeface="Times New Roman" pitchFamily="18" charset="0"/>
                <a:cs typeface="Times New Roman" pitchFamily="18" charset="0"/>
              </a:rPr>
              <a:t>membranes.</a:t>
            </a:r>
            <a:endParaRPr lang="en-US" sz="3200" dirty="0">
              <a:solidFill>
                <a:srgbClr val="7030A0"/>
              </a:solidFill>
              <a:latin typeface="Times New Roman" pitchFamily="18" charset="0"/>
              <a:cs typeface="Times New Roman" pitchFamily="18" charset="0"/>
            </a:endParaRPr>
          </a:p>
          <a:p>
            <a:r>
              <a:rPr lang="en-US" dirty="0" smtClean="0">
                <a:solidFill>
                  <a:srgbClr val="7030A0"/>
                </a:solidFill>
                <a:latin typeface="Times New Roman" pitchFamily="18" charset="0"/>
                <a:cs typeface="Times New Roman" pitchFamily="18" charset="0"/>
              </a:rPr>
              <a:t>Are </a:t>
            </a:r>
            <a:r>
              <a:rPr lang="en-US" dirty="0">
                <a:solidFill>
                  <a:srgbClr val="7030A0"/>
                </a:solidFill>
                <a:latin typeface="Times New Roman" pitchFamily="18" charset="0"/>
                <a:cs typeface="Times New Roman" pitchFamily="18" charset="0"/>
              </a:rPr>
              <a:t>5 membered heterocyclic compounds containing a nitrogen atom and at least one other non carbon atom as part of the ring</a:t>
            </a:r>
            <a:r>
              <a:rPr lang="en-US" dirty="0" smtClean="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C</a:t>
            </a:r>
            <a:r>
              <a:rPr lang="en-US" sz="3200" dirty="0" smtClean="0">
                <a:solidFill>
                  <a:srgbClr val="7030A0"/>
                </a:solidFill>
                <a:latin typeface="Times New Roman" pitchFamily="18" charset="0"/>
                <a:cs typeface="Times New Roman" pitchFamily="18" charset="0"/>
              </a:rPr>
              <a:t>lassified </a:t>
            </a:r>
            <a:r>
              <a:rPr lang="en-US" sz="3200" dirty="0">
                <a:solidFill>
                  <a:srgbClr val="7030A0"/>
                </a:solidFill>
                <a:latin typeface="Times New Roman" pitchFamily="18" charset="0"/>
                <a:cs typeface="Times New Roman" pitchFamily="18" charset="0"/>
              </a:rPr>
              <a:t>into two groups: those with two </a:t>
            </a:r>
            <a:r>
              <a:rPr lang="en-US" sz="3200" dirty="0" err="1">
                <a:solidFill>
                  <a:srgbClr val="7030A0"/>
                </a:solidFill>
                <a:latin typeface="Times New Roman" pitchFamily="18" charset="0"/>
                <a:cs typeface="Times New Roman" pitchFamily="18" charset="0"/>
              </a:rPr>
              <a:t>nitrogens</a:t>
            </a:r>
            <a:r>
              <a:rPr lang="en-US" sz="3200" dirty="0">
                <a:solidFill>
                  <a:srgbClr val="7030A0"/>
                </a:solidFill>
                <a:latin typeface="Times New Roman" pitchFamily="18" charset="0"/>
                <a:cs typeface="Times New Roman" pitchFamily="18" charset="0"/>
              </a:rPr>
              <a:t> in the azole ring (the </a:t>
            </a:r>
            <a:r>
              <a:rPr lang="en-US" sz="3200" dirty="0" err="1">
                <a:solidFill>
                  <a:srgbClr val="7030A0"/>
                </a:solidFill>
                <a:latin typeface="Times New Roman" pitchFamily="18" charset="0"/>
                <a:cs typeface="Times New Roman" pitchFamily="18" charset="0"/>
              </a:rPr>
              <a:t>imidazoles</a:t>
            </a:r>
            <a:r>
              <a:rPr lang="en-US" sz="3200" dirty="0">
                <a:solidFill>
                  <a:srgbClr val="7030A0"/>
                </a:solidFill>
                <a:latin typeface="Times New Roman" pitchFamily="18" charset="0"/>
                <a:cs typeface="Times New Roman" pitchFamily="18" charset="0"/>
              </a:rPr>
              <a:t>; examples include </a:t>
            </a:r>
            <a:r>
              <a:rPr lang="en-US" sz="3200" dirty="0" err="1">
                <a:solidFill>
                  <a:srgbClr val="7030A0"/>
                </a:solidFill>
                <a:latin typeface="Times New Roman" pitchFamily="18" charset="0"/>
                <a:cs typeface="Times New Roman" pitchFamily="18" charset="0"/>
              </a:rPr>
              <a:t>clotrimazole</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econazole</a:t>
            </a:r>
            <a:r>
              <a:rPr lang="en-US" sz="3200" dirty="0">
                <a:solidFill>
                  <a:srgbClr val="7030A0"/>
                </a:solidFill>
                <a:latin typeface="Times New Roman" pitchFamily="18" charset="0"/>
                <a:cs typeface="Times New Roman" pitchFamily="18" charset="0"/>
              </a:rPr>
              <a:t>, ketoconazole, </a:t>
            </a:r>
            <a:r>
              <a:rPr lang="en-US" sz="3200" dirty="0" err="1">
                <a:solidFill>
                  <a:srgbClr val="7030A0"/>
                </a:solidFill>
                <a:latin typeface="Times New Roman" pitchFamily="18" charset="0"/>
                <a:cs typeface="Times New Roman" pitchFamily="18" charset="0"/>
              </a:rPr>
              <a:t>miconazole</a:t>
            </a:r>
            <a:r>
              <a:rPr lang="en-US" sz="3200" dirty="0">
                <a:solidFill>
                  <a:srgbClr val="7030A0"/>
                </a:solidFill>
                <a:latin typeface="Times New Roman" pitchFamily="18" charset="0"/>
                <a:cs typeface="Times New Roman" pitchFamily="18" charset="0"/>
              </a:rPr>
              <a:t>, and </a:t>
            </a:r>
            <a:r>
              <a:rPr lang="en-US" sz="3200" dirty="0" err="1">
                <a:solidFill>
                  <a:srgbClr val="7030A0"/>
                </a:solidFill>
                <a:latin typeface="Times New Roman" pitchFamily="18" charset="0"/>
                <a:cs typeface="Times New Roman" pitchFamily="18" charset="0"/>
              </a:rPr>
              <a:t>tioconazole</a:t>
            </a:r>
            <a:r>
              <a:rPr lang="en-US" sz="3200" dirty="0">
                <a:solidFill>
                  <a:srgbClr val="7030A0"/>
                </a:solidFill>
                <a:latin typeface="Times New Roman" pitchFamily="18" charset="0"/>
                <a:cs typeface="Times New Roman" pitchFamily="18" charset="0"/>
              </a:rPr>
              <a:t>) and those with three </a:t>
            </a:r>
            <a:r>
              <a:rPr lang="en-US" sz="3200" dirty="0" err="1">
                <a:solidFill>
                  <a:srgbClr val="7030A0"/>
                </a:solidFill>
                <a:latin typeface="Times New Roman" pitchFamily="18" charset="0"/>
                <a:cs typeface="Times New Roman" pitchFamily="18" charset="0"/>
              </a:rPr>
              <a:t>nitrogens</a:t>
            </a:r>
            <a:r>
              <a:rPr lang="en-US" sz="3200" dirty="0">
                <a:solidFill>
                  <a:srgbClr val="7030A0"/>
                </a:solidFill>
                <a:latin typeface="Times New Roman" pitchFamily="18" charset="0"/>
                <a:cs typeface="Times New Roman" pitchFamily="18" charset="0"/>
              </a:rPr>
              <a:t> in the azole ring (the </a:t>
            </a:r>
            <a:r>
              <a:rPr lang="en-US" sz="3200" dirty="0" err="1">
                <a:solidFill>
                  <a:srgbClr val="7030A0"/>
                </a:solidFill>
                <a:latin typeface="Times New Roman" pitchFamily="18" charset="0"/>
                <a:cs typeface="Times New Roman" pitchFamily="18" charset="0"/>
              </a:rPr>
              <a:t>triazoles</a:t>
            </a:r>
            <a:r>
              <a:rPr lang="en-US" sz="3200" dirty="0">
                <a:solidFill>
                  <a:srgbClr val="7030A0"/>
                </a:solidFill>
                <a:latin typeface="Times New Roman" pitchFamily="18" charset="0"/>
                <a:cs typeface="Times New Roman" pitchFamily="18" charset="0"/>
              </a:rPr>
              <a:t>; examples include fluconazole, </a:t>
            </a:r>
            <a:r>
              <a:rPr lang="en-US" sz="3200" dirty="0" err="1">
                <a:solidFill>
                  <a:srgbClr val="7030A0"/>
                </a:solidFill>
                <a:latin typeface="Times New Roman" pitchFamily="18" charset="0"/>
                <a:cs typeface="Times New Roman" pitchFamily="18" charset="0"/>
              </a:rPr>
              <a:t>itraconazole</a:t>
            </a: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posaconazole</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464724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142876"/>
            <a:ext cx="11196637" cy="800100"/>
          </a:xfrm>
        </p:spPr>
        <p:txBody>
          <a:bodyPr/>
          <a:lstStyle/>
          <a:p>
            <a:r>
              <a:rPr lang="en-US" b="1" dirty="0" smtClean="0">
                <a:solidFill>
                  <a:srgbClr val="FF0000"/>
                </a:solidFill>
                <a:latin typeface="Times New Roman" pitchFamily="18" charset="0"/>
                <a:cs typeface="Times New Roman" pitchFamily="18" charset="0"/>
              </a:rPr>
              <a:t>AZOLES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114299" y="942975"/>
            <a:ext cx="11972925" cy="5915025"/>
          </a:xfrm>
        </p:spPr>
        <p:txBody>
          <a:bodyPr>
            <a:normAutofit/>
          </a:bodyPr>
          <a:lstStyle/>
          <a:p>
            <a:pPr marL="0" indent="0">
              <a:buNone/>
            </a:pPr>
            <a:r>
              <a:rPr lang="en-US" sz="3200" dirty="0">
                <a:solidFill>
                  <a:srgbClr val="7030A0"/>
                </a:solidFill>
                <a:latin typeface="Times New Roman" pitchFamily="18" charset="0"/>
                <a:cs typeface="Times New Roman" pitchFamily="18" charset="0"/>
              </a:rPr>
              <a:t>Names of azoles maintain the prefix upon reduction (e.g., </a:t>
            </a:r>
            <a:r>
              <a:rPr lang="en-US" sz="3200" dirty="0" err="1">
                <a:solidFill>
                  <a:srgbClr val="7030A0"/>
                </a:solidFill>
                <a:latin typeface="Times New Roman" pitchFamily="18" charset="0"/>
                <a:cs typeface="Times New Roman" pitchFamily="18" charset="0"/>
              </a:rPr>
              <a:t>pyrazoline</a:t>
            </a: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pyrazolidine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The numbering of ring atoms in azoles starts with the heteroatom that is not part of a double bond, and then proceeds towards the other heteroatom</a:t>
            </a:r>
            <a:r>
              <a:rPr lang="en-US" sz="3200" dirty="0" smtClean="0">
                <a:solidFill>
                  <a:srgbClr val="7030A0"/>
                </a:solidFill>
                <a:latin typeface="Times New Roman" pitchFamily="18" charset="0"/>
                <a:cs typeface="Times New Roman" pitchFamily="18" charset="0"/>
              </a:rPr>
              <a:t>.</a:t>
            </a:r>
          </a:p>
          <a:p>
            <a:pPr marL="0" indent="0">
              <a:buNone/>
            </a:pPr>
            <a:r>
              <a:rPr lang="en-US" sz="3200" dirty="0">
                <a:solidFill>
                  <a:srgbClr val="7030A0"/>
                </a:solidFill>
                <a:latin typeface="Times New Roman" pitchFamily="18" charset="0"/>
                <a:cs typeface="Times New Roman" pitchFamily="18" charset="0"/>
              </a:rPr>
              <a:t>Imidazole and other five-membered aromatic heterocyclic systems with two </a:t>
            </a:r>
            <a:r>
              <a:rPr lang="en-US" sz="3200" dirty="0" err="1">
                <a:solidFill>
                  <a:srgbClr val="7030A0"/>
                </a:solidFill>
                <a:latin typeface="Times New Roman" pitchFamily="18" charset="0"/>
                <a:cs typeface="Times New Roman" pitchFamily="18" charset="0"/>
              </a:rPr>
              <a:t>nitrogens</a:t>
            </a:r>
            <a:r>
              <a:rPr lang="en-US" sz="3200" dirty="0">
                <a:solidFill>
                  <a:srgbClr val="7030A0"/>
                </a:solidFill>
                <a:latin typeface="Times New Roman" pitchFamily="18" charset="0"/>
                <a:cs typeface="Times New Roman" pitchFamily="18" charset="0"/>
              </a:rPr>
              <a:t> are extremely common in nature and form the core of many biomolecules, such as </a:t>
            </a:r>
            <a:r>
              <a:rPr lang="en-US" sz="3200" dirty="0" err="1">
                <a:solidFill>
                  <a:srgbClr val="7030A0"/>
                </a:solidFill>
                <a:latin typeface="Times New Roman" pitchFamily="18" charset="0"/>
                <a:cs typeface="Times New Roman" pitchFamily="18" charset="0"/>
              </a:rPr>
              <a:t>histidine</a:t>
            </a:r>
            <a:r>
              <a:rPr lang="en-US" sz="3200" dirty="0">
                <a:solidFill>
                  <a:srgbClr val="7030A0"/>
                </a:solidFill>
                <a:latin typeface="Times New Roman" pitchFamily="18" charset="0"/>
                <a:cs typeface="Times New Roman" pitchFamily="18" charset="0"/>
              </a:rPr>
              <a:t>.</a:t>
            </a:r>
          </a:p>
        </p:txBody>
      </p:sp>
    </p:spTree>
    <p:extLst>
      <p:ext uri="{BB962C8B-B14F-4D97-AF65-F5344CB8AC3E}">
        <p14:creationId xmlns:p14="http://schemas.microsoft.com/office/powerpoint/2010/main" val="28093294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EC53E-9622-4072-968D-A216E7E2E311}"/>
              </a:ext>
            </a:extLst>
          </p:cNvPr>
          <p:cNvSpPr>
            <a:spLocks noGrp="1"/>
          </p:cNvSpPr>
          <p:nvPr>
            <p:ph type="title"/>
          </p:nvPr>
        </p:nvSpPr>
        <p:spPr>
          <a:xfrm>
            <a:off x="157163" y="142875"/>
            <a:ext cx="12034837" cy="842963"/>
          </a:xfrm>
        </p:spPr>
        <p:txBody>
          <a:bodyPr/>
          <a:lstStyle/>
          <a:p>
            <a:r>
              <a:rPr lang="en-US" b="1" dirty="0">
                <a:solidFill>
                  <a:srgbClr val="FF0000"/>
                </a:solidFill>
                <a:latin typeface="Times New Roman" pitchFamily="18" charset="0"/>
                <a:cs typeface="Times New Roman" pitchFamily="18" charset="0"/>
              </a:rPr>
              <a:t>Drug reactions and Interactions </a:t>
            </a:r>
            <a:r>
              <a:rPr lang="en-US" b="1" dirty="0" smtClean="0">
                <a:solidFill>
                  <a:srgbClr val="FF0000"/>
                </a:solidFill>
                <a:latin typeface="Times New Roman" pitchFamily="18" charset="0"/>
                <a:cs typeface="Times New Roman" pitchFamily="18" charset="0"/>
              </a:rPr>
              <a:t>Conti…..</a:t>
            </a:r>
            <a:endParaRPr lang="en-US" dirty="0"/>
          </a:p>
        </p:txBody>
      </p:sp>
      <p:sp>
        <p:nvSpPr>
          <p:cNvPr id="3" name="Content Placeholder 2">
            <a:extLst>
              <a:ext uri="{FF2B5EF4-FFF2-40B4-BE49-F238E27FC236}">
                <a16:creationId xmlns="" xmlns:a16="http://schemas.microsoft.com/office/drawing/2014/main" id="{D4DCB0D6-2CC5-448F-B90D-2234B5186F92}"/>
              </a:ext>
            </a:extLst>
          </p:cNvPr>
          <p:cNvSpPr>
            <a:spLocks noGrp="1"/>
          </p:cNvSpPr>
          <p:nvPr>
            <p:ph idx="1"/>
          </p:nvPr>
        </p:nvSpPr>
        <p:spPr>
          <a:xfrm>
            <a:off x="128588" y="1200150"/>
            <a:ext cx="11887200" cy="5657849"/>
          </a:xfrm>
        </p:spPr>
        <p:txBody>
          <a:bodyPr>
            <a:normAutofit/>
          </a:bodyPr>
          <a:lstStyle/>
          <a:p>
            <a:r>
              <a:rPr lang="en-US" b="1" dirty="0">
                <a:solidFill>
                  <a:srgbClr val="7030A0"/>
                </a:solidFill>
                <a:latin typeface="Times New Roman" pitchFamily="18" charset="0"/>
                <a:cs typeface="Times New Roman" pitchFamily="18" charset="0"/>
              </a:rPr>
              <a:t>Dependence</a:t>
            </a:r>
            <a:r>
              <a:rPr lang="en-US" dirty="0">
                <a:solidFill>
                  <a:srgbClr val="7030A0"/>
                </a:solidFill>
                <a:latin typeface="Times New Roman" pitchFamily="18" charset="0"/>
                <a:cs typeface="Times New Roman" pitchFamily="18" charset="0"/>
              </a:rPr>
              <a:t>: A state arising from repeated periodic or continuous administration of a drug that results in harm to the individual or sometimes society. People feel desire or compulsion to continue using the drug and feel ill if abruptly withdrawn or an antidote is used. Substance that cause dependence are taken to induce a good feelings or avoid discomfort of their absence.</a:t>
            </a:r>
          </a:p>
          <a:p>
            <a:pPr marL="0" indent="0">
              <a:buNone/>
            </a:pPr>
            <a:r>
              <a:rPr lang="en-US" b="1" dirty="0">
                <a:solidFill>
                  <a:srgbClr val="7030A0"/>
                </a:solidFill>
                <a:latin typeface="Times New Roman" pitchFamily="18" charset="0"/>
                <a:cs typeface="Times New Roman" pitchFamily="18" charset="0"/>
              </a:rPr>
              <a:t>Types dependence:</a:t>
            </a:r>
          </a:p>
          <a:p>
            <a:pPr marL="0" indent="0">
              <a:buNone/>
            </a:pPr>
            <a:r>
              <a:rPr lang="en-US" b="1" dirty="0">
                <a:solidFill>
                  <a:srgbClr val="7030A0"/>
                </a:solidFill>
                <a:latin typeface="Times New Roman" pitchFamily="18" charset="0"/>
                <a:cs typeface="Times New Roman" pitchFamily="18" charset="0"/>
              </a:rPr>
              <a:t>   a.  psychological dependence: </a:t>
            </a:r>
            <a:r>
              <a:rPr lang="en-US" dirty="0">
                <a:solidFill>
                  <a:srgbClr val="7030A0"/>
                </a:solidFill>
                <a:latin typeface="Times New Roman" pitchFamily="18" charset="0"/>
                <a:cs typeface="Times New Roman" pitchFamily="18" charset="0"/>
              </a:rPr>
              <a:t>usually first to appear, where the individual have a craving for the effect the drug produces motional distress like fear, anxiety and irritability occur when the drug is withdrawn.</a:t>
            </a:r>
          </a:p>
          <a:p>
            <a:pPr marL="0" indent="0">
              <a:buNone/>
            </a:pPr>
            <a:r>
              <a:rPr lang="en-US" b="1" dirty="0">
                <a:solidFill>
                  <a:srgbClr val="7030A0"/>
                </a:solidFill>
                <a:latin typeface="Times New Roman" pitchFamily="18" charset="0"/>
                <a:cs typeface="Times New Roman" pitchFamily="18" charset="0"/>
              </a:rPr>
              <a:t>    b. Physical dependence: </a:t>
            </a:r>
            <a:r>
              <a:rPr lang="en-US" dirty="0">
                <a:solidFill>
                  <a:srgbClr val="7030A0"/>
                </a:solidFill>
                <a:latin typeface="Times New Roman" pitchFamily="18" charset="0"/>
                <a:cs typeface="Times New Roman" pitchFamily="18" charset="0"/>
              </a:rPr>
              <a:t>this dependence is usually defined in terms of withdrawal/abstinence syndrome that are physical in nature e.g. tremors, ataxia, shivering.</a:t>
            </a:r>
            <a:endParaRPr lang="en-US"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8258973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114301"/>
            <a:ext cx="11253787" cy="1042987"/>
          </a:xfrm>
        </p:spPr>
        <p:txBody>
          <a:bodyPr/>
          <a:lstStyle/>
          <a:p>
            <a:r>
              <a:rPr lang="en-US" b="1" dirty="0">
                <a:solidFill>
                  <a:srgbClr val="FF0000"/>
                </a:solidFill>
                <a:latin typeface="Times New Roman" pitchFamily="18" charset="0"/>
                <a:cs typeface="Times New Roman" pitchFamily="18" charset="0"/>
              </a:rPr>
              <a:t>AZOLES </a:t>
            </a:r>
            <a:r>
              <a:rPr lang="en-US" b="1" dirty="0" err="1">
                <a:solidFill>
                  <a:srgbClr val="FF0000"/>
                </a:solidFill>
                <a:latin typeface="Times New Roman" pitchFamily="18" charset="0"/>
                <a:cs typeface="Times New Roman" pitchFamily="18" charset="0"/>
              </a:rPr>
              <a:t>cont</a:t>
            </a:r>
            <a:r>
              <a:rPr lang="en-US" b="1" dirty="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114300" y="1243014"/>
            <a:ext cx="11901488" cy="5443536"/>
          </a:xfrm>
        </p:spPr>
        <p:txBody>
          <a:bodyPr>
            <a:normAutofit/>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Compound </a:t>
            </a:r>
            <a:r>
              <a:rPr lang="en-US" sz="3200" b="1" dirty="0">
                <a:solidFill>
                  <a:srgbClr val="7030A0"/>
                </a:solidFill>
                <a:latin typeface="Times New Roman" pitchFamily="18" charset="0"/>
                <a:cs typeface="Times New Roman" pitchFamily="18" charset="0"/>
              </a:rPr>
              <a:t>classes</a:t>
            </a:r>
          </a:p>
          <a:p>
            <a:pPr marL="0" indent="0" fontAlgn="t">
              <a:buNone/>
            </a:pPr>
            <a:r>
              <a:rPr lang="en-US" sz="3200" i="1" dirty="0" smtClean="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Nitrogen only</a:t>
            </a:r>
            <a:endParaRPr lang="en-US" sz="3200" b="1" i="1" dirty="0">
              <a:solidFill>
                <a:srgbClr val="7030A0"/>
              </a:solidFill>
              <a:latin typeface="Times New Roman" pitchFamily="18" charset="0"/>
              <a:cs typeface="Times New Roman" pitchFamily="18" charset="0"/>
            </a:endParaRPr>
          </a:p>
          <a:p>
            <a:pPr marL="0" indent="0" fontAlgn="t">
              <a:buNone/>
            </a:pPr>
            <a:r>
              <a:rPr lang="en-US" sz="3200" dirty="0" smtClean="0">
                <a:solidFill>
                  <a:srgbClr val="7030A0"/>
                </a:solidFill>
                <a:latin typeface="Times New Roman" pitchFamily="18" charset="0"/>
                <a:cs typeface="Times New Roman" pitchFamily="18" charset="0"/>
              </a:rPr>
              <a:t>Imidazole</a:t>
            </a:r>
            <a:r>
              <a:rPr lang="en-US" sz="3200" dirty="0">
                <a:solidFill>
                  <a:srgbClr val="7030A0"/>
                </a:solidFill>
                <a:latin typeface="Times New Roman" pitchFamily="18" charset="0"/>
                <a:cs typeface="Times New Roman" pitchFamily="18" charset="0"/>
              </a:rPr>
              <a:t> </a:t>
            </a:r>
          </a:p>
          <a:p>
            <a:pPr marL="0" indent="0" fontAlgn="t">
              <a:buNone/>
            </a:pPr>
            <a:r>
              <a:rPr lang="en-US" sz="3200" dirty="0" err="1">
                <a:solidFill>
                  <a:srgbClr val="7030A0"/>
                </a:solidFill>
                <a:latin typeface="Times New Roman" pitchFamily="18" charset="0"/>
                <a:cs typeface="Times New Roman" pitchFamily="18" charset="0"/>
              </a:rPr>
              <a:t>Pyrazole</a:t>
            </a:r>
            <a:endParaRPr lang="en-US" sz="3200" dirty="0">
              <a:solidFill>
                <a:srgbClr val="7030A0"/>
              </a:solidFill>
              <a:latin typeface="Times New Roman" pitchFamily="18" charset="0"/>
              <a:cs typeface="Times New Roman" pitchFamily="18" charset="0"/>
            </a:endParaRPr>
          </a:p>
          <a:p>
            <a:pPr marL="0" indent="0" fontAlgn="t">
              <a:buNone/>
            </a:pPr>
            <a:r>
              <a:rPr lang="en-US" sz="3200" dirty="0" smtClean="0">
                <a:solidFill>
                  <a:srgbClr val="7030A0"/>
                </a:solidFill>
                <a:latin typeface="Times New Roman" pitchFamily="18" charset="0"/>
                <a:cs typeface="Times New Roman" pitchFamily="18" charset="0"/>
              </a:rPr>
              <a:t>1,2,3Triazole</a:t>
            </a:r>
            <a:endParaRPr lang="en-US" sz="3200" dirty="0">
              <a:solidFill>
                <a:srgbClr val="7030A0"/>
              </a:solidFill>
              <a:latin typeface="Times New Roman" pitchFamily="18" charset="0"/>
              <a:cs typeface="Times New Roman" pitchFamily="18" charset="0"/>
            </a:endParaRPr>
          </a:p>
          <a:p>
            <a:pPr marL="0" indent="0" fontAlgn="t">
              <a:buNone/>
            </a:pPr>
            <a:r>
              <a:rPr lang="en-US" sz="3200" dirty="0" smtClean="0">
                <a:solidFill>
                  <a:srgbClr val="7030A0"/>
                </a:solidFill>
                <a:latin typeface="Times New Roman" pitchFamily="18" charset="0"/>
                <a:cs typeface="Times New Roman" pitchFamily="18" charset="0"/>
              </a:rPr>
              <a:t>1,2,4Triazole</a:t>
            </a:r>
            <a:endParaRPr lang="en-US" sz="3200" dirty="0">
              <a:solidFill>
                <a:srgbClr val="7030A0"/>
              </a:solidFill>
              <a:latin typeface="Times New Roman" pitchFamily="18" charset="0"/>
              <a:cs typeface="Times New Roman" pitchFamily="18" charset="0"/>
            </a:endParaRPr>
          </a:p>
          <a:p>
            <a:pPr marL="0" indent="0" fontAlgn="t">
              <a:buNone/>
            </a:pPr>
            <a:r>
              <a:rPr lang="en-US" sz="3200" dirty="0" err="1" smtClean="0">
                <a:solidFill>
                  <a:srgbClr val="7030A0"/>
                </a:solidFill>
                <a:latin typeface="Times New Roman" pitchFamily="18" charset="0"/>
                <a:cs typeface="Times New Roman" pitchFamily="18" charset="0"/>
              </a:rPr>
              <a:t>Tetrazole</a:t>
            </a:r>
            <a:endParaRPr lang="en-US" sz="3200" dirty="0">
              <a:solidFill>
                <a:srgbClr val="7030A0"/>
              </a:solidFill>
              <a:latin typeface="Times New Roman" pitchFamily="18" charset="0"/>
              <a:cs typeface="Times New Roman" pitchFamily="18" charset="0"/>
            </a:endParaRPr>
          </a:p>
          <a:p>
            <a:pPr marL="0" indent="0" fontAlgn="t">
              <a:buNone/>
            </a:pPr>
            <a:r>
              <a:rPr lang="en-US" sz="3200" dirty="0" err="1" smtClean="0">
                <a:solidFill>
                  <a:srgbClr val="7030A0"/>
                </a:solidFill>
                <a:latin typeface="Times New Roman" pitchFamily="18" charset="0"/>
                <a:cs typeface="Times New Roman" pitchFamily="18" charset="0"/>
              </a:rPr>
              <a:t>Pentazole</a:t>
            </a:r>
            <a:endParaRPr lang="en-US" sz="3200" dirty="0">
              <a:solidFill>
                <a:srgbClr val="7030A0"/>
              </a:solidFill>
              <a:latin typeface="Times New Roman" pitchFamily="18" charset="0"/>
              <a:cs typeface="Times New Roman" pitchFamily="18" charset="0"/>
            </a:endParaRPr>
          </a:p>
          <a:p>
            <a:pPr marL="0" indent="0">
              <a:buNone/>
            </a:pPr>
            <a:endParaRPr lang="en-US" sz="3200" i="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386835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
            <a:ext cx="11239500" cy="1028699"/>
          </a:xfrm>
        </p:spPr>
        <p:txBody>
          <a:bodyPr/>
          <a:lstStyle/>
          <a:p>
            <a:r>
              <a:rPr lang="en-US" b="1" dirty="0">
                <a:solidFill>
                  <a:srgbClr val="FF0000"/>
                </a:solidFill>
                <a:latin typeface="Times New Roman" pitchFamily="18" charset="0"/>
                <a:cs typeface="Times New Roman" pitchFamily="18" charset="0"/>
              </a:rPr>
              <a:t>AZOLES </a:t>
            </a:r>
            <a:r>
              <a:rPr lang="en-US" b="1" dirty="0" err="1">
                <a:solidFill>
                  <a:srgbClr val="FF0000"/>
                </a:solidFill>
                <a:latin typeface="Times New Roman" pitchFamily="18" charset="0"/>
                <a:cs typeface="Times New Roman" pitchFamily="18" charset="0"/>
              </a:rPr>
              <a:t>cont</a:t>
            </a:r>
            <a:r>
              <a:rPr lang="en-US" b="1" dirty="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228600" y="1014412"/>
            <a:ext cx="11830050" cy="5843588"/>
          </a:xfrm>
        </p:spPr>
        <p:txBody>
          <a:bodyPr>
            <a:normAutofit fontScale="70000" lnSpcReduction="20000"/>
          </a:bodyPr>
          <a:lstStyle/>
          <a:p>
            <a:r>
              <a:rPr lang="en-US" sz="3300" b="1" dirty="0">
                <a:solidFill>
                  <a:srgbClr val="7030A0"/>
                </a:solidFill>
                <a:latin typeface="Times New Roman" pitchFamily="18" charset="0"/>
                <a:cs typeface="Times New Roman" pitchFamily="18" charset="0"/>
              </a:rPr>
              <a:t>N,O </a:t>
            </a:r>
            <a:r>
              <a:rPr lang="en-US" sz="3300" b="1" dirty="0" smtClean="0">
                <a:solidFill>
                  <a:srgbClr val="7030A0"/>
                </a:solidFill>
                <a:latin typeface="Times New Roman" pitchFamily="18" charset="0"/>
                <a:cs typeface="Times New Roman" pitchFamily="18" charset="0"/>
              </a:rPr>
              <a:t>compounds</a:t>
            </a:r>
          </a:p>
          <a:p>
            <a:pPr fontAlgn="t"/>
            <a:endParaRPr lang="en-US" sz="3300" dirty="0">
              <a:solidFill>
                <a:srgbClr val="7030A0"/>
              </a:solidFill>
              <a:latin typeface="Times New Roman" pitchFamily="18" charset="0"/>
              <a:cs typeface="Times New Roman" pitchFamily="18" charset="0"/>
            </a:endParaRPr>
          </a:p>
          <a:p>
            <a:pPr fontAlgn="t"/>
            <a:r>
              <a:rPr lang="en-US" sz="3300" dirty="0" err="1">
                <a:solidFill>
                  <a:srgbClr val="7030A0"/>
                </a:solidFill>
                <a:latin typeface="Times New Roman" pitchFamily="18" charset="0"/>
                <a:cs typeface="Times New Roman" pitchFamily="18" charset="0"/>
              </a:rPr>
              <a:t>Oxazole</a:t>
            </a:r>
            <a:endParaRPr lang="en-US" sz="3300" dirty="0">
              <a:solidFill>
                <a:srgbClr val="7030A0"/>
              </a:solidFill>
              <a:latin typeface="Times New Roman" pitchFamily="18" charset="0"/>
              <a:cs typeface="Times New Roman" pitchFamily="18" charset="0"/>
            </a:endParaRPr>
          </a:p>
          <a:p>
            <a:pPr marL="0" indent="0" fontAlgn="t">
              <a:buNone/>
            </a:pPr>
            <a:r>
              <a:rPr lang="en-US" sz="3300" dirty="0">
                <a:solidFill>
                  <a:srgbClr val="7030A0"/>
                </a:solidFill>
                <a:latin typeface="Times New Roman" pitchFamily="18" charset="0"/>
                <a:cs typeface="Times New Roman" pitchFamily="18" charset="0"/>
              </a:rPr>
              <a:t> </a:t>
            </a:r>
          </a:p>
          <a:p>
            <a:pPr fontAlgn="t"/>
            <a:r>
              <a:rPr lang="en-US" sz="3300" dirty="0" err="1">
                <a:solidFill>
                  <a:srgbClr val="7030A0"/>
                </a:solidFill>
                <a:latin typeface="Times New Roman" pitchFamily="18" charset="0"/>
                <a:cs typeface="Times New Roman" pitchFamily="18" charset="0"/>
              </a:rPr>
              <a:t>Isoxazole</a:t>
            </a:r>
            <a:endParaRPr lang="en-US" sz="3300" dirty="0">
              <a:solidFill>
                <a:srgbClr val="7030A0"/>
              </a:solidFill>
              <a:latin typeface="Times New Roman" pitchFamily="18" charset="0"/>
              <a:cs typeface="Times New Roman" pitchFamily="18" charset="0"/>
            </a:endParaRPr>
          </a:p>
          <a:p>
            <a:pPr marL="0" indent="0" fontAlgn="t">
              <a:buNone/>
            </a:pPr>
            <a:endParaRPr lang="en-US" sz="3300" dirty="0">
              <a:solidFill>
                <a:srgbClr val="7030A0"/>
              </a:solidFill>
              <a:latin typeface="Times New Roman" pitchFamily="18" charset="0"/>
              <a:cs typeface="Times New Roman" pitchFamily="18" charset="0"/>
            </a:endParaRPr>
          </a:p>
          <a:p>
            <a:pPr fontAlgn="t"/>
            <a:r>
              <a:rPr lang="en-US" sz="3300" dirty="0">
                <a:solidFill>
                  <a:srgbClr val="7030A0"/>
                </a:solidFill>
                <a:latin typeface="Times New Roman" pitchFamily="18" charset="0"/>
                <a:cs typeface="Times New Roman" pitchFamily="18" charset="0"/>
              </a:rPr>
              <a:t>1,2,3-oxadiazole</a:t>
            </a:r>
            <a:br>
              <a:rPr lang="en-US" sz="3300" dirty="0">
                <a:solidFill>
                  <a:srgbClr val="7030A0"/>
                </a:solidFill>
                <a:latin typeface="Times New Roman" pitchFamily="18" charset="0"/>
                <a:cs typeface="Times New Roman" pitchFamily="18" charset="0"/>
              </a:rPr>
            </a:br>
            <a:r>
              <a:rPr lang="en-US" sz="3300" dirty="0">
                <a:solidFill>
                  <a:srgbClr val="7030A0"/>
                </a:solidFill>
                <a:latin typeface="Times New Roman" pitchFamily="18" charset="0"/>
                <a:cs typeface="Times New Roman" pitchFamily="18" charset="0"/>
              </a:rPr>
              <a:t>(unstable)</a:t>
            </a:r>
          </a:p>
          <a:p>
            <a:pPr marL="0" indent="0" fontAlgn="t">
              <a:buNone/>
            </a:pPr>
            <a:r>
              <a:rPr lang="en-US" sz="3300" dirty="0">
                <a:solidFill>
                  <a:srgbClr val="7030A0"/>
                </a:solidFill>
                <a:latin typeface="Times New Roman" pitchFamily="18" charset="0"/>
                <a:cs typeface="Times New Roman" pitchFamily="18" charset="0"/>
              </a:rPr>
              <a:t> </a:t>
            </a:r>
          </a:p>
          <a:p>
            <a:pPr fontAlgn="t"/>
            <a:r>
              <a:rPr lang="en-US" sz="3300" dirty="0" err="1">
                <a:solidFill>
                  <a:srgbClr val="7030A0"/>
                </a:solidFill>
                <a:latin typeface="Times New Roman" pitchFamily="18" charset="0"/>
                <a:cs typeface="Times New Roman" pitchFamily="18" charset="0"/>
              </a:rPr>
              <a:t>Oxadiazole</a:t>
            </a:r>
            <a:r>
              <a:rPr lang="en-US" sz="3300" dirty="0">
                <a:solidFill>
                  <a:srgbClr val="7030A0"/>
                </a:solidFill>
                <a:latin typeface="Times New Roman" pitchFamily="18" charset="0"/>
                <a:cs typeface="Times New Roman" pitchFamily="18" charset="0"/>
              </a:rPr>
              <a:t/>
            </a:r>
            <a:br>
              <a:rPr lang="en-US" sz="3300" dirty="0">
                <a:solidFill>
                  <a:srgbClr val="7030A0"/>
                </a:solidFill>
                <a:latin typeface="Times New Roman" pitchFamily="18" charset="0"/>
                <a:cs typeface="Times New Roman" pitchFamily="18" charset="0"/>
              </a:rPr>
            </a:br>
            <a:r>
              <a:rPr lang="en-US" sz="3300" dirty="0">
                <a:solidFill>
                  <a:srgbClr val="7030A0"/>
                </a:solidFill>
                <a:latin typeface="Times New Roman" pitchFamily="18" charset="0"/>
                <a:cs typeface="Times New Roman" pitchFamily="18" charset="0"/>
              </a:rPr>
              <a:t>(1,2,4-Oxadiazole)</a:t>
            </a:r>
          </a:p>
          <a:p>
            <a:pPr marL="0" indent="0" fontAlgn="t">
              <a:buNone/>
            </a:pPr>
            <a:endParaRPr lang="en-US" sz="3300" dirty="0">
              <a:solidFill>
                <a:srgbClr val="7030A0"/>
              </a:solidFill>
              <a:latin typeface="Times New Roman" pitchFamily="18" charset="0"/>
              <a:cs typeface="Times New Roman" pitchFamily="18" charset="0"/>
            </a:endParaRPr>
          </a:p>
          <a:p>
            <a:pPr fontAlgn="t"/>
            <a:r>
              <a:rPr lang="en-US" sz="3300" dirty="0" err="1">
                <a:solidFill>
                  <a:srgbClr val="7030A0"/>
                </a:solidFill>
                <a:latin typeface="Times New Roman" pitchFamily="18" charset="0"/>
                <a:cs typeface="Times New Roman" pitchFamily="18" charset="0"/>
              </a:rPr>
              <a:t>Furazan</a:t>
            </a:r>
            <a:r>
              <a:rPr lang="en-US" sz="3300" dirty="0">
                <a:solidFill>
                  <a:srgbClr val="7030A0"/>
                </a:solidFill>
                <a:latin typeface="Times New Roman" pitchFamily="18" charset="0"/>
                <a:cs typeface="Times New Roman" pitchFamily="18" charset="0"/>
              </a:rPr>
              <a:t/>
            </a:r>
            <a:br>
              <a:rPr lang="en-US" sz="3300" dirty="0">
                <a:solidFill>
                  <a:srgbClr val="7030A0"/>
                </a:solidFill>
                <a:latin typeface="Times New Roman" pitchFamily="18" charset="0"/>
                <a:cs typeface="Times New Roman" pitchFamily="18" charset="0"/>
              </a:rPr>
            </a:br>
            <a:r>
              <a:rPr lang="en-US" sz="3300" dirty="0">
                <a:solidFill>
                  <a:srgbClr val="7030A0"/>
                </a:solidFill>
                <a:latin typeface="Times New Roman" pitchFamily="18" charset="0"/>
                <a:cs typeface="Times New Roman" pitchFamily="18" charset="0"/>
              </a:rPr>
              <a:t>(1,2,5-oxadiazole)</a:t>
            </a:r>
          </a:p>
          <a:p>
            <a:pPr marL="0" indent="0" fontAlgn="t">
              <a:buNone/>
            </a:pPr>
            <a:r>
              <a:rPr lang="en-US" sz="3300" dirty="0">
                <a:solidFill>
                  <a:srgbClr val="7030A0"/>
                </a:solidFill>
                <a:latin typeface="Times New Roman" pitchFamily="18" charset="0"/>
                <a:cs typeface="Times New Roman" pitchFamily="18" charset="0"/>
              </a:rPr>
              <a:t> </a:t>
            </a:r>
          </a:p>
          <a:p>
            <a:pPr fontAlgn="t"/>
            <a:r>
              <a:rPr lang="en-US" sz="3300" dirty="0">
                <a:solidFill>
                  <a:srgbClr val="7030A0"/>
                </a:solidFill>
                <a:latin typeface="Times New Roman" pitchFamily="18" charset="0"/>
                <a:cs typeface="Times New Roman" pitchFamily="18" charset="0"/>
              </a:rPr>
              <a:t>1,3,4-oxadiazole</a:t>
            </a:r>
          </a:p>
          <a:p>
            <a:endParaRPr lang="en-US" dirty="0"/>
          </a:p>
        </p:txBody>
      </p:sp>
    </p:spTree>
    <p:extLst>
      <p:ext uri="{BB962C8B-B14F-4D97-AF65-F5344CB8AC3E}">
        <p14:creationId xmlns:p14="http://schemas.microsoft.com/office/powerpoint/2010/main" val="6053054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1"/>
            <a:ext cx="11239500" cy="957262"/>
          </a:xfrm>
        </p:spPr>
        <p:txBody>
          <a:bodyPr/>
          <a:lstStyle/>
          <a:p>
            <a:r>
              <a:rPr lang="en-US" b="1" dirty="0">
                <a:solidFill>
                  <a:srgbClr val="FF0000"/>
                </a:solidFill>
                <a:latin typeface="Times New Roman" pitchFamily="18" charset="0"/>
                <a:cs typeface="Times New Roman" pitchFamily="18" charset="0"/>
              </a:rPr>
              <a:t>AZOLES </a:t>
            </a:r>
            <a:r>
              <a:rPr lang="en-US" b="1" dirty="0" err="1">
                <a:solidFill>
                  <a:srgbClr val="FF0000"/>
                </a:solidFill>
                <a:latin typeface="Times New Roman" pitchFamily="18" charset="0"/>
                <a:cs typeface="Times New Roman" pitchFamily="18" charset="0"/>
              </a:rPr>
              <a:t>cont</a:t>
            </a:r>
            <a:r>
              <a:rPr lang="en-US" b="1" dirty="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114300" y="1028700"/>
            <a:ext cx="11858625" cy="5829300"/>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N,S compounds</a:t>
            </a:r>
          </a:p>
          <a:p>
            <a:pPr fontAlgn="t"/>
            <a:r>
              <a:rPr lang="en-US" sz="3200" dirty="0" err="1" smtClean="0">
                <a:solidFill>
                  <a:srgbClr val="7030A0"/>
                </a:solidFill>
                <a:latin typeface="Times New Roman" pitchFamily="18" charset="0"/>
                <a:cs typeface="Times New Roman" pitchFamily="18" charset="0"/>
              </a:rPr>
              <a:t>Thiazole</a:t>
            </a:r>
            <a:r>
              <a:rPr lang="en-US" sz="3200" dirty="0">
                <a:solidFill>
                  <a:srgbClr val="7030A0"/>
                </a:solidFill>
                <a:latin typeface="Times New Roman" pitchFamily="18" charset="0"/>
                <a:cs typeface="Times New Roman" pitchFamily="18" charset="0"/>
              </a:rPr>
              <a:t> </a:t>
            </a:r>
          </a:p>
          <a:p>
            <a:pPr fontAlgn="t"/>
            <a:r>
              <a:rPr lang="en-US" sz="3200" dirty="0" err="1" smtClean="0">
                <a:solidFill>
                  <a:srgbClr val="7030A0"/>
                </a:solidFill>
                <a:latin typeface="Times New Roman" pitchFamily="18" charset="0"/>
                <a:cs typeface="Times New Roman" pitchFamily="18" charset="0"/>
              </a:rPr>
              <a:t>Isothiazole</a:t>
            </a:r>
            <a:r>
              <a:rPr lang="en-US" sz="3200" dirty="0">
                <a:solidFill>
                  <a:srgbClr val="7030A0"/>
                </a:solidFill>
                <a:latin typeface="Times New Roman" pitchFamily="18" charset="0"/>
                <a:cs typeface="Times New Roman" pitchFamily="18" charset="0"/>
              </a:rPr>
              <a:t> </a:t>
            </a:r>
          </a:p>
          <a:p>
            <a:pPr fontAlgn="t"/>
            <a:r>
              <a:rPr lang="en-US" sz="3200" dirty="0" err="1">
                <a:solidFill>
                  <a:srgbClr val="7030A0"/>
                </a:solidFill>
                <a:latin typeface="Times New Roman" pitchFamily="18" charset="0"/>
                <a:cs typeface="Times New Roman" pitchFamily="18" charset="0"/>
              </a:rPr>
              <a:t>Thiadiazole</a:t>
            </a:r>
            <a:r>
              <a:rPr lang="en-US" sz="3200" dirty="0">
                <a:solidFill>
                  <a:srgbClr val="7030A0"/>
                </a:solidFill>
                <a:latin typeface="Times New Roman" pitchFamily="18" charset="0"/>
                <a:cs typeface="Times New Roman" pitchFamily="18" charset="0"/>
              </a:rPr>
              <a:t/>
            </a:r>
            <a:br>
              <a:rPr lang="en-US" sz="3200" dirty="0">
                <a:solidFill>
                  <a:srgbClr val="7030A0"/>
                </a:solidFill>
                <a:latin typeface="Times New Roman" pitchFamily="18" charset="0"/>
                <a:cs typeface="Times New Roman" pitchFamily="18" charset="0"/>
              </a:rPr>
            </a:br>
            <a:r>
              <a:rPr lang="en-US" sz="3200" dirty="0">
                <a:solidFill>
                  <a:srgbClr val="7030A0"/>
                </a:solidFill>
                <a:latin typeface="Times New Roman" pitchFamily="18" charset="0"/>
                <a:cs typeface="Times New Roman" pitchFamily="18" charset="0"/>
              </a:rPr>
              <a:t>(1,2,3-Thiadiazole</a:t>
            </a:r>
            <a:r>
              <a:rPr lang="en-US" sz="3200" dirty="0" smtClean="0">
                <a:solidFill>
                  <a:srgbClr val="7030A0"/>
                </a:solidFill>
                <a:latin typeface="Times New Roman" pitchFamily="18" charset="0"/>
                <a:cs typeface="Times New Roman" pitchFamily="18" charset="0"/>
              </a:rPr>
              <a:t>)</a:t>
            </a:r>
            <a:r>
              <a:rPr lang="en-US" sz="3200" dirty="0">
                <a:solidFill>
                  <a:srgbClr val="7030A0"/>
                </a:solidFill>
                <a:latin typeface="Times New Roman" pitchFamily="18" charset="0"/>
                <a:cs typeface="Times New Roman" pitchFamily="18" charset="0"/>
              </a:rPr>
              <a:t> </a:t>
            </a:r>
            <a:endParaRPr lang="en-US" sz="3200" dirty="0" smtClean="0">
              <a:solidFill>
                <a:srgbClr val="7030A0"/>
              </a:solidFill>
              <a:latin typeface="Times New Roman" pitchFamily="18" charset="0"/>
              <a:cs typeface="Times New Roman" pitchFamily="18" charset="0"/>
            </a:endParaRPr>
          </a:p>
          <a:p>
            <a:pPr fontAlgn="t"/>
            <a:r>
              <a:rPr lang="en-US" sz="3200" dirty="0" smtClean="0">
                <a:solidFill>
                  <a:srgbClr val="7030A0"/>
                </a:solidFill>
                <a:latin typeface="Times New Roman" pitchFamily="18" charset="0"/>
                <a:cs typeface="Times New Roman" pitchFamily="18" charset="0"/>
              </a:rPr>
              <a:t>1,2,4-thiadiazole</a:t>
            </a:r>
            <a:r>
              <a:rPr lang="en-US" sz="3200" dirty="0">
                <a:solidFill>
                  <a:srgbClr val="7030A0"/>
                </a:solidFill>
                <a:latin typeface="Times New Roman" pitchFamily="18" charset="0"/>
                <a:cs typeface="Times New Roman" pitchFamily="18" charset="0"/>
              </a:rPr>
              <a:t> </a:t>
            </a:r>
          </a:p>
          <a:p>
            <a:pPr fontAlgn="t"/>
            <a:r>
              <a:rPr lang="en-US" sz="3200" dirty="0" smtClean="0">
                <a:solidFill>
                  <a:srgbClr val="7030A0"/>
                </a:solidFill>
                <a:latin typeface="Times New Roman" pitchFamily="18" charset="0"/>
                <a:cs typeface="Times New Roman" pitchFamily="18" charset="0"/>
              </a:rPr>
              <a:t>1,2,5-thiadiazole</a:t>
            </a:r>
            <a:r>
              <a:rPr lang="en-US" sz="3200" dirty="0">
                <a:solidFill>
                  <a:srgbClr val="7030A0"/>
                </a:solidFill>
                <a:latin typeface="Times New Roman" pitchFamily="18" charset="0"/>
                <a:cs typeface="Times New Roman" pitchFamily="18" charset="0"/>
              </a:rPr>
              <a:t> </a:t>
            </a:r>
          </a:p>
          <a:p>
            <a:pPr fontAlgn="t"/>
            <a:r>
              <a:rPr lang="en-US" sz="3200" dirty="0">
                <a:solidFill>
                  <a:srgbClr val="7030A0"/>
                </a:solidFill>
                <a:latin typeface="Times New Roman" pitchFamily="18" charset="0"/>
                <a:cs typeface="Times New Roman" pitchFamily="18" charset="0"/>
              </a:rPr>
              <a:t>1,3,4-thiadiazole</a:t>
            </a:r>
          </a:p>
          <a:p>
            <a:pPr marL="0" indent="0">
              <a:buNone/>
            </a:pPr>
            <a:endParaRPr lang="en-US" dirty="0"/>
          </a:p>
        </p:txBody>
      </p:sp>
    </p:spTree>
    <p:extLst>
      <p:ext uri="{BB962C8B-B14F-4D97-AF65-F5344CB8AC3E}">
        <p14:creationId xmlns:p14="http://schemas.microsoft.com/office/powerpoint/2010/main" val="8615773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200026"/>
            <a:ext cx="11196637" cy="871538"/>
          </a:xfrm>
        </p:spPr>
        <p:txBody>
          <a:bodyPr/>
          <a:lstStyle/>
          <a:p>
            <a:r>
              <a:rPr lang="en-US" b="1" dirty="0" smtClean="0">
                <a:solidFill>
                  <a:srgbClr val="FF0000"/>
                </a:solidFill>
                <a:latin typeface="Times New Roman" pitchFamily="18" charset="0"/>
                <a:cs typeface="Times New Roman" pitchFamily="18" charset="0"/>
              </a:rPr>
              <a:t>Azoles </a:t>
            </a:r>
            <a:r>
              <a:rPr lang="en-US" b="1" dirty="0">
                <a:solidFill>
                  <a:srgbClr val="FF0000"/>
                </a:solidFill>
                <a:latin typeface="Times New Roman" pitchFamily="18" charset="0"/>
                <a:cs typeface="Times New Roman" pitchFamily="18" charset="0"/>
              </a:rPr>
              <a:t>mechanism of action</a:t>
            </a:r>
          </a:p>
        </p:txBody>
      </p:sp>
      <p:sp>
        <p:nvSpPr>
          <p:cNvPr id="3" name="Content Placeholder 2"/>
          <p:cNvSpPr>
            <a:spLocks noGrp="1"/>
          </p:cNvSpPr>
          <p:nvPr>
            <p:ph idx="1"/>
          </p:nvPr>
        </p:nvSpPr>
        <p:spPr>
          <a:xfrm>
            <a:off x="157163" y="1000124"/>
            <a:ext cx="11901487" cy="5857875"/>
          </a:xfrm>
        </p:spPr>
        <p:txBody>
          <a:bodyPr>
            <a:normAutofit/>
          </a:bodyPr>
          <a:lstStyle/>
          <a:p>
            <a:r>
              <a:rPr lang="en-US" sz="3200" dirty="0">
                <a:solidFill>
                  <a:srgbClr val="7030A0"/>
                </a:solidFill>
                <a:latin typeface="Times New Roman" pitchFamily="18" charset="0"/>
                <a:cs typeface="Times New Roman" pitchFamily="18" charset="0"/>
              </a:rPr>
              <a:t>The generally accepted </a:t>
            </a:r>
            <a:r>
              <a:rPr lang="en-US" sz="3200" b="1" dirty="0">
                <a:solidFill>
                  <a:srgbClr val="7030A0"/>
                </a:solidFill>
                <a:latin typeface="Times New Roman" pitchFamily="18" charset="0"/>
                <a:cs typeface="Times New Roman" pitchFamily="18" charset="0"/>
              </a:rPr>
              <a:t>mode of action</a:t>
            </a:r>
            <a:r>
              <a:rPr lang="en-US" sz="3200" dirty="0">
                <a:solidFill>
                  <a:srgbClr val="7030A0"/>
                </a:solidFill>
                <a:latin typeface="Times New Roman" pitchFamily="18" charset="0"/>
                <a:cs typeface="Times New Roman" pitchFamily="18" charset="0"/>
              </a:rPr>
              <a:t> of </a:t>
            </a:r>
            <a:r>
              <a:rPr lang="en-US" sz="3200" b="1" dirty="0">
                <a:solidFill>
                  <a:srgbClr val="7030A0"/>
                </a:solidFill>
                <a:latin typeface="Times New Roman" pitchFamily="18" charset="0"/>
                <a:cs typeface="Times New Roman" pitchFamily="18" charset="0"/>
              </a:rPr>
              <a:t>azoles</a:t>
            </a:r>
            <a:r>
              <a:rPr lang="en-US" sz="3200" dirty="0">
                <a:solidFill>
                  <a:srgbClr val="7030A0"/>
                </a:solidFill>
                <a:latin typeface="Times New Roman" pitchFamily="18" charset="0"/>
                <a:cs typeface="Times New Roman" pitchFamily="18" charset="0"/>
              </a:rPr>
              <a:t> is the inhibition of 14α-</a:t>
            </a:r>
            <a:r>
              <a:rPr lang="en-US" sz="3200" dirty="0" err="1">
                <a:solidFill>
                  <a:srgbClr val="7030A0"/>
                </a:solidFill>
                <a:latin typeface="Times New Roman" pitchFamily="18" charset="0"/>
                <a:cs typeface="Times New Roman" pitchFamily="18" charset="0"/>
              </a:rPr>
              <a:t>lanosterol</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demethylase</a:t>
            </a:r>
            <a:r>
              <a:rPr lang="en-US" sz="3200" dirty="0">
                <a:solidFill>
                  <a:srgbClr val="7030A0"/>
                </a:solidFill>
                <a:latin typeface="Times New Roman" pitchFamily="18" charset="0"/>
                <a:cs typeface="Times New Roman" pitchFamily="18" charset="0"/>
              </a:rPr>
              <a:t>, a key enzyme in </a:t>
            </a:r>
            <a:r>
              <a:rPr lang="en-US" sz="3200" dirty="0" err="1">
                <a:solidFill>
                  <a:srgbClr val="7030A0"/>
                </a:solidFill>
                <a:latin typeface="Times New Roman" pitchFamily="18" charset="0"/>
                <a:cs typeface="Times New Roman" pitchFamily="18" charset="0"/>
              </a:rPr>
              <a:t>ergosterol</a:t>
            </a:r>
            <a:r>
              <a:rPr lang="en-US" sz="3200" dirty="0">
                <a:solidFill>
                  <a:srgbClr val="7030A0"/>
                </a:solidFill>
                <a:latin typeface="Times New Roman" pitchFamily="18" charset="0"/>
                <a:cs typeface="Times New Roman" pitchFamily="18" charset="0"/>
              </a:rPr>
              <a:t> biosynthesis, resulting in depletion of </a:t>
            </a:r>
            <a:r>
              <a:rPr lang="en-US" sz="3200" dirty="0" err="1">
                <a:solidFill>
                  <a:srgbClr val="7030A0"/>
                </a:solidFill>
                <a:latin typeface="Times New Roman" pitchFamily="18" charset="0"/>
                <a:cs typeface="Times New Roman" pitchFamily="18" charset="0"/>
              </a:rPr>
              <a:t>ergosterol</a:t>
            </a:r>
            <a:r>
              <a:rPr lang="en-US" sz="3200" dirty="0">
                <a:solidFill>
                  <a:srgbClr val="7030A0"/>
                </a:solidFill>
                <a:latin typeface="Times New Roman" pitchFamily="18" charset="0"/>
                <a:cs typeface="Times New Roman" pitchFamily="18" charset="0"/>
              </a:rPr>
              <a:t> and accumulation of toxic 14α-methylated sterols in membranes of susceptible yeast species.</a:t>
            </a:r>
          </a:p>
        </p:txBody>
      </p:sp>
    </p:spTree>
    <p:extLst>
      <p:ext uri="{BB962C8B-B14F-4D97-AF65-F5344CB8AC3E}">
        <p14:creationId xmlns:p14="http://schemas.microsoft.com/office/powerpoint/2010/main" val="17864877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 y="100014"/>
            <a:ext cx="11844337" cy="971550"/>
          </a:xfrm>
        </p:spPr>
        <p:txBody>
          <a:bodyPr>
            <a:normAutofit/>
          </a:bodyPr>
          <a:lstStyle/>
          <a:p>
            <a:r>
              <a:rPr lang="en-US" sz="4800" b="1" dirty="0">
                <a:solidFill>
                  <a:srgbClr val="FF0000"/>
                </a:solidFill>
                <a:latin typeface="Times New Roman" pitchFamily="18" charset="0"/>
                <a:cs typeface="Times New Roman" pitchFamily="18" charset="0"/>
              </a:rPr>
              <a:t>C</a:t>
            </a:r>
            <a:r>
              <a:rPr lang="en-US" sz="4800" b="1" dirty="0" smtClean="0">
                <a:solidFill>
                  <a:srgbClr val="FF0000"/>
                </a:solidFill>
                <a:latin typeface="Times New Roman" pitchFamily="18" charset="0"/>
                <a:cs typeface="Times New Roman" pitchFamily="18" charset="0"/>
              </a:rPr>
              <a:t>lasses </a:t>
            </a:r>
            <a:r>
              <a:rPr lang="en-US" sz="4800" b="1" dirty="0">
                <a:solidFill>
                  <a:srgbClr val="FF0000"/>
                </a:solidFill>
                <a:latin typeface="Times New Roman" pitchFamily="18" charset="0"/>
                <a:cs typeface="Times New Roman" pitchFamily="18" charset="0"/>
              </a:rPr>
              <a:t>of antifungal drugs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6203625"/>
              </p:ext>
            </p:extLst>
          </p:nvPr>
        </p:nvGraphicFramePr>
        <p:xfrm>
          <a:off x="1" y="1071562"/>
          <a:ext cx="12191999" cy="6933732"/>
        </p:xfrm>
        <a:graphic>
          <a:graphicData uri="http://schemas.openxmlformats.org/drawingml/2006/table">
            <a:tbl>
              <a:tblPr/>
              <a:tblGrid>
                <a:gridCol w="3141306"/>
                <a:gridCol w="3141306"/>
                <a:gridCol w="5909387"/>
              </a:tblGrid>
              <a:tr h="1211096">
                <a:tc>
                  <a:txBody>
                    <a:bodyPr/>
                    <a:lstStyle/>
                    <a:p>
                      <a:pPr algn="l" fontAlgn="t"/>
                      <a:r>
                        <a:rPr lang="en-US" sz="2400" b="1" dirty="0">
                          <a:solidFill>
                            <a:srgbClr val="7030A0"/>
                          </a:solidFill>
                          <a:effectLst/>
                          <a:latin typeface="Times New Roman" pitchFamily="18" charset="0"/>
                          <a:cs typeface="Times New Roman" pitchFamily="18" charset="0"/>
                        </a:rPr>
                        <a:t>Class</a:t>
                      </a:r>
                    </a:p>
                  </a:txBody>
                  <a:tcPr marR="95250" marT="76200" marB="76200">
                    <a:lnL>
                      <a:noFill/>
                    </a:lnL>
                    <a:lnR>
                      <a:noFill/>
                    </a:lnR>
                    <a:lnT>
                      <a:noFill/>
                    </a:lnT>
                    <a:lnB w="9525" cap="flat" cmpd="sng" algn="ctr">
                      <a:solidFill>
                        <a:srgbClr val="EBEBEB"/>
                      </a:solidFill>
                      <a:prstDash val="solid"/>
                      <a:round/>
                      <a:headEnd type="none" w="med" len="med"/>
                      <a:tailEnd type="none" w="med" len="med"/>
                    </a:lnB>
                  </a:tcPr>
                </a:tc>
                <a:tc>
                  <a:txBody>
                    <a:bodyPr/>
                    <a:lstStyle/>
                    <a:p>
                      <a:pPr algn="l" fontAlgn="t"/>
                      <a:r>
                        <a:rPr lang="en-US" sz="2400" b="1" dirty="0">
                          <a:solidFill>
                            <a:srgbClr val="7030A0"/>
                          </a:solidFill>
                          <a:effectLst/>
                          <a:latin typeface="Times New Roman" pitchFamily="18" charset="0"/>
                          <a:cs typeface="Times New Roman" pitchFamily="18" charset="0"/>
                        </a:rPr>
                        <a:t>Mechanism of action</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tcPr>
                </a:tc>
                <a:tc>
                  <a:txBody>
                    <a:bodyPr/>
                    <a:lstStyle/>
                    <a:p>
                      <a:pPr algn="l" fontAlgn="t"/>
                      <a:r>
                        <a:rPr lang="en-US" sz="2400" b="1">
                          <a:solidFill>
                            <a:srgbClr val="7030A0"/>
                          </a:solidFill>
                          <a:effectLst/>
                          <a:latin typeface="Times New Roman" pitchFamily="18" charset="0"/>
                          <a:cs typeface="Times New Roman" pitchFamily="18" charset="0"/>
                        </a:rPr>
                        <a:t>Drugs</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tcPr>
                </a:tc>
              </a:tr>
              <a:tr h="1211096">
                <a:tc>
                  <a:txBody>
                    <a:bodyPr/>
                    <a:lstStyle/>
                    <a:p>
                      <a:r>
                        <a:rPr lang="en-US" sz="4800" dirty="0">
                          <a:solidFill>
                            <a:srgbClr val="7030A0"/>
                          </a:solidFill>
                          <a:effectLst/>
                          <a:latin typeface="Times New Roman" pitchFamily="18" charset="0"/>
                          <a:cs typeface="Times New Roman" pitchFamily="18" charset="0"/>
                        </a:rPr>
                        <a:t>Azole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3200" dirty="0">
                          <a:solidFill>
                            <a:srgbClr val="7030A0"/>
                          </a:solidFill>
                          <a:effectLst/>
                          <a:latin typeface="Times New Roman" pitchFamily="18" charset="0"/>
                          <a:cs typeface="Times New Roman" pitchFamily="18" charset="0"/>
                        </a:rPr>
                        <a:t>Impairs </a:t>
                      </a:r>
                      <a:r>
                        <a:rPr lang="en-US" sz="3200" dirty="0" err="1">
                          <a:solidFill>
                            <a:srgbClr val="7030A0"/>
                          </a:solidFill>
                          <a:effectLst/>
                          <a:latin typeface="Times New Roman" pitchFamily="18" charset="0"/>
                          <a:cs typeface="Times New Roman" pitchFamily="18" charset="0"/>
                        </a:rPr>
                        <a:t>ergosterol</a:t>
                      </a:r>
                      <a:r>
                        <a:rPr lang="en-US" sz="3200" dirty="0">
                          <a:solidFill>
                            <a:srgbClr val="7030A0"/>
                          </a:solidFill>
                          <a:effectLst/>
                          <a:latin typeface="Times New Roman" pitchFamily="18" charset="0"/>
                          <a:cs typeface="Times New Roman" pitchFamily="18" charset="0"/>
                        </a:rPr>
                        <a:t> synthesis</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3600" dirty="0" err="1">
                          <a:solidFill>
                            <a:srgbClr val="7030A0"/>
                          </a:solidFill>
                          <a:effectLst/>
                          <a:latin typeface="Times New Roman" pitchFamily="18" charset="0"/>
                          <a:cs typeface="Times New Roman" pitchFamily="18" charset="0"/>
                        </a:rPr>
                        <a:t>Voriconazole</a:t>
                      </a:r>
                      <a:endParaRPr lang="en-US" sz="3600" dirty="0">
                        <a:solidFill>
                          <a:srgbClr val="7030A0"/>
                        </a:solidFill>
                        <a:effectLst/>
                        <a:latin typeface="Times New Roman" pitchFamily="18" charset="0"/>
                        <a:cs typeface="Times New Roman" pitchFamily="18" charset="0"/>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r>
              <a:tr h="1211096">
                <a:tc>
                  <a:txBody>
                    <a:bodyPr/>
                    <a:lstStyle/>
                    <a:p>
                      <a:r>
                        <a:rPr lang="en-US" sz="3600" b="0" dirty="0" err="1">
                          <a:solidFill>
                            <a:srgbClr val="7030A0"/>
                          </a:solidFill>
                          <a:effectLst/>
                          <a:latin typeface="Times New Roman" pitchFamily="18" charset="0"/>
                          <a:cs typeface="Times New Roman" pitchFamily="18" charset="0"/>
                        </a:rPr>
                        <a:t>Echinocandin</a:t>
                      </a:r>
                      <a:endParaRPr lang="en-US" sz="3600" b="0" dirty="0">
                        <a:solidFill>
                          <a:srgbClr val="7030A0"/>
                        </a:solidFill>
                        <a:effectLst/>
                        <a:latin typeface="Times New Roman" pitchFamily="18" charset="0"/>
                        <a:cs typeface="Times New Roman" pitchFamily="18" charset="0"/>
                      </a:endParaRP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3200" dirty="0">
                          <a:solidFill>
                            <a:srgbClr val="7030A0"/>
                          </a:solidFill>
                          <a:effectLst/>
                          <a:latin typeface="Times New Roman" pitchFamily="18" charset="0"/>
                          <a:cs typeface="Times New Roman" pitchFamily="18" charset="0"/>
                        </a:rPr>
                        <a:t>Impairs ß 1,3 </a:t>
                      </a:r>
                      <a:r>
                        <a:rPr lang="en-US" sz="3200" dirty="0" err="1">
                          <a:solidFill>
                            <a:srgbClr val="7030A0"/>
                          </a:solidFill>
                          <a:effectLst/>
                          <a:latin typeface="Times New Roman" pitchFamily="18" charset="0"/>
                          <a:cs typeface="Times New Roman" pitchFamily="18" charset="0"/>
                        </a:rPr>
                        <a:t>glucan</a:t>
                      </a:r>
                      <a:r>
                        <a:rPr lang="en-US" sz="3200" dirty="0">
                          <a:solidFill>
                            <a:srgbClr val="7030A0"/>
                          </a:solidFill>
                          <a:effectLst/>
                          <a:latin typeface="Times New Roman" pitchFamily="18" charset="0"/>
                          <a:cs typeface="Times New Roman" pitchFamily="18" charset="0"/>
                        </a:rPr>
                        <a:t> synthesis</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3200" dirty="0" err="1">
                          <a:solidFill>
                            <a:srgbClr val="7030A0"/>
                          </a:solidFill>
                          <a:effectLst/>
                          <a:latin typeface="Times New Roman" pitchFamily="18" charset="0"/>
                          <a:cs typeface="Times New Roman" pitchFamily="18" charset="0"/>
                        </a:rPr>
                        <a:t>Caspofungin</a:t>
                      </a:r>
                      <a:endParaRPr lang="en-US" sz="3200" dirty="0">
                        <a:solidFill>
                          <a:srgbClr val="7030A0"/>
                        </a:solidFill>
                        <a:effectLst/>
                        <a:latin typeface="Times New Roman" pitchFamily="18" charset="0"/>
                        <a:cs typeface="Times New Roman" pitchFamily="18" charset="0"/>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r>
              <a:tr h="1685004">
                <a:tc>
                  <a:txBody>
                    <a:bodyPr/>
                    <a:lstStyle/>
                    <a:p>
                      <a:r>
                        <a:rPr lang="en-US" sz="3200" dirty="0">
                          <a:solidFill>
                            <a:srgbClr val="7030A0"/>
                          </a:solidFill>
                          <a:effectLst/>
                          <a:latin typeface="Times New Roman" pitchFamily="18" charset="0"/>
                          <a:cs typeface="Times New Roman" pitchFamily="18" charset="0"/>
                        </a:rPr>
                        <a:t>Nucleoside analog</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2800" dirty="0">
                          <a:solidFill>
                            <a:srgbClr val="7030A0"/>
                          </a:solidFill>
                          <a:effectLst/>
                          <a:latin typeface="Times New Roman" pitchFamily="18" charset="0"/>
                          <a:cs typeface="Times New Roman" pitchFamily="18" charset="0"/>
                        </a:rPr>
                        <a:t>Impairs pyrimidine metabolism</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sz="3200" dirty="0" err="1">
                          <a:solidFill>
                            <a:srgbClr val="7030A0"/>
                          </a:solidFill>
                          <a:effectLst/>
                          <a:latin typeface="Times New Roman" pitchFamily="18" charset="0"/>
                          <a:cs typeface="Times New Roman" pitchFamily="18" charset="0"/>
                        </a:rPr>
                        <a:t>Flucytosine</a:t>
                      </a:r>
                      <a:endParaRPr lang="en-US" sz="3200" dirty="0">
                        <a:solidFill>
                          <a:srgbClr val="7030A0"/>
                        </a:solidFill>
                        <a:effectLst/>
                        <a:latin typeface="Times New Roman" pitchFamily="18" charset="0"/>
                        <a:cs typeface="Times New Roman" pitchFamily="18" charset="0"/>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r>
              <a:tr h="1211096">
                <a:tc>
                  <a:txBody>
                    <a:bodyPr/>
                    <a:lstStyle/>
                    <a:p>
                      <a:r>
                        <a:rPr lang="en-US">
                          <a:effectLst/>
                        </a:rPr>
                        <a:t>Polyene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dirty="0">
                          <a:effectLst/>
                        </a:rPr>
                        <a:t>Binds to </a:t>
                      </a:r>
                      <a:r>
                        <a:rPr lang="en-US" dirty="0" err="1">
                          <a:effectLst/>
                        </a:rPr>
                        <a:t>ergosterol</a:t>
                      </a:r>
                      <a:endParaRPr lang="en-US" dirty="0">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dirty="0">
                          <a:effectLst/>
                        </a:rPr>
                        <a:t>Amphotericin B </a:t>
                      </a:r>
                      <a:r>
                        <a:rPr lang="en-US" dirty="0" err="1">
                          <a:effectLst/>
                        </a:rPr>
                        <a:t>deoxycholate</a:t>
                      </a:r>
                      <a:endParaRPr lang="en-US" dirty="0">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214688" y="1528804"/>
            <a:ext cx="5238935"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7030A0"/>
                </a:solidFill>
                <a:effectLst/>
                <a:latin typeface="Times New Roman" pitchFamily="18" charset="0"/>
                <a:cs typeface="Times New Roman" pitchFamily="18" charset="0"/>
              </a:rPr>
              <a:t>What are the classes of antifungal drugs?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7030A0"/>
                </a:solidFill>
                <a:effectLst/>
                <a:latin typeface="Times New Roman" pitchFamily="18" charset="0"/>
                <a:cs typeface="Times New Roman" pitchFamily="18" charset="0"/>
              </a:rPr>
              <a:t>Tables</a:t>
            </a:r>
            <a:endParaRPr kumimoji="0" lang="en-US" sz="1600" b="0" i="0" u="none" strike="noStrike" cap="none" normalizeH="0" baseline="0" dirty="0" smtClean="0">
              <a:ln>
                <a:noFill/>
              </a:ln>
              <a:solidFill>
                <a:srgbClr val="7030A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470513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 y="114301"/>
            <a:ext cx="11801475" cy="928687"/>
          </a:xfrm>
        </p:spPr>
        <p:txBody>
          <a:bodyPr/>
          <a:lstStyle/>
          <a:p>
            <a:endParaRPr lang="en-US" dirty="0"/>
          </a:p>
        </p:txBody>
      </p:sp>
      <p:sp>
        <p:nvSpPr>
          <p:cNvPr id="3" name="Content Placeholder 2"/>
          <p:cNvSpPr>
            <a:spLocks noGrp="1"/>
          </p:cNvSpPr>
          <p:nvPr>
            <p:ph idx="1"/>
          </p:nvPr>
        </p:nvSpPr>
        <p:spPr>
          <a:xfrm>
            <a:off x="142875" y="1300163"/>
            <a:ext cx="11844338" cy="5414962"/>
          </a:xfrm>
        </p:spPr>
        <p:txBody>
          <a:bodyPr/>
          <a:lstStyle/>
          <a:p>
            <a:endParaRPr lang="en-US" dirty="0"/>
          </a:p>
        </p:txBody>
      </p:sp>
    </p:spTree>
    <p:extLst>
      <p:ext uri="{BB962C8B-B14F-4D97-AF65-F5344CB8AC3E}">
        <p14:creationId xmlns:p14="http://schemas.microsoft.com/office/powerpoint/2010/main" val="36667359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00013"/>
            <a:ext cx="11844338" cy="1057275"/>
          </a:xfrm>
        </p:spPr>
        <p:txBody>
          <a:bodyPr/>
          <a:lstStyle/>
          <a:p>
            <a:endParaRPr lang="en-US" dirty="0"/>
          </a:p>
        </p:txBody>
      </p:sp>
      <p:sp>
        <p:nvSpPr>
          <p:cNvPr id="3" name="Content Placeholder 2"/>
          <p:cNvSpPr>
            <a:spLocks noGrp="1"/>
          </p:cNvSpPr>
          <p:nvPr>
            <p:ph idx="1"/>
          </p:nvPr>
        </p:nvSpPr>
        <p:spPr>
          <a:xfrm>
            <a:off x="100013" y="1357313"/>
            <a:ext cx="11915775" cy="5300662"/>
          </a:xfrm>
        </p:spPr>
        <p:txBody>
          <a:bodyPr/>
          <a:lstStyle/>
          <a:p>
            <a:endParaRPr lang="en-US" dirty="0"/>
          </a:p>
        </p:txBody>
      </p:sp>
    </p:spTree>
    <p:extLst>
      <p:ext uri="{BB962C8B-B14F-4D97-AF65-F5344CB8AC3E}">
        <p14:creationId xmlns:p14="http://schemas.microsoft.com/office/powerpoint/2010/main" val="1278528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9" y="142875"/>
            <a:ext cx="11872913" cy="828675"/>
          </a:xfrm>
        </p:spPr>
        <p:txBody>
          <a:bodyPr/>
          <a:lstStyle/>
          <a:p>
            <a:endParaRPr lang="en-US" dirty="0"/>
          </a:p>
        </p:txBody>
      </p:sp>
      <p:sp>
        <p:nvSpPr>
          <p:cNvPr id="3" name="Content Placeholder 2"/>
          <p:cNvSpPr>
            <a:spLocks noGrp="1"/>
          </p:cNvSpPr>
          <p:nvPr>
            <p:ph idx="1"/>
          </p:nvPr>
        </p:nvSpPr>
        <p:spPr>
          <a:xfrm>
            <a:off x="171450" y="1214438"/>
            <a:ext cx="11887200" cy="5443537"/>
          </a:xfrm>
        </p:spPr>
        <p:txBody>
          <a:bodyPr/>
          <a:lstStyle/>
          <a:p>
            <a:pPr marL="0" indent="0">
              <a:buNone/>
            </a:pPr>
            <a:endParaRPr lang="en-US" dirty="0"/>
          </a:p>
        </p:txBody>
      </p:sp>
    </p:spTree>
    <p:extLst>
      <p:ext uri="{BB962C8B-B14F-4D97-AF65-F5344CB8AC3E}">
        <p14:creationId xmlns:p14="http://schemas.microsoft.com/office/powerpoint/2010/main" val="1879348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33E28-106A-48F5-AE15-F65C6F2DE807}"/>
              </a:ext>
            </a:extLst>
          </p:cNvPr>
          <p:cNvSpPr>
            <a:spLocks noGrp="1"/>
          </p:cNvSpPr>
          <p:nvPr>
            <p:ph type="title"/>
          </p:nvPr>
        </p:nvSpPr>
        <p:spPr>
          <a:xfrm>
            <a:off x="128588" y="1"/>
            <a:ext cx="11225212" cy="828674"/>
          </a:xfrm>
        </p:spPr>
        <p:txBody>
          <a:bodyPr>
            <a:normAutofit/>
          </a:bodyPr>
          <a:lstStyle/>
          <a:p>
            <a:r>
              <a:rPr lang="en-US" sz="4000" b="1" dirty="0"/>
              <a:t>  </a:t>
            </a:r>
            <a:r>
              <a:rPr lang="en-US" sz="4800" b="1" dirty="0" smtClean="0">
                <a:solidFill>
                  <a:srgbClr val="FF0000"/>
                </a:solidFill>
                <a:latin typeface="Times New Roman" pitchFamily="18" charset="0"/>
                <a:cs typeface="Times New Roman" pitchFamily="18" charset="0"/>
              </a:rPr>
              <a:t>AZOLES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0C92834-16F2-4736-83C2-095553A09DDE}"/>
              </a:ext>
            </a:extLst>
          </p:cNvPr>
          <p:cNvSpPr>
            <a:spLocks noGrp="1"/>
          </p:cNvSpPr>
          <p:nvPr>
            <p:ph idx="1"/>
          </p:nvPr>
        </p:nvSpPr>
        <p:spPr>
          <a:xfrm>
            <a:off x="214313" y="942975"/>
            <a:ext cx="11787187" cy="5772150"/>
          </a:xfrm>
        </p:spPr>
        <p:txBody>
          <a:bodyPr>
            <a:normAutofit/>
          </a:bodyPr>
          <a:lstStyle/>
          <a:p>
            <a:r>
              <a:rPr lang="en-US" sz="3200" dirty="0" smtClean="0">
                <a:solidFill>
                  <a:srgbClr val="7030A0"/>
                </a:solidFill>
                <a:latin typeface="Times New Roman" pitchFamily="18" charset="0"/>
                <a:cs typeface="Times New Roman" pitchFamily="18" charset="0"/>
              </a:rPr>
              <a:t>Are 5 membered heterocyclic compounds containing a nitrogen atom and at least one other non carbon atom as part of the ring.</a:t>
            </a:r>
          </a:p>
          <a:p>
            <a:r>
              <a:rPr lang="en-US" sz="3200" dirty="0" smtClean="0">
                <a:solidFill>
                  <a:srgbClr val="7030A0"/>
                </a:solidFill>
                <a:latin typeface="Times New Roman" pitchFamily="18" charset="0"/>
                <a:cs typeface="Times New Roman" pitchFamily="18" charset="0"/>
              </a:rPr>
              <a:t>This </a:t>
            </a:r>
            <a:r>
              <a:rPr lang="en-US" sz="3200" dirty="0">
                <a:solidFill>
                  <a:srgbClr val="7030A0"/>
                </a:solidFill>
                <a:latin typeface="Times New Roman" pitchFamily="18" charset="0"/>
                <a:cs typeface="Times New Roman" pitchFamily="18" charset="0"/>
              </a:rPr>
              <a:t>includes several classes of drugs e.g. </a:t>
            </a:r>
            <a:r>
              <a:rPr lang="en-US" sz="3200" b="1" dirty="0">
                <a:solidFill>
                  <a:srgbClr val="7030A0"/>
                </a:solidFill>
                <a:latin typeface="Times New Roman" pitchFamily="18" charset="0"/>
                <a:cs typeface="Times New Roman" pitchFamily="18" charset="0"/>
              </a:rPr>
              <a:t>metronidazole and tinidazole  </a:t>
            </a:r>
            <a:r>
              <a:rPr lang="en-US" sz="3200" dirty="0">
                <a:solidFill>
                  <a:srgbClr val="7030A0"/>
                </a:solidFill>
                <a:latin typeface="Times New Roman" pitchFamily="18" charset="0"/>
                <a:cs typeface="Times New Roman" pitchFamily="18" charset="0"/>
              </a:rPr>
              <a:t>which  have both anti bacteria and anti protozoal activity.</a:t>
            </a:r>
          </a:p>
          <a:p>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Others </a:t>
            </a:r>
            <a:r>
              <a:rPr lang="en-US" sz="3200" dirty="0">
                <a:solidFill>
                  <a:srgbClr val="7030A0"/>
                </a:solidFill>
                <a:latin typeface="Times New Roman" pitchFamily="18" charset="0"/>
                <a:cs typeface="Times New Roman" pitchFamily="18" charset="0"/>
              </a:rPr>
              <a:t>are </a:t>
            </a:r>
            <a:r>
              <a:rPr lang="en-US" sz="3200" b="1" dirty="0">
                <a:solidFill>
                  <a:srgbClr val="7030A0"/>
                </a:solidFill>
                <a:latin typeface="Times New Roman" pitchFamily="18" charset="0"/>
                <a:cs typeface="Times New Roman" pitchFamily="18" charset="0"/>
              </a:rPr>
              <a:t>fluconazole, itraconazole econazole, ketoconazole</a:t>
            </a:r>
            <a:r>
              <a:rPr lang="en-US" sz="3200" dirty="0">
                <a:solidFill>
                  <a:srgbClr val="7030A0"/>
                </a:solidFill>
                <a:latin typeface="Times New Roman" pitchFamily="18" charset="0"/>
                <a:cs typeface="Times New Roman" pitchFamily="18" charset="0"/>
              </a:rPr>
              <a:t>,  and miconazole which are anti fungal drugs .( to be  covered under anti fungal drugs)</a:t>
            </a:r>
          </a:p>
          <a:p>
            <a:r>
              <a:rPr lang="en-US" sz="3200" dirty="0">
                <a:solidFill>
                  <a:srgbClr val="7030A0"/>
                </a:solidFill>
                <a:latin typeface="Times New Roman" pitchFamily="18" charset="0"/>
                <a:cs typeface="Times New Roman" pitchFamily="18" charset="0"/>
              </a:rPr>
              <a:t>others are </a:t>
            </a:r>
            <a:r>
              <a:rPr lang="en-US" sz="3200" b="1" dirty="0">
                <a:solidFill>
                  <a:srgbClr val="7030A0"/>
                </a:solidFill>
                <a:latin typeface="Times New Roman" pitchFamily="18" charset="0"/>
                <a:cs typeface="Times New Roman" pitchFamily="18" charset="0"/>
              </a:rPr>
              <a:t>mebendazole, thiabendazole, </a:t>
            </a:r>
            <a:r>
              <a:rPr lang="en-US" sz="3200" dirty="0">
                <a:solidFill>
                  <a:srgbClr val="7030A0"/>
                </a:solidFill>
                <a:latin typeface="Times New Roman" pitchFamily="18" charset="0"/>
                <a:cs typeface="Times New Roman" pitchFamily="18" charset="0"/>
              </a:rPr>
              <a:t>which are anti helminths (to be covered under ant-</a:t>
            </a:r>
            <a:r>
              <a:rPr lang="en-US" sz="3200" dirty="0" err="1">
                <a:solidFill>
                  <a:srgbClr val="7030A0"/>
                </a:solidFill>
                <a:latin typeface="Times New Roman" pitchFamily="18" charset="0"/>
                <a:cs typeface="Times New Roman" pitchFamily="18" charset="0"/>
              </a:rPr>
              <a:t>helminths</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403069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1B6EE-6060-4C08-BE75-5ECD34A303DF}"/>
              </a:ext>
            </a:extLst>
          </p:cNvPr>
          <p:cNvSpPr>
            <a:spLocks noGrp="1"/>
          </p:cNvSpPr>
          <p:nvPr>
            <p:ph type="title"/>
          </p:nvPr>
        </p:nvSpPr>
        <p:spPr>
          <a:xfrm>
            <a:off x="185738" y="114301"/>
            <a:ext cx="11168062" cy="1028699"/>
          </a:xfrm>
        </p:spPr>
        <p:txBody>
          <a:bodyPr>
            <a:normAutofit/>
          </a:bodyPr>
          <a:lstStyle/>
          <a:p>
            <a:r>
              <a:rPr lang="en-US" sz="4800" b="1" dirty="0">
                <a:solidFill>
                  <a:srgbClr val="FF0000"/>
                </a:solidFill>
                <a:latin typeface="Times New Roman" pitchFamily="18" charset="0"/>
                <a:cs typeface="Times New Roman" pitchFamily="18" charset="0"/>
              </a:rPr>
              <a:t>M</a:t>
            </a:r>
            <a:r>
              <a:rPr lang="en-US" sz="4800" b="1" dirty="0" smtClean="0">
                <a:solidFill>
                  <a:srgbClr val="FF0000"/>
                </a:solidFill>
                <a:latin typeface="Times New Roman" pitchFamily="18" charset="0"/>
                <a:cs typeface="Times New Roman" pitchFamily="18" charset="0"/>
              </a:rPr>
              <a:t>etronidazole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7A1D682-8750-4229-B111-BD94B1C30529}"/>
              </a:ext>
            </a:extLst>
          </p:cNvPr>
          <p:cNvSpPr>
            <a:spLocks noGrp="1"/>
          </p:cNvSpPr>
          <p:nvPr>
            <p:ph idx="1"/>
          </p:nvPr>
        </p:nvSpPr>
        <p:spPr>
          <a:xfrm>
            <a:off x="157163" y="885825"/>
            <a:ext cx="11901487" cy="5972175"/>
          </a:xfrm>
        </p:spPr>
        <p:txBody>
          <a:bodyPr>
            <a:noAutofit/>
          </a:bodyPr>
          <a:lstStyle/>
          <a:p>
            <a:pPr>
              <a:buFont typeface="Wingdings" pitchFamily="2" charset="2"/>
              <a:buChar char="q"/>
            </a:pPr>
            <a:r>
              <a:rPr lang="en-US" dirty="0">
                <a:solidFill>
                  <a:srgbClr val="7030A0"/>
                </a:solidFill>
                <a:latin typeface="Times New Roman" pitchFamily="18" charset="0"/>
                <a:cs typeface="Times New Roman" pitchFamily="18" charset="0"/>
              </a:rPr>
              <a:t>It is very effective against anaerobic bacterial and protozoa.</a:t>
            </a:r>
          </a:p>
          <a:p>
            <a:pPr marL="0" indent="0">
              <a:buNone/>
            </a:pPr>
            <a:r>
              <a:rPr lang="en-US" b="1" dirty="0" smtClean="0">
                <a:solidFill>
                  <a:srgbClr val="7030A0"/>
                </a:solidFill>
                <a:latin typeface="Times New Roman" pitchFamily="18" charset="0"/>
                <a:cs typeface="Times New Roman" pitchFamily="18" charset="0"/>
              </a:rPr>
              <a:t>	Pharmacodynamics/MOA</a:t>
            </a:r>
            <a:endParaRPr lang="en-US" b="1" dirty="0">
              <a:solidFill>
                <a:srgbClr val="7030A0"/>
              </a:solidFill>
              <a:latin typeface="Times New Roman" pitchFamily="18" charset="0"/>
              <a:cs typeface="Times New Roman" pitchFamily="18" charset="0"/>
            </a:endParaRPr>
          </a:p>
          <a:p>
            <a:pPr>
              <a:buFont typeface="Wingdings" pitchFamily="2" charset="2"/>
              <a:buChar char="q"/>
            </a:pPr>
            <a:r>
              <a:rPr lang="en-US" dirty="0">
                <a:solidFill>
                  <a:srgbClr val="7030A0"/>
                </a:solidFill>
                <a:latin typeface="Times New Roman" pitchFamily="18" charset="0"/>
                <a:cs typeface="Times New Roman" pitchFamily="18" charset="0"/>
              </a:rPr>
              <a:t>metronidazole is converted into an active form and bind to the bacterial DNA and prevents nucleic acid formation which consequently interferes with bacterial replication hence its  bacteriostatic.</a:t>
            </a:r>
          </a:p>
          <a:p>
            <a:pPr marL="0" indent="0">
              <a:buNone/>
            </a:pPr>
            <a:r>
              <a:rPr lang="en-US" b="1" dirty="0" smtClean="0">
                <a:solidFill>
                  <a:srgbClr val="7030A0"/>
                </a:solidFill>
                <a:latin typeface="Times New Roman" pitchFamily="18" charset="0"/>
                <a:cs typeface="Times New Roman" pitchFamily="18" charset="0"/>
              </a:rPr>
              <a:t>	Pharmacokinetics</a:t>
            </a:r>
            <a:r>
              <a:rPr lang="en-US" dirty="0">
                <a:solidFill>
                  <a:srgbClr val="7030A0"/>
                </a:solidFill>
                <a:latin typeface="Times New Roman" pitchFamily="18" charset="0"/>
                <a:cs typeface="Times New Roman" pitchFamily="18" charset="0"/>
              </a:rPr>
              <a:t>;</a:t>
            </a:r>
          </a:p>
          <a:p>
            <a:pPr>
              <a:buFont typeface="Wingdings" pitchFamily="2" charset="2"/>
              <a:buChar char="q"/>
            </a:pPr>
            <a:r>
              <a:rPr lang="en-US" dirty="0">
                <a:solidFill>
                  <a:srgbClr val="7030A0"/>
                </a:solidFill>
                <a:latin typeface="Times New Roman" pitchFamily="18" charset="0"/>
                <a:cs typeface="Times New Roman" pitchFamily="18" charset="0"/>
              </a:rPr>
              <a:t> well absorbed after oral and rectal administration</a:t>
            </a:r>
          </a:p>
          <a:p>
            <a:pPr marL="0" indent="0">
              <a:buNone/>
            </a:pPr>
            <a:r>
              <a:rPr lang="en-US" b="1" dirty="0" smtClean="0">
                <a:solidFill>
                  <a:srgbClr val="7030A0"/>
                </a:solidFill>
                <a:latin typeface="Times New Roman" pitchFamily="18" charset="0"/>
                <a:cs typeface="Times New Roman" pitchFamily="18" charset="0"/>
              </a:rPr>
              <a:t>	Distribution;-</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is wide.</a:t>
            </a:r>
          </a:p>
          <a:p>
            <a:pPr marL="0" indent="0">
              <a:buNone/>
            </a:pPr>
            <a:r>
              <a:rPr lang="en-US" b="1" dirty="0" smtClean="0">
                <a:solidFill>
                  <a:srgbClr val="7030A0"/>
                </a:solidFill>
                <a:latin typeface="Times New Roman" pitchFamily="18" charset="0"/>
                <a:cs typeface="Times New Roman" pitchFamily="18" charset="0"/>
              </a:rPr>
              <a:t>	Metabolism;-</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is in the liver.</a:t>
            </a:r>
          </a:p>
          <a:p>
            <a:pPr>
              <a:buFont typeface="Wingdings" pitchFamily="2" charset="2"/>
              <a:buChar char="q"/>
            </a:pPr>
            <a:r>
              <a:rPr lang="en-US" b="1" dirty="0" smtClean="0">
                <a:solidFill>
                  <a:srgbClr val="7030A0"/>
                </a:solidFill>
                <a:latin typeface="Times New Roman" pitchFamily="18" charset="0"/>
                <a:cs typeface="Times New Roman" pitchFamily="18" charset="0"/>
              </a:rPr>
              <a:t>Excretion;- </a:t>
            </a:r>
            <a:r>
              <a:rPr lang="en-US" dirty="0" smtClean="0">
                <a:solidFill>
                  <a:srgbClr val="7030A0"/>
                </a:solidFill>
                <a:latin typeface="Times New Roman" pitchFamily="18" charset="0"/>
                <a:cs typeface="Times New Roman" pitchFamily="18" charset="0"/>
              </a:rPr>
              <a:t>in </a:t>
            </a:r>
            <a:r>
              <a:rPr lang="en-US" dirty="0">
                <a:solidFill>
                  <a:srgbClr val="7030A0"/>
                </a:solidFill>
                <a:latin typeface="Times New Roman" pitchFamily="18" charset="0"/>
                <a:cs typeface="Times New Roman" pitchFamily="18" charset="0"/>
              </a:rPr>
              <a:t>urine partly unchanged and partly as metabolite.</a:t>
            </a:r>
          </a:p>
          <a:p>
            <a:pPr marL="0" indent="0">
              <a:buNone/>
            </a:pPr>
            <a:r>
              <a:rPr lang="en-US" dirty="0" smtClean="0">
                <a:solidFill>
                  <a:srgbClr val="7030A0"/>
                </a:solidFill>
                <a:latin typeface="Times New Roman" pitchFamily="18" charset="0"/>
                <a:cs typeface="Times New Roman" pitchFamily="18" charset="0"/>
              </a:rPr>
              <a:t>	Half </a:t>
            </a:r>
            <a:r>
              <a:rPr lang="en-US" dirty="0">
                <a:solidFill>
                  <a:srgbClr val="7030A0"/>
                </a:solidFill>
                <a:latin typeface="Times New Roman" pitchFamily="18" charset="0"/>
                <a:cs typeface="Times New Roman" pitchFamily="18" charset="0"/>
              </a:rPr>
              <a:t>life is 8 hours.</a:t>
            </a:r>
          </a:p>
        </p:txBody>
      </p:sp>
    </p:spTree>
    <p:extLst>
      <p:ext uri="{BB962C8B-B14F-4D97-AF65-F5344CB8AC3E}">
        <p14:creationId xmlns:p14="http://schemas.microsoft.com/office/powerpoint/2010/main" val="35603779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CBA8D7-00C5-46AE-B14F-3DF5EDE3B548}"/>
              </a:ext>
            </a:extLst>
          </p:cNvPr>
          <p:cNvSpPr>
            <a:spLocks noGrp="1"/>
          </p:cNvSpPr>
          <p:nvPr>
            <p:ph type="title"/>
          </p:nvPr>
        </p:nvSpPr>
        <p:spPr>
          <a:xfrm>
            <a:off x="128588" y="1"/>
            <a:ext cx="12063412" cy="985837"/>
          </a:xfrm>
        </p:spPr>
        <p:txBody>
          <a:bodyPr/>
          <a:lstStyle/>
          <a:p>
            <a:r>
              <a:rPr lang="en-US" b="1" dirty="0">
                <a:solidFill>
                  <a:srgbClr val="FF0000"/>
                </a:solidFill>
                <a:latin typeface="Times New Roman" pitchFamily="18" charset="0"/>
                <a:cs typeface="Times New Roman" pitchFamily="18" charset="0"/>
              </a:rPr>
              <a:t>Drug reactions and Interactions </a:t>
            </a:r>
            <a:r>
              <a:rPr lang="en-US" b="1" dirty="0" smtClean="0">
                <a:solidFill>
                  <a:srgbClr val="FF0000"/>
                </a:solidFill>
                <a:latin typeface="Times New Roman" pitchFamily="18" charset="0"/>
                <a:cs typeface="Times New Roman" pitchFamily="18" charset="0"/>
              </a:rPr>
              <a:t>Conti…..</a:t>
            </a:r>
            <a:endParaRPr lang="en-US" dirty="0"/>
          </a:p>
        </p:txBody>
      </p:sp>
      <p:sp>
        <p:nvSpPr>
          <p:cNvPr id="3" name="Content Placeholder 2">
            <a:extLst>
              <a:ext uri="{FF2B5EF4-FFF2-40B4-BE49-F238E27FC236}">
                <a16:creationId xmlns="" xmlns:a16="http://schemas.microsoft.com/office/drawing/2014/main" id="{02B051AD-57C3-4C39-A195-52030EE64A58}"/>
              </a:ext>
            </a:extLst>
          </p:cNvPr>
          <p:cNvSpPr>
            <a:spLocks noGrp="1"/>
          </p:cNvSpPr>
          <p:nvPr>
            <p:ph idx="1"/>
          </p:nvPr>
        </p:nvSpPr>
        <p:spPr>
          <a:xfrm>
            <a:off x="114300" y="1825624"/>
            <a:ext cx="11958638" cy="4875213"/>
          </a:xfrm>
        </p:spPr>
        <p:txBody>
          <a:bodyPr>
            <a:normAutofit/>
          </a:bodyPr>
          <a:lstStyle/>
          <a:p>
            <a:r>
              <a:rPr lang="en-US" sz="3200" b="1" dirty="0">
                <a:solidFill>
                  <a:srgbClr val="7030A0"/>
                </a:solidFill>
                <a:latin typeface="Times New Roman" pitchFamily="18" charset="0"/>
                <a:cs typeface="Times New Roman" pitchFamily="18" charset="0"/>
              </a:rPr>
              <a:t>Iatrogenic responses: </a:t>
            </a:r>
            <a:r>
              <a:rPr lang="en-US" sz="3200" dirty="0">
                <a:solidFill>
                  <a:srgbClr val="7030A0"/>
                </a:solidFill>
                <a:latin typeface="Times New Roman" pitchFamily="18" charset="0"/>
                <a:cs typeface="Times New Roman" pitchFamily="18" charset="0"/>
              </a:rPr>
              <a:t>these are responses produced an intentionally during the cause of treatment e.g. penicillin may cause hepatic toxicity, steroid may cause Cushing's syndrome.</a:t>
            </a:r>
          </a:p>
          <a:p>
            <a:r>
              <a:rPr lang="en-US" sz="3200" b="1" dirty="0">
                <a:solidFill>
                  <a:srgbClr val="7030A0"/>
                </a:solidFill>
                <a:latin typeface="Times New Roman" pitchFamily="18" charset="0"/>
                <a:cs typeface="Times New Roman" pitchFamily="18" charset="0"/>
              </a:rPr>
              <a:t>Anaphylaxis: </a:t>
            </a:r>
            <a:r>
              <a:rPr lang="en-US" sz="3200" dirty="0">
                <a:solidFill>
                  <a:srgbClr val="7030A0"/>
                </a:solidFill>
                <a:latin typeface="Times New Roman" pitchFamily="18" charset="0"/>
                <a:cs typeface="Times New Roman" pitchFamily="18" charset="0"/>
              </a:rPr>
              <a:t>A  sudden serious life threating allergic reaction and should be treated as a medical emergency, it causes more than one of the following ;  an itchy rash throat and tongue swelling, shortness of breath ,vomiting, lightheadedness and low blood sugar.</a:t>
            </a:r>
          </a:p>
        </p:txBody>
      </p:sp>
    </p:spTree>
    <p:extLst>
      <p:ext uri="{BB962C8B-B14F-4D97-AF65-F5344CB8AC3E}">
        <p14:creationId xmlns:p14="http://schemas.microsoft.com/office/powerpoint/2010/main" val="32844386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8E680B-6FD7-4993-A4D6-E50DE60FEC36}"/>
              </a:ext>
            </a:extLst>
          </p:cNvPr>
          <p:cNvSpPr>
            <a:spLocks noGrp="1"/>
          </p:cNvSpPr>
          <p:nvPr>
            <p:ph idx="1"/>
          </p:nvPr>
        </p:nvSpPr>
        <p:spPr>
          <a:xfrm>
            <a:off x="214313" y="0"/>
            <a:ext cx="11139487" cy="6743700"/>
          </a:xfrm>
        </p:spPr>
        <p:txBody>
          <a:bodyPr>
            <a:normAutofit/>
          </a:bodyPr>
          <a:lstStyle/>
          <a:p>
            <a:pPr marL="0" indent="0">
              <a:buNone/>
            </a:pPr>
            <a:r>
              <a:rPr lang="en-US" sz="5600" b="1" dirty="0">
                <a:solidFill>
                  <a:srgbClr val="FF0000"/>
                </a:solidFill>
                <a:latin typeface="Times New Roman" pitchFamily="18" charset="0"/>
                <a:ea typeface="+mj-ea"/>
                <a:cs typeface="Times New Roman" pitchFamily="18" charset="0"/>
              </a:rPr>
              <a:t>I</a:t>
            </a:r>
            <a:r>
              <a:rPr lang="en-US" sz="5600" b="1" dirty="0" smtClean="0">
                <a:solidFill>
                  <a:srgbClr val="FF0000"/>
                </a:solidFill>
                <a:latin typeface="Times New Roman" pitchFamily="18" charset="0"/>
                <a:ea typeface="+mj-ea"/>
                <a:cs typeface="Times New Roman" pitchFamily="18" charset="0"/>
              </a:rPr>
              <a:t>ndications</a:t>
            </a:r>
            <a:endParaRPr lang="en-US" sz="5600" b="1" dirty="0">
              <a:solidFill>
                <a:srgbClr val="FF0000"/>
              </a:solidFill>
              <a:latin typeface="Times New Roman" pitchFamily="18" charset="0"/>
              <a:ea typeface="+mj-ea"/>
              <a:cs typeface="Times New Roman" pitchFamily="18" charset="0"/>
            </a:endParaRPr>
          </a:p>
          <a:p>
            <a:pPr>
              <a:buFont typeface="Wingdings" pitchFamily="2" charset="2"/>
              <a:buChar char="Ø"/>
            </a:pPr>
            <a:endParaRPr lang="en-US" dirty="0" smtClean="0">
              <a:solidFill>
                <a:srgbClr val="7030A0"/>
              </a:solidFill>
              <a:latin typeface="Times New Roman" pitchFamily="18" charset="0"/>
              <a:ea typeface="+mj-ea"/>
              <a:cs typeface="Times New Roman" pitchFamily="18" charset="0"/>
            </a:endParaRPr>
          </a:p>
          <a:p>
            <a:pPr>
              <a:buFont typeface="Wingdings" pitchFamily="2" charset="2"/>
              <a:buChar char="Ø"/>
            </a:pPr>
            <a:r>
              <a:rPr lang="en-US" sz="3200" dirty="0" smtClean="0">
                <a:solidFill>
                  <a:srgbClr val="7030A0"/>
                </a:solidFill>
                <a:latin typeface="Times New Roman" pitchFamily="18" charset="0"/>
                <a:ea typeface="+mj-ea"/>
                <a:cs typeface="Times New Roman" pitchFamily="18" charset="0"/>
              </a:rPr>
              <a:t>used </a:t>
            </a:r>
            <a:r>
              <a:rPr lang="en-US" sz="3200" dirty="0">
                <a:solidFill>
                  <a:srgbClr val="7030A0"/>
                </a:solidFill>
                <a:latin typeface="Times New Roman" pitchFamily="18" charset="0"/>
                <a:ea typeface="+mj-ea"/>
                <a:cs typeface="Times New Roman" pitchFamily="18" charset="0"/>
              </a:rPr>
              <a:t>for treatment of sepsis caused by orgasms like Bacteroides</a:t>
            </a:r>
          </a:p>
          <a:p>
            <a:pPr>
              <a:buFont typeface="Wingdings" pitchFamily="2" charset="2"/>
              <a:buChar char="Ø"/>
            </a:pPr>
            <a:r>
              <a:rPr lang="en-US" sz="3200" dirty="0">
                <a:solidFill>
                  <a:srgbClr val="7030A0"/>
                </a:solidFill>
                <a:latin typeface="Times New Roman" pitchFamily="18" charset="0"/>
                <a:ea typeface="+mj-ea"/>
                <a:cs typeface="Times New Roman" pitchFamily="18" charset="0"/>
              </a:rPr>
              <a:t> and anaerobic cocci.</a:t>
            </a:r>
          </a:p>
          <a:p>
            <a:pPr>
              <a:buFont typeface="Wingdings" pitchFamily="2" charset="2"/>
              <a:buChar char="Ø"/>
            </a:pPr>
            <a:r>
              <a:rPr lang="en-US" sz="3200" dirty="0">
                <a:solidFill>
                  <a:srgbClr val="7030A0"/>
                </a:solidFill>
                <a:latin typeface="Times New Roman" pitchFamily="18" charset="0"/>
                <a:ea typeface="+mj-ea"/>
                <a:cs typeface="Times New Roman" pitchFamily="18" charset="0"/>
              </a:rPr>
              <a:t>Intra-abdominal infections</a:t>
            </a:r>
          </a:p>
          <a:p>
            <a:pPr>
              <a:buFont typeface="Wingdings" pitchFamily="2" charset="2"/>
              <a:buChar char="Ø"/>
            </a:pPr>
            <a:r>
              <a:rPr lang="en-US" sz="3200" dirty="0">
                <a:solidFill>
                  <a:srgbClr val="7030A0"/>
                </a:solidFill>
                <a:latin typeface="Times New Roman" pitchFamily="18" charset="0"/>
                <a:ea typeface="+mj-ea"/>
                <a:cs typeface="Times New Roman" pitchFamily="18" charset="0"/>
              </a:rPr>
              <a:t>Septicemia, wounds, pelvic infection</a:t>
            </a:r>
          </a:p>
          <a:p>
            <a:pPr>
              <a:buFont typeface="Wingdings" pitchFamily="2" charset="2"/>
              <a:buChar char="Ø"/>
            </a:pPr>
            <a:r>
              <a:rPr lang="en-US" sz="3200" dirty="0">
                <a:solidFill>
                  <a:srgbClr val="7030A0"/>
                </a:solidFill>
                <a:latin typeface="Times New Roman" pitchFamily="18" charset="0"/>
                <a:ea typeface="+mj-ea"/>
                <a:cs typeface="Times New Roman" pitchFamily="18" charset="0"/>
              </a:rPr>
              <a:t>Osteomyelitis.</a:t>
            </a:r>
          </a:p>
          <a:p>
            <a:pPr>
              <a:buFont typeface="Wingdings" pitchFamily="2" charset="2"/>
              <a:buChar char="Ø"/>
            </a:pPr>
            <a:r>
              <a:rPr lang="en-US" sz="3200" dirty="0">
                <a:solidFill>
                  <a:srgbClr val="7030A0"/>
                </a:solidFill>
                <a:latin typeface="Times New Roman" pitchFamily="18" charset="0"/>
                <a:cs typeface="Times New Roman" pitchFamily="18" charset="0"/>
              </a:rPr>
              <a:t>pelvic infections</a:t>
            </a:r>
            <a:endParaRPr lang="en-US" sz="3200" dirty="0">
              <a:solidFill>
                <a:srgbClr val="7030A0"/>
              </a:solidFill>
              <a:latin typeface="Times New Roman" pitchFamily="18" charset="0"/>
              <a:ea typeface="+mj-ea"/>
              <a:cs typeface="Times New Roman" pitchFamily="18" charset="0"/>
            </a:endParaRPr>
          </a:p>
          <a:p>
            <a:pPr>
              <a:buFont typeface="Wingdings" pitchFamily="2" charset="2"/>
              <a:buChar char="Ø"/>
            </a:pPr>
            <a:r>
              <a:rPr lang="en-US" sz="3200" dirty="0">
                <a:solidFill>
                  <a:srgbClr val="7030A0"/>
                </a:solidFill>
                <a:latin typeface="Times New Roman" pitchFamily="18" charset="0"/>
                <a:ea typeface="+mj-ea"/>
                <a:cs typeface="Times New Roman" pitchFamily="18" charset="0"/>
              </a:rPr>
              <a:t>Infections of the brain and lungs.</a:t>
            </a:r>
          </a:p>
          <a:p>
            <a:pPr>
              <a:buFont typeface="Wingdings" pitchFamily="2" charset="2"/>
              <a:buChar char="Ø"/>
            </a:pPr>
            <a:endParaRPr lang="en-US" dirty="0"/>
          </a:p>
        </p:txBody>
      </p:sp>
    </p:spTree>
    <p:extLst>
      <p:ext uri="{BB962C8B-B14F-4D97-AF65-F5344CB8AC3E}">
        <p14:creationId xmlns:p14="http://schemas.microsoft.com/office/powerpoint/2010/main" val="24944583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
            <a:ext cx="11155680" cy="1021079"/>
          </a:xfrm>
        </p:spPr>
        <p:txBody>
          <a:bodyPr>
            <a:normAutofit fontScale="90000"/>
          </a:bodyPr>
          <a:lstStyle/>
          <a:p>
            <a:r>
              <a:rPr lang="en-US" b="1" dirty="0" smtClean="0">
                <a:solidFill>
                  <a:srgbClr val="FF0000"/>
                </a:solidFill>
                <a:latin typeface="Times New Roman" pitchFamily="18" charset="0"/>
                <a:cs typeface="Times New Roman" pitchFamily="18" charset="0"/>
              </a:rPr>
              <a:t>Indications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1920" y="899160"/>
            <a:ext cx="11932920" cy="5821680"/>
          </a:xfrm>
        </p:spPr>
        <p:txBody>
          <a:bodyPr>
            <a:norm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Used in prevention of post operative infection especially after bowel, antibiotic related colitis, </a:t>
            </a:r>
            <a:r>
              <a:rPr lang="en-US" sz="3200" dirty="0" err="1">
                <a:solidFill>
                  <a:srgbClr val="7030A0"/>
                </a:solidFill>
                <a:latin typeface="Times New Roman" pitchFamily="18" charset="0"/>
                <a:cs typeface="Times New Roman" pitchFamily="18" charset="0"/>
              </a:rPr>
              <a:t>eg</a:t>
            </a:r>
            <a:r>
              <a:rPr lang="en-US" sz="3200" dirty="0">
                <a:solidFill>
                  <a:srgbClr val="7030A0"/>
                </a:solidFill>
                <a:latin typeface="Times New Roman" pitchFamily="18" charset="0"/>
                <a:cs typeface="Times New Roman" pitchFamily="18" charset="0"/>
              </a:rPr>
              <a:t> pseudomembranous colitis , </a:t>
            </a:r>
            <a:r>
              <a:rPr lang="en-US" sz="3200" dirty="0" err="1">
                <a:solidFill>
                  <a:srgbClr val="7030A0"/>
                </a:solidFill>
                <a:latin typeface="Times New Roman" pitchFamily="18" charset="0"/>
                <a:cs typeface="Times New Roman" pitchFamily="18" charset="0"/>
              </a:rPr>
              <a:t>amoebiasis</a:t>
            </a:r>
            <a:r>
              <a:rPr lang="en-US" sz="3200" dirty="0">
                <a:solidFill>
                  <a:srgbClr val="7030A0"/>
                </a:solidFill>
                <a:latin typeface="Times New Roman" pitchFamily="18" charset="0"/>
                <a:cs typeface="Times New Roman" pitchFamily="18" charset="0"/>
              </a:rPr>
              <a:t> EH</a:t>
            </a:r>
          </a:p>
          <a:p>
            <a:pPr>
              <a:buFont typeface="Wingdings" pitchFamily="2" charset="2"/>
              <a:buChar char="Ø"/>
            </a:pPr>
            <a:r>
              <a:rPr lang="en-US" sz="3200" dirty="0">
                <a:solidFill>
                  <a:srgbClr val="7030A0"/>
                </a:solidFill>
                <a:latin typeface="Times New Roman" pitchFamily="18" charset="0"/>
                <a:cs typeface="Times New Roman" pitchFamily="18" charset="0"/>
              </a:rPr>
              <a:t>other indications include giardiasis, acute ulcers, gingivitis, and dental infections. and anaerobic </a:t>
            </a:r>
            <a:r>
              <a:rPr lang="en-US" sz="3200" dirty="0" err="1">
                <a:solidFill>
                  <a:srgbClr val="7030A0"/>
                </a:solidFill>
                <a:latin typeface="Times New Roman" pitchFamily="18" charset="0"/>
                <a:cs typeface="Times New Roman" pitchFamily="18" charset="0"/>
              </a:rPr>
              <a:t>vaginosis</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Treatment of </a:t>
            </a:r>
            <a:r>
              <a:rPr lang="en-US" sz="3200" dirty="0" err="1">
                <a:solidFill>
                  <a:srgbClr val="7030A0"/>
                </a:solidFill>
                <a:latin typeface="Times New Roman" pitchFamily="18" charset="0"/>
                <a:cs typeface="Times New Roman" pitchFamily="18" charset="0"/>
              </a:rPr>
              <a:t>protozoal</a:t>
            </a:r>
            <a:r>
              <a:rPr lang="en-US" sz="3200" dirty="0">
                <a:solidFill>
                  <a:srgbClr val="7030A0"/>
                </a:solidFill>
                <a:latin typeface="Times New Roman" pitchFamily="18" charset="0"/>
                <a:cs typeface="Times New Roman" pitchFamily="18" charset="0"/>
              </a:rPr>
              <a:t> infections (</a:t>
            </a:r>
            <a:r>
              <a:rPr lang="en-US" sz="3200" b="1" dirty="0">
                <a:solidFill>
                  <a:srgbClr val="7030A0"/>
                </a:solidFill>
                <a:latin typeface="Times New Roman" pitchFamily="18" charset="0"/>
                <a:cs typeface="Times New Roman" pitchFamily="18" charset="0"/>
              </a:rPr>
              <a:t>intestinal </a:t>
            </a:r>
            <a:r>
              <a:rPr lang="en-US" sz="3200" b="1" dirty="0" err="1">
                <a:solidFill>
                  <a:srgbClr val="7030A0"/>
                </a:solidFill>
                <a:latin typeface="Times New Roman" pitchFamily="18" charset="0"/>
                <a:cs typeface="Times New Roman" pitchFamily="18" charset="0"/>
              </a:rPr>
              <a:t>amoebiasis</a:t>
            </a:r>
            <a:r>
              <a:rPr lang="en-US" sz="3200" b="1" dirty="0">
                <a:solidFill>
                  <a:srgbClr val="7030A0"/>
                </a:solidFill>
                <a:latin typeface="Times New Roman" pitchFamily="18" charset="0"/>
                <a:cs typeface="Times New Roman" pitchFamily="18" charset="0"/>
              </a:rPr>
              <a:t>, giardiasis, </a:t>
            </a:r>
            <a:r>
              <a:rPr lang="en-US" sz="3200" b="1" dirty="0" err="1">
                <a:solidFill>
                  <a:srgbClr val="7030A0"/>
                </a:solidFill>
                <a:latin typeface="Times New Roman" pitchFamily="18" charset="0"/>
                <a:cs typeface="Times New Roman" pitchFamily="18" charset="0"/>
              </a:rPr>
              <a:t>trichomoniasis</a:t>
            </a:r>
            <a:r>
              <a:rPr lang="en-US" sz="3200" dirty="0">
                <a:solidFill>
                  <a:srgbClr val="7030A0"/>
                </a:solidFill>
                <a:latin typeface="Times New Roman" pitchFamily="18" charset="0"/>
                <a:cs typeface="Times New Roman" pitchFamily="18" charset="0"/>
              </a:rPr>
              <a:t>) and obligate anaerobic bacteria (</a:t>
            </a:r>
            <a:r>
              <a:rPr lang="en-US" sz="3200" b="1" dirty="0" err="1">
                <a:solidFill>
                  <a:srgbClr val="7030A0"/>
                </a:solidFill>
                <a:latin typeface="Times New Roman" pitchFamily="18" charset="0"/>
                <a:cs typeface="Times New Roman" pitchFamily="18" charset="0"/>
              </a:rPr>
              <a:t>Bacteroides</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fragilis</a:t>
            </a:r>
            <a:r>
              <a:rPr lang="en-US" sz="3200" b="1" dirty="0">
                <a:solidFill>
                  <a:srgbClr val="7030A0"/>
                </a:solidFill>
                <a:latin typeface="Times New Roman" pitchFamily="18" charset="0"/>
                <a:cs typeface="Times New Roman" pitchFamily="18" charset="0"/>
              </a:rPr>
              <a:t>, antibiotic-induced Clostridium </a:t>
            </a:r>
            <a:r>
              <a:rPr lang="en-US" sz="3200" b="1" dirty="0" err="1">
                <a:solidFill>
                  <a:srgbClr val="7030A0"/>
                </a:solidFill>
                <a:latin typeface="Times New Roman" pitchFamily="18" charset="0"/>
                <a:cs typeface="Times New Roman" pitchFamily="18" charset="0"/>
              </a:rPr>
              <a:t>difficile</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Gardnerella</a:t>
            </a:r>
            <a:r>
              <a:rPr lang="en-US" sz="3200" b="1" dirty="0">
                <a:solidFill>
                  <a:srgbClr val="7030A0"/>
                </a:solidFill>
                <a:latin typeface="Times New Roman" pitchFamily="18" charset="0"/>
                <a:cs typeface="Times New Roman" pitchFamily="18" charset="0"/>
              </a:rPr>
              <a:t> </a:t>
            </a:r>
            <a:r>
              <a:rPr lang="en-US" sz="3200" b="1" dirty="0" err="1">
                <a:solidFill>
                  <a:srgbClr val="7030A0"/>
                </a:solidFill>
                <a:latin typeface="Times New Roman" pitchFamily="18" charset="0"/>
                <a:cs typeface="Times New Roman" pitchFamily="18" charset="0"/>
              </a:rPr>
              <a:t>vaginalis</a:t>
            </a:r>
            <a:r>
              <a:rPr lang="en-US" sz="3200" dirty="0">
                <a:solidFill>
                  <a:srgbClr val="7030A0"/>
                </a:solidFill>
                <a:latin typeface="Times New Roman" pitchFamily="18" charset="0"/>
                <a:cs typeface="Times New Roman" pitchFamily="18" charset="0"/>
              </a:rPr>
              <a:t>)</a:t>
            </a:r>
          </a:p>
          <a:p>
            <a:pPr>
              <a:buFont typeface="Wingdings" pitchFamily="2" charset="2"/>
              <a:buChar char="Ø"/>
            </a:pPr>
            <a:r>
              <a:rPr lang="en-US" sz="3200" dirty="0">
                <a:solidFill>
                  <a:srgbClr val="7030A0"/>
                </a:solidFill>
                <a:latin typeface="Times New Roman" pitchFamily="18" charset="0"/>
                <a:cs typeface="Times New Roman" pitchFamily="18" charset="0"/>
              </a:rPr>
              <a:t>Treatment of H. pylori in clients who have peptic ulcer disease in combination with tetracycline and bismuth salicylate.</a:t>
            </a:r>
          </a:p>
          <a:p>
            <a:endParaRPr lang="en-US" sz="3200" dirty="0"/>
          </a:p>
        </p:txBody>
      </p:sp>
    </p:spTree>
    <p:extLst>
      <p:ext uri="{BB962C8B-B14F-4D97-AF65-F5344CB8AC3E}">
        <p14:creationId xmlns:p14="http://schemas.microsoft.com/office/powerpoint/2010/main" val="40402648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7A9FB6-DF98-4824-B973-C1584A17E735}"/>
              </a:ext>
            </a:extLst>
          </p:cNvPr>
          <p:cNvSpPr>
            <a:spLocks noGrp="1"/>
          </p:cNvSpPr>
          <p:nvPr>
            <p:ph type="title"/>
          </p:nvPr>
        </p:nvSpPr>
        <p:spPr>
          <a:xfrm>
            <a:off x="114299" y="1"/>
            <a:ext cx="11915775" cy="1085849"/>
          </a:xfrm>
        </p:spPr>
        <p:txBody>
          <a:bodyPr>
            <a:normAutofit/>
          </a:bodyPr>
          <a:lstStyle/>
          <a:p>
            <a:r>
              <a:rPr lang="en-US" sz="5400" b="1" dirty="0">
                <a:solidFill>
                  <a:srgbClr val="FF0000"/>
                </a:solidFill>
                <a:latin typeface="Times New Roman" pitchFamily="18" charset="0"/>
                <a:cs typeface="Times New Roman" pitchFamily="18" charset="0"/>
              </a:rPr>
              <a:t>Dosage and route of administration</a:t>
            </a:r>
          </a:p>
        </p:txBody>
      </p:sp>
      <p:sp>
        <p:nvSpPr>
          <p:cNvPr id="3" name="Content Placeholder 2">
            <a:extLst>
              <a:ext uri="{FF2B5EF4-FFF2-40B4-BE49-F238E27FC236}">
                <a16:creationId xmlns="" xmlns:a16="http://schemas.microsoft.com/office/drawing/2014/main" id="{A12BADC5-B4AD-4FD1-816B-DCEB89466CA8}"/>
              </a:ext>
            </a:extLst>
          </p:cNvPr>
          <p:cNvSpPr>
            <a:spLocks noGrp="1"/>
          </p:cNvSpPr>
          <p:nvPr>
            <p:ph idx="1"/>
          </p:nvPr>
        </p:nvSpPr>
        <p:spPr>
          <a:xfrm>
            <a:off x="157163" y="1028700"/>
            <a:ext cx="11858625" cy="5700713"/>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Established anaerobe are usually treated for 7 days.</a:t>
            </a:r>
          </a:p>
          <a:p>
            <a:pPr>
              <a:buFont typeface="Wingdings" pitchFamily="2" charset="2"/>
              <a:buChar char="Ø"/>
            </a:pPr>
            <a:r>
              <a:rPr lang="en-US" sz="3200" dirty="0">
                <a:solidFill>
                  <a:srgbClr val="7030A0"/>
                </a:solidFill>
                <a:latin typeface="Times New Roman" pitchFamily="18" charset="0"/>
                <a:cs typeface="Times New Roman" pitchFamily="18" charset="0"/>
              </a:rPr>
              <a:t>The dose per oral is then </a:t>
            </a:r>
            <a:r>
              <a:rPr lang="en-US" sz="3200" dirty="0" smtClean="0">
                <a:solidFill>
                  <a:srgbClr val="7030A0"/>
                </a:solidFill>
                <a:latin typeface="Times New Roman" pitchFamily="18" charset="0"/>
                <a:cs typeface="Times New Roman" pitchFamily="18" charset="0"/>
              </a:rPr>
              <a:t>4oomgs 8 </a:t>
            </a:r>
            <a:r>
              <a:rPr lang="en-US" sz="3200" dirty="0">
                <a:solidFill>
                  <a:srgbClr val="7030A0"/>
                </a:solidFill>
                <a:latin typeface="Times New Roman" pitchFamily="18" charset="0"/>
                <a:cs typeface="Times New Roman" pitchFamily="18" charset="0"/>
              </a:rPr>
              <a:t>hourly for 7 days</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By infusion 500mg 8 hourly.</a:t>
            </a:r>
          </a:p>
          <a:p>
            <a:pPr marL="0" indent="0">
              <a:buNone/>
            </a:pP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For </a:t>
            </a:r>
            <a:r>
              <a:rPr lang="en-US" sz="3200" b="1" dirty="0">
                <a:solidFill>
                  <a:srgbClr val="7030A0"/>
                </a:solidFill>
                <a:latin typeface="Times New Roman" pitchFamily="18" charset="0"/>
                <a:cs typeface="Times New Roman" pitchFamily="18" charset="0"/>
              </a:rPr>
              <a:t>surgical prophylaxis</a:t>
            </a:r>
          </a:p>
          <a:p>
            <a:pPr>
              <a:buFont typeface="Wingdings" pitchFamily="2" charset="2"/>
              <a:buChar char="Ø"/>
            </a:pPr>
            <a:r>
              <a:rPr lang="en-US" sz="3200" dirty="0">
                <a:solidFill>
                  <a:srgbClr val="7030A0"/>
                </a:solidFill>
                <a:latin typeface="Times New Roman" pitchFamily="18" charset="0"/>
                <a:cs typeface="Times New Roman" pitchFamily="18" charset="0"/>
              </a:rPr>
              <a:t>Per oral 400mg 8 hourly started 24 hours before surgery then continued postoperatively by IV infusion </a:t>
            </a:r>
            <a:r>
              <a:rPr lang="en-US" sz="3200" dirty="0" smtClean="0">
                <a:solidFill>
                  <a:srgbClr val="7030A0"/>
                </a:solidFill>
                <a:latin typeface="Times New Roman" pitchFamily="18" charset="0"/>
                <a:cs typeface="Times New Roman" pitchFamily="18" charset="0"/>
              </a:rPr>
              <a:t>for 5—7days. </a:t>
            </a:r>
            <a:endParaRPr lang="en-US" dirty="0"/>
          </a:p>
        </p:txBody>
      </p:sp>
    </p:spTree>
    <p:extLst>
      <p:ext uri="{BB962C8B-B14F-4D97-AF65-F5344CB8AC3E}">
        <p14:creationId xmlns:p14="http://schemas.microsoft.com/office/powerpoint/2010/main" val="24709624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4F80C5-3B79-4750-99AB-E0424842D6BD}"/>
              </a:ext>
            </a:extLst>
          </p:cNvPr>
          <p:cNvSpPr>
            <a:spLocks noGrp="1"/>
          </p:cNvSpPr>
          <p:nvPr>
            <p:ph type="title"/>
          </p:nvPr>
        </p:nvSpPr>
        <p:spPr>
          <a:xfrm>
            <a:off x="100012" y="1"/>
            <a:ext cx="12091987" cy="1100137"/>
          </a:xfrm>
        </p:spPr>
        <p:txBody>
          <a:bodyPr>
            <a:normAutofit/>
          </a:bodyPr>
          <a:lstStyle/>
          <a:p>
            <a:r>
              <a:rPr lang="en-US" sz="4000" b="1" dirty="0" smtClean="0">
                <a:solidFill>
                  <a:srgbClr val="FF0000"/>
                </a:solidFill>
                <a:latin typeface="Times New Roman" pitchFamily="18" charset="0"/>
                <a:ea typeface="+mn-ea"/>
                <a:cs typeface="Times New Roman" pitchFamily="18" charset="0"/>
              </a:rPr>
              <a:t>Adverse Effects</a:t>
            </a: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E3F4BCE-3046-4F46-8490-1AB02EFE2A60}"/>
              </a:ext>
            </a:extLst>
          </p:cNvPr>
          <p:cNvSpPr>
            <a:spLocks noGrp="1"/>
          </p:cNvSpPr>
          <p:nvPr>
            <p:ph idx="1"/>
          </p:nvPr>
        </p:nvSpPr>
        <p:spPr>
          <a:xfrm>
            <a:off x="157163" y="1085850"/>
            <a:ext cx="11858625" cy="5772150"/>
          </a:xfrm>
        </p:spPr>
        <p:txBody>
          <a:bodyPr/>
          <a:lstStyle/>
          <a:p>
            <a:pPr marL="0" indent="0">
              <a:buNone/>
            </a:pPr>
            <a:r>
              <a:rPr lang="en-US" dirty="0"/>
              <a:t> </a:t>
            </a:r>
            <a:r>
              <a:rPr lang="en-US" sz="3200" b="1" dirty="0">
                <a:solidFill>
                  <a:srgbClr val="7030A0"/>
                </a:solidFill>
                <a:latin typeface="Times New Roman" pitchFamily="18" charset="0"/>
                <a:cs typeface="Times New Roman" pitchFamily="18" charset="0"/>
              </a:rPr>
              <a:t>Gastrointestinal discomfort </a:t>
            </a:r>
            <a:r>
              <a:rPr lang="en-US" sz="3200" dirty="0">
                <a:solidFill>
                  <a:srgbClr val="7030A0"/>
                </a:solidFill>
                <a:latin typeface="Times New Roman" pitchFamily="18" charset="0"/>
                <a:cs typeface="Times New Roman" pitchFamily="18" charset="0"/>
              </a:rPr>
              <a:t>(nausea, vomiting, dry mouth, and metallic taste) Advise clients to observe for symptoms and to notify the provider. </a:t>
            </a:r>
          </a:p>
          <a:p>
            <a:pPr marL="0" indent="0">
              <a:buNone/>
            </a:pPr>
            <a:r>
              <a:rPr lang="en-US" sz="3200" b="1" dirty="0" smtClean="0">
                <a:solidFill>
                  <a:srgbClr val="7030A0"/>
                </a:solidFill>
                <a:latin typeface="Times New Roman" pitchFamily="18" charset="0"/>
                <a:cs typeface="Times New Roman" pitchFamily="18" charset="0"/>
              </a:rPr>
              <a:t>Dark urine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Advise clients that this is a harmless effect of metronidazole.</a:t>
            </a:r>
          </a:p>
          <a:p>
            <a:pPr marL="0" indent="0">
              <a:buNone/>
            </a:pPr>
            <a:r>
              <a:rPr lang="en-US" sz="3200" b="1" dirty="0">
                <a:solidFill>
                  <a:srgbClr val="7030A0"/>
                </a:solidFill>
                <a:latin typeface="Times New Roman" pitchFamily="18" charset="0"/>
                <a:cs typeface="Times New Roman" pitchFamily="18" charset="0"/>
              </a:rPr>
              <a:t>CNS symptoms </a:t>
            </a:r>
            <a:r>
              <a:rPr lang="en-US" sz="3200" dirty="0">
                <a:solidFill>
                  <a:srgbClr val="7030A0"/>
                </a:solidFill>
                <a:latin typeface="Times New Roman" pitchFamily="18" charset="0"/>
                <a:cs typeface="Times New Roman" pitchFamily="18" charset="0"/>
              </a:rPr>
              <a:t>(numbness of extremities, ataxia, and seizures) </a:t>
            </a:r>
          </a:p>
          <a:p>
            <a:pPr marL="0" indent="0">
              <a:buNone/>
            </a:pPr>
            <a:r>
              <a:rPr lang="en-US" sz="3200" dirty="0">
                <a:solidFill>
                  <a:srgbClr val="7030A0"/>
                </a:solidFill>
                <a:latin typeface="Times New Roman" pitchFamily="18" charset="0"/>
                <a:cs typeface="Times New Roman" pitchFamily="18" charset="0"/>
              </a:rPr>
              <a:t> Advise clients to notify the provider if symptoms occur. </a:t>
            </a:r>
          </a:p>
          <a:p>
            <a:pPr marL="0" indent="0">
              <a:buNone/>
            </a:pPr>
            <a:r>
              <a:rPr lang="en-US" sz="3200" dirty="0">
                <a:solidFill>
                  <a:srgbClr val="7030A0"/>
                </a:solidFill>
                <a:latin typeface="Times New Roman" pitchFamily="18" charset="0"/>
                <a:cs typeface="Times New Roman" pitchFamily="18" charset="0"/>
              </a:rPr>
              <a:t> Stop metronidazole.</a:t>
            </a:r>
          </a:p>
        </p:txBody>
      </p:sp>
    </p:spTree>
    <p:extLst>
      <p:ext uri="{BB962C8B-B14F-4D97-AF65-F5344CB8AC3E}">
        <p14:creationId xmlns:p14="http://schemas.microsoft.com/office/powerpoint/2010/main" val="3662022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73456-226F-4C65-967A-17EA53116919}"/>
              </a:ext>
            </a:extLst>
          </p:cNvPr>
          <p:cNvSpPr>
            <a:spLocks noGrp="1"/>
          </p:cNvSpPr>
          <p:nvPr>
            <p:ph type="title"/>
          </p:nvPr>
        </p:nvSpPr>
        <p:spPr>
          <a:xfrm>
            <a:off x="185738" y="114301"/>
            <a:ext cx="11168062" cy="942974"/>
          </a:xfrm>
        </p:spPr>
        <p:txBody>
          <a:bodyPr>
            <a:normAutofit/>
          </a:bodyPr>
          <a:lstStyle/>
          <a:p>
            <a:r>
              <a:rPr lang="en-US" b="1" dirty="0">
                <a:solidFill>
                  <a:srgbClr val="FF0000"/>
                </a:solidFill>
                <a:latin typeface="Times New Roman" pitchFamily="18" charset="0"/>
                <a:ea typeface="+mn-ea"/>
                <a:cs typeface="Times New Roman" pitchFamily="18" charset="0"/>
              </a:rPr>
              <a:t>Contraindications/Precautions</a:t>
            </a:r>
            <a:endParaRPr lang="en-US" sz="6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C043D28-3261-4BB2-8728-7AC92B2A487A}"/>
              </a:ext>
            </a:extLst>
          </p:cNvPr>
          <p:cNvSpPr>
            <a:spLocks noGrp="1"/>
          </p:cNvSpPr>
          <p:nvPr>
            <p:ph idx="1"/>
          </p:nvPr>
        </p:nvSpPr>
        <p:spPr>
          <a:xfrm>
            <a:off x="214313" y="1014412"/>
            <a:ext cx="11139487" cy="5629275"/>
          </a:xfrm>
        </p:spPr>
        <p:txBody>
          <a:bodyPr/>
          <a:lstStyle/>
          <a:p>
            <a:r>
              <a:rPr lang="en-US" dirty="0"/>
              <a:t> </a:t>
            </a:r>
            <a:r>
              <a:rPr lang="en-US" sz="3200" dirty="0">
                <a:solidFill>
                  <a:srgbClr val="7030A0"/>
                </a:solidFill>
                <a:latin typeface="Times New Roman" pitchFamily="18" charset="0"/>
                <a:cs typeface="Times New Roman" pitchFamily="18" charset="0"/>
              </a:rPr>
              <a:t>Use cautiously in clients with renal dysfunction to prevent accumulation of toxic levels with prolonged use.</a:t>
            </a:r>
          </a:p>
          <a:p>
            <a:r>
              <a:rPr lang="en-US" sz="3200" dirty="0">
                <a:solidFill>
                  <a:srgbClr val="7030A0"/>
                </a:solidFill>
                <a:latin typeface="Times New Roman" pitchFamily="18" charset="0"/>
                <a:cs typeface="Times New Roman" pitchFamily="18" charset="0"/>
              </a:rPr>
              <a:t> Avoid use during the first trimester of pregnancy and use with caution during the rest of pregnancy because metronidazole can pass through the placenta.</a:t>
            </a:r>
          </a:p>
        </p:txBody>
      </p:sp>
    </p:spTree>
    <p:extLst>
      <p:ext uri="{BB962C8B-B14F-4D97-AF65-F5344CB8AC3E}">
        <p14:creationId xmlns:p14="http://schemas.microsoft.com/office/powerpoint/2010/main" val="9884831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E1912-AA76-4086-A83C-ED44FE60F0BC}"/>
              </a:ext>
            </a:extLst>
          </p:cNvPr>
          <p:cNvSpPr>
            <a:spLocks noGrp="1"/>
          </p:cNvSpPr>
          <p:nvPr>
            <p:ph type="title"/>
          </p:nvPr>
        </p:nvSpPr>
        <p:spPr>
          <a:xfrm>
            <a:off x="171450" y="142876"/>
            <a:ext cx="11182350" cy="928688"/>
          </a:xfrm>
        </p:spPr>
        <p:txBody>
          <a:bodyPr>
            <a:normAutofit/>
          </a:bodyPr>
          <a:lstStyle/>
          <a:p>
            <a:r>
              <a:rPr lang="en-US" sz="4000" b="1" dirty="0">
                <a:solidFill>
                  <a:srgbClr val="FF0000"/>
                </a:solidFill>
                <a:latin typeface="Times New Roman" pitchFamily="18" charset="0"/>
                <a:ea typeface="+mn-ea"/>
                <a:cs typeface="Times New Roman" pitchFamily="18" charset="0"/>
              </a:rPr>
              <a:t>Interactions</a:t>
            </a:r>
            <a:endParaRPr lang="en-US" sz="60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7A82A54-EA57-4794-890D-F362C9120158}"/>
              </a:ext>
            </a:extLst>
          </p:cNvPr>
          <p:cNvSpPr>
            <a:spLocks noGrp="1"/>
          </p:cNvSpPr>
          <p:nvPr>
            <p:ph idx="1"/>
          </p:nvPr>
        </p:nvSpPr>
        <p:spPr>
          <a:xfrm>
            <a:off x="200025" y="1028700"/>
            <a:ext cx="11830050" cy="5700713"/>
          </a:xfrm>
        </p:spPr>
        <p:txBody>
          <a:bodyPr/>
          <a:lstStyle/>
          <a:p>
            <a:pPr>
              <a:buFont typeface="Wingdings" pitchFamily="2" charset="2"/>
              <a:buChar char="§"/>
            </a:pPr>
            <a:r>
              <a:rPr lang="en-US" sz="3200" dirty="0" smtClean="0">
                <a:solidFill>
                  <a:srgbClr val="7030A0"/>
                </a:solidFill>
                <a:latin typeface="Times New Roman" pitchFamily="18" charset="0"/>
                <a:cs typeface="Times New Roman" pitchFamily="18" charset="0"/>
              </a:rPr>
              <a:t>Alcohol </a:t>
            </a:r>
            <a:r>
              <a:rPr lang="en-US" sz="3200" dirty="0">
                <a:solidFill>
                  <a:srgbClr val="7030A0"/>
                </a:solidFill>
                <a:latin typeface="Times New Roman" pitchFamily="18" charset="0"/>
                <a:cs typeface="Times New Roman" pitchFamily="18" charset="0"/>
              </a:rPr>
              <a:t>causes a disulfiram-like reaction/ Advise clients to avoid alcohol consumption.</a:t>
            </a:r>
          </a:p>
          <a:p>
            <a:pPr>
              <a:buFont typeface="Wingdings" pitchFamily="2" charset="2"/>
              <a:buChar char="§"/>
            </a:pPr>
            <a:r>
              <a:rPr lang="en-US" sz="3200" dirty="0">
                <a:solidFill>
                  <a:srgbClr val="7030A0"/>
                </a:solidFill>
                <a:latin typeface="Times New Roman" pitchFamily="18" charset="0"/>
                <a:cs typeface="Times New Roman" pitchFamily="18" charset="0"/>
              </a:rPr>
              <a:t> Metronidazole inhibits inactivation of warfarin. </a:t>
            </a:r>
          </a:p>
          <a:p>
            <a:pPr>
              <a:buFont typeface="Wingdings" pitchFamily="2" charset="2"/>
              <a:buChar char="§"/>
            </a:pPr>
            <a:r>
              <a:rPr lang="en-US" sz="3200" dirty="0">
                <a:solidFill>
                  <a:srgbClr val="7030A0"/>
                </a:solidFill>
                <a:latin typeface="Times New Roman" pitchFamily="18" charset="0"/>
                <a:cs typeface="Times New Roman" pitchFamily="18" charset="0"/>
              </a:rPr>
              <a:t> Monitor prothrombin time and INR, and adjust warfarin dosage </a:t>
            </a:r>
            <a:r>
              <a:rPr lang="en-US" sz="3200" dirty="0" smtClean="0">
                <a:solidFill>
                  <a:srgbClr val="7030A0"/>
                </a:solidFill>
                <a:latin typeface="Times New Roman" pitchFamily="18" charset="0"/>
                <a:cs typeface="Times New Roman" pitchFamily="18" charset="0"/>
              </a:rPr>
              <a:t>accordingly.</a:t>
            </a:r>
            <a:endParaRPr lang="en-US" sz="3200" dirty="0">
              <a:solidFill>
                <a:srgbClr val="7030A0"/>
              </a:solidFill>
              <a:latin typeface="Times New Roman" pitchFamily="18" charset="0"/>
              <a:cs typeface="Times New Roman" pitchFamily="18" charset="0"/>
            </a:endParaRPr>
          </a:p>
          <a:p>
            <a:pPr>
              <a:buFont typeface="Wingdings" pitchFamily="2" charset="2"/>
              <a:buChar char="§"/>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3796669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F03693-0E1F-44FB-823A-96F54B07ACC5}"/>
              </a:ext>
            </a:extLst>
          </p:cNvPr>
          <p:cNvSpPr>
            <a:spLocks noGrp="1"/>
          </p:cNvSpPr>
          <p:nvPr>
            <p:ph idx="1"/>
          </p:nvPr>
        </p:nvSpPr>
        <p:spPr>
          <a:xfrm>
            <a:off x="328613" y="242888"/>
            <a:ext cx="11701462" cy="6400800"/>
          </a:xfrm>
        </p:spPr>
        <p:txBody>
          <a:bodyPr>
            <a:normAutofit/>
          </a:bodyPr>
          <a:lstStyle/>
          <a:p>
            <a:pPr marL="0" indent="0">
              <a:buNone/>
            </a:pPr>
            <a:r>
              <a:rPr lang="en-US" dirty="0" smtClean="0"/>
              <a:t>	</a:t>
            </a:r>
            <a:r>
              <a:rPr lang="en-US" sz="4800" b="1" dirty="0" smtClean="0">
                <a:solidFill>
                  <a:srgbClr val="FF0000"/>
                </a:solidFill>
                <a:latin typeface="Times New Roman" pitchFamily="18" charset="0"/>
                <a:cs typeface="Times New Roman" pitchFamily="18" charset="0"/>
              </a:rPr>
              <a:t>Precautions </a:t>
            </a:r>
            <a:endParaRPr lang="en-US" dirty="0"/>
          </a:p>
          <a:p>
            <a:r>
              <a:rPr lang="en-US" sz="3200" dirty="0" smtClean="0">
                <a:solidFill>
                  <a:srgbClr val="7030A0"/>
                </a:solidFill>
                <a:latin typeface="Times New Roman" pitchFamily="18" charset="0"/>
                <a:cs typeface="Times New Roman" pitchFamily="18" charset="0"/>
              </a:rPr>
              <a:t>Administer </a:t>
            </a:r>
            <a:r>
              <a:rPr lang="en-US" sz="3200" dirty="0">
                <a:solidFill>
                  <a:srgbClr val="7030A0"/>
                </a:solidFill>
                <a:latin typeface="Times New Roman" pitchFamily="18" charset="0"/>
                <a:cs typeface="Times New Roman" pitchFamily="18" charset="0"/>
              </a:rPr>
              <a:t>by oral or IV route. </a:t>
            </a:r>
          </a:p>
          <a:p>
            <a:r>
              <a:rPr lang="en-US" sz="3200" dirty="0">
                <a:solidFill>
                  <a:srgbClr val="7030A0"/>
                </a:solidFill>
                <a:latin typeface="Times New Roman" pitchFamily="18" charset="0"/>
                <a:cs typeface="Times New Roman" pitchFamily="18" charset="0"/>
              </a:rPr>
              <a:t> Instruct clients to complete the prescribed course of antimicrobial therapy, even though symptoms may resolve before the full course is completed. </a:t>
            </a:r>
          </a:p>
          <a:p>
            <a:pPr marL="0" indent="0">
              <a:buNone/>
            </a:pPr>
            <a:r>
              <a:rPr lang="en-US" sz="3200" b="1" dirty="0">
                <a:solidFill>
                  <a:srgbClr val="7030A0"/>
                </a:solidFill>
                <a:latin typeface="Times New Roman" pitchFamily="18" charset="0"/>
                <a:cs typeface="Times New Roman" pitchFamily="18" charset="0"/>
              </a:rPr>
              <a:t>Nursing Evaluation of Medication Effectiveness </a:t>
            </a:r>
          </a:p>
          <a:p>
            <a:r>
              <a:rPr lang="en-US" sz="3200" dirty="0">
                <a:solidFill>
                  <a:srgbClr val="7030A0"/>
                </a:solidFill>
                <a:latin typeface="Times New Roman" pitchFamily="18" charset="0"/>
                <a:cs typeface="Times New Roman" pitchFamily="18" charset="0"/>
              </a:rPr>
              <a:t> Depending on therapeutic intent, effectiveness may be evidenced by:  Improvement of symptoms (resolution of bloody mucoid diarrhea, formed stools, negative stool results for ameba and Giardia, , decrease or absence of watery vaginal/ urethral discharge, negative blood cultures for anaerobic organisms in the CNS, blood, bones and joints, and soft tissues</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5449934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3FD35-F1F0-4DC2-AEC1-0EAF6E5D7A29}"/>
              </a:ext>
            </a:extLst>
          </p:cNvPr>
          <p:cNvSpPr>
            <a:spLocks noGrp="1"/>
          </p:cNvSpPr>
          <p:nvPr>
            <p:ph type="title"/>
          </p:nvPr>
        </p:nvSpPr>
        <p:spPr>
          <a:xfrm>
            <a:off x="228600" y="1"/>
            <a:ext cx="11125200" cy="1000124"/>
          </a:xfrm>
        </p:spPr>
        <p:txBody>
          <a:bodyPr/>
          <a:lstStyle/>
          <a:p>
            <a:r>
              <a:rPr lang="en-US" dirty="0"/>
              <a:t>    </a:t>
            </a:r>
            <a:r>
              <a:rPr lang="en-US" b="1" dirty="0" smtClean="0">
                <a:solidFill>
                  <a:srgbClr val="FF0000"/>
                </a:solidFill>
                <a:latin typeface="Times New Roman" pitchFamily="18" charset="0"/>
                <a:cs typeface="Times New Roman" pitchFamily="18" charset="0"/>
              </a:rPr>
              <a:t>Chloramphenicol</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A61B753-FA96-4E42-BF8D-E195A7384B11}"/>
              </a:ext>
            </a:extLst>
          </p:cNvPr>
          <p:cNvSpPr>
            <a:spLocks noGrp="1"/>
          </p:cNvSpPr>
          <p:nvPr>
            <p:ph idx="1"/>
          </p:nvPr>
        </p:nvSpPr>
        <p:spPr>
          <a:xfrm>
            <a:off x="171450" y="1014412"/>
            <a:ext cx="11901488" cy="5843587"/>
          </a:xfrm>
        </p:spPr>
        <p:txBody>
          <a:bodyPr>
            <a:norm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It is soluble in water and poorly soluble in alcohol</a:t>
            </a:r>
          </a:p>
          <a:p>
            <a:pPr>
              <a:buFont typeface="Wingdings" pitchFamily="2" charset="2"/>
              <a:buChar char="Ø"/>
            </a:pPr>
            <a:r>
              <a:rPr lang="en-US" sz="3200" dirty="0">
                <a:solidFill>
                  <a:srgbClr val="7030A0"/>
                </a:solidFill>
                <a:latin typeface="Times New Roman" pitchFamily="18" charset="0"/>
                <a:cs typeface="Times New Roman" pitchFamily="18" charset="0"/>
              </a:rPr>
              <a:t>Chloramphenicol succinate which is used for parenteral administration is highly water </a:t>
            </a:r>
            <a:r>
              <a:rPr lang="en-US" sz="3200" dirty="0" smtClean="0">
                <a:solidFill>
                  <a:srgbClr val="7030A0"/>
                </a:solidFill>
                <a:latin typeface="Times New Roman" pitchFamily="18" charset="0"/>
                <a:cs typeface="Times New Roman" pitchFamily="18" charset="0"/>
              </a:rPr>
              <a:t>soluble. </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6369040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40E4A7-B059-4147-86FC-E6EC9CAF0518}"/>
              </a:ext>
            </a:extLst>
          </p:cNvPr>
          <p:cNvSpPr>
            <a:spLocks noGrp="1"/>
          </p:cNvSpPr>
          <p:nvPr>
            <p:ph type="title"/>
          </p:nvPr>
        </p:nvSpPr>
        <p:spPr>
          <a:xfrm>
            <a:off x="128588" y="-571500"/>
            <a:ext cx="11225212" cy="1700213"/>
          </a:xfrm>
        </p:spPr>
        <p:txBody>
          <a:bodyPr>
            <a:normAutofit/>
          </a:bodyPr>
          <a:lstStyle/>
          <a:p>
            <a:r>
              <a:rPr lang="en-US" sz="4800" b="1" dirty="0">
                <a:solidFill>
                  <a:srgbClr val="FF0000"/>
                </a:solidFill>
                <a:latin typeface="Times New Roman" pitchFamily="18" charset="0"/>
                <a:cs typeface="Times New Roman" pitchFamily="18" charset="0"/>
              </a:rPr>
              <a:t>P</a:t>
            </a:r>
            <a:r>
              <a:rPr lang="en-US" sz="4800" b="1" dirty="0" smtClean="0">
                <a:solidFill>
                  <a:srgbClr val="FF0000"/>
                </a:solidFill>
                <a:latin typeface="Times New Roman" pitchFamily="18" charset="0"/>
                <a:cs typeface="Times New Roman" pitchFamily="18" charset="0"/>
              </a:rPr>
              <a:t>harmacokinetics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FC34F19-2C13-47BC-A178-2F0B20E6993A}"/>
              </a:ext>
            </a:extLst>
          </p:cNvPr>
          <p:cNvSpPr>
            <a:spLocks noGrp="1"/>
          </p:cNvSpPr>
          <p:nvPr>
            <p:ph idx="1"/>
          </p:nvPr>
        </p:nvSpPr>
        <p:spPr>
          <a:xfrm>
            <a:off x="200025" y="542925"/>
            <a:ext cx="11858625" cy="6315075"/>
          </a:xfrm>
        </p:spPr>
        <p:txBody>
          <a:bodyPr>
            <a:normAutofit/>
          </a:bodyPr>
          <a:lstStyle/>
          <a:p>
            <a:pPr>
              <a:buFont typeface="Wingdings" pitchFamily="2" charset="2"/>
              <a:buChar char="§"/>
            </a:pPr>
            <a:r>
              <a:rPr lang="en-US" sz="3200" dirty="0">
                <a:solidFill>
                  <a:srgbClr val="7030A0"/>
                </a:solidFill>
                <a:latin typeface="Times New Roman" pitchFamily="18" charset="0"/>
                <a:cs typeface="Times New Roman" pitchFamily="18" charset="0"/>
              </a:rPr>
              <a:t>The usual dosage of chloramphenicol is 50-100mg/kg/d.</a:t>
            </a:r>
          </a:p>
          <a:p>
            <a:pPr>
              <a:buFont typeface="Wingdings" pitchFamily="2" charset="2"/>
              <a:buChar char="§"/>
            </a:pPr>
            <a:r>
              <a:rPr lang="en-US" sz="3200" dirty="0">
                <a:solidFill>
                  <a:srgbClr val="7030A0"/>
                </a:solidFill>
                <a:latin typeface="Times New Roman" pitchFamily="18" charset="0"/>
                <a:cs typeface="Times New Roman" pitchFamily="18" charset="0"/>
              </a:rPr>
              <a:t>After oral administration crystalline chloramphenicol is rapidly and completely absorbed.</a:t>
            </a:r>
          </a:p>
          <a:p>
            <a:pPr>
              <a:buFont typeface="Wingdings" pitchFamily="2" charset="2"/>
              <a:buChar char="§"/>
            </a:pPr>
            <a:r>
              <a:rPr lang="en-US" sz="3200" dirty="0">
                <a:solidFill>
                  <a:srgbClr val="7030A0"/>
                </a:solidFill>
                <a:latin typeface="Times New Roman" pitchFamily="18" charset="0"/>
                <a:cs typeface="Times New Roman" pitchFamily="18" charset="0"/>
              </a:rPr>
              <a:t>A 1g oral dose produces blood levels between 10and 15mcg/ml</a:t>
            </a:r>
          </a:p>
          <a:p>
            <a:pPr>
              <a:buFont typeface="Wingdings" pitchFamily="2" charset="2"/>
              <a:buChar char="§"/>
            </a:pPr>
            <a:r>
              <a:rPr lang="en-US" sz="3200" dirty="0">
                <a:solidFill>
                  <a:srgbClr val="7030A0"/>
                </a:solidFill>
                <a:latin typeface="Times New Roman" pitchFamily="18" charset="0"/>
                <a:cs typeface="Times New Roman" pitchFamily="18" charset="0"/>
              </a:rPr>
              <a:t>Chloramphenicol palmitate is a pro drug that is hydrolyzed in the intestine to yield free chloramphenicol.</a:t>
            </a:r>
          </a:p>
          <a:p>
            <a:pPr marL="0" indent="0">
              <a:buNone/>
            </a:pPr>
            <a:r>
              <a:rPr lang="en-US" sz="3200" b="1" dirty="0" err="1" smtClean="0">
                <a:solidFill>
                  <a:srgbClr val="7030A0"/>
                </a:solidFill>
                <a:latin typeface="Times New Roman" pitchFamily="18" charset="0"/>
                <a:cs typeface="Times New Roman" pitchFamily="18" charset="0"/>
              </a:rPr>
              <a:t>Pharmacodynamic</a:t>
            </a:r>
            <a:endParaRPr lang="en-US" sz="3200" b="1"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chloramphenicol potent inhibitor of microbial protein synthesis.</a:t>
            </a:r>
          </a:p>
          <a:p>
            <a:pPr marL="0" indent="0">
              <a:buNone/>
            </a:pPr>
            <a:r>
              <a:rPr lang="en-US" sz="3200" dirty="0">
                <a:solidFill>
                  <a:srgbClr val="7030A0"/>
                </a:solidFill>
                <a:latin typeface="Times New Roman" pitchFamily="18" charset="0"/>
                <a:cs typeface="Times New Roman" pitchFamily="18" charset="0"/>
              </a:rPr>
              <a:t>It binds to the 50s sub unit of the bacteria ribosome</a:t>
            </a:r>
          </a:p>
          <a:p>
            <a:pPr marL="0" indent="0">
              <a:buNone/>
            </a:pPr>
            <a:r>
              <a:rPr lang="en-US" sz="3200" dirty="0">
                <a:solidFill>
                  <a:srgbClr val="7030A0"/>
                </a:solidFill>
                <a:latin typeface="Times New Roman" pitchFamily="18" charset="0"/>
                <a:cs typeface="Times New Roman" pitchFamily="18" charset="0"/>
              </a:rPr>
              <a:t>It is bacteriostatic, broad spectrum against both aerobic and anaerobic gram positive and gram negative  bacterial.</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712187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427AA9-388A-464D-8145-E5664FA54D24}"/>
              </a:ext>
            </a:extLst>
          </p:cNvPr>
          <p:cNvSpPr>
            <a:spLocks noGrp="1"/>
          </p:cNvSpPr>
          <p:nvPr>
            <p:ph type="title"/>
          </p:nvPr>
        </p:nvSpPr>
        <p:spPr>
          <a:xfrm>
            <a:off x="0" y="1"/>
            <a:ext cx="11353800" cy="1690688"/>
          </a:xfrm>
        </p:spPr>
        <p:txBody>
          <a:bodyPr>
            <a:normAutofit/>
          </a:bodyPr>
          <a:lstStyle/>
          <a:p>
            <a:r>
              <a:rPr lang="en-US" sz="4800" b="1" dirty="0" smtClean="0">
                <a:solidFill>
                  <a:srgbClr val="FF0000"/>
                </a:solidFill>
                <a:latin typeface="Times New Roman" pitchFamily="18" charset="0"/>
                <a:cs typeface="Times New Roman" pitchFamily="18" charset="0"/>
              </a:rPr>
              <a:t>Indications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2F853B2-A1EB-4F7B-B85D-E5BA674D513A}"/>
              </a:ext>
            </a:extLst>
          </p:cNvPr>
          <p:cNvSpPr>
            <a:spLocks noGrp="1"/>
          </p:cNvSpPr>
          <p:nvPr>
            <p:ph idx="1"/>
          </p:nvPr>
        </p:nvSpPr>
        <p:spPr>
          <a:xfrm>
            <a:off x="157163" y="1185862"/>
            <a:ext cx="11872912" cy="5557837"/>
          </a:xfrm>
        </p:spPr>
        <p:txBody>
          <a:bodyPr/>
          <a:lstStyle/>
          <a:p>
            <a:pPr>
              <a:buFont typeface="Wingdings" pitchFamily="2" charset="2"/>
              <a:buChar char="§"/>
            </a:pPr>
            <a:r>
              <a:rPr lang="en-US" dirty="0" smtClean="0"/>
              <a:t> </a:t>
            </a:r>
            <a:r>
              <a:rPr lang="en-US" sz="3200" dirty="0" smtClean="0">
                <a:solidFill>
                  <a:srgbClr val="7030A0"/>
                </a:solidFill>
                <a:latin typeface="Times New Roman" pitchFamily="18" charset="0"/>
                <a:cs typeface="Times New Roman" pitchFamily="18" charset="0"/>
              </a:rPr>
              <a:t>It is rarely used due to it potential toxicity and bacterial resistance.</a:t>
            </a:r>
          </a:p>
          <a:p>
            <a:pPr>
              <a:buFont typeface="Wingdings" pitchFamily="2" charset="2"/>
              <a:buChar char="§"/>
            </a:pPr>
            <a:r>
              <a:rPr lang="en-US" sz="3200" dirty="0" smtClean="0">
                <a:solidFill>
                  <a:srgbClr val="7030A0"/>
                </a:solidFill>
                <a:latin typeface="Times New Roman" pitchFamily="18" charset="0"/>
                <a:cs typeface="Times New Roman" pitchFamily="18" charset="0"/>
              </a:rPr>
              <a:t>Used </a:t>
            </a:r>
            <a:r>
              <a:rPr lang="en-US" sz="3200" dirty="0">
                <a:solidFill>
                  <a:srgbClr val="7030A0"/>
                </a:solidFill>
                <a:latin typeface="Times New Roman" pitchFamily="18" charset="0"/>
                <a:cs typeface="Times New Roman" pitchFamily="18" charset="0"/>
              </a:rPr>
              <a:t>to treat; serious rickettsia infections such as  typhus and rocky mountain spotted fever.</a:t>
            </a:r>
          </a:p>
          <a:p>
            <a:pPr>
              <a:buFont typeface="Wingdings" pitchFamily="2" charset="2"/>
              <a:buChar char="§"/>
            </a:pPr>
            <a:r>
              <a:rPr lang="en-US" sz="3200" dirty="0">
                <a:solidFill>
                  <a:srgbClr val="7030A0"/>
                </a:solidFill>
                <a:latin typeface="Times New Roman" pitchFamily="18" charset="0"/>
                <a:cs typeface="Times New Roman" pitchFamily="18" charset="0"/>
              </a:rPr>
              <a:t>Alternative for beta lactam antibiotics for treatment of meningococcal meningitis and pneumococcal  meningitis</a:t>
            </a:r>
          </a:p>
          <a:p>
            <a:pPr>
              <a:buFont typeface="Wingdings" pitchFamily="2" charset="2"/>
              <a:buChar char="§"/>
            </a:pPr>
            <a:r>
              <a:rPr lang="en-US" sz="3200" dirty="0">
                <a:solidFill>
                  <a:srgbClr val="7030A0"/>
                </a:solidFill>
                <a:latin typeface="Times New Roman" pitchFamily="18" charset="0"/>
                <a:cs typeface="Times New Roman" pitchFamily="18" charset="0"/>
              </a:rPr>
              <a:t>Topical eye </a:t>
            </a:r>
            <a:r>
              <a:rPr lang="en-US" sz="3200" dirty="0" smtClean="0">
                <a:solidFill>
                  <a:srgbClr val="7030A0"/>
                </a:solidFill>
                <a:latin typeface="Times New Roman" pitchFamily="18" charset="0"/>
                <a:cs typeface="Times New Roman" pitchFamily="18" charset="0"/>
              </a:rPr>
              <a:t>infections.</a:t>
            </a:r>
            <a:endParaRPr lang="en-US" sz="3200" dirty="0">
              <a:solidFill>
                <a:srgbClr val="7030A0"/>
              </a:solidFill>
              <a:latin typeface="Times New Roman" pitchFamily="18" charset="0"/>
              <a:cs typeface="Times New Roman" pitchFamily="18" charset="0"/>
            </a:endParaRPr>
          </a:p>
          <a:p>
            <a:pPr>
              <a:buFont typeface="Wingdings" pitchFamily="2" charset="2"/>
              <a:buChar char="§"/>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055111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B5C32-CF74-4504-B416-D50AE5B9B4D9}"/>
              </a:ext>
            </a:extLst>
          </p:cNvPr>
          <p:cNvSpPr>
            <a:spLocks noGrp="1"/>
          </p:cNvSpPr>
          <p:nvPr>
            <p:ph type="title"/>
          </p:nvPr>
        </p:nvSpPr>
        <p:spPr>
          <a:xfrm>
            <a:off x="200025" y="142876"/>
            <a:ext cx="11858625" cy="1085850"/>
          </a:xfrm>
        </p:spPr>
        <p:txBody>
          <a:bodyPr/>
          <a:lstStyle/>
          <a:p>
            <a:r>
              <a:rPr lang="en-US" dirty="0"/>
              <a:t>      </a:t>
            </a:r>
            <a:r>
              <a:rPr lang="en-US" sz="5400" b="1" dirty="0" smtClean="0">
                <a:solidFill>
                  <a:srgbClr val="FF0000"/>
                </a:solidFill>
                <a:latin typeface="Times New Roman" pitchFamily="18" charset="0"/>
                <a:cs typeface="Times New Roman" pitchFamily="18" charset="0"/>
              </a:rPr>
              <a:t>Drug </a:t>
            </a:r>
            <a:r>
              <a:rPr lang="en-US" sz="5400" b="1" dirty="0">
                <a:solidFill>
                  <a:srgbClr val="FF0000"/>
                </a:solidFill>
                <a:latin typeface="Times New Roman" pitchFamily="18" charset="0"/>
                <a:cs typeface="Times New Roman" pitchFamily="18" charset="0"/>
              </a:rPr>
              <a:t>development</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0FC4942-6037-4CEB-A291-29738CEAD7C4}"/>
              </a:ext>
            </a:extLst>
          </p:cNvPr>
          <p:cNvSpPr>
            <a:spLocks noGrp="1"/>
          </p:cNvSpPr>
          <p:nvPr>
            <p:ph idx="1"/>
          </p:nvPr>
        </p:nvSpPr>
        <p:spPr>
          <a:xfrm>
            <a:off x="157163" y="1243013"/>
            <a:ext cx="11872912" cy="5429250"/>
          </a:xfrm>
        </p:spPr>
        <p:txBody>
          <a:bodyPr>
            <a:noAutofit/>
          </a:bodyPr>
          <a:lstStyle/>
          <a:p>
            <a:r>
              <a:rPr lang="en-US" sz="3200" dirty="0">
                <a:solidFill>
                  <a:srgbClr val="7030A0"/>
                </a:solidFill>
                <a:latin typeface="Times New Roman" pitchFamily="18" charset="0"/>
                <a:cs typeface="Times New Roman" pitchFamily="18" charset="0"/>
              </a:rPr>
              <a:t>After a </a:t>
            </a:r>
            <a:r>
              <a:rPr lang="en-US" sz="3200" dirty="0" smtClean="0">
                <a:solidFill>
                  <a:srgbClr val="7030A0"/>
                </a:solidFill>
                <a:latin typeface="Times New Roman" pitchFamily="18" charset="0"/>
                <a:cs typeface="Times New Roman" pitchFamily="18" charset="0"/>
              </a:rPr>
              <a:t>chemicals </a:t>
            </a:r>
            <a:r>
              <a:rPr lang="en-US" sz="3200" dirty="0">
                <a:solidFill>
                  <a:srgbClr val="7030A0"/>
                </a:solidFill>
                <a:latin typeface="Times New Roman" pitchFamily="18" charset="0"/>
                <a:cs typeface="Times New Roman" pitchFamily="18" charset="0"/>
              </a:rPr>
              <a:t>that has shown therapeutic value has been identified, it must </a:t>
            </a:r>
            <a:r>
              <a:rPr lang="en-US" sz="3200" dirty="0" smtClean="0">
                <a:solidFill>
                  <a:srgbClr val="7030A0"/>
                </a:solidFill>
                <a:latin typeface="Times New Roman" pitchFamily="18" charset="0"/>
                <a:cs typeface="Times New Roman" pitchFamily="18" charset="0"/>
              </a:rPr>
              <a:t>undergoes </a:t>
            </a:r>
            <a:r>
              <a:rPr lang="en-US" sz="3200" dirty="0">
                <a:solidFill>
                  <a:srgbClr val="7030A0"/>
                </a:solidFill>
                <a:latin typeface="Times New Roman" pitchFamily="18" charset="0"/>
                <a:cs typeface="Times New Roman" pitchFamily="18" charset="0"/>
              </a:rPr>
              <a:t>a series of  scientific test to evaluate its actual therapeutic and toxic effects. The process is controlled by legally established bodies e.g. pharmacy and poisons board and food &amp; drug administration (FDA)development IN Kenya and USA respectively. Before receiving legal approval to be marketed to the public ,drugs must pass through several sequential stages of development.</a:t>
            </a:r>
          </a:p>
          <a:p>
            <a:pPr marL="0" indent="0">
              <a:buNone/>
            </a:pPr>
            <a:r>
              <a:rPr lang="en-US" sz="3200" b="1" dirty="0">
                <a:solidFill>
                  <a:srgbClr val="7030A0"/>
                </a:solidFill>
                <a:latin typeface="Times New Roman" pitchFamily="18" charset="0"/>
                <a:cs typeface="Times New Roman" pitchFamily="18" charset="0"/>
              </a:rPr>
              <a:t>    Pre-clinical trials: this</a:t>
            </a:r>
            <a:r>
              <a:rPr lang="en-US" sz="3200" dirty="0">
                <a:solidFill>
                  <a:srgbClr val="7030A0"/>
                </a:solidFill>
                <a:latin typeface="Times New Roman" pitchFamily="18" charset="0"/>
                <a:cs typeface="Times New Roman" pitchFamily="18" charset="0"/>
              </a:rPr>
              <a:t> phase involves testing the drug on laboratory animals to test their pharmacodynamics,  pharmacokinetics and toxicology.  The toxicity studies include mutagenic, carcinogenic and reproductive studies.  </a:t>
            </a:r>
          </a:p>
        </p:txBody>
      </p:sp>
    </p:spTree>
    <p:extLst>
      <p:ext uri="{BB962C8B-B14F-4D97-AF65-F5344CB8AC3E}">
        <p14:creationId xmlns:p14="http://schemas.microsoft.com/office/powerpoint/2010/main" val="729289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171D9F1-DB96-4FDE-B2B5-BE39B6E96D36}"/>
              </a:ext>
            </a:extLst>
          </p:cNvPr>
          <p:cNvSpPr>
            <a:spLocks noGrp="1"/>
          </p:cNvSpPr>
          <p:nvPr>
            <p:ph idx="1"/>
          </p:nvPr>
        </p:nvSpPr>
        <p:spPr>
          <a:xfrm>
            <a:off x="142875" y="-1"/>
            <a:ext cx="12049125" cy="6715125"/>
          </a:xfrm>
        </p:spPr>
        <p:txBody>
          <a:bodyPr>
            <a:normAutofit lnSpcReduction="10000"/>
          </a:bodyPr>
          <a:lstStyle/>
          <a:p>
            <a:pPr marL="0" indent="0">
              <a:buNone/>
            </a:pPr>
            <a:r>
              <a:rPr lang="en-US" sz="3600" b="1" dirty="0"/>
              <a:t>             </a:t>
            </a:r>
            <a:r>
              <a:rPr lang="en-US" sz="4400" b="1" dirty="0" smtClean="0">
                <a:solidFill>
                  <a:srgbClr val="FF0000"/>
                </a:solidFill>
                <a:latin typeface="Times New Roman" pitchFamily="18" charset="0"/>
                <a:cs typeface="Times New Roman" pitchFamily="18" charset="0"/>
              </a:rPr>
              <a:t>Adverse </a:t>
            </a:r>
            <a:r>
              <a:rPr lang="en-US" sz="4400" b="1" dirty="0">
                <a:solidFill>
                  <a:srgbClr val="FF0000"/>
                </a:solidFill>
                <a:latin typeface="Times New Roman" pitchFamily="18" charset="0"/>
                <a:cs typeface="Times New Roman" pitchFamily="18" charset="0"/>
              </a:rPr>
              <a:t>reactions</a:t>
            </a:r>
            <a:endParaRPr lang="en-US" sz="3600" b="1" dirty="0">
              <a:solidFill>
                <a:srgbClr val="FF0000"/>
              </a:solidFill>
              <a:latin typeface="Times New Roman" pitchFamily="18" charset="0"/>
              <a:cs typeface="Times New Roman" pitchFamily="18" charset="0"/>
            </a:endParaRPr>
          </a:p>
          <a:p>
            <a:pPr marL="0" indent="0">
              <a:buNone/>
            </a:pPr>
            <a:r>
              <a:rPr lang="en-US" sz="3200" b="1" dirty="0">
                <a:solidFill>
                  <a:srgbClr val="7030A0"/>
                </a:solidFill>
                <a:latin typeface="Times New Roman" pitchFamily="18" charset="0"/>
                <a:cs typeface="Times New Roman" pitchFamily="18" charset="0"/>
              </a:rPr>
              <a:t>GIT disturbance </a:t>
            </a:r>
            <a:r>
              <a:rPr lang="en-US" sz="3200" dirty="0">
                <a:solidFill>
                  <a:srgbClr val="7030A0"/>
                </a:solidFill>
                <a:latin typeface="Times New Roman" pitchFamily="18" charset="0"/>
                <a:cs typeface="Times New Roman" pitchFamily="18" charset="0"/>
              </a:rPr>
              <a:t>nausea, vomiting and diarrhea.</a:t>
            </a:r>
          </a:p>
          <a:p>
            <a:pPr>
              <a:buFont typeface="Wingdings" pitchFamily="2" charset="2"/>
              <a:buChar char="ü"/>
            </a:pPr>
            <a:r>
              <a:rPr lang="en-US" sz="3200" dirty="0" smtClean="0">
                <a:solidFill>
                  <a:srgbClr val="7030A0"/>
                </a:solidFill>
                <a:latin typeface="Times New Roman" pitchFamily="18" charset="0"/>
                <a:cs typeface="Times New Roman" pitchFamily="18" charset="0"/>
              </a:rPr>
              <a:t>This </a:t>
            </a:r>
            <a:r>
              <a:rPr lang="en-US" sz="3200" dirty="0">
                <a:solidFill>
                  <a:srgbClr val="7030A0"/>
                </a:solidFill>
                <a:latin typeface="Times New Roman" pitchFamily="18" charset="0"/>
                <a:cs typeface="Times New Roman" pitchFamily="18" charset="0"/>
              </a:rPr>
              <a:t>rare in children.</a:t>
            </a:r>
          </a:p>
          <a:p>
            <a:pPr>
              <a:buFont typeface="Wingdings" pitchFamily="2" charset="2"/>
              <a:buChar char="ü"/>
            </a:pPr>
            <a:r>
              <a:rPr lang="en-US" sz="3200" dirty="0" smtClean="0">
                <a:solidFill>
                  <a:srgbClr val="7030A0"/>
                </a:solidFill>
                <a:latin typeface="Times New Roman" pitchFamily="18" charset="0"/>
                <a:cs typeface="Times New Roman" pitchFamily="18" charset="0"/>
              </a:rPr>
              <a:t>Oral </a:t>
            </a:r>
            <a:r>
              <a:rPr lang="en-US" sz="3200" dirty="0">
                <a:solidFill>
                  <a:srgbClr val="7030A0"/>
                </a:solidFill>
                <a:latin typeface="Times New Roman" pitchFamily="18" charset="0"/>
                <a:cs typeface="Times New Roman" pitchFamily="18" charset="0"/>
              </a:rPr>
              <a:t>and vaginal candidiasis may occur due to alteration of the normal flora.</a:t>
            </a:r>
          </a:p>
          <a:p>
            <a:pPr marL="0" indent="0">
              <a:buNone/>
            </a:pPr>
            <a:r>
              <a:rPr lang="en-US" sz="3200" b="1" dirty="0">
                <a:solidFill>
                  <a:srgbClr val="7030A0"/>
                </a:solidFill>
                <a:latin typeface="Times New Roman" pitchFamily="18" charset="0"/>
                <a:cs typeface="Times New Roman" pitchFamily="18" charset="0"/>
              </a:rPr>
              <a:t>Born marrow disturbance </a:t>
            </a:r>
          </a:p>
          <a:p>
            <a:pPr>
              <a:buFont typeface="Wingdings" pitchFamily="2" charset="2"/>
              <a:buChar char="ü"/>
            </a:pPr>
            <a:r>
              <a:rPr lang="en-US" sz="3200" dirty="0">
                <a:solidFill>
                  <a:srgbClr val="7030A0"/>
                </a:solidFill>
                <a:latin typeface="Times New Roman" pitchFamily="18" charset="0"/>
                <a:cs typeface="Times New Roman" pitchFamily="18" charset="0"/>
              </a:rPr>
              <a:t>S</a:t>
            </a:r>
            <a:r>
              <a:rPr lang="en-US" sz="3200" dirty="0" smtClean="0">
                <a:solidFill>
                  <a:srgbClr val="7030A0"/>
                </a:solidFill>
                <a:latin typeface="Times New Roman" pitchFamily="18" charset="0"/>
                <a:cs typeface="Times New Roman" pitchFamily="18" charset="0"/>
              </a:rPr>
              <a:t>uppression </a:t>
            </a:r>
            <a:r>
              <a:rPr lang="en-US" sz="3200" dirty="0">
                <a:solidFill>
                  <a:srgbClr val="7030A0"/>
                </a:solidFill>
                <a:latin typeface="Times New Roman" pitchFamily="18" charset="0"/>
                <a:cs typeface="Times New Roman" pitchFamily="18" charset="0"/>
              </a:rPr>
              <a:t>of the born marrow</a:t>
            </a:r>
          </a:p>
          <a:p>
            <a:pPr>
              <a:buFont typeface="Wingdings" pitchFamily="2" charset="2"/>
              <a:buChar char="ü"/>
            </a:pPr>
            <a:r>
              <a:rPr lang="en-US" sz="3200" dirty="0" smtClean="0">
                <a:solidFill>
                  <a:srgbClr val="7030A0"/>
                </a:solidFill>
                <a:latin typeface="Times New Roman" pitchFamily="18" charset="0"/>
                <a:cs typeface="Times New Roman" pitchFamily="18" charset="0"/>
              </a:rPr>
              <a:t>Aplastic </a:t>
            </a:r>
            <a:r>
              <a:rPr lang="en-US" sz="3200" dirty="0">
                <a:solidFill>
                  <a:srgbClr val="7030A0"/>
                </a:solidFill>
                <a:latin typeface="Times New Roman" pitchFamily="18" charset="0"/>
                <a:cs typeface="Times New Roman" pitchFamily="18" charset="0"/>
              </a:rPr>
              <a:t>anemia it is irreversible and fatal</a:t>
            </a:r>
          </a:p>
          <a:p>
            <a:pPr marL="0" indent="0">
              <a:buNone/>
            </a:pPr>
            <a:r>
              <a:rPr lang="en-US" sz="3200" b="1" dirty="0">
                <a:solidFill>
                  <a:srgbClr val="7030A0"/>
                </a:solidFill>
                <a:latin typeface="Times New Roman" pitchFamily="18" charset="0"/>
                <a:cs typeface="Times New Roman" pitchFamily="18" charset="0"/>
              </a:rPr>
              <a:t>Toxicity for new born infants:</a:t>
            </a:r>
          </a:p>
          <a:p>
            <a:pPr>
              <a:buFont typeface="Wingdings" pitchFamily="2" charset="2"/>
              <a:buChar char="ü"/>
            </a:pPr>
            <a:r>
              <a:rPr lang="en-US" sz="3200" dirty="0">
                <a:solidFill>
                  <a:srgbClr val="7030A0"/>
                </a:solidFill>
                <a:latin typeface="Times New Roman" pitchFamily="18" charset="0"/>
                <a:cs typeface="Times New Roman" pitchFamily="18" charset="0"/>
              </a:rPr>
              <a:t>N</a:t>
            </a:r>
            <a:r>
              <a:rPr lang="en-US" sz="3200" dirty="0" smtClean="0">
                <a:solidFill>
                  <a:srgbClr val="7030A0"/>
                </a:solidFill>
                <a:latin typeface="Times New Roman" pitchFamily="18" charset="0"/>
                <a:cs typeface="Times New Roman" pitchFamily="18" charset="0"/>
              </a:rPr>
              <a:t>ew</a:t>
            </a:r>
            <a:r>
              <a:rPr lang="en-US" sz="3200" b="1"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born</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infants lack glucuronic acid for the conjugation and detoxification of chloramphenicol.</a:t>
            </a:r>
          </a:p>
          <a:p>
            <a:pPr>
              <a:buFont typeface="Wingdings" pitchFamily="2" charset="2"/>
              <a:buChar char="ü"/>
            </a:pPr>
            <a:r>
              <a:rPr lang="en-US" sz="3200" dirty="0" smtClean="0">
                <a:solidFill>
                  <a:srgbClr val="7030A0"/>
                </a:solidFill>
                <a:latin typeface="Times New Roman" pitchFamily="18" charset="0"/>
                <a:cs typeface="Times New Roman" pitchFamily="18" charset="0"/>
              </a:rPr>
              <a:t>Therefore </a:t>
            </a:r>
            <a:r>
              <a:rPr lang="en-US" sz="3200" dirty="0">
                <a:solidFill>
                  <a:srgbClr val="7030A0"/>
                </a:solidFill>
                <a:latin typeface="Times New Roman" pitchFamily="18" charset="0"/>
                <a:cs typeface="Times New Roman" pitchFamily="18" charset="0"/>
              </a:rPr>
              <a:t>drugs may accumulate resulting in </a:t>
            </a:r>
            <a:r>
              <a:rPr lang="en-US" sz="3200" b="1" dirty="0">
                <a:solidFill>
                  <a:srgbClr val="7030A0"/>
                </a:solidFill>
                <a:latin typeface="Times New Roman" pitchFamily="18" charset="0"/>
                <a:cs typeface="Times New Roman" pitchFamily="18" charset="0"/>
              </a:rPr>
              <a:t>gray baby syndrome </a:t>
            </a:r>
            <a:r>
              <a:rPr lang="en-US" sz="3200" dirty="0">
                <a:solidFill>
                  <a:srgbClr val="7030A0"/>
                </a:solidFill>
                <a:latin typeface="Times New Roman" pitchFamily="18" charset="0"/>
                <a:cs typeface="Times New Roman" pitchFamily="18" charset="0"/>
              </a:rPr>
              <a:t>with vomiting flaccidity, hypothermia, gray colour, shock and collapse </a:t>
            </a:r>
          </a:p>
          <a:p>
            <a:pPr>
              <a:buFont typeface="Wingdings" pitchFamily="2" charset="2"/>
              <a:buChar char="ü"/>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7868954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BB38C-BAD2-46FD-94F9-325624DC762E}"/>
              </a:ext>
            </a:extLst>
          </p:cNvPr>
          <p:cNvSpPr>
            <a:spLocks noGrp="1"/>
          </p:cNvSpPr>
          <p:nvPr>
            <p:ph type="title"/>
          </p:nvPr>
        </p:nvSpPr>
        <p:spPr>
          <a:xfrm>
            <a:off x="0" y="-171449"/>
            <a:ext cx="11353800" cy="971549"/>
          </a:xfrm>
        </p:spPr>
        <p:txBody>
          <a:bodyPr/>
          <a:lstStyle/>
          <a:p>
            <a:r>
              <a:rPr lang="en-US" dirty="0"/>
              <a:t> </a:t>
            </a:r>
            <a:r>
              <a:rPr lang="en-US" sz="5400" b="1" dirty="0" smtClean="0">
                <a:solidFill>
                  <a:srgbClr val="FF0000"/>
                </a:solidFill>
                <a:latin typeface="Times New Roman" pitchFamily="18" charset="0"/>
                <a:cs typeface="Times New Roman" pitchFamily="18" charset="0"/>
              </a:rPr>
              <a:t>ANTI-FUNGAL </a:t>
            </a:r>
            <a:r>
              <a:rPr lang="en-US" sz="5400" b="1" dirty="0">
                <a:solidFill>
                  <a:srgbClr val="FF0000"/>
                </a:solidFill>
                <a:latin typeface="Times New Roman" pitchFamily="18" charset="0"/>
                <a:cs typeface="Times New Roman" pitchFamily="18" charset="0"/>
              </a:rPr>
              <a:t>DRUGS</a:t>
            </a:r>
          </a:p>
        </p:txBody>
      </p:sp>
      <p:sp>
        <p:nvSpPr>
          <p:cNvPr id="3" name="Content Placeholder 2">
            <a:extLst>
              <a:ext uri="{FF2B5EF4-FFF2-40B4-BE49-F238E27FC236}">
                <a16:creationId xmlns="" xmlns:a16="http://schemas.microsoft.com/office/drawing/2014/main" id="{3C98EA44-4F62-422D-855F-C844624721DC}"/>
              </a:ext>
            </a:extLst>
          </p:cNvPr>
          <p:cNvSpPr>
            <a:spLocks noGrp="1"/>
          </p:cNvSpPr>
          <p:nvPr>
            <p:ph idx="1"/>
          </p:nvPr>
        </p:nvSpPr>
        <p:spPr>
          <a:xfrm>
            <a:off x="185738" y="685800"/>
            <a:ext cx="11858625" cy="6057900"/>
          </a:xfrm>
        </p:spPr>
        <p:txBody>
          <a:bodyPr>
            <a:no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Fungi are saprophytic organism as they lack chlorophyll which is present in plants.</a:t>
            </a:r>
          </a:p>
          <a:p>
            <a:pPr>
              <a:buFont typeface="Wingdings" pitchFamily="2" charset="2"/>
              <a:buChar char="q"/>
            </a:pPr>
            <a:r>
              <a:rPr lang="en-US" sz="3200" dirty="0">
                <a:solidFill>
                  <a:srgbClr val="7030A0"/>
                </a:solidFill>
                <a:latin typeface="Times New Roman" pitchFamily="18" charset="0"/>
                <a:cs typeface="Times New Roman" pitchFamily="18" charset="0"/>
              </a:rPr>
              <a:t>Many fungi are commensals in the bodies of healthy people but pose a problem when immune system is compromised. </a:t>
            </a:r>
          </a:p>
          <a:p>
            <a:pPr marL="0" indent="0">
              <a:buNone/>
            </a:pPr>
            <a:r>
              <a:rPr lang="en-US" sz="3200" dirty="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Fungal </a:t>
            </a:r>
            <a:r>
              <a:rPr lang="en-US" sz="3200" b="1" i="1" dirty="0">
                <a:solidFill>
                  <a:srgbClr val="7030A0"/>
                </a:solidFill>
                <a:latin typeface="Times New Roman" pitchFamily="18" charset="0"/>
                <a:cs typeface="Times New Roman" pitchFamily="18" charset="0"/>
              </a:rPr>
              <a:t>infections has increased due to the following reasons</a:t>
            </a:r>
          </a:p>
          <a:p>
            <a:pPr>
              <a:buFont typeface="Wingdings" pitchFamily="2" charset="2"/>
              <a:buChar char="ü"/>
            </a:pPr>
            <a:r>
              <a:rPr lang="en-US" sz="3200" dirty="0">
                <a:solidFill>
                  <a:srgbClr val="7030A0"/>
                </a:solidFill>
                <a:latin typeface="Times New Roman" pitchFamily="18" charset="0"/>
                <a:cs typeface="Times New Roman" pitchFamily="18" charset="0"/>
              </a:rPr>
              <a:t>Increase use of broad spectrum antibiotics which decrease non pathogenic bacterial that compete with the fungi.</a:t>
            </a:r>
          </a:p>
          <a:p>
            <a:pPr>
              <a:buFont typeface="Wingdings" pitchFamily="2" charset="2"/>
              <a:buChar char="ü"/>
            </a:pPr>
            <a:r>
              <a:rPr lang="en-US" sz="3200" dirty="0">
                <a:solidFill>
                  <a:srgbClr val="7030A0"/>
                </a:solidFill>
                <a:latin typeface="Times New Roman" pitchFamily="18" charset="0"/>
                <a:cs typeface="Times New Roman" pitchFamily="18" charset="0"/>
              </a:rPr>
              <a:t>Increases number of people with immunosuppression, use of cancer chemotherapy, and immunosuppressants, diabetes mellitus or have burns.</a:t>
            </a:r>
          </a:p>
          <a:p>
            <a:pPr>
              <a:buFont typeface="Wingdings" pitchFamily="2" charset="2"/>
              <a:buChar char="ü"/>
            </a:pPr>
            <a:r>
              <a:rPr lang="en-US" sz="3200" dirty="0">
                <a:solidFill>
                  <a:srgbClr val="7030A0"/>
                </a:solidFill>
                <a:latin typeface="Times New Roman" pitchFamily="18" charset="0"/>
                <a:cs typeface="Times New Roman" pitchFamily="18" charset="0"/>
              </a:rPr>
              <a:t>Inversive procedures may introduce fungi into systemic circulation.</a:t>
            </a:r>
          </a:p>
          <a:p>
            <a:pPr>
              <a:buFont typeface="Wingdings" pitchFamily="2" charset="2"/>
              <a:buChar char="ü"/>
            </a:pPr>
            <a:endParaRPr lang="en-US" sz="3200" dirty="0">
              <a:solidFill>
                <a:srgbClr val="7030A0"/>
              </a:solidFill>
              <a:latin typeface="Times New Roman" pitchFamily="18" charset="0"/>
              <a:cs typeface="Times New Roman" pitchFamily="18" charset="0"/>
            </a:endParaRPr>
          </a:p>
          <a:p>
            <a:pPr>
              <a:buFont typeface="Wingdings" pitchFamily="2" charset="2"/>
              <a:buChar char="q"/>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251246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C002F-CF8F-4796-978C-DBC254F60B2A}"/>
              </a:ext>
            </a:extLst>
          </p:cNvPr>
          <p:cNvSpPr>
            <a:spLocks noGrp="1"/>
          </p:cNvSpPr>
          <p:nvPr>
            <p:ph type="title"/>
          </p:nvPr>
        </p:nvSpPr>
        <p:spPr>
          <a:xfrm>
            <a:off x="142875" y="100014"/>
            <a:ext cx="11210925" cy="914400"/>
          </a:xfrm>
        </p:spPr>
        <p:txBody>
          <a:bodyPr>
            <a:normAutofit/>
          </a:bodyPr>
          <a:lstStyle/>
          <a:p>
            <a:r>
              <a:rPr lang="en-US" sz="4000" b="1" dirty="0">
                <a:solidFill>
                  <a:srgbClr val="FF0000"/>
                </a:solidFill>
                <a:latin typeface="Times New Roman" pitchFamily="18" charset="0"/>
                <a:cs typeface="Times New Roman" pitchFamily="18" charset="0"/>
              </a:rPr>
              <a:t>Therapeutic Uses</a:t>
            </a:r>
            <a:endParaRPr lang="en-US" sz="60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C945426-2CDF-4FE6-8EC0-6C68D91F9F1F}"/>
              </a:ext>
            </a:extLst>
          </p:cNvPr>
          <p:cNvSpPr>
            <a:spLocks noGrp="1"/>
          </p:cNvSpPr>
          <p:nvPr>
            <p:ph idx="1"/>
          </p:nvPr>
        </p:nvSpPr>
        <p:spPr>
          <a:xfrm>
            <a:off x="142875" y="871538"/>
            <a:ext cx="11944350" cy="5786437"/>
          </a:xfrm>
        </p:spPr>
        <p:txBody>
          <a:bodyPr>
            <a:normAutofit/>
          </a:bodyPr>
          <a:lstStyle/>
          <a:p>
            <a:pPr lvl="0"/>
            <a:r>
              <a:rPr lang="en-US" sz="3200" dirty="0">
                <a:solidFill>
                  <a:srgbClr val="7030A0"/>
                </a:solidFill>
                <a:latin typeface="Times New Roman" pitchFamily="18" charset="0"/>
                <a:cs typeface="Times New Roman" pitchFamily="18" charset="0"/>
              </a:rPr>
              <a:t>Antifungals are the treatment of choice for systemic fungal infection (Candidiasis, Aspergillosis, Cryptococcosis, Mucormycosis) and non opportunistic mycoses, (Blastomycosis, Histoplasmosis, Coccidioidomycosis)</a:t>
            </a:r>
          </a:p>
          <a:p>
            <a:pPr marL="0" indent="0">
              <a:buNone/>
            </a:pPr>
            <a:r>
              <a:rPr lang="en-US" sz="3200" dirty="0" smtClean="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Resistant </a:t>
            </a:r>
            <a:r>
              <a:rPr lang="en-US" sz="3200" b="1" i="1" dirty="0">
                <a:solidFill>
                  <a:srgbClr val="7030A0"/>
                </a:solidFill>
                <a:latin typeface="Times New Roman" pitchFamily="18" charset="0"/>
                <a:cs typeface="Times New Roman" pitchFamily="18" charset="0"/>
              </a:rPr>
              <a:t>is usually </a:t>
            </a:r>
            <a:r>
              <a:rPr lang="en-US" sz="3200" b="1" i="1" dirty="0" smtClean="0">
                <a:solidFill>
                  <a:srgbClr val="7030A0"/>
                </a:solidFill>
                <a:latin typeface="Times New Roman" pitchFamily="18" charset="0"/>
                <a:cs typeface="Times New Roman" pitchFamily="18" charset="0"/>
              </a:rPr>
              <a:t>due;-</a:t>
            </a:r>
            <a:endParaRPr lang="en-US" sz="3200" b="1" i="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D</a:t>
            </a:r>
            <a:r>
              <a:rPr lang="en-US" sz="3200" dirty="0" smtClean="0">
                <a:solidFill>
                  <a:srgbClr val="7030A0"/>
                </a:solidFill>
                <a:latin typeface="Times New Roman" pitchFamily="18" charset="0"/>
                <a:cs typeface="Times New Roman" pitchFamily="18" charset="0"/>
              </a:rPr>
              <a:t>ecrease </a:t>
            </a:r>
            <a:r>
              <a:rPr lang="en-US" sz="3200" dirty="0">
                <a:solidFill>
                  <a:srgbClr val="7030A0"/>
                </a:solidFill>
                <a:latin typeface="Times New Roman" pitchFamily="18" charset="0"/>
                <a:cs typeface="Times New Roman" pitchFamily="18" charset="0"/>
              </a:rPr>
              <a:t>in membrane ergosterol content</a:t>
            </a:r>
          </a:p>
          <a:p>
            <a:pPr>
              <a:buFont typeface="Wingdings" pitchFamily="2" charset="2"/>
              <a:buChar char="q"/>
            </a:pPr>
            <a:r>
              <a:rPr lang="en-US" sz="3200" dirty="0" smtClean="0">
                <a:solidFill>
                  <a:srgbClr val="7030A0"/>
                </a:solidFill>
                <a:latin typeface="Times New Roman" pitchFamily="18" charset="0"/>
                <a:cs typeface="Times New Roman" pitchFamily="18" charset="0"/>
              </a:rPr>
              <a:t>Change </a:t>
            </a:r>
            <a:r>
              <a:rPr lang="en-US" sz="3200" dirty="0">
                <a:solidFill>
                  <a:srgbClr val="7030A0"/>
                </a:solidFill>
                <a:latin typeface="Times New Roman" pitchFamily="18" charset="0"/>
                <a:cs typeface="Times New Roman" pitchFamily="18" charset="0"/>
              </a:rPr>
              <a:t>in membrane structure</a:t>
            </a:r>
          </a:p>
        </p:txBody>
      </p:sp>
    </p:spTree>
    <p:extLst>
      <p:ext uri="{BB962C8B-B14F-4D97-AF65-F5344CB8AC3E}">
        <p14:creationId xmlns:p14="http://schemas.microsoft.com/office/powerpoint/2010/main" val="1519950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A794DB-86DD-46BF-8C5A-B6DF77F04AF6}"/>
              </a:ext>
            </a:extLst>
          </p:cNvPr>
          <p:cNvSpPr>
            <a:spLocks noGrp="1"/>
          </p:cNvSpPr>
          <p:nvPr>
            <p:ph type="title"/>
          </p:nvPr>
        </p:nvSpPr>
        <p:spPr>
          <a:xfrm>
            <a:off x="185737" y="-128588"/>
            <a:ext cx="11901487" cy="914401"/>
          </a:xfrm>
        </p:spPr>
        <p:txBody>
          <a:bodyPr/>
          <a:lstStyle/>
          <a:p>
            <a:r>
              <a:rPr lang="en-US" b="1" dirty="0"/>
              <a:t> </a:t>
            </a:r>
            <a:r>
              <a:rPr lang="en-US" sz="6000" b="1" dirty="0" smtClean="0">
                <a:solidFill>
                  <a:srgbClr val="FF0000"/>
                </a:solidFill>
                <a:latin typeface="Times New Roman" pitchFamily="18" charset="0"/>
                <a:cs typeface="Times New Roman" pitchFamily="18" charset="0"/>
              </a:rPr>
              <a:t>Classification </a:t>
            </a:r>
            <a:r>
              <a:rPr lang="en-US" sz="6000" b="1" dirty="0">
                <a:solidFill>
                  <a:srgbClr val="FF0000"/>
                </a:solidFill>
                <a:latin typeface="Times New Roman" pitchFamily="18" charset="0"/>
                <a:cs typeface="Times New Roman" pitchFamily="18" charset="0"/>
              </a:rPr>
              <a:t>of anti fungal drugs</a:t>
            </a:r>
          </a:p>
        </p:txBody>
      </p:sp>
      <p:sp>
        <p:nvSpPr>
          <p:cNvPr id="3" name="Content Placeholder 2">
            <a:extLst>
              <a:ext uri="{FF2B5EF4-FFF2-40B4-BE49-F238E27FC236}">
                <a16:creationId xmlns="" xmlns:a16="http://schemas.microsoft.com/office/drawing/2014/main" id="{CBAD2D51-308B-41CE-90D2-130E29DE954E}"/>
              </a:ext>
            </a:extLst>
          </p:cNvPr>
          <p:cNvSpPr>
            <a:spLocks noGrp="1"/>
          </p:cNvSpPr>
          <p:nvPr>
            <p:ph idx="1"/>
          </p:nvPr>
        </p:nvSpPr>
        <p:spPr>
          <a:xfrm>
            <a:off x="0" y="728662"/>
            <a:ext cx="12030075" cy="6772275"/>
          </a:xfrm>
        </p:spPr>
        <p:txBody>
          <a:bodyPr>
            <a:noAutofit/>
          </a:bodyPr>
          <a:lstStyle/>
          <a:p>
            <a:pPr marL="1428750" lvl="2" indent="-514350">
              <a:buFont typeface="+mj-lt"/>
              <a:buAutoNum type="arabicPeriod"/>
            </a:pPr>
            <a:r>
              <a:rPr lang="en-US" sz="3200" b="1" dirty="0">
                <a:solidFill>
                  <a:srgbClr val="00B050"/>
                </a:solidFill>
                <a:latin typeface="Times New Roman" pitchFamily="18" charset="0"/>
                <a:cs typeface="Times New Roman" pitchFamily="18" charset="0"/>
              </a:rPr>
              <a:t>Topical anti-fungal</a:t>
            </a:r>
          </a:p>
          <a:p>
            <a:pPr>
              <a:buFont typeface="Wingdings" pitchFamily="2" charset="2"/>
              <a:buChar char="q"/>
            </a:pPr>
            <a:r>
              <a:rPr lang="en-US" dirty="0">
                <a:solidFill>
                  <a:srgbClr val="7030A0"/>
                </a:solidFill>
                <a:latin typeface="Times New Roman" pitchFamily="18" charset="0"/>
                <a:cs typeface="Times New Roman" pitchFamily="18" charset="0"/>
              </a:rPr>
              <a:t>Polyenes anti-fungal agents e.g. nystatin</a:t>
            </a:r>
          </a:p>
          <a:p>
            <a:pPr>
              <a:buFont typeface="Wingdings" pitchFamily="2" charset="2"/>
              <a:buChar char="q"/>
            </a:pPr>
            <a:r>
              <a:rPr lang="en-US" dirty="0">
                <a:solidFill>
                  <a:srgbClr val="7030A0"/>
                </a:solidFill>
                <a:latin typeface="Times New Roman" pitchFamily="18" charset="0"/>
                <a:cs typeface="Times New Roman" pitchFamily="18" charset="0"/>
              </a:rPr>
              <a:t>Benzoic acid</a:t>
            </a:r>
          </a:p>
          <a:p>
            <a:pPr marL="1428750" lvl="2" indent="-514350">
              <a:buAutoNum type="arabicPeriod" startAt="2"/>
            </a:pPr>
            <a:r>
              <a:rPr lang="en-US" sz="3200" b="1" dirty="0">
                <a:solidFill>
                  <a:srgbClr val="00B050"/>
                </a:solidFill>
                <a:latin typeface="Times New Roman" pitchFamily="18" charset="0"/>
                <a:cs typeface="Times New Roman" pitchFamily="18" charset="0"/>
              </a:rPr>
              <a:t>Systemic anti fungal</a:t>
            </a:r>
          </a:p>
          <a:p>
            <a:pPr>
              <a:buFont typeface="Wingdings" pitchFamily="2" charset="2"/>
              <a:buChar char="q"/>
            </a:pPr>
            <a:r>
              <a:rPr lang="en-US" dirty="0">
                <a:solidFill>
                  <a:srgbClr val="7030A0"/>
                </a:solidFill>
                <a:latin typeface="Times New Roman" pitchFamily="18" charset="0"/>
                <a:cs typeface="Times New Roman" pitchFamily="18" charset="0"/>
              </a:rPr>
              <a:t>Polyenes anti-fungal agents e.g. amphotericin B</a:t>
            </a:r>
          </a:p>
          <a:p>
            <a:pPr>
              <a:buFont typeface="Wingdings" pitchFamily="2" charset="2"/>
              <a:buChar char="q"/>
            </a:pPr>
            <a:r>
              <a:rPr lang="en-US" dirty="0">
                <a:solidFill>
                  <a:srgbClr val="7030A0"/>
                </a:solidFill>
                <a:latin typeface="Times New Roman" pitchFamily="18" charset="0"/>
                <a:cs typeface="Times New Roman" pitchFamily="18" charset="0"/>
              </a:rPr>
              <a:t>Fluorinated pyramids e.g. only flu cytosine</a:t>
            </a:r>
          </a:p>
          <a:p>
            <a:pPr>
              <a:buFont typeface="Wingdings" pitchFamily="2" charset="2"/>
              <a:buChar char="q"/>
            </a:pPr>
            <a:r>
              <a:rPr lang="en-US" dirty="0">
                <a:solidFill>
                  <a:srgbClr val="7030A0"/>
                </a:solidFill>
                <a:latin typeface="Times New Roman" pitchFamily="18" charset="0"/>
                <a:cs typeface="Times New Roman" pitchFamily="18" charset="0"/>
              </a:rPr>
              <a:t>Azoles ;imidazole and triazoles</a:t>
            </a:r>
          </a:p>
          <a:p>
            <a:pPr marL="0" indent="0">
              <a:buNone/>
            </a:pPr>
            <a:r>
              <a:rPr lang="en-US" dirty="0">
                <a:solidFill>
                  <a:srgbClr val="7030A0"/>
                </a:solidFill>
                <a:latin typeface="Times New Roman" pitchFamily="18" charset="0"/>
                <a:cs typeface="Times New Roman" pitchFamily="18" charset="0"/>
              </a:rPr>
              <a:t>-Imidazole's include   clotrimazole and econazole, sulconazole,  fenticonazole, </a:t>
            </a:r>
            <a:r>
              <a:rPr lang="en-US" b="1" dirty="0">
                <a:solidFill>
                  <a:srgbClr val="7030A0"/>
                </a:solidFill>
                <a:latin typeface="Times New Roman" pitchFamily="18" charset="0"/>
                <a:cs typeface="Times New Roman" pitchFamily="18" charset="0"/>
              </a:rPr>
              <a:t>ketoconazole, </a:t>
            </a:r>
            <a:r>
              <a:rPr lang="en-US" dirty="0">
                <a:solidFill>
                  <a:srgbClr val="7030A0"/>
                </a:solidFill>
                <a:latin typeface="Times New Roman" pitchFamily="18" charset="0"/>
                <a:cs typeface="Times New Roman" pitchFamily="18" charset="0"/>
              </a:rPr>
              <a:t>and miconazole</a:t>
            </a:r>
          </a:p>
          <a:p>
            <a:pPr marL="0" indent="0">
              <a:buNone/>
            </a:pPr>
            <a:r>
              <a:rPr lang="en-US" dirty="0">
                <a:solidFill>
                  <a:srgbClr val="7030A0"/>
                </a:solidFill>
                <a:latin typeface="Times New Roman" pitchFamily="18" charset="0"/>
                <a:cs typeface="Times New Roman" pitchFamily="18" charset="0"/>
              </a:rPr>
              <a:t>-triazole include fluconazole, itraconazole and voriconazoles  among others</a:t>
            </a:r>
          </a:p>
          <a:p>
            <a:pPr marL="0" indent="0">
              <a:buNone/>
            </a:pPr>
            <a:r>
              <a:rPr lang="en-US" b="1" dirty="0" smtClean="0">
                <a:solidFill>
                  <a:srgbClr val="7030A0"/>
                </a:solidFill>
                <a:latin typeface="Times New Roman" pitchFamily="18" charset="0"/>
                <a:cs typeface="Times New Roman" pitchFamily="18" charset="0"/>
              </a:rPr>
              <a:t>	3</a:t>
            </a:r>
            <a:r>
              <a:rPr lang="en-US" b="1" dirty="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Miscellaneous</a:t>
            </a:r>
            <a:r>
              <a:rPr lang="en-US" sz="3200" dirty="0">
                <a:solidFill>
                  <a:srgbClr val="00B050"/>
                </a:solidFill>
                <a:latin typeface="Times New Roman" pitchFamily="18" charset="0"/>
                <a:cs typeface="Times New Roman" pitchFamily="18" charset="0"/>
              </a:rPr>
              <a:t>;</a:t>
            </a:r>
            <a:r>
              <a:rPr lang="en-US" dirty="0">
                <a:solidFill>
                  <a:srgbClr val="7030A0"/>
                </a:solidFill>
                <a:latin typeface="Times New Roman" pitchFamily="18" charset="0"/>
                <a:cs typeface="Times New Roman" pitchFamily="18" charset="0"/>
              </a:rPr>
              <a:t> terbinafine and Griseofulvin</a:t>
            </a:r>
          </a:p>
        </p:txBody>
      </p:sp>
    </p:spTree>
    <p:extLst>
      <p:ext uri="{BB962C8B-B14F-4D97-AF65-F5344CB8AC3E}">
        <p14:creationId xmlns:p14="http://schemas.microsoft.com/office/powerpoint/2010/main" val="23315524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7D1E004-6669-4962-AB3D-CD731207D87C}"/>
              </a:ext>
            </a:extLst>
          </p:cNvPr>
          <p:cNvSpPr>
            <a:spLocks noGrp="1"/>
          </p:cNvSpPr>
          <p:nvPr>
            <p:ph idx="1"/>
          </p:nvPr>
        </p:nvSpPr>
        <p:spPr>
          <a:xfrm>
            <a:off x="171450" y="942974"/>
            <a:ext cx="11901488" cy="5743575"/>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Polyenes anti-fungal agents</a:t>
            </a:r>
            <a:r>
              <a:rPr lang="en-US" sz="3200" b="1" dirty="0">
                <a:solidFill>
                  <a:srgbClr val="7030A0"/>
                </a:solidFill>
                <a:latin typeface="Times New Roman" pitchFamily="18" charset="0"/>
                <a:cs typeface="Times New Roman" pitchFamily="18" charset="0"/>
              </a:rPr>
              <a:t>; nystatin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amphotericin B </a:t>
            </a:r>
            <a:r>
              <a:rPr lang="en-US" sz="3200" dirty="0">
                <a:solidFill>
                  <a:srgbClr val="7030A0"/>
                </a:solidFill>
                <a:latin typeface="Times New Roman" pitchFamily="18" charset="0"/>
                <a:cs typeface="Times New Roman" pitchFamily="18" charset="0"/>
              </a:rPr>
              <a:t>are the only ones in clinical use.</a:t>
            </a:r>
          </a:p>
          <a:p>
            <a:pPr>
              <a:buFont typeface="Wingdings" pitchFamily="2" charset="2"/>
              <a:buChar char="ü"/>
            </a:pPr>
            <a:r>
              <a:rPr lang="en-US" sz="3200" b="1" dirty="0">
                <a:solidFill>
                  <a:srgbClr val="7030A0"/>
                </a:solidFill>
                <a:latin typeface="Times New Roman" pitchFamily="18" charset="0"/>
                <a:cs typeface="Times New Roman" pitchFamily="18" charset="0"/>
              </a:rPr>
              <a:t>MOA;</a:t>
            </a:r>
            <a:r>
              <a:rPr lang="en-US" sz="3200" dirty="0">
                <a:solidFill>
                  <a:srgbClr val="7030A0"/>
                </a:solidFill>
                <a:latin typeface="Times New Roman" pitchFamily="18" charset="0"/>
                <a:cs typeface="Times New Roman" pitchFamily="18" charset="0"/>
              </a:rPr>
              <a:t> they act by binding to the </a:t>
            </a:r>
            <a:r>
              <a:rPr lang="en-US" sz="3200" b="1" dirty="0">
                <a:solidFill>
                  <a:srgbClr val="7030A0"/>
                </a:solidFill>
                <a:latin typeface="Times New Roman" pitchFamily="18" charset="0"/>
                <a:cs typeface="Times New Roman" pitchFamily="18" charset="0"/>
              </a:rPr>
              <a:t>ergostel</a:t>
            </a:r>
            <a:r>
              <a:rPr lang="en-US" sz="3200" dirty="0">
                <a:solidFill>
                  <a:srgbClr val="7030A0"/>
                </a:solidFill>
                <a:latin typeface="Times New Roman" pitchFamily="18" charset="0"/>
                <a:cs typeface="Times New Roman" pitchFamily="18" charset="0"/>
              </a:rPr>
              <a:t> in fungal cell walls forming pores or channels which increase permeability and allow leakage of fungal cellular molecules e.g. potassium and magnesium</a:t>
            </a:r>
          </a:p>
        </p:txBody>
      </p:sp>
    </p:spTree>
    <p:extLst>
      <p:ext uri="{BB962C8B-B14F-4D97-AF65-F5344CB8AC3E}">
        <p14:creationId xmlns:p14="http://schemas.microsoft.com/office/powerpoint/2010/main" val="30051804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738BA6-683A-4296-8303-6C0BA323390C}"/>
              </a:ext>
            </a:extLst>
          </p:cNvPr>
          <p:cNvSpPr>
            <a:spLocks noGrp="1"/>
          </p:cNvSpPr>
          <p:nvPr>
            <p:ph type="title"/>
          </p:nvPr>
        </p:nvSpPr>
        <p:spPr>
          <a:xfrm>
            <a:off x="157163" y="1"/>
            <a:ext cx="11196637" cy="914399"/>
          </a:xfrm>
        </p:spPr>
        <p:txBody>
          <a:bodyPr/>
          <a:lstStyle/>
          <a:p>
            <a:r>
              <a:rPr lang="en-US" dirty="0"/>
              <a:t> </a:t>
            </a:r>
            <a:r>
              <a:rPr lang="en-US" sz="5400" b="1" dirty="0" smtClean="0">
                <a:solidFill>
                  <a:srgbClr val="FF0000"/>
                </a:solidFill>
                <a:latin typeface="Times New Roman" pitchFamily="18" charset="0"/>
                <a:cs typeface="Times New Roman" pitchFamily="18" charset="0"/>
              </a:rPr>
              <a:t>Therapeutic </a:t>
            </a:r>
            <a:r>
              <a:rPr lang="en-US" sz="5400" b="1" dirty="0">
                <a:solidFill>
                  <a:srgbClr val="FF0000"/>
                </a:solidFill>
                <a:latin typeface="Times New Roman" pitchFamily="18" charset="0"/>
                <a:cs typeface="Times New Roman" pitchFamily="18" charset="0"/>
              </a:rPr>
              <a:t>uses</a:t>
            </a:r>
          </a:p>
        </p:txBody>
      </p:sp>
      <p:sp>
        <p:nvSpPr>
          <p:cNvPr id="3" name="Content Placeholder 2">
            <a:extLst>
              <a:ext uri="{FF2B5EF4-FFF2-40B4-BE49-F238E27FC236}">
                <a16:creationId xmlns="" xmlns:a16="http://schemas.microsoft.com/office/drawing/2014/main" id="{F0BEA905-1263-478D-8A30-C6E4BCD3B5A8}"/>
              </a:ext>
            </a:extLst>
          </p:cNvPr>
          <p:cNvSpPr>
            <a:spLocks noGrp="1"/>
          </p:cNvSpPr>
          <p:nvPr>
            <p:ph idx="1"/>
          </p:nvPr>
        </p:nvSpPr>
        <p:spPr>
          <a:xfrm>
            <a:off x="128588" y="1000124"/>
            <a:ext cx="11930062" cy="5743575"/>
          </a:xfrm>
        </p:spPr>
        <p:txBody>
          <a:bodyPr/>
          <a:lstStyle/>
          <a:p>
            <a:pPr lvl="0"/>
            <a:endParaRPr lang="en-US" dirty="0" smtClean="0">
              <a:solidFill>
                <a:prstClr val="black"/>
              </a:solidFill>
            </a:endParaRPr>
          </a:p>
          <a:p>
            <a:pPr lvl="0">
              <a:buFont typeface="Wingdings" pitchFamily="2" charset="2"/>
              <a:buChar char="ü"/>
            </a:pPr>
            <a:r>
              <a:rPr lang="en-US" sz="3200" dirty="0" smtClean="0">
                <a:solidFill>
                  <a:srgbClr val="7030A0"/>
                </a:solidFill>
                <a:latin typeface="Times New Roman" pitchFamily="18" charset="0"/>
                <a:cs typeface="Times New Roman" pitchFamily="18" charset="0"/>
              </a:rPr>
              <a:t>Antifungals </a:t>
            </a:r>
            <a:r>
              <a:rPr lang="en-US" sz="3200" dirty="0">
                <a:solidFill>
                  <a:srgbClr val="7030A0"/>
                </a:solidFill>
                <a:latin typeface="Times New Roman" pitchFamily="18" charset="0"/>
                <a:cs typeface="Times New Roman" pitchFamily="18" charset="0"/>
              </a:rPr>
              <a:t>are the treatment of choice for systemic fungal infection (Candidiasis, Aspergillosis, Cryptococcosis, Mucormycosis) and non-opportunistic mycoses, (Blastomycosis, Histoplasmosis, Coccidioidomycosis).  </a:t>
            </a:r>
          </a:p>
          <a:p>
            <a:pPr lvl="0">
              <a:buFont typeface="Wingdings" pitchFamily="2" charset="2"/>
              <a:buChar char="ü"/>
            </a:pPr>
            <a:r>
              <a:rPr lang="en-US" sz="3200" dirty="0">
                <a:solidFill>
                  <a:srgbClr val="7030A0"/>
                </a:solidFill>
                <a:latin typeface="Times New Roman" pitchFamily="18" charset="0"/>
                <a:cs typeface="Times New Roman" pitchFamily="18" charset="0"/>
              </a:rPr>
              <a:t>Some antifungals treat superficial fungal infections:</a:t>
            </a:r>
          </a:p>
          <a:p>
            <a:pPr lvl="0">
              <a:buFont typeface="Wingdings" pitchFamily="2" charset="2"/>
              <a:buChar char="ü"/>
            </a:pPr>
            <a:r>
              <a:rPr lang="en-US" sz="3200" dirty="0">
                <a:solidFill>
                  <a:srgbClr val="7030A0"/>
                </a:solidFill>
                <a:latin typeface="Times New Roman" pitchFamily="18" charset="0"/>
                <a:cs typeface="Times New Roman" pitchFamily="18" charset="0"/>
              </a:rPr>
              <a:t> dermatophytic infections (tinea Pedis [ringworm of the foot], tinea cruris [ringworm of the groin]); candida infections of the skin and mucous membranes; and fungal infections of the nails (Onychomycosis).</a:t>
            </a:r>
          </a:p>
        </p:txBody>
      </p:sp>
    </p:spTree>
    <p:extLst>
      <p:ext uri="{BB962C8B-B14F-4D97-AF65-F5344CB8AC3E}">
        <p14:creationId xmlns:p14="http://schemas.microsoft.com/office/powerpoint/2010/main" val="27700951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2166A5-9FA8-4879-937F-A9A50C72AFB8}"/>
              </a:ext>
            </a:extLst>
          </p:cNvPr>
          <p:cNvSpPr>
            <a:spLocks noGrp="1"/>
          </p:cNvSpPr>
          <p:nvPr>
            <p:ph type="title"/>
          </p:nvPr>
        </p:nvSpPr>
        <p:spPr>
          <a:xfrm>
            <a:off x="114300" y="100014"/>
            <a:ext cx="11239500" cy="742950"/>
          </a:xfrm>
        </p:spPr>
        <p:txBody>
          <a:bodyPr>
            <a:normAutofit fontScale="90000"/>
          </a:bodyPr>
          <a:lstStyle/>
          <a:p>
            <a:r>
              <a:rPr lang="en-US" sz="4800" b="1" dirty="0" smtClean="0">
                <a:solidFill>
                  <a:srgbClr val="FF0000"/>
                </a:solidFill>
                <a:latin typeface="Times New Roman" pitchFamily="18" charset="0"/>
                <a:cs typeface="Times New Roman" pitchFamily="18" charset="0"/>
              </a:rPr>
              <a:t>Amphotericin </a:t>
            </a:r>
            <a:r>
              <a:rPr lang="en-US" sz="4800" b="1" dirty="0">
                <a:solidFill>
                  <a:srgbClr val="FF0000"/>
                </a:solidFill>
                <a:latin typeface="Times New Roman" pitchFamily="18" charset="0"/>
                <a:cs typeface="Times New Roman" pitchFamily="18" charset="0"/>
              </a:rPr>
              <a:t>B</a:t>
            </a:r>
          </a:p>
        </p:txBody>
      </p:sp>
      <p:sp>
        <p:nvSpPr>
          <p:cNvPr id="3" name="Content Placeholder 2">
            <a:extLst>
              <a:ext uri="{FF2B5EF4-FFF2-40B4-BE49-F238E27FC236}">
                <a16:creationId xmlns="" xmlns:a16="http://schemas.microsoft.com/office/drawing/2014/main" id="{209C4235-C941-44A5-8423-33E71D8337CD}"/>
              </a:ext>
            </a:extLst>
          </p:cNvPr>
          <p:cNvSpPr>
            <a:spLocks noGrp="1"/>
          </p:cNvSpPr>
          <p:nvPr>
            <p:ph idx="1"/>
          </p:nvPr>
        </p:nvSpPr>
        <p:spPr>
          <a:xfrm>
            <a:off x="157163" y="914400"/>
            <a:ext cx="11915775" cy="5943600"/>
          </a:xfrm>
        </p:spPr>
        <p:txBody>
          <a:bodyPr>
            <a:normAutofit/>
          </a:bodyPr>
          <a:lstStyle/>
          <a:p>
            <a:pPr marL="0" indent="0">
              <a:buNone/>
            </a:pPr>
            <a:r>
              <a:rPr lang="en-US" dirty="0">
                <a:solidFill>
                  <a:srgbClr val="7030A0"/>
                </a:solidFill>
                <a:latin typeface="Times New Roman" pitchFamily="18" charset="0"/>
                <a:cs typeface="Times New Roman" pitchFamily="18" charset="0"/>
              </a:rPr>
              <a:t>Amphotericin B has been available for use since 1950s</a:t>
            </a:r>
          </a:p>
          <a:p>
            <a:pPr marL="0" indent="0">
              <a:buNone/>
            </a:pPr>
            <a:r>
              <a:rPr lang="en-US" b="1" dirty="0">
                <a:solidFill>
                  <a:srgbClr val="7030A0"/>
                </a:solidFill>
                <a:latin typeface="Times New Roman" pitchFamily="18" charset="0"/>
                <a:cs typeface="Times New Roman" pitchFamily="18" charset="0"/>
              </a:rPr>
              <a:t>MOA/PHARMACODYNAMICS</a:t>
            </a:r>
            <a:r>
              <a:rPr lang="en-US" dirty="0">
                <a:solidFill>
                  <a:srgbClr val="7030A0"/>
                </a:solidFill>
                <a:latin typeface="Times New Roman" pitchFamily="18" charset="0"/>
                <a:cs typeface="Times New Roman" pitchFamily="18" charset="0"/>
              </a:rPr>
              <a:t> </a:t>
            </a:r>
          </a:p>
          <a:p>
            <a:r>
              <a:rPr lang="en-US" dirty="0">
                <a:solidFill>
                  <a:srgbClr val="7030A0"/>
                </a:solidFill>
                <a:latin typeface="Times New Roman" pitchFamily="18" charset="0"/>
                <a:cs typeface="Times New Roman" pitchFamily="18" charset="0"/>
              </a:rPr>
              <a:t> Amphotericin B deoxycholate is an antifungal agent that acts on fungal cell membranes to cause cell death.</a:t>
            </a:r>
          </a:p>
          <a:p>
            <a:r>
              <a:rPr lang="en-US" dirty="0">
                <a:solidFill>
                  <a:srgbClr val="7030A0"/>
                </a:solidFill>
                <a:latin typeface="Times New Roman" pitchFamily="18" charset="0"/>
                <a:cs typeface="Times New Roman" pitchFamily="18" charset="0"/>
              </a:rPr>
              <a:t> Depending on concentration, these agents can be fungi static (slows growth on the fungus) or fungicidal (destroys the fungus).</a:t>
            </a:r>
          </a:p>
          <a:p>
            <a:pPr marL="0" indent="0">
              <a:buNone/>
            </a:pPr>
            <a:r>
              <a:rPr lang="en-US" b="1" dirty="0">
                <a:solidFill>
                  <a:srgbClr val="7030A0"/>
                </a:solidFill>
                <a:latin typeface="Times New Roman" pitchFamily="18" charset="0"/>
                <a:cs typeface="Times New Roman" pitchFamily="18" charset="0"/>
              </a:rPr>
              <a:t>PHARMACOKINETICS</a:t>
            </a:r>
          </a:p>
          <a:p>
            <a:r>
              <a:rPr lang="en-US" dirty="0">
                <a:solidFill>
                  <a:srgbClr val="7030A0"/>
                </a:solidFill>
                <a:latin typeface="Times New Roman" pitchFamily="18" charset="0"/>
                <a:cs typeface="Times New Roman" pitchFamily="18" charset="0"/>
              </a:rPr>
              <a:t>administered intravenously</a:t>
            </a:r>
          </a:p>
          <a:p>
            <a:r>
              <a:rPr lang="en-US" b="1" dirty="0">
                <a:solidFill>
                  <a:srgbClr val="7030A0"/>
                </a:solidFill>
                <a:latin typeface="Times New Roman" pitchFamily="18" charset="0"/>
                <a:cs typeface="Times New Roman" pitchFamily="18" charset="0"/>
              </a:rPr>
              <a:t>wide distribution</a:t>
            </a:r>
            <a:r>
              <a:rPr lang="en-US" dirty="0">
                <a:solidFill>
                  <a:srgbClr val="7030A0"/>
                </a:solidFill>
                <a:latin typeface="Times New Roman" pitchFamily="18" charset="0"/>
                <a:cs typeface="Times New Roman" pitchFamily="18" charset="0"/>
              </a:rPr>
              <a:t> though poor penetration to the CNS</a:t>
            </a:r>
          </a:p>
          <a:p>
            <a:r>
              <a:rPr lang="en-US" dirty="0">
                <a:solidFill>
                  <a:srgbClr val="7030A0"/>
                </a:solidFill>
                <a:latin typeface="Times New Roman" pitchFamily="18" charset="0"/>
                <a:cs typeface="Times New Roman" pitchFamily="18" charset="0"/>
              </a:rPr>
              <a:t>  90% bound to plasma, </a:t>
            </a:r>
            <a:r>
              <a:rPr lang="en-US" b="1" dirty="0">
                <a:solidFill>
                  <a:srgbClr val="7030A0"/>
                </a:solidFill>
                <a:latin typeface="Times New Roman" pitchFamily="18" charset="0"/>
                <a:cs typeface="Times New Roman" pitchFamily="18" charset="0"/>
              </a:rPr>
              <a:t>half life </a:t>
            </a:r>
            <a:r>
              <a:rPr lang="en-US" dirty="0">
                <a:solidFill>
                  <a:srgbClr val="7030A0"/>
                </a:solidFill>
                <a:latin typeface="Times New Roman" pitchFamily="18" charset="0"/>
                <a:cs typeface="Times New Roman" pitchFamily="18" charset="0"/>
              </a:rPr>
              <a:t>of 24 and 15 days</a:t>
            </a:r>
          </a:p>
          <a:p>
            <a:r>
              <a:rPr lang="en-US" b="1" dirty="0">
                <a:solidFill>
                  <a:srgbClr val="7030A0"/>
                </a:solidFill>
                <a:latin typeface="Times New Roman" pitchFamily="18" charset="0"/>
                <a:cs typeface="Times New Roman" pitchFamily="18" charset="0"/>
              </a:rPr>
              <a:t> excretion </a:t>
            </a:r>
            <a:r>
              <a:rPr lang="en-US" dirty="0">
                <a:solidFill>
                  <a:srgbClr val="7030A0"/>
                </a:solidFill>
                <a:latin typeface="Times New Roman" pitchFamily="18" charset="0"/>
                <a:cs typeface="Times New Roman" pitchFamily="18" charset="0"/>
              </a:rPr>
              <a:t>predominantly via the biliary route(slow excretion over a period of days)</a:t>
            </a:r>
          </a:p>
          <a:p>
            <a:pPr marL="0" indent="0">
              <a:buNone/>
            </a:pPr>
            <a:endParaRPr lang="en-US" b="1" dirty="0"/>
          </a:p>
        </p:txBody>
      </p:sp>
    </p:spTree>
    <p:extLst>
      <p:ext uri="{BB962C8B-B14F-4D97-AF65-F5344CB8AC3E}">
        <p14:creationId xmlns:p14="http://schemas.microsoft.com/office/powerpoint/2010/main" val="18520339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0DD33-19A7-4406-B74A-13EE21A49872}"/>
              </a:ext>
            </a:extLst>
          </p:cNvPr>
          <p:cNvSpPr>
            <a:spLocks noGrp="1"/>
          </p:cNvSpPr>
          <p:nvPr>
            <p:ph type="title"/>
          </p:nvPr>
        </p:nvSpPr>
        <p:spPr>
          <a:xfrm>
            <a:off x="0" y="114301"/>
            <a:ext cx="11353800" cy="557212"/>
          </a:xfrm>
        </p:spPr>
        <p:txBody>
          <a:bodyPr>
            <a:noAutofit/>
          </a:bodyPr>
          <a:lstStyle/>
          <a:p>
            <a:r>
              <a:rPr lang="en-US" b="1" dirty="0">
                <a:solidFill>
                  <a:srgbClr val="FF0000"/>
                </a:solidFill>
                <a:latin typeface="Times New Roman" pitchFamily="18" charset="0"/>
                <a:ea typeface="+mn-ea"/>
                <a:cs typeface="Times New Roman" pitchFamily="18" charset="0"/>
              </a:rPr>
              <a:t>Therapeutic Uses</a:t>
            </a:r>
            <a:endParaRPr lang="en-US" sz="6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2EBB329-1183-4CA2-80CD-A9CCED97F030}"/>
              </a:ext>
            </a:extLst>
          </p:cNvPr>
          <p:cNvSpPr>
            <a:spLocks noGrp="1"/>
          </p:cNvSpPr>
          <p:nvPr>
            <p:ph idx="1"/>
          </p:nvPr>
        </p:nvSpPr>
        <p:spPr>
          <a:xfrm>
            <a:off x="142875" y="957262"/>
            <a:ext cx="11872913" cy="5743575"/>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Antifungals are the treatment of choice for systemic fungal infection (Candidiasis, Aspergillosis,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Cryptococcosis, Mucormycosis) and non-opportunistic mycoses, (Blastomycosis, Histoplasmosis, Coccidioidomycosis).  </a:t>
            </a:r>
          </a:p>
        </p:txBody>
      </p:sp>
    </p:spTree>
    <p:extLst>
      <p:ext uri="{BB962C8B-B14F-4D97-AF65-F5344CB8AC3E}">
        <p14:creationId xmlns:p14="http://schemas.microsoft.com/office/powerpoint/2010/main" val="32459620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5BC66A-6356-4CDD-87DB-01788369B14A}"/>
              </a:ext>
            </a:extLst>
          </p:cNvPr>
          <p:cNvSpPr>
            <a:spLocks noGrp="1"/>
          </p:cNvSpPr>
          <p:nvPr>
            <p:ph idx="1"/>
          </p:nvPr>
        </p:nvSpPr>
        <p:spPr>
          <a:xfrm>
            <a:off x="157163" y="100013"/>
            <a:ext cx="12034837" cy="6629399"/>
          </a:xfrm>
        </p:spPr>
        <p:txBody>
          <a:bodyPr>
            <a:normAutofit fontScale="92500" lnSpcReduction="10000"/>
          </a:bodyPr>
          <a:lstStyle/>
          <a:p>
            <a:pPr marL="0" lvl="0" indent="0">
              <a:buNone/>
            </a:pPr>
            <a:r>
              <a:rPr lang="en-US" sz="3600" b="1" dirty="0">
                <a:solidFill>
                  <a:prstClr val="black"/>
                </a:solidFill>
              </a:rPr>
              <a:t>    </a:t>
            </a:r>
            <a:r>
              <a:rPr lang="en-US" sz="4400" b="1" dirty="0" smtClean="0">
                <a:solidFill>
                  <a:srgbClr val="FF0000"/>
                </a:solidFill>
                <a:latin typeface="Times New Roman" pitchFamily="18" charset="0"/>
                <a:cs typeface="Times New Roman" pitchFamily="18" charset="0"/>
              </a:rPr>
              <a:t>Adverse </a:t>
            </a:r>
            <a:r>
              <a:rPr lang="en-US" sz="4400" b="1" dirty="0">
                <a:solidFill>
                  <a:srgbClr val="FF0000"/>
                </a:solidFill>
                <a:latin typeface="Times New Roman" pitchFamily="18" charset="0"/>
                <a:cs typeface="Times New Roman" pitchFamily="18" charset="0"/>
              </a:rPr>
              <a:t>reactions</a:t>
            </a:r>
            <a:endParaRPr lang="en-US" sz="3600" b="1" dirty="0">
              <a:solidFill>
                <a:srgbClr val="FF0000"/>
              </a:solidFill>
              <a:latin typeface="Times New Roman" pitchFamily="18" charset="0"/>
              <a:cs typeface="Times New Roman" pitchFamily="18" charset="0"/>
            </a:endParaRPr>
          </a:p>
          <a:p>
            <a:pPr marL="0" lvl="0" indent="0">
              <a:buNone/>
            </a:pPr>
            <a:endParaRPr lang="en-US" sz="2200" b="1" dirty="0">
              <a:solidFill>
                <a:prstClr val="black"/>
              </a:solidFill>
            </a:endParaRPr>
          </a:p>
          <a:p>
            <a:pPr marL="0" lvl="0" indent="0">
              <a:buNone/>
            </a:pPr>
            <a:r>
              <a:rPr lang="en-US" sz="2400" b="1" dirty="0">
                <a:solidFill>
                  <a:srgbClr val="7030A0"/>
                </a:solidFill>
                <a:latin typeface="Times New Roman" pitchFamily="18" charset="0"/>
                <a:cs typeface="Times New Roman" pitchFamily="18" charset="0"/>
              </a:rPr>
              <a:t>Infusion reactions </a:t>
            </a:r>
            <a:r>
              <a:rPr lang="en-US" sz="2400" dirty="0">
                <a:solidFill>
                  <a:srgbClr val="7030A0"/>
                </a:solidFill>
                <a:latin typeface="Times New Roman" pitchFamily="18" charset="0"/>
                <a:cs typeface="Times New Roman" pitchFamily="18" charset="0"/>
              </a:rPr>
              <a:t>(fever, chills, rigors, and headache) 1 to 3 hr. after initiation </a:t>
            </a:r>
          </a:p>
          <a:p>
            <a:pPr lvl="0"/>
            <a:r>
              <a:rPr lang="en-US" sz="2400" dirty="0">
                <a:solidFill>
                  <a:srgbClr val="7030A0"/>
                </a:solidFill>
                <a:latin typeface="Times New Roman" pitchFamily="18" charset="0"/>
                <a:cs typeface="Times New Roman" pitchFamily="18" charset="0"/>
              </a:rPr>
              <a:t> Pretreat with diphenhydramine (Benadryl) and acetaminophen. </a:t>
            </a:r>
          </a:p>
          <a:p>
            <a:r>
              <a:rPr lang="en-US" sz="2400" dirty="0">
                <a:solidFill>
                  <a:srgbClr val="7030A0"/>
                </a:solidFill>
                <a:latin typeface="Times New Roman" pitchFamily="18" charset="0"/>
                <a:cs typeface="Times New Roman" pitchFamily="18" charset="0"/>
              </a:rPr>
              <a:t> Meperidine (Demerol), Dantrolene, or hydrocortisone may be given for rigors.</a:t>
            </a:r>
          </a:p>
          <a:p>
            <a:pPr marL="0" lvl="0" indent="0">
              <a:buNone/>
            </a:pPr>
            <a:r>
              <a:rPr lang="en-US" sz="2400" b="1" dirty="0">
                <a:solidFill>
                  <a:srgbClr val="7030A0"/>
                </a:solidFill>
                <a:latin typeface="Times New Roman" pitchFamily="18" charset="0"/>
                <a:cs typeface="Times New Roman" pitchFamily="18" charset="0"/>
              </a:rPr>
              <a:t>Thrombophlebitis </a:t>
            </a:r>
            <a:r>
              <a:rPr lang="en-US" sz="2400" dirty="0">
                <a:solidFill>
                  <a:srgbClr val="7030A0"/>
                </a:solidFill>
                <a:latin typeface="Times New Roman" pitchFamily="18" charset="0"/>
                <a:cs typeface="Times New Roman" pitchFamily="18" charset="0"/>
              </a:rPr>
              <a:t> Observe infusion sites for signs of erythema, swelling, and pain.</a:t>
            </a:r>
          </a:p>
          <a:p>
            <a:pPr marL="0" lvl="0" indent="0">
              <a:buNone/>
            </a:pPr>
            <a:r>
              <a:rPr lang="en-US" sz="2400" dirty="0">
                <a:solidFill>
                  <a:srgbClr val="7030A0"/>
                </a:solidFill>
                <a:latin typeface="Times New Roman" pitchFamily="18" charset="0"/>
                <a:cs typeface="Times New Roman" pitchFamily="18" charset="0"/>
              </a:rPr>
              <a:t> • Rotate injection sites. </a:t>
            </a:r>
          </a:p>
          <a:p>
            <a:r>
              <a:rPr lang="en-US" sz="2400" dirty="0">
                <a:solidFill>
                  <a:srgbClr val="7030A0"/>
                </a:solidFill>
                <a:latin typeface="Times New Roman" pitchFamily="18" charset="0"/>
                <a:cs typeface="Times New Roman" pitchFamily="18" charset="0"/>
              </a:rPr>
              <a:t> Administer in a large vein and administer heparin before infusing amphotericin B</a:t>
            </a:r>
          </a:p>
          <a:p>
            <a:pPr marL="0" lvl="0" indent="0">
              <a:buNone/>
            </a:pPr>
            <a:r>
              <a:rPr lang="en-US" sz="2400" b="1" dirty="0">
                <a:solidFill>
                  <a:srgbClr val="7030A0"/>
                </a:solidFill>
                <a:latin typeface="Times New Roman" pitchFamily="18" charset="0"/>
                <a:cs typeface="Times New Roman" pitchFamily="18" charset="0"/>
              </a:rPr>
              <a:t>Nephrotoxicity</a:t>
            </a:r>
          </a:p>
          <a:p>
            <a:r>
              <a:rPr lang="en-US" sz="2400" dirty="0">
                <a:solidFill>
                  <a:srgbClr val="7030A0"/>
                </a:solidFill>
                <a:latin typeface="Times New Roman" pitchFamily="18" charset="0"/>
                <a:cs typeface="Times New Roman" pitchFamily="18" charset="0"/>
              </a:rPr>
              <a:t> Obtain baseline kidney function (BUN and creatinine) and do weekly kidney function test,  Monitor I&amp;O. </a:t>
            </a:r>
          </a:p>
          <a:p>
            <a:r>
              <a:rPr lang="en-US" sz="2400" dirty="0">
                <a:solidFill>
                  <a:srgbClr val="7030A0"/>
                </a:solidFill>
                <a:latin typeface="Times New Roman" pitchFamily="18" charset="0"/>
                <a:cs typeface="Times New Roman" pitchFamily="18" charset="0"/>
              </a:rPr>
              <a:t> Infuse 1 L of saline on the day of amphotericin B infusion. </a:t>
            </a:r>
          </a:p>
          <a:p>
            <a:pPr marL="0" lvl="0" indent="0">
              <a:buNone/>
            </a:pPr>
            <a:r>
              <a:rPr lang="en-US" sz="2400" b="1" dirty="0">
                <a:solidFill>
                  <a:srgbClr val="7030A0"/>
                </a:solidFill>
                <a:latin typeface="Times New Roman" pitchFamily="18" charset="0"/>
                <a:cs typeface="Times New Roman" pitchFamily="18" charset="0"/>
              </a:rPr>
              <a:t>Hypokalemia</a:t>
            </a:r>
            <a:r>
              <a:rPr lang="en-US" sz="2400" dirty="0">
                <a:solidFill>
                  <a:srgbClr val="7030A0"/>
                </a:solidFill>
                <a:latin typeface="Times New Roman" pitchFamily="18" charset="0"/>
                <a:cs typeface="Times New Roman" pitchFamily="18" charset="0"/>
              </a:rPr>
              <a:t> </a:t>
            </a:r>
          </a:p>
          <a:p>
            <a:r>
              <a:rPr lang="en-US" sz="2400" dirty="0">
                <a:solidFill>
                  <a:srgbClr val="7030A0"/>
                </a:solidFill>
                <a:latin typeface="Times New Roman" pitchFamily="18" charset="0"/>
                <a:cs typeface="Times New Roman" pitchFamily="18" charset="0"/>
              </a:rPr>
              <a:t> Monitor electrolyte levels, especially potassium. </a:t>
            </a:r>
          </a:p>
          <a:p>
            <a:r>
              <a:rPr lang="en-US" sz="2400" dirty="0">
                <a:solidFill>
                  <a:srgbClr val="7030A0"/>
                </a:solidFill>
                <a:latin typeface="Times New Roman" pitchFamily="18" charset="0"/>
                <a:cs typeface="Times New Roman" pitchFamily="18" charset="0"/>
              </a:rPr>
              <a:t> Administer potassium supplements accordingly. </a:t>
            </a:r>
          </a:p>
          <a:p>
            <a:pPr marL="0" lvl="0" indent="0">
              <a:buNone/>
            </a:pPr>
            <a:r>
              <a:rPr lang="en-US" sz="2400" b="1" dirty="0">
                <a:solidFill>
                  <a:srgbClr val="7030A0"/>
                </a:solidFill>
                <a:latin typeface="Times New Roman" pitchFamily="18" charset="0"/>
                <a:cs typeface="Times New Roman" pitchFamily="18" charset="0"/>
              </a:rPr>
              <a:t>Bone marrow suppression </a:t>
            </a:r>
            <a:r>
              <a:rPr lang="en-US" sz="2400" dirty="0">
                <a:solidFill>
                  <a:srgbClr val="7030A0"/>
                </a:solidFill>
                <a:latin typeface="Times New Roman" pitchFamily="18" charset="0"/>
                <a:cs typeface="Times New Roman" pitchFamily="18" charset="0"/>
              </a:rPr>
              <a:t>• Obtain baseline CBC and hematocrit, and monitor weekly.</a:t>
            </a:r>
          </a:p>
          <a:p>
            <a:endParaRPr lang="en-US" dirty="0"/>
          </a:p>
        </p:txBody>
      </p:sp>
    </p:spTree>
    <p:extLst>
      <p:ext uri="{BB962C8B-B14F-4D97-AF65-F5344CB8AC3E}">
        <p14:creationId xmlns:p14="http://schemas.microsoft.com/office/powerpoint/2010/main" val="504596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61CD9-C0D4-4586-8D12-4BD21BD42B2C}"/>
              </a:ext>
            </a:extLst>
          </p:cNvPr>
          <p:cNvSpPr>
            <a:spLocks noGrp="1"/>
          </p:cNvSpPr>
          <p:nvPr>
            <p:ph type="title"/>
          </p:nvPr>
        </p:nvSpPr>
        <p:spPr>
          <a:xfrm>
            <a:off x="171450" y="1"/>
            <a:ext cx="11182350" cy="857249"/>
          </a:xfrm>
        </p:spPr>
        <p:txBody>
          <a:bodyPr/>
          <a:lstStyle/>
          <a:p>
            <a:r>
              <a:rPr lang="en-US" dirty="0"/>
              <a:t>  </a:t>
            </a:r>
            <a:r>
              <a:rPr lang="en-US" sz="4800" b="1" dirty="0" smtClean="0">
                <a:solidFill>
                  <a:srgbClr val="FF0000"/>
                </a:solidFill>
                <a:latin typeface="Times New Roman" pitchFamily="18" charset="0"/>
                <a:cs typeface="Times New Roman" pitchFamily="18" charset="0"/>
              </a:rPr>
              <a:t>Ketoconazole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5FF74E0-E475-4B38-AA74-9E3DB8B77BA0}"/>
              </a:ext>
            </a:extLst>
          </p:cNvPr>
          <p:cNvSpPr>
            <a:spLocks noGrp="1"/>
          </p:cNvSpPr>
          <p:nvPr>
            <p:ph idx="1"/>
          </p:nvPr>
        </p:nvSpPr>
        <p:spPr>
          <a:xfrm>
            <a:off x="185738" y="971550"/>
            <a:ext cx="11887200" cy="5886450"/>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Hepatotoxicity</a:t>
            </a:r>
            <a:r>
              <a:rPr lang="en-US" sz="3200" dirty="0">
                <a:solidFill>
                  <a:srgbClr val="7030A0"/>
                </a:solidFill>
                <a:latin typeface="Times New Roman" pitchFamily="18" charset="0"/>
                <a:cs typeface="Times New Roman" pitchFamily="18" charset="0"/>
              </a:rPr>
              <a:t> (anorexia, nausea, vomiting, jaundice, dark urine, and clay-colored stools) </a:t>
            </a:r>
          </a:p>
          <a:p>
            <a:pPr>
              <a:buFont typeface="Wingdings" pitchFamily="2" charset="2"/>
              <a:buChar char="q"/>
            </a:pPr>
            <a:r>
              <a:rPr lang="en-US" sz="3200" dirty="0">
                <a:solidFill>
                  <a:srgbClr val="7030A0"/>
                </a:solidFill>
                <a:latin typeface="Times New Roman" pitchFamily="18" charset="0"/>
                <a:cs typeface="Times New Roman" pitchFamily="18" charset="0"/>
              </a:rPr>
              <a:t> Obtain baseline liver function studies and monitor liver function monthly. </a:t>
            </a:r>
          </a:p>
          <a:p>
            <a:pPr>
              <a:buFont typeface="Wingdings" pitchFamily="2" charset="2"/>
              <a:buChar char="q"/>
            </a:pPr>
            <a:r>
              <a:rPr lang="en-US" sz="3200" dirty="0">
                <a:solidFill>
                  <a:srgbClr val="7030A0"/>
                </a:solidFill>
                <a:latin typeface="Times New Roman" pitchFamily="18" charset="0"/>
                <a:cs typeface="Times New Roman" pitchFamily="18" charset="0"/>
              </a:rPr>
              <a:t> If symptoms occur, notify provider and discontinue medication.</a:t>
            </a:r>
          </a:p>
          <a:p>
            <a:pPr marL="0" indent="0">
              <a:buNone/>
            </a:pP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	Effects </a:t>
            </a:r>
            <a:r>
              <a:rPr lang="en-US" sz="3200" b="1" dirty="0">
                <a:solidFill>
                  <a:srgbClr val="7030A0"/>
                </a:solidFill>
                <a:latin typeface="Times New Roman" pitchFamily="18" charset="0"/>
                <a:cs typeface="Times New Roman" pitchFamily="18" charset="0"/>
              </a:rPr>
              <a:t>on sex hormones:  </a:t>
            </a:r>
          </a:p>
          <a:p>
            <a:pPr>
              <a:buFont typeface="Wingdings" pitchFamily="2" charset="2"/>
              <a:buChar char="q"/>
            </a:pPr>
            <a:r>
              <a:rPr lang="en-US" sz="3200" dirty="0">
                <a:solidFill>
                  <a:srgbClr val="7030A0"/>
                </a:solidFill>
                <a:latin typeface="Times New Roman" pitchFamily="18" charset="0"/>
                <a:cs typeface="Times New Roman" pitchFamily="18" charset="0"/>
              </a:rPr>
              <a:t>In males, gynecomastia (enlargement of breast), </a:t>
            </a:r>
            <a:r>
              <a:rPr lang="en-US" sz="3200" dirty="0" smtClean="0">
                <a:solidFill>
                  <a:srgbClr val="7030A0"/>
                </a:solidFill>
                <a:latin typeface="Times New Roman" pitchFamily="18" charset="0"/>
                <a:cs typeface="Times New Roman" pitchFamily="18" charset="0"/>
              </a:rPr>
              <a:t>Impotence, </a:t>
            </a:r>
            <a:r>
              <a:rPr lang="en-US" sz="3200" dirty="0">
                <a:solidFill>
                  <a:srgbClr val="7030A0"/>
                </a:solidFill>
                <a:latin typeface="Times New Roman" pitchFamily="18" charset="0"/>
                <a:cs typeface="Times New Roman" pitchFamily="18" charset="0"/>
              </a:rPr>
              <a:t>erectile dysfunction </a:t>
            </a:r>
          </a:p>
          <a:p>
            <a:pPr>
              <a:buFont typeface="Wingdings" pitchFamily="2" charset="2"/>
              <a:buChar char="q"/>
            </a:pPr>
            <a:r>
              <a:rPr lang="en-US" sz="3200" dirty="0">
                <a:solidFill>
                  <a:srgbClr val="7030A0"/>
                </a:solidFill>
                <a:latin typeface="Times New Roman" pitchFamily="18" charset="0"/>
                <a:cs typeface="Times New Roman" pitchFamily="18" charset="0"/>
              </a:rPr>
              <a:t> In females, irregular menstrual flow </a:t>
            </a:r>
          </a:p>
          <a:p>
            <a:pPr marL="0" indent="0">
              <a:buNone/>
            </a:pPr>
            <a:r>
              <a:rPr lang="en-US" sz="3200" dirty="0">
                <a:solidFill>
                  <a:srgbClr val="7030A0"/>
                </a:solidFill>
                <a:latin typeface="Times New Roman" pitchFamily="18" charset="0"/>
                <a:cs typeface="Times New Roman" pitchFamily="18" charset="0"/>
              </a:rPr>
              <a:t> Advise clients to observe for these symptoms and to notify the </a:t>
            </a:r>
            <a:r>
              <a:rPr lang="en-US" sz="3200" dirty="0" smtClean="0">
                <a:solidFill>
                  <a:srgbClr val="7030A0"/>
                </a:solidFill>
                <a:latin typeface="Times New Roman" pitchFamily="18" charset="0"/>
                <a:cs typeface="Times New Roman" pitchFamily="18" charset="0"/>
              </a:rPr>
              <a:t>health provider</a:t>
            </a:r>
            <a:r>
              <a:rPr lang="en-US" sz="3200" dirty="0">
                <a:solidFill>
                  <a:srgbClr val="7030A0"/>
                </a:solidFill>
                <a:latin typeface="Times New Roman" pitchFamily="18" charset="0"/>
                <a:cs typeface="Times New Roman" pitchFamily="18" charset="0"/>
              </a:rPr>
              <a:t>.</a:t>
            </a:r>
          </a:p>
        </p:txBody>
      </p:sp>
    </p:spTree>
    <p:extLst>
      <p:ext uri="{BB962C8B-B14F-4D97-AF65-F5344CB8AC3E}">
        <p14:creationId xmlns:p14="http://schemas.microsoft.com/office/powerpoint/2010/main" val="18050353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5957-40C0-4A02-B1FE-7B22C39D5437}"/>
              </a:ext>
            </a:extLst>
          </p:cNvPr>
          <p:cNvSpPr>
            <a:spLocks noGrp="1"/>
          </p:cNvSpPr>
          <p:nvPr>
            <p:ph type="title"/>
          </p:nvPr>
        </p:nvSpPr>
        <p:spPr>
          <a:xfrm>
            <a:off x="100013" y="114301"/>
            <a:ext cx="11253787" cy="842962"/>
          </a:xfrm>
        </p:spPr>
        <p:txBody>
          <a:bodyPr/>
          <a:lstStyle/>
          <a:p>
            <a:r>
              <a:rPr lang="en-US" b="1" dirty="0">
                <a:solidFill>
                  <a:srgbClr val="FF0000"/>
                </a:solidFill>
                <a:latin typeface="Times New Roman" pitchFamily="18" charset="0"/>
                <a:cs typeface="Times New Roman" pitchFamily="18" charset="0"/>
              </a:rPr>
              <a:t>Drug D</a:t>
            </a:r>
            <a:r>
              <a:rPr lang="en-US" b="1" dirty="0" smtClean="0">
                <a:solidFill>
                  <a:srgbClr val="FF0000"/>
                </a:solidFill>
                <a:latin typeface="Times New Roman" pitchFamily="18" charset="0"/>
                <a:cs typeface="Times New Roman" pitchFamily="18" charset="0"/>
              </a:rPr>
              <a:t>evelopment  Conti….</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AFE9AA5-7C8A-4A37-8407-AFCD61B39DE9}"/>
              </a:ext>
            </a:extLst>
          </p:cNvPr>
          <p:cNvSpPr>
            <a:spLocks noGrp="1"/>
          </p:cNvSpPr>
          <p:nvPr>
            <p:ph idx="1"/>
          </p:nvPr>
        </p:nvSpPr>
        <p:spPr>
          <a:xfrm>
            <a:off x="114299" y="928688"/>
            <a:ext cx="11872913" cy="5772149"/>
          </a:xfrm>
        </p:spPr>
        <p:txBody>
          <a:bodyPr>
            <a:noAutofit/>
          </a:bodyPr>
          <a:lstStyle/>
          <a:p>
            <a:pPr marL="0" indent="0">
              <a:buNone/>
            </a:pPr>
            <a:r>
              <a:rPr lang="en-US" b="1" dirty="0">
                <a:solidFill>
                  <a:srgbClr val="7030A0"/>
                </a:solidFill>
                <a:latin typeface="Times New Roman" pitchFamily="18" charset="0"/>
                <a:cs typeface="Times New Roman" pitchFamily="18" charset="0"/>
              </a:rPr>
              <a:t>Phase I</a:t>
            </a: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clinical pharmacology</a:t>
            </a:r>
          </a:p>
          <a:p>
            <a:pPr marL="0" indent="0">
              <a:buNone/>
            </a:pPr>
            <a:r>
              <a:rPr lang="en-US" dirty="0">
                <a:solidFill>
                  <a:srgbClr val="7030A0"/>
                </a:solidFill>
                <a:latin typeface="Times New Roman" pitchFamily="18" charset="0"/>
                <a:cs typeface="Times New Roman" pitchFamily="18" charset="0"/>
              </a:rPr>
              <a:t> This is first phase human volunteers, usually 20-50 (healthy volunteers or volunteer patients depending on the class of drug and its safety)are used to test the drug. Pharmacodynamics and pharmacokinetics era tested. Toxicity and therapeutic effects are further tested.</a:t>
            </a:r>
          </a:p>
          <a:p>
            <a:pPr marL="0" indent="0">
              <a:buNone/>
            </a:pPr>
            <a:r>
              <a:rPr lang="en-US" b="1" dirty="0">
                <a:solidFill>
                  <a:srgbClr val="7030A0"/>
                </a:solidFill>
                <a:latin typeface="Times New Roman" pitchFamily="18" charset="0"/>
                <a:cs typeface="Times New Roman" pitchFamily="18" charset="0"/>
              </a:rPr>
              <a:t>Phase II: therapeutic exploration</a:t>
            </a:r>
          </a:p>
          <a:p>
            <a:pPr marL="0" indent="0">
              <a:buNone/>
            </a:pPr>
            <a:r>
              <a:rPr lang="en-US" b="1" dirty="0">
                <a:solidFill>
                  <a:srgbClr val="7030A0"/>
                </a:solidFill>
                <a:latin typeface="Times New Roman" pitchFamily="18" charset="0"/>
                <a:cs typeface="Times New Roman" pitchFamily="18" charset="0"/>
              </a:rPr>
              <a:t>T</a:t>
            </a:r>
            <a:r>
              <a:rPr lang="en-US" dirty="0">
                <a:solidFill>
                  <a:srgbClr val="7030A0"/>
                </a:solidFill>
                <a:latin typeface="Times New Roman" pitchFamily="18" charset="0"/>
                <a:cs typeface="Times New Roman" pitchFamily="18" charset="0"/>
              </a:rPr>
              <a:t>ests are done on patients who have the disease usually 100-200 patients are involved in the study. Pharmacodynamics and pharmacokinetics era determined as well as dosing requirements and efficacy of the drug at the given dose</a:t>
            </a:r>
          </a:p>
          <a:p>
            <a:pPr marL="0" indent="0">
              <a:buNone/>
            </a:pPr>
            <a:r>
              <a:rPr lang="en-US" b="1" dirty="0">
                <a:solidFill>
                  <a:srgbClr val="7030A0"/>
                </a:solidFill>
                <a:latin typeface="Times New Roman" pitchFamily="18" charset="0"/>
                <a:cs typeface="Times New Roman" pitchFamily="18" charset="0"/>
              </a:rPr>
              <a:t>Phase III: Therapeutic confirmation</a:t>
            </a:r>
          </a:p>
          <a:p>
            <a:pPr marL="0" indent="0">
              <a:buNone/>
            </a:pPr>
            <a:r>
              <a:rPr lang="en-US" dirty="0">
                <a:solidFill>
                  <a:srgbClr val="7030A0"/>
                </a:solidFill>
                <a:latin typeface="Times New Roman" pitchFamily="18" charset="0"/>
                <a:cs typeface="Times New Roman" pitchFamily="18" charset="0"/>
              </a:rPr>
              <a:t>The drug is used on Avast clinical market 300-3000 patients are involved. Prescriber observes patients closely for drug adverse effects and therapeutic  effects.</a:t>
            </a:r>
          </a:p>
          <a:p>
            <a:pPr marL="0" indent="0">
              <a:buNone/>
            </a:pPr>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76595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5F193-FE09-42B2-B6A1-223984EB7BA1}"/>
              </a:ext>
            </a:extLst>
          </p:cNvPr>
          <p:cNvSpPr>
            <a:spLocks noGrp="1"/>
          </p:cNvSpPr>
          <p:nvPr>
            <p:ph type="title"/>
          </p:nvPr>
        </p:nvSpPr>
        <p:spPr>
          <a:xfrm>
            <a:off x="157163" y="100013"/>
            <a:ext cx="11196637" cy="714375"/>
          </a:xfrm>
        </p:spPr>
        <p:txBody>
          <a:bodyPr>
            <a:normAutofit/>
          </a:bodyPr>
          <a:lstStyle/>
          <a:p>
            <a:r>
              <a:rPr lang="en-US" b="1" dirty="0">
                <a:solidFill>
                  <a:srgbClr val="FF0000"/>
                </a:solidFill>
                <a:latin typeface="Times New Roman" pitchFamily="18" charset="0"/>
                <a:cs typeface="Times New Roman" pitchFamily="18" charset="0"/>
              </a:rPr>
              <a:t>C</a:t>
            </a:r>
            <a:r>
              <a:rPr lang="en-US" b="1" dirty="0" smtClean="0">
                <a:solidFill>
                  <a:srgbClr val="FF0000"/>
                </a:solidFill>
                <a:latin typeface="Times New Roman" pitchFamily="18" charset="0"/>
                <a:cs typeface="Times New Roman" pitchFamily="18" charset="0"/>
              </a:rPr>
              <a:t>ontraindications/Precautions</a:t>
            </a:r>
            <a:endParaRPr lang="en-US" sz="6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8308EE4-D6E5-4FEB-99C3-27C2C76736E3}"/>
              </a:ext>
            </a:extLst>
          </p:cNvPr>
          <p:cNvSpPr>
            <a:spLocks noGrp="1"/>
          </p:cNvSpPr>
          <p:nvPr>
            <p:ph idx="1"/>
          </p:nvPr>
        </p:nvSpPr>
        <p:spPr>
          <a:xfrm>
            <a:off x="100013" y="728663"/>
            <a:ext cx="11944350" cy="6843711"/>
          </a:xfrm>
        </p:spPr>
        <p:txBody>
          <a:bodyPr>
            <a:noAutofit/>
          </a:bodyPr>
          <a:lstStyle/>
          <a:p>
            <a:pPr lvl="1"/>
            <a:r>
              <a:rPr lang="en-US" sz="2800" dirty="0">
                <a:solidFill>
                  <a:srgbClr val="7030A0"/>
                </a:solidFill>
                <a:latin typeface="Times New Roman" pitchFamily="18" charset="0"/>
                <a:cs typeface="Times New Roman" pitchFamily="18" charset="0"/>
              </a:rPr>
              <a:t>Antifungals are contraindicated in clients with renal dysfunction because of the risk </a:t>
            </a:r>
            <a:r>
              <a:rPr lang="en-US" sz="2800" b="1" dirty="0">
                <a:solidFill>
                  <a:srgbClr val="7030A0"/>
                </a:solidFill>
                <a:latin typeface="Times New Roman" pitchFamily="18" charset="0"/>
                <a:cs typeface="Times New Roman" pitchFamily="18" charset="0"/>
              </a:rPr>
              <a:t>for nephrotoxicity</a:t>
            </a:r>
            <a:r>
              <a:rPr lang="en-US" sz="2800" dirty="0">
                <a:solidFill>
                  <a:srgbClr val="7030A0"/>
                </a:solidFill>
                <a:latin typeface="Times New Roman" pitchFamily="18" charset="0"/>
                <a:cs typeface="Times New Roman" pitchFamily="18" charset="0"/>
              </a:rPr>
              <a:t>.</a:t>
            </a:r>
          </a:p>
          <a:p>
            <a:pPr marL="457200" lvl="1" indent="0">
              <a:buNone/>
            </a:pPr>
            <a:r>
              <a:rPr lang="en-US" sz="2800" dirty="0">
                <a:solidFill>
                  <a:srgbClr val="7030A0"/>
                </a:solidFill>
                <a:latin typeface="Times New Roman" pitchFamily="18" charset="0"/>
                <a:cs typeface="Times New Roman" pitchFamily="18" charset="0"/>
              </a:rPr>
              <a:t> </a:t>
            </a:r>
            <a:r>
              <a:rPr lang="en-US" sz="2800" b="1" dirty="0">
                <a:solidFill>
                  <a:srgbClr val="7030A0"/>
                </a:solidFill>
                <a:latin typeface="Times New Roman" pitchFamily="18" charset="0"/>
                <a:cs typeface="Times New Roman" pitchFamily="18" charset="0"/>
              </a:rPr>
              <a:t>Interactions Medication/Food Interactions Nursing Interventions/Client Education </a:t>
            </a:r>
          </a:p>
          <a:p>
            <a:pPr lvl="1"/>
            <a:r>
              <a:rPr lang="en-US" sz="2800" dirty="0">
                <a:solidFill>
                  <a:srgbClr val="7030A0"/>
                </a:solidFill>
                <a:latin typeface="Times New Roman" pitchFamily="18" charset="0"/>
                <a:cs typeface="Times New Roman" pitchFamily="18" charset="0"/>
              </a:rPr>
              <a:t>Aminoglycosides (gentamicin, streptomycin, cyclosporine) have additive nephrotoxic risk when used concurrently with antifungal medications. </a:t>
            </a:r>
          </a:p>
          <a:p>
            <a:pPr marL="457200" lvl="1" indent="0">
              <a:buNone/>
            </a:pPr>
            <a:r>
              <a:rPr lang="en-US" sz="2800" dirty="0">
                <a:solidFill>
                  <a:srgbClr val="7030A0"/>
                </a:solidFill>
                <a:latin typeface="Times New Roman" pitchFamily="18" charset="0"/>
                <a:cs typeface="Times New Roman" pitchFamily="18" charset="0"/>
              </a:rPr>
              <a:t> Avoid use of these antimicrobials when clients are taking amphotericin B due to additive nephrotoxicity risk. </a:t>
            </a:r>
          </a:p>
          <a:p>
            <a:pPr lvl="1"/>
            <a:r>
              <a:rPr lang="en-US" sz="2800" dirty="0">
                <a:solidFill>
                  <a:srgbClr val="7030A0"/>
                </a:solidFill>
                <a:latin typeface="Times New Roman" pitchFamily="18" charset="0"/>
                <a:cs typeface="Times New Roman" pitchFamily="18" charset="0"/>
              </a:rPr>
              <a:t>Antifungal effects of Flucytosine (Ancobon) are potentiated with concurrent use of amphotericin B. </a:t>
            </a:r>
          </a:p>
          <a:p>
            <a:pPr marL="457200" lvl="1" indent="0">
              <a:buNone/>
            </a:pPr>
            <a:r>
              <a:rPr lang="en-US" sz="2800" dirty="0">
                <a:solidFill>
                  <a:srgbClr val="7030A0"/>
                </a:solidFill>
                <a:latin typeface="Times New Roman" pitchFamily="18" charset="0"/>
                <a:cs typeface="Times New Roman" pitchFamily="18" charset="0"/>
              </a:rPr>
              <a:t>Potentiating the effects of flucytosine allows for a reduction in amphotericin B dosages. </a:t>
            </a:r>
          </a:p>
          <a:p>
            <a:pPr marL="457200" lvl="1" indent="0">
              <a:buNone/>
            </a:pPr>
            <a:r>
              <a:rPr lang="en-US" sz="2800" b="1" dirty="0">
                <a:solidFill>
                  <a:srgbClr val="7030A0"/>
                </a:solidFill>
                <a:latin typeface="Times New Roman" pitchFamily="18" charset="0"/>
                <a:cs typeface="Times New Roman" pitchFamily="18" charset="0"/>
              </a:rPr>
              <a:t>Nursing Administration </a:t>
            </a:r>
          </a:p>
          <a:p>
            <a:pPr lvl="1"/>
            <a:r>
              <a:rPr lang="en-US" sz="2800" dirty="0">
                <a:solidFill>
                  <a:srgbClr val="7030A0"/>
                </a:solidFill>
                <a:latin typeface="Times New Roman" pitchFamily="18" charset="0"/>
                <a:cs typeface="Times New Roman" pitchFamily="18" charset="0"/>
              </a:rPr>
              <a:t> Amphotericin B is highly toxic and should be reserved for severe life-threatening fungal infections</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305319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C35E4-5F26-48A6-BFA0-0D00188E8F11}"/>
              </a:ext>
            </a:extLst>
          </p:cNvPr>
          <p:cNvSpPr>
            <a:spLocks noGrp="1"/>
          </p:cNvSpPr>
          <p:nvPr>
            <p:ph type="title"/>
          </p:nvPr>
        </p:nvSpPr>
        <p:spPr>
          <a:xfrm>
            <a:off x="1" y="0"/>
            <a:ext cx="12192000" cy="1057276"/>
          </a:xfrm>
        </p:spPr>
        <p:txBody>
          <a:bodyPr/>
          <a:lstStyle/>
          <a:p>
            <a:r>
              <a:rPr lang="en-US" b="1" dirty="0">
                <a:solidFill>
                  <a:srgbClr val="FF0000"/>
                </a:solidFill>
                <a:latin typeface="Times New Roman" pitchFamily="18" charset="0"/>
                <a:cs typeface="Times New Roman" pitchFamily="18" charset="0"/>
              </a:rPr>
              <a:t>Systemic infection for mucocutaneous infections</a:t>
            </a:r>
          </a:p>
        </p:txBody>
      </p:sp>
      <p:sp>
        <p:nvSpPr>
          <p:cNvPr id="3" name="Content Placeholder 2">
            <a:extLst>
              <a:ext uri="{FF2B5EF4-FFF2-40B4-BE49-F238E27FC236}">
                <a16:creationId xmlns="" xmlns:a16="http://schemas.microsoft.com/office/drawing/2014/main" id="{57B75A15-5F25-4E7F-9CEA-F8232A47AB79}"/>
              </a:ext>
            </a:extLst>
          </p:cNvPr>
          <p:cNvSpPr>
            <a:spLocks noGrp="1"/>
          </p:cNvSpPr>
          <p:nvPr>
            <p:ph idx="1"/>
          </p:nvPr>
        </p:nvSpPr>
        <p:spPr>
          <a:xfrm>
            <a:off x="171449" y="1143000"/>
            <a:ext cx="11915775" cy="5557838"/>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Griseofulvin </a:t>
            </a:r>
          </a:p>
          <a:p>
            <a:r>
              <a:rPr lang="en-US" sz="3200" dirty="0">
                <a:solidFill>
                  <a:srgbClr val="7030A0"/>
                </a:solidFill>
                <a:latin typeface="Times New Roman" pitchFamily="18" charset="0"/>
                <a:cs typeface="Times New Roman" pitchFamily="18" charset="0"/>
              </a:rPr>
              <a:t>Griseofulvin is  a very insoluble fungistatic drug derived from a species of penicillium.</a:t>
            </a:r>
          </a:p>
          <a:p>
            <a:r>
              <a:rPr lang="en-US" sz="3200" dirty="0">
                <a:solidFill>
                  <a:srgbClr val="7030A0"/>
                </a:solidFill>
                <a:latin typeface="Times New Roman" pitchFamily="18" charset="0"/>
                <a:cs typeface="Times New Roman" pitchFamily="18" charset="0"/>
              </a:rPr>
              <a:t>It is only used in the systemic treatment of dermatophytosis.</a:t>
            </a:r>
          </a:p>
          <a:p>
            <a:r>
              <a:rPr lang="en-US" sz="3200" dirty="0">
                <a:solidFill>
                  <a:srgbClr val="7030A0"/>
                </a:solidFill>
                <a:latin typeface="Times New Roman" pitchFamily="18" charset="0"/>
                <a:cs typeface="Times New Roman" pitchFamily="18" charset="0"/>
              </a:rPr>
              <a:t>It is administered in a microcrystalline at a dose of 1g per day.</a:t>
            </a:r>
          </a:p>
          <a:p>
            <a:r>
              <a:rPr lang="en-US" sz="3200" b="1" dirty="0">
                <a:solidFill>
                  <a:srgbClr val="7030A0"/>
                </a:solidFill>
                <a:latin typeface="Times New Roman" pitchFamily="18" charset="0"/>
                <a:cs typeface="Times New Roman" pitchFamily="18" charset="0"/>
              </a:rPr>
              <a:t>Absorption</a:t>
            </a:r>
            <a:r>
              <a:rPr lang="en-US" sz="3200" dirty="0">
                <a:solidFill>
                  <a:srgbClr val="7030A0"/>
                </a:solidFill>
                <a:latin typeface="Times New Roman" pitchFamily="18" charset="0"/>
                <a:cs typeface="Times New Roman" pitchFamily="18" charset="0"/>
              </a:rPr>
              <a:t> is improved when it is given with </a:t>
            </a:r>
            <a:r>
              <a:rPr lang="en-US" sz="3200" b="1" dirty="0">
                <a:solidFill>
                  <a:srgbClr val="7030A0"/>
                </a:solidFill>
                <a:latin typeface="Times New Roman" pitchFamily="18" charset="0"/>
                <a:cs typeface="Times New Roman" pitchFamily="18" charset="0"/>
              </a:rPr>
              <a:t>fatty foods.</a:t>
            </a:r>
          </a:p>
          <a:p>
            <a:r>
              <a:rPr lang="en-US" sz="3200" dirty="0">
                <a:solidFill>
                  <a:srgbClr val="7030A0"/>
                </a:solidFill>
                <a:latin typeface="Times New Roman" pitchFamily="18" charset="0"/>
                <a:cs typeface="Times New Roman" pitchFamily="18" charset="0"/>
              </a:rPr>
              <a:t>Nail infections may require therapy for months to allow regrowth of the new protected nail and is often followed by relapse.</a:t>
            </a:r>
          </a:p>
        </p:txBody>
      </p:sp>
    </p:spTree>
    <p:extLst>
      <p:ext uri="{BB962C8B-B14F-4D97-AF65-F5344CB8AC3E}">
        <p14:creationId xmlns:p14="http://schemas.microsoft.com/office/powerpoint/2010/main" val="898906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DB76AC-E573-4E00-BDE6-9936F49B93F4}"/>
              </a:ext>
            </a:extLst>
          </p:cNvPr>
          <p:cNvSpPr>
            <a:spLocks noGrp="1"/>
          </p:cNvSpPr>
          <p:nvPr>
            <p:ph type="title"/>
          </p:nvPr>
        </p:nvSpPr>
        <p:spPr>
          <a:xfrm>
            <a:off x="171450" y="128589"/>
            <a:ext cx="11182350" cy="757236"/>
          </a:xfrm>
        </p:spPr>
        <p:txBody>
          <a:bodyPr>
            <a:normAutofit/>
          </a:bodyPr>
          <a:lstStyle/>
          <a:p>
            <a:r>
              <a:rPr lang="en-US" sz="4800" b="1" dirty="0">
                <a:solidFill>
                  <a:srgbClr val="FF0000"/>
                </a:solidFill>
                <a:latin typeface="Times New Roman" pitchFamily="18" charset="0"/>
                <a:cs typeface="Times New Roman" pitchFamily="18" charset="0"/>
              </a:rPr>
              <a:t>Topical anti fungal</a:t>
            </a:r>
          </a:p>
        </p:txBody>
      </p:sp>
      <p:sp>
        <p:nvSpPr>
          <p:cNvPr id="3" name="Content Placeholder 2">
            <a:extLst>
              <a:ext uri="{FF2B5EF4-FFF2-40B4-BE49-F238E27FC236}">
                <a16:creationId xmlns="" xmlns:a16="http://schemas.microsoft.com/office/drawing/2014/main" id="{FF2570EA-DFF1-4FAF-A0FA-5141561F391B}"/>
              </a:ext>
            </a:extLst>
          </p:cNvPr>
          <p:cNvSpPr>
            <a:spLocks noGrp="1"/>
          </p:cNvSpPr>
          <p:nvPr>
            <p:ph idx="1"/>
          </p:nvPr>
        </p:nvSpPr>
        <p:spPr>
          <a:xfrm>
            <a:off x="171450" y="1085850"/>
            <a:ext cx="11887200" cy="5657850"/>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Nystatin</a:t>
            </a:r>
          </a:p>
          <a:p>
            <a:pPr>
              <a:buFont typeface="Wingdings" pitchFamily="2" charset="2"/>
              <a:buChar char="v"/>
            </a:pPr>
            <a:r>
              <a:rPr lang="en-US" sz="3200" dirty="0">
                <a:solidFill>
                  <a:srgbClr val="7030A0"/>
                </a:solidFill>
                <a:latin typeface="Times New Roman" pitchFamily="18" charset="0"/>
                <a:cs typeface="Times New Roman" pitchFamily="18" charset="0"/>
              </a:rPr>
              <a:t>Nystatin is a polyene macrolide much like amphotericin B.</a:t>
            </a:r>
          </a:p>
          <a:p>
            <a:pPr>
              <a:buFont typeface="Wingdings" pitchFamily="2" charset="2"/>
              <a:buChar char="v"/>
            </a:pPr>
            <a:r>
              <a:rPr lang="en-US" sz="3200" dirty="0">
                <a:solidFill>
                  <a:srgbClr val="7030A0"/>
                </a:solidFill>
                <a:latin typeface="Times New Roman" pitchFamily="18" charset="0"/>
                <a:cs typeface="Times New Roman" pitchFamily="18" charset="0"/>
              </a:rPr>
              <a:t>it is too toxic for parenteral administration and is only used topically </a:t>
            </a:r>
          </a:p>
          <a:p>
            <a:pPr>
              <a:buFont typeface="Wingdings" pitchFamily="2" charset="2"/>
              <a:buChar char="v"/>
            </a:pPr>
            <a:r>
              <a:rPr lang="en-US" sz="3200" dirty="0">
                <a:solidFill>
                  <a:srgbClr val="7030A0"/>
                </a:solidFill>
                <a:latin typeface="Times New Roman" pitchFamily="18" charset="0"/>
                <a:cs typeface="Times New Roman" pitchFamily="18" charset="0"/>
              </a:rPr>
              <a:t>nystatin is currently available in creams, ointments, suppositories and other forms for application to skin and mucous membrane.</a:t>
            </a:r>
          </a:p>
          <a:p>
            <a:pPr>
              <a:buFont typeface="Wingdings" pitchFamily="2" charset="2"/>
              <a:buChar char="v"/>
            </a:pPr>
            <a:r>
              <a:rPr lang="en-US" sz="3200" dirty="0">
                <a:solidFill>
                  <a:srgbClr val="7030A0"/>
                </a:solidFill>
                <a:latin typeface="Times New Roman" pitchFamily="18" charset="0"/>
                <a:cs typeface="Times New Roman" pitchFamily="18" charset="0"/>
              </a:rPr>
              <a:t>nystatin is active  against most candida species and is most commonly used for suppression of local candida infections.</a:t>
            </a:r>
          </a:p>
        </p:txBody>
      </p:sp>
    </p:spTree>
    <p:extLst>
      <p:ext uri="{BB962C8B-B14F-4D97-AF65-F5344CB8AC3E}">
        <p14:creationId xmlns:p14="http://schemas.microsoft.com/office/powerpoint/2010/main" val="16751561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25AB5-2B92-4161-A359-BE485BBC7828}"/>
              </a:ext>
            </a:extLst>
          </p:cNvPr>
          <p:cNvSpPr>
            <a:spLocks noGrp="1"/>
          </p:cNvSpPr>
          <p:nvPr>
            <p:ph type="title"/>
          </p:nvPr>
        </p:nvSpPr>
        <p:spPr>
          <a:xfrm>
            <a:off x="1" y="1"/>
            <a:ext cx="12192000" cy="814387"/>
          </a:xfrm>
        </p:spPr>
        <p:txBody>
          <a:bodyPr>
            <a:normAutofit/>
          </a:bodyPr>
          <a:lstStyle/>
          <a:p>
            <a:r>
              <a:rPr lang="en-US" sz="4800" b="1" dirty="0">
                <a:solidFill>
                  <a:srgbClr val="FF0000"/>
                </a:solidFill>
                <a:latin typeface="Times New Roman" pitchFamily="18" charset="0"/>
                <a:cs typeface="Times New Roman" pitchFamily="18" charset="0"/>
              </a:rPr>
              <a:t>Anti mycobacterial agents (</a:t>
            </a:r>
            <a:r>
              <a:rPr lang="en-US" sz="4800" b="1" dirty="0" smtClean="0">
                <a:solidFill>
                  <a:srgbClr val="FF0000"/>
                </a:solidFill>
                <a:latin typeface="Times New Roman" pitchFamily="18" charset="0"/>
                <a:cs typeface="Times New Roman" pitchFamily="18" charset="0"/>
              </a:rPr>
              <a:t>anti-tuberculosis)</a:t>
            </a:r>
            <a:endParaRPr lang="en-US" sz="4800" b="1" dirty="0"/>
          </a:p>
        </p:txBody>
      </p:sp>
      <p:sp>
        <p:nvSpPr>
          <p:cNvPr id="3" name="Content Placeholder 2">
            <a:extLst>
              <a:ext uri="{FF2B5EF4-FFF2-40B4-BE49-F238E27FC236}">
                <a16:creationId xmlns="" xmlns:a16="http://schemas.microsoft.com/office/drawing/2014/main" id="{8ED53A07-916C-4C2F-ADEA-EE0FAC0F6DC8}"/>
              </a:ext>
            </a:extLst>
          </p:cNvPr>
          <p:cNvSpPr>
            <a:spLocks noGrp="1"/>
          </p:cNvSpPr>
          <p:nvPr>
            <p:ph idx="1"/>
          </p:nvPr>
        </p:nvSpPr>
        <p:spPr>
          <a:xfrm>
            <a:off x="114301" y="814388"/>
            <a:ext cx="12077700" cy="6043612"/>
          </a:xfrm>
        </p:spPr>
        <p:txBody>
          <a:bodyPr/>
          <a:lstStyle/>
          <a:p>
            <a:endParaRPr lang="en-US" dirty="0" smtClean="0"/>
          </a:p>
          <a:p>
            <a:pPr marL="0" indent="0">
              <a:buNone/>
            </a:pPr>
            <a:r>
              <a:rPr lang="en-US" sz="3200" dirty="0" smtClean="0">
                <a:solidFill>
                  <a:srgbClr val="7030A0"/>
                </a:solidFill>
                <a:latin typeface="Times New Roman" pitchFamily="18" charset="0"/>
                <a:cs typeface="Times New Roman" pitchFamily="18" charset="0"/>
              </a:rPr>
              <a:t>	The </a:t>
            </a:r>
            <a:r>
              <a:rPr lang="en-US" sz="3200" dirty="0">
                <a:solidFill>
                  <a:srgbClr val="7030A0"/>
                </a:solidFill>
                <a:latin typeface="Times New Roman" pitchFamily="18" charset="0"/>
                <a:cs typeface="Times New Roman" pitchFamily="18" charset="0"/>
              </a:rPr>
              <a:t>main mycobacterial infection are the </a:t>
            </a:r>
            <a:r>
              <a:rPr lang="en-US" sz="3200" b="1" dirty="0">
                <a:solidFill>
                  <a:srgbClr val="7030A0"/>
                </a:solidFill>
                <a:latin typeface="Times New Roman" pitchFamily="18" charset="0"/>
                <a:cs typeface="Times New Roman" pitchFamily="18" charset="0"/>
              </a:rPr>
              <a:t>tuberculosis</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leprosy. </a:t>
            </a:r>
            <a:r>
              <a:rPr lang="en-US" sz="3200" dirty="0">
                <a:solidFill>
                  <a:srgbClr val="7030A0"/>
                </a:solidFill>
                <a:latin typeface="Times New Roman" pitchFamily="18" charset="0"/>
                <a:cs typeface="Times New Roman" pitchFamily="18" charset="0"/>
              </a:rPr>
              <a:t>The treatment of tuberculosis assumes the principle of combination therapy for two main reasons,</a:t>
            </a:r>
          </a:p>
          <a:p>
            <a:pPr>
              <a:buFont typeface="Wingdings" pitchFamily="2" charset="2"/>
              <a:buChar char="q"/>
            </a:pPr>
            <a:r>
              <a:rPr lang="en-US" sz="3200" dirty="0">
                <a:solidFill>
                  <a:srgbClr val="7030A0"/>
                </a:solidFill>
                <a:latin typeface="Times New Roman" pitchFamily="18" charset="0"/>
                <a:cs typeface="Times New Roman" pitchFamily="18" charset="0"/>
              </a:rPr>
              <a:t>To prevent emergency of resistance (tubercle bacilli develops resistant very fast when monotherapy is used).</a:t>
            </a:r>
          </a:p>
          <a:p>
            <a:pPr>
              <a:buFont typeface="Wingdings" pitchFamily="2" charset="2"/>
              <a:buChar char="q"/>
            </a:pPr>
            <a:r>
              <a:rPr lang="en-US" sz="3200" dirty="0">
                <a:solidFill>
                  <a:srgbClr val="7030A0"/>
                </a:solidFill>
                <a:latin typeface="Times New Roman" pitchFamily="18" charset="0"/>
                <a:cs typeface="Times New Roman" pitchFamily="18" charset="0"/>
              </a:rPr>
              <a:t>To reduce the rate of spread by reducing bacterial population rapidly.</a:t>
            </a:r>
          </a:p>
          <a:p>
            <a:pPr>
              <a:buFont typeface="Wingdings" pitchFamily="2" charset="2"/>
              <a:buChar char="q"/>
            </a:pPr>
            <a:r>
              <a:rPr lang="en-US" sz="3200" dirty="0">
                <a:solidFill>
                  <a:srgbClr val="7030A0"/>
                </a:solidFill>
                <a:latin typeface="Times New Roman" pitchFamily="18" charset="0"/>
                <a:cs typeface="Times New Roman" pitchFamily="18" charset="0"/>
              </a:rPr>
              <a:t>For this reason the available tablets contain multiple drugs in a fixed dose combination (FDC).</a:t>
            </a:r>
          </a:p>
          <a:p>
            <a:pPr marL="571500" indent="-571500">
              <a:buFont typeface="+mj-lt"/>
              <a:buAutoNum type="romanUcPeriod"/>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057072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5F080-0DFE-4EAD-8C1F-CB3531D5EAF9}"/>
              </a:ext>
            </a:extLst>
          </p:cNvPr>
          <p:cNvSpPr>
            <a:spLocks noGrp="1"/>
          </p:cNvSpPr>
          <p:nvPr>
            <p:ph type="title"/>
          </p:nvPr>
        </p:nvSpPr>
        <p:spPr>
          <a:xfrm>
            <a:off x="114300" y="1"/>
            <a:ext cx="11239500" cy="971549"/>
          </a:xfrm>
        </p:spPr>
        <p:txBody>
          <a:bodyPr/>
          <a:lstStyle/>
          <a:p>
            <a:r>
              <a:rPr lang="en-US" dirty="0"/>
              <a:t> </a:t>
            </a:r>
            <a:r>
              <a:rPr lang="en-US" b="1" dirty="0" smtClean="0">
                <a:solidFill>
                  <a:srgbClr val="FF0000"/>
                </a:solidFill>
                <a:latin typeface="Times New Roman" pitchFamily="18" charset="0"/>
                <a:cs typeface="Times New Roman" pitchFamily="18" charset="0"/>
              </a:rPr>
              <a:t>Anti-TB </a:t>
            </a:r>
            <a:r>
              <a:rPr lang="en-US" b="1" dirty="0">
                <a:solidFill>
                  <a:srgbClr val="FF0000"/>
                </a:solidFill>
                <a:latin typeface="Times New Roman" pitchFamily="18" charset="0"/>
                <a:cs typeface="Times New Roman" pitchFamily="18" charset="0"/>
              </a:rPr>
              <a:t>conti’</a:t>
            </a:r>
          </a:p>
        </p:txBody>
      </p:sp>
      <p:sp>
        <p:nvSpPr>
          <p:cNvPr id="3" name="Content Placeholder 2">
            <a:extLst>
              <a:ext uri="{FF2B5EF4-FFF2-40B4-BE49-F238E27FC236}">
                <a16:creationId xmlns="" xmlns:a16="http://schemas.microsoft.com/office/drawing/2014/main" id="{1EEB491A-7D25-4179-92DA-2016EFB4180A}"/>
              </a:ext>
            </a:extLst>
          </p:cNvPr>
          <p:cNvSpPr>
            <a:spLocks noGrp="1"/>
          </p:cNvSpPr>
          <p:nvPr>
            <p:ph idx="1"/>
          </p:nvPr>
        </p:nvSpPr>
        <p:spPr>
          <a:xfrm>
            <a:off x="128587" y="1028700"/>
            <a:ext cx="11958637" cy="5686425"/>
          </a:xfrm>
        </p:spPr>
        <p:txBody>
          <a:bodyPr/>
          <a:lstStyle/>
          <a:p>
            <a:pPr marL="0" indent="0">
              <a:buNone/>
            </a:pPr>
            <a:r>
              <a:rPr lang="en-US" sz="3200" dirty="0" smtClean="0">
                <a:solidFill>
                  <a:srgbClr val="7030A0"/>
                </a:solidFill>
                <a:latin typeface="Times New Roman" pitchFamily="18" charset="0"/>
                <a:cs typeface="Times New Roman" pitchFamily="18" charset="0"/>
              </a:rPr>
              <a:t> Anti </a:t>
            </a:r>
            <a:r>
              <a:rPr lang="en-US" sz="3200" dirty="0">
                <a:solidFill>
                  <a:srgbClr val="7030A0"/>
                </a:solidFill>
                <a:latin typeface="Times New Roman" pitchFamily="18" charset="0"/>
                <a:cs typeface="Times New Roman" pitchFamily="18" charset="0"/>
              </a:rPr>
              <a:t>TB are divided into two </a:t>
            </a:r>
            <a:r>
              <a:rPr lang="en-US" sz="3200" b="1" dirty="0">
                <a:solidFill>
                  <a:srgbClr val="7030A0"/>
                </a:solidFill>
                <a:latin typeface="Times New Roman" pitchFamily="18" charset="0"/>
                <a:cs typeface="Times New Roman" pitchFamily="18" charset="0"/>
              </a:rPr>
              <a:t>first line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second line</a:t>
            </a:r>
          </a:p>
          <a:p>
            <a:pPr marL="571500" indent="-571500">
              <a:buFont typeface="+mj-lt"/>
              <a:buAutoNum type="romanUcPeriod"/>
            </a:pPr>
            <a:r>
              <a:rPr lang="en-US" sz="3200" b="1" dirty="0">
                <a:solidFill>
                  <a:srgbClr val="7030A0"/>
                </a:solidFill>
                <a:latin typeface="Times New Roman" pitchFamily="18" charset="0"/>
                <a:cs typeface="Times New Roman" pitchFamily="18" charset="0"/>
              </a:rPr>
              <a:t>First line; </a:t>
            </a:r>
            <a:r>
              <a:rPr lang="en-US" sz="3200" dirty="0">
                <a:solidFill>
                  <a:srgbClr val="7030A0"/>
                </a:solidFill>
                <a:latin typeface="Times New Roman" pitchFamily="18" charset="0"/>
                <a:cs typeface="Times New Roman" pitchFamily="18" charset="0"/>
              </a:rPr>
              <a:t>this is not a universal principle but depend on local scientific evidence.</a:t>
            </a:r>
          </a:p>
          <a:p>
            <a:pPr marL="0" indent="0">
              <a:buNone/>
            </a:pPr>
            <a:r>
              <a:rPr lang="en-US" sz="3200" dirty="0">
                <a:solidFill>
                  <a:srgbClr val="7030A0"/>
                </a:solidFill>
                <a:latin typeface="Times New Roman" pitchFamily="18" charset="0"/>
                <a:cs typeface="Times New Roman" pitchFamily="18" charset="0"/>
              </a:rPr>
              <a:t>The drugs include isoniazid, ethambutol, pyrazinamide and streptomycin.</a:t>
            </a:r>
          </a:p>
          <a:p>
            <a:pPr marL="0" indent="0">
              <a:buNone/>
            </a:pPr>
            <a:r>
              <a:rPr lang="en-US" sz="3200" b="1" dirty="0">
                <a:solidFill>
                  <a:srgbClr val="7030A0"/>
                </a:solidFill>
                <a:latin typeface="Times New Roman" pitchFamily="18" charset="0"/>
                <a:cs typeface="Times New Roman" pitchFamily="18" charset="0"/>
              </a:rPr>
              <a:t>ii Second line drugs include </a:t>
            </a:r>
            <a:r>
              <a:rPr lang="en-US" sz="3200" dirty="0">
                <a:solidFill>
                  <a:srgbClr val="7030A0"/>
                </a:solidFill>
                <a:latin typeface="Times New Roman" pitchFamily="18" charset="0"/>
                <a:cs typeface="Times New Roman" pitchFamily="18" charset="0"/>
              </a:rPr>
              <a:t>capreomycin, cycloserine, clarithromycin and ciprofloxacin</a:t>
            </a:r>
            <a:endParaRPr lang="en-US" sz="3200" b="1" dirty="0">
              <a:solidFill>
                <a:srgbClr val="7030A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9980829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84A6E4-FF36-4764-8832-3FEE6507A9CD}"/>
              </a:ext>
            </a:extLst>
          </p:cNvPr>
          <p:cNvSpPr>
            <a:spLocks noGrp="1"/>
          </p:cNvSpPr>
          <p:nvPr>
            <p:ph type="title"/>
          </p:nvPr>
        </p:nvSpPr>
        <p:spPr>
          <a:xfrm>
            <a:off x="214313" y="128588"/>
            <a:ext cx="11139487" cy="700087"/>
          </a:xfrm>
        </p:spPr>
        <p:txBody>
          <a:bodyPr>
            <a:normAutofit fontScale="90000"/>
          </a:bodyPr>
          <a:lstStyle/>
          <a:p>
            <a:r>
              <a:rPr lang="en-US" sz="4800" b="1" dirty="0">
                <a:solidFill>
                  <a:srgbClr val="FF0000"/>
                </a:solidFill>
                <a:latin typeface="Times New Roman" pitchFamily="18" charset="0"/>
                <a:cs typeface="Times New Roman" pitchFamily="18" charset="0"/>
              </a:rPr>
              <a:t>Anti TB  cont.’</a:t>
            </a:r>
          </a:p>
        </p:txBody>
      </p:sp>
      <p:sp>
        <p:nvSpPr>
          <p:cNvPr id="3" name="Content Placeholder 2">
            <a:extLst>
              <a:ext uri="{FF2B5EF4-FFF2-40B4-BE49-F238E27FC236}">
                <a16:creationId xmlns="" xmlns:a16="http://schemas.microsoft.com/office/drawing/2014/main" id="{7F913AC3-6EFF-48E4-9FA4-5FECB310AD48}"/>
              </a:ext>
            </a:extLst>
          </p:cNvPr>
          <p:cNvSpPr>
            <a:spLocks noGrp="1"/>
          </p:cNvSpPr>
          <p:nvPr>
            <p:ph idx="1"/>
          </p:nvPr>
        </p:nvSpPr>
        <p:spPr>
          <a:xfrm>
            <a:off x="128588" y="928688"/>
            <a:ext cx="11887200" cy="5786437"/>
          </a:xfrm>
        </p:spPr>
        <p:txBody>
          <a:bodyPr/>
          <a:lstStyle/>
          <a:p>
            <a:endParaRPr lang="en-US" b="1" dirty="0" smtClean="0"/>
          </a:p>
          <a:p>
            <a:r>
              <a:rPr lang="en-US" sz="3200" b="1" dirty="0" smtClean="0">
                <a:solidFill>
                  <a:srgbClr val="7030A0"/>
                </a:solidFill>
                <a:latin typeface="Times New Roman" pitchFamily="18" charset="0"/>
                <a:cs typeface="Times New Roman" pitchFamily="18" charset="0"/>
              </a:rPr>
              <a:t>First </a:t>
            </a:r>
            <a:r>
              <a:rPr lang="en-US" sz="3200" b="1" dirty="0">
                <a:solidFill>
                  <a:srgbClr val="7030A0"/>
                </a:solidFill>
                <a:latin typeface="Times New Roman" pitchFamily="18" charset="0"/>
                <a:cs typeface="Times New Roman" pitchFamily="18" charset="0"/>
              </a:rPr>
              <a:t>initial phase</a:t>
            </a:r>
            <a:r>
              <a:rPr lang="en-US" sz="3200" dirty="0">
                <a:solidFill>
                  <a:srgbClr val="7030A0"/>
                </a:solidFill>
                <a:latin typeface="Times New Roman" pitchFamily="18" charset="0"/>
                <a:cs typeface="Times New Roman" pitchFamily="18" charset="0"/>
              </a:rPr>
              <a:t>: takes two months and three drugs are used concomitantly. </a:t>
            </a:r>
          </a:p>
          <a:p>
            <a:r>
              <a:rPr lang="en-US" sz="3200" dirty="0">
                <a:solidFill>
                  <a:srgbClr val="7030A0"/>
                </a:solidFill>
                <a:latin typeface="Times New Roman" pitchFamily="18" charset="0"/>
                <a:cs typeface="Times New Roman" pitchFamily="18" charset="0"/>
              </a:rPr>
              <a:t>These includes </a:t>
            </a:r>
            <a:r>
              <a:rPr lang="en-US" sz="3200" b="1" dirty="0">
                <a:solidFill>
                  <a:srgbClr val="7030A0"/>
                </a:solidFill>
                <a:latin typeface="Times New Roman" pitchFamily="18" charset="0"/>
                <a:cs typeface="Times New Roman" pitchFamily="18" charset="0"/>
              </a:rPr>
              <a:t>Isoniazid (H), Rifampicin (R) Pyrazinamide (Z) plus (Ethambutol or streptomycin) </a:t>
            </a:r>
            <a:r>
              <a:rPr lang="en-US" sz="3200" dirty="0">
                <a:solidFill>
                  <a:srgbClr val="7030A0"/>
                </a:solidFill>
                <a:latin typeface="Times New Roman" pitchFamily="18" charset="0"/>
                <a:cs typeface="Times New Roman" pitchFamily="18" charset="0"/>
              </a:rPr>
              <a:t>if resistant organism are suspected. This combination reduces  bacterial population rapidly.</a:t>
            </a:r>
          </a:p>
          <a:p>
            <a:r>
              <a:rPr lang="en-US" sz="3200" b="1" dirty="0">
                <a:solidFill>
                  <a:srgbClr val="7030A0"/>
                </a:solidFill>
                <a:latin typeface="Times New Roman" pitchFamily="18" charset="0"/>
                <a:cs typeface="Times New Roman" pitchFamily="18" charset="0"/>
              </a:rPr>
              <a:t>Continuation phase</a:t>
            </a:r>
            <a:r>
              <a:rPr lang="en-US" sz="3200" dirty="0">
                <a:solidFill>
                  <a:srgbClr val="7030A0"/>
                </a:solidFill>
                <a:latin typeface="Times New Roman" pitchFamily="18" charset="0"/>
                <a:cs typeface="Times New Roman" pitchFamily="18" charset="0"/>
              </a:rPr>
              <a:t> takes four months and two drugs are used these are isoniazid and </a:t>
            </a:r>
            <a:r>
              <a:rPr lang="en-US" sz="3200" dirty="0" smtClean="0">
                <a:solidFill>
                  <a:srgbClr val="7030A0"/>
                </a:solidFill>
                <a:latin typeface="Times New Roman" pitchFamily="18" charset="0"/>
                <a:cs typeface="Times New Roman" pitchFamily="18" charset="0"/>
              </a:rPr>
              <a:t>rifampicin.</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179510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1F0F3E-F662-4691-A82D-CBEAF77E9EA8}"/>
              </a:ext>
            </a:extLst>
          </p:cNvPr>
          <p:cNvSpPr>
            <a:spLocks noGrp="1"/>
          </p:cNvSpPr>
          <p:nvPr>
            <p:ph type="title"/>
          </p:nvPr>
        </p:nvSpPr>
        <p:spPr>
          <a:xfrm>
            <a:off x="142875" y="114301"/>
            <a:ext cx="11210925" cy="900112"/>
          </a:xfrm>
        </p:spPr>
        <p:txBody>
          <a:bodyPr/>
          <a:lstStyle/>
          <a:p>
            <a:r>
              <a:rPr lang="en-US" b="1" dirty="0">
                <a:solidFill>
                  <a:srgbClr val="FF0000"/>
                </a:solidFill>
                <a:latin typeface="Times New Roman" pitchFamily="18" charset="0"/>
                <a:cs typeface="Times New Roman" pitchFamily="18" charset="0"/>
              </a:rPr>
              <a:t>ISONIAZID</a:t>
            </a:r>
          </a:p>
        </p:txBody>
      </p:sp>
      <p:sp>
        <p:nvSpPr>
          <p:cNvPr id="3" name="Content Placeholder 2">
            <a:extLst>
              <a:ext uri="{FF2B5EF4-FFF2-40B4-BE49-F238E27FC236}">
                <a16:creationId xmlns="" xmlns:a16="http://schemas.microsoft.com/office/drawing/2014/main" id="{B8620075-F2D7-4FE8-81FE-53F8F6406766}"/>
              </a:ext>
            </a:extLst>
          </p:cNvPr>
          <p:cNvSpPr>
            <a:spLocks noGrp="1"/>
          </p:cNvSpPr>
          <p:nvPr>
            <p:ph idx="1"/>
          </p:nvPr>
        </p:nvSpPr>
        <p:spPr>
          <a:xfrm>
            <a:off x="1" y="942974"/>
            <a:ext cx="12192000" cy="5915026"/>
          </a:xfrm>
        </p:spPr>
        <p:txBody>
          <a:bodyPr>
            <a:normAutofit lnSpcReduction="10000"/>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Expected </a:t>
            </a:r>
            <a:r>
              <a:rPr lang="en-US" sz="3200" b="1" dirty="0">
                <a:solidFill>
                  <a:srgbClr val="7030A0"/>
                </a:solidFill>
                <a:latin typeface="Times New Roman" pitchFamily="18" charset="0"/>
                <a:cs typeface="Times New Roman" pitchFamily="18" charset="0"/>
              </a:rPr>
              <a:t>Pharmacological Action </a:t>
            </a:r>
          </a:p>
          <a:p>
            <a:r>
              <a:rPr lang="en-US" sz="3200" dirty="0">
                <a:solidFill>
                  <a:srgbClr val="7030A0"/>
                </a:solidFill>
                <a:latin typeface="Times New Roman" pitchFamily="18" charset="0"/>
                <a:cs typeface="Times New Roman" pitchFamily="18" charset="0"/>
              </a:rPr>
              <a:t> This medication is highly specific for mycobacteria. Isoniazid inhibits growth of mycobacteria </a:t>
            </a:r>
            <a:r>
              <a:rPr lang="en-US" sz="3200" b="1" dirty="0">
                <a:solidFill>
                  <a:srgbClr val="7030A0"/>
                </a:solidFill>
                <a:latin typeface="Times New Roman" pitchFamily="18" charset="0"/>
                <a:cs typeface="Times New Roman" pitchFamily="18" charset="0"/>
              </a:rPr>
              <a:t>by preventing synthesis of mycolic  acid </a:t>
            </a:r>
            <a:r>
              <a:rPr lang="en-US" sz="3200" dirty="0">
                <a:solidFill>
                  <a:srgbClr val="7030A0"/>
                </a:solidFill>
                <a:latin typeface="Times New Roman" pitchFamily="18" charset="0"/>
                <a:cs typeface="Times New Roman" pitchFamily="18" charset="0"/>
              </a:rPr>
              <a:t>in the </a:t>
            </a:r>
            <a:r>
              <a:rPr lang="en-US" sz="3200" b="1" dirty="0">
                <a:solidFill>
                  <a:srgbClr val="7030A0"/>
                </a:solidFill>
                <a:latin typeface="Times New Roman" pitchFamily="18" charset="0"/>
                <a:cs typeface="Times New Roman" pitchFamily="18" charset="0"/>
              </a:rPr>
              <a:t>c</a:t>
            </a:r>
            <a:r>
              <a:rPr lang="en-US" sz="3200" dirty="0">
                <a:solidFill>
                  <a:srgbClr val="7030A0"/>
                </a:solidFill>
                <a:latin typeface="Times New Roman" pitchFamily="18" charset="0"/>
                <a:cs typeface="Times New Roman" pitchFamily="18" charset="0"/>
              </a:rPr>
              <a:t>ell wall.</a:t>
            </a:r>
          </a:p>
          <a:p>
            <a:r>
              <a:rPr lang="en-US" sz="3200" b="1" dirty="0">
                <a:solidFill>
                  <a:srgbClr val="7030A0"/>
                </a:solidFill>
                <a:latin typeface="Times New Roman" pitchFamily="18" charset="0"/>
                <a:cs typeface="Times New Roman" pitchFamily="18" charset="0"/>
              </a:rPr>
              <a:t>  Therapeutic Uses</a:t>
            </a:r>
            <a:r>
              <a:rPr lang="en-US" sz="3200" dirty="0">
                <a:solidFill>
                  <a:srgbClr val="7030A0"/>
                </a:solidFill>
                <a:latin typeface="Times New Roman" pitchFamily="18" charset="0"/>
                <a:cs typeface="Times New Roman" pitchFamily="18" charset="0"/>
              </a:rPr>
              <a:t>; Indicated for active and latent tuberculosis </a:t>
            </a:r>
          </a:p>
          <a:p>
            <a:r>
              <a:rPr lang="en-US" sz="3200" dirty="0">
                <a:solidFill>
                  <a:srgbClr val="7030A0"/>
                </a:solidFill>
                <a:latin typeface="Times New Roman" pitchFamily="18" charset="0"/>
                <a:cs typeface="Times New Roman" pitchFamily="18" charset="0"/>
              </a:rPr>
              <a:t> </a:t>
            </a:r>
            <a:r>
              <a:rPr lang="en-US" sz="3200" b="1" i="1" dirty="0">
                <a:solidFill>
                  <a:srgbClr val="7030A0"/>
                </a:solidFill>
                <a:latin typeface="Times New Roman" pitchFamily="18" charset="0"/>
                <a:cs typeface="Times New Roman" pitchFamily="18" charset="0"/>
              </a:rPr>
              <a:t>Latent: </a:t>
            </a:r>
            <a:r>
              <a:rPr lang="en-US" sz="3200" dirty="0">
                <a:solidFill>
                  <a:srgbClr val="7030A0"/>
                </a:solidFill>
                <a:latin typeface="Times New Roman" pitchFamily="18" charset="0"/>
                <a:cs typeface="Times New Roman" pitchFamily="18" charset="0"/>
              </a:rPr>
              <a:t>INH only – 6 to 9 months </a:t>
            </a:r>
          </a:p>
          <a:p>
            <a:r>
              <a:rPr lang="en-US" sz="3200" dirty="0">
                <a:solidFill>
                  <a:srgbClr val="7030A0"/>
                </a:solidFill>
                <a:latin typeface="Times New Roman" pitchFamily="18" charset="0"/>
                <a:cs typeface="Times New Roman" pitchFamily="18" charset="0"/>
              </a:rPr>
              <a:t> </a:t>
            </a:r>
            <a:r>
              <a:rPr lang="en-US" sz="3200" b="1" i="1" dirty="0">
                <a:solidFill>
                  <a:srgbClr val="7030A0"/>
                </a:solidFill>
                <a:latin typeface="Times New Roman" pitchFamily="18" charset="0"/>
                <a:cs typeface="Times New Roman" pitchFamily="18" charset="0"/>
              </a:rPr>
              <a:t>Active:</a:t>
            </a:r>
            <a:r>
              <a:rPr lang="en-US" sz="3200" dirty="0">
                <a:solidFill>
                  <a:srgbClr val="7030A0"/>
                </a:solidFill>
                <a:latin typeface="Times New Roman" pitchFamily="18" charset="0"/>
                <a:cs typeface="Times New Roman" pitchFamily="18" charset="0"/>
              </a:rPr>
              <a:t> Multiple medication therapy including INH, for a minimum of 6 months </a:t>
            </a:r>
          </a:p>
          <a:p>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The initial</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phase (induction phase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focuses on eradicating the active tubercle bacilli, which will result in non infectious sputum. </a:t>
            </a:r>
          </a:p>
          <a:p>
            <a:r>
              <a:rPr lang="en-US" sz="3200" b="1" dirty="0">
                <a:solidFill>
                  <a:srgbClr val="7030A0"/>
                </a:solidFill>
                <a:latin typeface="Times New Roman" pitchFamily="18" charset="0"/>
                <a:cs typeface="Times New Roman" pitchFamily="18" charset="0"/>
              </a:rPr>
              <a:t>The second phase (continuation phase) </a:t>
            </a:r>
            <a:r>
              <a:rPr lang="en-US" sz="3200" dirty="0">
                <a:solidFill>
                  <a:srgbClr val="7030A0"/>
                </a:solidFill>
                <a:latin typeface="Times New Roman" pitchFamily="18" charset="0"/>
                <a:cs typeface="Times New Roman" pitchFamily="18" charset="0"/>
              </a:rPr>
              <a:t>works toward eliminating any other pathogens in the body. </a:t>
            </a:r>
          </a:p>
        </p:txBody>
      </p:sp>
    </p:spTree>
    <p:extLst>
      <p:ext uri="{BB962C8B-B14F-4D97-AF65-F5344CB8AC3E}">
        <p14:creationId xmlns:p14="http://schemas.microsoft.com/office/powerpoint/2010/main" val="9000186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6CB0E-2E99-40DD-824B-4BCE85221DC5}"/>
              </a:ext>
            </a:extLst>
          </p:cNvPr>
          <p:cNvSpPr>
            <a:spLocks noGrp="1"/>
          </p:cNvSpPr>
          <p:nvPr>
            <p:ph type="title"/>
          </p:nvPr>
        </p:nvSpPr>
        <p:spPr>
          <a:xfrm>
            <a:off x="157163" y="1"/>
            <a:ext cx="11196637" cy="728662"/>
          </a:xfrm>
        </p:spPr>
        <p:txBody>
          <a:bodyPr>
            <a:noAutofit/>
          </a:bodyPr>
          <a:lstStyle/>
          <a:p>
            <a:r>
              <a:rPr lang="en-US" sz="4800" b="1" dirty="0">
                <a:solidFill>
                  <a:srgbClr val="FF0000"/>
                </a:solidFill>
                <a:latin typeface="Times New Roman" pitchFamily="18" charset="0"/>
                <a:cs typeface="Times New Roman" pitchFamily="18" charset="0"/>
              </a:rPr>
              <a:t>I</a:t>
            </a:r>
            <a:r>
              <a:rPr lang="en-US" sz="4800" b="1" dirty="0" smtClean="0">
                <a:solidFill>
                  <a:srgbClr val="FF0000"/>
                </a:solidFill>
                <a:latin typeface="Times New Roman" pitchFamily="18" charset="0"/>
                <a:cs typeface="Times New Roman" pitchFamily="18" charset="0"/>
              </a:rPr>
              <a:t>soniazid </a:t>
            </a:r>
            <a:r>
              <a:rPr lang="en-US" sz="4800" b="1" dirty="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84C6B75-A90E-44F0-89F3-B1235CAEB2E9}"/>
              </a:ext>
            </a:extLst>
          </p:cNvPr>
          <p:cNvSpPr>
            <a:spLocks noGrp="1"/>
          </p:cNvSpPr>
          <p:nvPr>
            <p:ph idx="1"/>
          </p:nvPr>
        </p:nvSpPr>
        <p:spPr>
          <a:xfrm>
            <a:off x="142875" y="800100"/>
            <a:ext cx="11930063" cy="6057900"/>
          </a:xfrm>
        </p:spPr>
        <p:txBody>
          <a:bodyPr/>
          <a:lstStyle/>
          <a:p>
            <a:endParaRPr lang="en-US" sz="4400" dirty="0">
              <a:solidFill>
                <a:prstClr val="black"/>
              </a:solidFill>
              <a:latin typeface="Calibri Light" panose="020F0302020204030204"/>
              <a:ea typeface="+mj-ea"/>
              <a:cs typeface="+mj-cs"/>
            </a:endParaRPr>
          </a:p>
          <a:p>
            <a:pPr>
              <a:buFont typeface="Wingdings" pitchFamily="2" charset="2"/>
              <a:buChar char="ü"/>
            </a:pPr>
            <a:r>
              <a:rPr lang="en-US" sz="3200" dirty="0">
                <a:solidFill>
                  <a:srgbClr val="7030A0"/>
                </a:solidFill>
                <a:latin typeface="Times New Roman" pitchFamily="18" charset="0"/>
                <a:cs typeface="Times New Roman" pitchFamily="18" charset="0"/>
              </a:rPr>
              <a:t>Length of treatment varies and may be as short as 6 months for medication-sensitive tuberculosis (2 months for the initial phase and 4 months for the continuation phase) or as long as 24 months for medication-resistant infections.</a:t>
            </a:r>
          </a:p>
        </p:txBody>
      </p:sp>
    </p:spTree>
    <p:extLst>
      <p:ext uri="{BB962C8B-B14F-4D97-AF65-F5344CB8AC3E}">
        <p14:creationId xmlns:p14="http://schemas.microsoft.com/office/powerpoint/2010/main" val="34969173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1948C5-6B4A-4AC8-B984-F6E62860CF95}"/>
              </a:ext>
            </a:extLst>
          </p:cNvPr>
          <p:cNvSpPr>
            <a:spLocks noGrp="1"/>
          </p:cNvSpPr>
          <p:nvPr>
            <p:ph type="title"/>
          </p:nvPr>
        </p:nvSpPr>
        <p:spPr>
          <a:xfrm>
            <a:off x="0" y="1"/>
            <a:ext cx="12192000" cy="1128712"/>
          </a:xfrm>
        </p:spPr>
        <p:txBody>
          <a:bodyPr/>
          <a:lstStyle/>
          <a:p>
            <a:r>
              <a:rPr lang="en-US" sz="2600" b="1" dirty="0">
                <a:solidFill>
                  <a:prstClr val="black"/>
                </a:solidFill>
                <a:latin typeface="Calibri" panose="020F0502020204030204"/>
                <a:ea typeface="+mn-ea"/>
                <a:cs typeface="+mn-cs"/>
              </a:rPr>
              <a:t>	</a:t>
            </a:r>
            <a:r>
              <a:rPr lang="en-US" b="1" dirty="0" smtClean="0">
                <a:solidFill>
                  <a:srgbClr val="FF0000"/>
                </a:solidFill>
                <a:latin typeface="Times New Roman" pitchFamily="18" charset="0"/>
                <a:ea typeface="+mn-ea"/>
                <a:cs typeface="Times New Roman" pitchFamily="18" charset="0"/>
              </a:rPr>
              <a:t>Adverse </a:t>
            </a:r>
            <a:r>
              <a:rPr lang="en-US" b="1" dirty="0">
                <a:solidFill>
                  <a:srgbClr val="FF0000"/>
                </a:solidFill>
                <a:latin typeface="Times New Roman" pitchFamily="18" charset="0"/>
                <a:ea typeface="+mn-ea"/>
                <a:cs typeface="Times New Roman" pitchFamily="18" charset="0"/>
              </a:rPr>
              <a:t>Effects </a:t>
            </a:r>
            <a:endParaRPr lang="en-US" sz="72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2A6CD92-A746-4814-B302-E24B40FAA234}"/>
              </a:ext>
            </a:extLst>
          </p:cNvPr>
          <p:cNvSpPr>
            <a:spLocks noGrp="1"/>
          </p:cNvSpPr>
          <p:nvPr>
            <p:ph idx="1"/>
          </p:nvPr>
        </p:nvSpPr>
        <p:spPr>
          <a:xfrm>
            <a:off x="0" y="800100"/>
            <a:ext cx="12192000" cy="6057899"/>
          </a:xfrm>
        </p:spPr>
        <p:txBody>
          <a:bodyPr>
            <a:noAutofit/>
          </a:bodyPr>
          <a:lstStyle/>
          <a:p>
            <a:r>
              <a:rPr lang="en-US" sz="3200" b="1" dirty="0">
                <a:solidFill>
                  <a:srgbClr val="7030A0"/>
                </a:solidFill>
                <a:latin typeface="Times New Roman" pitchFamily="18" charset="0"/>
                <a:cs typeface="Times New Roman" pitchFamily="18" charset="0"/>
              </a:rPr>
              <a:t>Allergic skin eruptions </a:t>
            </a:r>
            <a:r>
              <a:rPr lang="en-US" sz="3200" dirty="0">
                <a:solidFill>
                  <a:srgbClr val="7030A0"/>
                </a:solidFill>
                <a:latin typeface="Times New Roman" pitchFamily="18" charset="0"/>
                <a:cs typeface="Times New Roman" pitchFamily="18" charset="0"/>
              </a:rPr>
              <a:t>are the commonest side effects</a:t>
            </a:r>
          </a:p>
          <a:p>
            <a:r>
              <a:rPr lang="en-US" sz="3200" dirty="0">
                <a:solidFill>
                  <a:srgbClr val="7030A0"/>
                </a:solidFill>
                <a:latin typeface="Times New Roman" pitchFamily="18" charset="0"/>
                <a:cs typeface="Times New Roman" pitchFamily="18" charset="0"/>
              </a:rPr>
              <a:t>Others are fever , GIT disturbance</a:t>
            </a:r>
          </a:p>
          <a:p>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Peripheral neuropathy (tingling, numbness, burning, and pain resulting from deficiency of pyridoxine, vitamin B6 ). </a:t>
            </a:r>
          </a:p>
          <a:p>
            <a:pPr marL="0" indent="0">
              <a:buNone/>
            </a:pPr>
            <a:r>
              <a:rPr lang="en-US" sz="3200" dirty="0">
                <a:solidFill>
                  <a:srgbClr val="7030A0"/>
                </a:solidFill>
                <a:latin typeface="Times New Roman" pitchFamily="18" charset="0"/>
                <a:cs typeface="Times New Roman" pitchFamily="18" charset="0"/>
              </a:rPr>
              <a:t> Instruct clients to observe for symptoms and to notify the provider if symptoms occur. </a:t>
            </a:r>
          </a:p>
          <a:p>
            <a:pPr marL="0" indent="0">
              <a:buNone/>
            </a:pPr>
            <a:r>
              <a:rPr lang="en-US" sz="3200" dirty="0">
                <a:solidFill>
                  <a:srgbClr val="7030A0"/>
                </a:solidFill>
                <a:latin typeface="Times New Roman" pitchFamily="18" charset="0"/>
                <a:cs typeface="Times New Roman" pitchFamily="18" charset="0"/>
              </a:rPr>
              <a:t> Administer 50 to 200 mg of vitamin B6 daily.</a:t>
            </a:r>
          </a:p>
          <a:p>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Hepatotoxicity</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anorexia, malaise, fatigue, nausea, and yellowish discoloration of skin and eyes).</a:t>
            </a:r>
            <a:r>
              <a:rPr lang="en-US" sz="3200" dirty="0">
                <a:solidFill>
                  <a:srgbClr val="7030A0"/>
                </a:solidFill>
                <a:latin typeface="Times New Roman" pitchFamily="18" charset="0"/>
                <a:cs typeface="Times New Roman" pitchFamily="18" charset="0"/>
              </a:rPr>
              <a:t> </a:t>
            </a:r>
          </a:p>
          <a:p>
            <a:pPr marL="0" indent="0">
              <a:buNone/>
            </a:pPr>
            <a:r>
              <a:rPr lang="en-US" sz="3200" dirty="0" smtClean="0">
                <a:solidFill>
                  <a:srgbClr val="7030A0"/>
                </a:solidFill>
                <a:latin typeface="Times New Roman" pitchFamily="18" charset="0"/>
                <a:cs typeface="Times New Roman" pitchFamily="18" charset="0"/>
              </a:rPr>
              <a:t>Instruct </a:t>
            </a:r>
            <a:r>
              <a:rPr lang="en-US" sz="3200" dirty="0">
                <a:solidFill>
                  <a:srgbClr val="7030A0"/>
                </a:solidFill>
                <a:latin typeface="Times New Roman" pitchFamily="18" charset="0"/>
                <a:cs typeface="Times New Roman" pitchFamily="18" charset="0"/>
              </a:rPr>
              <a:t>clients to avoid consumption of alcohol. </a:t>
            </a:r>
          </a:p>
          <a:p>
            <a:pPr marL="0" indent="0">
              <a:buNone/>
            </a:pPr>
            <a:r>
              <a:rPr lang="en-US" sz="3200" dirty="0">
                <a:solidFill>
                  <a:srgbClr val="7030A0"/>
                </a:solidFill>
                <a:latin typeface="Times New Roman" pitchFamily="18" charset="0"/>
                <a:cs typeface="Times New Roman" pitchFamily="18" charset="0"/>
              </a:rPr>
              <a:t> Medication may need to be discontinued if liver function test results are elevated. </a:t>
            </a:r>
          </a:p>
        </p:txBody>
      </p:sp>
    </p:spTree>
    <p:extLst>
      <p:ext uri="{BB962C8B-B14F-4D97-AF65-F5344CB8AC3E}">
        <p14:creationId xmlns:p14="http://schemas.microsoft.com/office/powerpoint/2010/main" val="33937383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75A5B7-009E-4C5B-A814-F9A04187A496}"/>
              </a:ext>
            </a:extLst>
          </p:cNvPr>
          <p:cNvSpPr>
            <a:spLocks noGrp="1"/>
          </p:cNvSpPr>
          <p:nvPr>
            <p:ph idx="1"/>
          </p:nvPr>
        </p:nvSpPr>
        <p:spPr>
          <a:xfrm>
            <a:off x="0" y="0"/>
            <a:ext cx="12192000" cy="6858000"/>
          </a:xfrm>
        </p:spPr>
        <p:txBody>
          <a:bodyPr>
            <a:normAutofit/>
          </a:bodyPr>
          <a:lstStyle/>
          <a:p>
            <a:pPr marL="0" indent="0">
              <a:buNone/>
            </a:pPr>
            <a:r>
              <a:rPr lang="en-US" sz="5200" b="1" dirty="0">
                <a:solidFill>
                  <a:srgbClr val="FF0000"/>
                </a:solidFill>
                <a:latin typeface="Times New Roman" pitchFamily="18" charset="0"/>
                <a:cs typeface="Times New Roman" pitchFamily="18" charset="0"/>
              </a:rPr>
              <a:t>Contraindications/Precautions </a:t>
            </a:r>
          </a:p>
          <a:p>
            <a:pPr marL="0" indent="0">
              <a:buNone/>
            </a:pPr>
            <a:r>
              <a:rPr lang="en-US" dirty="0">
                <a:solidFill>
                  <a:prstClr val="black"/>
                </a:solidFill>
              </a:rPr>
              <a:t> </a:t>
            </a:r>
            <a:r>
              <a:rPr lang="en-US" sz="3500" dirty="0">
                <a:solidFill>
                  <a:srgbClr val="7030A0"/>
                </a:solidFill>
                <a:latin typeface="Times New Roman" pitchFamily="18" charset="0"/>
                <a:cs typeface="Times New Roman" pitchFamily="18" charset="0"/>
              </a:rPr>
              <a:t>INH is contraindicated for clients with liver disease</a:t>
            </a:r>
            <a:r>
              <a:rPr lang="en-US" sz="3500" dirty="0" smtClean="0">
                <a:solidFill>
                  <a:srgbClr val="7030A0"/>
                </a:solidFill>
                <a:latin typeface="Times New Roman" pitchFamily="18" charset="0"/>
                <a:cs typeface="Times New Roman" pitchFamily="18" charset="0"/>
              </a:rPr>
              <a:t>.</a:t>
            </a:r>
            <a:endParaRPr lang="en-US" sz="3900" b="1"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INH </a:t>
            </a:r>
            <a:r>
              <a:rPr lang="en-US" sz="3200" b="1" dirty="0">
                <a:solidFill>
                  <a:srgbClr val="7030A0"/>
                </a:solidFill>
                <a:latin typeface="Times New Roman" pitchFamily="18" charset="0"/>
                <a:cs typeface="Times New Roman" pitchFamily="18" charset="0"/>
              </a:rPr>
              <a:t>inhibits metabolism of phenytoin, leading to buildup of medication and toxicity.</a:t>
            </a:r>
          </a:p>
          <a:p>
            <a:pPr marL="0" indent="0">
              <a:buNone/>
            </a:pPr>
            <a:r>
              <a:rPr lang="en-US" sz="3200" dirty="0">
                <a:solidFill>
                  <a:srgbClr val="7030A0"/>
                </a:solidFill>
                <a:latin typeface="Times New Roman" pitchFamily="18" charset="0"/>
                <a:cs typeface="Times New Roman" pitchFamily="18" charset="0"/>
              </a:rPr>
              <a:t> Ataxia and incoordination may indicate toxicity. </a:t>
            </a:r>
          </a:p>
          <a:p>
            <a:pPr marL="0" indent="0">
              <a:buNone/>
            </a:pPr>
            <a:r>
              <a:rPr lang="en-US" sz="3200" dirty="0">
                <a:solidFill>
                  <a:srgbClr val="7030A0"/>
                </a:solidFill>
                <a:latin typeface="Times New Roman" pitchFamily="18" charset="0"/>
                <a:cs typeface="Times New Roman" pitchFamily="18" charset="0"/>
              </a:rPr>
              <a:t> Monitor the client’s levels of phenytoin.</a:t>
            </a:r>
          </a:p>
          <a:p>
            <a:pPr marL="0" indent="0">
              <a:buNone/>
            </a:pPr>
            <a:r>
              <a:rPr lang="en-US" sz="3200" dirty="0">
                <a:solidFill>
                  <a:srgbClr val="7030A0"/>
                </a:solidFill>
                <a:latin typeface="Times New Roman" pitchFamily="18" charset="0"/>
                <a:cs typeface="Times New Roman" pitchFamily="18" charset="0"/>
              </a:rPr>
              <a:t> Dosage of phenytoin may need to be adjusted based on phenytoin levels.</a:t>
            </a:r>
          </a:p>
          <a:p>
            <a:pPr marL="0" indent="0">
              <a:buNone/>
            </a:pPr>
            <a:r>
              <a:rPr lang="en-US" sz="3200" b="1" dirty="0">
                <a:solidFill>
                  <a:srgbClr val="7030A0"/>
                </a:solidFill>
                <a:latin typeface="Times New Roman" pitchFamily="18" charset="0"/>
                <a:cs typeface="Times New Roman" pitchFamily="18" charset="0"/>
              </a:rPr>
              <a:t> Concurrent use of alcohol, rifampin, and pyrazinamide increases the risk for hepatotoxicity. </a:t>
            </a:r>
          </a:p>
          <a:p>
            <a:pPr marL="0" indent="0">
              <a:buNone/>
            </a:pPr>
            <a:r>
              <a:rPr lang="en-US" sz="3200" dirty="0">
                <a:solidFill>
                  <a:srgbClr val="7030A0"/>
                </a:solidFill>
                <a:latin typeface="Times New Roman" pitchFamily="18" charset="0"/>
                <a:cs typeface="Times New Roman" pitchFamily="18" charset="0"/>
              </a:rPr>
              <a:t> Instruct clients to avoid alcohol consumption. </a:t>
            </a:r>
          </a:p>
          <a:p>
            <a:pPr marL="0" indent="0">
              <a:buNone/>
            </a:pPr>
            <a:r>
              <a:rPr lang="en-US" sz="3200" dirty="0">
                <a:solidFill>
                  <a:srgbClr val="7030A0"/>
                </a:solidFill>
                <a:latin typeface="Times New Roman" pitchFamily="18" charset="0"/>
                <a:cs typeface="Times New Roman" pitchFamily="18" charset="0"/>
              </a:rPr>
              <a:t> Monitor liver function. </a:t>
            </a:r>
          </a:p>
          <a:p>
            <a:pPr marL="0" indent="0">
              <a:buNone/>
            </a:pPr>
            <a:endParaRPr lang="en-US" sz="3200" dirty="0"/>
          </a:p>
        </p:txBody>
      </p:sp>
    </p:spTree>
    <p:extLst>
      <p:ext uri="{BB962C8B-B14F-4D97-AF65-F5344CB8AC3E}">
        <p14:creationId xmlns:p14="http://schemas.microsoft.com/office/powerpoint/2010/main" val="3400924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B8BBB-A6AA-48C7-8059-2BA2FB7F8CA9}"/>
              </a:ext>
            </a:extLst>
          </p:cNvPr>
          <p:cNvSpPr>
            <a:spLocks noGrp="1"/>
          </p:cNvSpPr>
          <p:nvPr>
            <p:ph type="title"/>
          </p:nvPr>
        </p:nvSpPr>
        <p:spPr>
          <a:xfrm>
            <a:off x="214313" y="142875"/>
            <a:ext cx="11858625" cy="828675"/>
          </a:xfrm>
        </p:spPr>
        <p:txBody>
          <a:bodyPr/>
          <a:lstStyle/>
          <a:p>
            <a:r>
              <a:rPr lang="en-US" b="1" dirty="0">
                <a:solidFill>
                  <a:srgbClr val="FF0000"/>
                </a:solidFill>
                <a:latin typeface="Times New Roman" pitchFamily="18" charset="0"/>
                <a:cs typeface="Times New Roman" pitchFamily="18" charset="0"/>
              </a:rPr>
              <a:t>Drug Development  Conti….</a:t>
            </a:r>
            <a:endParaRPr lang="en-US" dirty="0"/>
          </a:p>
        </p:txBody>
      </p:sp>
      <p:sp>
        <p:nvSpPr>
          <p:cNvPr id="3" name="Content Placeholder 2">
            <a:extLst>
              <a:ext uri="{FF2B5EF4-FFF2-40B4-BE49-F238E27FC236}">
                <a16:creationId xmlns="" xmlns:a16="http://schemas.microsoft.com/office/drawing/2014/main" id="{5D31C4ED-BC55-47AC-AE28-B5D427BAB518}"/>
              </a:ext>
            </a:extLst>
          </p:cNvPr>
          <p:cNvSpPr>
            <a:spLocks noGrp="1"/>
          </p:cNvSpPr>
          <p:nvPr>
            <p:ph idx="1"/>
          </p:nvPr>
        </p:nvSpPr>
        <p:spPr>
          <a:xfrm>
            <a:off x="157163" y="1157288"/>
            <a:ext cx="11915775" cy="5557837"/>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Phase IV: continuous evaluation</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the prescribers are expected to report to the regulatory bodies any unexpected effects which then evaluates this information.  A drug may be withdrawn from the market if it produces toxic effects e.g. thalidomide.</a:t>
            </a:r>
          </a:p>
          <a:p>
            <a:r>
              <a:rPr lang="en-US" sz="3200" b="1" dirty="0">
                <a:solidFill>
                  <a:srgbClr val="7030A0"/>
                </a:solidFill>
                <a:latin typeface="Times New Roman" pitchFamily="18" charset="0"/>
                <a:cs typeface="Times New Roman" pitchFamily="18" charset="0"/>
              </a:rPr>
              <a:t>Orphan drug : </a:t>
            </a:r>
            <a:r>
              <a:rPr lang="en-US" sz="3200" dirty="0">
                <a:solidFill>
                  <a:srgbClr val="7030A0"/>
                </a:solidFill>
                <a:latin typeface="Times New Roman" pitchFamily="18" charset="0"/>
                <a:cs typeface="Times New Roman" pitchFamily="18" charset="0"/>
              </a:rPr>
              <a:t>drugs that have been discovered but are not financially viable and therefore have not been adopted by any drug company. may be useful in treating a rare disease or may have potentially dangerous adverse effects. They are often abandoned after </a:t>
            </a:r>
            <a:r>
              <a:rPr lang="en-US" sz="3200" b="1" dirty="0">
                <a:solidFill>
                  <a:srgbClr val="7030A0"/>
                </a:solidFill>
                <a:latin typeface="Times New Roman" pitchFamily="18" charset="0"/>
                <a:cs typeface="Times New Roman" pitchFamily="18" charset="0"/>
              </a:rPr>
              <a:t>preclinical trials</a:t>
            </a:r>
            <a:r>
              <a:rPr lang="en-US" sz="3200" dirty="0">
                <a:solidFill>
                  <a:srgbClr val="7030A0"/>
                </a:solidFill>
                <a:latin typeface="Times New Roman" pitchFamily="18" charset="0"/>
                <a:cs typeface="Times New Roman" pitchFamily="18" charset="0"/>
              </a:rPr>
              <a:t> or </a:t>
            </a:r>
            <a:r>
              <a:rPr lang="en-US" sz="3200" b="1" dirty="0">
                <a:solidFill>
                  <a:srgbClr val="7030A0"/>
                </a:solidFill>
                <a:latin typeface="Times New Roman" pitchFamily="18" charset="0"/>
                <a:cs typeface="Times New Roman" pitchFamily="18" charset="0"/>
              </a:rPr>
              <a:t>phase I </a:t>
            </a:r>
            <a:r>
              <a:rPr lang="en-US" sz="3200" dirty="0">
                <a:solidFill>
                  <a:srgbClr val="7030A0"/>
                </a:solidFill>
                <a:latin typeface="Times New Roman" pitchFamily="18" charset="0"/>
                <a:cs typeface="Times New Roman" pitchFamily="18" charset="0"/>
              </a:rPr>
              <a:t>studies.</a:t>
            </a:r>
            <a:endParaRPr lang="en-US" sz="3200" b="1" dirty="0">
              <a:solidFill>
                <a:srgbClr val="7030A0"/>
              </a:solidFill>
              <a:latin typeface="Times New Roman" pitchFamily="18" charset="0"/>
              <a:cs typeface="Times New Roman" pitchFamily="18" charset="0"/>
            </a:endParaRPr>
          </a:p>
          <a:p>
            <a:pPr marL="0" indent="0">
              <a:buNone/>
            </a:pPr>
            <a:r>
              <a:rPr lang="en-US" b="1" dirty="0"/>
              <a:t> </a:t>
            </a:r>
          </a:p>
        </p:txBody>
      </p:sp>
    </p:spTree>
    <p:extLst>
      <p:ext uri="{BB962C8B-B14F-4D97-AF65-F5344CB8AC3E}">
        <p14:creationId xmlns:p14="http://schemas.microsoft.com/office/powerpoint/2010/main" val="37112633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D0EFB-FC6F-40A9-B33E-ACDA01529DA0}"/>
              </a:ext>
            </a:extLst>
          </p:cNvPr>
          <p:cNvSpPr>
            <a:spLocks noGrp="1"/>
          </p:cNvSpPr>
          <p:nvPr>
            <p:ph type="title"/>
          </p:nvPr>
        </p:nvSpPr>
        <p:spPr>
          <a:xfrm>
            <a:off x="100013" y="1"/>
            <a:ext cx="11082337" cy="1128712"/>
          </a:xfrm>
        </p:spPr>
        <p:txBody>
          <a:bodyPr>
            <a:normAutofit/>
          </a:bodyPr>
          <a:lstStyle/>
          <a:p>
            <a:r>
              <a:rPr lang="en-US" sz="4800" b="1" dirty="0">
                <a:solidFill>
                  <a:srgbClr val="FF0000"/>
                </a:solidFill>
                <a:latin typeface="Times New Roman" pitchFamily="18" charset="0"/>
                <a:cs typeface="Times New Roman" pitchFamily="18" charset="0"/>
              </a:rPr>
              <a:t>Interactions cont.’</a:t>
            </a:r>
          </a:p>
        </p:txBody>
      </p:sp>
      <p:sp>
        <p:nvSpPr>
          <p:cNvPr id="3" name="Content Placeholder 2">
            <a:extLst>
              <a:ext uri="{FF2B5EF4-FFF2-40B4-BE49-F238E27FC236}">
                <a16:creationId xmlns="" xmlns:a16="http://schemas.microsoft.com/office/drawing/2014/main" id="{8B09DC1A-006F-4956-AA5D-ADA914FA6166}"/>
              </a:ext>
            </a:extLst>
          </p:cNvPr>
          <p:cNvSpPr>
            <a:spLocks noGrp="1"/>
          </p:cNvSpPr>
          <p:nvPr>
            <p:ph idx="1"/>
          </p:nvPr>
        </p:nvSpPr>
        <p:spPr>
          <a:xfrm>
            <a:off x="142875" y="914400"/>
            <a:ext cx="12049125" cy="5829300"/>
          </a:xfrm>
        </p:spPr>
        <p:txBody>
          <a:bodyPr/>
          <a:lstStyle/>
          <a:p>
            <a:endParaRPr lang="en-US" b="1" dirty="0" smtClean="0"/>
          </a:p>
          <a:p>
            <a:pPr>
              <a:buFont typeface="Wingdings" pitchFamily="2" charset="2"/>
              <a:buChar char="ü"/>
            </a:pPr>
            <a:r>
              <a:rPr lang="en-US" sz="3200" dirty="0" smtClean="0">
                <a:solidFill>
                  <a:srgbClr val="7030A0"/>
                </a:solidFill>
                <a:latin typeface="Times New Roman" pitchFamily="18" charset="0"/>
                <a:cs typeface="Times New Roman" pitchFamily="18" charset="0"/>
              </a:rPr>
              <a:t>Induce </a:t>
            </a:r>
            <a:r>
              <a:rPr lang="en-US" sz="3200" dirty="0">
                <a:solidFill>
                  <a:srgbClr val="7030A0"/>
                </a:solidFill>
                <a:latin typeface="Times New Roman" pitchFamily="18" charset="0"/>
                <a:cs typeface="Times New Roman" pitchFamily="18" charset="0"/>
              </a:rPr>
              <a:t>liver </a:t>
            </a:r>
            <a:r>
              <a:rPr lang="en-US" sz="3200" dirty="0" err="1" smtClean="0">
                <a:solidFill>
                  <a:srgbClr val="7030A0"/>
                </a:solidFill>
                <a:latin typeface="Times New Roman" pitchFamily="18" charset="0"/>
                <a:cs typeface="Times New Roman" pitchFamily="18" charset="0"/>
              </a:rPr>
              <a:t>enzymes,hence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affect the metabolism of warfarin, glucocorticoids, narcotics, oral anti diabetes, dapsone and estrogens and oral contraceptives.</a:t>
            </a:r>
          </a:p>
          <a:p>
            <a:pPr>
              <a:buFont typeface="Wingdings" pitchFamily="2" charset="2"/>
              <a:buChar char="ü"/>
            </a:pPr>
            <a:r>
              <a:rPr lang="en-US" sz="3200" dirty="0">
                <a:solidFill>
                  <a:srgbClr val="7030A0"/>
                </a:solidFill>
                <a:latin typeface="Times New Roman" pitchFamily="18" charset="0"/>
                <a:cs typeface="Times New Roman" pitchFamily="18" charset="0"/>
              </a:rPr>
              <a:t>Advice clients on oral contraceptives to change method of family planning or use a back up method.</a:t>
            </a:r>
          </a:p>
        </p:txBody>
      </p:sp>
    </p:spTree>
    <p:extLst>
      <p:ext uri="{BB962C8B-B14F-4D97-AF65-F5344CB8AC3E}">
        <p14:creationId xmlns:p14="http://schemas.microsoft.com/office/powerpoint/2010/main" val="11105469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158FD-10E9-421F-AB94-630E681034BB}"/>
              </a:ext>
            </a:extLst>
          </p:cNvPr>
          <p:cNvSpPr>
            <a:spLocks noGrp="1"/>
          </p:cNvSpPr>
          <p:nvPr>
            <p:ph type="title"/>
          </p:nvPr>
        </p:nvSpPr>
        <p:spPr>
          <a:xfrm>
            <a:off x="128588" y="128589"/>
            <a:ext cx="11225212" cy="842961"/>
          </a:xfrm>
        </p:spPr>
        <p:txBody>
          <a:bodyPr/>
          <a:lstStyle/>
          <a:p>
            <a:r>
              <a:rPr lang="en-US" b="1" dirty="0"/>
              <a:t>  </a:t>
            </a:r>
            <a:r>
              <a:rPr lang="en-US" b="1" dirty="0" smtClean="0">
                <a:solidFill>
                  <a:srgbClr val="FF0000"/>
                </a:solidFill>
                <a:latin typeface="Times New Roman" pitchFamily="18" charset="0"/>
                <a:cs typeface="Times New Roman" pitchFamily="18" charset="0"/>
              </a:rPr>
              <a:t>Rifampicin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30DFE59-850F-4D7C-85F3-D4846FB5266B}"/>
              </a:ext>
            </a:extLst>
          </p:cNvPr>
          <p:cNvSpPr>
            <a:spLocks noGrp="1"/>
          </p:cNvSpPr>
          <p:nvPr>
            <p:ph idx="1"/>
          </p:nvPr>
        </p:nvSpPr>
        <p:spPr>
          <a:xfrm>
            <a:off x="1" y="1100138"/>
            <a:ext cx="12087224" cy="5600700"/>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This is one of the most active anti TB .it is also active against gram positive and gram negative bacteria.</a:t>
            </a:r>
          </a:p>
          <a:p>
            <a:pPr>
              <a:buFont typeface="Wingdings" pitchFamily="2" charset="2"/>
              <a:buChar char="q"/>
            </a:pPr>
            <a:r>
              <a:rPr lang="en-US" sz="3200" b="1" dirty="0">
                <a:solidFill>
                  <a:srgbClr val="7030A0"/>
                </a:solidFill>
                <a:latin typeface="Times New Roman" pitchFamily="18" charset="0"/>
                <a:cs typeface="Times New Roman" pitchFamily="18" charset="0"/>
              </a:rPr>
              <a:t>Mechanism of action: </a:t>
            </a:r>
            <a:r>
              <a:rPr lang="en-US" sz="3200" dirty="0">
                <a:solidFill>
                  <a:srgbClr val="7030A0"/>
                </a:solidFill>
                <a:latin typeface="Times New Roman" pitchFamily="18" charset="0"/>
                <a:cs typeface="Times New Roman" pitchFamily="18" charset="0"/>
              </a:rPr>
              <a:t>Rifampin is bactericidal as a result of inhibition </a:t>
            </a:r>
            <a:r>
              <a:rPr lang="en-US" sz="3200" b="1" dirty="0">
                <a:solidFill>
                  <a:srgbClr val="7030A0"/>
                </a:solidFill>
                <a:latin typeface="Times New Roman" pitchFamily="18" charset="0"/>
                <a:cs typeface="Times New Roman" pitchFamily="18" charset="0"/>
              </a:rPr>
              <a:t>of protein synthesis</a:t>
            </a:r>
            <a:r>
              <a:rPr lang="en-US" sz="3200" dirty="0">
                <a:solidFill>
                  <a:srgbClr val="7030A0"/>
                </a:solidFill>
                <a:latin typeface="Times New Roman" pitchFamily="18" charset="0"/>
                <a:cs typeface="Times New Roman" pitchFamily="18" charset="0"/>
              </a:rPr>
              <a:t>.</a:t>
            </a:r>
          </a:p>
          <a:p>
            <a:pPr>
              <a:buFont typeface="Wingdings" pitchFamily="2" charset="2"/>
              <a:buChar char="q"/>
            </a:pPr>
            <a:r>
              <a:rPr lang="en-US" sz="3200" b="1" dirty="0">
                <a:solidFill>
                  <a:srgbClr val="7030A0"/>
                </a:solidFill>
                <a:latin typeface="Times New Roman" pitchFamily="18" charset="0"/>
                <a:cs typeface="Times New Roman" pitchFamily="18" charset="0"/>
              </a:rPr>
              <a:t>Indications:</a:t>
            </a:r>
          </a:p>
          <a:p>
            <a:pPr marL="0" indent="0">
              <a:buNone/>
            </a:pPr>
            <a:r>
              <a:rPr lang="en-US" sz="3200" dirty="0">
                <a:solidFill>
                  <a:srgbClr val="7030A0"/>
                </a:solidFill>
                <a:latin typeface="Times New Roman" pitchFamily="18" charset="0"/>
                <a:cs typeface="Times New Roman" pitchFamily="18" charset="0"/>
              </a:rPr>
              <a:t> Rifampin is a broad-spectrum antibiotic effective for gram-positive and gram-negative bacteria, </a:t>
            </a:r>
          </a:p>
          <a:p>
            <a:pPr marL="0" indent="0">
              <a:buNone/>
            </a:pPr>
            <a:r>
              <a:rPr lang="en-US" sz="3200" dirty="0">
                <a:solidFill>
                  <a:srgbClr val="7030A0"/>
                </a:solidFill>
                <a:latin typeface="Times New Roman" pitchFamily="18" charset="0"/>
                <a:cs typeface="Times New Roman" pitchFamily="18" charset="0"/>
              </a:rPr>
              <a:t>M. tuberculosis, and M. </a:t>
            </a:r>
            <a:r>
              <a:rPr lang="en-US" sz="3200" dirty="0" err="1">
                <a:solidFill>
                  <a:srgbClr val="7030A0"/>
                </a:solidFill>
                <a:latin typeface="Times New Roman" pitchFamily="18" charset="0"/>
                <a:cs typeface="Times New Roman" pitchFamily="18" charset="0"/>
              </a:rPr>
              <a:t>Leprae</a:t>
            </a:r>
            <a:r>
              <a:rPr lang="en-US" sz="32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24997817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64987-693B-473E-983C-DAD75D6E2BC9}"/>
              </a:ext>
            </a:extLst>
          </p:cNvPr>
          <p:cNvSpPr>
            <a:spLocks noGrp="1"/>
          </p:cNvSpPr>
          <p:nvPr>
            <p:ph type="title"/>
          </p:nvPr>
        </p:nvSpPr>
        <p:spPr>
          <a:xfrm>
            <a:off x="142875" y="1"/>
            <a:ext cx="11210925" cy="1000124"/>
          </a:xfrm>
        </p:spPr>
        <p:txBody>
          <a:bodyPr>
            <a:normAutofit/>
          </a:bodyPr>
          <a:lstStyle/>
          <a:p>
            <a:r>
              <a:rPr lang="en-US" sz="4800" b="1" dirty="0">
                <a:solidFill>
                  <a:srgbClr val="FF0000"/>
                </a:solidFill>
                <a:latin typeface="Times New Roman" pitchFamily="18" charset="0"/>
                <a:cs typeface="Times New Roman" pitchFamily="18" charset="0"/>
              </a:rPr>
              <a:t>P</a:t>
            </a:r>
            <a:r>
              <a:rPr lang="en-US" sz="4800" b="1" dirty="0" smtClean="0">
                <a:solidFill>
                  <a:srgbClr val="FF0000"/>
                </a:solidFill>
                <a:latin typeface="Times New Roman" pitchFamily="18" charset="0"/>
                <a:cs typeface="Times New Roman" pitchFamily="18" charset="0"/>
              </a:rPr>
              <a:t>harmacokinetic</a:t>
            </a:r>
            <a:r>
              <a:rPr lang="en-US" sz="4800" dirty="0" smtClean="0">
                <a:solidFill>
                  <a:srgbClr val="FF0000"/>
                </a:solidFill>
                <a:latin typeface="Times New Roman" pitchFamily="18" charset="0"/>
                <a:cs typeface="Times New Roman" pitchFamily="18" charset="0"/>
              </a:rPr>
              <a:t>s</a:t>
            </a:r>
            <a:endParaRPr lang="en-US" sz="48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4D5971B-B6D7-4B58-97C7-FCA46C17A94D}"/>
              </a:ext>
            </a:extLst>
          </p:cNvPr>
          <p:cNvSpPr>
            <a:spLocks noGrp="1"/>
          </p:cNvSpPr>
          <p:nvPr>
            <p:ph idx="1"/>
          </p:nvPr>
        </p:nvSpPr>
        <p:spPr>
          <a:xfrm>
            <a:off x="185738" y="957262"/>
            <a:ext cx="11887200" cy="5686425"/>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Given orally</a:t>
            </a:r>
          </a:p>
          <a:p>
            <a:pPr>
              <a:buFont typeface="Wingdings" pitchFamily="2" charset="2"/>
              <a:buChar char="ü"/>
            </a:pPr>
            <a:r>
              <a:rPr lang="en-US" sz="3200" dirty="0">
                <a:solidFill>
                  <a:srgbClr val="7030A0"/>
                </a:solidFill>
                <a:latin typeface="Times New Roman" pitchFamily="18" charset="0"/>
                <a:cs typeface="Times New Roman" pitchFamily="18" charset="0"/>
              </a:rPr>
              <a:t>Has a wide distribution</a:t>
            </a:r>
          </a:p>
          <a:p>
            <a:pPr>
              <a:buFont typeface="Wingdings" pitchFamily="2" charset="2"/>
              <a:buChar char="ü"/>
            </a:pPr>
            <a:r>
              <a:rPr lang="en-US" sz="3200" dirty="0">
                <a:solidFill>
                  <a:srgbClr val="7030A0"/>
                </a:solidFill>
                <a:latin typeface="Times New Roman" pitchFamily="18" charset="0"/>
                <a:cs typeface="Times New Roman" pitchFamily="18" charset="0"/>
              </a:rPr>
              <a:t>It causes orange tinge coloration to saliva ,sputum, tears, sweat and urine.</a:t>
            </a:r>
          </a:p>
          <a:p>
            <a:pPr>
              <a:buFont typeface="Wingdings" pitchFamily="2" charset="2"/>
              <a:buChar char="ü"/>
            </a:pPr>
            <a:r>
              <a:rPr lang="en-US" sz="3200" dirty="0">
                <a:solidFill>
                  <a:srgbClr val="7030A0"/>
                </a:solidFill>
                <a:latin typeface="Times New Roman" pitchFamily="18" charset="0"/>
                <a:cs typeface="Times New Roman" pitchFamily="18" charset="0"/>
              </a:rPr>
              <a:t>It is excreted in urine and under goes enterohepatic recycling. </a:t>
            </a:r>
          </a:p>
          <a:p>
            <a:pPr>
              <a:buFont typeface="Wingdings" pitchFamily="2" charset="2"/>
              <a:buChar char="ü"/>
            </a:pPr>
            <a:r>
              <a:rPr lang="en-US" sz="3200" dirty="0">
                <a:solidFill>
                  <a:srgbClr val="7030A0"/>
                </a:solidFill>
                <a:latin typeface="Times New Roman" pitchFamily="18" charset="0"/>
                <a:cs typeface="Times New Roman" pitchFamily="18" charset="0"/>
              </a:rPr>
              <a:t>Metabolism is in the liver and the metabolites has anti bacterial activity but poorly absorbed from the gut. </a:t>
            </a:r>
          </a:p>
          <a:p>
            <a:pPr>
              <a:buFont typeface="Wingdings" pitchFamily="2" charset="2"/>
              <a:buChar char="ü"/>
            </a:pPr>
            <a:r>
              <a:rPr lang="en-US" sz="3200" dirty="0">
                <a:solidFill>
                  <a:srgbClr val="7030A0"/>
                </a:solidFill>
                <a:latin typeface="Times New Roman" pitchFamily="18" charset="0"/>
                <a:cs typeface="Times New Roman" pitchFamily="18" charset="0"/>
              </a:rPr>
              <a:t>Half life is one to five hours but reduces during treatment since it induces microsomal enzymes, hence its own metabolism.</a:t>
            </a:r>
          </a:p>
        </p:txBody>
      </p:sp>
    </p:spTree>
    <p:extLst>
      <p:ext uri="{BB962C8B-B14F-4D97-AF65-F5344CB8AC3E}">
        <p14:creationId xmlns:p14="http://schemas.microsoft.com/office/powerpoint/2010/main" val="12973315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695C03E-FBB5-46AD-AB09-B463DF09266B}"/>
              </a:ext>
            </a:extLst>
          </p:cNvPr>
          <p:cNvSpPr>
            <a:spLocks noGrp="1"/>
          </p:cNvSpPr>
          <p:nvPr>
            <p:ph idx="1"/>
          </p:nvPr>
        </p:nvSpPr>
        <p:spPr>
          <a:xfrm>
            <a:off x="142875" y="100014"/>
            <a:ext cx="11901488" cy="6643686"/>
          </a:xfrm>
        </p:spPr>
        <p:txBody>
          <a:bodyPr>
            <a:normAutofit fontScale="92500"/>
          </a:bodyPr>
          <a:lstStyle/>
          <a:p>
            <a:pPr marL="0" lvl="0" indent="0">
              <a:buNone/>
            </a:pPr>
            <a:r>
              <a:rPr lang="en-US" sz="4400" b="1" dirty="0">
                <a:solidFill>
                  <a:srgbClr val="FF0000"/>
                </a:solidFill>
                <a:latin typeface="Times New Roman" pitchFamily="18" charset="0"/>
                <a:cs typeface="Times New Roman" pitchFamily="18" charset="0"/>
              </a:rPr>
              <a:t>Side/adverse effects</a:t>
            </a:r>
          </a:p>
          <a:p>
            <a:pPr marL="0" lvl="0" indent="0">
              <a:buNone/>
            </a:pPr>
            <a:endParaRPr lang="en-US" dirty="0">
              <a:solidFill>
                <a:prstClr val="black"/>
              </a:solidFill>
            </a:endParaRPr>
          </a:p>
          <a:p>
            <a:pPr marL="0" lvl="0" indent="0">
              <a:buNone/>
            </a:pPr>
            <a:r>
              <a:rPr lang="en-US" dirty="0">
                <a:solidFill>
                  <a:prstClr val="black"/>
                </a:solidFill>
              </a:rPr>
              <a:t> </a:t>
            </a:r>
            <a:r>
              <a:rPr lang="en-US" dirty="0" err="1">
                <a:solidFill>
                  <a:prstClr val="black"/>
                </a:solidFill>
              </a:rPr>
              <a:t>i</a:t>
            </a:r>
            <a:r>
              <a:rPr lang="en-US" dirty="0">
                <a:solidFill>
                  <a:prstClr val="black"/>
                </a:solidFill>
              </a:rPr>
              <a:t>) </a:t>
            </a:r>
            <a:r>
              <a:rPr lang="en-US" sz="3200" b="1" dirty="0">
                <a:solidFill>
                  <a:srgbClr val="7030A0"/>
                </a:solidFill>
                <a:latin typeface="Times New Roman" pitchFamily="18" charset="0"/>
                <a:cs typeface="Times New Roman" pitchFamily="18" charset="0"/>
              </a:rPr>
              <a:t>Discoloration of body fluids</a:t>
            </a:r>
            <a:r>
              <a:rPr lang="en-US" sz="3200" dirty="0">
                <a:solidFill>
                  <a:srgbClr val="7030A0"/>
                </a:solidFill>
                <a:latin typeface="Times New Roman" pitchFamily="18" charset="0"/>
                <a:cs typeface="Times New Roman" pitchFamily="18" charset="0"/>
              </a:rPr>
              <a:t>. </a:t>
            </a:r>
          </a:p>
          <a:p>
            <a:r>
              <a:rPr lang="en-US" sz="3200" dirty="0">
                <a:solidFill>
                  <a:srgbClr val="7030A0"/>
                </a:solidFill>
                <a:latin typeface="Times New Roman" pitchFamily="18" charset="0"/>
                <a:cs typeface="Times New Roman" pitchFamily="18" charset="0"/>
              </a:rPr>
              <a:t> Inform clients of expected orange color of urine, saliva, sweat, and tears. </a:t>
            </a:r>
          </a:p>
          <a:p>
            <a:pPr marL="0" lvl="0" indent="0">
              <a:buNone/>
            </a:pPr>
            <a:r>
              <a:rPr lang="en-US" sz="3200" b="1" dirty="0">
                <a:solidFill>
                  <a:srgbClr val="7030A0"/>
                </a:solidFill>
                <a:latin typeface="Times New Roman" pitchFamily="18" charset="0"/>
                <a:cs typeface="Times New Roman" pitchFamily="18" charset="0"/>
              </a:rPr>
              <a:t>ii)Hepatotoxicity (jaundice, anorexia, and fatigue) </a:t>
            </a:r>
          </a:p>
          <a:p>
            <a:r>
              <a:rPr lang="en-US" sz="3200" dirty="0">
                <a:solidFill>
                  <a:srgbClr val="7030A0"/>
                </a:solidFill>
                <a:latin typeface="Times New Roman" pitchFamily="18" charset="0"/>
                <a:cs typeface="Times New Roman" pitchFamily="18" charset="0"/>
              </a:rPr>
              <a:t> Monitor the client’s liver function.  </a:t>
            </a:r>
          </a:p>
          <a:p>
            <a:r>
              <a:rPr lang="en-US" sz="3200" dirty="0">
                <a:solidFill>
                  <a:srgbClr val="7030A0"/>
                </a:solidFill>
                <a:latin typeface="Times New Roman" pitchFamily="18" charset="0"/>
                <a:cs typeface="Times New Roman" pitchFamily="18" charset="0"/>
              </a:rPr>
              <a:t>Inform clients regarding symptoms of anorexia, fatigue, and malaise, and instruct them to notify the provider if symptoms occur. </a:t>
            </a:r>
          </a:p>
          <a:p>
            <a:r>
              <a:rPr lang="en-US" sz="3200" dirty="0">
                <a:solidFill>
                  <a:srgbClr val="7030A0"/>
                </a:solidFill>
                <a:latin typeface="Times New Roman" pitchFamily="18" charset="0"/>
                <a:cs typeface="Times New Roman" pitchFamily="18" charset="0"/>
              </a:rPr>
              <a:t> Avoid alcohol.</a:t>
            </a:r>
          </a:p>
          <a:p>
            <a:pPr marL="0" indent="0">
              <a:buNone/>
            </a:pPr>
            <a:r>
              <a:rPr lang="en-US" sz="3200" b="1" dirty="0">
                <a:solidFill>
                  <a:srgbClr val="7030A0"/>
                </a:solidFill>
                <a:latin typeface="Times New Roman" pitchFamily="18" charset="0"/>
                <a:cs typeface="Times New Roman" pitchFamily="18" charset="0"/>
              </a:rPr>
              <a:t>iii) Mild gastrointestinal discomfort associated (anorexia, nausea, and abdominal discomfort</a:t>
            </a:r>
            <a:r>
              <a:rPr lang="en-US" sz="3200"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  Abdominal discomfort is mild and usually does not require intervention</a:t>
            </a:r>
            <a:endParaRPr lang="en-US" sz="3200" b="1" dirty="0">
              <a:solidFill>
                <a:srgbClr val="7030A0"/>
              </a:solidFill>
              <a:latin typeface="Times New Roman" pitchFamily="18" charset="0"/>
              <a:cs typeface="Times New Roman" pitchFamily="18" charset="0"/>
            </a:endParaRP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4749157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E5F9EF-4202-4FE0-AFB4-EB0DB2CE1D1A}"/>
              </a:ext>
            </a:extLst>
          </p:cNvPr>
          <p:cNvSpPr>
            <a:spLocks noGrp="1"/>
          </p:cNvSpPr>
          <p:nvPr>
            <p:ph type="title"/>
          </p:nvPr>
        </p:nvSpPr>
        <p:spPr>
          <a:xfrm>
            <a:off x="214313" y="128589"/>
            <a:ext cx="11139487" cy="1014411"/>
          </a:xfrm>
        </p:spPr>
        <p:txBody>
          <a:bodyPr>
            <a:normAutofit/>
          </a:bodyPr>
          <a:lstStyle/>
          <a:p>
            <a:r>
              <a:rPr lang="en-US" sz="4800" b="1" dirty="0">
                <a:solidFill>
                  <a:srgbClr val="FF0000"/>
                </a:solidFill>
                <a:latin typeface="Times New Roman" pitchFamily="18" charset="0"/>
                <a:ea typeface="+mn-ea"/>
                <a:cs typeface="Times New Roman" pitchFamily="18" charset="0"/>
              </a:rPr>
              <a:t>Contraindications/Precautions</a:t>
            </a:r>
            <a:endParaRPr lang="en-US" sz="72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4627C9A-EA87-46A3-B648-5A3767E64710}"/>
              </a:ext>
            </a:extLst>
          </p:cNvPr>
          <p:cNvSpPr>
            <a:spLocks noGrp="1"/>
          </p:cNvSpPr>
          <p:nvPr>
            <p:ph idx="1"/>
          </p:nvPr>
        </p:nvSpPr>
        <p:spPr>
          <a:xfrm>
            <a:off x="285750" y="1014412"/>
            <a:ext cx="11658600" cy="5843587"/>
          </a:xfrm>
        </p:spPr>
        <p:txBody>
          <a:bodyPr/>
          <a:lstStyle/>
          <a:p>
            <a:r>
              <a:rPr lang="en-US" dirty="0"/>
              <a:t> </a:t>
            </a:r>
            <a:endParaRPr lang="en-US" dirty="0" smtClean="0"/>
          </a:p>
          <a:p>
            <a:r>
              <a:rPr lang="en-US" sz="3200" dirty="0" smtClean="0">
                <a:solidFill>
                  <a:srgbClr val="7030A0"/>
                </a:solidFill>
                <a:latin typeface="Times New Roman" pitchFamily="18" charset="0"/>
                <a:cs typeface="Times New Roman" pitchFamily="18" charset="0"/>
              </a:rPr>
              <a:t>Use </a:t>
            </a:r>
            <a:r>
              <a:rPr lang="en-US" sz="3200" dirty="0">
                <a:solidFill>
                  <a:srgbClr val="7030A0"/>
                </a:solidFill>
                <a:latin typeface="Times New Roman" pitchFamily="18" charset="0"/>
                <a:cs typeface="Times New Roman" pitchFamily="18" charset="0"/>
              </a:rPr>
              <a:t>cautiously in clients with liver dysfunction.</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8853731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E2A33-D6D4-426F-A7C7-C7F107460CA2}"/>
              </a:ext>
            </a:extLst>
          </p:cNvPr>
          <p:cNvSpPr>
            <a:spLocks noGrp="1"/>
          </p:cNvSpPr>
          <p:nvPr>
            <p:ph type="title"/>
          </p:nvPr>
        </p:nvSpPr>
        <p:spPr>
          <a:xfrm>
            <a:off x="100013" y="1"/>
            <a:ext cx="11253787" cy="957262"/>
          </a:xfrm>
        </p:spPr>
        <p:txBody>
          <a:bodyPr>
            <a:normAutofit fontScale="90000"/>
          </a:bodyPr>
          <a:lstStyle/>
          <a:p>
            <a:pPr lvl="0">
              <a:spcBef>
                <a:spcPts val="1000"/>
              </a:spcBef>
            </a:pPr>
            <a:r>
              <a:rPr lang="en-US" sz="2800" dirty="0">
                <a:solidFill>
                  <a:prstClr val="black"/>
                </a:solidFill>
                <a:latin typeface="Calibri" panose="020F0502020204030204"/>
                <a:ea typeface="+mn-ea"/>
                <a:cs typeface="+mn-cs"/>
              </a:rPr>
              <a:t> </a:t>
            </a:r>
            <a:r>
              <a:rPr lang="en-US" sz="4800" b="1" dirty="0" smtClean="0">
                <a:solidFill>
                  <a:srgbClr val="FF0000"/>
                </a:solidFill>
                <a:latin typeface="Times New Roman" pitchFamily="18" charset="0"/>
                <a:ea typeface="+mn-ea"/>
                <a:cs typeface="Times New Roman" pitchFamily="18" charset="0"/>
              </a:rPr>
              <a:t>Interactions</a:t>
            </a:r>
            <a:r>
              <a:rPr lang="en-US" sz="4800" b="1" dirty="0">
                <a:solidFill>
                  <a:srgbClr val="FF0000"/>
                </a:solidFill>
                <a:latin typeface="Times New Roman" pitchFamily="18" charset="0"/>
                <a:ea typeface="+mn-ea"/>
                <a:cs typeface="Times New Roman" pitchFamily="18" charset="0"/>
              </a:rPr>
              <a:t/>
            </a:r>
            <a:br>
              <a:rPr lang="en-US" sz="4800" b="1" dirty="0">
                <a:solidFill>
                  <a:srgbClr val="FF0000"/>
                </a:solidFill>
                <a:latin typeface="Times New Roman" pitchFamily="18" charset="0"/>
                <a:ea typeface="+mn-ea"/>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CCD1315-7FBA-4040-A994-66E5503FB5AA}"/>
              </a:ext>
            </a:extLst>
          </p:cNvPr>
          <p:cNvSpPr>
            <a:spLocks noGrp="1"/>
          </p:cNvSpPr>
          <p:nvPr>
            <p:ph idx="1"/>
          </p:nvPr>
        </p:nvSpPr>
        <p:spPr>
          <a:xfrm>
            <a:off x="142875" y="1128712"/>
            <a:ext cx="11887200" cy="5572125"/>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Rifampin accelerates metabolism of warfarin (Coumadin), oral contraceptives, protease inhibitors, and NNRTIs (medications for HIV), resulting in diminished effectiveness</a:t>
            </a:r>
            <a:r>
              <a:rPr lang="en-US" sz="3200"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 Increased dosages of HIV medications may be necessary. </a:t>
            </a:r>
          </a:p>
          <a:p>
            <a:pPr>
              <a:buFont typeface="Wingdings" pitchFamily="2" charset="2"/>
              <a:buChar char="ü"/>
            </a:pPr>
            <a:r>
              <a:rPr lang="en-US" sz="3200" dirty="0">
                <a:solidFill>
                  <a:srgbClr val="7030A0"/>
                </a:solidFill>
                <a:latin typeface="Times New Roman" pitchFamily="18" charset="0"/>
                <a:cs typeface="Times New Roman" pitchFamily="18" charset="0"/>
              </a:rPr>
              <a:t> Monitor PT (prothrombin time) and INR (international normalized ratio)</a:t>
            </a:r>
          </a:p>
          <a:p>
            <a:pPr>
              <a:buFont typeface="Wingdings" pitchFamily="2" charset="2"/>
              <a:buChar char="ü"/>
            </a:pPr>
            <a:r>
              <a:rPr lang="en-US" sz="3200" dirty="0">
                <a:solidFill>
                  <a:srgbClr val="7030A0"/>
                </a:solidFill>
                <a:latin typeface="Times New Roman" pitchFamily="18" charset="0"/>
                <a:cs typeface="Times New Roman" pitchFamily="18" charset="0"/>
              </a:rPr>
              <a:t> Clients may need to use alternative form of birth control.</a:t>
            </a:r>
          </a:p>
          <a:p>
            <a:pPr marL="0" indent="0">
              <a:buNone/>
            </a:pPr>
            <a:r>
              <a:rPr lang="en-US" sz="3200" b="1" dirty="0">
                <a:solidFill>
                  <a:srgbClr val="7030A0"/>
                </a:solidFill>
                <a:latin typeface="Times New Roman" pitchFamily="18" charset="0"/>
                <a:cs typeface="Times New Roman" pitchFamily="18" charset="0"/>
              </a:rPr>
              <a:t> Concurrent use with INH and pyrazinamide increases risk of hepatotoxicity. </a:t>
            </a:r>
          </a:p>
          <a:p>
            <a:pPr>
              <a:buFont typeface="Wingdings" pitchFamily="2" charset="2"/>
              <a:buChar char="ü"/>
            </a:pPr>
            <a:r>
              <a:rPr lang="en-US" sz="3200" dirty="0">
                <a:solidFill>
                  <a:srgbClr val="7030A0"/>
                </a:solidFill>
                <a:latin typeface="Times New Roman" pitchFamily="18" charset="0"/>
                <a:cs typeface="Times New Roman" pitchFamily="18" charset="0"/>
              </a:rPr>
              <a:t> Instruct clients to avoid alcohol consumption. Monitor liver function.</a:t>
            </a:r>
          </a:p>
        </p:txBody>
      </p:sp>
    </p:spTree>
    <p:extLst>
      <p:ext uri="{BB962C8B-B14F-4D97-AF65-F5344CB8AC3E}">
        <p14:creationId xmlns:p14="http://schemas.microsoft.com/office/powerpoint/2010/main" val="21074804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B8461-F323-490A-B505-AC2F690DD630}"/>
              </a:ext>
            </a:extLst>
          </p:cNvPr>
          <p:cNvSpPr>
            <a:spLocks noGrp="1"/>
          </p:cNvSpPr>
          <p:nvPr>
            <p:ph type="title"/>
          </p:nvPr>
        </p:nvSpPr>
        <p:spPr>
          <a:xfrm>
            <a:off x="114300" y="1"/>
            <a:ext cx="12077700" cy="1271587"/>
          </a:xfrm>
        </p:spPr>
        <p:txBody>
          <a:bodyPr>
            <a:normAutofit/>
          </a:bodyPr>
          <a:lstStyle/>
          <a:p>
            <a:r>
              <a:rPr lang="en-US" sz="4800" dirty="0" smtClean="0">
                <a:solidFill>
                  <a:srgbClr val="FF0000"/>
                </a:solidFill>
                <a:latin typeface="Times New Roman" pitchFamily="18" charset="0"/>
                <a:cs typeface="Times New Roman" pitchFamily="18" charset="0"/>
              </a:rPr>
              <a:t>Attention </a:t>
            </a:r>
            <a:endParaRPr lang="en-US" sz="48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C5E9DA-EBD4-4986-9E4D-11278FA5CEEB}"/>
              </a:ext>
            </a:extLst>
          </p:cNvPr>
          <p:cNvSpPr>
            <a:spLocks noGrp="1"/>
          </p:cNvSpPr>
          <p:nvPr>
            <p:ph idx="1"/>
          </p:nvPr>
        </p:nvSpPr>
        <p:spPr>
          <a:xfrm>
            <a:off x="242888" y="1014412"/>
            <a:ext cx="11949112" cy="5686425"/>
          </a:xfrm>
        </p:spPr>
        <p:txBody>
          <a:bodyPr>
            <a:normAutofit/>
          </a:bodyPr>
          <a:lstStyle/>
          <a:p>
            <a:pPr marL="0" indent="0">
              <a:buNone/>
            </a:pPr>
            <a:r>
              <a:rPr lang="en-US" sz="3200" dirty="0">
                <a:solidFill>
                  <a:srgbClr val="7030A0"/>
                </a:solidFill>
                <a:latin typeface="Times New Roman" pitchFamily="18" charset="0"/>
                <a:cs typeface="Times New Roman" pitchFamily="18" charset="0"/>
              </a:rPr>
              <a:t>Depending on therapeutic intent, effectiveness may be evidenced by: </a:t>
            </a:r>
          </a:p>
          <a:p>
            <a:r>
              <a:rPr lang="en-US" sz="3200" dirty="0">
                <a:solidFill>
                  <a:srgbClr val="7030A0"/>
                </a:solidFill>
                <a:latin typeface="Times New Roman" pitchFamily="18" charset="0"/>
                <a:cs typeface="Times New Roman" pitchFamily="18" charset="0"/>
              </a:rPr>
              <a:t> Improvement of tuberculosis symptoms such as clear breath sounds, no night sweats, increased appetite, no afternoon rises of temperature </a:t>
            </a:r>
          </a:p>
          <a:p>
            <a:r>
              <a:rPr lang="en-US" sz="3200" dirty="0">
                <a:solidFill>
                  <a:srgbClr val="7030A0"/>
                </a:solidFill>
                <a:latin typeface="Times New Roman" pitchFamily="18" charset="0"/>
                <a:cs typeface="Times New Roman" pitchFamily="18" charset="0"/>
              </a:rPr>
              <a:t>3 negative sputum cultures for tuberculosis, usually taking 3 to 6 months to achieve.</a:t>
            </a:r>
          </a:p>
        </p:txBody>
      </p:sp>
    </p:spTree>
    <p:extLst>
      <p:ext uri="{BB962C8B-B14F-4D97-AF65-F5344CB8AC3E}">
        <p14:creationId xmlns:p14="http://schemas.microsoft.com/office/powerpoint/2010/main" val="16073617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83A7A-EEE8-47CF-A23B-652874858563}"/>
              </a:ext>
            </a:extLst>
          </p:cNvPr>
          <p:cNvSpPr>
            <a:spLocks noGrp="1"/>
          </p:cNvSpPr>
          <p:nvPr>
            <p:ph type="title"/>
          </p:nvPr>
        </p:nvSpPr>
        <p:spPr>
          <a:xfrm>
            <a:off x="157163" y="1"/>
            <a:ext cx="11196637" cy="1185862"/>
          </a:xfrm>
        </p:spPr>
        <p:txBody>
          <a:bodyPr/>
          <a:lstStyle/>
          <a:p>
            <a:r>
              <a:rPr lang="en-US" dirty="0"/>
              <a:t> </a:t>
            </a:r>
            <a:r>
              <a:rPr lang="en-US" sz="4800" b="1" dirty="0" err="1" smtClean="0">
                <a:solidFill>
                  <a:srgbClr val="FF0000"/>
                </a:solidFill>
                <a:latin typeface="Times New Roman" pitchFamily="18" charset="0"/>
                <a:cs typeface="Times New Roman" pitchFamily="18" charset="0"/>
              </a:rPr>
              <a:t>Ethambutol</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93477F5-09CF-426C-A061-4ECE840D90EB}"/>
              </a:ext>
            </a:extLst>
          </p:cNvPr>
          <p:cNvSpPr>
            <a:spLocks noGrp="1"/>
          </p:cNvSpPr>
          <p:nvPr>
            <p:ph idx="1"/>
          </p:nvPr>
        </p:nvSpPr>
        <p:spPr>
          <a:xfrm>
            <a:off x="200025" y="1114425"/>
            <a:ext cx="11887200" cy="5614988"/>
          </a:xfrm>
        </p:spPr>
        <p:txBody>
          <a:bodyPr>
            <a:normAutofit/>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Pharmacodynamics</a:t>
            </a:r>
            <a:r>
              <a:rPr lang="en-US" sz="3200" b="1"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Mechanism of action through inhibiting inhibition of bacterial growth through suppression of RNA synthesis. Resistance emergence occurs rapidly if used on its own.</a:t>
            </a:r>
          </a:p>
          <a:p>
            <a:pPr marL="0" indent="0">
              <a:buNone/>
            </a:pPr>
            <a:r>
              <a:rPr lang="en-US" sz="3200" b="1" dirty="0" smtClean="0">
                <a:solidFill>
                  <a:srgbClr val="7030A0"/>
                </a:solidFill>
                <a:latin typeface="Times New Roman" pitchFamily="18" charset="0"/>
                <a:cs typeface="Times New Roman" pitchFamily="18" charset="0"/>
              </a:rPr>
              <a:t>		Pharmacokinetic</a:t>
            </a:r>
            <a:endParaRPr lang="en-US" sz="32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Good </a:t>
            </a:r>
            <a:r>
              <a:rPr lang="en-US" sz="3200" dirty="0">
                <a:solidFill>
                  <a:srgbClr val="7030A0"/>
                </a:solidFill>
                <a:latin typeface="Times New Roman" pitchFamily="18" charset="0"/>
                <a:cs typeface="Times New Roman" pitchFamily="18" charset="0"/>
              </a:rPr>
              <a:t>absorption from GIT</a:t>
            </a:r>
            <a:r>
              <a:rPr lang="en-US" sz="3200" b="1"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Metabolism is in the liver.</a:t>
            </a:r>
          </a:p>
          <a:p>
            <a:r>
              <a:rPr lang="en-US" sz="3200" dirty="0">
                <a:solidFill>
                  <a:srgbClr val="7030A0"/>
                </a:solidFill>
                <a:latin typeface="Times New Roman" pitchFamily="18" charset="0"/>
                <a:cs typeface="Times New Roman" pitchFamily="18" charset="0"/>
              </a:rPr>
              <a:t>Excretion in urine.</a:t>
            </a:r>
          </a:p>
          <a:p>
            <a:r>
              <a:rPr lang="en-US" sz="3200" dirty="0">
                <a:solidFill>
                  <a:srgbClr val="7030A0"/>
                </a:solidFill>
                <a:latin typeface="Times New Roman" pitchFamily="18" charset="0"/>
                <a:cs typeface="Times New Roman" pitchFamily="18" charset="0"/>
              </a:rPr>
              <a:t>It can reach therapeutic concentrated with CSF for tuberculosis.</a:t>
            </a:r>
          </a:p>
          <a:p>
            <a:endParaRPr lang="en-US" b="1" dirty="0"/>
          </a:p>
        </p:txBody>
      </p:sp>
    </p:spTree>
    <p:extLst>
      <p:ext uri="{BB962C8B-B14F-4D97-AF65-F5344CB8AC3E}">
        <p14:creationId xmlns:p14="http://schemas.microsoft.com/office/powerpoint/2010/main" val="42750509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5FBA3-674A-4E87-95B4-F4DD2B19B9E9}"/>
              </a:ext>
            </a:extLst>
          </p:cNvPr>
          <p:cNvSpPr>
            <a:spLocks noGrp="1"/>
          </p:cNvSpPr>
          <p:nvPr>
            <p:ph type="title"/>
          </p:nvPr>
        </p:nvSpPr>
        <p:spPr>
          <a:xfrm>
            <a:off x="171450" y="100013"/>
            <a:ext cx="11182350" cy="828675"/>
          </a:xfrm>
        </p:spPr>
        <p:txBody>
          <a:bodyPr>
            <a:normAutofit/>
          </a:bodyPr>
          <a:lstStyle/>
          <a:p>
            <a:r>
              <a:rPr lang="en-US" sz="4800" b="1" dirty="0" smtClean="0">
                <a:solidFill>
                  <a:srgbClr val="FF0000"/>
                </a:solidFill>
                <a:latin typeface="Times New Roman" pitchFamily="18" charset="0"/>
                <a:cs typeface="Times New Roman" pitchFamily="18" charset="0"/>
              </a:rPr>
              <a:t>Side Effects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77E95DA-FFDA-49E9-BA63-71CB5D028DA2}"/>
              </a:ext>
            </a:extLst>
          </p:cNvPr>
          <p:cNvSpPr>
            <a:spLocks noGrp="1"/>
          </p:cNvSpPr>
          <p:nvPr>
            <p:ph idx="1"/>
          </p:nvPr>
        </p:nvSpPr>
        <p:spPr>
          <a:xfrm>
            <a:off x="271463" y="1014412"/>
            <a:ext cx="11772900" cy="5843587"/>
          </a:xfrm>
        </p:spPr>
        <p:txBody>
          <a:bodyPr>
            <a:normAutofit/>
          </a:bodyPr>
          <a:lstStyle/>
          <a:p>
            <a:pPr marL="0" indent="0">
              <a:buNone/>
            </a:pPr>
            <a:r>
              <a:rPr lang="en-US" sz="3200" dirty="0">
                <a:solidFill>
                  <a:srgbClr val="7030A0"/>
                </a:solidFill>
                <a:latin typeface="Times New Roman" pitchFamily="18" charset="0"/>
                <a:cs typeface="Times New Roman" pitchFamily="18" charset="0"/>
              </a:rPr>
              <a:t>These are common. </a:t>
            </a:r>
          </a:p>
          <a:p>
            <a:r>
              <a:rPr lang="en-US" sz="3200" b="1" dirty="0">
                <a:solidFill>
                  <a:srgbClr val="7030A0"/>
                </a:solidFill>
                <a:latin typeface="Times New Roman" pitchFamily="18" charset="0"/>
                <a:cs typeface="Times New Roman" pitchFamily="18" charset="0"/>
              </a:rPr>
              <a:t>Optic neuritis </a:t>
            </a:r>
            <a:r>
              <a:rPr lang="en-US" sz="3200" dirty="0">
                <a:solidFill>
                  <a:srgbClr val="7030A0"/>
                </a:solidFill>
                <a:latin typeface="Times New Roman" pitchFamily="18" charset="0"/>
                <a:cs typeface="Times New Roman" pitchFamily="18" charset="0"/>
              </a:rPr>
              <a:t>dose related especially if renal function decreases.</a:t>
            </a:r>
          </a:p>
          <a:p>
            <a:pPr marL="0" indent="0">
              <a:buNone/>
            </a:pPr>
            <a:r>
              <a:rPr lang="en-US" sz="3200" dirty="0">
                <a:solidFill>
                  <a:srgbClr val="7030A0"/>
                </a:solidFill>
                <a:latin typeface="Times New Roman" pitchFamily="18" charset="0"/>
                <a:cs typeface="Times New Roman" pitchFamily="18" charset="0"/>
              </a:rPr>
              <a:t>   this leads to visual disturbances, </a:t>
            </a:r>
            <a:r>
              <a:rPr lang="en-US" sz="3200" b="1" dirty="0">
                <a:solidFill>
                  <a:srgbClr val="7030A0"/>
                </a:solidFill>
                <a:latin typeface="Times New Roman" pitchFamily="18" charset="0"/>
                <a:cs typeface="Times New Roman" pitchFamily="18" charset="0"/>
              </a:rPr>
              <a:t>red/ green color blindness </a:t>
            </a:r>
            <a:r>
              <a:rPr lang="en-US" sz="3200" dirty="0">
                <a:solidFill>
                  <a:srgbClr val="7030A0"/>
                </a:solidFill>
                <a:latin typeface="Times New Roman" pitchFamily="18" charset="0"/>
                <a:cs typeface="Times New Roman" pitchFamily="18" charset="0"/>
              </a:rPr>
              <a:t>followed by decreased visual acuity.</a:t>
            </a:r>
          </a:p>
          <a:p>
            <a:pPr marL="0" indent="0">
              <a:buNone/>
            </a:pPr>
            <a:r>
              <a:rPr lang="en-US" sz="3200" dirty="0">
                <a:solidFill>
                  <a:srgbClr val="7030A0"/>
                </a:solidFill>
                <a:latin typeface="Times New Roman" pitchFamily="18" charset="0"/>
                <a:cs typeface="Times New Roman" pitchFamily="18" charset="0"/>
              </a:rPr>
              <a:t>Monitor color vision in long treatments</a:t>
            </a:r>
          </a:p>
          <a:p>
            <a:pPr marL="0" indent="0">
              <a:buNone/>
            </a:pPr>
            <a:r>
              <a:rPr lang="en-US" sz="3200" b="1" dirty="0">
                <a:solidFill>
                  <a:srgbClr val="7030A0"/>
                </a:solidFill>
                <a:latin typeface="Times New Roman" pitchFamily="18" charset="0"/>
                <a:cs typeface="Times New Roman" pitchFamily="18" charset="0"/>
              </a:rPr>
              <a:t>Contraindication</a:t>
            </a:r>
          </a:p>
          <a:p>
            <a:r>
              <a:rPr lang="en-US" sz="3200" b="1" dirty="0">
                <a:solidFill>
                  <a:srgbClr val="7030A0"/>
                </a:solidFill>
                <a:latin typeface="Times New Roman" pitchFamily="18" charset="0"/>
                <a:cs typeface="Times New Roman" pitchFamily="18" charset="0"/>
              </a:rPr>
              <a:t>Patients with known optic neuritis</a:t>
            </a:r>
          </a:p>
          <a:p>
            <a:pPr marL="0" indent="0">
              <a:buNone/>
            </a:pPr>
            <a:r>
              <a:rPr lang="en-US" sz="3200" dirty="0">
                <a:solidFill>
                  <a:srgbClr val="7030A0"/>
                </a:solidFill>
                <a:latin typeface="Times New Roman" pitchFamily="18" charset="0"/>
                <a:cs typeface="Times New Roman" pitchFamily="18" charset="0"/>
              </a:rPr>
              <a:t>Patients who are unable to appreciate and report visual side effects or changes in vision e.g</a:t>
            </a:r>
            <a:r>
              <a:rPr lang="en-US" sz="3200" b="1" dirty="0">
                <a:solidFill>
                  <a:srgbClr val="7030A0"/>
                </a:solidFill>
                <a:latin typeface="Times New Roman" pitchFamily="18" charset="0"/>
                <a:cs typeface="Times New Roman" pitchFamily="18" charset="0"/>
              </a:rPr>
              <a:t>.</a:t>
            </a:r>
          </a:p>
          <a:p>
            <a:r>
              <a:rPr lang="en-US" sz="3200" b="1" dirty="0">
                <a:solidFill>
                  <a:srgbClr val="7030A0"/>
                </a:solidFill>
                <a:latin typeface="Times New Roman" pitchFamily="18" charset="0"/>
                <a:cs typeface="Times New Roman" pitchFamily="18" charset="0"/>
              </a:rPr>
              <a:t>young children  and unconscious patients</a:t>
            </a:r>
          </a:p>
        </p:txBody>
      </p:sp>
    </p:spTree>
    <p:extLst>
      <p:ext uri="{BB962C8B-B14F-4D97-AF65-F5344CB8AC3E}">
        <p14:creationId xmlns:p14="http://schemas.microsoft.com/office/powerpoint/2010/main" val="24584096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8E7DD-225B-4EF8-B135-A2F162669C0C}"/>
              </a:ext>
            </a:extLst>
          </p:cNvPr>
          <p:cNvSpPr>
            <a:spLocks noGrp="1"/>
          </p:cNvSpPr>
          <p:nvPr>
            <p:ph type="title"/>
          </p:nvPr>
        </p:nvSpPr>
        <p:spPr>
          <a:xfrm>
            <a:off x="-128588" y="-400050"/>
            <a:ext cx="11353800" cy="1547813"/>
          </a:xfrm>
        </p:spPr>
        <p:txBody>
          <a:bodyPr/>
          <a:lstStyle/>
          <a:p>
            <a:r>
              <a:rPr lang="en-US" dirty="0"/>
              <a:t>  </a:t>
            </a:r>
            <a:r>
              <a:rPr lang="en-US" sz="4800" b="1" dirty="0" smtClean="0">
                <a:solidFill>
                  <a:srgbClr val="FF0000"/>
                </a:solidFill>
                <a:latin typeface="Times New Roman" pitchFamily="18" charset="0"/>
                <a:cs typeface="Times New Roman" pitchFamily="18" charset="0"/>
              </a:rPr>
              <a:t>Pyrazinamide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66C59B6-4A8E-425A-964F-46A00D13F55D}"/>
              </a:ext>
            </a:extLst>
          </p:cNvPr>
          <p:cNvSpPr>
            <a:spLocks noGrp="1"/>
          </p:cNvSpPr>
          <p:nvPr>
            <p:ph idx="1"/>
          </p:nvPr>
        </p:nvSpPr>
        <p:spPr>
          <a:xfrm>
            <a:off x="0" y="957263"/>
            <a:ext cx="12030075" cy="5900737"/>
          </a:xfrm>
        </p:spPr>
        <p:txBody>
          <a:bodyPr>
            <a:normAutofit/>
          </a:bodyPr>
          <a:lstStyle/>
          <a:p>
            <a:r>
              <a:rPr lang="en-US" sz="3200" dirty="0">
                <a:solidFill>
                  <a:srgbClr val="7030A0"/>
                </a:solidFill>
                <a:latin typeface="Times New Roman" pitchFamily="18" charset="0"/>
                <a:cs typeface="Times New Roman" pitchFamily="18" charset="0"/>
              </a:rPr>
              <a:t>It is often inactive in neutral PH.</a:t>
            </a:r>
          </a:p>
          <a:p>
            <a:pPr marL="0" indent="0">
              <a:buNone/>
            </a:pPr>
            <a:r>
              <a:rPr lang="en-US" sz="3200" b="1" dirty="0">
                <a:solidFill>
                  <a:srgbClr val="7030A0"/>
                </a:solidFill>
                <a:latin typeface="Times New Roman" pitchFamily="18" charset="0"/>
                <a:cs typeface="Times New Roman" pitchFamily="18" charset="0"/>
              </a:rPr>
              <a:t>Pharmacodynamics.</a:t>
            </a:r>
          </a:p>
          <a:p>
            <a:r>
              <a:rPr lang="en-US" sz="3200" dirty="0">
                <a:solidFill>
                  <a:srgbClr val="7030A0"/>
                </a:solidFill>
                <a:latin typeface="Times New Roman" pitchFamily="18" charset="0"/>
                <a:cs typeface="Times New Roman" pitchFamily="18" charset="0"/>
              </a:rPr>
              <a:t>  its mechanism of action is unknown but it is tuberculostatic at acidic PH.</a:t>
            </a:r>
          </a:p>
          <a:p>
            <a:r>
              <a:rPr lang="en-US" sz="3200" dirty="0">
                <a:solidFill>
                  <a:srgbClr val="7030A0"/>
                </a:solidFill>
                <a:latin typeface="Times New Roman" pitchFamily="18" charset="0"/>
                <a:cs typeface="Times New Roman" pitchFamily="18" charset="0"/>
              </a:rPr>
              <a:t>it is very effective against intracellular organism in macrophages since after phagocytosis, in which PH is low.</a:t>
            </a:r>
          </a:p>
          <a:p>
            <a:pPr marL="0" indent="0">
              <a:buNone/>
            </a:pPr>
            <a:r>
              <a:rPr lang="en-US" sz="3200" b="1" dirty="0">
                <a:solidFill>
                  <a:srgbClr val="7030A0"/>
                </a:solidFill>
                <a:latin typeface="Times New Roman" pitchFamily="18" charset="0"/>
                <a:cs typeface="Times New Roman" pitchFamily="18" charset="0"/>
              </a:rPr>
              <a:t>Pharmacokinetic</a:t>
            </a:r>
          </a:p>
          <a:p>
            <a:r>
              <a:rPr lang="en-US" sz="3200" dirty="0">
                <a:solidFill>
                  <a:srgbClr val="7030A0"/>
                </a:solidFill>
                <a:latin typeface="Times New Roman" pitchFamily="18" charset="0"/>
                <a:cs typeface="Times New Roman" pitchFamily="18" charset="0"/>
              </a:rPr>
              <a:t>it has good gut absorption .</a:t>
            </a:r>
          </a:p>
          <a:p>
            <a:r>
              <a:rPr lang="en-US" sz="3200" dirty="0">
                <a:solidFill>
                  <a:srgbClr val="7030A0"/>
                </a:solidFill>
                <a:latin typeface="Times New Roman" pitchFamily="18" charset="0"/>
                <a:cs typeface="Times New Roman" pitchFamily="18" charset="0"/>
              </a:rPr>
              <a:t>it is widely distributed in that it crosses the BBB</a:t>
            </a:r>
          </a:p>
          <a:p>
            <a:r>
              <a:rPr lang="en-US" sz="3200" dirty="0">
                <a:solidFill>
                  <a:srgbClr val="7030A0"/>
                </a:solidFill>
                <a:latin typeface="Times New Roman" pitchFamily="18" charset="0"/>
                <a:cs typeface="Times New Roman" pitchFamily="18" charset="0"/>
              </a:rPr>
              <a:t>excreted in the kidneys </a:t>
            </a:r>
          </a:p>
        </p:txBody>
      </p:sp>
    </p:spTree>
    <p:extLst>
      <p:ext uri="{BB962C8B-B14F-4D97-AF65-F5344CB8AC3E}">
        <p14:creationId xmlns:p14="http://schemas.microsoft.com/office/powerpoint/2010/main" val="40784732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480C9-65C2-42E8-815F-EBAD96414DA6}"/>
              </a:ext>
            </a:extLst>
          </p:cNvPr>
          <p:cNvSpPr>
            <a:spLocks noGrp="1"/>
          </p:cNvSpPr>
          <p:nvPr>
            <p:ph type="title"/>
          </p:nvPr>
        </p:nvSpPr>
        <p:spPr>
          <a:xfrm>
            <a:off x="185738" y="142875"/>
            <a:ext cx="11168062" cy="942975"/>
          </a:xfrm>
        </p:spPr>
        <p:txBody>
          <a:bodyPr/>
          <a:lstStyle/>
          <a:p>
            <a:r>
              <a:rPr lang="en-US" b="1" dirty="0"/>
              <a:t>     </a:t>
            </a:r>
            <a:r>
              <a:rPr lang="en-US" sz="4800" b="1" dirty="0" smtClean="0">
                <a:solidFill>
                  <a:srgbClr val="FF0000"/>
                </a:solidFill>
                <a:latin typeface="Times New Roman" pitchFamily="18" charset="0"/>
                <a:cs typeface="Times New Roman" pitchFamily="18" charset="0"/>
              </a:rPr>
              <a:t>Sources </a:t>
            </a:r>
            <a:r>
              <a:rPr lang="en-US" sz="4800" b="1" dirty="0">
                <a:solidFill>
                  <a:srgbClr val="FF0000"/>
                </a:solidFill>
                <a:latin typeface="Times New Roman" pitchFamily="18" charset="0"/>
                <a:cs typeface="Times New Roman" pitchFamily="18" charset="0"/>
              </a:rPr>
              <a:t>of drugs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14F1664-B231-4B9F-A7C5-EB8828AC47DE}"/>
              </a:ext>
            </a:extLst>
          </p:cNvPr>
          <p:cNvSpPr>
            <a:spLocks noGrp="1"/>
          </p:cNvSpPr>
          <p:nvPr>
            <p:ph idx="1"/>
          </p:nvPr>
        </p:nvSpPr>
        <p:spPr>
          <a:xfrm>
            <a:off x="185737" y="960120"/>
            <a:ext cx="11858625" cy="5769293"/>
          </a:xfrm>
        </p:spPr>
        <p:txBody>
          <a:bodyPr>
            <a:normAutofit/>
          </a:bodyPr>
          <a:lstStyle/>
          <a:p>
            <a:pPr marL="0" indent="0">
              <a:buNone/>
            </a:pPr>
            <a:r>
              <a:rPr lang="en-US" sz="3200" dirty="0">
                <a:solidFill>
                  <a:srgbClr val="7030A0"/>
                </a:solidFill>
                <a:latin typeface="Times New Roman" pitchFamily="18" charset="0"/>
                <a:cs typeface="Times New Roman" pitchFamily="18" charset="0"/>
              </a:rPr>
              <a:t>a</a:t>
            </a:r>
            <a:r>
              <a:rPr lang="en-US" sz="3200" b="1" dirty="0">
                <a:solidFill>
                  <a:srgbClr val="7030A0"/>
                </a:solidFill>
                <a:latin typeface="Times New Roman" pitchFamily="18" charset="0"/>
                <a:cs typeface="Times New Roman" pitchFamily="18" charset="0"/>
              </a:rPr>
              <a:t>)Plants sources: </a:t>
            </a:r>
            <a:r>
              <a:rPr lang="en-US" sz="3200" dirty="0">
                <a:solidFill>
                  <a:srgbClr val="7030A0"/>
                </a:solidFill>
                <a:latin typeface="Times New Roman" pitchFamily="18" charset="0"/>
                <a:cs typeface="Times New Roman" pitchFamily="18" charset="0"/>
              </a:rPr>
              <a:t>plants have been used as a source of drugs since pre-historic times. Plants are an important source of chemicals that are developed into drugs. Any part of a plant; including  </a:t>
            </a:r>
            <a:r>
              <a:rPr lang="en-US" sz="3200" b="1" dirty="0">
                <a:solidFill>
                  <a:srgbClr val="7030A0"/>
                </a:solidFill>
                <a:latin typeface="Times New Roman" pitchFamily="18" charset="0"/>
                <a:cs typeface="Times New Roman" pitchFamily="18" charset="0"/>
              </a:rPr>
              <a:t>leaves, roots </a:t>
            </a:r>
            <a:r>
              <a:rPr lang="en-US" sz="3200" dirty="0">
                <a:solidFill>
                  <a:srgbClr val="7030A0"/>
                </a:solidFill>
                <a:latin typeface="Times New Roman" pitchFamily="18" charset="0"/>
                <a:cs typeface="Times New Roman" pitchFamily="18" charset="0"/>
              </a:rPr>
              <a:t>and</a:t>
            </a:r>
            <a:r>
              <a:rPr lang="en-US" sz="3200" b="1" dirty="0">
                <a:solidFill>
                  <a:srgbClr val="7030A0"/>
                </a:solidFill>
                <a:latin typeface="Times New Roman" pitchFamily="18" charset="0"/>
                <a:cs typeface="Times New Roman" pitchFamily="18" charset="0"/>
              </a:rPr>
              <a:t> back  </a:t>
            </a:r>
            <a:r>
              <a:rPr lang="en-US" sz="3200" dirty="0">
                <a:solidFill>
                  <a:srgbClr val="7030A0"/>
                </a:solidFill>
                <a:latin typeface="Times New Roman" pitchFamily="18" charset="0"/>
                <a:cs typeface="Times New Roman" pitchFamily="18" charset="0"/>
              </a:rPr>
              <a:t>can be used. Drug can be processed using the synthetic version of the active chemical found in plants e.g.</a:t>
            </a:r>
            <a:r>
              <a:rPr lang="en-US" sz="3200" b="1" dirty="0">
                <a:solidFill>
                  <a:srgbClr val="7030A0"/>
                </a:solidFill>
                <a:latin typeface="Times New Roman" pitchFamily="18" charset="0"/>
                <a:cs typeface="Times New Roman" pitchFamily="18" charset="0"/>
              </a:rPr>
              <a:t> dronabinol </a:t>
            </a:r>
            <a:r>
              <a:rPr lang="en-US" sz="3200" dirty="0">
                <a:solidFill>
                  <a:srgbClr val="7030A0"/>
                </a:solidFill>
                <a:latin typeface="Times New Roman" pitchFamily="18" charset="0"/>
                <a:cs typeface="Times New Roman" pitchFamily="18" charset="0"/>
              </a:rPr>
              <a:t>which contains the active ingredients </a:t>
            </a:r>
            <a:r>
              <a:rPr lang="en-US" sz="3200" b="1" dirty="0">
                <a:solidFill>
                  <a:srgbClr val="7030A0"/>
                </a:solidFill>
                <a:latin typeface="Times New Roman" pitchFamily="18" charset="0"/>
                <a:cs typeface="Times New Roman" pitchFamily="18" charset="0"/>
              </a:rPr>
              <a:t>delta-9-tetrahydrocannabinol</a:t>
            </a:r>
            <a:r>
              <a:rPr lang="en-US" sz="3200" dirty="0">
                <a:solidFill>
                  <a:srgbClr val="7030A0"/>
                </a:solidFill>
                <a:latin typeface="Times New Roman" pitchFamily="18" charset="0"/>
                <a:cs typeface="Times New Roman" pitchFamily="18" charset="0"/>
              </a:rPr>
              <a:t> found in marijuana.it prevents nausea and vomiting in cancer patients but does not cause adverse effects as when one smokes marijuana.</a:t>
            </a:r>
          </a:p>
          <a:p>
            <a:pPr marL="0" indent="0">
              <a:buNone/>
            </a:pPr>
            <a:r>
              <a:rPr lang="en-US" sz="3200" b="1" dirty="0">
                <a:solidFill>
                  <a:srgbClr val="7030A0"/>
                </a:solidFill>
                <a:latin typeface="Times New Roman" pitchFamily="18" charset="0"/>
                <a:cs typeface="Times New Roman" pitchFamily="18" charset="0"/>
              </a:rPr>
              <a:t>Examples of active ingredients in plants.</a:t>
            </a:r>
          </a:p>
          <a:p>
            <a:pPr marL="0" indent="0">
              <a:buNone/>
            </a:pPr>
            <a:r>
              <a:rPr lang="en-US" sz="3200" b="1" dirty="0" err="1" smtClean="0">
                <a:solidFill>
                  <a:srgbClr val="7030A0"/>
                </a:solidFill>
                <a:latin typeface="Times New Roman" pitchFamily="18" charset="0"/>
                <a:cs typeface="Times New Roman" pitchFamily="18" charset="0"/>
              </a:rPr>
              <a:t>i</a:t>
            </a:r>
            <a:r>
              <a:rPr lang="en-US" sz="3200" b="1" dirty="0" smtClean="0">
                <a:solidFill>
                  <a:srgbClr val="7030A0"/>
                </a:solidFill>
                <a:latin typeface="Times New Roman" pitchFamily="18" charset="0"/>
                <a:cs typeface="Times New Roman" pitchFamily="18" charset="0"/>
              </a:rPr>
              <a:t>)Alkaloids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Taste bitter and are poorly absorbed in water but become soluble if dissolved in acids examples of drugs derived from alkaloids includes; atropine, caffeine,  cocaine,  quinine, codeine and morphine.</a:t>
            </a:r>
          </a:p>
          <a:p>
            <a:pPr marL="0" indent="0">
              <a:buNone/>
            </a:pPr>
            <a:endParaRPr lang="en-US" dirty="0"/>
          </a:p>
        </p:txBody>
      </p:sp>
    </p:spTree>
    <p:extLst>
      <p:ext uri="{BB962C8B-B14F-4D97-AF65-F5344CB8AC3E}">
        <p14:creationId xmlns:p14="http://schemas.microsoft.com/office/powerpoint/2010/main" val="984059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15BB2-9DDC-49C7-9622-438BA0935DA6}"/>
              </a:ext>
            </a:extLst>
          </p:cNvPr>
          <p:cNvSpPr>
            <a:spLocks noGrp="1"/>
          </p:cNvSpPr>
          <p:nvPr>
            <p:ph type="title"/>
          </p:nvPr>
        </p:nvSpPr>
        <p:spPr>
          <a:xfrm>
            <a:off x="128588" y="1"/>
            <a:ext cx="11225212" cy="828674"/>
          </a:xfrm>
        </p:spPr>
        <p:txBody>
          <a:bodyPr>
            <a:normAutofit fontScale="90000"/>
          </a:bodyPr>
          <a:lstStyle/>
          <a:p>
            <a:r>
              <a:rPr lang="en-US" dirty="0"/>
              <a:t>   </a:t>
            </a:r>
            <a:r>
              <a:rPr lang="en-US" sz="5400" b="1" dirty="0" err="1" smtClean="0">
                <a:solidFill>
                  <a:srgbClr val="FF0000"/>
                </a:solidFill>
                <a:latin typeface="Times New Roman" pitchFamily="18" charset="0"/>
                <a:cs typeface="Times New Roman" pitchFamily="18" charset="0"/>
              </a:rPr>
              <a:t>Dapsone</a:t>
            </a:r>
            <a:r>
              <a:rPr lang="en-US" sz="5400" b="1" dirty="0" smtClean="0">
                <a:solidFill>
                  <a:srgbClr val="FF0000"/>
                </a:solidFill>
                <a:latin typeface="Times New Roman" pitchFamily="18" charset="0"/>
                <a:cs typeface="Times New Roman" pitchFamily="18" charset="0"/>
              </a:rPr>
              <a:t> </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8A7A7F2-22A2-48A2-A321-F3E7923B95C4}"/>
              </a:ext>
            </a:extLst>
          </p:cNvPr>
          <p:cNvSpPr>
            <a:spLocks noGrp="1"/>
          </p:cNvSpPr>
          <p:nvPr>
            <p:ph idx="1"/>
          </p:nvPr>
        </p:nvSpPr>
        <p:spPr>
          <a:xfrm>
            <a:off x="142875" y="842963"/>
            <a:ext cx="11944351" cy="6015037"/>
          </a:xfrm>
        </p:spPr>
        <p:txBody>
          <a:bodyPr>
            <a:normAutofit/>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Pharmacodynamics</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DAPSONE is chemically related to  sulphonemides and it acts by inhibiting the enzyme dihydrofolate reluctance hence inhibits folate  synthesis.</a:t>
            </a:r>
          </a:p>
          <a:p>
            <a:r>
              <a:rPr lang="en-US" sz="3200" dirty="0">
                <a:solidFill>
                  <a:srgbClr val="7030A0"/>
                </a:solidFill>
                <a:latin typeface="Times New Roman" pitchFamily="18" charset="0"/>
                <a:cs typeface="Times New Roman" pitchFamily="18" charset="0"/>
              </a:rPr>
              <a:t>Its action is antagonized by PABA. resistance to this drug</a:t>
            </a:r>
          </a:p>
          <a:p>
            <a:r>
              <a:rPr lang="en-US" sz="3200" dirty="0">
                <a:solidFill>
                  <a:srgbClr val="7030A0"/>
                </a:solidFill>
                <a:latin typeface="Times New Roman" pitchFamily="18" charset="0"/>
                <a:cs typeface="Times New Roman" pitchFamily="18" charset="0"/>
              </a:rPr>
              <a:t>Has increased, hence it ‘s combined with other drugs during treatment.</a:t>
            </a:r>
          </a:p>
          <a:p>
            <a:pPr marL="0" indent="0">
              <a:buNone/>
            </a:pPr>
            <a:r>
              <a:rPr lang="en-US" sz="3200" b="1" dirty="0" smtClean="0">
                <a:solidFill>
                  <a:srgbClr val="7030A0"/>
                </a:solidFill>
                <a:latin typeface="Times New Roman" pitchFamily="18" charset="0"/>
                <a:cs typeface="Times New Roman" pitchFamily="18" charset="0"/>
              </a:rPr>
              <a:t>	Pharmacokinetic</a:t>
            </a:r>
            <a:endParaRPr lang="en-US" sz="32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Good oral absorption.</a:t>
            </a:r>
          </a:p>
          <a:p>
            <a:r>
              <a:rPr lang="en-US" sz="3200" dirty="0">
                <a:solidFill>
                  <a:srgbClr val="7030A0"/>
                </a:solidFill>
                <a:latin typeface="Times New Roman" pitchFamily="18" charset="0"/>
                <a:cs typeface="Times New Roman" pitchFamily="18" charset="0"/>
              </a:rPr>
              <a:t>It under goes enteral hepatic recycling.</a:t>
            </a:r>
          </a:p>
          <a:p>
            <a:r>
              <a:rPr lang="en-US" sz="3200" dirty="0">
                <a:solidFill>
                  <a:srgbClr val="7030A0"/>
                </a:solidFill>
                <a:latin typeface="Times New Roman" pitchFamily="18" charset="0"/>
                <a:cs typeface="Times New Roman" pitchFamily="18" charset="0"/>
              </a:rPr>
              <a:t>It has a half life of 24 to 48 hours</a:t>
            </a:r>
          </a:p>
          <a:p>
            <a:r>
              <a:rPr lang="en-US" sz="3200" dirty="0">
                <a:solidFill>
                  <a:srgbClr val="7030A0"/>
                </a:solidFill>
                <a:latin typeface="Times New Roman" pitchFamily="18" charset="0"/>
                <a:cs typeface="Times New Roman" pitchFamily="18" charset="0"/>
              </a:rPr>
              <a:t> it is excreted in feces</a:t>
            </a:r>
          </a:p>
        </p:txBody>
      </p:sp>
    </p:spTree>
    <p:extLst>
      <p:ext uri="{BB962C8B-B14F-4D97-AF65-F5344CB8AC3E}">
        <p14:creationId xmlns:p14="http://schemas.microsoft.com/office/powerpoint/2010/main" val="6013600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02F6A-F230-4459-A7D2-FC84302332A1}"/>
              </a:ext>
            </a:extLst>
          </p:cNvPr>
          <p:cNvSpPr>
            <a:spLocks noGrp="1"/>
          </p:cNvSpPr>
          <p:nvPr>
            <p:ph type="title"/>
          </p:nvPr>
        </p:nvSpPr>
        <p:spPr>
          <a:xfrm>
            <a:off x="0" y="1"/>
            <a:ext cx="11353800" cy="1071562"/>
          </a:xfrm>
        </p:spPr>
        <p:txBody>
          <a:bodyPr>
            <a:normAutofit/>
          </a:bodyPr>
          <a:lstStyle/>
          <a:p>
            <a:r>
              <a:rPr lang="en-US" sz="4800" b="1" dirty="0" smtClean="0">
                <a:solidFill>
                  <a:srgbClr val="FF0000"/>
                </a:solidFill>
                <a:latin typeface="Times New Roman" pitchFamily="18" charset="0"/>
                <a:cs typeface="Times New Roman" pitchFamily="18" charset="0"/>
              </a:rPr>
              <a:t>Side </a:t>
            </a:r>
            <a:r>
              <a:rPr lang="en-US" sz="4800" b="1" dirty="0">
                <a:solidFill>
                  <a:srgbClr val="FF0000"/>
                </a:solidFill>
                <a:latin typeface="Times New Roman" pitchFamily="18" charset="0"/>
                <a:cs typeface="Times New Roman" pitchFamily="18" charset="0"/>
              </a:rPr>
              <a:t>effects</a:t>
            </a:r>
          </a:p>
        </p:txBody>
      </p:sp>
      <p:sp>
        <p:nvSpPr>
          <p:cNvPr id="3" name="Content Placeholder 2">
            <a:extLst>
              <a:ext uri="{FF2B5EF4-FFF2-40B4-BE49-F238E27FC236}">
                <a16:creationId xmlns="" xmlns:a16="http://schemas.microsoft.com/office/drawing/2014/main" id="{0EF3535B-5582-4DEB-BF82-68CE6B23E0C0}"/>
              </a:ext>
            </a:extLst>
          </p:cNvPr>
          <p:cNvSpPr>
            <a:spLocks noGrp="1"/>
          </p:cNvSpPr>
          <p:nvPr>
            <p:ph idx="1"/>
          </p:nvPr>
        </p:nvSpPr>
        <p:spPr>
          <a:xfrm>
            <a:off x="171449" y="1143000"/>
            <a:ext cx="11801475" cy="5557838"/>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Hemolysis of white blood cells .</a:t>
            </a:r>
          </a:p>
          <a:p>
            <a:pPr>
              <a:buFont typeface="Wingdings" pitchFamily="2" charset="2"/>
              <a:buChar char="ü"/>
            </a:pPr>
            <a:r>
              <a:rPr lang="en-US" sz="3200" dirty="0">
                <a:solidFill>
                  <a:srgbClr val="7030A0"/>
                </a:solidFill>
                <a:latin typeface="Times New Roman" pitchFamily="18" charset="0"/>
                <a:cs typeface="Times New Roman" pitchFamily="18" charset="0"/>
              </a:rPr>
              <a:t>Anorexia , nausea and vomiting.</a:t>
            </a:r>
          </a:p>
          <a:p>
            <a:pPr>
              <a:buFont typeface="Wingdings" pitchFamily="2" charset="2"/>
              <a:buChar char="ü"/>
            </a:pPr>
            <a:r>
              <a:rPr lang="en-US" sz="3200" dirty="0">
                <a:solidFill>
                  <a:srgbClr val="7030A0"/>
                </a:solidFill>
                <a:latin typeface="Times New Roman" pitchFamily="18" charset="0"/>
                <a:cs typeface="Times New Roman" pitchFamily="18" charset="0"/>
              </a:rPr>
              <a:t>Fever and allergic dermatitis,</a:t>
            </a:r>
          </a:p>
          <a:p>
            <a:pPr>
              <a:buFont typeface="Wingdings" pitchFamily="2" charset="2"/>
              <a:buChar char="ü"/>
            </a:pPr>
            <a:r>
              <a:rPr lang="en-US" sz="3200" dirty="0">
                <a:solidFill>
                  <a:srgbClr val="7030A0"/>
                </a:solidFill>
                <a:latin typeface="Times New Roman" pitchFamily="18" charset="0"/>
                <a:cs typeface="Times New Roman" pitchFamily="18" charset="0"/>
              </a:rPr>
              <a:t> neuropathy</a:t>
            </a:r>
          </a:p>
          <a:p>
            <a:pPr>
              <a:buFont typeface="Wingdings" pitchFamily="2" charset="2"/>
              <a:buChar char="ü"/>
            </a:pPr>
            <a:r>
              <a:rPr lang="en-US" sz="3200" dirty="0">
                <a:solidFill>
                  <a:srgbClr val="7030A0"/>
                </a:solidFill>
                <a:latin typeface="Times New Roman" pitchFamily="18" charset="0"/>
                <a:cs typeface="Times New Roman" pitchFamily="18" charset="0"/>
              </a:rPr>
              <a:t>Leprareation where there is exacerbation of lepromatous lesions can occur and a syndrome resembling infectious mononucleosis which can be fatal.</a:t>
            </a:r>
          </a:p>
        </p:txBody>
      </p:sp>
    </p:spTree>
    <p:extLst>
      <p:ext uri="{BB962C8B-B14F-4D97-AF65-F5344CB8AC3E}">
        <p14:creationId xmlns:p14="http://schemas.microsoft.com/office/powerpoint/2010/main" val="33454840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36115-4920-40E6-B4B6-9AFA69EBAE46}"/>
              </a:ext>
            </a:extLst>
          </p:cNvPr>
          <p:cNvSpPr>
            <a:spLocks noGrp="1"/>
          </p:cNvSpPr>
          <p:nvPr>
            <p:ph type="title"/>
          </p:nvPr>
        </p:nvSpPr>
        <p:spPr>
          <a:xfrm>
            <a:off x="185738" y="100013"/>
            <a:ext cx="11168062" cy="942975"/>
          </a:xfrm>
        </p:spPr>
        <p:txBody>
          <a:bodyPr/>
          <a:lstStyle/>
          <a:p>
            <a:r>
              <a:rPr lang="en-US" b="1" dirty="0"/>
              <a:t> </a:t>
            </a:r>
            <a:r>
              <a:rPr lang="en-US" sz="4800" b="1" dirty="0" smtClean="0">
                <a:solidFill>
                  <a:srgbClr val="FF0000"/>
                </a:solidFill>
                <a:latin typeface="Times New Roman" pitchFamily="18" charset="0"/>
                <a:cs typeface="Times New Roman" pitchFamily="18" charset="0"/>
              </a:rPr>
              <a:t>Antiviral </a:t>
            </a:r>
            <a:r>
              <a:rPr lang="en-US" sz="4800" b="1" dirty="0">
                <a:solidFill>
                  <a:srgbClr val="FF0000"/>
                </a:solidFill>
                <a:latin typeface="Times New Roman" pitchFamily="18" charset="0"/>
                <a:cs typeface="Times New Roman" pitchFamily="18" charset="0"/>
              </a:rPr>
              <a:t>agents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9A63861-B0CD-4129-9542-A79ED4DE78CF}"/>
              </a:ext>
            </a:extLst>
          </p:cNvPr>
          <p:cNvSpPr>
            <a:spLocks noGrp="1"/>
          </p:cNvSpPr>
          <p:nvPr>
            <p:ph idx="1"/>
          </p:nvPr>
        </p:nvSpPr>
        <p:spPr>
          <a:xfrm>
            <a:off x="171450" y="1171575"/>
            <a:ext cx="11901488" cy="5557838"/>
          </a:xfrm>
        </p:spPr>
        <p:txBody>
          <a:bodyPr>
            <a:normAutofit/>
          </a:bodyPr>
          <a:lstStyle/>
          <a:p>
            <a:r>
              <a:rPr lang="en-US" sz="3200" dirty="0">
                <a:solidFill>
                  <a:srgbClr val="7030A0"/>
                </a:solidFill>
                <a:latin typeface="Times New Roman" pitchFamily="18" charset="0"/>
                <a:cs typeface="Times New Roman" pitchFamily="18" charset="0"/>
              </a:rPr>
              <a:t>Viruses present a more difficulty problem of chemotherapy than do higher organisms, e.g. bacteria, for they are intracellular parasites that use the metabolism of the host cells.</a:t>
            </a:r>
          </a:p>
          <a:p>
            <a:r>
              <a:rPr lang="en-US" sz="3200" dirty="0">
                <a:solidFill>
                  <a:srgbClr val="7030A0"/>
                </a:solidFill>
                <a:latin typeface="Times New Roman" pitchFamily="18" charset="0"/>
                <a:cs typeface="Times New Roman" pitchFamily="18" charset="0"/>
              </a:rPr>
              <a:t>Antiviral agents are most active when virus are replicating.</a:t>
            </a:r>
          </a:p>
          <a:p>
            <a:r>
              <a:rPr lang="en-US" sz="3200" dirty="0">
                <a:solidFill>
                  <a:srgbClr val="7030A0"/>
                </a:solidFill>
                <a:latin typeface="Times New Roman" pitchFamily="18" charset="0"/>
                <a:cs typeface="Times New Roman" pitchFamily="18" charset="0"/>
              </a:rPr>
              <a:t>The earlier the treatment is given the better.</a:t>
            </a:r>
          </a:p>
          <a:p>
            <a:r>
              <a:rPr lang="en-US" sz="3200" dirty="0">
                <a:solidFill>
                  <a:srgbClr val="7030A0"/>
                </a:solidFill>
                <a:latin typeface="Times New Roman" pitchFamily="18" charset="0"/>
                <a:cs typeface="Times New Roman" pitchFamily="18" charset="0"/>
              </a:rPr>
              <a:t>Apart from primary infections ,viral illness is often the consequences of reactivation of latent virus in the body.</a:t>
            </a:r>
          </a:p>
          <a:p>
            <a:r>
              <a:rPr lang="en-US" sz="3200" dirty="0">
                <a:solidFill>
                  <a:srgbClr val="7030A0"/>
                </a:solidFill>
                <a:latin typeface="Times New Roman" pitchFamily="18" charset="0"/>
                <a:cs typeface="Times New Roman" pitchFamily="18" charset="0"/>
              </a:rPr>
              <a:t>Patients whose immune system is compromised may suffer particular severe illness.</a:t>
            </a:r>
          </a:p>
          <a:p>
            <a:r>
              <a:rPr lang="en-US" sz="3200" dirty="0">
                <a:solidFill>
                  <a:srgbClr val="7030A0"/>
                </a:solidFill>
                <a:latin typeface="Times New Roman" pitchFamily="18" charset="0"/>
                <a:cs typeface="Times New Roman" pitchFamily="18" charset="0"/>
              </a:rPr>
              <a:t>Viruses are capable of developing resistance.</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6871767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203BE-5506-42F3-8308-C9C90FF414D6}"/>
              </a:ext>
            </a:extLst>
          </p:cNvPr>
          <p:cNvSpPr>
            <a:spLocks noGrp="1"/>
          </p:cNvSpPr>
          <p:nvPr>
            <p:ph type="title"/>
          </p:nvPr>
        </p:nvSpPr>
        <p:spPr>
          <a:xfrm>
            <a:off x="114300" y="100013"/>
            <a:ext cx="12077700" cy="673711"/>
          </a:xfrm>
        </p:spPr>
        <p:txBody>
          <a:bodyPr>
            <a:normAutofit fontScale="90000"/>
          </a:bodyPr>
          <a:lstStyle/>
          <a:p>
            <a:r>
              <a:rPr lang="en-US" dirty="0"/>
              <a:t>    </a:t>
            </a:r>
            <a:r>
              <a:rPr lang="en-US" sz="6000" b="1" dirty="0" smtClean="0">
                <a:solidFill>
                  <a:srgbClr val="FF0000"/>
                </a:solidFill>
                <a:latin typeface="Times New Roman" panose="02020603050405020304" pitchFamily="18" charset="0"/>
                <a:cs typeface="Times New Roman" panose="02020603050405020304" pitchFamily="18" charset="0"/>
              </a:rPr>
              <a:t>Antiviral </a:t>
            </a:r>
            <a:r>
              <a:rPr lang="en-US" sz="6000" b="1" dirty="0">
                <a:solidFill>
                  <a:srgbClr val="FF0000"/>
                </a:solidFill>
                <a:latin typeface="Times New Roman" panose="02020603050405020304" pitchFamily="18" charset="0"/>
                <a:cs typeface="Times New Roman" panose="02020603050405020304" pitchFamily="18" charset="0"/>
              </a:rPr>
              <a:t>and antiretroviral </a:t>
            </a:r>
            <a:r>
              <a:rPr lang="en-US" sz="6000" b="1" dirty="0" err="1" smtClean="0">
                <a:solidFill>
                  <a:srgbClr val="FF0000"/>
                </a:solidFill>
                <a:latin typeface="Times New Roman" panose="02020603050405020304" pitchFamily="18" charset="0"/>
                <a:cs typeface="Times New Roman" panose="02020603050405020304" pitchFamily="18" charset="0"/>
              </a:rPr>
              <a:t>cont</a:t>
            </a:r>
            <a:r>
              <a:rPr lang="en-US" sz="6000" b="1" dirty="0" smtClean="0">
                <a:solidFill>
                  <a:srgbClr val="FF0000"/>
                </a:solidFill>
                <a:latin typeface="Times New Roman" panose="02020603050405020304" pitchFamily="18" charset="0"/>
                <a:cs typeface="Times New Roman" panose="02020603050405020304" pitchFamily="18" charset="0"/>
              </a:rPr>
              <a:t>…..</a:t>
            </a:r>
            <a:endParaRPr lang="en-US" sz="6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 xmlns:a16="http://schemas.microsoft.com/office/drawing/2014/main" id="{84BE2B42-5F6A-447E-A574-F27EE073BAF5}"/>
              </a:ext>
            </a:extLst>
          </p:cNvPr>
          <p:cNvGraphicFramePr>
            <a:graphicFrameLocks noGrp="1"/>
          </p:cNvGraphicFramePr>
          <p:nvPr>
            <p:ph idx="1"/>
            <p:extLst>
              <p:ext uri="{D42A27DB-BD31-4B8C-83A1-F6EECF244321}">
                <p14:modId xmlns:p14="http://schemas.microsoft.com/office/powerpoint/2010/main" val="3501731330"/>
              </p:ext>
            </p:extLst>
          </p:nvPr>
        </p:nvGraphicFramePr>
        <p:xfrm>
          <a:off x="347003" y="1031630"/>
          <a:ext cx="11558953" cy="5692727"/>
        </p:xfrm>
        <a:graphic>
          <a:graphicData uri="http://schemas.openxmlformats.org/drawingml/2006/table">
            <a:tbl>
              <a:tblPr firstRow="1" bandRow="1">
                <a:tableStyleId>{5C22544A-7EE6-4342-B048-85BDC9FD1C3A}</a:tableStyleId>
              </a:tblPr>
              <a:tblGrid>
                <a:gridCol w="2769430">
                  <a:extLst>
                    <a:ext uri="{9D8B030D-6E8A-4147-A177-3AD203B41FA5}">
                      <a16:colId xmlns="" xmlns:a16="http://schemas.microsoft.com/office/drawing/2014/main" val="375161140"/>
                    </a:ext>
                  </a:extLst>
                </a:gridCol>
                <a:gridCol w="2929841">
                  <a:extLst>
                    <a:ext uri="{9D8B030D-6E8A-4147-A177-3AD203B41FA5}">
                      <a16:colId xmlns="" xmlns:a16="http://schemas.microsoft.com/office/drawing/2014/main" val="2368179293"/>
                    </a:ext>
                  </a:extLst>
                </a:gridCol>
                <a:gridCol w="2929841">
                  <a:extLst>
                    <a:ext uri="{9D8B030D-6E8A-4147-A177-3AD203B41FA5}">
                      <a16:colId xmlns="" xmlns:a16="http://schemas.microsoft.com/office/drawing/2014/main" val="3869602447"/>
                    </a:ext>
                  </a:extLst>
                </a:gridCol>
                <a:gridCol w="2929841">
                  <a:extLst>
                    <a:ext uri="{9D8B030D-6E8A-4147-A177-3AD203B41FA5}">
                      <a16:colId xmlns="" xmlns:a16="http://schemas.microsoft.com/office/drawing/2014/main" val="44898322"/>
                    </a:ext>
                  </a:extLst>
                </a:gridCol>
              </a:tblGrid>
              <a:tr h="367273">
                <a:tc>
                  <a:txBody>
                    <a:bodyPr/>
                    <a:lstStyle/>
                    <a:p>
                      <a:r>
                        <a:rPr lang="en-US" dirty="0"/>
                        <a:t>Drug </a:t>
                      </a:r>
                    </a:p>
                  </a:txBody>
                  <a:tcPr/>
                </a:tc>
                <a:tc>
                  <a:txBody>
                    <a:bodyPr/>
                    <a:lstStyle/>
                    <a:p>
                      <a:r>
                        <a:rPr lang="en-US" dirty="0"/>
                        <a:t>viruses</a:t>
                      </a:r>
                    </a:p>
                  </a:txBody>
                  <a:tcPr/>
                </a:tc>
                <a:tc>
                  <a:txBody>
                    <a:bodyPr/>
                    <a:lstStyle/>
                    <a:p>
                      <a:r>
                        <a:rPr lang="en-US" dirty="0"/>
                        <a:t>Chemical type</a:t>
                      </a:r>
                    </a:p>
                  </a:txBody>
                  <a:tcPr/>
                </a:tc>
                <a:tc>
                  <a:txBody>
                    <a:bodyPr/>
                    <a:lstStyle/>
                    <a:p>
                      <a:r>
                        <a:rPr lang="en-US" dirty="0"/>
                        <a:t>target</a:t>
                      </a:r>
                    </a:p>
                  </a:txBody>
                  <a:tcPr/>
                </a:tc>
                <a:extLst>
                  <a:ext uri="{0D108BD9-81ED-4DB2-BD59-A6C34878D82A}">
                    <a16:rowId xmlns="" xmlns:a16="http://schemas.microsoft.com/office/drawing/2014/main" val="3982416963"/>
                  </a:ext>
                </a:extLst>
              </a:tr>
              <a:tr h="1193636">
                <a:tc>
                  <a:txBody>
                    <a:bodyPr/>
                    <a:lstStyle/>
                    <a:p>
                      <a:r>
                        <a:rPr lang="en-US" dirty="0"/>
                        <a:t>Non nucleotide reverse transcriptase inhibitor.(NNRTIs);Nevirapine,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 xmlns:a16="http://schemas.microsoft.com/office/drawing/2014/main" val="3478750567"/>
                  </a:ext>
                </a:extLst>
              </a:tr>
              <a:tr h="918182">
                <a:tc>
                  <a:txBody>
                    <a:bodyPr/>
                    <a:lstStyle/>
                    <a:p>
                      <a:r>
                        <a:rPr lang="en-US" dirty="0"/>
                        <a:t>protease inhibitors; Saquinavir, Ritonavir, Indinavir, Nelfinavir.</a:t>
                      </a:r>
                    </a:p>
                  </a:txBody>
                  <a:tcPr/>
                </a:tc>
                <a:tc>
                  <a:txBody>
                    <a:bodyPr/>
                    <a:lstStyle/>
                    <a:p>
                      <a:r>
                        <a:rPr lang="en-US" dirty="0"/>
                        <a:t> 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 xmlns:a16="http://schemas.microsoft.com/office/drawing/2014/main" val="3426443673"/>
                  </a:ext>
                </a:extLst>
              </a:tr>
              <a:tr h="918182">
                <a:tc>
                  <a:txBody>
                    <a:bodyPr/>
                    <a:lstStyle/>
                    <a:p>
                      <a:r>
                        <a:rPr lang="en-US" dirty="0"/>
                        <a:t>Ribavirin</a:t>
                      </a:r>
                    </a:p>
                  </a:txBody>
                  <a:tcPr/>
                </a:tc>
                <a:tc>
                  <a:txBody>
                    <a:bodyPr/>
                    <a:lstStyle/>
                    <a:p>
                      <a:r>
                        <a:rPr lang="en-US" dirty="0"/>
                        <a:t>Broad spectrum: HCV, HSV, Measles, Lasa fever, SARS</a:t>
                      </a:r>
                    </a:p>
                  </a:txBody>
                  <a:tcPr/>
                </a:tc>
                <a:tc>
                  <a:txBody>
                    <a:bodyPr/>
                    <a:lstStyle/>
                    <a:p>
                      <a:r>
                        <a:rPr lang="en-US" dirty="0"/>
                        <a:t>Triazole carboxamide</a:t>
                      </a:r>
                    </a:p>
                  </a:txBody>
                  <a:tcPr/>
                </a:tc>
                <a:tc>
                  <a:txBody>
                    <a:bodyPr/>
                    <a:lstStyle/>
                    <a:p>
                      <a:r>
                        <a:rPr lang="en-US" dirty="0"/>
                        <a:t>RNA mutagen</a:t>
                      </a:r>
                    </a:p>
                  </a:txBody>
                  <a:tcPr/>
                </a:tc>
                <a:extLst>
                  <a:ext uri="{0D108BD9-81ED-4DB2-BD59-A6C34878D82A}">
                    <a16:rowId xmlns="" xmlns:a16="http://schemas.microsoft.com/office/drawing/2014/main" val="143477843"/>
                  </a:ext>
                </a:extLst>
              </a:tr>
              <a:tr h="642727">
                <a:tc>
                  <a:txBody>
                    <a:bodyPr/>
                    <a:lstStyle/>
                    <a:p>
                      <a:r>
                        <a:rPr lang="en-US" dirty="0"/>
                        <a:t>Amantadine/Rimantadine</a:t>
                      </a:r>
                    </a:p>
                  </a:txBody>
                  <a:tcPr/>
                </a:tc>
                <a:tc>
                  <a:txBody>
                    <a:bodyPr/>
                    <a:lstStyle/>
                    <a:p>
                      <a:r>
                        <a:rPr lang="en-US" dirty="0"/>
                        <a:t>Influenza A strains</a:t>
                      </a:r>
                    </a:p>
                  </a:txBody>
                  <a:tcPr/>
                </a:tc>
                <a:tc>
                  <a:txBody>
                    <a:bodyPr/>
                    <a:lstStyle/>
                    <a:p>
                      <a:r>
                        <a:rPr lang="en-US" dirty="0"/>
                        <a:t>Tricyclic amine</a:t>
                      </a:r>
                    </a:p>
                  </a:txBody>
                  <a:tcPr/>
                </a:tc>
                <a:tc>
                  <a:txBody>
                    <a:bodyPr/>
                    <a:lstStyle/>
                    <a:p>
                      <a:r>
                        <a:rPr lang="en-US" dirty="0"/>
                        <a:t>Matrix protein/hemagglutinin</a:t>
                      </a:r>
                    </a:p>
                  </a:txBody>
                  <a:tcPr/>
                </a:tc>
                <a:extLst>
                  <a:ext uri="{0D108BD9-81ED-4DB2-BD59-A6C34878D82A}">
                    <a16:rowId xmlns="" xmlns:a16="http://schemas.microsoft.com/office/drawing/2014/main" val="1645354354"/>
                  </a:ext>
                </a:extLst>
              </a:tr>
              <a:tr h="642727">
                <a:tc>
                  <a:txBody>
                    <a:bodyPr/>
                    <a:lstStyle/>
                    <a:p>
                      <a:r>
                        <a:rPr lang="en-US" dirty="0"/>
                        <a:t>Zanamivir, oseltamivir phosphate</a:t>
                      </a:r>
                    </a:p>
                  </a:txBody>
                  <a:tcPr/>
                </a:tc>
                <a:tc>
                  <a:txBody>
                    <a:bodyPr/>
                    <a:lstStyle/>
                    <a:p>
                      <a:r>
                        <a:rPr lang="en-US" dirty="0"/>
                        <a:t>Influenza strains A and B</a:t>
                      </a:r>
                    </a:p>
                  </a:txBody>
                  <a:tcPr/>
                </a:tc>
                <a:tc>
                  <a:txBody>
                    <a:bodyPr/>
                    <a:lstStyle/>
                    <a:p>
                      <a:r>
                        <a:rPr lang="en-US" dirty="0"/>
                        <a:t>Neuraminic acid mimetic</a:t>
                      </a:r>
                    </a:p>
                  </a:txBody>
                  <a:tcPr/>
                </a:tc>
                <a:tc>
                  <a:txBody>
                    <a:bodyPr/>
                    <a:lstStyle/>
                    <a:p>
                      <a:r>
                        <a:rPr lang="en-US" dirty="0"/>
                        <a:t>Neuraminidase inhibitor</a:t>
                      </a:r>
                    </a:p>
                  </a:txBody>
                  <a:tcPr/>
                </a:tc>
                <a:extLst>
                  <a:ext uri="{0D108BD9-81ED-4DB2-BD59-A6C34878D82A}">
                    <a16:rowId xmlns="" xmlns:a16="http://schemas.microsoft.com/office/drawing/2014/main" val="4232018113"/>
                  </a:ext>
                </a:extLst>
              </a:tr>
              <a:tr h="642727">
                <a:tc>
                  <a:txBody>
                    <a:bodyPr/>
                    <a:lstStyle/>
                    <a:p>
                      <a:r>
                        <a:rPr lang="en-US" dirty="0"/>
                        <a:t>Pleconaril </a:t>
                      </a:r>
                    </a:p>
                  </a:txBody>
                  <a:tcPr/>
                </a:tc>
                <a:tc>
                  <a:txBody>
                    <a:bodyPr/>
                    <a:lstStyle/>
                    <a:p>
                      <a:r>
                        <a:rPr lang="en-US" dirty="0"/>
                        <a:t>picornaviruses</a:t>
                      </a:r>
                    </a:p>
                  </a:txBody>
                  <a:tcPr/>
                </a:tc>
                <a:tc>
                  <a:txBody>
                    <a:bodyPr/>
                    <a:lstStyle/>
                    <a:p>
                      <a:r>
                        <a:rPr lang="en-US" dirty="0"/>
                        <a:t>Small cyclic</a:t>
                      </a:r>
                    </a:p>
                  </a:txBody>
                  <a:tcPr/>
                </a:tc>
                <a:tc>
                  <a:txBody>
                    <a:bodyPr/>
                    <a:lstStyle/>
                    <a:p>
                      <a:r>
                        <a:rPr lang="en-US" dirty="0"/>
                        <a:t>Blocks attachment and coating</a:t>
                      </a:r>
                    </a:p>
                  </a:txBody>
                  <a:tcPr/>
                </a:tc>
                <a:extLst>
                  <a:ext uri="{0D108BD9-81ED-4DB2-BD59-A6C34878D82A}">
                    <a16:rowId xmlns="" xmlns:a16="http://schemas.microsoft.com/office/drawing/2014/main" val="1122747020"/>
                  </a:ext>
                </a:extLst>
              </a:tr>
              <a:tr h="367273">
                <a:tc>
                  <a:txBody>
                    <a:bodyPr/>
                    <a:lstStyle/>
                    <a:p>
                      <a:r>
                        <a:rPr lang="en-US" dirty="0"/>
                        <a:t>Interferons</a:t>
                      </a:r>
                    </a:p>
                  </a:txBody>
                  <a:tcPr/>
                </a:tc>
                <a:tc>
                  <a:txBody>
                    <a:bodyPr/>
                    <a:lstStyle/>
                    <a:p>
                      <a:r>
                        <a:rPr lang="en-US" dirty="0"/>
                        <a:t>Hepatitis B and C virus</a:t>
                      </a:r>
                    </a:p>
                  </a:txBody>
                  <a:tcPr/>
                </a:tc>
                <a:tc>
                  <a:txBody>
                    <a:bodyPr/>
                    <a:lstStyle/>
                    <a:p>
                      <a:r>
                        <a:rPr lang="en-US" dirty="0"/>
                        <a:t>protein</a:t>
                      </a:r>
                    </a:p>
                  </a:txBody>
                  <a:tcPr/>
                </a:tc>
                <a:tc>
                  <a:txBody>
                    <a:bodyPr/>
                    <a:lstStyle/>
                    <a:p>
                      <a:r>
                        <a:rPr lang="en-US" dirty="0"/>
                        <a:t>Cell defense</a:t>
                      </a:r>
                    </a:p>
                  </a:txBody>
                  <a:tcPr/>
                </a:tc>
                <a:extLst>
                  <a:ext uri="{0D108BD9-81ED-4DB2-BD59-A6C34878D82A}">
                    <a16:rowId xmlns="" xmlns:a16="http://schemas.microsoft.com/office/drawing/2014/main" val="1182368109"/>
                  </a:ext>
                </a:extLst>
              </a:tr>
            </a:tbl>
          </a:graphicData>
        </a:graphic>
      </p:graphicFrame>
    </p:spTree>
    <p:extLst>
      <p:ext uri="{BB962C8B-B14F-4D97-AF65-F5344CB8AC3E}">
        <p14:creationId xmlns:p14="http://schemas.microsoft.com/office/powerpoint/2010/main" val="3958288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0C7B4-9C19-4171-82D8-3A4C3B60EE26}"/>
              </a:ext>
            </a:extLst>
          </p:cNvPr>
          <p:cNvSpPr>
            <a:spLocks noGrp="1"/>
          </p:cNvSpPr>
          <p:nvPr>
            <p:ph type="title"/>
          </p:nvPr>
        </p:nvSpPr>
        <p:spPr>
          <a:xfrm>
            <a:off x="1097280" y="1"/>
            <a:ext cx="10058400" cy="633046"/>
          </a:xfrm>
        </p:spPr>
        <p:txBody>
          <a:bodyPr>
            <a:normAutofit/>
          </a:bodyPr>
          <a:lstStyle/>
          <a:p>
            <a:r>
              <a:rPr lang="en-US" sz="3600" dirty="0">
                <a:latin typeface="Times New Roman" panose="02020603050405020304" pitchFamily="18" charset="0"/>
                <a:cs typeface="Times New Roman" panose="02020603050405020304" pitchFamily="18" charset="0"/>
              </a:rPr>
              <a:t>Antiviral and antiretroviral agents  </a:t>
            </a:r>
          </a:p>
        </p:txBody>
      </p:sp>
      <p:graphicFrame>
        <p:nvGraphicFramePr>
          <p:cNvPr id="4" name="Content Placeholder 3">
            <a:extLst>
              <a:ext uri="{FF2B5EF4-FFF2-40B4-BE49-F238E27FC236}">
                <a16:creationId xmlns="" xmlns:a16="http://schemas.microsoft.com/office/drawing/2014/main" id="{7ECD636A-9D3D-44BA-BC9F-E26CCBE51130}"/>
              </a:ext>
            </a:extLst>
          </p:cNvPr>
          <p:cNvGraphicFramePr>
            <a:graphicFrameLocks noGrp="1"/>
          </p:cNvGraphicFramePr>
          <p:nvPr>
            <p:ph idx="1"/>
            <p:extLst>
              <p:ext uri="{D42A27DB-BD31-4B8C-83A1-F6EECF244321}">
                <p14:modId xmlns:p14="http://schemas.microsoft.com/office/powerpoint/2010/main" val="3538241847"/>
              </p:ext>
            </p:extLst>
          </p:nvPr>
        </p:nvGraphicFramePr>
        <p:xfrm>
          <a:off x="162951" y="91440"/>
          <a:ext cx="11927058" cy="6766560"/>
        </p:xfrm>
        <a:graphic>
          <a:graphicData uri="http://schemas.openxmlformats.org/drawingml/2006/table">
            <a:tbl>
              <a:tblPr firstRow="1" bandRow="1">
                <a:tableStyleId>{5C22544A-7EE6-4342-B048-85BDC9FD1C3A}</a:tableStyleId>
              </a:tblPr>
              <a:tblGrid>
                <a:gridCol w="2167128">
                  <a:extLst>
                    <a:ext uri="{9D8B030D-6E8A-4147-A177-3AD203B41FA5}">
                      <a16:colId xmlns="" xmlns:a16="http://schemas.microsoft.com/office/drawing/2014/main" val="3774558466"/>
                    </a:ext>
                  </a:extLst>
                </a:gridCol>
                <a:gridCol w="3253310">
                  <a:extLst>
                    <a:ext uri="{9D8B030D-6E8A-4147-A177-3AD203B41FA5}">
                      <a16:colId xmlns="" xmlns:a16="http://schemas.microsoft.com/office/drawing/2014/main" val="2516440796"/>
                    </a:ext>
                  </a:extLst>
                </a:gridCol>
                <a:gridCol w="3253310">
                  <a:extLst>
                    <a:ext uri="{9D8B030D-6E8A-4147-A177-3AD203B41FA5}">
                      <a16:colId xmlns="" xmlns:a16="http://schemas.microsoft.com/office/drawing/2014/main" val="3223722512"/>
                    </a:ext>
                  </a:extLst>
                </a:gridCol>
                <a:gridCol w="3253310">
                  <a:extLst>
                    <a:ext uri="{9D8B030D-6E8A-4147-A177-3AD203B41FA5}">
                      <a16:colId xmlns="" xmlns:a16="http://schemas.microsoft.com/office/drawing/2014/main" val="142368028"/>
                    </a:ext>
                  </a:extLst>
                </a:gridCol>
              </a:tblGrid>
              <a:tr h="365633">
                <a:tc>
                  <a:txBody>
                    <a:bodyPr/>
                    <a:lstStyle/>
                    <a:p>
                      <a:r>
                        <a:rPr lang="en-US" b="0" dirty="0"/>
                        <a:t>Drug(</a:t>
                      </a:r>
                    </a:p>
                  </a:txBody>
                  <a:tcPr/>
                </a:tc>
                <a:tc>
                  <a:txBody>
                    <a:bodyPr/>
                    <a:lstStyle/>
                    <a:p>
                      <a:r>
                        <a:rPr lang="en-US" dirty="0"/>
                        <a:t>viruses</a:t>
                      </a:r>
                    </a:p>
                  </a:txBody>
                  <a:tcPr/>
                </a:tc>
                <a:tc>
                  <a:txBody>
                    <a:bodyPr/>
                    <a:lstStyle/>
                    <a:p>
                      <a:r>
                        <a:rPr lang="en-US" dirty="0"/>
                        <a:t>chemical</a:t>
                      </a:r>
                    </a:p>
                  </a:txBody>
                  <a:tcPr/>
                </a:tc>
                <a:tc>
                  <a:txBody>
                    <a:bodyPr/>
                    <a:lstStyle/>
                    <a:p>
                      <a:r>
                        <a:rPr lang="en-US" dirty="0"/>
                        <a:t>Target</a:t>
                      </a:r>
                    </a:p>
                  </a:txBody>
                  <a:tcPr/>
                </a:tc>
                <a:extLst>
                  <a:ext uri="{0D108BD9-81ED-4DB2-BD59-A6C34878D82A}">
                    <a16:rowId xmlns="" xmlns:a16="http://schemas.microsoft.com/office/drawing/2014/main" val="63370823"/>
                  </a:ext>
                </a:extLst>
              </a:tr>
              <a:tr h="365633">
                <a:tc>
                  <a:txBody>
                    <a:bodyPr/>
                    <a:lstStyle/>
                    <a:p>
                      <a:r>
                        <a:rPr lang="en-US" dirty="0"/>
                        <a:t>vidarabine</a:t>
                      </a:r>
                    </a:p>
                  </a:txBody>
                  <a:tcPr/>
                </a:tc>
                <a:tc>
                  <a:txBody>
                    <a:bodyPr/>
                    <a:lstStyle/>
                    <a:p>
                      <a:r>
                        <a:rPr lang="en-US" dirty="0"/>
                        <a:t>herpesvirus</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 xmlns:a16="http://schemas.microsoft.com/office/drawing/2014/main" val="2454479144"/>
                  </a:ext>
                </a:extLst>
              </a:tr>
              <a:tr h="365633">
                <a:tc>
                  <a:txBody>
                    <a:bodyPr/>
                    <a:lstStyle/>
                    <a:p>
                      <a:r>
                        <a:rPr lang="en-US" dirty="0"/>
                        <a:t>acyclovir</a:t>
                      </a:r>
                    </a:p>
                  </a:txBody>
                  <a:tcPr/>
                </a:tc>
                <a:tc>
                  <a:txBody>
                    <a:bodyPr/>
                    <a:lstStyle/>
                    <a:p>
                      <a:r>
                        <a:rPr lang="en-US" dirty="0"/>
                        <a:t>Herpes simplex (HSV)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 xmlns:a16="http://schemas.microsoft.com/office/drawing/2014/main" val="73539085"/>
                  </a:ext>
                </a:extLst>
              </a:tr>
              <a:tr h="639858">
                <a:tc>
                  <a:txBody>
                    <a:bodyPr/>
                    <a:lstStyle/>
                    <a:p>
                      <a:r>
                        <a:rPr lang="en-US" dirty="0"/>
                        <a:t>Ganciclovir and valganciclovir</a:t>
                      </a:r>
                    </a:p>
                  </a:txBody>
                  <a:tcPr/>
                </a:tc>
                <a:tc>
                  <a:txBody>
                    <a:bodyPr/>
                    <a:lstStyle/>
                    <a:p>
                      <a:r>
                        <a:rPr lang="en-US" dirty="0"/>
                        <a:t>Cytomegalovirus (CMV)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 xmlns:a16="http://schemas.microsoft.com/office/drawing/2014/main" val="775127038"/>
                  </a:ext>
                </a:extLst>
              </a:tr>
              <a:tr h="2285208">
                <a:tc>
                  <a:txBody>
                    <a:bodyPr/>
                    <a:lstStyle/>
                    <a:p>
                      <a:r>
                        <a:rPr lang="en-US" dirty="0"/>
                        <a:t>Nucleoside reverse transcriptase inhibitor (NRTI) zidovudine( AZT) didanosine (ddI), zalcitabine (ddC), stavudine (D4T), lamivudine (3TC)          </a:t>
                      </a:r>
                    </a:p>
                  </a:txBody>
                  <a:tcPr/>
                </a:tc>
                <a:tc>
                  <a:txBody>
                    <a:bodyPr/>
                    <a:lstStyle/>
                    <a:p>
                      <a:r>
                        <a:rPr lang="en-US" dirty="0"/>
                        <a:t>Retroviruses (HIV)</a:t>
                      </a:r>
                    </a:p>
                  </a:txBody>
                  <a:tcPr/>
                </a:tc>
                <a:tc>
                  <a:txBody>
                    <a:bodyPr/>
                    <a:lstStyle/>
                    <a:p>
                      <a:r>
                        <a:rPr lang="en-US" dirty="0"/>
                        <a:t>Nucleoside analogue</a:t>
                      </a:r>
                    </a:p>
                  </a:txBody>
                  <a:tcPr/>
                </a:tc>
                <a:tc>
                  <a:txBody>
                    <a:bodyPr/>
                    <a:lstStyle/>
                    <a:p>
                      <a:r>
                        <a:rPr lang="en-US" dirty="0"/>
                        <a:t>Reverse transcriptase</a:t>
                      </a:r>
                    </a:p>
                  </a:txBody>
                  <a:tcPr/>
                </a:tc>
                <a:extLst>
                  <a:ext uri="{0D108BD9-81ED-4DB2-BD59-A6C34878D82A}">
                    <a16:rowId xmlns="" xmlns:a16="http://schemas.microsoft.com/office/drawing/2014/main" val="4293155733"/>
                  </a:ext>
                </a:extLst>
              </a:tr>
              <a:tr h="1462533">
                <a:tc>
                  <a:txBody>
                    <a:bodyPr/>
                    <a:lstStyle/>
                    <a:p>
                      <a:r>
                        <a:rPr lang="en-US" dirty="0"/>
                        <a:t>Non nucleotide reverse transcriptase inhibitor (NNRTI) nevirapine and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 xmlns:a16="http://schemas.microsoft.com/office/drawing/2014/main" val="2276586899"/>
                  </a:ext>
                </a:extLst>
              </a:tr>
              <a:tr h="914084">
                <a:tc>
                  <a:txBody>
                    <a:bodyPr/>
                    <a:lstStyle/>
                    <a:p>
                      <a:r>
                        <a:rPr lang="en-US" dirty="0"/>
                        <a:t>Protease inhibitors saquinavir, Ritonavir, indinavir, nelfinavir</a:t>
                      </a:r>
                    </a:p>
                  </a:txBody>
                  <a:tcPr/>
                </a:tc>
                <a:tc>
                  <a:txBody>
                    <a:bodyPr/>
                    <a:lstStyle/>
                    <a:p>
                      <a:r>
                        <a:rPr lang="en-US" dirty="0"/>
                        <a:t>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 xmlns:a16="http://schemas.microsoft.com/office/drawing/2014/main" val="3606301285"/>
                  </a:ext>
                </a:extLst>
              </a:tr>
              <a:tr h="3656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3446965287"/>
                  </a:ext>
                </a:extLst>
              </a:tr>
            </a:tbl>
          </a:graphicData>
        </a:graphic>
      </p:graphicFrame>
    </p:spTree>
    <p:extLst>
      <p:ext uri="{BB962C8B-B14F-4D97-AF65-F5344CB8AC3E}">
        <p14:creationId xmlns:p14="http://schemas.microsoft.com/office/powerpoint/2010/main" val="3101679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80FED3-2CFE-42B0-8B8B-D4756116FC0E}"/>
              </a:ext>
            </a:extLst>
          </p:cNvPr>
          <p:cNvSpPr>
            <a:spLocks noGrp="1"/>
          </p:cNvSpPr>
          <p:nvPr>
            <p:ph type="title"/>
          </p:nvPr>
        </p:nvSpPr>
        <p:spPr>
          <a:xfrm>
            <a:off x="114300" y="1"/>
            <a:ext cx="11239500" cy="771524"/>
          </a:xfrm>
        </p:spPr>
        <p:txBody>
          <a:bodyPr/>
          <a:lstStyle/>
          <a:p>
            <a:r>
              <a:rPr lang="en-US" b="1" dirty="0"/>
              <a:t>  </a:t>
            </a:r>
            <a:r>
              <a:rPr lang="en-US" b="1" dirty="0" smtClean="0">
                <a:solidFill>
                  <a:srgbClr val="FF0000"/>
                </a:solidFill>
                <a:latin typeface="Times New Roman" pitchFamily="18" charset="0"/>
                <a:cs typeface="Times New Roman" pitchFamily="18" charset="0"/>
              </a:rPr>
              <a:t>Acyclovir</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29F69DF-F17E-4C29-BB46-8074B58A34CE}"/>
              </a:ext>
            </a:extLst>
          </p:cNvPr>
          <p:cNvSpPr>
            <a:spLocks noGrp="1"/>
          </p:cNvSpPr>
          <p:nvPr>
            <p:ph idx="1"/>
          </p:nvPr>
        </p:nvSpPr>
        <p:spPr>
          <a:xfrm>
            <a:off x="157163" y="714375"/>
            <a:ext cx="11915775" cy="6757987"/>
          </a:xfrm>
        </p:spPr>
        <p:txBody>
          <a:bodyPr>
            <a:noAutofit/>
          </a:bodyPr>
          <a:lstStyle/>
          <a:p>
            <a:pPr marL="0" indent="0">
              <a:buNone/>
            </a:pPr>
            <a:r>
              <a:rPr lang="en-US" b="1" dirty="0" smtClean="0">
                <a:solidFill>
                  <a:srgbClr val="7030A0"/>
                </a:solidFill>
                <a:latin typeface="Times New Roman" pitchFamily="18" charset="0"/>
                <a:cs typeface="Times New Roman" pitchFamily="18" charset="0"/>
              </a:rPr>
              <a:t>			Expected </a:t>
            </a:r>
            <a:r>
              <a:rPr lang="en-US" b="1" dirty="0">
                <a:solidFill>
                  <a:srgbClr val="7030A0"/>
                </a:solidFill>
                <a:latin typeface="Times New Roman" pitchFamily="18" charset="0"/>
                <a:cs typeface="Times New Roman" pitchFamily="18" charset="0"/>
              </a:rPr>
              <a:t>Pharmacological Action </a:t>
            </a:r>
          </a:p>
          <a:p>
            <a:r>
              <a:rPr lang="en-US" dirty="0">
                <a:solidFill>
                  <a:srgbClr val="7030A0"/>
                </a:solidFill>
                <a:latin typeface="Times New Roman" pitchFamily="18" charset="0"/>
                <a:cs typeface="Times New Roman" pitchFamily="18" charset="0"/>
              </a:rPr>
              <a:t>Acyclovir prevents the reproduction of viral DNA and thus interrupts cell replication. </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Therapeutic </a:t>
            </a:r>
            <a:r>
              <a:rPr lang="en-US" b="1" dirty="0">
                <a:solidFill>
                  <a:srgbClr val="7030A0"/>
                </a:solidFill>
                <a:latin typeface="Times New Roman" pitchFamily="18" charset="0"/>
                <a:cs typeface="Times New Roman" pitchFamily="18" charset="0"/>
              </a:rPr>
              <a:t>Uses </a:t>
            </a:r>
          </a:p>
          <a:p>
            <a:r>
              <a:rPr lang="en-US" dirty="0">
                <a:solidFill>
                  <a:srgbClr val="7030A0"/>
                </a:solidFill>
                <a:latin typeface="Times New Roman" pitchFamily="18" charset="0"/>
                <a:cs typeface="Times New Roman" pitchFamily="18" charset="0"/>
              </a:rPr>
              <a:t> Acyclovir is used to treat </a:t>
            </a:r>
            <a:r>
              <a:rPr lang="en-US" b="1" dirty="0">
                <a:solidFill>
                  <a:srgbClr val="7030A0"/>
                </a:solidFill>
                <a:latin typeface="Times New Roman" pitchFamily="18" charset="0"/>
                <a:cs typeface="Times New Roman" pitchFamily="18" charset="0"/>
              </a:rPr>
              <a:t>herpes simplex </a:t>
            </a:r>
            <a:r>
              <a:rPr lang="en-US" dirty="0">
                <a:solidFill>
                  <a:srgbClr val="7030A0"/>
                </a:solidFill>
                <a:latin typeface="Times New Roman" pitchFamily="18" charset="0"/>
                <a:cs typeface="Times New Roman" pitchFamily="18" charset="0"/>
              </a:rPr>
              <a:t>and </a:t>
            </a:r>
            <a:r>
              <a:rPr lang="en-US" b="1" dirty="0">
                <a:solidFill>
                  <a:srgbClr val="7030A0"/>
                </a:solidFill>
                <a:latin typeface="Times New Roman" pitchFamily="18" charset="0"/>
                <a:cs typeface="Times New Roman" pitchFamily="18" charset="0"/>
              </a:rPr>
              <a:t>varicella-zoste</a:t>
            </a:r>
            <a:r>
              <a:rPr lang="en-US" dirty="0">
                <a:solidFill>
                  <a:srgbClr val="7030A0"/>
                </a:solidFill>
                <a:latin typeface="Times New Roman" pitchFamily="18" charset="0"/>
                <a:cs typeface="Times New Roman" pitchFamily="18" charset="0"/>
              </a:rPr>
              <a:t>r viruses </a:t>
            </a:r>
          </a:p>
          <a:p>
            <a:pPr marL="0" indent="0">
              <a:buNone/>
            </a:pPr>
            <a:r>
              <a:rPr lang="en-US" dirty="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Ganciclovir</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is used for treatment and prevention of cytomegalovirus (CMV).</a:t>
            </a:r>
          </a:p>
          <a:p>
            <a:r>
              <a:rPr lang="en-US" dirty="0">
                <a:solidFill>
                  <a:srgbClr val="7030A0"/>
                </a:solidFill>
                <a:latin typeface="Times New Roman" pitchFamily="18" charset="0"/>
                <a:cs typeface="Times New Roman" pitchFamily="18" charset="0"/>
              </a:rPr>
              <a:t> Prevention therapy using ganciclovir is given for clients who have HIV/AIDS, organ transplants, and other immunocompromised states. </a:t>
            </a:r>
          </a:p>
          <a:p>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Interferon alfa-2b </a:t>
            </a:r>
            <a:r>
              <a:rPr lang="en-US" dirty="0">
                <a:solidFill>
                  <a:srgbClr val="7030A0"/>
                </a:solidFill>
                <a:latin typeface="Times New Roman" pitchFamily="18" charset="0"/>
                <a:cs typeface="Times New Roman" pitchFamily="18" charset="0"/>
              </a:rPr>
              <a:t>and </a:t>
            </a:r>
            <a:r>
              <a:rPr lang="en-US" b="1" dirty="0">
                <a:solidFill>
                  <a:srgbClr val="7030A0"/>
                </a:solidFill>
                <a:latin typeface="Times New Roman" pitchFamily="18" charset="0"/>
                <a:cs typeface="Times New Roman" pitchFamily="18" charset="0"/>
              </a:rPr>
              <a:t>lamivudine</a:t>
            </a:r>
            <a:r>
              <a:rPr lang="en-US" dirty="0">
                <a:solidFill>
                  <a:srgbClr val="7030A0"/>
                </a:solidFill>
                <a:latin typeface="Times New Roman" pitchFamily="18" charset="0"/>
                <a:cs typeface="Times New Roman" pitchFamily="18" charset="0"/>
              </a:rPr>
              <a:t> are used to treat hepatitis.  </a:t>
            </a:r>
          </a:p>
          <a:p>
            <a:r>
              <a:rPr lang="en-US" b="1" dirty="0">
                <a:solidFill>
                  <a:srgbClr val="7030A0"/>
                </a:solidFill>
                <a:latin typeface="Times New Roman" pitchFamily="18" charset="0"/>
                <a:cs typeface="Times New Roman" pitchFamily="18" charset="0"/>
              </a:rPr>
              <a:t>Oseltamivi</a:t>
            </a:r>
            <a:r>
              <a:rPr lang="en-US" dirty="0">
                <a:solidFill>
                  <a:srgbClr val="7030A0"/>
                </a:solidFill>
                <a:latin typeface="Times New Roman" pitchFamily="18" charset="0"/>
                <a:cs typeface="Times New Roman" pitchFamily="18" charset="0"/>
              </a:rPr>
              <a:t>r is used to treat influenza A and B. </a:t>
            </a:r>
          </a:p>
          <a:p>
            <a:r>
              <a:rPr lang="en-US" sz="3200" b="1" dirty="0">
                <a:solidFill>
                  <a:srgbClr val="7030A0"/>
                </a:solidFill>
                <a:latin typeface="Times New Roman" pitchFamily="18" charset="0"/>
                <a:cs typeface="Times New Roman" pitchFamily="18" charset="0"/>
              </a:rPr>
              <a:t> Ribavirin </a:t>
            </a:r>
            <a:r>
              <a:rPr lang="en-US" sz="3200" dirty="0">
                <a:solidFill>
                  <a:srgbClr val="7030A0"/>
                </a:solidFill>
                <a:latin typeface="Times New Roman" pitchFamily="18" charset="0"/>
                <a:cs typeface="Times New Roman" pitchFamily="18" charset="0"/>
              </a:rPr>
              <a:t>is used to treat respiratory syncytial virus (RSV) and influenza.</a:t>
            </a:r>
          </a:p>
        </p:txBody>
      </p:sp>
    </p:spTree>
    <p:extLst>
      <p:ext uri="{BB962C8B-B14F-4D97-AF65-F5344CB8AC3E}">
        <p14:creationId xmlns:p14="http://schemas.microsoft.com/office/powerpoint/2010/main" val="17765644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C1889-DF6D-464A-9BF2-ECC8EACB20AE}"/>
              </a:ext>
            </a:extLst>
          </p:cNvPr>
          <p:cNvSpPr>
            <a:spLocks noGrp="1"/>
          </p:cNvSpPr>
          <p:nvPr>
            <p:ph type="title"/>
          </p:nvPr>
        </p:nvSpPr>
        <p:spPr>
          <a:xfrm>
            <a:off x="200025" y="114301"/>
            <a:ext cx="11153775" cy="871537"/>
          </a:xfrm>
        </p:spPr>
        <p:txBody>
          <a:bodyPr/>
          <a:lstStyle/>
          <a:p>
            <a:r>
              <a:rPr lang="en-US" sz="2600" b="1" dirty="0" smtClean="0">
                <a:solidFill>
                  <a:prstClr val="black"/>
                </a:solidFill>
                <a:latin typeface="Calibri" panose="020F0502020204030204"/>
                <a:ea typeface="+mn-ea"/>
                <a:cs typeface="+mn-cs"/>
              </a:rPr>
              <a:t> </a:t>
            </a:r>
            <a:r>
              <a:rPr lang="en-US" sz="5400" b="1" dirty="0">
                <a:solidFill>
                  <a:srgbClr val="FF0000"/>
                </a:solidFill>
                <a:latin typeface="Times New Roman" pitchFamily="18" charset="0"/>
                <a:ea typeface="+mn-ea"/>
                <a:cs typeface="Times New Roman" pitchFamily="18" charset="0"/>
              </a:rPr>
              <a:t>Side/Adverse Effects </a:t>
            </a:r>
            <a:endParaRPr lang="en-US" sz="8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0DBE955-E07C-4117-8449-391D6A1F78A9}"/>
              </a:ext>
            </a:extLst>
          </p:cNvPr>
          <p:cNvSpPr>
            <a:spLocks noGrp="1"/>
          </p:cNvSpPr>
          <p:nvPr>
            <p:ph idx="1"/>
          </p:nvPr>
        </p:nvSpPr>
        <p:spPr>
          <a:xfrm>
            <a:off x="171450" y="971550"/>
            <a:ext cx="12020550" cy="5886450"/>
          </a:xfrm>
        </p:spPr>
        <p:txBody>
          <a:bodyPr>
            <a:noAutofit/>
          </a:bodyPr>
          <a:lstStyle/>
          <a:p>
            <a:pPr marL="0" indent="0">
              <a:buNone/>
            </a:pPr>
            <a:r>
              <a:rPr lang="en-US" sz="3200" b="1" dirty="0">
                <a:solidFill>
                  <a:srgbClr val="7030A0"/>
                </a:solidFill>
                <a:latin typeface="Times New Roman" pitchFamily="18" charset="0"/>
                <a:cs typeface="Times New Roman" pitchFamily="18" charset="0"/>
              </a:rPr>
              <a:t>Acyclovir Phlebitis and inflammation at the site of infusion </a:t>
            </a:r>
          </a:p>
          <a:p>
            <a:pPr>
              <a:buFont typeface="Wingdings" pitchFamily="2" charset="2"/>
              <a:buChar char="ü"/>
            </a:pPr>
            <a:r>
              <a:rPr lang="en-US" sz="3200" dirty="0">
                <a:solidFill>
                  <a:srgbClr val="7030A0"/>
                </a:solidFill>
                <a:latin typeface="Times New Roman" pitchFamily="18" charset="0"/>
                <a:cs typeface="Times New Roman" pitchFamily="18" charset="0"/>
              </a:rPr>
              <a:t> Rotate IV injection sites. </a:t>
            </a:r>
          </a:p>
          <a:p>
            <a:pPr>
              <a:buFont typeface="Wingdings" pitchFamily="2" charset="2"/>
              <a:buChar char="ü"/>
            </a:pPr>
            <a:r>
              <a:rPr lang="en-US" sz="3200" dirty="0">
                <a:solidFill>
                  <a:srgbClr val="7030A0"/>
                </a:solidFill>
                <a:latin typeface="Times New Roman" pitchFamily="18" charset="0"/>
                <a:cs typeface="Times New Roman" pitchFamily="18" charset="0"/>
              </a:rPr>
              <a:t> Monitor IV sites for swelling and redness.</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Nephrotoxicity </a:t>
            </a:r>
            <a:r>
              <a:rPr lang="en-US" sz="3200"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Administer acyclovir infusion slowly over 1 hr.  </a:t>
            </a:r>
          </a:p>
          <a:p>
            <a:pPr>
              <a:buFont typeface="Wingdings" pitchFamily="2" charset="2"/>
              <a:buChar char="ü"/>
            </a:pPr>
            <a:r>
              <a:rPr lang="en-US" sz="3200" dirty="0">
                <a:solidFill>
                  <a:srgbClr val="7030A0"/>
                </a:solidFill>
                <a:latin typeface="Times New Roman" pitchFamily="18" charset="0"/>
                <a:cs typeface="Times New Roman" pitchFamily="18" charset="0"/>
              </a:rPr>
              <a:t>Ensure adequate hydration during infusion and 2 hr. after to minimize nephrotoxicity by administering IV fluids and increasing oral fluid intake as prescribed.</a:t>
            </a:r>
          </a:p>
          <a:p>
            <a:pPr marL="0" indent="0">
              <a:buNone/>
            </a:pPr>
            <a:r>
              <a:rPr lang="en-US" sz="3200" b="1" dirty="0">
                <a:solidFill>
                  <a:srgbClr val="7030A0"/>
                </a:solidFill>
                <a:latin typeface="Times New Roman" pitchFamily="18" charset="0"/>
                <a:cs typeface="Times New Roman" pitchFamily="18" charset="0"/>
              </a:rPr>
              <a:t> Mild discomfort associated with oral therapy (nausea, headache, diarrhea) </a:t>
            </a:r>
          </a:p>
          <a:p>
            <a:r>
              <a:rPr lang="en-US" sz="3200" dirty="0">
                <a:solidFill>
                  <a:srgbClr val="7030A0"/>
                </a:solidFill>
                <a:latin typeface="Times New Roman" pitchFamily="18" charset="0"/>
                <a:cs typeface="Times New Roman" pitchFamily="18" charset="0"/>
              </a:rPr>
              <a:t> Observe for symptoms and notify the provider.</a:t>
            </a:r>
          </a:p>
        </p:txBody>
      </p:sp>
    </p:spTree>
    <p:extLst>
      <p:ext uri="{BB962C8B-B14F-4D97-AF65-F5344CB8AC3E}">
        <p14:creationId xmlns:p14="http://schemas.microsoft.com/office/powerpoint/2010/main" val="13826121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C1912-7F73-4872-A2B8-40CD488C1956}"/>
              </a:ext>
            </a:extLst>
          </p:cNvPr>
          <p:cNvSpPr>
            <a:spLocks noGrp="1"/>
          </p:cNvSpPr>
          <p:nvPr>
            <p:ph type="title"/>
          </p:nvPr>
        </p:nvSpPr>
        <p:spPr>
          <a:xfrm>
            <a:off x="0" y="1"/>
            <a:ext cx="11353800" cy="957262"/>
          </a:xfrm>
        </p:spPr>
        <p:txBody>
          <a:bodyPr/>
          <a:lstStyle/>
          <a:p>
            <a:r>
              <a:rPr lang="en-US" sz="2600" b="1" dirty="0" smtClean="0">
                <a:solidFill>
                  <a:prstClr val="black"/>
                </a:solidFill>
                <a:latin typeface="Calibri" panose="020F0502020204030204"/>
              </a:rPr>
              <a:t> </a:t>
            </a:r>
            <a:r>
              <a:rPr lang="en-US" sz="4800" b="1" dirty="0">
                <a:solidFill>
                  <a:srgbClr val="FF0000"/>
                </a:solidFill>
                <a:latin typeface="Times New Roman" pitchFamily="18" charset="0"/>
                <a:cs typeface="Times New Roman" pitchFamily="18" charset="0"/>
              </a:rPr>
              <a:t>Side/Adverse Effects </a:t>
            </a:r>
            <a:r>
              <a:rPr lang="en-US" sz="4800" b="1" dirty="0" smtClean="0">
                <a:solidFill>
                  <a:srgbClr val="FF0000"/>
                </a:solidFill>
                <a:latin typeface="Times New Roman" pitchFamily="18" charset="0"/>
                <a:cs typeface="Times New Roman" pitchFamily="18" charset="0"/>
              </a:rPr>
              <a:t>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80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FA395F8-B521-4DE5-9F18-4488FC34AF08}"/>
              </a:ext>
            </a:extLst>
          </p:cNvPr>
          <p:cNvSpPr>
            <a:spLocks noGrp="1"/>
          </p:cNvSpPr>
          <p:nvPr>
            <p:ph idx="1"/>
          </p:nvPr>
        </p:nvSpPr>
        <p:spPr>
          <a:xfrm>
            <a:off x="114301" y="771524"/>
            <a:ext cx="11972924" cy="6086475"/>
          </a:xfrm>
        </p:spPr>
        <p:txBody>
          <a:bodyPr>
            <a:normAutofit fontScale="85000" lnSpcReduction="20000"/>
          </a:bodyPr>
          <a:lstStyle/>
          <a:p>
            <a:pPr marL="0" lvl="0" indent="0">
              <a:buNone/>
            </a:pPr>
            <a:r>
              <a:rPr lang="en-US" b="1" dirty="0">
                <a:solidFill>
                  <a:prstClr val="black"/>
                </a:solidFill>
              </a:rPr>
              <a:t> </a:t>
            </a:r>
            <a:r>
              <a:rPr lang="en-US" sz="3500" b="1" dirty="0">
                <a:solidFill>
                  <a:srgbClr val="7030A0"/>
                </a:solidFill>
                <a:latin typeface="Times New Roman" pitchFamily="18" charset="0"/>
                <a:cs typeface="Times New Roman" pitchFamily="18" charset="0"/>
              </a:rPr>
              <a:t>Ganciclovir</a:t>
            </a:r>
          </a:p>
          <a:p>
            <a:pPr marL="0" lvl="0" indent="0">
              <a:buNone/>
            </a:pPr>
            <a:r>
              <a:rPr lang="en-US" sz="3500" b="1" dirty="0">
                <a:solidFill>
                  <a:srgbClr val="7030A0"/>
                </a:solidFill>
                <a:latin typeface="Times New Roman" pitchFamily="18" charset="0"/>
                <a:cs typeface="Times New Roman" pitchFamily="18" charset="0"/>
              </a:rPr>
              <a:t> </a:t>
            </a:r>
            <a:r>
              <a:rPr lang="en-US" sz="3900" b="1" dirty="0">
                <a:solidFill>
                  <a:srgbClr val="7030A0"/>
                </a:solidFill>
                <a:latin typeface="Times New Roman" pitchFamily="18" charset="0"/>
                <a:cs typeface="Times New Roman" pitchFamily="18" charset="0"/>
              </a:rPr>
              <a:t>Granulocytopenia and thrombocytopenia </a:t>
            </a:r>
          </a:p>
          <a:p>
            <a:r>
              <a:rPr lang="en-US" sz="3900" dirty="0">
                <a:solidFill>
                  <a:srgbClr val="7030A0"/>
                </a:solidFill>
                <a:latin typeface="Times New Roman" pitchFamily="18" charset="0"/>
                <a:cs typeface="Times New Roman" pitchFamily="18" charset="0"/>
              </a:rPr>
              <a:t> Obtain baseline CBC and platelet count. </a:t>
            </a:r>
          </a:p>
          <a:p>
            <a:r>
              <a:rPr lang="en-US" sz="3900" dirty="0">
                <a:solidFill>
                  <a:srgbClr val="7030A0"/>
                </a:solidFill>
                <a:latin typeface="Times New Roman" pitchFamily="18" charset="0"/>
                <a:cs typeface="Times New Roman" pitchFamily="18" charset="0"/>
              </a:rPr>
              <a:t> Administer granulocyte colony-stimulating factors. </a:t>
            </a:r>
          </a:p>
          <a:p>
            <a:r>
              <a:rPr lang="en-US" sz="3900" dirty="0">
                <a:solidFill>
                  <a:srgbClr val="7030A0"/>
                </a:solidFill>
                <a:latin typeface="Times New Roman" pitchFamily="18" charset="0"/>
                <a:cs typeface="Times New Roman" pitchFamily="18" charset="0"/>
              </a:rPr>
              <a:t> Monitor WBC, absolute neutrophil, and platelet counts.</a:t>
            </a:r>
          </a:p>
          <a:p>
            <a:pPr marL="0" lvl="0" indent="0">
              <a:buNone/>
            </a:pPr>
            <a:r>
              <a:rPr lang="en-US" sz="3900" dirty="0">
                <a:solidFill>
                  <a:srgbClr val="7030A0"/>
                </a:solidFill>
                <a:latin typeface="Times New Roman" pitchFamily="18" charset="0"/>
                <a:cs typeface="Times New Roman" pitchFamily="18" charset="0"/>
              </a:rPr>
              <a:t> </a:t>
            </a:r>
            <a:r>
              <a:rPr lang="en-US" sz="3900" b="1" dirty="0">
                <a:solidFill>
                  <a:srgbClr val="7030A0"/>
                </a:solidFill>
                <a:latin typeface="Times New Roman" pitchFamily="18" charset="0"/>
                <a:cs typeface="Times New Roman" pitchFamily="18" charset="0"/>
              </a:rPr>
              <a:t>Contraindications/Precautions </a:t>
            </a:r>
          </a:p>
          <a:p>
            <a:r>
              <a:rPr lang="en-US" sz="3900" dirty="0">
                <a:solidFill>
                  <a:srgbClr val="7030A0"/>
                </a:solidFill>
                <a:latin typeface="Times New Roman" pitchFamily="18" charset="0"/>
                <a:cs typeface="Times New Roman" pitchFamily="18" charset="0"/>
              </a:rPr>
              <a:t> Acyclovir should be used cautiously in clients with renal impairment or dehydration, and clients taking nephrotoxic medications. </a:t>
            </a:r>
          </a:p>
          <a:p>
            <a:r>
              <a:rPr lang="en-US" sz="3900" dirty="0">
                <a:solidFill>
                  <a:srgbClr val="7030A0"/>
                </a:solidFill>
                <a:latin typeface="Times New Roman" pitchFamily="18" charset="0"/>
                <a:cs typeface="Times New Roman" pitchFamily="18" charset="0"/>
              </a:rPr>
              <a:t>Ganciclovir is Pregnancy Risk Category C; </a:t>
            </a:r>
          </a:p>
          <a:p>
            <a:r>
              <a:rPr lang="en-US" sz="3900" dirty="0">
                <a:solidFill>
                  <a:srgbClr val="7030A0"/>
                </a:solidFill>
                <a:latin typeface="Times New Roman" pitchFamily="18" charset="0"/>
                <a:cs typeface="Times New Roman" pitchFamily="18" charset="0"/>
              </a:rPr>
              <a:t>contraindicated in clients with a neutrophil count below 500/mm3 or platelet counts less than 25,000/mm3, and should be used cautiously in clients with pre-existing low white and platelet counts.</a:t>
            </a:r>
          </a:p>
          <a:p>
            <a:endParaRPr lang="en-US" sz="2200" dirty="0">
              <a:solidFill>
                <a:prstClr val="black"/>
              </a:solidFill>
            </a:endParaRPr>
          </a:p>
          <a:p>
            <a:endParaRPr lang="en-US" dirty="0"/>
          </a:p>
        </p:txBody>
      </p:sp>
    </p:spTree>
    <p:extLst>
      <p:ext uri="{BB962C8B-B14F-4D97-AF65-F5344CB8AC3E}">
        <p14:creationId xmlns:p14="http://schemas.microsoft.com/office/powerpoint/2010/main" val="32433163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4E0ED-F6E7-4125-B67A-9A3589F2F36F}"/>
              </a:ext>
            </a:extLst>
          </p:cNvPr>
          <p:cNvSpPr>
            <a:spLocks noGrp="1"/>
          </p:cNvSpPr>
          <p:nvPr>
            <p:ph type="title"/>
          </p:nvPr>
        </p:nvSpPr>
        <p:spPr>
          <a:xfrm>
            <a:off x="1" y="1"/>
            <a:ext cx="11353800" cy="928687"/>
          </a:xfrm>
        </p:spPr>
        <p:txBody>
          <a:bodyPr>
            <a:normAutofit/>
          </a:bodyPr>
          <a:lstStyle/>
          <a:p>
            <a:r>
              <a:rPr lang="en-US" b="1" dirty="0" smtClean="0">
                <a:solidFill>
                  <a:srgbClr val="FF0000"/>
                </a:solidFill>
                <a:latin typeface="Times New Roman" pitchFamily="18" charset="0"/>
                <a:ea typeface="+mn-ea"/>
                <a:cs typeface="Times New Roman" pitchFamily="18" charset="0"/>
              </a:rPr>
              <a:t>Drug Interactions</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F055462-BC7E-4A1B-B53B-CF44BBE54EA9}"/>
              </a:ext>
            </a:extLst>
          </p:cNvPr>
          <p:cNvSpPr>
            <a:spLocks noGrp="1"/>
          </p:cNvSpPr>
          <p:nvPr>
            <p:ph idx="1"/>
          </p:nvPr>
        </p:nvSpPr>
        <p:spPr>
          <a:xfrm>
            <a:off x="0" y="1028700"/>
            <a:ext cx="12191999" cy="5829300"/>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Acyclovir</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 Probenecid may decrease elimination of acyclovir. </a:t>
            </a:r>
          </a:p>
          <a:p>
            <a:pPr>
              <a:buFont typeface="Wingdings" pitchFamily="2" charset="2"/>
              <a:buChar char="q"/>
            </a:pPr>
            <a:r>
              <a:rPr lang="en-US" sz="3200" dirty="0">
                <a:solidFill>
                  <a:srgbClr val="7030A0"/>
                </a:solidFill>
                <a:latin typeface="Times New Roman" pitchFamily="18" charset="0"/>
                <a:cs typeface="Times New Roman" pitchFamily="18" charset="0"/>
              </a:rPr>
              <a:t> Monitor for medication toxicity. </a:t>
            </a:r>
          </a:p>
          <a:p>
            <a:pPr>
              <a:buFont typeface="Wingdings" pitchFamily="2" charset="2"/>
              <a:buChar char="q"/>
            </a:pPr>
            <a:r>
              <a:rPr lang="en-US" sz="3200" dirty="0">
                <a:solidFill>
                  <a:srgbClr val="7030A0"/>
                </a:solidFill>
                <a:latin typeface="Times New Roman" pitchFamily="18" charset="0"/>
                <a:cs typeface="Times New Roman" pitchFamily="18" charset="0"/>
              </a:rPr>
              <a:t>Concurrent use of zidovudine may cause drowsiness. </a:t>
            </a:r>
          </a:p>
          <a:p>
            <a:pPr>
              <a:buFont typeface="Wingdings" pitchFamily="2" charset="2"/>
              <a:buChar char="q"/>
            </a:pPr>
            <a:r>
              <a:rPr lang="en-US" sz="3200" dirty="0">
                <a:solidFill>
                  <a:srgbClr val="7030A0"/>
                </a:solidFill>
                <a:latin typeface="Times New Roman" pitchFamily="18" charset="0"/>
                <a:cs typeface="Times New Roman" pitchFamily="18" charset="0"/>
              </a:rPr>
              <a:t> Use with caution</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Ganciclovir</a:t>
            </a:r>
            <a:r>
              <a:rPr lang="en-US" sz="3200" b="1" dirty="0" smtClean="0">
                <a:solidFill>
                  <a:srgbClr val="7030A0"/>
                </a:solidFill>
                <a:latin typeface="Times New Roman" pitchFamily="18" charset="0"/>
                <a:cs typeface="Times New Roman" pitchFamily="18" charset="0"/>
              </a:rPr>
              <a:t> </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Cytotoxic medications may cause increased toxicity. </a:t>
            </a:r>
          </a:p>
          <a:p>
            <a:pPr>
              <a:buFont typeface="Wingdings" pitchFamily="2" charset="2"/>
              <a:buChar char="v"/>
            </a:pPr>
            <a:r>
              <a:rPr lang="en-US" sz="3200" dirty="0">
                <a:solidFill>
                  <a:srgbClr val="7030A0"/>
                </a:solidFill>
                <a:latin typeface="Times New Roman" pitchFamily="18" charset="0"/>
                <a:cs typeface="Times New Roman" pitchFamily="18" charset="0"/>
              </a:rPr>
              <a:t> Use together with caution.</a:t>
            </a:r>
          </a:p>
        </p:txBody>
      </p:sp>
    </p:spTree>
    <p:extLst>
      <p:ext uri="{BB962C8B-B14F-4D97-AF65-F5344CB8AC3E}">
        <p14:creationId xmlns:p14="http://schemas.microsoft.com/office/powerpoint/2010/main" val="24425736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E996BA-5728-4E0B-989F-C2E758E551DE}"/>
              </a:ext>
            </a:extLst>
          </p:cNvPr>
          <p:cNvSpPr>
            <a:spLocks noGrp="1"/>
          </p:cNvSpPr>
          <p:nvPr>
            <p:ph type="title"/>
          </p:nvPr>
        </p:nvSpPr>
        <p:spPr>
          <a:xfrm>
            <a:off x="171450" y="0"/>
            <a:ext cx="11887200" cy="942975"/>
          </a:xfrm>
        </p:spPr>
        <p:txBody>
          <a:bodyPr>
            <a:normAutofit/>
          </a:bodyPr>
          <a:lstStyle/>
          <a:p>
            <a:r>
              <a:rPr lang="en-US" sz="4000" b="1" dirty="0" smtClean="0">
                <a:solidFill>
                  <a:srgbClr val="FF0000"/>
                </a:solidFill>
                <a:latin typeface="Times New Roman" pitchFamily="18" charset="0"/>
                <a:ea typeface="+mn-ea"/>
                <a:cs typeface="Times New Roman" pitchFamily="18" charset="0"/>
              </a:rPr>
              <a:t>Precautions</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CEE2F07-5F26-4679-B587-0C303B32370F}"/>
              </a:ext>
            </a:extLst>
          </p:cNvPr>
          <p:cNvSpPr>
            <a:spLocks noGrp="1"/>
          </p:cNvSpPr>
          <p:nvPr>
            <p:ph idx="1"/>
          </p:nvPr>
        </p:nvSpPr>
        <p:spPr>
          <a:xfrm>
            <a:off x="142875" y="1057275"/>
            <a:ext cx="11210925" cy="5672138"/>
          </a:xfrm>
        </p:spPr>
        <p:txBody>
          <a:bodyPr>
            <a:normAutofit lnSpcReduction="10000"/>
          </a:bodyPr>
          <a:lstStyle/>
          <a:p>
            <a:pPr marL="0" indent="0">
              <a:buNone/>
            </a:pPr>
            <a:r>
              <a:rPr lang="en-US" dirty="0"/>
              <a:t> </a:t>
            </a:r>
            <a:r>
              <a:rPr lang="en-US" sz="3200" b="1" dirty="0">
                <a:solidFill>
                  <a:srgbClr val="7030A0"/>
                </a:solidFill>
                <a:latin typeface="Times New Roman" pitchFamily="18" charset="0"/>
                <a:cs typeface="Times New Roman" pitchFamily="18" charset="0"/>
              </a:rPr>
              <a:t>Acyclovir</a:t>
            </a:r>
            <a:r>
              <a:rPr lang="en-US" sz="3200" dirty="0">
                <a:solidFill>
                  <a:srgbClr val="7030A0"/>
                </a:solidFill>
                <a:latin typeface="Times New Roman" pitchFamily="18" charset="0"/>
                <a:cs typeface="Times New Roman" pitchFamily="18" charset="0"/>
              </a:rPr>
              <a:t>: </a:t>
            </a:r>
          </a:p>
          <a:p>
            <a:pPr marL="0" indent="0">
              <a:buNone/>
            </a:pPr>
            <a:r>
              <a:rPr lang="en-US" sz="3200" dirty="0">
                <a:solidFill>
                  <a:srgbClr val="7030A0"/>
                </a:solidFill>
                <a:latin typeface="Times New Roman" pitchFamily="18" charset="0"/>
                <a:cs typeface="Times New Roman" pitchFamily="18" charset="0"/>
              </a:rPr>
              <a:t> For topical administration, advise clients to put on rubber gloves to avoid transfer of virus to other areas of the body. </a:t>
            </a:r>
          </a:p>
          <a:p>
            <a:pPr marL="0" indent="0">
              <a:buNone/>
            </a:pPr>
            <a:r>
              <a:rPr lang="en-US" sz="3200" dirty="0">
                <a:solidFill>
                  <a:srgbClr val="7030A0"/>
                </a:solidFill>
                <a:latin typeface="Times New Roman" pitchFamily="18" charset="0"/>
                <a:cs typeface="Times New Roman" pitchFamily="18" charset="0"/>
              </a:rPr>
              <a:t> Administer IV infusion slowly over 1 </a:t>
            </a:r>
            <a:r>
              <a:rPr lang="en-US" sz="3200" dirty="0" err="1">
                <a:solidFill>
                  <a:srgbClr val="7030A0"/>
                </a:solidFill>
                <a:latin typeface="Times New Roman" pitchFamily="18" charset="0"/>
                <a:cs typeface="Times New Roman" pitchFamily="18" charset="0"/>
              </a:rPr>
              <a:t>hr</a:t>
            </a:r>
            <a:r>
              <a:rPr lang="en-US" sz="3200" dirty="0">
                <a:solidFill>
                  <a:srgbClr val="7030A0"/>
                </a:solidFill>
                <a:latin typeface="Times New Roman" pitchFamily="18" charset="0"/>
                <a:cs typeface="Times New Roman" pitchFamily="18" charset="0"/>
              </a:rPr>
              <a:t> or longer. </a:t>
            </a:r>
          </a:p>
          <a:p>
            <a:pPr marL="0" indent="0">
              <a:buNone/>
            </a:pPr>
            <a:r>
              <a:rPr lang="en-US" sz="3200" dirty="0">
                <a:solidFill>
                  <a:srgbClr val="7030A0"/>
                </a:solidFill>
                <a:latin typeface="Times New Roman" pitchFamily="18" charset="0"/>
                <a:cs typeface="Times New Roman" pitchFamily="18" charset="0"/>
              </a:rPr>
              <a:t>Inform clients to expect symptom relief but not cure. </a:t>
            </a:r>
          </a:p>
          <a:p>
            <a:pPr marL="0" indent="0">
              <a:buNone/>
            </a:pPr>
            <a:r>
              <a:rPr lang="en-US" sz="3200" dirty="0">
                <a:solidFill>
                  <a:srgbClr val="7030A0"/>
                </a:solidFill>
                <a:latin typeface="Times New Roman" pitchFamily="18" charset="0"/>
                <a:cs typeface="Times New Roman" pitchFamily="18" charset="0"/>
              </a:rPr>
              <a:t> Instruct clients to wash affected area with soap and water 3 to 4 times/day and to keep the lesions dry after washing. </a:t>
            </a:r>
          </a:p>
          <a:p>
            <a:pPr marL="0" indent="0">
              <a:buNone/>
            </a:pPr>
            <a:r>
              <a:rPr lang="en-US" sz="3200" dirty="0">
                <a:solidFill>
                  <a:srgbClr val="7030A0"/>
                </a:solidFill>
                <a:latin typeface="Times New Roman" pitchFamily="18" charset="0"/>
                <a:cs typeface="Times New Roman" pitchFamily="18" charset="0"/>
              </a:rPr>
              <a:t>Advise clients to refrain from sexual contact while lesions are present. </a:t>
            </a:r>
          </a:p>
          <a:p>
            <a:pPr marL="0" indent="0">
              <a:buNone/>
            </a:pPr>
            <a:r>
              <a:rPr lang="en-US" sz="3200" dirty="0">
                <a:solidFill>
                  <a:srgbClr val="7030A0"/>
                </a:solidFill>
                <a:latin typeface="Times New Roman" pitchFamily="18" charset="0"/>
                <a:cs typeface="Times New Roman" pitchFamily="18" charset="0"/>
              </a:rPr>
              <a:t> Clients with healed herpetic lesions should continue to use condoms to prevent transmission of the virus. </a:t>
            </a:r>
          </a:p>
        </p:txBody>
      </p:sp>
    </p:spTree>
    <p:extLst>
      <p:ext uri="{BB962C8B-B14F-4D97-AF65-F5344CB8AC3E}">
        <p14:creationId xmlns:p14="http://schemas.microsoft.com/office/powerpoint/2010/main" val="185195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B28AB-57F6-4BA7-A63C-C77958980DAE}"/>
              </a:ext>
            </a:extLst>
          </p:cNvPr>
          <p:cNvSpPr>
            <a:spLocks noGrp="1"/>
          </p:cNvSpPr>
          <p:nvPr>
            <p:ph type="title"/>
          </p:nvPr>
        </p:nvSpPr>
        <p:spPr>
          <a:xfrm>
            <a:off x="128588" y="128589"/>
            <a:ext cx="12063412" cy="757236"/>
          </a:xfrm>
        </p:spPr>
        <p:txBody>
          <a:bodyPr/>
          <a:lstStyle/>
          <a:p>
            <a:r>
              <a:rPr lang="en-US" b="1" dirty="0">
                <a:solidFill>
                  <a:srgbClr val="FF0000"/>
                </a:solidFill>
                <a:latin typeface="Times New Roman" pitchFamily="18" charset="0"/>
                <a:cs typeface="Times New Roman" pitchFamily="18" charset="0"/>
              </a:rPr>
              <a:t>Sources of </a:t>
            </a:r>
            <a:r>
              <a:rPr lang="en-US" b="1" dirty="0" smtClean="0">
                <a:solidFill>
                  <a:srgbClr val="FF0000"/>
                </a:solidFill>
                <a:latin typeface="Times New Roman" pitchFamily="18" charset="0"/>
                <a:cs typeface="Times New Roman" pitchFamily="18" charset="0"/>
              </a:rPr>
              <a:t>drugs  Conti….</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77D01C6-CA6F-4EE2-8283-273B5004FB84}"/>
              </a:ext>
            </a:extLst>
          </p:cNvPr>
          <p:cNvSpPr>
            <a:spLocks noGrp="1"/>
          </p:cNvSpPr>
          <p:nvPr>
            <p:ph idx="1"/>
          </p:nvPr>
        </p:nvSpPr>
        <p:spPr>
          <a:xfrm>
            <a:off x="128588" y="1825624"/>
            <a:ext cx="11944350" cy="4860925"/>
          </a:xfrm>
        </p:spPr>
        <p:txBody>
          <a:bodyPr>
            <a:normAutofit lnSpcReduction="10000"/>
          </a:bodyPr>
          <a:lstStyle/>
          <a:p>
            <a:pPr marL="0" indent="0">
              <a:buNone/>
            </a:pPr>
            <a:r>
              <a:rPr lang="en-US" sz="3200" b="1" dirty="0">
                <a:solidFill>
                  <a:srgbClr val="7030A0"/>
                </a:solidFill>
                <a:latin typeface="Times New Roman" pitchFamily="18" charset="0"/>
                <a:cs typeface="Times New Roman" pitchFamily="18" charset="0"/>
              </a:rPr>
              <a:t>ii)Glycoside</a:t>
            </a:r>
            <a:r>
              <a:rPr lang="en-US" sz="3200" dirty="0">
                <a:solidFill>
                  <a:srgbClr val="7030A0"/>
                </a:solidFill>
                <a:latin typeface="Times New Roman" pitchFamily="18" charset="0"/>
                <a:cs typeface="Times New Roman" pitchFamily="18" charset="0"/>
              </a:rPr>
              <a:t>s: these are digitalis products e.g. digoxin, digitoxin which are gotten from digitalis purpureal or foxglove plants.</a:t>
            </a:r>
          </a:p>
          <a:p>
            <a:pPr marL="0" indent="0">
              <a:buNone/>
            </a:pPr>
            <a:r>
              <a:rPr lang="en-US" sz="3200" dirty="0">
                <a:solidFill>
                  <a:srgbClr val="7030A0"/>
                </a:solidFill>
                <a:latin typeface="Times New Roman" pitchFamily="18" charset="0"/>
                <a:cs typeface="Times New Roman" pitchFamily="18" charset="0"/>
              </a:rPr>
              <a:t>iii)</a:t>
            </a:r>
            <a:r>
              <a:rPr lang="en-US" sz="3200" b="1" dirty="0">
                <a:solidFill>
                  <a:srgbClr val="7030A0"/>
                </a:solidFill>
                <a:latin typeface="Times New Roman" pitchFamily="18" charset="0"/>
                <a:cs typeface="Times New Roman" pitchFamily="18" charset="0"/>
              </a:rPr>
              <a:t>Gums:</a:t>
            </a:r>
            <a:r>
              <a:rPr lang="en-US" sz="3200" dirty="0">
                <a:solidFill>
                  <a:srgbClr val="7030A0"/>
                </a:solidFill>
                <a:latin typeface="Times New Roman" pitchFamily="18" charset="0"/>
                <a:cs typeface="Times New Roman" pitchFamily="18" charset="0"/>
              </a:rPr>
              <a:t> these are polysaccharides exudates that can be used for bulk laxatives and dental adhesives.</a:t>
            </a:r>
          </a:p>
          <a:p>
            <a:pPr marL="0" indent="0">
              <a:buNone/>
            </a:pPr>
            <a:r>
              <a:rPr lang="en-US" sz="3200" dirty="0">
                <a:solidFill>
                  <a:srgbClr val="7030A0"/>
                </a:solidFill>
                <a:latin typeface="Times New Roman" pitchFamily="18" charset="0"/>
                <a:cs typeface="Times New Roman" pitchFamily="18" charset="0"/>
              </a:rPr>
              <a:t>iii)</a:t>
            </a:r>
            <a:r>
              <a:rPr lang="en-US" sz="3200" b="1" dirty="0">
                <a:solidFill>
                  <a:srgbClr val="7030A0"/>
                </a:solidFill>
                <a:latin typeface="Times New Roman" pitchFamily="18" charset="0"/>
                <a:cs typeface="Times New Roman" pitchFamily="18" charset="0"/>
              </a:rPr>
              <a:t>Resins</a:t>
            </a:r>
            <a:r>
              <a:rPr lang="en-US" sz="3200" dirty="0">
                <a:solidFill>
                  <a:srgbClr val="7030A0"/>
                </a:solidFill>
                <a:latin typeface="Times New Roman" pitchFamily="18" charset="0"/>
                <a:cs typeface="Times New Roman" pitchFamily="18" charset="0"/>
              </a:rPr>
              <a:t>: the most common resins is  </a:t>
            </a:r>
            <a:r>
              <a:rPr lang="en-US" sz="3200" b="1" dirty="0">
                <a:solidFill>
                  <a:srgbClr val="7030A0"/>
                </a:solidFill>
                <a:latin typeface="Times New Roman" pitchFamily="18" charset="0"/>
                <a:cs typeface="Times New Roman" pitchFamily="18" charset="0"/>
              </a:rPr>
              <a:t>benzoin</a:t>
            </a:r>
            <a:r>
              <a:rPr lang="en-US" sz="3200" dirty="0">
                <a:solidFill>
                  <a:srgbClr val="7030A0"/>
                </a:solidFill>
                <a:latin typeface="Times New Roman" pitchFamily="18" charset="0"/>
                <a:cs typeface="Times New Roman" pitchFamily="18" charset="0"/>
              </a:rPr>
              <a:t> which is used as an antiseptic.</a:t>
            </a:r>
          </a:p>
          <a:p>
            <a:pPr marL="0" indent="0">
              <a:buNone/>
            </a:pPr>
            <a:r>
              <a:rPr lang="en-US" sz="3200" dirty="0">
                <a:solidFill>
                  <a:srgbClr val="7030A0"/>
                </a:solidFill>
                <a:latin typeface="Times New Roman" pitchFamily="18" charset="0"/>
                <a:cs typeface="Times New Roman" pitchFamily="18" charset="0"/>
              </a:rPr>
              <a:t>iv)</a:t>
            </a:r>
            <a:r>
              <a:rPr lang="en-US" sz="3200" b="1" dirty="0">
                <a:solidFill>
                  <a:srgbClr val="7030A0"/>
                </a:solidFill>
                <a:latin typeface="Times New Roman" pitchFamily="18" charset="0"/>
                <a:cs typeface="Times New Roman" pitchFamily="18" charset="0"/>
              </a:rPr>
              <a:t>Oils: </a:t>
            </a:r>
            <a:r>
              <a:rPr lang="en-US" sz="3200" dirty="0">
                <a:solidFill>
                  <a:srgbClr val="7030A0"/>
                </a:solidFill>
                <a:latin typeface="Times New Roman" pitchFamily="18" charset="0"/>
                <a:cs typeface="Times New Roman" pitchFamily="18" charset="0"/>
              </a:rPr>
              <a:t>These can be volatile oils like </a:t>
            </a:r>
            <a:r>
              <a:rPr lang="en-US" sz="3200" b="1" dirty="0">
                <a:solidFill>
                  <a:srgbClr val="7030A0"/>
                </a:solidFill>
                <a:latin typeface="Times New Roman" pitchFamily="18" charset="0"/>
                <a:cs typeface="Times New Roman" pitchFamily="18" charset="0"/>
              </a:rPr>
              <a:t>peppermint, spearmint, menthol</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cinnamon, lemon camphor</a:t>
            </a:r>
            <a:r>
              <a:rPr lang="en-US" sz="3200" dirty="0">
                <a:solidFill>
                  <a:srgbClr val="7030A0"/>
                </a:solidFill>
                <a:latin typeface="Times New Roman" pitchFamily="18" charset="0"/>
                <a:cs typeface="Times New Roman" pitchFamily="18" charset="0"/>
              </a:rPr>
              <a:t>. They have pleasant fragrance and evaporate easily. The other types of oils is fixed oils which include </a:t>
            </a:r>
            <a:r>
              <a:rPr lang="en-US" sz="3200" b="1" dirty="0">
                <a:solidFill>
                  <a:srgbClr val="7030A0"/>
                </a:solidFill>
                <a:latin typeface="Times New Roman" pitchFamily="18" charset="0"/>
                <a:cs typeface="Times New Roman" pitchFamily="18" charset="0"/>
              </a:rPr>
              <a:t>castor oil </a:t>
            </a:r>
            <a:r>
              <a:rPr lang="en-US" sz="3200" dirty="0">
                <a:solidFill>
                  <a:srgbClr val="7030A0"/>
                </a:solidFill>
                <a:latin typeface="Times New Roman" pitchFamily="18" charset="0"/>
                <a:cs typeface="Times New Roman" pitchFamily="18" charset="0"/>
              </a:rPr>
              <a:t>used as a laxative, </a:t>
            </a:r>
            <a:r>
              <a:rPr lang="en-US" sz="3200" b="1" dirty="0">
                <a:solidFill>
                  <a:srgbClr val="7030A0"/>
                </a:solidFill>
                <a:latin typeface="Times New Roman" pitchFamily="18" charset="0"/>
                <a:cs typeface="Times New Roman" pitchFamily="18" charset="0"/>
              </a:rPr>
              <a:t>olive oil </a:t>
            </a:r>
            <a:r>
              <a:rPr lang="en-US" sz="3200" dirty="0">
                <a:solidFill>
                  <a:srgbClr val="7030A0"/>
                </a:solidFill>
                <a:latin typeface="Times New Roman" pitchFamily="18" charset="0"/>
                <a:cs typeface="Times New Roman" pitchFamily="18" charset="0"/>
              </a:rPr>
              <a:t>for cooking, </a:t>
            </a:r>
            <a:r>
              <a:rPr lang="en-US" sz="3200" b="1" dirty="0">
                <a:solidFill>
                  <a:srgbClr val="7030A0"/>
                </a:solidFill>
                <a:latin typeface="Times New Roman" pitchFamily="18" charset="0"/>
                <a:cs typeface="Times New Roman" pitchFamily="18" charset="0"/>
              </a:rPr>
              <a:t>emollients</a:t>
            </a:r>
            <a:r>
              <a:rPr lang="en-US" sz="3200" dirty="0">
                <a:solidFill>
                  <a:srgbClr val="7030A0"/>
                </a:solidFill>
                <a:latin typeface="Times New Roman" pitchFamily="18" charset="0"/>
                <a:cs typeface="Times New Roman" pitchFamily="18" charset="0"/>
              </a:rPr>
              <a:t> used in cosmetics and</a:t>
            </a:r>
            <a:r>
              <a:rPr lang="en-US" sz="3200" b="1" dirty="0">
                <a:solidFill>
                  <a:srgbClr val="7030A0"/>
                </a:solidFill>
                <a:latin typeface="Times New Roman" pitchFamily="18" charset="0"/>
                <a:cs typeface="Times New Roman" pitchFamily="18" charset="0"/>
              </a:rPr>
              <a:t> solvents </a:t>
            </a:r>
            <a:r>
              <a:rPr lang="en-US" sz="3200" dirty="0">
                <a:solidFill>
                  <a:srgbClr val="7030A0"/>
                </a:solidFill>
                <a:latin typeface="Times New Roman" pitchFamily="18" charset="0"/>
                <a:cs typeface="Times New Roman" pitchFamily="18" charset="0"/>
              </a:rPr>
              <a:t>for injections.</a:t>
            </a:r>
          </a:p>
          <a:p>
            <a:pPr marL="0" indent="0">
              <a:buNone/>
            </a:pPr>
            <a:endParaRPr lang="en-US" dirty="0"/>
          </a:p>
        </p:txBody>
      </p:sp>
    </p:spTree>
    <p:extLst>
      <p:ext uri="{BB962C8B-B14F-4D97-AF65-F5344CB8AC3E}">
        <p14:creationId xmlns:p14="http://schemas.microsoft.com/office/powerpoint/2010/main" val="29222415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C2E19-F761-4607-AFAF-0892C13190D9}"/>
              </a:ext>
            </a:extLst>
          </p:cNvPr>
          <p:cNvSpPr>
            <a:spLocks noGrp="1"/>
          </p:cNvSpPr>
          <p:nvPr>
            <p:ph type="title"/>
          </p:nvPr>
        </p:nvSpPr>
        <p:spPr>
          <a:xfrm>
            <a:off x="157163" y="1"/>
            <a:ext cx="11196637" cy="1042988"/>
          </a:xfrm>
        </p:spPr>
        <p:txBody>
          <a:bodyPr/>
          <a:lstStyle/>
          <a:p>
            <a:r>
              <a:rPr lang="en-US" b="1" dirty="0" smtClean="0">
                <a:solidFill>
                  <a:srgbClr val="FF0000"/>
                </a:solidFill>
                <a:latin typeface="Times New Roman" pitchFamily="18" charset="0"/>
                <a:cs typeface="Times New Roman" pitchFamily="18" charset="0"/>
              </a:rPr>
              <a:t>Precautions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E906622-D0E8-4DB2-987F-FD0851F12727}"/>
              </a:ext>
            </a:extLst>
          </p:cNvPr>
          <p:cNvSpPr>
            <a:spLocks noGrp="1"/>
          </p:cNvSpPr>
          <p:nvPr>
            <p:ph idx="1"/>
          </p:nvPr>
        </p:nvSpPr>
        <p:spPr>
          <a:xfrm>
            <a:off x="185738" y="1171574"/>
            <a:ext cx="11887200" cy="5686425"/>
          </a:xfrm>
        </p:spPr>
        <p:txBody>
          <a:bodyPr>
            <a:normAutofit/>
          </a:bodyPr>
          <a:lstStyle/>
          <a:p>
            <a:pPr marL="0" lvl="0" indent="0">
              <a:buNone/>
            </a:pPr>
            <a:r>
              <a:rPr lang="en-US" sz="3200" b="1" dirty="0">
                <a:solidFill>
                  <a:srgbClr val="7030A0"/>
                </a:solidFill>
                <a:latin typeface="Times New Roman" pitchFamily="18" charset="0"/>
                <a:cs typeface="Times New Roman" pitchFamily="18" charset="0"/>
              </a:rPr>
              <a:t>Ganciclovir</a:t>
            </a:r>
            <a:r>
              <a:rPr lang="en-US" sz="3200" dirty="0">
                <a:solidFill>
                  <a:srgbClr val="7030A0"/>
                </a:solidFill>
                <a:latin typeface="Times New Roman" pitchFamily="18" charset="0"/>
                <a:cs typeface="Times New Roman" pitchFamily="18" charset="0"/>
              </a:rPr>
              <a:t> </a:t>
            </a:r>
          </a:p>
          <a:p>
            <a:pPr marL="0" lvl="0" indent="0">
              <a:buNone/>
            </a:pPr>
            <a:r>
              <a:rPr lang="en-US" sz="4000"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Administer IV infusion slowly, with an infusion pump, over at least 1 hr. </a:t>
            </a:r>
          </a:p>
          <a:p>
            <a:pPr marL="0" lvl="0" indent="0">
              <a:buNone/>
            </a:pPr>
            <a:r>
              <a:rPr lang="en-US" sz="3200" dirty="0">
                <a:solidFill>
                  <a:srgbClr val="7030A0"/>
                </a:solidFill>
                <a:latin typeface="Times New Roman" pitchFamily="18" charset="0"/>
                <a:cs typeface="Times New Roman" pitchFamily="18" charset="0"/>
              </a:rPr>
              <a:t>Administer oral medication with food. </a:t>
            </a:r>
          </a:p>
          <a:p>
            <a:pPr marL="0" lvl="0" indent="0">
              <a:buNone/>
            </a:pPr>
            <a:r>
              <a:rPr lang="en-US" sz="3200" dirty="0">
                <a:solidFill>
                  <a:srgbClr val="7030A0"/>
                </a:solidFill>
                <a:latin typeface="Times New Roman" pitchFamily="18" charset="0"/>
                <a:cs typeface="Times New Roman" pitchFamily="18" charset="0"/>
              </a:rPr>
              <a:t> Administer intraocular for CMV retinitis. </a:t>
            </a:r>
          </a:p>
          <a:p>
            <a:pPr marL="0" lvl="0" indent="0">
              <a:buNone/>
            </a:pPr>
            <a:r>
              <a:rPr lang="en-US" sz="3200" dirty="0">
                <a:solidFill>
                  <a:srgbClr val="7030A0"/>
                </a:solidFill>
                <a:latin typeface="Times New Roman" pitchFamily="18" charset="0"/>
                <a:cs typeface="Times New Roman" pitchFamily="18" charset="0"/>
              </a:rPr>
              <a:t> Instruct clients to complete the prescribed course of antimicrobial therapy, even though symptoms may resolve before the full course is completed. </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464659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20D33-3711-483C-9EF2-6154C96280D0}"/>
              </a:ext>
            </a:extLst>
          </p:cNvPr>
          <p:cNvSpPr>
            <a:spLocks noGrp="1"/>
          </p:cNvSpPr>
          <p:nvPr>
            <p:ph type="title"/>
          </p:nvPr>
        </p:nvSpPr>
        <p:spPr>
          <a:xfrm>
            <a:off x="114300" y="1"/>
            <a:ext cx="11239500" cy="1071562"/>
          </a:xfrm>
        </p:spPr>
        <p:txBody>
          <a:bodyPr/>
          <a:lstStyle/>
          <a:p>
            <a:r>
              <a:rPr lang="en-US" dirty="0" smtClean="0"/>
              <a:t> </a:t>
            </a:r>
            <a:r>
              <a:rPr lang="en-US" sz="4800" b="1" dirty="0">
                <a:solidFill>
                  <a:srgbClr val="FF0000"/>
                </a:solidFill>
                <a:latin typeface="Times New Roman" pitchFamily="18" charset="0"/>
                <a:cs typeface="Times New Roman" pitchFamily="18" charset="0"/>
              </a:rPr>
              <a:t>Antiretroviral drugs</a:t>
            </a:r>
          </a:p>
        </p:txBody>
      </p:sp>
      <p:sp>
        <p:nvSpPr>
          <p:cNvPr id="3" name="Content Placeholder 2">
            <a:extLst>
              <a:ext uri="{FF2B5EF4-FFF2-40B4-BE49-F238E27FC236}">
                <a16:creationId xmlns="" xmlns:a16="http://schemas.microsoft.com/office/drawing/2014/main" id="{F7A637F6-4537-4F0F-936A-A3B64ADA3CF9}"/>
              </a:ext>
            </a:extLst>
          </p:cNvPr>
          <p:cNvSpPr>
            <a:spLocks noGrp="1"/>
          </p:cNvSpPr>
          <p:nvPr>
            <p:ph idx="1"/>
          </p:nvPr>
        </p:nvSpPr>
        <p:spPr>
          <a:xfrm>
            <a:off x="171450" y="1214438"/>
            <a:ext cx="11887200" cy="5457825"/>
          </a:xfrm>
        </p:spPr>
        <p:txBody>
          <a:bodyPr/>
          <a:lstStyle/>
          <a:p>
            <a:r>
              <a:rPr lang="en-US" b="1" dirty="0"/>
              <a:t> </a:t>
            </a:r>
            <a:r>
              <a:rPr lang="en-US" sz="3200" b="1" dirty="0" smtClean="0">
                <a:solidFill>
                  <a:srgbClr val="7030A0"/>
                </a:solidFill>
                <a:latin typeface="Times New Roman" pitchFamily="18" charset="0"/>
                <a:cs typeface="Times New Roman" pitchFamily="18" charset="0"/>
              </a:rPr>
              <a:t>Antiretroviral</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therapy goal is to delay disease progression and to prolong survival by suppressing the replication of the virus.</a:t>
            </a:r>
          </a:p>
          <a:p>
            <a:r>
              <a:rPr lang="en-US" sz="3200" dirty="0">
                <a:solidFill>
                  <a:srgbClr val="7030A0"/>
                </a:solidFill>
                <a:latin typeface="Times New Roman" pitchFamily="18" charset="0"/>
                <a:cs typeface="Times New Roman" pitchFamily="18" charset="0"/>
              </a:rPr>
              <a:t>Two types of antiretroviral combination are recommended for initial HIV therapy;</a:t>
            </a:r>
          </a:p>
          <a:p>
            <a:pPr marL="514350" indent="-514350">
              <a:buFont typeface="+mj-lt"/>
              <a:buAutoNum type="arabicPeriod"/>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F</a:t>
            </a:r>
            <a:r>
              <a:rPr lang="en-US" sz="3200" b="1" dirty="0" smtClean="0">
                <a:solidFill>
                  <a:srgbClr val="7030A0"/>
                </a:solidFill>
                <a:latin typeface="Times New Roman" pitchFamily="18" charset="0"/>
                <a:cs typeface="Times New Roman" pitchFamily="18" charset="0"/>
              </a:rPr>
              <a:t>irst </a:t>
            </a:r>
            <a:r>
              <a:rPr lang="en-US" sz="3200" b="1" dirty="0">
                <a:solidFill>
                  <a:srgbClr val="7030A0"/>
                </a:solidFill>
                <a:latin typeface="Times New Roman" pitchFamily="18" charset="0"/>
                <a:cs typeface="Times New Roman" pitchFamily="18" charset="0"/>
              </a:rPr>
              <a:t>line ; </a:t>
            </a:r>
            <a:r>
              <a:rPr lang="en-US" sz="3200" dirty="0">
                <a:solidFill>
                  <a:srgbClr val="7030A0"/>
                </a:solidFill>
                <a:latin typeface="Times New Roman" pitchFamily="18" charset="0"/>
                <a:cs typeface="Times New Roman" pitchFamily="18" charset="0"/>
              </a:rPr>
              <a:t>1 NNRTI plus 2NRTI. </a:t>
            </a:r>
          </a:p>
          <a:p>
            <a:pPr marL="514350" indent="-514350">
              <a:buFont typeface="+mj-lt"/>
              <a:buAutoNum type="arabicPeriod"/>
            </a:pP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Second </a:t>
            </a:r>
            <a:r>
              <a:rPr lang="en-US" sz="3200" b="1" dirty="0">
                <a:solidFill>
                  <a:srgbClr val="7030A0"/>
                </a:solidFill>
                <a:latin typeface="Times New Roman" pitchFamily="18" charset="0"/>
                <a:cs typeface="Times New Roman" pitchFamily="18" charset="0"/>
              </a:rPr>
              <a:t>line; </a:t>
            </a:r>
            <a:r>
              <a:rPr lang="en-US" sz="3200" dirty="0">
                <a:solidFill>
                  <a:srgbClr val="7030A0"/>
                </a:solidFill>
                <a:latin typeface="Times New Roman" pitchFamily="18" charset="0"/>
                <a:cs typeface="Times New Roman" pitchFamily="18" charset="0"/>
              </a:rPr>
              <a:t>1PI plus 2 NRTI.</a:t>
            </a:r>
          </a:p>
          <a:p>
            <a:pPr marL="514350" indent="-514350">
              <a:buFont typeface="+mj-lt"/>
              <a:buAutoNum type="arabicPeriod"/>
            </a:pPr>
            <a:r>
              <a:rPr lang="en-US" sz="3200" dirty="0">
                <a:solidFill>
                  <a:srgbClr val="7030A0"/>
                </a:solidFill>
                <a:latin typeface="Times New Roman" pitchFamily="18" charset="0"/>
                <a:cs typeface="Times New Roman" pitchFamily="18" charset="0"/>
              </a:rPr>
              <a:t>protease inhibitors are preserved for second line</a:t>
            </a:r>
          </a:p>
        </p:txBody>
      </p:sp>
    </p:spTree>
    <p:extLst>
      <p:ext uri="{BB962C8B-B14F-4D97-AF65-F5344CB8AC3E}">
        <p14:creationId xmlns:p14="http://schemas.microsoft.com/office/powerpoint/2010/main" val="8909211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26A8F-CC1E-424B-9F95-8E060C3D42DD}"/>
              </a:ext>
            </a:extLst>
          </p:cNvPr>
          <p:cNvSpPr>
            <a:spLocks noGrp="1"/>
          </p:cNvSpPr>
          <p:nvPr>
            <p:ph type="title"/>
          </p:nvPr>
        </p:nvSpPr>
        <p:spPr>
          <a:xfrm>
            <a:off x="0" y="1"/>
            <a:ext cx="11353800" cy="1014412"/>
          </a:xfrm>
        </p:spPr>
        <p:txBody>
          <a:bodyPr/>
          <a:lstStyle/>
          <a:p>
            <a:r>
              <a:rPr lang="en-US" dirty="0"/>
              <a:t>  </a:t>
            </a:r>
            <a:r>
              <a:rPr lang="en-US" sz="4800" b="1" dirty="0" smtClean="0">
                <a:solidFill>
                  <a:srgbClr val="FF0000"/>
                </a:solidFill>
                <a:latin typeface="Times New Roman" pitchFamily="18" charset="0"/>
                <a:cs typeface="Times New Roman" pitchFamily="18" charset="0"/>
              </a:rPr>
              <a:t>Five </a:t>
            </a:r>
            <a:r>
              <a:rPr lang="en-US" sz="4800" b="1" dirty="0">
                <a:solidFill>
                  <a:srgbClr val="FF0000"/>
                </a:solidFill>
                <a:latin typeface="Times New Roman" pitchFamily="18" charset="0"/>
                <a:cs typeface="Times New Roman" pitchFamily="18" charset="0"/>
              </a:rPr>
              <a:t>goals of ART</a:t>
            </a:r>
          </a:p>
        </p:txBody>
      </p:sp>
      <p:sp>
        <p:nvSpPr>
          <p:cNvPr id="3" name="Content Placeholder 2">
            <a:extLst>
              <a:ext uri="{FF2B5EF4-FFF2-40B4-BE49-F238E27FC236}">
                <a16:creationId xmlns="" xmlns:a16="http://schemas.microsoft.com/office/drawing/2014/main" id="{8BF13D98-B714-49AD-9D0D-65ED8339AE4F}"/>
              </a:ext>
            </a:extLst>
          </p:cNvPr>
          <p:cNvSpPr>
            <a:spLocks noGrp="1"/>
          </p:cNvSpPr>
          <p:nvPr>
            <p:ph idx="1"/>
          </p:nvPr>
        </p:nvSpPr>
        <p:spPr>
          <a:xfrm>
            <a:off x="157163" y="1143000"/>
            <a:ext cx="11930062" cy="5600700"/>
          </a:xfrm>
        </p:spPr>
        <p:txBody>
          <a:bodyPr>
            <a:normAutofit/>
          </a:bodyPr>
          <a:lstStyle/>
          <a:p>
            <a:pPr marL="514350" indent="-514350">
              <a:buFont typeface="+mj-lt"/>
              <a:buAutoNum type="arabicPeriod"/>
            </a:pPr>
            <a:endParaRPr lang="en-US" sz="3200" dirty="0" smtClean="0">
              <a:solidFill>
                <a:srgbClr val="7030A0"/>
              </a:solidFill>
              <a:latin typeface="Times New Roman" pitchFamily="18" charset="0"/>
              <a:cs typeface="Times New Roman" pitchFamily="18" charset="0"/>
            </a:endParaRPr>
          </a:p>
          <a:p>
            <a:pPr marL="514350" indent="-514350">
              <a:buFont typeface="+mj-lt"/>
              <a:buAutoNum type="arabicPeriod"/>
            </a:pPr>
            <a:r>
              <a:rPr lang="en-US" sz="3200" dirty="0">
                <a:solidFill>
                  <a:srgbClr val="7030A0"/>
                </a:solidFill>
                <a:latin typeface="Times New Roman" pitchFamily="18" charset="0"/>
                <a:cs typeface="Times New Roman" pitchFamily="18" charset="0"/>
              </a:rPr>
              <a:t>T</a:t>
            </a:r>
            <a:r>
              <a:rPr lang="en-US" sz="3200" dirty="0" smtClean="0">
                <a:solidFill>
                  <a:srgbClr val="7030A0"/>
                </a:solidFill>
                <a:latin typeface="Times New Roman" pitchFamily="18" charset="0"/>
                <a:cs typeface="Times New Roman" pitchFamily="18" charset="0"/>
              </a:rPr>
              <a:t>o </a:t>
            </a:r>
            <a:r>
              <a:rPr lang="en-US" sz="3200" dirty="0">
                <a:solidFill>
                  <a:srgbClr val="7030A0"/>
                </a:solidFill>
                <a:latin typeface="Times New Roman" pitchFamily="18" charset="0"/>
                <a:cs typeface="Times New Roman" pitchFamily="18" charset="0"/>
              </a:rPr>
              <a:t>reduce amount of HIV virus in the body.</a:t>
            </a:r>
          </a:p>
          <a:p>
            <a:pPr marL="514350" indent="-514350">
              <a:buFont typeface="+mj-lt"/>
              <a:buAutoNum type="arabicPeriod"/>
            </a:pPr>
            <a:r>
              <a:rPr lang="en-US" sz="3200" dirty="0">
                <a:solidFill>
                  <a:srgbClr val="7030A0"/>
                </a:solidFill>
                <a:latin typeface="Times New Roman" pitchFamily="18" charset="0"/>
                <a:cs typeface="Times New Roman" pitchFamily="18" charset="0"/>
              </a:rPr>
              <a:t>Support and restore the immune system.</a:t>
            </a:r>
          </a:p>
          <a:p>
            <a:pPr marL="514350" indent="-514350">
              <a:buFont typeface="+mj-lt"/>
              <a:buAutoNum type="arabicPeriod"/>
            </a:pPr>
            <a:r>
              <a:rPr lang="en-US" sz="3200" dirty="0">
                <a:solidFill>
                  <a:srgbClr val="7030A0"/>
                </a:solidFill>
                <a:latin typeface="Times New Roman" pitchFamily="18" charset="0"/>
                <a:cs typeface="Times New Roman" pitchFamily="18" charset="0"/>
              </a:rPr>
              <a:t>Improve the quality of life.</a:t>
            </a:r>
          </a:p>
          <a:p>
            <a:pPr marL="514350" indent="-514350">
              <a:buFont typeface="+mj-lt"/>
              <a:buAutoNum type="arabicPeriod"/>
            </a:pPr>
            <a:r>
              <a:rPr lang="en-US" sz="3200" dirty="0">
                <a:solidFill>
                  <a:srgbClr val="7030A0"/>
                </a:solidFill>
                <a:latin typeface="Times New Roman" pitchFamily="18" charset="0"/>
                <a:cs typeface="Times New Roman" pitchFamily="18" charset="0"/>
              </a:rPr>
              <a:t>Reduce HIV related illness and deaths.</a:t>
            </a:r>
          </a:p>
          <a:p>
            <a:pPr marL="514350" indent="-514350">
              <a:buFont typeface="+mj-lt"/>
              <a:buAutoNum type="arabicPeriod"/>
            </a:pPr>
            <a:r>
              <a:rPr lang="en-US" sz="3200" dirty="0">
                <a:solidFill>
                  <a:srgbClr val="7030A0"/>
                </a:solidFill>
                <a:latin typeface="Times New Roman" pitchFamily="18" charset="0"/>
                <a:cs typeface="Times New Roman" pitchFamily="18" charset="0"/>
              </a:rPr>
              <a:t>R</a:t>
            </a:r>
            <a:r>
              <a:rPr lang="en-US" sz="3200" dirty="0" smtClean="0">
                <a:solidFill>
                  <a:srgbClr val="7030A0"/>
                </a:solidFill>
                <a:latin typeface="Times New Roman" pitchFamily="18" charset="0"/>
                <a:cs typeface="Times New Roman" pitchFamily="18" charset="0"/>
              </a:rPr>
              <a:t>educe </a:t>
            </a:r>
            <a:r>
              <a:rPr lang="en-US" sz="3200" dirty="0">
                <a:solidFill>
                  <a:srgbClr val="7030A0"/>
                </a:solidFill>
                <a:latin typeface="Times New Roman" pitchFamily="18" charset="0"/>
                <a:cs typeface="Times New Roman" pitchFamily="18" charset="0"/>
              </a:rPr>
              <a:t>general risk of transmission.</a:t>
            </a:r>
          </a:p>
        </p:txBody>
      </p:sp>
    </p:spTree>
    <p:extLst>
      <p:ext uri="{BB962C8B-B14F-4D97-AF65-F5344CB8AC3E}">
        <p14:creationId xmlns:p14="http://schemas.microsoft.com/office/powerpoint/2010/main" val="29076953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E3CF39-1797-4B56-B240-B1171B3C496B}"/>
              </a:ext>
            </a:extLst>
          </p:cNvPr>
          <p:cNvSpPr>
            <a:spLocks noGrp="1"/>
          </p:cNvSpPr>
          <p:nvPr>
            <p:ph type="title"/>
          </p:nvPr>
        </p:nvSpPr>
        <p:spPr>
          <a:xfrm>
            <a:off x="157163" y="1"/>
            <a:ext cx="11196637" cy="1100137"/>
          </a:xfrm>
        </p:spPr>
        <p:txBody>
          <a:bodyPr>
            <a:normAutofit/>
          </a:bodyPr>
          <a:lstStyle/>
          <a:p>
            <a:r>
              <a:rPr lang="en-US" sz="5400" b="1" dirty="0">
                <a:solidFill>
                  <a:srgbClr val="FF0000"/>
                </a:solidFill>
                <a:latin typeface="Times New Roman" pitchFamily="18" charset="0"/>
                <a:cs typeface="Times New Roman" pitchFamily="18" charset="0"/>
              </a:rPr>
              <a:t>Mechanism of action of ARVs</a:t>
            </a:r>
          </a:p>
        </p:txBody>
      </p:sp>
      <p:sp>
        <p:nvSpPr>
          <p:cNvPr id="3" name="Content Placeholder 2">
            <a:extLst>
              <a:ext uri="{FF2B5EF4-FFF2-40B4-BE49-F238E27FC236}">
                <a16:creationId xmlns="" xmlns:a16="http://schemas.microsoft.com/office/drawing/2014/main" id="{5D59253E-2F82-4DAF-A608-6C38012AADCA}"/>
              </a:ext>
            </a:extLst>
          </p:cNvPr>
          <p:cNvSpPr>
            <a:spLocks noGrp="1"/>
          </p:cNvSpPr>
          <p:nvPr>
            <p:ph idx="1"/>
          </p:nvPr>
        </p:nvSpPr>
        <p:spPr>
          <a:xfrm>
            <a:off x="114299" y="1028700"/>
            <a:ext cx="11972925" cy="5686425"/>
          </a:xfrm>
        </p:spPr>
        <p:txBody>
          <a:bodyPr/>
          <a:lstStyle/>
          <a:p>
            <a:pPr marL="514350" indent="-514350">
              <a:buFont typeface="+mj-lt"/>
              <a:buAutoNum type="arabicPeriod"/>
            </a:pPr>
            <a:endParaRPr lang="en-US" dirty="0" smtClean="0"/>
          </a:p>
          <a:p>
            <a:pPr marL="514350" indent="-514350">
              <a:buFont typeface="+mj-lt"/>
              <a:buAutoNum type="arabicPeriod"/>
            </a:pPr>
            <a:r>
              <a:rPr lang="en-US" sz="3600" dirty="0" smtClean="0">
                <a:solidFill>
                  <a:srgbClr val="7030A0"/>
                </a:solidFill>
                <a:latin typeface="Times New Roman" pitchFamily="18" charset="0"/>
                <a:cs typeface="Times New Roman" pitchFamily="18" charset="0"/>
              </a:rPr>
              <a:t>Block </a:t>
            </a:r>
            <a:r>
              <a:rPr lang="en-US" sz="3600" dirty="0">
                <a:solidFill>
                  <a:srgbClr val="7030A0"/>
                </a:solidFill>
                <a:latin typeface="Times New Roman" pitchFamily="18" charset="0"/>
                <a:cs typeface="Times New Roman" pitchFamily="18" charset="0"/>
              </a:rPr>
              <a:t>reverse transcriptase to disrupt copying of HIV genetic cord(NRTIs, NNRTIs).</a:t>
            </a:r>
          </a:p>
          <a:p>
            <a:pPr marL="514350" indent="-514350">
              <a:buFont typeface="+mj-lt"/>
              <a:buAutoNum type="arabicPeriod"/>
            </a:pPr>
            <a:r>
              <a:rPr lang="en-US" sz="3600" dirty="0">
                <a:solidFill>
                  <a:srgbClr val="7030A0"/>
                </a:solidFill>
                <a:latin typeface="Times New Roman" pitchFamily="18" charset="0"/>
                <a:cs typeface="Times New Roman" pitchFamily="18" charset="0"/>
              </a:rPr>
              <a:t>Block protease enzyme, preventing maturation of new virions.(PIs).</a:t>
            </a:r>
          </a:p>
          <a:p>
            <a:pPr marL="514350" indent="-514350">
              <a:buFont typeface="+mj-lt"/>
              <a:buAutoNum type="arabicPeriod"/>
            </a:pPr>
            <a:r>
              <a:rPr lang="en-US" sz="3600" dirty="0">
                <a:solidFill>
                  <a:srgbClr val="7030A0"/>
                </a:solidFill>
                <a:latin typeface="Times New Roman" pitchFamily="18" charset="0"/>
                <a:cs typeface="Times New Roman" pitchFamily="18" charset="0"/>
              </a:rPr>
              <a:t>Prevent fusion of HIV with cell membranes (fusion inhibitors).</a:t>
            </a:r>
          </a:p>
          <a:p>
            <a:pPr marL="514350" indent="-514350">
              <a:buFont typeface="+mj-lt"/>
              <a:buAutoNum type="arabicPeriod"/>
            </a:pPr>
            <a:r>
              <a:rPr lang="en-US" sz="3600" dirty="0">
                <a:solidFill>
                  <a:srgbClr val="7030A0"/>
                </a:solidFill>
                <a:latin typeface="Times New Roman" pitchFamily="18" charset="0"/>
                <a:cs typeface="Times New Roman" pitchFamily="18" charset="0"/>
              </a:rPr>
              <a:t>Block CCR5 co receptor (CCR5 antagonist)</a:t>
            </a:r>
          </a:p>
        </p:txBody>
      </p:sp>
    </p:spTree>
    <p:extLst>
      <p:ext uri="{BB962C8B-B14F-4D97-AF65-F5344CB8AC3E}">
        <p14:creationId xmlns:p14="http://schemas.microsoft.com/office/powerpoint/2010/main" val="8094960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71D711E-3874-4954-A3E4-03FDA457E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85" y="105508"/>
            <a:ext cx="11758246" cy="6635261"/>
          </a:xfrm>
        </p:spPr>
      </p:pic>
    </p:spTree>
    <p:extLst>
      <p:ext uri="{BB962C8B-B14F-4D97-AF65-F5344CB8AC3E}">
        <p14:creationId xmlns:p14="http://schemas.microsoft.com/office/powerpoint/2010/main" val="24290827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3DB334-4ABD-4E2B-8881-64F3D914F7D6}"/>
              </a:ext>
            </a:extLst>
          </p:cNvPr>
          <p:cNvSpPr>
            <a:spLocks noGrp="1"/>
          </p:cNvSpPr>
          <p:nvPr>
            <p:ph type="title"/>
          </p:nvPr>
        </p:nvSpPr>
        <p:spPr>
          <a:xfrm>
            <a:off x="114300" y="128590"/>
            <a:ext cx="11239500" cy="1000124"/>
          </a:xfrm>
        </p:spPr>
        <p:txBody>
          <a:bodyPr/>
          <a:lstStyle/>
          <a:p>
            <a:r>
              <a:rPr lang="en-US" dirty="0"/>
              <a:t>   </a:t>
            </a:r>
            <a:r>
              <a:rPr lang="en-US" sz="5400" b="1" dirty="0" smtClean="0">
                <a:solidFill>
                  <a:srgbClr val="FF0000"/>
                </a:solidFill>
                <a:latin typeface="Times New Roman" pitchFamily="18" charset="0"/>
                <a:cs typeface="Times New Roman" pitchFamily="18" charset="0"/>
              </a:rPr>
              <a:t>ZIDOVUDINE</a:t>
            </a:r>
            <a:r>
              <a:rPr lang="en-US" sz="3600" b="1" dirty="0" smtClean="0">
                <a:solidFill>
                  <a:srgbClr val="FF0000"/>
                </a:solidFill>
                <a:latin typeface="Times New Roman" pitchFamily="18" charset="0"/>
                <a:ea typeface="+mn-ea"/>
                <a:cs typeface="Times New Roman" pitchFamily="18" charset="0"/>
              </a:rPr>
              <a:t>  </a:t>
            </a:r>
            <a:r>
              <a:rPr lang="en-US" b="1" dirty="0">
                <a:solidFill>
                  <a:srgbClr val="FF0000"/>
                </a:solidFill>
                <a:latin typeface="Times New Roman" pitchFamily="18" charset="0"/>
                <a:ea typeface="+mn-ea"/>
                <a:cs typeface="Times New Roman" pitchFamily="18" charset="0"/>
              </a:rPr>
              <a:t>(RETROVIR) </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5EABF59-5B94-4993-8EDE-2083F5B7B23E}"/>
              </a:ext>
            </a:extLst>
          </p:cNvPr>
          <p:cNvSpPr>
            <a:spLocks noGrp="1"/>
          </p:cNvSpPr>
          <p:nvPr>
            <p:ph idx="1"/>
          </p:nvPr>
        </p:nvSpPr>
        <p:spPr>
          <a:xfrm>
            <a:off x="228599" y="1171574"/>
            <a:ext cx="11815763" cy="5529263"/>
          </a:xfrm>
        </p:spPr>
        <p:txBody>
          <a:bodyPr>
            <a:normAutofit/>
          </a:bodyPr>
          <a:lstStyle/>
          <a:p>
            <a:pPr marL="0" indent="0">
              <a:buNone/>
            </a:pPr>
            <a:r>
              <a:rPr lang="en-US" dirty="0" smtClean="0"/>
              <a:t>	 		</a:t>
            </a:r>
            <a:r>
              <a:rPr lang="en-US" sz="3200" b="1" i="1" dirty="0" smtClean="0">
                <a:solidFill>
                  <a:srgbClr val="7030A0"/>
                </a:solidFill>
                <a:latin typeface="Times New Roman" pitchFamily="18" charset="0"/>
                <a:cs typeface="Times New Roman" pitchFamily="18" charset="0"/>
              </a:rPr>
              <a:t>Other Medications</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a:solidFill>
                  <a:srgbClr val="7030A0"/>
                </a:solidFill>
                <a:latin typeface="Times New Roman" pitchFamily="18" charset="0"/>
                <a:cs typeface="Times New Roman" pitchFamily="18" charset="0"/>
              </a:rPr>
              <a:t>Didanosine (Videx) </a:t>
            </a:r>
          </a:p>
          <a:p>
            <a:pPr>
              <a:buFont typeface="Wingdings" pitchFamily="2" charset="2"/>
              <a:buChar char="ü"/>
            </a:pPr>
            <a:r>
              <a:rPr lang="en-US" sz="3200" dirty="0">
                <a:solidFill>
                  <a:srgbClr val="7030A0"/>
                </a:solidFill>
                <a:latin typeface="Times New Roman" pitchFamily="18" charset="0"/>
                <a:cs typeface="Times New Roman" pitchFamily="18" charset="0"/>
              </a:rPr>
              <a:t> Stavudine (Zerit) </a:t>
            </a:r>
          </a:p>
          <a:p>
            <a:pPr>
              <a:buFont typeface="Wingdings" pitchFamily="2" charset="2"/>
              <a:buChar char="ü"/>
            </a:pPr>
            <a:r>
              <a:rPr lang="en-US" sz="3200" dirty="0">
                <a:solidFill>
                  <a:srgbClr val="7030A0"/>
                </a:solidFill>
                <a:latin typeface="Times New Roman" pitchFamily="18" charset="0"/>
                <a:cs typeface="Times New Roman" pitchFamily="18" charset="0"/>
              </a:rPr>
              <a:t> Lamivudine (Epivir) </a:t>
            </a:r>
          </a:p>
          <a:p>
            <a:pPr>
              <a:buFont typeface="Wingdings" pitchFamily="2" charset="2"/>
              <a:buChar char="ü"/>
            </a:pPr>
            <a:r>
              <a:rPr lang="en-US" sz="3200" dirty="0">
                <a:solidFill>
                  <a:srgbClr val="7030A0"/>
                </a:solidFill>
                <a:latin typeface="Times New Roman" pitchFamily="18" charset="0"/>
                <a:cs typeface="Times New Roman" pitchFamily="18" charset="0"/>
              </a:rPr>
              <a:t>Abacavir (Ziagen)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Combination </a:t>
            </a:r>
            <a:r>
              <a:rPr lang="en-US" sz="3200" b="1" dirty="0">
                <a:solidFill>
                  <a:srgbClr val="7030A0"/>
                </a:solidFill>
                <a:latin typeface="Times New Roman" pitchFamily="18" charset="0"/>
                <a:cs typeface="Times New Roman" pitchFamily="18" charset="0"/>
              </a:rPr>
              <a:t>Medications</a:t>
            </a:r>
            <a:r>
              <a:rPr lang="en-US" sz="3200" dirty="0">
                <a:solidFill>
                  <a:srgbClr val="7030A0"/>
                </a:solidFill>
                <a:latin typeface="Times New Roman" pitchFamily="18" charset="0"/>
                <a:cs typeface="Times New Roman" pitchFamily="18" charset="0"/>
              </a:rPr>
              <a:t>: </a:t>
            </a:r>
          </a:p>
          <a:p>
            <a:pPr marL="0" indent="0">
              <a:buNone/>
            </a:pPr>
            <a:r>
              <a:rPr lang="en-US" sz="3200" dirty="0">
                <a:solidFill>
                  <a:srgbClr val="7030A0"/>
                </a:solidFill>
                <a:latin typeface="Times New Roman" pitchFamily="18" charset="0"/>
                <a:cs typeface="Times New Roman" pitchFamily="18" charset="0"/>
              </a:rPr>
              <a:t> Abacavir, lamivudine zidovudine (Trizivir) </a:t>
            </a:r>
          </a:p>
          <a:p>
            <a:pPr marL="0" indent="0">
              <a:buNone/>
            </a:pPr>
            <a:r>
              <a:rPr lang="en-US" sz="3200" dirty="0">
                <a:solidFill>
                  <a:srgbClr val="7030A0"/>
                </a:solidFill>
                <a:latin typeface="Times New Roman" pitchFamily="18" charset="0"/>
                <a:cs typeface="Times New Roman" pitchFamily="18" charset="0"/>
              </a:rPr>
              <a:t> Abacavir, lamivudine (Epzicom) </a:t>
            </a:r>
          </a:p>
          <a:p>
            <a:pPr marL="0" indent="0">
              <a:buNone/>
            </a:pPr>
            <a:r>
              <a:rPr lang="en-US" sz="3200" dirty="0">
                <a:solidFill>
                  <a:srgbClr val="7030A0"/>
                </a:solidFill>
                <a:latin typeface="Times New Roman" pitchFamily="18" charset="0"/>
                <a:cs typeface="Times New Roman" pitchFamily="18" charset="0"/>
              </a:rPr>
              <a:t> Lamivudine, zidovudine (Combivir)</a:t>
            </a:r>
          </a:p>
        </p:txBody>
      </p:sp>
    </p:spTree>
    <p:extLst>
      <p:ext uri="{BB962C8B-B14F-4D97-AF65-F5344CB8AC3E}">
        <p14:creationId xmlns:p14="http://schemas.microsoft.com/office/powerpoint/2010/main" val="16916438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85A4D-1E38-4B3E-9651-C74AE915E100}"/>
              </a:ext>
            </a:extLst>
          </p:cNvPr>
          <p:cNvSpPr>
            <a:spLocks noGrp="1"/>
          </p:cNvSpPr>
          <p:nvPr>
            <p:ph type="title"/>
          </p:nvPr>
        </p:nvSpPr>
        <p:spPr>
          <a:xfrm>
            <a:off x="114300" y="1"/>
            <a:ext cx="11239500" cy="985837"/>
          </a:xfrm>
        </p:spPr>
        <p:txBody>
          <a:bodyPr>
            <a:noAutofit/>
          </a:bodyPr>
          <a:lstStyle/>
          <a:p>
            <a:pPr marL="228600" lvl="0" indent="-228600">
              <a:spcBef>
                <a:spcPts val="1000"/>
              </a:spcBef>
            </a:pPr>
            <a:r>
              <a:rPr lang="en-US" b="1" dirty="0" smtClean="0">
                <a:solidFill>
                  <a:srgbClr val="FF0000"/>
                </a:solidFill>
                <a:latin typeface="Times New Roman" pitchFamily="18" charset="0"/>
                <a:ea typeface="+mn-ea"/>
                <a:cs typeface="Times New Roman" pitchFamily="18" charset="0"/>
              </a:rPr>
              <a:t/>
            </a:r>
            <a:br>
              <a:rPr lang="en-US" b="1" dirty="0" smtClean="0">
                <a:solidFill>
                  <a:srgbClr val="FF0000"/>
                </a:solidFill>
                <a:latin typeface="Times New Roman" pitchFamily="18" charset="0"/>
                <a:ea typeface="+mn-ea"/>
                <a:cs typeface="Times New Roman" pitchFamily="18" charset="0"/>
              </a:rPr>
            </a:br>
            <a:r>
              <a:rPr lang="en-US" b="1" dirty="0" smtClean="0">
                <a:solidFill>
                  <a:srgbClr val="FF0000"/>
                </a:solidFill>
                <a:latin typeface="Times New Roman" pitchFamily="18" charset="0"/>
                <a:ea typeface="+mn-ea"/>
                <a:cs typeface="Times New Roman" pitchFamily="18" charset="0"/>
              </a:rPr>
              <a:t>Expected </a:t>
            </a:r>
            <a:r>
              <a:rPr lang="en-US" b="1" dirty="0">
                <a:solidFill>
                  <a:srgbClr val="FF0000"/>
                </a:solidFill>
                <a:latin typeface="Times New Roman" pitchFamily="18" charset="0"/>
                <a:ea typeface="+mn-ea"/>
                <a:cs typeface="Times New Roman" pitchFamily="18" charset="0"/>
              </a:rPr>
              <a:t>Pharmacological Action </a:t>
            </a:r>
            <a:r>
              <a:rPr lang="en-US" dirty="0">
                <a:solidFill>
                  <a:srgbClr val="FF0000"/>
                </a:solidFill>
                <a:latin typeface="Times New Roman" pitchFamily="18" charset="0"/>
                <a:ea typeface="+mn-ea"/>
                <a:cs typeface="Times New Roman" pitchFamily="18" charset="0"/>
              </a:rPr>
              <a:t/>
            </a:r>
            <a:br>
              <a:rPr lang="en-US" dirty="0">
                <a:solidFill>
                  <a:srgbClr val="FF0000"/>
                </a:solidFill>
                <a:latin typeface="Times New Roman" pitchFamily="18" charset="0"/>
                <a:ea typeface="+mn-ea"/>
                <a:cs typeface="Times New Roman" pitchFamily="18" charset="0"/>
              </a:rPr>
            </a:br>
            <a:endParaRPr lang="en-US" sz="6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981845B-CD38-4486-BC99-481098D16BA3}"/>
              </a:ext>
            </a:extLst>
          </p:cNvPr>
          <p:cNvSpPr>
            <a:spLocks noGrp="1"/>
          </p:cNvSpPr>
          <p:nvPr>
            <p:ph idx="1"/>
          </p:nvPr>
        </p:nvSpPr>
        <p:spPr>
          <a:xfrm>
            <a:off x="142875" y="1100138"/>
            <a:ext cx="11901488" cy="5600700"/>
          </a:xfrm>
        </p:spPr>
        <p:txBody>
          <a:bodyPr/>
          <a:lstStyle/>
          <a:p>
            <a:pPr>
              <a:buFont typeface="Wingdings" pitchFamily="2" charset="2"/>
              <a:buChar char="ü"/>
            </a:pPr>
            <a:r>
              <a:rPr lang="en-US" dirty="0"/>
              <a:t> </a:t>
            </a:r>
            <a:r>
              <a:rPr lang="en-US" sz="3200" dirty="0">
                <a:solidFill>
                  <a:srgbClr val="7030A0"/>
                </a:solidFill>
                <a:latin typeface="Times New Roman" pitchFamily="18" charset="0"/>
                <a:cs typeface="Times New Roman" pitchFamily="18" charset="0"/>
              </a:rPr>
              <a:t>Reduces HIV symptoms by inhibiting </a:t>
            </a:r>
            <a:r>
              <a:rPr lang="en-US" sz="3200" b="1" dirty="0">
                <a:solidFill>
                  <a:srgbClr val="7030A0"/>
                </a:solidFill>
                <a:latin typeface="Times New Roman" pitchFamily="18" charset="0"/>
                <a:cs typeface="Times New Roman" pitchFamily="18" charset="0"/>
              </a:rPr>
              <a:t>DNA synthesis </a:t>
            </a:r>
            <a:r>
              <a:rPr lang="en-US" sz="3200" dirty="0">
                <a:solidFill>
                  <a:srgbClr val="7030A0"/>
                </a:solidFill>
                <a:latin typeface="Times New Roman" pitchFamily="18" charset="0"/>
                <a:cs typeface="Times New Roman" pitchFamily="18" charset="0"/>
              </a:rPr>
              <a:t>and thus viral replication.</a:t>
            </a:r>
          </a:p>
          <a:p>
            <a:pPr mar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 </a:t>
            </a:r>
          </a:p>
          <a:p>
            <a:pPr>
              <a:buFont typeface="Wingdings" pitchFamily="2" charset="2"/>
              <a:buChar char="ü"/>
            </a:pPr>
            <a:r>
              <a:rPr lang="en-US" sz="3200" dirty="0">
                <a:solidFill>
                  <a:srgbClr val="7030A0"/>
                </a:solidFill>
                <a:latin typeface="Times New Roman" pitchFamily="18" charset="0"/>
                <a:cs typeface="Times New Roman" pitchFamily="18" charset="0"/>
              </a:rPr>
              <a:t>Used to treat HIV infection </a:t>
            </a:r>
          </a:p>
          <a:p>
            <a:pPr>
              <a:buFont typeface="Wingdings" pitchFamily="2" charset="2"/>
              <a:buChar char="ü"/>
            </a:pPr>
            <a:r>
              <a:rPr lang="en-US" sz="3200" dirty="0">
                <a:solidFill>
                  <a:srgbClr val="7030A0"/>
                </a:solidFill>
                <a:latin typeface="Times New Roman" pitchFamily="18" charset="0"/>
                <a:cs typeface="Times New Roman" pitchFamily="18" charset="0"/>
              </a:rPr>
              <a:t> Route of Administration: Oral, IV </a:t>
            </a:r>
          </a:p>
        </p:txBody>
      </p:sp>
    </p:spTree>
    <p:extLst>
      <p:ext uri="{BB962C8B-B14F-4D97-AF65-F5344CB8AC3E}">
        <p14:creationId xmlns:p14="http://schemas.microsoft.com/office/powerpoint/2010/main" val="28261192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C783C-7BF8-4CEC-A45A-0780A84B32B2}"/>
              </a:ext>
            </a:extLst>
          </p:cNvPr>
          <p:cNvSpPr>
            <a:spLocks noGrp="1"/>
          </p:cNvSpPr>
          <p:nvPr>
            <p:ph type="title"/>
          </p:nvPr>
        </p:nvSpPr>
        <p:spPr>
          <a:xfrm>
            <a:off x="214313" y="-428625"/>
            <a:ext cx="11139487" cy="1185863"/>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Side/Adverse Effects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8EE3E9B-5AF9-4A1F-AA40-8898367470DE}"/>
              </a:ext>
            </a:extLst>
          </p:cNvPr>
          <p:cNvSpPr>
            <a:spLocks noGrp="1"/>
          </p:cNvSpPr>
          <p:nvPr>
            <p:ph idx="1"/>
          </p:nvPr>
        </p:nvSpPr>
        <p:spPr>
          <a:xfrm>
            <a:off x="114300" y="671514"/>
            <a:ext cx="11944350" cy="6186486"/>
          </a:xfrm>
        </p:spPr>
        <p:txBody>
          <a:bodyPr>
            <a:noAutofit/>
          </a:bodyPr>
          <a:lstStyle/>
          <a:p>
            <a:pPr marL="0" indent="0">
              <a:buNone/>
            </a:pPr>
            <a:r>
              <a:rPr lang="en-US" sz="3200" b="1" dirty="0">
                <a:solidFill>
                  <a:srgbClr val="7030A0"/>
                </a:solidFill>
                <a:latin typeface="Times New Roman" pitchFamily="18" charset="0"/>
                <a:cs typeface="Times New Roman" pitchFamily="18" charset="0"/>
              </a:rPr>
              <a:t>Suppressed bone marrow resulting in anemia, agranulocytosis (neutropenia) and thrombocytopenia </a:t>
            </a:r>
          </a:p>
          <a:p>
            <a:r>
              <a:rPr lang="en-US" sz="3200" dirty="0">
                <a:solidFill>
                  <a:srgbClr val="7030A0"/>
                </a:solidFill>
                <a:latin typeface="Times New Roman" pitchFamily="18" charset="0"/>
                <a:cs typeface="Times New Roman" pitchFamily="18" charset="0"/>
              </a:rPr>
              <a:t> Monitor CBC and platelets. </a:t>
            </a:r>
            <a:r>
              <a:rPr lang="en-US" sz="3200" dirty="0" smtClean="0">
                <a:solidFill>
                  <a:srgbClr val="7030A0"/>
                </a:solidFill>
                <a:latin typeface="Times New Roman" pitchFamily="18" charset="0"/>
                <a:cs typeface="Times New Roman" pitchFamily="18" charset="0"/>
              </a:rPr>
              <a:t>Advise </a:t>
            </a:r>
            <a:r>
              <a:rPr lang="en-US" sz="3200" dirty="0">
                <a:solidFill>
                  <a:srgbClr val="7030A0"/>
                </a:solidFill>
                <a:latin typeface="Times New Roman" pitchFamily="18" charset="0"/>
                <a:cs typeface="Times New Roman" pitchFamily="18" charset="0"/>
              </a:rPr>
              <a:t>clients that transfusions may be needed.</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Lactic acidosis </a:t>
            </a:r>
          </a:p>
          <a:p>
            <a:r>
              <a:rPr lang="en-US" sz="3200" dirty="0">
                <a:solidFill>
                  <a:srgbClr val="7030A0"/>
                </a:solidFill>
                <a:latin typeface="Times New Roman" pitchFamily="18" charset="0"/>
                <a:cs typeface="Times New Roman" pitchFamily="18" charset="0"/>
              </a:rPr>
              <a:t> Monitor for symptoms of lactic acidosis, such as hyperventilation, nausea, and abdominal </a:t>
            </a:r>
            <a:r>
              <a:rPr lang="en-US" sz="3200" dirty="0" smtClean="0">
                <a:solidFill>
                  <a:srgbClr val="7030A0"/>
                </a:solidFill>
                <a:latin typeface="Times New Roman" pitchFamily="18" charset="0"/>
                <a:cs typeface="Times New Roman" pitchFamily="18" charset="0"/>
              </a:rPr>
              <a:t>pain. Pregnancy </a:t>
            </a:r>
            <a:r>
              <a:rPr lang="en-US" sz="3200" dirty="0">
                <a:solidFill>
                  <a:srgbClr val="7030A0"/>
                </a:solidFill>
                <a:latin typeface="Times New Roman" pitchFamily="18" charset="0"/>
                <a:cs typeface="Times New Roman" pitchFamily="18" charset="0"/>
              </a:rPr>
              <a:t>increases the risk of lactic acidosis.</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Nausea, vomiting, diarrhea </a:t>
            </a:r>
          </a:p>
          <a:p>
            <a:r>
              <a:rPr lang="en-US" sz="3200" dirty="0">
                <a:solidFill>
                  <a:srgbClr val="7030A0"/>
                </a:solidFill>
                <a:latin typeface="Times New Roman" pitchFamily="18" charset="0"/>
                <a:cs typeface="Times New Roman" pitchFamily="18" charset="0"/>
              </a:rPr>
              <a:t> Clients may take the medication with food to reduce gastric irritation. Monitor fluids and electrolytes.</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Hepatomegaly/fatty liver </a:t>
            </a:r>
            <a:r>
              <a:rPr lang="en-US" sz="3200" b="1" dirty="0" smtClean="0">
                <a:solidFill>
                  <a:srgbClr val="7030A0"/>
                </a:solidFill>
                <a:latin typeface="Times New Roman" pitchFamily="18" charset="0"/>
                <a:cs typeface="Times New Roman" pitchFamily="18" charset="0"/>
              </a:rPr>
              <a:t>so </a:t>
            </a:r>
            <a:r>
              <a:rPr lang="en-US" sz="3200" dirty="0" smtClean="0">
                <a:solidFill>
                  <a:srgbClr val="7030A0"/>
                </a:solidFill>
                <a:latin typeface="Times New Roman" pitchFamily="18" charset="0"/>
                <a:cs typeface="Times New Roman" pitchFamily="18" charset="0"/>
              </a:rPr>
              <a:t>Monitor </a:t>
            </a:r>
            <a:r>
              <a:rPr lang="en-US" sz="3200" dirty="0">
                <a:solidFill>
                  <a:srgbClr val="7030A0"/>
                </a:solidFill>
                <a:latin typeface="Times New Roman" pitchFamily="18" charset="0"/>
                <a:cs typeface="Times New Roman" pitchFamily="18" charset="0"/>
              </a:rPr>
              <a:t>liver enzymes</a:t>
            </a:r>
          </a:p>
        </p:txBody>
      </p:sp>
    </p:spTree>
    <p:extLst>
      <p:ext uri="{BB962C8B-B14F-4D97-AF65-F5344CB8AC3E}">
        <p14:creationId xmlns:p14="http://schemas.microsoft.com/office/powerpoint/2010/main" val="26900424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E9E0E-6E29-4579-AE42-6DCAAEE77FAB}"/>
              </a:ext>
            </a:extLst>
          </p:cNvPr>
          <p:cNvSpPr>
            <a:spLocks noGrp="1"/>
          </p:cNvSpPr>
          <p:nvPr>
            <p:ph type="title"/>
          </p:nvPr>
        </p:nvSpPr>
        <p:spPr>
          <a:xfrm>
            <a:off x="114300" y="114302"/>
            <a:ext cx="11239500" cy="885824"/>
          </a:xfrm>
        </p:spPr>
        <p:txBody>
          <a:bodyPr>
            <a:normAutofit/>
          </a:bodyPr>
          <a:lstStyle/>
          <a:p>
            <a:r>
              <a:rPr lang="en-US" sz="4800" b="1" dirty="0" smtClean="0">
                <a:solidFill>
                  <a:srgbClr val="FF0000"/>
                </a:solidFill>
                <a:latin typeface="Times New Roman" pitchFamily="18" charset="0"/>
                <a:cs typeface="Times New Roman" pitchFamily="18" charset="0"/>
              </a:rPr>
              <a:t>Precautions </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A463755-BA91-41CB-A231-90FD236D8F25}"/>
              </a:ext>
            </a:extLst>
          </p:cNvPr>
          <p:cNvSpPr>
            <a:spLocks noGrp="1"/>
          </p:cNvSpPr>
          <p:nvPr>
            <p:ph idx="1"/>
          </p:nvPr>
        </p:nvSpPr>
        <p:spPr>
          <a:xfrm>
            <a:off x="171450" y="985838"/>
            <a:ext cx="11887200" cy="5872162"/>
          </a:xfrm>
        </p:spPr>
        <p:txBody>
          <a:bodyPr>
            <a:normAutofit lnSpcReduction="10000"/>
          </a:bodyPr>
          <a:lstStyle/>
          <a:p>
            <a:pPr marL="0" indent="0">
              <a:buNone/>
            </a:pPr>
            <a:r>
              <a:rPr lang="en-US" sz="3200" b="1" dirty="0">
                <a:solidFill>
                  <a:srgbClr val="7030A0"/>
                </a:solidFill>
                <a:latin typeface="Times New Roman" pitchFamily="18" charset="0"/>
                <a:cs typeface="Times New Roman" pitchFamily="18" charset="0"/>
              </a:rPr>
              <a:t>Probenecid, valproic acid, and methadone may increase zidovudine.</a:t>
            </a:r>
            <a:r>
              <a:rPr lang="en-US" sz="3200" dirty="0">
                <a:solidFill>
                  <a:srgbClr val="7030A0"/>
                </a:solidFill>
                <a:latin typeface="Times New Roman" pitchFamily="18" charset="0"/>
                <a:cs typeface="Times New Roman" pitchFamily="18" charset="0"/>
              </a:rPr>
              <a:t> </a:t>
            </a:r>
          </a:p>
          <a:p>
            <a:r>
              <a:rPr lang="en-US" sz="3200" dirty="0">
                <a:solidFill>
                  <a:srgbClr val="7030A0"/>
                </a:solidFill>
                <a:latin typeface="Times New Roman" pitchFamily="18" charset="0"/>
                <a:cs typeface="Times New Roman" pitchFamily="18" charset="0"/>
              </a:rPr>
              <a:t>Reduce dosage </a:t>
            </a:r>
          </a:p>
          <a:p>
            <a:r>
              <a:rPr lang="en-US" sz="3200" dirty="0">
                <a:solidFill>
                  <a:srgbClr val="7030A0"/>
                </a:solidFill>
                <a:latin typeface="Times New Roman" pitchFamily="18" charset="0"/>
                <a:cs typeface="Times New Roman" pitchFamily="18" charset="0"/>
              </a:rPr>
              <a:t>Monitor for medication toxicity. </a:t>
            </a:r>
          </a:p>
          <a:p>
            <a:pPr marL="0" indent="0">
              <a:buNone/>
            </a:pPr>
            <a:r>
              <a:rPr lang="en-US" sz="3200" b="1" dirty="0">
                <a:solidFill>
                  <a:srgbClr val="7030A0"/>
                </a:solidFill>
                <a:latin typeface="Times New Roman" pitchFamily="18" charset="0"/>
                <a:cs typeface="Times New Roman" pitchFamily="18" charset="0"/>
              </a:rPr>
              <a:t>Ganciclovir or medications that decrease bone marrow production may further suppress bone marrow. </a:t>
            </a:r>
          </a:p>
          <a:p>
            <a:r>
              <a:rPr lang="en-US" sz="3200" dirty="0">
                <a:solidFill>
                  <a:srgbClr val="7030A0"/>
                </a:solidFill>
                <a:latin typeface="Times New Roman" pitchFamily="18" charset="0"/>
                <a:cs typeface="Times New Roman" pitchFamily="18" charset="0"/>
              </a:rPr>
              <a:t>Use together with caution. </a:t>
            </a:r>
          </a:p>
          <a:p>
            <a:pPr marL="0" indent="0">
              <a:buNone/>
            </a:pPr>
            <a:r>
              <a:rPr lang="en-US" sz="3200" b="1" dirty="0">
                <a:solidFill>
                  <a:srgbClr val="7030A0"/>
                </a:solidFill>
                <a:latin typeface="Times New Roman" pitchFamily="18" charset="0"/>
                <a:cs typeface="Times New Roman" pitchFamily="18" charset="0"/>
              </a:rPr>
              <a:t>Rifampin and ritonavir may reduce zidovudine levels. </a:t>
            </a:r>
          </a:p>
          <a:p>
            <a:r>
              <a:rPr lang="en-US" sz="3200" dirty="0">
                <a:solidFill>
                  <a:srgbClr val="7030A0"/>
                </a:solidFill>
                <a:latin typeface="Times New Roman" pitchFamily="18" charset="0"/>
                <a:cs typeface="Times New Roman" pitchFamily="18" charset="0"/>
              </a:rPr>
              <a:t> Adjust dosage if needed.</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Phenytoin may alter both medication levels</a:t>
            </a:r>
            <a:r>
              <a:rPr lang="en-US" sz="3200" dirty="0">
                <a:solidFill>
                  <a:srgbClr val="7030A0"/>
                </a:solidFill>
                <a:latin typeface="Times New Roman" pitchFamily="18" charset="0"/>
                <a:cs typeface="Times New Roman" pitchFamily="18" charset="0"/>
              </a:rPr>
              <a:t>. </a:t>
            </a:r>
          </a:p>
          <a:p>
            <a:r>
              <a:rPr lang="en-US" sz="3200" dirty="0">
                <a:solidFill>
                  <a:srgbClr val="7030A0"/>
                </a:solidFill>
                <a:latin typeface="Times New Roman" pitchFamily="18" charset="0"/>
                <a:cs typeface="Times New Roman" pitchFamily="18" charset="0"/>
              </a:rPr>
              <a:t> Monitor medication levels.</a:t>
            </a:r>
          </a:p>
        </p:txBody>
      </p:sp>
    </p:spTree>
    <p:extLst>
      <p:ext uri="{BB962C8B-B14F-4D97-AF65-F5344CB8AC3E}">
        <p14:creationId xmlns:p14="http://schemas.microsoft.com/office/powerpoint/2010/main" val="15728465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6F402-621E-490B-8417-425FEEE72FBA}"/>
              </a:ext>
            </a:extLst>
          </p:cNvPr>
          <p:cNvSpPr>
            <a:spLocks noGrp="1"/>
          </p:cNvSpPr>
          <p:nvPr>
            <p:ph type="title"/>
          </p:nvPr>
        </p:nvSpPr>
        <p:spPr>
          <a:xfrm>
            <a:off x="114300" y="1"/>
            <a:ext cx="12077700" cy="1357312"/>
          </a:xfrm>
        </p:spPr>
        <p:txBody>
          <a:bodyPr/>
          <a:lstStyle/>
          <a:p>
            <a:r>
              <a:rPr lang="it-IT" b="1" dirty="0">
                <a:solidFill>
                  <a:srgbClr val="FF0000"/>
                </a:solidFill>
                <a:latin typeface="Times New Roman" pitchFamily="18" charset="0"/>
                <a:cs typeface="Times New Roman" pitchFamily="18" charset="0"/>
              </a:rPr>
              <a:t>Non-nucleoside reverse transcriptase inhibitors (NNRTI 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A1ADFB0-AC97-477A-BB23-82CD6CF3AFA2}"/>
              </a:ext>
            </a:extLst>
          </p:cNvPr>
          <p:cNvSpPr>
            <a:spLocks noGrp="1"/>
          </p:cNvSpPr>
          <p:nvPr>
            <p:ph idx="1"/>
          </p:nvPr>
        </p:nvSpPr>
        <p:spPr>
          <a:xfrm>
            <a:off x="128588" y="1414462"/>
            <a:ext cx="11944350" cy="5443537"/>
          </a:xfrm>
        </p:spPr>
        <p:txBody>
          <a:bodyPr>
            <a:normAutofit fontScale="92500" lnSpcReduction="10000"/>
          </a:bodyPr>
          <a:lstStyle/>
          <a:p>
            <a:pPr>
              <a:buFont typeface="Wingdings" pitchFamily="2" charset="2"/>
              <a:buChar char="q"/>
            </a:pPr>
            <a:r>
              <a:rPr lang="en-US" sz="3200" dirty="0">
                <a:solidFill>
                  <a:srgbClr val="7030A0"/>
                </a:solidFill>
                <a:latin typeface="Times New Roman" pitchFamily="18" charset="0"/>
                <a:cs typeface="Times New Roman" pitchFamily="18" charset="0"/>
              </a:rPr>
              <a:t>Select medication: delavirdine (Rescriptor), efavirenz (Sustiva) </a:t>
            </a:r>
          </a:p>
          <a:p>
            <a:pPr>
              <a:buFont typeface="Wingdings" pitchFamily="2" charset="2"/>
              <a:buChar char="q"/>
            </a:pPr>
            <a:r>
              <a:rPr lang="en-US" sz="3200" dirty="0">
                <a:solidFill>
                  <a:srgbClr val="7030A0"/>
                </a:solidFill>
                <a:latin typeface="Times New Roman" pitchFamily="18" charset="0"/>
                <a:cs typeface="Times New Roman" pitchFamily="18" charset="0"/>
              </a:rPr>
              <a:t> Other Medications: nevirapine (Viramune), etravirine (Intelence)</a:t>
            </a:r>
          </a:p>
          <a:p>
            <a:pPr marL="0" indent="0">
              <a:buNone/>
            </a:pPr>
            <a:r>
              <a:rPr lang="en-US" sz="3200" b="1" dirty="0" smtClean="0">
                <a:solidFill>
                  <a:srgbClr val="7030A0"/>
                </a:solidFill>
                <a:latin typeface="Times New Roman" pitchFamily="18" charset="0"/>
                <a:cs typeface="Times New Roman" pitchFamily="18" charset="0"/>
              </a:rPr>
              <a:t>		Expected </a:t>
            </a:r>
            <a:r>
              <a:rPr lang="en-US" sz="3200" b="1" dirty="0">
                <a:solidFill>
                  <a:srgbClr val="7030A0"/>
                </a:solidFill>
                <a:latin typeface="Times New Roman" pitchFamily="18" charset="0"/>
                <a:cs typeface="Times New Roman" pitchFamily="18" charset="0"/>
              </a:rPr>
              <a:t>Pharmacological Action </a:t>
            </a:r>
          </a:p>
          <a:p>
            <a:r>
              <a:rPr lang="en-US" sz="3200" dirty="0">
                <a:solidFill>
                  <a:srgbClr val="7030A0"/>
                </a:solidFill>
                <a:latin typeface="Times New Roman" pitchFamily="18" charset="0"/>
                <a:cs typeface="Times New Roman" pitchFamily="18" charset="0"/>
              </a:rPr>
              <a:t> NNRTIs act directly on reverse transcriptase to stop HIV reprication</a:t>
            </a:r>
          </a:p>
          <a:p>
            <a:pPr mar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  </a:t>
            </a:r>
          </a:p>
          <a:p>
            <a:pPr>
              <a:buFont typeface="Wingdings" pitchFamily="2" charset="2"/>
              <a:buChar char="q"/>
            </a:pPr>
            <a:r>
              <a:rPr lang="en-US" sz="3200" dirty="0">
                <a:solidFill>
                  <a:srgbClr val="7030A0"/>
                </a:solidFill>
                <a:latin typeface="Times New Roman" pitchFamily="18" charset="0"/>
                <a:cs typeface="Times New Roman" pitchFamily="18" charset="0"/>
              </a:rPr>
              <a:t>Primary HIV-1 infection </a:t>
            </a:r>
          </a:p>
          <a:p>
            <a:pPr>
              <a:buFont typeface="Wingdings" pitchFamily="2" charset="2"/>
              <a:buChar char="q"/>
            </a:pPr>
            <a:r>
              <a:rPr lang="en-US" sz="3200" dirty="0">
                <a:solidFill>
                  <a:srgbClr val="7030A0"/>
                </a:solidFill>
                <a:latin typeface="Times New Roman" pitchFamily="18" charset="0"/>
                <a:cs typeface="Times New Roman" pitchFamily="18" charset="0"/>
              </a:rPr>
              <a:t> Often used in combination with other antiretroviral agents to prevent medication resistance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Route </a:t>
            </a:r>
            <a:r>
              <a:rPr lang="en-US" sz="3200" b="1" dirty="0">
                <a:solidFill>
                  <a:srgbClr val="7030A0"/>
                </a:solidFill>
                <a:latin typeface="Times New Roman" pitchFamily="18" charset="0"/>
                <a:cs typeface="Times New Roman" pitchFamily="18" charset="0"/>
              </a:rPr>
              <a:t>of administration</a:t>
            </a:r>
            <a:r>
              <a:rPr lang="en-US" sz="3200" dirty="0">
                <a:solidFill>
                  <a:srgbClr val="7030A0"/>
                </a:solidFill>
                <a:latin typeface="Times New Roman" pitchFamily="18" charset="0"/>
                <a:cs typeface="Times New Roman" pitchFamily="18" charset="0"/>
              </a:rPr>
              <a:t>:</a:t>
            </a:r>
          </a:p>
          <a:p>
            <a:pPr>
              <a:buFont typeface="Wingdings" pitchFamily="2" charset="2"/>
              <a:buChar char="q"/>
            </a:pPr>
            <a:r>
              <a:rPr lang="en-US" sz="3200" dirty="0">
                <a:solidFill>
                  <a:srgbClr val="7030A0"/>
                </a:solidFill>
                <a:latin typeface="Times New Roman" pitchFamily="18" charset="0"/>
                <a:cs typeface="Times New Roman" pitchFamily="18" charset="0"/>
              </a:rPr>
              <a:t> Oral </a:t>
            </a:r>
          </a:p>
          <a:p>
            <a:pPr>
              <a:buFont typeface="Wingdings" pitchFamily="2" charset="2"/>
              <a:buChar char="q"/>
            </a:pPr>
            <a:r>
              <a:rPr lang="en-US" sz="3200" dirty="0">
                <a:solidFill>
                  <a:srgbClr val="7030A0"/>
                </a:solidFill>
                <a:latin typeface="Times New Roman" pitchFamily="18" charset="0"/>
                <a:cs typeface="Times New Roman" pitchFamily="18" charset="0"/>
              </a:rPr>
              <a:t> Monitor for rash.</a:t>
            </a:r>
          </a:p>
          <a:p>
            <a:pPr>
              <a:buFont typeface="Wingdings" pitchFamily="2" charset="2"/>
              <a:buChar char="q"/>
            </a:pPr>
            <a:endParaRPr lang="en-US" dirty="0"/>
          </a:p>
        </p:txBody>
      </p:sp>
    </p:spTree>
    <p:extLst>
      <p:ext uri="{BB962C8B-B14F-4D97-AF65-F5344CB8AC3E}">
        <p14:creationId xmlns:p14="http://schemas.microsoft.com/office/powerpoint/2010/main" val="5063555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EB31F-5202-48BC-AB91-481A991C212F}"/>
              </a:ext>
            </a:extLst>
          </p:cNvPr>
          <p:cNvSpPr>
            <a:spLocks noGrp="1"/>
          </p:cNvSpPr>
          <p:nvPr>
            <p:ph type="title"/>
          </p:nvPr>
        </p:nvSpPr>
        <p:spPr>
          <a:xfrm>
            <a:off x="214313" y="114301"/>
            <a:ext cx="11844337" cy="1142999"/>
          </a:xfrm>
        </p:spPr>
        <p:txBody>
          <a:bodyPr/>
          <a:lstStyle/>
          <a:p>
            <a:r>
              <a:rPr lang="en-US" b="1" dirty="0">
                <a:solidFill>
                  <a:srgbClr val="FF0000"/>
                </a:solidFill>
                <a:latin typeface="Times New Roman" pitchFamily="18" charset="0"/>
                <a:cs typeface="Times New Roman" pitchFamily="18" charset="0"/>
              </a:rPr>
              <a:t>Sources of </a:t>
            </a:r>
            <a:r>
              <a:rPr lang="en-US" b="1" dirty="0" smtClean="0">
                <a:solidFill>
                  <a:srgbClr val="FF0000"/>
                </a:solidFill>
                <a:latin typeface="Times New Roman" pitchFamily="18" charset="0"/>
                <a:cs typeface="Times New Roman" pitchFamily="18" charset="0"/>
              </a:rPr>
              <a:t>drugs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a:extLst>
              <a:ext uri="{FF2B5EF4-FFF2-40B4-BE49-F238E27FC236}">
                <a16:creationId xmlns="" xmlns:a16="http://schemas.microsoft.com/office/drawing/2014/main" id="{765FAAE9-3AB8-40D3-9894-D9DBDDBBA2CA}"/>
              </a:ext>
            </a:extLst>
          </p:cNvPr>
          <p:cNvSpPr>
            <a:spLocks noGrp="1"/>
          </p:cNvSpPr>
          <p:nvPr>
            <p:ph idx="1"/>
          </p:nvPr>
        </p:nvSpPr>
        <p:spPr>
          <a:xfrm>
            <a:off x="242888" y="1128713"/>
            <a:ext cx="11758612" cy="5529262"/>
          </a:xfrm>
        </p:spPr>
        <p:txBody>
          <a:bodyPr>
            <a:normAutofit/>
          </a:bodyPr>
          <a:lstStyle/>
          <a:p>
            <a:pPr marL="0" indent="0">
              <a:buNone/>
            </a:pPr>
            <a:r>
              <a:rPr lang="en-US" sz="3200" dirty="0">
                <a:solidFill>
                  <a:srgbClr val="7030A0"/>
                </a:solidFill>
                <a:latin typeface="Times New Roman" pitchFamily="18" charset="0"/>
                <a:cs typeface="Times New Roman" pitchFamily="18" charset="0"/>
              </a:rPr>
              <a:t>b) </a:t>
            </a:r>
            <a:r>
              <a:rPr lang="en-US" sz="3200" b="1" dirty="0">
                <a:solidFill>
                  <a:srgbClr val="7030A0"/>
                </a:solidFill>
                <a:latin typeface="Times New Roman" pitchFamily="18" charset="0"/>
                <a:cs typeface="Times New Roman" pitchFamily="18" charset="0"/>
              </a:rPr>
              <a:t>Animal sources: these</a:t>
            </a:r>
            <a:r>
              <a:rPr lang="en-US" sz="3200" dirty="0">
                <a:solidFill>
                  <a:srgbClr val="7030A0"/>
                </a:solidFill>
                <a:latin typeface="Times New Roman" pitchFamily="18" charset="0"/>
                <a:cs typeface="Times New Roman" pitchFamily="18" charset="0"/>
              </a:rPr>
              <a:t> are used to replace human chemicals that are not produced adequately due to disease or genetic problems e.g. </a:t>
            </a:r>
            <a:r>
              <a:rPr lang="en-US" sz="3200" b="1" dirty="0">
                <a:solidFill>
                  <a:srgbClr val="7030A0"/>
                </a:solidFill>
                <a:latin typeface="Times New Roman" pitchFamily="18" charset="0"/>
                <a:cs typeface="Times New Roman" pitchFamily="18" charset="0"/>
              </a:rPr>
              <a:t>insulin</a:t>
            </a:r>
            <a:r>
              <a:rPr lang="en-US" sz="3200" dirty="0">
                <a:solidFill>
                  <a:srgbClr val="7030A0"/>
                </a:solidFill>
                <a:latin typeface="Times New Roman" pitchFamily="18" charset="0"/>
                <a:cs typeface="Times New Roman" pitchFamily="18" charset="0"/>
              </a:rPr>
              <a:t> from pancreases of pigs and cows. </a:t>
            </a:r>
            <a:r>
              <a:rPr lang="en-US" sz="3200" b="1" dirty="0">
                <a:solidFill>
                  <a:srgbClr val="7030A0"/>
                </a:solidFill>
                <a:latin typeface="Times New Roman" pitchFamily="18" charset="0"/>
                <a:cs typeface="Times New Roman" pitchFamily="18" charset="0"/>
              </a:rPr>
              <a:t>Thyroid drugs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growth </a:t>
            </a:r>
            <a:r>
              <a:rPr lang="en-US" sz="3200" dirty="0">
                <a:solidFill>
                  <a:srgbClr val="7030A0"/>
                </a:solidFill>
                <a:latin typeface="Times New Roman" pitchFamily="18" charset="0"/>
                <a:cs typeface="Times New Roman" pitchFamily="18" charset="0"/>
              </a:rPr>
              <a:t>hormone</a:t>
            </a:r>
            <a:r>
              <a:rPr lang="en-US" sz="3200" b="1" dirty="0">
                <a:solidFill>
                  <a:srgbClr val="7030A0"/>
                </a:solidFill>
                <a:latin typeface="Times New Roman" pitchFamily="18" charset="0"/>
                <a:cs typeface="Times New Roman" pitchFamily="18" charset="0"/>
              </a:rPr>
              <a:t> preparations </a:t>
            </a:r>
            <a:r>
              <a:rPr lang="en-US" sz="3200" dirty="0">
                <a:solidFill>
                  <a:srgbClr val="7030A0"/>
                </a:solidFill>
                <a:latin typeface="Times New Roman" pitchFamily="18" charset="0"/>
                <a:cs typeface="Times New Roman" pitchFamily="18" charset="0"/>
              </a:rPr>
              <a:t>from animals hypothalamus. Despite these animal sources most of these products are being currently produced synthetically which  provides purer and safer products than animal sources.</a:t>
            </a:r>
          </a:p>
          <a:p>
            <a:pPr marL="0" indent="0">
              <a:buNone/>
            </a:pPr>
            <a:r>
              <a:rPr lang="en-US" sz="3200" dirty="0">
                <a:solidFill>
                  <a:srgbClr val="7030A0"/>
                </a:solidFill>
                <a:latin typeface="Times New Roman" pitchFamily="18" charset="0"/>
                <a:cs typeface="Times New Roman" pitchFamily="18" charset="0"/>
              </a:rPr>
              <a:t>c)</a:t>
            </a:r>
            <a:r>
              <a:rPr lang="en-US" sz="3200" b="1" dirty="0">
                <a:solidFill>
                  <a:srgbClr val="7030A0"/>
                </a:solidFill>
                <a:latin typeface="Times New Roman" pitchFamily="18" charset="0"/>
                <a:cs typeface="Times New Roman" pitchFamily="18" charset="0"/>
              </a:rPr>
              <a:t>Inorganic sources: </a:t>
            </a:r>
            <a:r>
              <a:rPr lang="en-US" sz="3200" dirty="0">
                <a:solidFill>
                  <a:srgbClr val="7030A0"/>
                </a:solidFill>
                <a:latin typeface="Times New Roman" pitchFamily="18" charset="0"/>
                <a:cs typeface="Times New Roman" pitchFamily="18" charset="0"/>
              </a:rPr>
              <a:t>salts of various elements have therapeutic effect in the human body e.g., </a:t>
            </a:r>
            <a:r>
              <a:rPr lang="en-US" sz="3200" b="1" dirty="0">
                <a:solidFill>
                  <a:srgbClr val="7030A0"/>
                </a:solidFill>
                <a:latin typeface="Times New Roman" pitchFamily="18" charset="0"/>
                <a:cs typeface="Times New Roman" pitchFamily="18" charset="0"/>
              </a:rPr>
              <a:t>aluminum </a:t>
            </a:r>
            <a:r>
              <a:rPr lang="en-US" sz="3200" dirty="0">
                <a:solidFill>
                  <a:srgbClr val="7030A0"/>
                </a:solidFill>
                <a:latin typeface="Times New Roman" pitchFamily="18" charset="0"/>
                <a:cs typeface="Times New Roman" pitchFamily="18" charset="0"/>
              </a:rPr>
              <a:t>  ( used as antacids),</a:t>
            </a:r>
            <a:r>
              <a:rPr lang="en-US" sz="3200" b="1" dirty="0">
                <a:solidFill>
                  <a:srgbClr val="7030A0"/>
                </a:solidFill>
                <a:latin typeface="Times New Roman" pitchFamily="18" charset="0"/>
                <a:cs typeface="Times New Roman" pitchFamily="18" charset="0"/>
              </a:rPr>
              <a:t>fluoride(</a:t>
            </a:r>
            <a:r>
              <a:rPr lang="en-US" sz="3200" dirty="0">
                <a:solidFill>
                  <a:srgbClr val="7030A0"/>
                </a:solidFill>
                <a:latin typeface="Times New Roman" pitchFamily="18" charset="0"/>
                <a:cs typeface="Times New Roman" pitchFamily="18" charset="0"/>
              </a:rPr>
              <a:t> used to prevent dental cavities and osteoporosis), </a:t>
            </a:r>
            <a:r>
              <a:rPr lang="en-US" sz="3200" b="1" dirty="0">
                <a:solidFill>
                  <a:srgbClr val="7030A0"/>
                </a:solidFill>
                <a:latin typeface="Times New Roman" pitchFamily="18" charset="0"/>
                <a:cs typeface="Times New Roman" pitchFamily="18" charset="0"/>
              </a:rPr>
              <a:t>gold( </a:t>
            </a:r>
            <a:r>
              <a:rPr lang="en-US" sz="3200" dirty="0">
                <a:solidFill>
                  <a:srgbClr val="7030A0"/>
                </a:solidFill>
                <a:latin typeface="Times New Roman" pitchFamily="18" charset="0"/>
                <a:cs typeface="Times New Roman" pitchFamily="18" charset="0"/>
              </a:rPr>
              <a:t>used  for rheumatoid arthritis)</a:t>
            </a:r>
            <a:r>
              <a:rPr lang="en-US" sz="3200" b="1" dirty="0">
                <a:solidFill>
                  <a:srgbClr val="7030A0"/>
                </a:solidFill>
                <a:latin typeface="Times New Roman" pitchFamily="18" charset="0"/>
                <a:cs typeface="Times New Roman" pitchFamily="18" charset="0"/>
              </a:rPr>
              <a:t>, iron( </a:t>
            </a:r>
            <a:r>
              <a:rPr lang="en-US" sz="3200" dirty="0">
                <a:solidFill>
                  <a:srgbClr val="7030A0"/>
                </a:solidFill>
                <a:latin typeface="Times New Roman" pitchFamily="18" charset="0"/>
                <a:cs typeface="Times New Roman" pitchFamily="18" charset="0"/>
              </a:rPr>
              <a:t>used for anemia) and </a:t>
            </a:r>
            <a:r>
              <a:rPr lang="en-US" sz="3200" b="1" dirty="0">
                <a:solidFill>
                  <a:srgbClr val="7030A0"/>
                </a:solidFill>
                <a:latin typeface="Times New Roman" pitchFamily="18" charset="0"/>
                <a:cs typeface="Times New Roman" pitchFamily="18" charset="0"/>
              </a:rPr>
              <a:t>potassium</a:t>
            </a:r>
            <a:r>
              <a:rPr lang="en-US" sz="3200" dirty="0">
                <a:solidFill>
                  <a:srgbClr val="7030A0"/>
                </a:solidFill>
                <a:latin typeface="Times New Roman" pitchFamily="18" charset="0"/>
                <a:cs typeface="Times New Roman" pitchFamily="18" charset="0"/>
              </a:rPr>
              <a:t> (used in potassium K+ supplements.)</a:t>
            </a:r>
          </a:p>
          <a:p>
            <a:pPr marL="0" indent="0">
              <a:buNone/>
            </a:pPr>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4081855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7F4C3-673E-4653-8AD2-909B7B605FBE}"/>
              </a:ext>
            </a:extLst>
          </p:cNvPr>
          <p:cNvSpPr>
            <a:spLocks noGrp="1"/>
          </p:cNvSpPr>
          <p:nvPr>
            <p:ph type="title"/>
          </p:nvPr>
        </p:nvSpPr>
        <p:spPr>
          <a:xfrm>
            <a:off x="114300" y="1"/>
            <a:ext cx="12077700" cy="1042987"/>
          </a:xfrm>
        </p:spPr>
        <p:txBody>
          <a:bodyPr>
            <a:normAutofit/>
          </a:bodyPr>
          <a:lstStyle/>
          <a:p>
            <a:r>
              <a:rPr lang="en-US" sz="4800" b="1" dirty="0" smtClean="0">
                <a:solidFill>
                  <a:srgbClr val="FF0000"/>
                </a:solidFill>
                <a:latin typeface="Times New Roman" pitchFamily="18" charset="0"/>
                <a:ea typeface="+mn-ea"/>
                <a:cs typeface="Times New Roman" pitchFamily="18" charset="0"/>
              </a:rPr>
              <a:t>Adverse Effects</a:t>
            </a:r>
            <a:endParaRPr lang="en-US" sz="8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1345C0F-51DE-44E5-9B59-A07DD8D217E9}"/>
              </a:ext>
            </a:extLst>
          </p:cNvPr>
          <p:cNvSpPr>
            <a:spLocks noGrp="1"/>
          </p:cNvSpPr>
          <p:nvPr>
            <p:ph idx="1"/>
          </p:nvPr>
        </p:nvSpPr>
        <p:spPr>
          <a:xfrm>
            <a:off x="128588" y="1228725"/>
            <a:ext cx="11944350" cy="5486400"/>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Rash, which may become serious and lead to Steven’s-Johnson syndrome </a:t>
            </a:r>
          </a:p>
          <a:p>
            <a:pPr>
              <a:buFont typeface="Wingdings" pitchFamily="2" charset="2"/>
              <a:buChar char="ü"/>
            </a:pPr>
            <a:r>
              <a:rPr lang="en-US" sz="3200" dirty="0">
                <a:solidFill>
                  <a:srgbClr val="7030A0"/>
                </a:solidFill>
                <a:latin typeface="Times New Roman" pitchFamily="18" charset="0"/>
                <a:cs typeface="Times New Roman" pitchFamily="18" charset="0"/>
              </a:rPr>
              <a:t> Monitor for rash. </a:t>
            </a:r>
          </a:p>
          <a:p>
            <a:pPr>
              <a:buFont typeface="Wingdings" pitchFamily="2" charset="2"/>
              <a:buChar char="ü"/>
            </a:pPr>
            <a:r>
              <a:rPr lang="en-US" sz="3200" dirty="0">
                <a:solidFill>
                  <a:srgbClr val="7030A0"/>
                </a:solidFill>
                <a:latin typeface="Times New Roman" pitchFamily="18" charset="0"/>
                <a:cs typeface="Times New Roman" pitchFamily="18" charset="0"/>
              </a:rPr>
              <a:t>Treat with diphenhydramine (Benadryl), if prescribed. </a:t>
            </a:r>
          </a:p>
          <a:p>
            <a:pPr>
              <a:buFont typeface="Wingdings" pitchFamily="2" charset="2"/>
              <a:buChar char="ü"/>
            </a:pPr>
            <a:r>
              <a:rPr lang="en-US" sz="3200" dirty="0">
                <a:solidFill>
                  <a:srgbClr val="7030A0"/>
                </a:solidFill>
                <a:latin typeface="Times New Roman" pitchFamily="18" charset="0"/>
                <a:cs typeface="Times New Roman" pitchFamily="18" charset="0"/>
              </a:rPr>
              <a:t> Notify the provider for fever or blistering.</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Flu-like </a:t>
            </a:r>
            <a:r>
              <a:rPr lang="en-US" sz="3200" b="1" dirty="0">
                <a:solidFill>
                  <a:srgbClr val="7030A0"/>
                </a:solidFill>
                <a:latin typeface="Times New Roman" pitchFamily="18" charset="0"/>
                <a:cs typeface="Times New Roman" pitchFamily="18" charset="0"/>
              </a:rPr>
              <a:t>symptoms, headache, fatigue </a:t>
            </a:r>
          </a:p>
          <a:p>
            <a:pPr>
              <a:buFont typeface="Wingdings" pitchFamily="2" charset="2"/>
              <a:buChar char="ü"/>
            </a:pPr>
            <a:r>
              <a:rPr lang="en-US" sz="3200" dirty="0">
                <a:solidFill>
                  <a:srgbClr val="7030A0"/>
                </a:solidFill>
                <a:latin typeface="Times New Roman" pitchFamily="18" charset="0"/>
                <a:cs typeface="Times New Roman" pitchFamily="18" charset="0"/>
              </a:rPr>
              <a:t> Monitor for adverse reactions. </a:t>
            </a:r>
          </a:p>
          <a:p>
            <a:pPr>
              <a:buFont typeface="Wingdings" pitchFamily="2" charset="2"/>
              <a:buChar char="ü"/>
            </a:pPr>
            <a:r>
              <a:rPr lang="en-US" sz="3200" dirty="0">
                <a:solidFill>
                  <a:srgbClr val="7030A0"/>
                </a:solidFill>
                <a:latin typeface="Times New Roman" pitchFamily="18" charset="0"/>
                <a:cs typeface="Times New Roman" pitchFamily="18" charset="0"/>
              </a:rPr>
              <a:t> Encourage rest and adequate oral fluid intake</a:t>
            </a:r>
          </a:p>
        </p:txBody>
      </p:sp>
    </p:spTree>
    <p:extLst>
      <p:ext uri="{BB962C8B-B14F-4D97-AF65-F5344CB8AC3E}">
        <p14:creationId xmlns:p14="http://schemas.microsoft.com/office/powerpoint/2010/main" val="37531287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37D0EC3-679E-4725-8446-551639D0F0BA}"/>
              </a:ext>
            </a:extLst>
          </p:cNvPr>
          <p:cNvSpPr>
            <a:spLocks noGrp="1"/>
          </p:cNvSpPr>
          <p:nvPr>
            <p:ph idx="1"/>
          </p:nvPr>
        </p:nvSpPr>
        <p:spPr>
          <a:xfrm>
            <a:off x="114299" y="128588"/>
            <a:ext cx="11972925" cy="6729412"/>
          </a:xfrm>
        </p:spPr>
        <p:txBody>
          <a:bodyPr/>
          <a:lstStyle/>
          <a:p>
            <a:pPr marL="0" indent="0">
              <a:buNone/>
            </a:pPr>
            <a:r>
              <a:rPr lang="en-US" sz="4400" b="1" dirty="0">
                <a:solidFill>
                  <a:srgbClr val="FF0000"/>
                </a:solidFill>
                <a:latin typeface="Times New Roman" panose="02020603050405020304" pitchFamily="18" charset="0"/>
                <a:cs typeface="Times New Roman" panose="02020603050405020304" pitchFamily="18" charset="0"/>
              </a:rPr>
              <a:t>Contraindications/Precautions </a:t>
            </a:r>
          </a:p>
          <a:p>
            <a:endParaRPr lang="en-US"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US" dirty="0" smtClean="0">
                <a:solidFill>
                  <a:srgbClr val="7030A0"/>
                </a:solidFill>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NNRTIs are Pregnancy Risk Category C. </a:t>
            </a:r>
          </a:p>
          <a:p>
            <a:pPr>
              <a:buFont typeface="Wingdings" pitchFamily="2" charset="2"/>
              <a:buChar char="q"/>
            </a:pPr>
            <a:r>
              <a:rPr lang="en-US" sz="3200" dirty="0">
                <a:solidFill>
                  <a:srgbClr val="7030A0"/>
                </a:solidFill>
                <a:latin typeface="Times New Roman" panose="02020603050405020304" pitchFamily="18" charset="0"/>
                <a:cs typeface="Times New Roman" panose="02020603050405020304" pitchFamily="18" charset="0"/>
              </a:rPr>
              <a:t>These medications are contraindicated in clients with medication hypersensitivity. </a:t>
            </a:r>
          </a:p>
          <a:p>
            <a:pPr>
              <a:buFont typeface="Wingdings" pitchFamily="2" charset="2"/>
              <a:buChar char="q"/>
            </a:pPr>
            <a:r>
              <a:rPr lang="en-US" sz="3200" dirty="0">
                <a:solidFill>
                  <a:srgbClr val="7030A0"/>
                </a:solidFill>
                <a:latin typeface="Times New Roman" panose="02020603050405020304" pitchFamily="18" charset="0"/>
                <a:cs typeface="Times New Roman" panose="02020603050405020304" pitchFamily="18" charset="0"/>
              </a:rPr>
              <a:t> Use with caution in clients who have liver disease.</a:t>
            </a:r>
          </a:p>
        </p:txBody>
      </p:sp>
    </p:spTree>
    <p:extLst>
      <p:ext uri="{BB962C8B-B14F-4D97-AF65-F5344CB8AC3E}">
        <p14:creationId xmlns:p14="http://schemas.microsoft.com/office/powerpoint/2010/main" val="37733747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88C1F6-90A4-437F-BA03-B36093E74335}"/>
              </a:ext>
            </a:extLst>
          </p:cNvPr>
          <p:cNvSpPr>
            <a:spLocks noGrp="1"/>
          </p:cNvSpPr>
          <p:nvPr>
            <p:ph type="title"/>
          </p:nvPr>
        </p:nvSpPr>
        <p:spPr>
          <a:xfrm>
            <a:off x="0" y="1"/>
            <a:ext cx="12192000" cy="1185862"/>
          </a:xfrm>
        </p:spPr>
        <p:txBody>
          <a:bodyPr>
            <a:normAutofit/>
          </a:bodyPr>
          <a:lstStyle/>
          <a:p>
            <a:r>
              <a:rPr lang="en-US" sz="4800" b="1" dirty="0" smtClean="0">
                <a:solidFill>
                  <a:srgbClr val="FF0000"/>
                </a:solidFill>
                <a:latin typeface="Times New Roman" pitchFamily="18" charset="0"/>
                <a:cs typeface="Times New Roman" pitchFamily="18" charset="0"/>
              </a:rPr>
              <a:t>Precautions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83ECB6C-CCA4-434E-8DF3-C3C779AAF385}"/>
              </a:ext>
            </a:extLst>
          </p:cNvPr>
          <p:cNvSpPr>
            <a:spLocks noGrp="1"/>
          </p:cNvSpPr>
          <p:nvPr>
            <p:ph idx="1"/>
          </p:nvPr>
        </p:nvSpPr>
        <p:spPr>
          <a:xfrm>
            <a:off x="128588" y="1157287"/>
            <a:ext cx="11944350" cy="5557837"/>
          </a:xfrm>
        </p:spPr>
        <p:txBody>
          <a:bodyPr>
            <a:noAutofit/>
          </a:bodyPr>
          <a:lstStyle/>
          <a:p>
            <a:pPr marL="0" indent="0">
              <a:buNone/>
            </a:pPr>
            <a:r>
              <a:rPr lang="en-US" sz="2400" b="1" dirty="0">
                <a:solidFill>
                  <a:srgbClr val="7030A0"/>
                </a:solidFill>
                <a:latin typeface="Times New Roman" pitchFamily="18" charset="0"/>
                <a:cs typeface="Times New Roman" pitchFamily="18" charset="0"/>
              </a:rPr>
              <a:t>Antacids may decrease absorption of delavirdine. </a:t>
            </a:r>
          </a:p>
          <a:p>
            <a:r>
              <a:rPr lang="en-US" sz="2400" dirty="0">
                <a:solidFill>
                  <a:srgbClr val="7030A0"/>
                </a:solidFill>
                <a:latin typeface="Times New Roman" pitchFamily="18" charset="0"/>
                <a:cs typeface="Times New Roman" pitchFamily="18" charset="0"/>
              </a:rPr>
              <a:t> Allow 1 hr. between medications.</a:t>
            </a:r>
          </a:p>
          <a:p>
            <a:pPr marL="0" indent="0">
              <a:buNone/>
            </a:pPr>
            <a:r>
              <a:rPr lang="en-US" sz="2400" b="1" dirty="0">
                <a:solidFill>
                  <a:srgbClr val="7030A0"/>
                </a:solidFill>
                <a:latin typeface="Times New Roman" pitchFamily="18" charset="0"/>
                <a:cs typeface="Times New Roman" pitchFamily="18" charset="0"/>
              </a:rPr>
              <a:t> NNRTIs may increase effects of amphetamines, antihistamines, calcium channel blockers, ergot alkaloids, quinidine, warfarin, and others. </a:t>
            </a:r>
          </a:p>
          <a:p>
            <a:r>
              <a:rPr lang="en-US" sz="2400" dirty="0">
                <a:solidFill>
                  <a:srgbClr val="7030A0"/>
                </a:solidFill>
                <a:latin typeface="Times New Roman" pitchFamily="18" charset="0"/>
                <a:cs typeface="Times New Roman" pitchFamily="18" charset="0"/>
              </a:rPr>
              <a:t> Monitor for medication toxicity. </a:t>
            </a:r>
          </a:p>
          <a:p>
            <a:pPr marL="0" indent="0">
              <a:buNone/>
            </a:pPr>
            <a:r>
              <a:rPr lang="en-US" sz="2400" b="1" dirty="0">
                <a:solidFill>
                  <a:srgbClr val="7030A0"/>
                </a:solidFill>
                <a:latin typeface="Times New Roman" pitchFamily="18" charset="0"/>
                <a:cs typeface="Times New Roman" pitchFamily="18" charset="0"/>
              </a:rPr>
              <a:t>Rifampin and phenytoin may cause decrease in levels of delavirdine</a:t>
            </a:r>
            <a:r>
              <a:rPr lang="en-US" sz="2400" dirty="0">
                <a:solidFill>
                  <a:srgbClr val="7030A0"/>
                </a:solidFill>
                <a:latin typeface="Times New Roman" pitchFamily="18" charset="0"/>
                <a:cs typeface="Times New Roman" pitchFamily="18" charset="0"/>
              </a:rPr>
              <a:t>. </a:t>
            </a:r>
          </a:p>
          <a:p>
            <a:r>
              <a:rPr lang="en-US" sz="2400" dirty="0">
                <a:solidFill>
                  <a:srgbClr val="7030A0"/>
                </a:solidFill>
                <a:latin typeface="Times New Roman" pitchFamily="18" charset="0"/>
                <a:cs typeface="Times New Roman" pitchFamily="18" charset="0"/>
              </a:rPr>
              <a:t> Do not use together.</a:t>
            </a:r>
          </a:p>
          <a:p>
            <a:pPr marL="0" indent="0">
              <a:buNone/>
            </a:pPr>
            <a:r>
              <a:rPr lang="en-US" sz="2400" b="1" dirty="0">
                <a:solidFill>
                  <a:srgbClr val="7030A0"/>
                </a:solidFill>
                <a:latin typeface="Times New Roman" pitchFamily="18" charset="0"/>
                <a:cs typeface="Times New Roman" pitchFamily="18" charset="0"/>
              </a:rPr>
              <a:t>Didanosine may reduce both medications’ absorption</a:t>
            </a:r>
            <a:r>
              <a:rPr lang="en-US" sz="2400" dirty="0">
                <a:solidFill>
                  <a:srgbClr val="7030A0"/>
                </a:solidFill>
                <a:latin typeface="Times New Roman" pitchFamily="18" charset="0"/>
                <a:cs typeface="Times New Roman" pitchFamily="18" charset="0"/>
              </a:rPr>
              <a:t>. </a:t>
            </a:r>
          </a:p>
          <a:p>
            <a:pPr marL="0" indent="0">
              <a:buNone/>
            </a:pPr>
            <a:r>
              <a:rPr lang="en-US" sz="2400" dirty="0">
                <a:solidFill>
                  <a:srgbClr val="7030A0"/>
                </a:solidFill>
                <a:latin typeface="Times New Roman" pitchFamily="18" charset="0"/>
                <a:cs typeface="Times New Roman" pitchFamily="18" charset="0"/>
              </a:rPr>
              <a:t> Allow 1 hour between medications.</a:t>
            </a:r>
          </a:p>
          <a:p>
            <a:pPr marL="0" indent="0">
              <a:buNone/>
            </a:pPr>
            <a:r>
              <a:rPr lang="en-US" sz="2400" b="1" dirty="0">
                <a:solidFill>
                  <a:srgbClr val="7030A0"/>
                </a:solidFill>
                <a:latin typeface="Times New Roman" pitchFamily="18" charset="0"/>
                <a:cs typeface="Times New Roman" pitchFamily="18" charset="0"/>
              </a:rPr>
              <a:t>NNRTIs hypotension and changes in vision</a:t>
            </a:r>
            <a:r>
              <a:rPr lang="en-US" sz="2400" dirty="0">
                <a:solidFill>
                  <a:srgbClr val="7030A0"/>
                </a:solidFill>
                <a:latin typeface="Times New Roman" pitchFamily="18" charset="0"/>
                <a:cs typeface="Times New Roman" pitchFamily="18" charset="0"/>
              </a:rPr>
              <a:t>.</a:t>
            </a:r>
          </a:p>
          <a:p>
            <a:r>
              <a:rPr lang="en-US" sz="2400" dirty="0">
                <a:solidFill>
                  <a:srgbClr val="7030A0"/>
                </a:solidFill>
                <a:latin typeface="Times New Roman" pitchFamily="18" charset="0"/>
                <a:cs typeface="Times New Roman" pitchFamily="18" charset="0"/>
              </a:rPr>
              <a:t>  may cause increase in sildenafil level. </a:t>
            </a:r>
          </a:p>
          <a:p>
            <a:r>
              <a:rPr lang="en-US" sz="2400" dirty="0">
                <a:solidFill>
                  <a:srgbClr val="7030A0"/>
                </a:solidFill>
                <a:latin typeface="Times New Roman" pitchFamily="18" charset="0"/>
                <a:cs typeface="Times New Roman" pitchFamily="18" charset="0"/>
              </a:rPr>
              <a:t> Monitor for Use together with caution. </a:t>
            </a:r>
          </a:p>
        </p:txBody>
      </p:sp>
    </p:spTree>
    <p:extLst>
      <p:ext uri="{BB962C8B-B14F-4D97-AF65-F5344CB8AC3E}">
        <p14:creationId xmlns:p14="http://schemas.microsoft.com/office/powerpoint/2010/main" val="13829500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34DD1-E90A-4726-AD6B-D09555BA19A9}"/>
              </a:ext>
            </a:extLst>
          </p:cNvPr>
          <p:cNvSpPr>
            <a:spLocks noGrp="1"/>
          </p:cNvSpPr>
          <p:nvPr>
            <p:ph type="title"/>
          </p:nvPr>
        </p:nvSpPr>
        <p:spPr>
          <a:xfrm>
            <a:off x="185738" y="1"/>
            <a:ext cx="10969942" cy="1066800"/>
          </a:xfrm>
        </p:spPr>
        <p:txBody>
          <a:bodyPr/>
          <a:lstStyle/>
          <a:p>
            <a:r>
              <a:rPr lang="en-US" dirty="0"/>
              <a:t>     </a:t>
            </a:r>
            <a:r>
              <a:rPr lang="en-US" sz="4800" b="1" dirty="0" smtClean="0">
                <a:solidFill>
                  <a:srgbClr val="FF0000"/>
                </a:solidFill>
                <a:latin typeface="Times New Roman" pitchFamily="18" charset="0"/>
                <a:cs typeface="Times New Roman" pitchFamily="18" charset="0"/>
              </a:rPr>
              <a:t>Protease </a:t>
            </a:r>
            <a:r>
              <a:rPr lang="en-US" sz="4800" b="1" dirty="0">
                <a:solidFill>
                  <a:srgbClr val="FF0000"/>
                </a:solidFill>
                <a:latin typeface="Times New Roman" pitchFamily="18" charset="0"/>
                <a:cs typeface="Times New Roman" pitchFamily="18" charset="0"/>
              </a:rPr>
              <a:t>inhibitors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DAAC68B-8DF1-4527-AAD8-425D4B6921EB}"/>
              </a:ext>
            </a:extLst>
          </p:cNvPr>
          <p:cNvSpPr>
            <a:spLocks noGrp="1"/>
          </p:cNvSpPr>
          <p:nvPr>
            <p:ph idx="1"/>
          </p:nvPr>
        </p:nvSpPr>
        <p:spPr>
          <a:xfrm>
            <a:off x="100014" y="871537"/>
            <a:ext cx="12091986" cy="5986463"/>
          </a:xfrm>
        </p:spPr>
        <p:txBody>
          <a:bodyPr>
            <a:noAutofit/>
          </a:bodyPr>
          <a:lstStyle/>
          <a:p>
            <a:pPr marL="0" indent="0">
              <a:buNone/>
            </a:pPr>
            <a:r>
              <a:rPr lang="en-US" sz="2400" b="1" dirty="0">
                <a:solidFill>
                  <a:srgbClr val="7030A0"/>
                </a:solidFill>
                <a:cs typeface="Times New Roman" panose="02020603050405020304" pitchFamily="18" charset="0"/>
              </a:rPr>
              <a:t>Members of this group are</a:t>
            </a:r>
            <a:r>
              <a:rPr lang="en-US" sz="2400" dirty="0">
                <a:solidFill>
                  <a:srgbClr val="7030A0"/>
                </a:solidFill>
                <a:cs typeface="Times New Roman" panose="02020603050405020304" pitchFamily="18" charset="0"/>
              </a:rPr>
              <a:t>;</a:t>
            </a:r>
          </a:p>
          <a:p>
            <a:pPr marL="0" indent="0">
              <a:buNone/>
            </a:pPr>
            <a:r>
              <a:rPr lang="en-US" sz="2400" dirty="0">
                <a:solidFill>
                  <a:srgbClr val="7030A0"/>
                </a:solidFill>
                <a:cs typeface="Times New Roman" panose="02020603050405020304" pitchFamily="18" charset="0"/>
              </a:rPr>
              <a:t> ritonavir (Norvir)  </a:t>
            </a:r>
          </a:p>
          <a:p>
            <a:pPr marL="0" indent="0">
              <a:buNone/>
            </a:pPr>
            <a:r>
              <a:rPr lang="en-US" sz="2400" dirty="0">
                <a:solidFill>
                  <a:srgbClr val="7030A0"/>
                </a:solidFill>
                <a:cs typeface="Times New Roman" panose="02020603050405020304" pitchFamily="18" charset="0"/>
              </a:rPr>
              <a:t> Saquinavir (Invirase) </a:t>
            </a:r>
          </a:p>
          <a:p>
            <a:pPr marL="0" indent="0">
              <a:buNone/>
            </a:pPr>
            <a:r>
              <a:rPr lang="en-US" sz="2400" dirty="0">
                <a:solidFill>
                  <a:srgbClr val="7030A0"/>
                </a:solidFill>
                <a:cs typeface="Times New Roman" panose="02020603050405020304" pitchFamily="18" charset="0"/>
              </a:rPr>
              <a:t>Indinavir (Crixivan) </a:t>
            </a:r>
          </a:p>
          <a:p>
            <a:pPr marL="0" indent="0">
              <a:buNone/>
            </a:pPr>
            <a:r>
              <a:rPr lang="en-US" sz="2400" dirty="0">
                <a:solidFill>
                  <a:srgbClr val="7030A0"/>
                </a:solidFill>
                <a:cs typeface="Times New Roman" panose="02020603050405020304" pitchFamily="18" charset="0"/>
              </a:rPr>
              <a:t> Amprenavir (Agenerase) </a:t>
            </a:r>
          </a:p>
          <a:p>
            <a:pPr marL="0" indent="0">
              <a:buNone/>
            </a:pPr>
            <a:r>
              <a:rPr lang="en-US" sz="2400" dirty="0">
                <a:solidFill>
                  <a:srgbClr val="7030A0"/>
                </a:solidFill>
                <a:cs typeface="Times New Roman" panose="02020603050405020304" pitchFamily="18" charset="0"/>
              </a:rPr>
              <a:t>Nelfinavir (Viracept) </a:t>
            </a:r>
          </a:p>
          <a:p>
            <a:pPr marL="0" indent="0">
              <a:buNone/>
            </a:pPr>
            <a:r>
              <a:rPr lang="en-US" sz="2400" dirty="0">
                <a:solidFill>
                  <a:srgbClr val="7030A0"/>
                </a:solidFill>
                <a:cs typeface="Times New Roman" panose="02020603050405020304" pitchFamily="18" charset="0"/>
              </a:rPr>
              <a:t> </a:t>
            </a:r>
            <a:r>
              <a:rPr lang="en-US" sz="2400" b="1" dirty="0">
                <a:solidFill>
                  <a:srgbClr val="7030A0"/>
                </a:solidFill>
                <a:cs typeface="Times New Roman" panose="02020603050405020304" pitchFamily="18" charset="0"/>
              </a:rPr>
              <a:t>Mechanism Of Action </a:t>
            </a:r>
          </a:p>
          <a:p>
            <a:pPr marL="0" indent="0">
              <a:buNone/>
            </a:pPr>
            <a:r>
              <a:rPr lang="en-US" sz="2400" dirty="0">
                <a:solidFill>
                  <a:srgbClr val="7030A0"/>
                </a:solidFill>
                <a:cs typeface="Times New Roman" panose="02020603050405020304" pitchFamily="18" charset="0"/>
              </a:rPr>
              <a:t>Protease inhibitors act against HIV-1 and HIV-2 to alter and inactivate the virus by inhibiting enzymes needed for HIV replication. </a:t>
            </a:r>
          </a:p>
          <a:p>
            <a:pPr marL="0" indent="0">
              <a:buNone/>
            </a:pPr>
            <a:r>
              <a:rPr lang="en-US" sz="2400" dirty="0">
                <a:solidFill>
                  <a:srgbClr val="7030A0"/>
                </a:solidFill>
                <a:cs typeface="Times New Roman" panose="02020603050405020304" pitchFamily="18" charset="0"/>
              </a:rPr>
              <a:t> </a:t>
            </a:r>
            <a:r>
              <a:rPr lang="en-US" sz="2400" b="1" dirty="0">
                <a:solidFill>
                  <a:srgbClr val="7030A0"/>
                </a:solidFill>
                <a:cs typeface="Times New Roman" panose="02020603050405020304" pitchFamily="18" charset="0"/>
              </a:rPr>
              <a:t>Indication</a:t>
            </a:r>
          </a:p>
          <a:p>
            <a:pPr marL="0" indent="0">
              <a:buNone/>
            </a:pPr>
            <a:r>
              <a:rPr lang="en-US" sz="2400" b="1" dirty="0">
                <a:solidFill>
                  <a:srgbClr val="7030A0"/>
                </a:solidFill>
                <a:cs typeface="Times New Roman" panose="02020603050405020304" pitchFamily="18" charset="0"/>
              </a:rPr>
              <a:t> </a:t>
            </a:r>
            <a:r>
              <a:rPr lang="en-US" sz="2400" dirty="0">
                <a:solidFill>
                  <a:srgbClr val="7030A0"/>
                </a:solidFill>
                <a:cs typeface="Times New Roman" panose="02020603050405020304" pitchFamily="18" charset="0"/>
              </a:rPr>
              <a:t>Used to treat HIV infections </a:t>
            </a:r>
          </a:p>
          <a:p>
            <a:pPr marL="0" indent="0">
              <a:buNone/>
            </a:pPr>
            <a:r>
              <a:rPr lang="en-US" sz="2400" dirty="0">
                <a:solidFill>
                  <a:srgbClr val="7030A0"/>
                </a:solidFill>
                <a:cs typeface="Times New Roman" panose="02020603050405020304" pitchFamily="18" charset="0"/>
              </a:rPr>
              <a:t>Should be used with another antiretroviral medication to reduce medication resistance</a:t>
            </a:r>
          </a:p>
          <a:p>
            <a:pPr marL="0" indent="0">
              <a:buNone/>
            </a:pPr>
            <a:r>
              <a:rPr lang="en-US" sz="2400" b="1" dirty="0">
                <a:solidFill>
                  <a:srgbClr val="7030A0"/>
                </a:solidFill>
                <a:ea typeface="+mj-ea"/>
                <a:cs typeface="Times New Roman" panose="02020603050405020304" pitchFamily="18" charset="0"/>
              </a:rPr>
              <a:t> Route of administration</a:t>
            </a:r>
            <a:r>
              <a:rPr lang="en-US" sz="2400" dirty="0">
                <a:solidFill>
                  <a:srgbClr val="7030A0"/>
                </a:solidFill>
                <a:ea typeface="+mj-ea"/>
                <a:cs typeface="Times New Roman" panose="02020603050405020304" pitchFamily="18" charset="0"/>
              </a:rPr>
              <a:t>: Oral</a:t>
            </a:r>
            <a:endParaRPr lang="en-US" sz="2400"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39558823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CF9F1-4F75-49A4-87A2-07DE85909AD1}"/>
              </a:ext>
            </a:extLst>
          </p:cNvPr>
          <p:cNvSpPr>
            <a:spLocks noGrp="1"/>
          </p:cNvSpPr>
          <p:nvPr>
            <p:ph type="title"/>
          </p:nvPr>
        </p:nvSpPr>
        <p:spPr>
          <a:xfrm>
            <a:off x="128588" y="1"/>
            <a:ext cx="12063412" cy="1028699"/>
          </a:xfrm>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Adverse Effects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E352C04-8259-48AD-BA76-5754FA9E077B}"/>
              </a:ext>
            </a:extLst>
          </p:cNvPr>
          <p:cNvSpPr>
            <a:spLocks noGrp="1"/>
          </p:cNvSpPr>
          <p:nvPr>
            <p:ph idx="1"/>
          </p:nvPr>
        </p:nvSpPr>
        <p:spPr>
          <a:xfrm>
            <a:off x="128588" y="1100138"/>
            <a:ext cx="11944350" cy="5757862"/>
          </a:xfrm>
        </p:spPr>
        <p:txBody>
          <a:bodyPr>
            <a:normAutofit fontScale="92500" lnSpcReduction="20000"/>
          </a:bodyPr>
          <a:lstStyle/>
          <a:p>
            <a:r>
              <a:rPr lang="en-US" b="1" dirty="0">
                <a:solidFill>
                  <a:srgbClr val="7030A0"/>
                </a:solidFill>
                <a:latin typeface="Times New Roman" pitchFamily="18" charset="0"/>
                <a:cs typeface="Times New Roman" pitchFamily="18" charset="0"/>
              </a:rPr>
              <a:t>Diabetes mellitus/hyperglycemia ;</a:t>
            </a:r>
            <a:r>
              <a:rPr lang="en-US" dirty="0">
                <a:solidFill>
                  <a:srgbClr val="7030A0"/>
                </a:solidFill>
                <a:latin typeface="Times New Roman" pitchFamily="18" charset="0"/>
                <a:cs typeface="Times New Roman" pitchFamily="18" charset="0"/>
              </a:rPr>
              <a:t> Monitor serum glucose, </a:t>
            </a:r>
          </a:p>
          <a:p>
            <a:pPr marL="0" indent="0">
              <a:buNone/>
            </a:pPr>
            <a:r>
              <a:rPr lang="en-US" dirty="0">
                <a:solidFill>
                  <a:srgbClr val="7030A0"/>
                </a:solidFill>
                <a:latin typeface="Times New Roman" pitchFamily="18" charset="0"/>
                <a:cs typeface="Times New Roman" pitchFamily="18" charset="0"/>
              </a:rPr>
              <a:t> Adjust diet and administer anti-diabetic medications as prescribed. Advise clients to monitor for increased thirst and urine output.</a:t>
            </a:r>
          </a:p>
          <a:p>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hypersensitivity reaction; </a:t>
            </a:r>
          </a:p>
          <a:p>
            <a:pPr marL="0" indent="0">
              <a:buNone/>
            </a:pPr>
            <a:r>
              <a:rPr lang="en-US" dirty="0">
                <a:solidFill>
                  <a:srgbClr val="7030A0"/>
                </a:solidFill>
                <a:latin typeface="Times New Roman" pitchFamily="18" charset="0"/>
                <a:cs typeface="Times New Roman" pitchFamily="18" charset="0"/>
              </a:rPr>
              <a:t>Monitor for rash. </a:t>
            </a:r>
          </a:p>
          <a:p>
            <a:pPr marL="0" lvl="0" indent="0">
              <a:buNone/>
            </a:pPr>
            <a:r>
              <a:rPr lang="en-US" dirty="0">
                <a:solidFill>
                  <a:srgbClr val="7030A0"/>
                </a:solidFill>
                <a:latin typeface="Times New Roman" pitchFamily="18" charset="0"/>
                <a:cs typeface="Times New Roman" pitchFamily="18" charset="0"/>
              </a:rPr>
              <a:t>Notify the provider if rash develops. </a:t>
            </a:r>
          </a:p>
          <a:p>
            <a:r>
              <a:rPr lang="en-US" b="1" dirty="0">
                <a:solidFill>
                  <a:srgbClr val="7030A0"/>
                </a:solidFill>
                <a:latin typeface="Times New Roman" pitchFamily="18" charset="0"/>
                <a:cs typeface="Times New Roman" pitchFamily="18" charset="0"/>
              </a:rPr>
              <a:t>Nausea and vomiting; </a:t>
            </a:r>
            <a:r>
              <a:rPr lang="en-US" dirty="0">
                <a:solidFill>
                  <a:srgbClr val="7030A0"/>
                </a:solidFill>
                <a:latin typeface="Times New Roman" pitchFamily="18" charset="0"/>
                <a:cs typeface="Times New Roman" pitchFamily="18" charset="0"/>
              </a:rPr>
              <a:t>Take medication with food to reduce GI effects and increase absorption.</a:t>
            </a:r>
          </a:p>
          <a:p>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Elevated serum lipids </a:t>
            </a:r>
          </a:p>
          <a:p>
            <a:pPr marL="0" lvl="0" indent="0">
              <a:buNone/>
            </a:pPr>
            <a:r>
              <a:rPr lang="en-US" dirty="0">
                <a:solidFill>
                  <a:srgbClr val="7030A0"/>
                </a:solidFill>
                <a:latin typeface="Times New Roman" pitchFamily="18" charset="0"/>
                <a:cs typeface="Times New Roman" pitchFamily="18" charset="0"/>
              </a:rPr>
              <a:t>Monitor for hyperlipidemia. </a:t>
            </a:r>
          </a:p>
          <a:p>
            <a:pPr marL="0" lvl="0" indent="0">
              <a:buNone/>
            </a:pPr>
            <a:r>
              <a:rPr lang="en-US" dirty="0">
                <a:solidFill>
                  <a:srgbClr val="7030A0"/>
                </a:solidFill>
                <a:latin typeface="Times New Roman" pitchFamily="18" charset="0"/>
                <a:cs typeface="Times New Roman" pitchFamily="18" charset="0"/>
              </a:rPr>
              <a:t>Adjust diet.  </a:t>
            </a:r>
          </a:p>
          <a:p>
            <a:r>
              <a:rPr lang="en-US" b="1" dirty="0">
                <a:solidFill>
                  <a:srgbClr val="7030A0"/>
                </a:solidFill>
                <a:latin typeface="Times New Roman" pitchFamily="18" charset="0"/>
                <a:cs typeface="Times New Roman" pitchFamily="18" charset="0"/>
              </a:rPr>
              <a:t>Thrombocytopenia, leukopenia</a:t>
            </a:r>
          </a:p>
          <a:p>
            <a:pPr marL="0" lvl="0" indent="0">
              <a:buNone/>
            </a:pPr>
            <a:r>
              <a:rPr lang="en-US" dirty="0">
                <a:solidFill>
                  <a:srgbClr val="7030A0"/>
                </a:solidFill>
                <a:latin typeface="Times New Roman" pitchFamily="18" charset="0"/>
                <a:cs typeface="Times New Roman" pitchFamily="18" charset="0"/>
              </a:rPr>
              <a:t> Monitor CBC. Monitor for signs of infection (fever, sore throat). Monitor for bleeding, blood in stool and bruising</a:t>
            </a:r>
          </a:p>
        </p:txBody>
      </p:sp>
    </p:spTree>
    <p:extLst>
      <p:ext uri="{BB962C8B-B14F-4D97-AF65-F5344CB8AC3E}">
        <p14:creationId xmlns:p14="http://schemas.microsoft.com/office/powerpoint/2010/main" val="2406161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3F735A-9FA5-4288-8037-26AAD5E62133}"/>
              </a:ext>
            </a:extLst>
          </p:cNvPr>
          <p:cNvSpPr>
            <a:spLocks noGrp="1"/>
          </p:cNvSpPr>
          <p:nvPr>
            <p:ph type="title"/>
          </p:nvPr>
        </p:nvSpPr>
        <p:spPr>
          <a:xfrm>
            <a:off x="0" y="1"/>
            <a:ext cx="11353800" cy="1042987"/>
          </a:xfrm>
        </p:spPr>
        <p:txBody>
          <a:bodyPr/>
          <a:lstStyle/>
          <a:p>
            <a:r>
              <a:rPr lang="en-US" b="1" dirty="0" smtClean="0">
                <a:solidFill>
                  <a:srgbClr val="FF0000"/>
                </a:solidFill>
                <a:latin typeface="Times New Roman" pitchFamily="18" charset="0"/>
                <a:cs typeface="Times New Roman" pitchFamily="18" charset="0"/>
              </a:rPr>
              <a:t>Precautions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4CA8334-9F9B-4973-9323-E38E13DD1516}"/>
              </a:ext>
            </a:extLst>
          </p:cNvPr>
          <p:cNvSpPr>
            <a:spLocks noGrp="1"/>
          </p:cNvSpPr>
          <p:nvPr>
            <p:ph idx="1"/>
          </p:nvPr>
        </p:nvSpPr>
        <p:spPr>
          <a:xfrm>
            <a:off x="0" y="1028700"/>
            <a:ext cx="12191999" cy="5829300"/>
          </a:xfrm>
        </p:spPr>
        <p:txBody>
          <a:bodyPr>
            <a:noAutofit/>
          </a:bodyPr>
          <a:lstStyle/>
          <a:p>
            <a:r>
              <a:rPr lang="en-US" sz="3200" dirty="0">
                <a:solidFill>
                  <a:srgbClr val="7030A0"/>
                </a:solidFill>
                <a:latin typeface="Times New Roman" pitchFamily="18" charset="0"/>
                <a:cs typeface="Times New Roman" pitchFamily="18" charset="0"/>
              </a:rPr>
              <a:t>Ritonavir may cause these medications to accumulate to toxic levels: Bupropion, carbamazepine, diazepam, lidocaine, prednisone clozapine, lovastatin, simvastatin, alprazolam, and ergotamine. </a:t>
            </a:r>
          </a:p>
          <a:p>
            <a:pPr marL="0" indent="0">
              <a:buNone/>
            </a:pPr>
            <a:r>
              <a:rPr lang="en-US" sz="3200" dirty="0">
                <a:solidFill>
                  <a:srgbClr val="7030A0"/>
                </a:solidFill>
                <a:latin typeface="Times New Roman" pitchFamily="18" charset="0"/>
                <a:cs typeface="Times New Roman" pitchFamily="18" charset="0"/>
              </a:rPr>
              <a:t> Avoid concurrent use.</a:t>
            </a:r>
          </a:p>
          <a:p>
            <a:r>
              <a:rPr lang="en-US" sz="3200" dirty="0">
                <a:solidFill>
                  <a:srgbClr val="7030A0"/>
                </a:solidFill>
                <a:latin typeface="Times New Roman" pitchFamily="18" charset="0"/>
                <a:cs typeface="Times New Roman" pitchFamily="18" charset="0"/>
              </a:rPr>
              <a:t> Ritonavir may increase medication levels of sildenafil, tadalafil, and vardenafil. </a:t>
            </a:r>
          </a:p>
          <a:p>
            <a:pPr marL="0" indent="0">
              <a:buNone/>
            </a:pPr>
            <a:r>
              <a:rPr lang="en-US" sz="3200" dirty="0">
                <a:solidFill>
                  <a:srgbClr val="7030A0"/>
                </a:solidFill>
                <a:latin typeface="Times New Roman" pitchFamily="18" charset="0"/>
                <a:cs typeface="Times New Roman" pitchFamily="18" charset="0"/>
              </a:rPr>
              <a:t> Use with caution. Dosages of these medications may need to be reduced. </a:t>
            </a:r>
          </a:p>
          <a:p>
            <a:r>
              <a:rPr lang="en-US" sz="3200" dirty="0">
                <a:solidFill>
                  <a:srgbClr val="7030A0"/>
                </a:solidFill>
                <a:latin typeface="Times New Roman" pitchFamily="18" charset="0"/>
                <a:cs typeface="Times New Roman" pitchFamily="18" charset="0"/>
              </a:rPr>
              <a:t>Ritonavir decreases levels of ethynyl estradiol in oral contraceptives.  Instruct clients to use an alternative form of birth control.</a:t>
            </a:r>
          </a:p>
        </p:txBody>
      </p:sp>
    </p:spTree>
    <p:extLst>
      <p:ext uri="{BB962C8B-B14F-4D97-AF65-F5344CB8AC3E}">
        <p14:creationId xmlns:p14="http://schemas.microsoft.com/office/powerpoint/2010/main" val="39755208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0CD8C-0C50-4778-8359-E56E6621CDC5}"/>
              </a:ext>
            </a:extLst>
          </p:cNvPr>
          <p:cNvSpPr>
            <a:spLocks noGrp="1"/>
          </p:cNvSpPr>
          <p:nvPr>
            <p:ph type="title"/>
          </p:nvPr>
        </p:nvSpPr>
        <p:spPr>
          <a:xfrm>
            <a:off x="157163" y="100014"/>
            <a:ext cx="11196637" cy="857250"/>
          </a:xfrm>
        </p:spPr>
        <p:txBody>
          <a:bodyPr/>
          <a:lstStyle/>
          <a:p>
            <a:r>
              <a:rPr lang="en-US" b="1" dirty="0"/>
              <a:t>   </a:t>
            </a:r>
            <a:r>
              <a:rPr lang="en-US" sz="4800" b="1" dirty="0">
                <a:solidFill>
                  <a:srgbClr val="FF0000"/>
                </a:solidFill>
                <a:latin typeface="Times New Roman" pitchFamily="18" charset="0"/>
                <a:cs typeface="Times New Roman" pitchFamily="18" charset="0"/>
              </a:rPr>
              <a:t>F</a:t>
            </a:r>
            <a:r>
              <a:rPr lang="en-US" sz="4800" b="1" dirty="0" smtClean="0">
                <a:solidFill>
                  <a:srgbClr val="FF0000"/>
                </a:solidFill>
                <a:latin typeface="Times New Roman" pitchFamily="18" charset="0"/>
                <a:cs typeface="Times New Roman" pitchFamily="18" charset="0"/>
              </a:rPr>
              <a:t>usion </a:t>
            </a:r>
            <a:r>
              <a:rPr lang="en-US" sz="4800" b="1" dirty="0">
                <a:solidFill>
                  <a:srgbClr val="FF0000"/>
                </a:solidFill>
                <a:latin typeface="Times New Roman" pitchFamily="18" charset="0"/>
                <a:cs typeface="Times New Roman" pitchFamily="18" charset="0"/>
              </a:rPr>
              <a:t>inhibitors</a:t>
            </a:r>
          </a:p>
        </p:txBody>
      </p:sp>
      <p:sp>
        <p:nvSpPr>
          <p:cNvPr id="3" name="Content Placeholder 2">
            <a:extLst>
              <a:ext uri="{FF2B5EF4-FFF2-40B4-BE49-F238E27FC236}">
                <a16:creationId xmlns="" xmlns:a16="http://schemas.microsoft.com/office/drawing/2014/main" id="{23725F54-B74E-4267-9F9F-3B1B38AE38BA}"/>
              </a:ext>
            </a:extLst>
          </p:cNvPr>
          <p:cNvSpPr>
            <a:spLocks noGrp="1"/>
          </p:cNvSpPr>
          <p:nvPr>
            <p:ph idx="1"/>
          </p:nvPr>
        </p:nvSpPr>
        <p:spPr>
          <a:xfrm>
            <a:off x="100013" y="1085850"/>
            <a:ext cx="11887200" cy="5281614"/>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Enfuvirtide </a:t>
            </a:r>
            <a:r>
              <a:rPr lang="en-US" sz="3200" dirty="0">
                <a:solidFill>
                  <a:srgbClr val="7030A0"/>
                </a:solidFill>
                <a:latin typeface="Times New Roman" pitchFamily="18" charset="0"/>
                <a:cs typeface="Times New Roman" pitchFamily="18" charset="0"/>
              </a:rPr>
              <a:t>this is the first antiretroviral to target the host cell attachment.</a:t>
            </a:r>
          </a:p>
          <a:p>
            <a:pPr marL="0" indent="0">
              <a:buNone/>
            </a:pPr>
            <a:r>
              <a:rPr lang="en-US" sz="3200" b="1" dirty="0" smtClean="0">
                <a:solidFill>
                  <a:srgbClr val="7030A0"/>
                </a:solidFill>
                <a:latin typeface="Times New Roman" pitchFamily="18" charset="0"/>
                <a:cs typeface="Times New Roman" pitchFamily="18" charset="0"/>
              </a:rPr>
              <a:t>		Mechanism </a:t>
            </a:r>
            <a:r>
              <a:rPr lang="en-US" sz="3200" b="1" dirty="0">
                <a:solidFill>
                  <a:srgbClr val="7030A0"/>
                </a:solidFill>
                <a:latin typeface="Times New Roman" pitchFamily="18" charset="0"/>
                <a:cs typeface="Times New Roman" pitchFamily="18" charset="0"/>
              </a:rPr>
              <a:t>of action/pharmacodynamics</a:t>
            </a:r>
          </a:p>
          <a:p>
            <a:r>
              <a:rPr lang="en-US" sz="3200" dirty="0">
                <a:solidFill>
                  <a:srgbClr val="7030A0"/>
                </a:solidFill>
                <a:latin typeface="Times New Roman" pitchFamily="18" charset="0"/>
                <a:cs typeface="Times New Roman" pitchFamily="18" charset="0"/>
              </a:rPr>
              <a:t>It inhibits fusion of the cellular and viral membranes.</a:t>
            </a:r>
          </a:p>
          <a:p>
            <a:pPr marL="0" indent="0">
              <a:buNone/>
            </a:pPr>
            <a:r>
              <a:rPr lang="en-US" sz="3200" b="1" dirty="0" smtClean="0">
                <a:solidFill>
                  <a:srgbClr val="7030A0"/>
                </a:solidFill>
                <a:latin typeface="Times New Roman" pitchFamily="18" charset="0"/>
                <a:cs typeface="Times New Roman" pitchFamily="18" charset="0"/>
              </a:rPr>
              <a:t>		Pharmacokinetic</a:t>
            </a:r>
            <a:endParaRPr lang="en-US" sz="32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It is give by S.C. injection half life is 4hours.</a:t>
            </a:r>
          </a:p>
          <a:p>
            <a:pPr marL="0" indent="0">
              <a:buNone/>
            </a:pPr>
            <a:r>
              <a:rPr lang="en-US" sz="3200" b="1" dirty="0">
                <a:solidFill>
                  <a:srgbClr val="7030A0"/>
                </a:solidFill>
                <a:latin typeface="Times New Roman" pitchFamily="18" charset="0"/>
                <a:cs typeface="Times New Roman" pitchFamily="18" charset="0"/>
              </a:rPr>
              <a:t>adverse effects  </a:t>
            </a:r>
          </a:p>
          <a:p>
            <a:r>
              <a:rPr lang="en-US" sz="3200" dirty="0">
                <a:solidFill>
                  <a:srgbClr val="7030A0"/>
                </a:solidFill>
                <a:latin typeface="Times New Roman" pitchFamily="18" charset="0"/>
                <a:cs typeface="Times New Roman" pitchFamily="18" charset="0"/>
              </a:rPr>
              <a:t>Limited to mild injection site reactions</a:t>
            </a:r>
          </a:p>
          <a:p>
            <a:r>
              <a:rPr lang="en-US" sz="3200" dirty="0">
                <a:solidFill>
                  <a:srgbClr val="7030A0"/>
                </a:solidFill>
                <a:latin typeface="Times New Roman" pitchFamily="18" charset="0"/>
                <a:cs typeface="Times New Roman" pitchFamily="18" charset="0"/>
              </a:rPr>
              <a:t>Hypersensitivity and peripheral neuropathy may occur.</a:t>
            </a:r>
          </a:p>
        </p:txBody>
      </p:sp>
    </p:spTree>
    <p:extLst>
      <p:ext uri="{BB962C8B-B14F-4D97-AF65-F5344CB8AC3E}">
        <p14:creationId xmlns:p14="http://schemas.microsoft.com/office/powerpoint/2010/main" val="12314483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74F50-AC3D-4D4D-B5F4-6720C46A8F49}"/>
              </a:ext>
            </a:extLst>
          </p:cNvPr>
          <p:cNvSpPr>
            <a:spLocks noGrp="1"/>
          </p:cNvSpPr>
          <p:nvPr>
            <p:ph type="title"/>
          </p:nvPr>
        </p:nvSpPr>
        <p:spPr>
          <a:xfrm>
            <a:off x="100013" y="1"/>
            <a:ext cx="12091987" cy="957262"/>
          </a:xfrm>
        </p:spPr>
        <p:txBody>
          <a:bodyPr/>
          <a:lstStyle/>
          <a:p>
            <a:r>
              <a:rPr lang="en-US" b="1" dirty="0">
                <a:solidFill>
                  <a:srgbClr val="FF0000"/>
                </a:solidFill>
                <a:latin typeface="Times New Roman" pitchFamily="18" charset="0"/>
                <a:cs typeface="Times New Roman" pitchFamily="18" charset="0"/>
              </a:rPr>
              <a:t>Standard 1</a:t>
            </a:r>
            <a:r>
              <a:rPr lang="en-US" b="1" baseline="30000" dirty="0">
                <a:solidFill>
                  <a:srgbClr val="FF0000"/>
                </a:solidFill>
                <a:latin typeface="Times New Roman" pitchFamily="18" charset="0"/>
                <a:cs typeface="Times New Roman" pitchFamily="18" charset="0"/>
              </a:rPr>
              <a:t>st</a:t>
            </a:r>
            <a:r>
              <a:rPr lang="en-US" b="1" dirty="0">
                <a:solidFill>
                  <a:srgbClr val="FF0000"/>
                </a:solidFill>
                <a:latin typeface="Times New Roman" pitchFamily="18" charset="0"/>
                <a:cs typeface="Times New Roman" pitchFamily="18" charset="0"/>
              </a:rPr>
              <a:t> line regime for adults in Kenya</a:t>
            </a:r>
          </a:p>
        </p:txBody>
      </p:sp>
      <p:sp>
        <p:nvSpPr>
          <p:cNvPr id="3" name="Content Placeholder 2">
            <a:extLst>
              <a:ext uri="{FF2B5EF4-FFF2-40B4-BE49-F238E27FC236}">
                <a16:creationId xmlns="" xmlns:a16="http://schemas.microsoft.com/office/drawing/2014/main" id="{C95320E2-5438-4F50-8815-3FDF4F68CF1C}"/>
              </a:ext>
            </a:extLst>
          </p:cNvPr>
          <p:cNvSpPr>
            <a:spLocks noGrp="1"/>
          </p:cNvSpPr>
          <p:nvPr>
            <p:ph idx="1"/>
          </p:nvPr>
        </p:nvSpPr>
        <p:spPr>
          <a:xfrm>
            <a:off x="171450" y="957262"/>
            <a:ext cx="11901488" cy="5900737"/>
          </a:xfrm>
        </p:spPr>
        <p:txBody>
          <a:bodyPr>
            <a:normAutofit/>
          </a:bodyPr>
          <a:lstStyle/>
          <a:p>
            <a:r>
              <a:rPr lang="en-US" sz="3200" dirty="0">
                <a:solidFill>
                  <a:srgbClr val="7030A0"/>
                </a:solidFill>
                <a:latin typeface="Times New Roman" pitchFamily="18" charset="0"/>
                <a:cs typeface="Times New Roman" pitchFamily="18" charset="0"/>
              </a:rPr>
              <a:t>Stavudine (D4T)/Zidovudine (AZT)+ Lamivudine(3TC)+Nevirapine (NVP)</a:t>
            </a:r>
          </a:p>
          <a:p>
            <a:pPr marL="0" indent="0">
              <a:buNone/>
            </a:pPr>
            <a:r>
              <a:rPr lang="en-US" sz="3200" dirty="0">
                <a:solidFill>
                  <a:srgbClr val="7030A0"/>
                </a:solidFill>
                <a:latin typeface="Times New Roman" pitchFamily="18" charset="0"/>
                <a:cs typeface="Times New Roman" pitchFamily="18" charset="0"/>
              </a:rPr>
              <a:t>OR</a:t>
            </a:r>
          </a:p>
          <a:p>
            <a:r>
              <a:rPr lang="en-US" sz="3200" dirty="0">
                <a:solidFill>
                  <a:srgbClr val="7030A0"/>
                </a:solidFill>
                <a:latin typeface="Times New Roman" pitchFamily="18" charset="0"/>
                <a:cs typeface="Times New Roman" pitchFamily="18" charset="0"/>
              </a:rPr>
              <a:t>Stavudine (D4T)/Zidovudine (AZT) +Lamivudine (3TC)+ Efavirenz.</a:t>
            </a:r>
          </a:p>
          <a:p>
            <a:pPr marL="0" indent="0">
              <a:buNone/>
            </a:pPr>
            <a:r>
              <a:rPr lang="en-US" sz="3200" b="1" dirty="0">
                <a:solidFill>
                  <a:srgbClr val="7030A0"/>
                </a:solidFill>
                <a:latin typeface="Times New Roman" pitchFamily="18" charset="0"/>
                <a:cs typeface="Times New Roman" pitchFamily="18" charset="0"/>
              </a:rPr>
              <a:t>Assignment</a:t>
            </a:r>
          </a:p>
          <a:p>
            <a:pPr marL="0" indent="0">
              <a:buNone/>
            </a:pPr>
            <a:r>
              <a:rPr lang="en-US" sz="3200" dirty="0">
                <a:solidFill>
                  <a:srgbClr val="7030A0"/>
                </a:solidFill>
                <a:latin typeface="Times New Roman" pitchFamily="18" charset="0"/>
                <a:cs typeface="Times New Roman" pitchFamily="18" charset="0"/>
              </a:rPr>
              <a:t>Find out the standard 1</a:t>
            </a:r>
            <a:r>
              <a:rPr lang="en-US" sz="3200" baseline="30000" dirty="0">
                <a:solidFill>
                  <a:srgbClr val="7030A0"/>
                </a:solidFill>
                <a:latin typeface="Times New Roman" pitchFamily="18" charset="0"/>
                <a:cs typeface="Times New Roman" pitchFamily="18" charset="0"/>
              </a:rPr>
              <a:t>st</a:t>
            </a:r>
            <a:r>
              <a:rPr lang="en-US" sz="3200" dirty="0">
                <a:solidFill>
                  <a:srgbClr val="7030A0"/>
                </a:solidFill>
                <a:latin typeface="Times New Roman" pitchFamily="18" charset="0"/>
                <a:cs typeface="Times New Roman" pitchFamily="18" charset="0"/>
              </a:rPr>
              <a:t> line and the 2</a:t>
            </a:r>
            <a:r>
              <a:rPr lang="en-US" sz="3200" baseline="30000" dirty="0">
                <a:solidFill>
                  <a:srgbClr val="7030A0"/>
                </a:solidFill>
                <a:latin typeface="Times New Roman" pitchFamily="18" charset="0"/>
                <a:cs typeface="Times New Roman" pitchFamily="18" charset="0"/>
              </a:rPr>
              <a:t>nd</a:t>
            </a:r>
            <a:r>
              <a:rPr lang="en-US" sz="3200" dirty="0">
                <a:solidFill>
                  <a:srgbClr val="7030A0"/>
                </a:solidFill>
                <a:latin typeface="Times New Roman" pitchFamily="18" charset="0"/>
                <a:cs typeface="Times New Roman" pitchFamily="18" charset="0"/>
              </a:rPr>
              <a:t> line ART regime in children.</a:t>
            </a:r>
          </a:p>
        </p:txBody>
      </p:sp>
    </p:spTree>
    <p:extLst>
      <p:ext uri="{BB962C8B-B14F-4D97-AF65-F5344CB8AC3E}">
        <p14:creationId xmlns:p14="http://schemas.microsoft.com/office/powerpoint/2010/main" val="14991812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96099-3DE7-4FA2-8AE6-EC315CE9E3F1}"/>
              </a:ext>
            </a:extLst>
          </p:cNvPr>
          <p:cNvSpPr>
            <a:spLocks noGrp="1"/>
          </p:cNvSpPr>
          <p:nvPr>
            <p:ph type="title"/>
          </p:nvPr>
        </p:nvSpPr>
        <p:spPr>
          <a:xfrm>
            <a:off x="200025" y="-385763"/>
            <a:ext cx="11644313" cy="1200151"/>
          </a:xfrm>
        </p:spPr>
        <p:txBody>
          <a:bodyPr/>
          <a:lstStyle/>
          <a:p>
            <a:r>
              <a:rPr lang="en-US" dirty="0" smtClean="0"/>
              <a:t> </a:t>
            </a:r>
            <a:r>
              <a:rPr lang="en-US" b="1" dirty="0" smtClean="0">
                <a:solidFill>
                  <a:srgbClr val="FF0000"/>
                </a:solidFill>
                <a:latin typeface="Times New Roman" pitchFamily="18" charset="0"/>
                <a:cs typeface="Times New Roman" pitchFamily="18" charset="0"/>
              </a:rPr>
              <a:t>ANALGESICS	and	 NSAIDS)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2CF3F52-6D5D-46F5-840D-4254A20B6522}"/>
              </a:ext>
            </a:extLst>
          </p:cNvPr>
          <p:cNvSpPr>
            <a:spLocks noGrp="1"/>
          </p:cNvSpPr>
          <p:nvPr>
            <p:ph idx="1"/>
          </p:nvPr>
        </p:nvSpPr>
        <p:spPr>
          <a:xfrm>
            <a:off x="157163" y="785814"/>
            <a:ext cx="11844337" cy="5943600"/>
          </a:xfrm>
        </p:spPr>
        <p:txBody>
          <a:bodyPr>
            <a:noAutofit/>
          </a:bodyPr>
          <a:lstStyle/>
          <a:p>
            <a:r>
              <a:rPr lang="en-US" sz="3200" dirty="0">
                <a:solidFill>
                  <a:srgbClr val="7030A0"/>
                </a:solidFill>
                <a:latin typeface="Times New Roman" pitchFamily="18" charset="0"/>
                <a:cs typeface="Times New Roman" pitchFamily="18" charset="0"/>
              </a:rPr>
              <a:t>Analgesics  may be defined as any member or group of drugs used to achieve analgesia, relief from </a:t>
            </a:r>
            <a:r>
              <a:rPr lang="en-US" sz="3200" b="1" dirty="0">
                <a:solidFill>
                  <a:srgbClr val="7030A0"/>
                </a:solidFill>
                <a:latin typeface="Times New Roman" pitchFamily="18" charset="0"/>
                <a:cs typeface="Times New Roman" pitchFamily="18" charset="0"/>
              </a:rPr>
              <a:t>pain. </a:t>
            </a:r>
            <a:r>
              <a:rPr lang="en-US" sz="3200" dirty="0">
                <a:solidFill>
                  <a:srgbClr val="7030A0"/>
                </a:solidFill>
                <a:latin typeface="Times New Roman" pitchFamily="18" charset="0"/>
                <a:cs typeface="Times New Roman" pitchFamily="18" charset="0"/>
              </a:rPr>
              <a:t>They relieve pain without causing any loss of consciousness.</a:t>
            </a:r>
          </a:p>
          <a:p>
            <a:r>
              <a:rPr lang="en-US" sz="3200" dirty="0">
                <a:solidFill>
                  <a:srgbClr val="7030A0"/>
                </a:solidFill>
                <a:latin typeface="Times New Roman" pitchFamily="18" charset="0"/>
                <a:cs typeface="Times New Roman" pitchFamily="18" charset="0"/>
              </a:rPr>
              <a:t>Analgesics drug works in various ways on the periphery and the CNS.</a:t>
            </a:r>
          </a:p>
          <a:p>
            <a:r>
              <a:rPr lang="en-US" sz="3200" dirty="0">
                <a:solidFill>
                  <a:srgbClr val="7030A0"/>
                </a:solidFill>
                <a:latin typeface="Times New Roman" pitchFamily="18" charset="0"/>
                <a:cs typeface="Times New Roman" pitchFamily="18" charset="0"/>
              </a:rPr>
              <a:t>NSAIDs are referred to as non narcotic analgesics or non-opioid analgesics. </a:t>
            </a:r>
          </a:p>
          <a:p>
            <a:pPr marL="0" indent="0">
              <a:buNone/>
            </a:pPr>
            <a:r>
              <a:rPr lang="en-US" sz="3200" dirty="0" smtClean="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They </a:t>
            </a:r>
            <a:r>
              <a:rPr lang="en-US" sz="3200" b="1" i="1" dirty="0">
                <a:solidFill>
                  <a:srgbClr val="7030A0"/>
                </a:solidFill>
                <a:latin typeface="Times New Roman" pitchFamily="18" charset="0"/>
                <a:cs typeface="Times New Roman" pitchFamily="18" charset="0"/>
              </a:rPr>
              <a:t>differ from opioids in the aspects;</a:t>
            </a:r>
          </a:p>
          <a:p>
            <a:pPr>
              <a:buFont typeface="Wingdings" pitchFamily="2" charset="2"/>
              <a:buChar char="§"/>
            </a:pPr>
            <a:r>
              <a:rPr lang="en-US" sz="3200" dirty="0">
                <a:solidFill>
                  <a:srgbClr val="7030A0"/>
                </a:solidFill>
                <a:latin typeface="Times New Roman" pitchFamily="18" charset="0"/>
                <a:cs typeface="Times New Roman" pitchFamily="18" charset="0"/>
              </a:rPr>
              <a:t>T</a:t>
            </a:r>
            <a:r>
              <a:rPr lang="en-US" sz="3200" dirty="0" smtClean="0">
                <a:solidFill>
                  <a:srgbClr val="7030A0"/>
                </a:solidFill>
                <a:latin typeface="Times New Roman" pitchFamily="18" charset="0"/>
                <a:cs typeface="Times New Roman" pitchFamily="18" charset="0"/>
              </a:rPr>
              <a:t>hey </a:t>
            </a:r>
            <a:r>
              <a:rPr lang="en-US" sz="3200" dirty="0">
                <a:solidFill>
                  <a:srgbClr val="7030A0"/>
                </a:solidFill>
                <a:latin typeface="Times New Roman" pitchFamily="18" charset="0"/>
                <a:cs typeface="Times New Roman" pitchFamily="18" charset="0"/>
              </a:rPr>
              <a:t>are less potent</a:t>
            </a:r>
          </a:p>
          <a:p>
            <a:pPr>
              <a:buFont typeface="Wingdings" pitchFamily="2" charset="2"/>
              <a:buChar char="§"/>
            </a:pPr>
            <a:r>
              <a:rPr lang="en-US" sz="3200" dirty="0">
                <a:solidFill>
                  <a:srgbClr val="7030A0"/>
                </a:solidFill>
                <a:latin typeface="Times New Roman" pitchFamily="18" charset="0"/>
                <a:cs typeface="Times New Roman" pitchFamily="18" charset="0"/>
              </a:rPr>
              <a:t> F</a:t>
            </a:r>
            <a:r>
              <a:rPr lang="en-US" sz="3200" dirty="0" smtClean="0">
                <a:solidFill>
                  <a:srgbClr val="7030A0"/>
                </a:solidFill>
                <a:latin typeface="Times New Roman" pitchFamily="18" charset="0"/>
                <a:cs typeface="Times New Roman" pitchFamily="18" charset="0"/>
              </a:rPr>
              <a:t>ail </a:t>
            </a:r>
            <a:r>
              <a:rPr lang="en-US" sz="3200" dirty="0">
                <a:solidFill>
                  <a:srgbClr val="7030A0"/>
                </a:solidFill>
                <a:latin typeface="Times New Roman" pitchFamily="18" charset="0"/>
                <a:cs typeface="Times New Roman" pitchFamily="18" charset="0"/>
              </a:rPr>
              <a:t>to produce drowsiness or CNS depression</a:t>
            </a:r>
          </a:p>
          <a:p>
            <a:pPr>
              <a:buFont typeface="Wingdings" pitchFamily="2" charset="2"/>
              <a:buChar char="§"/>
            </a:pPr>
            <a:r>
              <a:rPr lang="en-US" sz="3200" dirty="0">
                <a:solidFill>
                  <a:srgbClr val="7030A0"/>
                </a:solidFill>
                <a:latin typeface="Times New Roman" pitchFamily="18" charset="0"/>
                <a:cs typeface="Times New Roman" pitchFamily="18" charset="0"/>
              </a:rPr>
              <a:t> N</a:t>
            </a:r>
            <a:r>
              <a:rPr lang="en-US" sz="3200" dirty="0" smtClean="0">
                <a:solidFill>
                  <a:srgbClr val="7030A0"/>
                </a:solidFill>
                <a:latin typeface="Times New Roman" pitchFamily="18" charset="0"/>
                <a:cs typeface="Times New Roman" pitchFamily="18" charset="0"/>
              </a:rPr>
              <a:t>on </a:t>
            </a:r>
            <a:r>
              <a:rPr lang="en-US" sz="3200" dirty="0">
                <a:solidFill>
                  <a:srgbClr val="7030A0"/>
                </a:solidFill>
                <a:latin typeface="Times New Roman" pitchFamily="18" charset="0"/>
                <a:cs typeface="Times New Roman" pitchFamily="18" charset="0"/>
              </a:rPr>
              <a:t>additive in nature</a:t>
            </a:r>
          </a:p>
          <a:p>
            <a:pPr>
              <a:buFont typeface="Wingdings" pitchFamily="2" charset="2"/>
              <a:buChar char="§"/>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Posses </a:t>
            </a:r>
            <a:r>
              <a:rPr lang="en-US" sz="3200" dirty="0">
                <a:solidFill>
                  <a:srgbClr val="7030A0"/>
                </a:solidFill>
                <a:latin typeface="Times New Roman" pitchFamily="18" charset="0"/>
                <a:cs typeface="Times New Roman" pitchFamily="18" charset="0"/>
              </a:rPr>
              <a:t>anti inflammatory/antipyretic activities</a:t>
            </a:r>
          </a:p>
        </p:txBody>
      </p:sp>
    </p:spTree>
    <p:extLst>
      <p:ext uri="{BB962C8B-B14F-4D97-AF65-F5344CB8AC3E}">
        <p14:creationId xmlns:p14="http://schemas.microsoft.com/office/powerpoint/2010/main" val="1758675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1F9DC-49D5-42B6-8BD5-CEA10909A55B}"/>
              </a:ext>
            </a:extLst>
          </p:cNvPr>
          <p:cNvSpPr>
            <a:spLocks noGrp="1"/>
          </p:cNvSpPr>
          <p:nvPr>
            <p:ph type="title"/>
          </p:nvPr>
        </p:nvSpPr>
        <p:spPr>
          <a:xfrm>
            <a:off x="100013" y="1"/>
            <a:ext cx="12091987" cy="1185862"/>
          </a:xfrm>
        </p:spPr>
        <p:txBody>
          <a:bodyPr/>
          <a:lstStyle/>
          <a:p>
            <a:r>
              <a:rPr lang="en-US" dirty="0"/>
              <a:t>  </a:t>
            </a:r>
            <a:r>
              <a:rPr lang="en-US" b="1" dirty="0" smtClean="0">
                <a:solidFill>
                  <a:srgbClr val="FF0000"/>
                </a:solidFill>
                <a:latin typeface="Times New Roman" pitchFamily="18" charset="0"/>
                <a:cs typeface="Times New Roman" pitchFamily="18" charset="0"/>
              </a:rPr>
              <a:t>NSAIDs </a:t>
            </a:r>
            <a:r>
              <a:rPr lang="en-US" b="1" dirty="0">
                <a:solidFill>
                  <a:srgbClr val="FF0000"/>
                </a:solidFill>
                <a:latin typeface="Times New Roman" pitchFamily="18" charset="0"/>
                <a:cs typeface="Times New Roman" pitchFamily="18" charset="0"/>
              </a:rPr>
              <a:t>cont.’</a:t>
            </a:r>
          </a:p>
        </p:txBody>
      </p:sp>
      <p:sp>
        <p:nvSpPr>
          <p:cNvPr id="3" name="Content Placeholder 2">
            <a:extLst>
              <a:ext uri="{FF2B5EF4-FFF2-40B4-BE49-F238E27FC236}">
                <a16:creationId xmlns="" xmlns:a16="http://schemas.microsoft.com/office/drawing/2014/main" id="{92E5FF41-DD24-4465-AF3A-5F96D68E46CF}"/>
              </a:ext>
            </a:extLst>
          </p:cNvPr>
          <p:cNvSpPr>
            <a:spLocks noGrp="1"/>
          </p:cNvSpPr>
          <p:nvPr>
            <p:ph idx="1"/>
          </p:nvPr>
        </p:nvSpPr>
        <p:spPr>
          <a:xfrm>
            <a:off x="128588" y="1100138"/>
            <a:ext cx="11944350" cy="5643562"/>
          </a:xfrm>
        </p:spPr>
        <p:txBody>
          <a:bodyPr>
            <a:normAutofit/>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1st </a:t>
            </a:r>
            <a:r>
              <a:rPr lang="en-US" sz="3200" b="1" dirty="0">
                <a:solidFill>
                  <a:srgbClr val="7030A0"/>
                </a:solidFill>
                <a:latin typeface="Times New Roman" pitchFamily="18" charset="0"/>
                <a:cs typeface="Times New Roman" pitchFamily="18" charset="0"/>
              </a:rPr>
              <a:t>generation NSAIDs (COX-1 and COX-2 inhibitors):</a:t>
            </a:r>
          </a:p>
          <a:p>
            <a:pPr>
              <a:buFont typeface="Wingdings" pitchFamily="2" charset="2"/>
              <a:buChar char="ü"/>
            </a:pPr>
            <a:r>
              <a:rPr lang="en-US" sz="3200" dirty="0">
                <a:solidFill>
                  <a:srgbClr val="7030A0"/>
                </a:solidFill>
                <a:latin typeface="Times New Roman" pitchFamily="18" charset="0"/>
                <a:cs typeface="Times New Roman" pitchFamily="18" charset="0"/>
              </a:rPr>
              <a:t>  Aspirin </a:t>
            </a:r>
          </a:p>
          <a:p>
            <a:pPr>
              <a:buFont typeface="Wingdings" pitchFamily="2" charset="2"/>
              <a:buChar char="ü"/>
            </a:pPr>
            <a:r>
              <a:rPr lang="en-US" sz="3200" dirty="0">
                <a:solidFill>
                  <a:srgbClr val="7030A0"/>
                </a:solidFill>
                <a:latin typeface="Times New Roman" pitchFamily="18" charset="0"/>
                <a:cs typeface="Times New Roman" pitchFamily="18" charset="0"/>
              </a:rPr>
              <a:t> Ibuprofen (Motrin, Advil) </a:t>
            </a:r>
          </a:p>
          <a:p>
            <a:pPr>
              <a:buFont typeface="Wingdings" pitchFamily="2" charset="2"/>
              <a:buChar char="ü"/>
            </a:pPr>
            <a:r>
              <a:rPr lang="en-US" sz="3200" dirty="0">
                <a:solidFill>
                  <a:srgbClr val="7030A0"/>
                </a:solidFill>
                <a:latin typeface="Times New Roman" pitchFamily="18" charset="0"/>
                <a:cs typeface="Times New Roman" pitchFamily="18" charset="0"/>
              </a:rPr>
              <a:t> Naproxen (Naprosyn) </a:t>
            </a:r>
          </a:p>
          <a:p>
            <a:pPr>
              <a:buFont typeface="Wingdings" pitchFamily="2" charset="2"/>
              <a:buChar char="ü"/>
            </a:pPr>
            <a:r>
              <a:rPr lang="en-US" sz="3200" dirty="0">
                <a:solidFill>
                  <a:srgbClr val="7030A0"/>
                </a:solidFill>
                <a:latin typeface="Times New Roman" pitchFamily="18" charset="0"/>
                <a:cs typeface="Times New Roman" pitchFamily="18" charset="0"/>
              </a:rPr>
              <a:t> Indomethacin (Indocin) </a:t>
            </a:r>
          </a:p>
          <a:p>
            <a:pPr>
              <a:buFont typeface="Wingdings" pitchFamily="2" charset="2"/>
              <a:buChar char="ü"/>
            </a:pPr>
            <a:r>
              <a:rPr lang="en-US" sz="3200" dirty="0">
                <a:solidFill>
                  <a:srgbClr val="7030A0"/>
                </a:solidFill>
                <a:latin typeface="Times New Roman" pitchFamily="18" charset="0"/>
                <a:cs typeface="Times New Roman" pitchFamily="18" charset="0"/>
              </a:rPr>
              <a:t> Diclofenac (Voltaren) </a:t>
            </a:r>
          </a:p>
          <a:p>
            <a:pPr>
              <a:buFont typeface="Wingdings" pitchFamily="2" charset="2"/>
              <a:buChar char="ü"/>
            </a:pPr>
            <a:r>
              <a:rPr lang="en-US" sz="3200" dirty="0">
                <a:solidFill>
                  <a:srgbClr val="7030A0"/>
                </a:solidFill>
                <a:latin typeface="Times New Roman" pitchFamily="18" charset="0"/>
                <a:cs typeface="Times New Roman" pitchFamily="18" charset="0"/>
              </a:rPr>
              <a:t>Ketorolac (Toradol) </a:t>
            </a:r>
          </a:p>
          <a:p>
            <a:pPr>
              <a:buFont typeface="Wingdings" pitchFamily="2" charset="2"/>
              <a:buChar char="ü"/>
            </a:pPr>
            <a:r>
              <a:rPr lang="en-US" sz="3200" dirty="0">
                <a:solidFill>
                  <a:srgbClr val="7030A0"/>
                </a:solidFill>
                <a:latin typeface="Times New Roman" pitchFamily="18" charset="0"/>
                <a:cs typeface="Times New Roman" pitchFamily="18" charset="0"/>
              </a:rPr>
              <a:t> Meloxicam (Mobic</a:t>
            </a:r>
            <a:r>
              <a:rPr lang="en-US" sz="3200" b="1" dirty="0">
                <a:solidFill>
                  <a:srgbClr val="7030A0"/>
                </a:solidFill>
                <a:latin typeface="Times New Roman" pitchFamily="18" charset="0"/>
                <a:cs typeface="Times New Roman" pitchFamily="18" charset="0"/>
              </a:rPr>
              <a:t>)  </a:t>
            </a:r>
          </a:p>
          <a:p>
            <a:pPr marL="0" indent="0">
              <a:buNone/>
            </a:pPr>
            <a:r>
              <a:rPr lang="en-US" sz="3200" b="1" dirty="0" smtClean="0">
                <a:solidFill>
                  <a:srgbClr val="7030A0"/>
                </a:solidFill>
                <a:latin typeface="Times New Roman" pitchFamily="18" charset="0"/>
                <a:cs typeface="Times New Roman" pitchFamily="18" charset="0"/>
              </a:rPr>
              <a:t>	2nd </a:t>
            </a:r>
            <a:r>
              <a:rPr lang="en-US" sz="3200" b="1" dirty="0">
                <a:solidFill>
                  <a:srgbClr val="7030A0"/>
                </a:solidFill>
                <a:latin typeface="Times New Roman" pitchFamily="18" charset="0"/>
                <a:cs typeface="Times New Roman" pitchFamily="18" charset="0"/>
              </a:rPr>
              <a:t>generation NSAIDs (selective COX-2 Inhibitor</a:t>
            </a:r>
            <a:r>
              <a:rPr lang="en-US" sz="3200"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 Celecoxib (Celebrex)</a:t>
            </a:r>
          </a:p>
        </p:txBody>
      </p:sp>
    </p:spTree>
    <p:extLst>
      <p:ext uri="{BB962C8B-B14F-4D97-AF65-F5344CB8AC3E}">
        <p14:creationId xmlns:p14="http://schemas.microsoft.com/office/powerpoint/2010/main" val="11203451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CE412-B6BD-419F-84DB-C6A3A63C434C}"/>
              </a:ext>
            </a:extLst>
          </p:cNvPr>
          <p:cNvSpPr>
            <a:spLocks noGrp="1"/>
          </p:cNvSpPr>
          <p:nvPr>
            <p:ph type="title"/>
          </p:nvPr>
        </p:nvSpPr>
        <p:spPr>
          <a:xfrm>
            <a:off x="142875" y="142875"/>
            <a:ext cx="11210925" cy="1547813"/>
          </a:xfrm>
        </p:spPr>
        <p:txBody>
          <a:bodyPr/>
          <a:lstStyle/>
          <a:p>
            <a:r>
              <a:rPr lang="en-US" dirty="0"/>
              <a:t>      </a:t>
            </a:r>
            <a:r>
              <a:rPr lang="en-US" dirty="0" smtClean="0"/>
              <a:t> </a:t>
            </a:r>
            <a:r>
              <a:rPr lang="en-US" sz="8000" b="1" dirty="0" smtClean="0">
                <a:solidFill>
                  <a:srgbClr val="FF0000"/>
                </a:solidFill>
                <a:latin typeface="Times New Roman" panose="02020603050405020304" pitchFamily="18" charset="0"/>
                <a:cs typeface="Times New Roman" panose="02020603050405020304" pitchFamily="18" charset="0"/>
              </a:rPr>
              <a:t>Learning Objectives</a:t>
            </a:r>
            <a:endParaRPr lang="en-US" sz="8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256C4B0-FF4A-4DDC-9BB7-9404E98E41B6}"/>
              </a:ext>
            </a:extLst>
          </p:cNvPr>
          <p:cNvSpPr>
            <a:spLocks noGrp="1"/>
          </p:cNvSpPr>
          <p:nvPr>
            <p:ph idx="1"/>
          </p:nvPr>
        </p:nvSpPr>
        <p:spPr>
          <a:xfrm>
            <a:off x="0" y="1825624"/>
            <a:ext cx="12192000" cy="4860925"/>
          </a:xfrm>
        </p:spPr>
        <p:txBody>
          <a:bodyPr/>
          <a:lstStyle/>
          <a:p>
            <a:pPr marL="0" indent="0">
              <a:buNone/>
            </a:pPr>
            <a:endParaRPr lang="en-US" dirty="0"/>
          </a:p>
          <a:p>
            <a:pPr marL="0" indent="0">
              <a:buNone/>
            </a:pPr>
            <a:r>
              <a:rPr lang="en-US" sz="3200" dirty="0">
                <a:solidFill>
                  <a:srgbClr val="7030A0"/>
                </a:solidFill>
                <a:latin typeface="Times New Roman" panose="02020603050405020304" pitchFamily="18" charset="0"/>
                <a:cs typeface="Times New Roman" panose="02020603050405020304" pitchFamily="18" charset="0"/>
              </a:rPr>
              <a:t>By the end of this </a:t>
            </a:r>
            <a:r>
              <a:rPr lang="en-US" sz="3200" dirty="0" smtClean="0">
                <a:solidFill>
                  <a:srgbClr val="7030A0"/>
                </a:solidFill>
                <a:latin typeface="Times New Roman" panose="02020603050405020304" pitchFamily="18" charset="0"/>
                <a:cs typeface="Times New Roman" panose="02020603050405020304" pitchFamily="18" charset="0"/>
              </a:rPr>
              <a:t>Module,</a:t>
            </a:r>
            <a:r>
              <a:rPr lang="en-US" sz="3200" dirty="0" smtClean="0">
                <a:solidFill>
                  <a:srgbClr val="7030A0"/>
                </a:solidFill>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the </a:t>
            </a:r>
            <a:r>
              <a:rPr lang="en-US" sz="3200" dirty="0" smtClean="0">
                <a:solidFill>
                  <a:srgbClr val="7030A0"/>
                </a:solidFill>
                <a:latin typeface="Times New Roman" panose="02020603050405020304" pitchFamily="18" charset="0"/>
                <a:cs typeface="Times New Roman" panose="02020603050405020304" pitchFamily="18" charset="0"/>
              </a:rPr>
              <a:t>learners </a:t>
            </a:r>
            <a:r>
              <a:rPr lang="en-US" sz="3200" dirty="0">
                <a:solidFill>
                  <a:srgbClr val="7030A0"/>
                </a:solidFill>
                <a:latin typeface="Times New Roman" panose="02020603050405020304" pitchFamily="18" charset="0"/>
                <a:cs typeface="Times New Roman" panose="02020603050405020304" pitchFamily="18" charset="0"/>
              </a:rPr>
              <a:t>should be able to administer drugs </a:t>
            </a:r>
            <a:r>
              <a:rPr lang="en-US" sz="3200" dirty="0" smtClean="0">
                <a:solidFill>
                  <a:srgbClr val="7030A0"/>
                </a:solidFill>
                <a:latin typeface="Times New Roman" panose="02020603050405020304" pitchFamily="18" charset="0"/>
                <a:cs typeface="Times New Roman" panose="02020603050405020304" pitchFamily="18" charset="0"/>
              </a:rPr>
              <a:t>professionally to patient’s.</a:t>
            </a:r>
            <a:endParaRPr lang="en-US" sz="32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7318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45E72-457E-4400-96DB-8AF68CF8D7B1}"/>
              </a:ext>
            </a:extLst>
          </p:cNvPr>
          <p:cNvSpPr>
            <a:spLocks noGrp="1"/>
          </p:cNvSpPr>
          <p:nvPr>
            <p:ph type="title"/>
          </p:nvPr>
        </p:nvSpPr>
        <p:spPr>
          <a:xfrm>
            <a:off x="171450" y="128589"/>
            <a:ext cx="11844338" cy="914399"/>
          </a:xfrm>
        </p:spPr>
        <p:txBody>
          <a:bodyPr/>
          <a:lstStyle/>
          <a:p>
            <a:r>
              <a:rPr lang="en-US" b="1" dirty="0">
                <a:solidFill>
                  <a:srgbClr val="FF0000"/>
                </a:solidFill>
                <a:latin typeface="Times New Roman" pitchFamily="18" charset="0"/>
                <a:cs typeface="Times New Roman" pitchFamily="18" charset="0"/>
              </a:rPr>
              <a:t>Sources of </a:t>
            </a:r>
            <a:r>
              <a:rPr lang="en-US" b="1" dirty="0" smtClean="0">
                <a:solidFill>
                  <a:srgbClr val="FF0000"/>
                </a:solidFill>
                <a:latin typeface="Times New Roman" pitchFamily="18" charset="0"/>
                <a:cs typeface="Times New Roman" pitchFamily="18" charset="0"/>
              </a:rPr>
              <a:t>drugs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a:extLst>
              <a:ext uri="{FF2B5EF4-FFF2-40B4-BE49-F238E27FC236}">
                <a16:creationId xmlns="" xmlns:a16="http://schemas.microsoft.com/office/drawing/2014/main" id="{225A765E-9B48-4B95-A21C-631DE1BF5119}"/>
              </a:ext>
            </a:extLst>
          </p:cNvPr>
          <p:cNvSpPr>
            <a:spLocks noGrp="1"/>
          </p:cNvSpPr>
          <p:nvPr>
            <p:ph idx="1"/>
          </p:nvPr>
        </p:nvSpPr>
        <p:spPr>
          <a:xfrm>
            <a:off x="200025" y="1825624"/>
            <a:ext cx="11872913" cy="4918075"/>
          </a:xfrm>
        </p:spPr>
        <p:txBody>
          <a:bodyPr/>
          <a:lstStyle/>
          <a:p>
            <a:pPr marL="0" indent="0">
              <a:buNone/>
            </a:pPr>
            <a:r>
              <a:rPr lang="en-US" sz="3200" dirty="0">
                <a:solidFill>
                  <a:srgbClr val="7030A0"/>
                </a:solidFill>
                <a:latin typeface="Times New Roman" pitchFamily="18" charset="0"/>
                <a:cs typeface="Times New Roman" pitchFamily="18" charset="0"/>
              </a:rPr>
              <a:t>d)</a:t>
            </a:r>
            <a:r>
              <a:rPr lang="en-US" sz="3200" b="1" dirty="0">
                <a:solidFill>
                  <a:srgbClr val="7030A0"/>
                </a:solidFill>
                <a:latin typeface="Times New Roman" pitchFamily="18" charset="0"/>
                <a:cs typeface="Times New Roman" pitchFamily="18" charset="0"/>
              </a:rPr>
              <a:t>Synthetic sources: </a:t>
            </a:r>
            <a:r>
              <a:rPr lang="en-US" sz="3200" dirty="0">
                <a:solidFill>
                  <a:srgbClr val="7030A0"/>
                </a:solidFill>
                <a:latin typeface="Times New Roman" pitchFamily="18" charset="0"/>
                <a:cs typeface="Times New Roman" pitchFamily="18" charset="0"/>
              </a:rPr>
              <a:t>Many drugs are developed synthetically after chemicals in plants ,animals or other environment have been screened for signs of therapeutic activity. This eliminates side effects and increases drug potency. Drugs have  genetic engineering are used to produce chemicals that have therapeutic effects.</a:t>
            </a:r>
          </a:p>
          <a:p>
            <a:pPr marL="0" indent="0">
              <a:buNone/>
            </a:pPr>
            <a:r>
              <a:rPr lang="en-US" sz="3200" dirty="0">
                <a:solidFill>
                  <a:srgbClr val="7030A0"/>
                </a:solidFill>
                <a:latin typeface="Times New Roman" pitchFamily="18" charset="0"/>
                <a:cs typeface="Times New Roman" pitchFamily="18" charset="0"/>
              </a:rPr>
              <a:t>e)</a:t>
            </a:r>
            <a:r>
              <a:rPr lang="en-US" sz="3200" b="1" dirty="0">
                <a:solidFill>
                  <a:srgbClr val="7030A0"/>
                </a:solidFill>
                <a:latin typeface="Times New Roman" pitchFamily="18" charset="0"/>
                <a:cs typeface="Times New Roman" pitchFamily="18" charset="0"/>
              </a:rPr>
              <a:t>Microbiological sources: </a:t>
            </a:r>
            <a:r>
              <a:rPr lang="en-US" sz="3200" dirty="0">
                <a:solidFill>
                  <a:srgbClr val="7030A0"/>
                </a:solidFill>
                <a:latin typeface="Times New Roman" pitchFamily="18" charset="0"/>
                <a:cs typeface="Times New Roman" pitchFamily="18" charset="0"/>
              </a:rPr>
              <a:t>example </a:t>
            </a:r>
            <a:r>
              <a:rPr lang="en-US" sz="3200" dirty="0" err="1">
                <a:solidFill>
                  <a:srgbClr val="7030A0"/>
                </a:solidFill>
                <a:latin typeface="Times New Roman" pitchFamily="18" charset="0"/>
                <a:cs typeface="Times New Roman" pitchFamily="18" charset="0"/>
              </a:rPr>
              <a:t>penicillins,tetracycline</a:t>
            </a:r>
            <a:endParaRPr lang="en-US" sz="3200" b="1"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f)</a:t>
            </a:r>
            <a:r>
              <a:rPr lang="en-US" sz="3200" b="1" dirty="0">
                <a:solidFill>
                  <a:srgbClr val="7030A0"/>
                </a:solidFill>
                <a:latin typeface="Times New Roman" pitchFamily="18" charset="0"/>
                <a:cs typeface="Times New Roman" pitchFamily="18" charset="0"/>
              </a:rPr>
              <a:t>recombinant DNA </a:t>
            </a:r>
            <a:r>
              <a:rPr lang="en-US" sz="3200" b="1" dirty="0" smtClean="0">
                <a:solidFill>
                  <a:srgbClr val="7030A0"/>
                </a:solidFill>
                <a:latin typeface="Times New Roman" pitchFamily="18" charset="0"/>
                <a:cs typeface="Times New Roman" pitchFamily="18" charset="0"/>
              </a:rPr>
              <a:t>technology.</a:t>
            </a:r>
            <a:endParaRPr lang="en-US" sz="3200" b="1" dirty="0">
              <a:solidFill>
                <a:srgbClr val="7030A0"/>
              </a:solidFill>
              <a:latin typeface="Times New Roman" pitchFamily="18" charset="0"/>
              <a:cs typeface="Times New Roman" pitchFamily="18" charset="0"/>
            </a:endParaRPr>
          </a:p>
          <a:p>
            <a:pPr marL="0" indent="0">
              <a:buNone/>
            </a:pPr>
            <a:r>
              <a:rPr lang="en-US" dirty="0"/>
              <a:t>  </a:t>
            </a:r>
            <a:r>
              <a:rPr lang="en-US" b="1" dirty="0"/>
              <a:t>        </a:t>
            </a:r>
          </a:p>
          <a:p>
            <a:pPr marL="0" indent="0">
              <a:buNone/>
            </a:pPr>
            <a:endParaRPr lang="en-US" b="1" dirty="0"/>
          </a:p>
        </p:txBody>
      </p:sp>
    </p:spTree>
    <p:extLst>
      <p:ext uri="{BB962C8B-B14F-4D97-AF65-F5344CB8AC3E}">
        <p14:creationId xmlns:p14="http://schemas.microsoft.com/office/powerpoint/2010/main" val="7392657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7AEFBE-19E3-427F-BE20-FE2DFC583D55}"/>
              </a:ext>
            </a:extLst>
          </p:cNvPr>
          <p:cNvSpPr>
            <a:spLocks noGrp="1"/>
          </p:cNvSpPr>
          <p:nvPr>
            <p:ph idx="1"/>
          </p:nvPr>
        </p:nvSpPr>
        <p:spPr>
          <a:xfrm>
            <a:off x="100013" y="114301"/>
            <a:ext cx="11972925" cy="6600824"/>
          </a:xfrm>
        </p:spPr>
        <p:txBody>
          <a:bodyPr>
            <a:noAutofit/>
          </a:bodyPr>
          <a:lstStyle/>
          <a:p>
            <a:pPr marL="0" indent="0">
              <a:buNone/>
            </a:pPr>
            <a:r>
              <a:rPr lang="en-US" b="1" dirty="0">
                <a:solidFill>
                  <a:srgbClr val="7030A0"/>
                </a:solidFill>
                <a:latin typeface="Times New Roman" pitchFamily="18" charset="0"/>
                <a:cs typeface="Times New Roman" pitchFamily="18" charset="0"/>
              </a:rPr>
              <a:t>Mechanism of action</a:t>
            </a:r>
          </a:p>
          <a:p>
            <a:pPr>
              <a:buFont typeface="Wingdings" pitchFamily="2" charset="2"/>
              <a:buChar char="ü"/>
            </a:pPr>
            <a:r>
              <a:rPr lang="en-US" dirty="0">
                <a:solidFill>
                  <a:srgbClr val="7030A0"/>
                </a:solidFill>
                <a:latin typeface="Times New Roman" pitchFamily="18" charset="0"/>
                <a:cs typeface="Times New Roman" pitchFamily="18" charset="0"/>
              </a:rPr>
              <a:t>Inhibition of prostaglandin synthase, also known as cox — Inhibition of COX-1 can result in decreased platelet aggregation and kidney damage.</a:t>
            </a:r>
          </a:p>
          <a:p>
            <a:pPr>
              <a:buFont typeface="Wingdings" pitchFamily="2" charset="2"/>
              <a:buChar char="ü"/>
            </a:pPr>
            <a:r>
              <a:rPr lang="en-US" dirty="0">
                <a:solidFill>
                  <a:srgbClr val="7030A0"/>
                </a:solidFill>
                <a:latin typeface="Times New Roman" pitchFamily="18" charset="0"/>
                <a:cs typeface="Times New Roman" pitchFamily="18" charset="0"/>
              </a:rPr>
              <a:t> Inhibition of COX-2 results in decreased inflammation, fever, and pain.  </a:t>
            </a:r>
          </a:p>
          <a:p>
            <a:pPr marL="0" indent="0">
              <a:buNone/>
            </a:pPr>
            <a:r>
              <a:rPr lang="en-US" b="1" dirty="0">
                <a:solidFill>
                  <a:srgbClr val="7030A0"/>
                </a:solidFill>
                <a:latin typeface="Times New Roman" pitchFamily="18" charset="0"/>
                <a:cs typeface="Times New Roman" pitchFamily="18" charset="0"/>
              </a:rPr>
              <a:t>Therapeutic Uses /indication ( analgesic , antipyretic, and anti inflammatory) </a:t>
            </a:r>
          </a:p>
          <a:p>
            <a:pPr>
              <a:buFont typeface="Wingdings" pitchFamily="2" charset="2"/>
              <a:buChar char="ü"/>
            </a:pPr>
            <a:r>
              <a:rPr lang="en-US" dirty="0">
                <a:solidFill>
                  <a:srgbClr val="7030A0"/>
                </a:solidFill>
                <a:latin typeface="Times New Roman" pitchFamily="18" charset="0"/>
                <a:cs typeface="Times New Roman" pitchFamily="18" charset="0"/>
              </a:rPr>
              <a:t> Inflammation suppression. </a:t>
            </a:r>
          </a:p>
          <a:p>
            <a:pPr>
              <a:buFont typeface="Wingdings" pitchFamily="2" charset="2"/>
              <a:buChar char="ü"/>
            </a:pPr>
            <a:r>
              <a:rPr lang="en-US" dirty="0">
                <a:solidFill>
                  <a:srgbClr val="7030A0"/>
                </a:solidFill>
                <a:latin typeface="Times New Roman" pitchFamily="18" charset="0"/>
                <a:cs typeface="Times New Roman" pitchFamily="18" charset="0"/>
              </a:rPr>
              <a:t> Analgesia for mild to moderate pain, such as with osteoarthritis and rheumatoid arthritis. </a:t>
            </a:r>
          </a:p>
          <a:p>
            <a:pPr>
              <a:buFont typeface="Wingdings" pitchFamily="2" charset="2"/>
              <a:buChar char="ü"/>
            </a:pPr>
            <a:r>
              <a:rPr lang="en-US" dirty="0">
                <a:solidFill>
                  <a:srgbClr val="7030A0"/>
                </a:solidFill>
                <a:latin typeface="Times New Roman" pitchFamily="18" charset="0"/>
                <a:cs typeface="Times New Roman" pitchFamily="18" charset="0"/>
              </a:rPr>
              <a:t> Fever reduction. </a:t>
            </a:r>
          </a:p>
          <a:p>
            <a:pPr>
              <a:buFont typeface="Wingdings" pitchFamily="2" charset="2"/>
              <a:buChar char="ü"/>
            </a:pPr>
            <a:r>
              <a:rPr lang="en-US" dirty="0">
                <a:solidFill>
                  <a:srgbClr val="7030A0"/>
                </a:solidFill>
                <a:latin typeface="Times New Roman" pitchFamily="18" charset="0"/>
                <a:cs typeface="Times New Roman" pitchFamily="18" charset="0"/>
              </a:rPr>
              <a:t> Dysmenorrhea. </a:t>
            </a:r>
          </a:p>
          <a:p>
            <a:pPr>
              <a:buFont typeface="Wingdings" pitchFamily="2" charset="2"/>
              <a:buChar char="ü"/>
            </a:pPr>
            <a:r>
              <a:rPr lang="en-US" dirty="0">
                <a:solidFill>
                  <a:srgbClr val="7030A0"/>
                </a:solidFill>
                <a:latin typeface="Times New Roman" pitchFamily="18" charset="0"/>
                <a:cs typeface="Times New Roman" pitchFamily="18" charset="0"/>
              </a:rPr>
              <a:t> Inhibition of platelet aggregation, which protects against stroke and myocardial infarction. (aspirin)</a:t>
            </a:r>
          </a:p>
          <a:p>
            <a:pPr>
              <a:buFont typeface="Wingdings" pitchFamily="2" charset="2"/>
              <a:buChar char="ü"/>
            </a:pPr>
            <a:r>
              <a:rPr lang="en-US" dirty="0">
                <a:solidFill>
                  <a:srgbClr val="7030A0"/>
                </a:solidFill>
                <a:latin typeface="Times New Roman" pitchFamily="18" charset="0"/>
                <a:cs typeface="Times New Roman" pitchFamily="18" charset="0"/>
              </a:rPr>
              <a:t>The exception of acetaminophen which is  an analgesic and antipyretic. </a:t>
            </a:r>
          </a:p>
        </p:txBody>
      </p:sp>
    </p:spTree>
    <p:extLst>
      <p:ext uri="{BB962C8B-B14F-4D97-AF65-F5344CB8AC3E}">
        <p14:creationId xmlns:p14="http://schemas.microsoft.com/office/powerpoint/2010/main" val="13936399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1DD1D-3480-410B-ADF9-3105BB3C33C9}"/>
              </a:ext>
            </a:extLst>
          </p:cNvPr>
          <p:cNvSpPr>
            <a:spLocks noGrp="1"/>
          </p:cNvSpPr>
          <p:nvPr>
            <p:ph type="title"/>
          </p:nvPr>
        </p:nvSpPr>
        <p:spPr>
          <a:xfrm>
            <a:off x="157163" y="1"/>
            <a:ext cx="11196637" cy="1042987"/>
          </a:xfrm>
        </p:spPr>
        <p:txBody>
          <a:bodyPr/>
          <a:lstStyle/>
          <a:p>
            <a:r>
              <a:rPr lang="en-US" b="1" dirty="0" smtClean="0">
                <a:solidFill>
                  <a:srgbClr val="FF0000"/>
                </a:solidFill>
                <a:latin typeface="Times New Roman" pitchFamily="18" charset="0"/>
                <a:cs typeface="Times New Roman" pitchFamily="18" charset="0"/>
              </a:rPr>
              <a:t>Adverse Effects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861278F-7EB0-4D86-9E28-E6A3E764B922}"/>
              </a:ext>
            </a:extLst>
          </p:cNvPr>
          <p:cNvSpPr>
            <a:spLocks noGrp="1"/>
          </p:cNvSpPr>
          <p:nvPr>
            <p:ph idx="1"/>
          </p:nvPr>
        </p:nvSpPr>
        <p:spPr>
          <a:xfrm>
            <a:off x="157163" y="942974"/>
            <a:ext cx="11930062" cy="5757863"/>
          </a:xfrm>
        </p:spPr>
        <p:txBody>
          <a:bodyPr>
            <a:normAutofit fontScale="92500"/>
          </a:bodyPr>
          <a:lstStyle/>
          <a:p>
            <a:r>
              <a:rPr lang="en-US" dirty="0"/>
              <a:t> </a:t>
            </a:r>
            <a:r>
              <a:rPr lang="en-US" sz="3200" b="1" dirty="0">
                <a:solidFill>
                  <a:srgbClr val="7030A0"/>
                </a:solidFill>
                <a:latin typeface="Times New Roman" pitchFamily="18" charset="0"/>
                <a:cs typeface="Times New Roman" pitchFamily="18" charset="0"/>
              </a:rPr>
              <a:t>Gastrointestinal discomfort (dyspepsia, abdominal pain, heartburn, nausea)</a:t>
            </a:r>
          </a:p>
          <a:p>
            <a:r>
              <a:rPr lang="en-US" sz="3200" b="1" dirty="0">
                <a:solidFill>
                  <a:srgbClr val="7030A0"/>
                </a:solidFill>
                <a:latin typeface="Times New Roman" pitchFamily="18" charset="0"/>
                <a:cs typeface="Times New Roman" pitchFamily="18" charset="0"/>
              </a:rPr>
              <a:t> Damage to gastric mucosa may lead to GI bleeding and perforation, especially with long-term use. </a:t>
            </a:r>
            <a:r>
              <a:rPr lang="en-US" sz="3200"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Advise clients to take medication with food or with a full glass of water or milk. </a:t>
            </a:r>
          </a:p>
          <a:p>
            <a:r>
              <a:rPr lang="en-US" sz="3200" dirty="0">
                <a:solidFill>
                  <a:srgbClr val="7030A0"/>
                </a:solidFill>
                <a:latin typeface="Times New Roman" pitchFamily="18" charset="0"/>
                <a:cs typeface="Times New Roman" pitchFamily="18" charset="0"/>
              </a:rPr>
              <a:t>Advise clients to avoid alcohol. </a:t>
            </a:r>
          </a:p>
          <a:p>
            <a:r>
              <a:rPr lang="en-US" sz="3200" dirty="0">
                <a:solidFill>
                  <a:srgbClr val="7030A0"/>
                </a:solidFill>
                <a:latin typeface="Times New Roman" pitchFamily="18" charset="0"/>
                <a:cs typeface="Times New Roman" pitchFamily="18" charset="0"/>
              </a:rPr>
              <a:t> Observe for signs of bleeding (passage of black or dark-colored stools, severe abdominal pain, nausea, vomiting). </a:t>
            </a:r>
          </a:p>
          <a:p>
            <a:r>
              <a:rPr lang="en-US" sz="3200" dirty="0">
                <a:solidFill>
                  <a:srgbClr val="7030A0"/>
                </a:solidFill>
                <a:latin typeface="Times New Roman" pitchFamily="18" charset="0"/>
                <a:cs typeface="Times New Roman" pitchFamily="18" charset="0"/>
              </a:rPr>
              <a:t>Administer a proton pump inhibitor, such as omeprazole (Prilosec), or an H2 receptor antagonist, such as ranitidine (Zantac) to decrease the risk of ulcer formation.  Use prophylaxis agents such as misoprostol (Cytotec). </a:t>
            </a:r>
          </a:p>
        </p:txBody>
      </p:sp>
    </p:spTree>
    <p:extLst>
      <p:ext uri="{BB962C8B-B14F-4D97-AF65-F5344CB8AC3E}">
        <p14:creationId xmlns:p14="http://schemas.microsoft.com/office/powerpoint/2010/main" val="4479250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B8E352-775D-4742-BB54-15BB96B8DA69}"/>
              </a:ext>
            </a:extLst>
          </p:cNvPr>
          <p:cNvSpPr>
            <a:spLocks noGrp="1"/>
          </p:cNvSpPr>
          <p:nvPr>
            <p:ph idx="1"/>
          </p:nvPr>
        </p:nvSpPr>
        <p:spPr>
          <a:xfrm>
            <a:off x="142875" y="0"/>
            <a:ext cx="11896725" cy="6858000"/>
          </a:xfrm>
        </p:spPr>
        <p:txBody>
          <a:bodyPr>
            <a:normAutofit fontScale="92500"/>
          </a:bodyPr>
          <a:lstStyle/>
          <a:p>
            <a:pPr marL="0" lvl="0" indent="0">
              <a:buNone/>
            </a:pPr>
            <a:r>
              <a:rPr lang="en-US" b="1" dirty="0">
                <a:solidFill>
                  <a:prstClr val="black"/>
                </a:solidFill>
              </a:rPr>
              <a:t>                                         </a:t>
            </a:r>
            <a:r>
              <a:rPr lang="en-US" sz="3600" b="1" dirty="0" smtClean="0">
                <a:solidFill>
                  <a:srgbClr val="FF0000"/>
                </a:solidFill>
                <a:latin typeface="Times New Roman" pitchFamily="18" charset="0"/>
                <a:cs typeface="Times New Roman" pitchFamily="18" charset="0"/>
              </a:rPr>
              <a:t>Side/adverse </a:t>
            </a:r>
            <a:r>
              <a:rPr lang="en-US" sz="3600" b="1" dirty="0">
                <a:solidFill>
                  <a:srgbClr val="FF0000"/>
                </a:solidFill>
                <a:latin typeface="Times New Roman" pitchFamily="18" charset="0"/>
                <a:cs typeface="Times New Roman" pitchFamily="18" charset="0"/>
              </a:rPr>
              <a:t>effects cont.’</a:t>
            </a:r>
          </a:p>
          <a:p>
            <a:pPr marL="0" lvl="0" indent="0">
              <a:buNone/>
            </a:pPr>
            <a:r>
              <a:rPr lang="en-US" b="1" dirty="0">
                <a:solidFill>
                  <a:srgbClr val="7030A0"/>
                </a:solidFill>
                <a:latin typeface="Times New Roman" pitchFamily="18" charset="0"/>
                <a:cs typeface="Times New Roman" pitchFamily="18" charset="0"/>
              </a:rPr>
              <a:t>Renal dysfunction (decreased urine output, weight gain from fluid retention, increased BUN and creatinine levels) </a:t>
            </a:r>
          </a:p>
          <a:p>
            <a:pPr lvl="0"/>
            <a:r>
              <a:rPr lang="en-US" dirty="0">
                <a:solidFill>
                  <a:srgbClr val="7030A0"/>
                </a:solidFill>
                <a:latin typeface="Times New Roman" pitchFamily="18" charset="0"/>
                <a:cs typeface="Times New Roman" pitchFamily="18" charset="0"/>
              </a:rPr>
              <a:t> Use cautiously with older adults and clients who have heart failure. </a:t>
            </a:r>
          </a:p>
          <a:p>
            <a:pPr lvl="0"/>
            <a:r>
              <a:rPr lang="en-US" dirty="0">
                <a:solidFill>
                  <a:srgbClr val="7030A0"/>
                </a:solidFill>
                <a:latin typeface="Times New Roman" pitchFamily="18" charset="0"/>
                <a:cs typeface="Times New Roman" pitchFamily="18" charset="0"/>
              </a:rPr>
              <a:t> Monitor I&amp;O and kidney function (BUN, creatinine). </a:t>
            </a:r>
          </a:p>
          <a:p>
            <a:pPr marL="0" lvl="0" indent="0">
              <a:buNone/>
            </a:pP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Increased risk of heart attack and stroke (non aspirin NSAIDs) </a:t>
            </a:r>
          </a:p>
          <a:p>
            <a:pPr lvl="0"/>
            <a:r>
              <a:rPr lang="en-US" dirty="0">
                <a:solidFill>
                  <a:srgbClr val="7030A0"/>
                </a:solidFill>
                <a:latin typeface="Times New Roman" pitchFamily="18" charset="0"/>
                <a:cs typeface="Times New Roman" pitchFamily="18" charset="0"/>
              </a:rPr>
              <a:t> Use the smallest effective dose for clients with known cardiovascular disease. </a:t>
            </a:r>
          </a:p>
          <a:p>
            <a:pPr lvl="0"/>
            <a:r>
              <a:rPr lang="en-US" dirty="0">
                <a:solidFill>
                  <a:srgbClr val="7030A0"/>
                </a:solidFill>
                <a:latin typeface="Times New Roman" pitchFamily="18" charset="0"/>
                <a:cs typeface="Times New Roman" pitchFamily="18" charset="0"/>
              </a:rPr>
              <a:t>Salicylism may occur with aspirin. Signs and symptoms include tinnitus, sweating, headache and dizziness, and respiratory alkalosis. </a:t>
            </a:r>
          </a:p>
          <a:p>
            <a:pPr lvl="0"/>
            <a:r>
              <a:rPr lang="en-US" dirty="0">
                <a:solidFill>
                  <a:srgbClr val="7030A0"/>
                </a:solidFill>
                <a:latin typeface="Times New Roman" pitchFamily="18" charset="0"/>
                <a:cs typeface="Times New Roman" pitchFamily="18" charset="0"/>
              </a:rPr>
              <a:t> Advise clients to notify the provider and to stop taking aspirin if symptoms occur. </a:t>
            </a:r>
          </a:p>
          <a:p>
            <a:pPr lvl="0"/>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Reyer</a:t>
            </a:r>
            <a:r>
              <a:rPr lang="en-US" dirty="0">
                <a:solidFill>
                  <a:srgbClr val="7030A0"/>
                </a:solidFill>
                <a:latin typeface="Times New Roman" pitchFamily="18" charset="0"/>
                <a:cs typeface="Times New Roman" pitchFamily="18" charset="0"/>
              </a:rPr>
              <a:t> syndrome is rare, but serious in childhood. </a:t>
            </a:r>
          </a:p>
          <a:p>
            <a:pPr lvl="0"/>
            <a:r>
              <a:rPr lang="en-US" dirty="0">
                <a:solidFill>
                  <a:srgbClr val="7030A0"/>
                </a:solidFill>
                <a:latin typeface="Times New Roman" pitchFamily="18" charset="0"/>
                <a:cs typeface="Times New Roman" pitchFamily="18" charset="0"/>
              </a:rPr>
              <a:t>This occurs when aspirin is used for fever reduction in children who have a viral illness, such as chickenpox or influenza </a:t>
            </a:r>
          </a:p>
          <a:p>
            <a:pPr lvl="0"/>
            <a:r>
              <a:rPr lang="en-US" dirty="0">
                <a:solidFill>
                  <a:srgbClr val="7030A0"/>
                </a:solidFill>
                <a:latin typeface="Times New Roman" pitchFamily="18" charset="0"/>
                <a:cs typeface="Times New Roman" pitchFamily="18" charset="0"/>
              </a:rPr>
              <a:t> Advise clients to avoid giving aspirin when a child has a viral illness, such as chickenpox or influenza. </a:t>
            </a:r>
          </a:p>
        </p:txBody>
      </p:sp>
    </p:spTree>
    <p:extLst>
      <p:ext uri="{BB962C8B-B14F-4D97-AF65-F5344CB8AC3E}">
        <p14:creationId xmlns:p14="http://schemas.microsoft.com/office/powerpoint/2010/main" val="1796764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659A2-C306-4402-8CF7-34ED772D0AFA}"/>
              </a:ext>
            </a:extLst>
          </p:cNvPr>
          <p:cNvSpPr>
            <a:spLocks noGrp="1"/>
          </p:cNvSpPr>
          <p:nvPr>
            <p:ph type="title"/>
          </p:nvPr>
        </p:nvSpPr>
        <p:spPr>
          <a:xfrm>
            <a:off x="214313" y="114301"/>
            <a:ext cx="11139487" cy="857249"/>
          </a:xfrm>
        </p:spPr>
        <p:txBody>
          <a:bodyPr>
            <a:normAutofit/>
          </a:bodyPr>
          <a:lstStyle/>
          <a:p>
            <a:r>
              <a:rPr lang="en-US" sz="4800" b="1" dirty="0" smtClean="0">
                <a:solidFill>
                  <a:srgbClr val="FF0000"/>
                </a:solidFill>
                <a:latin typeface="Times New Roman" pitchFamily="18" charset="0"/>
                <a:cs typeface="Times New Roman" pitchFamily="18" charset="0"/>
              </a:rPr>
              <a:t>Adverse </a:t>
            </a:r>
            <a:r>
              <a:rPr lang="en-US" sz="4800" b="1" dirty="0">
                <a:solidFill>
                  <a:srgbClr val="FF0000"/>
                </a:solidFill>
                <a:latin typeface="Times New Roman" pitchFamily="18" charset="0"/>
                <a:cs typeface="Times New Roman" pitchFamily="18" charset="0"/>
              </a:rPr>
              <a:t>effects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68C62A4-F0D7-4E06-996C-5BEF3E961200}"/>
              </a:ext>
            </a:extLst>
          </p:cNvPr>
          <p:cNvSpPr>
            <a:spLocks noGrp="1"/>
          </p:cNvSpPr>
          <p:nvPr>
            <p:ph idx="1"/>
          </p:nvPr>
        </p:nvSpPr>
        <p:spPr>
          <a:xfrm>
            <a:off x="0" y="914400"/>
            <a:ext cx="12192000" cy="5943600"/>
          </a:xfrm>
        </p:spPr>
        <p:txBody>
          <a:bodyPr>
            <a:normAutofit/>
          </a:bodyPr>
          <a:lstStyle/>
          <a:p>
            <a:pPr marL="0" indent="0">
              <a:buNone/>
            </a:pPr>
            <a:r>
              <a:rPr lang="en-US" sz="3600" b="1" dirty="0">
                <a:solidFill>
                  <a:srgbClr val="7030A0"/>
                </a:solidFill>
                <a:latin typeface="Times New Roman" pitchFamily="18" charset="0"/>
                <a:cs typeface="Times New Roman" pitchFamily="18" charset="0"/>
              </a:rPr>
              <a:t>Aspirin toxicity</a:t>
            </a:r>
            <a:r>
              <a:rPr lang="en-US" sz="3200" b="1"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 Aspirin toxicity should be managed as a medical emergency in the hospital. </a:t>
            </a:r>
          </a:p>
          <a:p>
            <a:pPr marL="0" indent="0">
              <a:buNone/>
            </a:pPr>
            <a:r>
              <a:rPr lang="en-US" sz="3200" b="1" dirty="0">
                <a:solidFill>
                  <a:srgbClr val="7030A0"/>
                </a:solidFill>
                <a:latin typeface="Times New Roman" pitchFamily="18" charset="0"/>
                <a:cs typeface="Times New Roman" pitchFamily="18" charset="0"/>
              </a:rPr>
              <a:t>Therapy includes:</a:t>
            </a:r>
          </a:p>
          <a:p>
            <a:pPr>
              <a:buFont typeface="Wingdings" pitchFamily="2" charset="2"/>
              <a:buChar char="ü"/>
            </a:pPr>
            <a:r>
              <a:rPr lang="en-US" sz="3200" dirty="0">
                <a:solidFill>
                  <a:srgbClr val="7030A0"/>
                </a:solidFill>
                <a:latin typeface="Times New Roman" pitchFamily="18" charset="0"/>
                <a:cs typeface="Times New Roman" pitchFamily="18" charset="0"/>
              </a:rPr>
              <a:t> Cooling with tepid water. </a:t>
            </a:r>
          </a:p>
          <a:p>
            <a:pPr>
              <a:buFont typeface="Wingdings" pitchFamily="2" charset="2"/>
              <a:buChar char="ü"/>
            </a:pPr>
            <a:r>
              <a:rPr lang="en-US" sz="3200" dirty="0">
                <a:solidFill>
                  <a:srgbClr val="7030A0"/>
                </a:solidFill>
                <a:latin typeface="Times New Roman" pitchFamily="18" charset="0"/>
                <a:cs typeface="Times New Roman" pitchFamily="18" charset="0"/>
              </a:rPr>
              <a:t>Correction of dehydration and electrolyte imbalance with IV fluids. </a:t>
            </a:r>
          </a:p>
          <a:p>
            <a:pPr>
              <a:buFont typeface="Wingdings" pitchFamily="2" charset="2"/>
              <a:buChar char="ü"/>
            </a:pPr>
            <a:r>
              <a:rPr lang="en-US" sz="3200" dirty="0">
                <a:solidFill>
                  <a:srgbClr val="7030A0"/>
                </a:solidFill>
                <a:latin typeface="Times New Roman" pitchFamily="18" charset="0"/>
                <a:cs typeface="Times New Roman" pitchFamily="18" charset="0"/>
              </a:rPr>
              <a:t> Reversal of acidosis and promotion of salicylate excretion with bicarbonate. </a:t>
            </a:r>
          </a:p>
          <a:p>
            <a:pPr>
              <a:buFont typeface="Wingdings" pitchFamily="2" charset="2"/>
              <a:buChar char="ü"/>
            </a:pPr>
            <a:r>
              <a:rPr lang="en-US" sz="3200" dirty="0">
                <a:solidFill>
                  <a:srgbClr val="7030A0"/>
                </a:solidFill>
                <a:latin typeface="Times New Roman" pitchFamily="18" charset="0"/>
                <a:cs typeface="Times New Roman" pitchFamily="18" charset="0"/>
              </a:rPr>
              <a:t> Gastric lavage  Activated charcoal may also be given to decrease absorption. </a:t>
            </a:r>
          </a:p>
          <a:p>
            <a:pPr>
              <a:buFont typeface="Wingdings" pitchFamily="2" charset="2"/>
              <a:buChar char="ü"/>
            </a:pPr>
            <a:r>
              <a:rPr lang="en-US" sz="3200" dirty="0">
                <a:solidFill>
                  <a:srgbClr val="7030A0"/>
                </a:solidFill>
                <a:latin typeface="Times New Roman" pitchFamily="18" charset="0"/>
                <a:cs typeface="Times New Roman" pitchFamily="18" charset="0"/>
              </a:rPr>
              <a:t> Hemodialysis may be indicated.</a:t>
            </a:r>
          </a:p>
        </p:txBody>
      </p:sp>
    </p:spTree>
    <p:extLst>
      <p:ext uri="{BB962C8B-B14F-4D97-AF65-F5344CB8AC3E}">
        <p14:creationId xmlns:p14="http://schemas.microsoft.com/office/powerpoint/2010/main" val="24006922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FDE7B-5014-4C92-9382-C98C153DF2C2}"/>
              </a:ext>
            </a:extLst>
          </p:cNvPr>
          <p:cNvSpPr>
            <a:spLocks noGrp="1"/>
          </p:cNvSpPr>
          <p:nvPr>
            <p:ph type="title"/>
          </p:nvPr>
        </p:nvSpPr>
        <p:spPr>
          <a:xfrm>
            <a:off x="0" y="1"/>
            <a:ext cx="11353800" cy="1357312"/>
          </a:xfrm>
        </p:spPr>
        <p:txBody>
          <a:bodyPr>
            <a:normAutofit/>
          </a:bodyPr>
          <a:lstStyle/>
          <a:p>
            <a:r>
              <a:rPr lang="en-US" sz="3600" b="1" dirty="0">
                <a:solidFill>
                  <a:srgbClr val="FF0000"/>
                </a:solidFill>
                <a:latin typeface="Times New Roman" pitchFamily="18" charset="0"/>
                <a:ea typeface="+mn-ea"/>
                <a:cs typeface="Times New Roman" pitchFamily="18" charset="0"/>
              </a:rPr>
              <a:t>Contraindications for aspirin and other 1st generation NSAIDs include</a:t>
            </a:r>
            <a:endParaRPr lang="en-US" sz="3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CC87D75-6E3E-4DB2-87BF-E76328384F95}"/>
              </a:ext>
            </a:extLst>
          </p:cNvPr>
          <p:cNvSpPr>
            <a:spLocks noGrp="1"/>
          </p:cNvSpPr>
          <p:nvPr>
            <p:ph idx="1"/>
          </p:nvPr>
        </p:nvSpPr>
        <p:spPr>
          <a:xfrm>
            <a:off x="114300" y="1428749"/>
            <a:ext cx="11958637" cy="5300663"/>
          </a:xfrm>
        </p:spPr>
        <p:txBody>
          <a:bodyPr>
            <a:normAutofit fontScale="62500" lnSpcReduction="20000"/>
          </a:bodyPr>
          <a:lstStyle/>
          <a:p>
            <a:r>
              <a:rPr lang="en-US" sz="4400" dirty="0"/>
              <a:t> </a:t>
            </a:r>
            <a:r>
              <a:rPr lang="en-US" sz="4400" dirty="0">
                <a:solidFill>
                  <a:srgbClr val="7030A0"/>
                </a:solidFill>
                <a:latin typeface="Times New Roman" pitchFamily="18" charset="0"/>
                <a:cs typeface="Times New Roman" pitchFamily="18" charset="0"/>
              </a:rPr>
              <a:t>Pregnancy (Pregnancy Risk Category D) </a:t>
            </a:r>
          </a:p>
          <a:p>
            <a:r>
              <a:rPr lang="en-US" sz="4400" dirty="0">
                <a:solidFill>
                  <a:srgbClr val="7030A0"/>
                </a:solidFill>
                <a:latin typeface="Times New Roman" pitchFamily="18" charset="0"/>
                <a:cs typeface="Times New Roman" pitchFamily="18" charset="0"/>
              </a:rPr>
              <a:t> Peptic ulcer disease </a:t>
            </a:r>
          </a:p>
          <a:p>
            <a:r>
              <a:rPr lang="en-US" sz="4400" dirty="0">
                <a:solidFill>
                  <a:srgbClr val="7030A0"/>
                </a:solidFill>
                <a:latin typeface="Times New Roman" pitchFamily="18" charset="0"/>
                <a:cs typeface="Times New Roman" pitchFamily="18" charset="0"/>
              </a:rPr>
              <a:t>Bleeding disorders such as hemophilia, vitamin K deficiency </a:t>
            </a:r>
          </a:p>
          <a:p>
            <a:r>
              <a:rPr lang="en-US" sz="4400" dirty="0">
                <a:solidFill>
                  <a:srgbClr val="7030A0"/>
                </a:solidFill>
                <a:latin typeface="Times New Roman" pitchFamily="18" charset="0"/>
                <a:cs typeface="Times New Roman" pitchFamily="18" charset="0"/>
              </a:rPr>
              <a:t> Hypersensitivity to aspirin and other NSAIDs </a:t>
            </a:r>
          </a:p>
          <a:p>
            <a:r>
              <a:rPr lang="en-US" sz="4400" dirty="0">
                <a:solidFill>
                  <a:srgbClr val="7030A0"/>
                </a:solidFill>
                <a:latin typeface="Times New Roman" pitchFamily="18" charset="0"/>
                <a:cs typeface="Times New Roman" pitchFamily="18" charset="0"/>
              </a:rPr>
              <a:t> Children with chickenpox or influenza (aspirin) </a:t>
            </a:r>
          </a:p>
          <a:p>
            <a:r>
              <a:rPr lang="en-US" sz="4400" dirty="0">
                <a:solidFill>
                  <a:srgbClr val="7030A0"/>
                </a:solidFill>
                <a:latin typeface="Times New Roman" pitchFamily="18" charset="0"/>
                <a:cs typeface="Times New Roman" pitchFamily="18" charset="0"/>
              </a:rPr>
              <a:t> Use NSAIDs cautiously in older adults, clients who smoke cigarettes, and in clients with H. pylori infection, hypovolemia, asthma, chronic urticaria, and/or a history of alcoholism. </a:t>
            </a:r>
          </a:p>
          <a:p>
            <a:r>
              <a:rPr lang="en-US" sz="4400" dirty="0">
                <a:solidFill>
                  <a:srgbClr val="7030A0"/>
                </a:solidFill>
                <a:latin typeface="Times New Roman" pitchFamily="18" charset="0"/>
                <a:cs typeface="Times New Roman" pitchFamily="18" charset="0"/>
              </a:rPr>
              <a:t> Celecoxib is contraindicated in clients with allergy to sulfonamides. </a:t>
            </a:r>
          </a:p>
          <a:p>
            <a:r>
              <a:rPr lang="en-US" sz="4400" dirty="0">
                <a:solidFill>
                  <a:srgbClr val="7030A0"/>
                </a:solidFill>
                <a:latin typeface="Times New Roman" pitchFamily="18" charset="0"/>
                <a:cs typeface="Times New Roman" pitchFamily="18" charset="0"/>
              </a:rPr>
              <a:t> Ketorolac is contraindicated in clients with advanced renal dysfunction</a:t>
            </a:r>
          </a:p>
          <a:p>
            <a:r>
              <a:rPr lang="en-US" sz="4400" dirty="0">
                <a:solidFill>
                  <a:srgbClr val="7030A0"/>
                </a:solidFill>
                <a:latin typeface="Times New Roman" pitchFamily="18" charset="0"/>
                <a:cs typeface="Times New Roman" pitchFamily="18" charset="0"/>
              </a:rPr>
              <a:t> Use should be no longer than five days because of the risk for kidney damage. </a:t>
            </a:r>
          </a:p>
          <a:p>
            <a:r>
              <a:rPr lang="en-US" sz="4400" dirty="0">
                <a:solidFill>
                  <a:srgbClr val="7030A0"/>
                </a:solidFill>
                <a:latin typeface="Times New Roman" pitchFamily="18" charset="0"/>
                <a:cs typeface="Times New Roman" pitchFamily="18" charset="0"/>
              </a:rPr>
              <a:t> 2nd generation NSAIDs should be used cautiously in clients who have known cardiovascular disease.</a:t>
            </a:r>
          </a:p>
        </p:txBody>
      </p:sp>
    </p:spTree>
    <p:extLst>
      <p:ext uri="{BB962C8B-B14F-4D97-AF65-F5344CB8AC3E}">
        <p14:creationId xmlns:p14="http://schemas.microsoft.com/office/powerpoint/2010/main" val="30901612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87FF4C-0098-4694-A4FA-D3DDAEDAA4A5}"/>
              </a:ext>
            </a:extLst>
          </p:cNvPr>
          <p:cNvSpPr>
            <a:spLocks noGrp="1"/>
          </p:cNvSpPr>
          <p:nvPr>
            <p:ph type="title"/>
          </p:nvPr>
        </p:nvSpPr>
        <p:spPr>
          <a:xfrm>
            <a:off x="0" y="100013"/>
            <a:ext cx="11353800" cy="928687"/>
          </a:xfrm>
        </p:spPr>
        <p:txBody>
          <a:bodyPr/>
          <a:lstStyle/>
          <a:p>
            <a:r>
              <a:rPr lang="en-US" b="1" dirty="0" smtClean="0">
                <a:solidFill>
                  <a:srgbClr val="FF0000"/>
                </a:solidFill>
                <a:latin typeface="Times New Roman" pitchFamily="18" charset="0"/>
                <a:cs typeface="Times New Roman" pitchFamily="18" charset="0"/>
              </a:rPr>
              <a:t>Acetaminophen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B555EE5-D32E-4081-A9C7-C738B5864449}"/>
              </a:ext>
            </a:extLst>
          </p:cNvPr>
          <p:cNvSpPr>
            <a:spLocks noGrp="1"/>
          </p:cNvSpPr>
          <p:nvPr>
            <p:ph idx="1"/>
          </p:nvPr>
        </p:nvSpPr>
        <p:spPr>
          <a:xfrm>
            <a:off x="185737" y="1042988"/>
            <a:ext cx="11901487" cy="5815012"/>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Mechanism </a:t>
            </a:r>
            <a:r>
              <a:rPr lang="en-US" sz="3200" b="1" dirty="0">
                <a:solidFill>
                  <a:srgbClr val="7030A0"/>
                </a:solidFill>
                <a:latin typeface="Times New Roman" pitchFamily="18" charset="0"/>
                <a:cs typeface="Times New Roman" pitchFamily="18" charset="0"/>
              </a:rPr>
              <a:t>Of  Action</a:t>
            </a:r>
            <a:r>
              <a:rPr lang="en-US" sz="3200"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 Acetaminophen slows the production of prostaglandins in the central nervous system.  </a:t>
            </a:r>
          </a:p>
          <a:p>
            <a:pPr mar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 </a:t>
            </a:r>
          </a:p>
          <a:p>
            <a:r>
              <a:rPr lang="en-US" sz="3200" dirty="0">
                <a:solidFill>
                  <a:srgbClr val="7030A0"/>
                </a:solidFill>
                <a:latin typeface="Times New Roman" pitchFamily="18" charset="0"/>
                <a:cs typeface="Times New Roman" pitchFamily="18" charset="0"/>
              </a:rPr>
              <a:t>Analgesic (relief of pain) effect </a:t>
            </a:r>
          </a:p>
          <a:p>
            <a:r>
              <a:rPr lang="en-US" sz="3200" dirty="0">
                <a:solidFill>
                  <a:srgbClr val="7030A0"/>
                </a:solidFill>
                <a:latin typeface="Times New Roman" pitchFamily="18" charset="0"/>
                <a:cs typeface="Times New Roman" pitchFamily="18" charset="0"/>
              </a:rPr>
              <a:t>Antipyretic (reduction of fever) effects</a:t>
            </a:r>
          </a:p>
        </p:txBody>
      </p:sp>
    </p:spTree>
    <p:extLst>
      <p:ext uri="{BB962C8B-B14F-4D97-AF65-F5344CB8AC3E}">
        <p14:creationId xmlns:p14="http://schemas.microsoft.com/office/powerpoint/2010/main" val="16392937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ABA05-6136-4777-8646-DF0351941F08}"/>
              </a:ext>
            </a:extLst>
          </p:cNvPr>
          <p:cNvSpPr>
            <a:spLocks noGrp="1"/>
          </p:cNvSpPr>
          <p:nvPr>
            <p:ph type="title"/>
          </p:nvPr>
        </p:nvSpPr>
        <p:spPr>
          <a:xfrm>
            <a:off x="100013" y="100013"/>
            <a:ext cx="11958637" cy="928687"/>
          </a:xfrm>
        </p:spPr>
        <p:txBody>
          <a:bodyPr>
            <a:normAutofit/>
          </a:bodyPr>
          <a:lstStyle/>
          <a:p>
            <a:r>
              <a:rPr lang="en-US" b="1" dirty="0" smtClean="0">
                <a:solidFill>
                  <a:srgbClr val="FF0000"/>
                </a:solidFill>
                <a:latin typeface="Times New Roman" pitchFamily="18" charset="0"/>
                <a:ea typeface="+mn-ea"/>
                <a:cs typeface="Times New Roman" pitchFamily="18" charset="0"/>
              </a:rPr>
              <a:t>Adverse </a:t>
            </a:r>
            <a:r>
              <a:rPr lang="en-US" b="1" dirty="0">
                <a:solidFill>
                  <a:srgbClr val="FF0000"/>
                </a:solidFill>
                <a:latin typeface="Times New Roman" pitchFamily="18" charset="0"/>
                <a:ea typeface="+mn-ea"/>
                <a:cs typeface="Times New Roman" pitchFamily="18" charset="0"/>
              </a:rPr>
              <a:t>Effects </a:t>
            </a:r>
            <a:endParaRPr lang="en-US" sz="6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B91401A-4FE0-447F-8E6E-81B4E535296E}"/>
              </a:ext>
            </a:extLst>
          </p:cNvPr>
          <p:cNvSpPr>
            <a:spLocks noGrp="1"/>
          </p:cNvSpPr>
          <p:nvPr>
            <p:ph idx="1"/>
          </p:nvPr>
        </p:nvSpPr>
        <p:spPr>
          <a:xfrm>
            <a:off x="157163" y="1228724"/>
            <a:ext cx="11858625" cy="5514975"/>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Acute toxicity </a:t>
            </a:r>
            <a:r>
              <a:rPr lang="en-US" sz="3200" dirty="0">
                <a:solidFill>
                  <a:srgbClr val="7030A0"/>
                </a:solidFill>
                <a:latin typeface="Times New Roman" pitchFamily="18" charset="0"/>
                <a:cs typeface="Times New Roman" pitchFamily="18" charset="0"/>
              </a:rPr>
              <a:t>that results in </a:t>
            </a:r>
            <a:r>
              <a:rPr lang="en-US" sz="3200" b="1" dirty="0">
                <a:solidFill>
                  <a:srgbClr val="7030A0"/>
                </a:solidFill>
                <a:latin typeface="Times New Roman" pitchFamily="18" charset="0"/>
                <a:cs typeface="Times New Roman" pitchFamily="18" charset="0"/>
              </a:rPr>
              <a:t>liver damage </a:t>
            </a:r>
            <a:r>
              <a:rPr lang="en-US" sz="3200" dirty="0">
                <a:solidFill>
                  <a:srgbClr val="7030A0"/>
                </a:solidFill>
                <a:latin typeface="Times New Roman" pitchFamily="18" charset="0"/>
                <a:cs typeface="Times New Roman" pitchFamily="18" charset="0"/>
              </a:rPr>
              <a:t>with early symptoms of nausea, vomiting, diarrhea, sweating, and abdominal discomfort progressing to, </a:t>
            </a:r>
            <a:r>
              <a:rPr lang="en-US" sz="3200" b="1" dirty="0">
                <a:solidFill>
                  <a:srgbClr val="7030A0"/>
                </a:solidFill>
                <a:latin typeface="Times New Roman" pitchFamily="18" charset="0"/>
                <a:cs typeface="Times New Roman" pitchFamily="18" charset="0"/>
              </a:rPr>
              <a:t>hepatic failure</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coma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death </a:t>
            </a:r>
          </a:p>
          <a:p>
            <a:r>
              <a:rPr lang="en-US" sz="3200" dirty="0">
                <a:solidFill>
                  <a:srgbClr val="7030A0"/>
                </a:solidFill>
                <a:latin typeface="Times New Roman" pitchFamily="18" charset="0"/>
                <a:cs typeface="Times New Roman" pitchFamily="18" charset="0"/>
              </a:rPr>
              <a:t> Advise clients to take acetaminophen as prescribed and not to exceed 4 g/day. </a:t>
            </a:r>
          </a:p>
          <a:p>
            <a:r>
              <a:rPr lang="en-US" sz="3200" dirty="0">
                <a:solidFill>
                  <a:srgbClr val="7030A0"/>
                </a:solidFill>
                <a:latin typeface="Times New Roman" pitchFamily="18" charset="0"/>
                <a:cs typeface="Times New Roman" pitchFamily="18" charset="0"/>
              </a:rPr>
              <a:t> Administer the antidote</a:t>
            </a:r>
            <a:r>
              <a:rPr lang="en-US" sz="3200" b="1" dirty="0">
                <a:solidFill>
                  <a:srgbClr val="7030A0"/>
                </a:solidFill>
                <a:latin typeface="Times New Roman" pitchFamily="18" charset="0"/>
                <a:cs typeface="Times New Roman" pitchFamily="18" charset="0"/>
              </a:rPr>
              <a:t>, acetylcysteine </a:t>
            </a:r>
            <a:r>
              <a:rPr lang="en-US" sz="3200" dirty="0">
                <a:solidFill>
                  <a:srgbClr val="7030A0"/>
                </a:solidFill>
                <a:latin typeface="Times New Roman" pitchFamily="18" charset="0"/>
                <a:cs typeface="Times New Roman" pitchFamily="18" charset="0"/>
              </a:rPr>
              <a:t>(Mucomyst).</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Contraindications/Precautions </a:t>
            </a:r>
          </a:p>
          <a:p>
            <a:r>
              <a:rPr lang="en-US" sz="3200" dirty="0">
                <a:solidFill>
                  <a:srgbClr val="7030A0"/>
                </a:solidFill>
                <a:latin typeface="Times New Roman" pitchFamily="18" charset="0"/>
                <a:cs typeface="Times New Roman" pitchFamily="18" charset="0"/>
              </a:rPr>
              <a:t>Use cautiously in clients who consume three or more alcoholic drinks/day and those taking warfarin (interferes with metabolism).</a:t>
            </a:r>
          </a:p>
        </p:txBody>
      </p:sp>
    </p:spTree>
    <p:extLst>
      <p:ext uri="{BB962C8B-B14F-4D97-AF65-F5344CB8AC3E}">
        <p14:creationId xmlns:p14="http://schemas.microsoft.com/office/powerpoint/2010/main" val="4552645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24A4F-C1A7-48D1-8FC9-433FB31C62EE}"/>
              </a:ext>
            </a:extLst>
          </p:cNvPr>
          <p:cNvSpPr>
            <a:spLocks noGrp="1"/>
          </p:cNvSpPr>
          <p:nvPr>
            <p:ph type="title"/>
          </p:nvPr>
        </p:nvSpPr>
        <p:spPr>
          <a:xfrm>
            <a:off x="128588" y="2"/>
            <a:ext cx="11225212" cy="828674"/>
          </a:xfrm>
        </p:spPr>
        <p:txBody>
          <a:bodyPr>
            <a:normAutofit/>
          </a:bodyPr>
          <a:lstStyle/>
          <a:p>
            <a:r>
              <a:rPr lang="en-US" b="1" dirty="0" smtClean="0">
                <a:solidFill>
                  <a:srgbClr val="FF0000"/>
                </a:solidFill>
                <a:latin typeface="Times New Roman" pitchFamily="18" charset="0"/>
                <a:ea typeface="+mn-ea"/>
                <a:cs typeface="Times New Roman" pitchFamily="18" charset="0"/>
              </a:rPr>
              <a:t>Drug  </a:t>
            </a:r>
            <a:r>
              <a:rPr lang="en-US" b="1" dirty="0">
                <a:solidFill>
                  <a:srgbClr val="FF0000"/>
                </a:solidFill>
                <a:latin typeface="Times New Roman" pitchFamily="18" charset="0"/>
                <a:ea typeface="+mn-ea"/>
                <a:cs typeface="Times New Roman" pitchFamily="18" charset="0"/>
              </a:rPr>
              <a:t>Interactions </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2E2625F-67B0-473C-A396-EB083C1F8077}"/>
              </a:ext>
            </a:extLst>
          </p:cNvPr>
          <p:cNvSpPr>
            <a:spLocks noGrp="1"/>
          </p:cNvSpPr>
          <p:nvPr>
            <p:ph idx="1"/>
          </p:nvPr>
        </p:nvSpPr>
        <p:spPr>
          <a:xfrm>
            <a:off x="185738" y="1028700"/>
            <a:ext cx="11887200" cy="5829300"/>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Alcohol increases the risk of liver damage. </a:t>
            </a:r>
          </a:p>
          <a:p>
            <a:r>
              <a:rPr lang="en-US" sz="3200" dirty="0">
                <a:solidFill>
                  <a:srgbClr val="7030A0"/>
                </a:solidFill>
                <a:latin typeface="Times New Roman" pitchFamily="18" charset="0"/>
                <a:cs typeface="Times New Roman" pitchFamily="18" charset="0"/>
              </a:rPr>
              <a:t> Advise clients about the potential risk of liver damage with consumption of alcohol. </a:t>
            </a:r>
          </a:p>
          <a:p>
            <a:pPr marL="0" indent="0">
              <a:buNone/>
            </a:pPr>
            <a:r>
              <a:rPr lang="en-US" sz="3200" b="1" dirty="0">
                <a:solidFill>
                  <a:srgbClr val="7030A0"/>
                </a:solidFill>
                <a:latin typeface="Times New Roman" pitchFamily="18" charset="0"/>
                <a:cs typeface="Times New Roman" pitchFamily="18" charset="0"/>
              </a:rPr>
              <a:t>Acetaminophen slows metabolism of warfarin (Coumadin)  </a:t>
            </a:r>
            <a:r>
              <a:rPr lang="en-US" sz="3200" dirty="0">
                <a:solidFill>
                  <a:srgbClr val="7030A0"/>
                </a:solidFill>
                <a:latin typeface="Times New Roman" pitchFamily="18" charset="0"/>
                <a:cs typeface="Times New Roman" pitchFamily="18" charset="0"/>
              </a:rPr>
              <a:t> leading to increased levels of warfarin. </a:t>
            </a:r>
          </a:p>
          <a:p>
            <a:r>
              <a:rPr lang="en-US" sz="3200" dirty="0">
                <a:solidFill>
                  <a:srgbClr val="7030A0"/>
                </a:solidFill>
                <a:latin typeface="Times New Roman" pitchFamily="18" charset="0"/>
                <a:cs typeface="Times New Roman" pitchFamily="18" charset="0"/>
              </a:rPr>
              <a:t>This places clients at risk for bleeding. </a:t>
            </a:r>
          </a:p>
          <a:p>
            <a:r>
              <a:rPr lang="en-US" sz="3200" dirty="0">
                <a:solidFill>
                  <a:srgbClr val="7030A0"/>
                </a:solidFill>
                <a:latin typeface="Times New Roman" pitchFamily="18" charset="0"/>
                <a:cs typeface="Times New Roman" pitchFamily="18" charset="0"/>
              </a:rPr>
              <a:t> Instruct clients to observe for signs of bleeding (bruising, petechiae, hematuria). </a:t>
            </a:r>
          </a:p>
          <a:p>
            <a:r>
              <a:rPr lang="en-US" sz="3200" dirty="0">
                <a:solidFill>
                  <a:srgbClr val="7030A0"/>
                </a:solidFill>
                <a:latin typeface="Times New Roman" pitchFamily="18" charset="0"/>
                <a:cs typeface="Times New Roman" pitchFamily="18" charset="0"/>
              </a:rPr>
              <a:t> Monitor prothrombin time and INR levels and adjust dosages of warfarin accordingly</a:t>
            </a:r>
          </a:p>
        </p:txBody>
      </p:sp>
    </p:spTree>
    <p:extLst>
      <p:ext uri="{BB962C8B-B14F-4D97-AF65-F5344CB8AC3E}">
        <p14:creationId xmlns:p14="http://schemas.microsoft.com/office/powerpoint/2010/main" val="23414973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867EC-F35E-4FFF-BD19-AC8E1A4E0EAE}"/>
              </a:ext>
            </a:extLst>
          </p:cNvPr>
          <p:cNvSpPr>
            <a:spLocks noGrp="1"/>
          </p:cNvSpPr>
          <p:nvPr>
            <p:ph type="title"/>
          </p:nvPr>
        </p:nvSpPr>
        <p:spPr>
          <a:xfrm>
            <a:off x="171449" y="114301"/>
            <a:ext cx="11858625" cy="1000124"/>
          </a:xfrm>
        </p:spPr>
        <p:txBody>
          <a:bodyPr>
            <a:normAutofit/>
          </a:bodyPr>
          <a:lstStyle/>
          <a:p>
            <a:r>
              <a:rPr lang="en-US" sz="5400" b="1" dirty="0">
                <a:solidFill>
                  <a:srgbClr val="FF0000"/>
                </a:solidFill>
                <a:latin typeface="Times New Roman" pitchFamily="18" charset="0"/>
                <a:cs typeface="Times New Roman" pitchFamily="18" charset="0"/>
              </a:rPr>
              <a:t>Opioid analgesics/narcotic analgesics</a:t>
            </a:r>
          </a:p>
        </p:txBody>
      </p:sp>
      <p:sp>
        <p:nvSpPr>
          <p:cNvPr id="3" name="Content Placeholder 2">
            <a:extLst>
              <a:ext uri="{FF2B5EF4-FFF2-40B4-BE49-F238E27FC236}">
                <a16:creationId xmlns="" xmlns:a16="http://schemas.microsoft.com/office/drawing/2014/main" id="{35260137-B544-43D6-B749-AE305AFD264E}"/>
              </a:ext>
            </a:extLst>
          </p:cNvPr>
          <p:cNvSpPr>
            <a:spLocks noGrp="1"/>
          </p:cNvSpPr>
          <p:nvPr>
            <p:ph idx="1"/>
          </p:nvPr>
        </p:nvSpPr>
        <p:spPr>
          <a:xfrm>
            <a:off x="185738" y="1314450"/>
            <a:ext cx="11887200" cy="5357813"/>
          </a:xfrm>
        </p:spPr>
        <p:txBody>
          <a:bodyPr/>
          <a:lstStyle/>
          <a:p>
            <a:pPr marL="0" indent="0">
              <a:buNone/>
            </a:pPr>
            <a:r>
              <a:rPr lang="en-US" sz="1800" dirty="0">
                <a:solidFill>
                  <a:prstClr val="black"/>
                </a:solidFill>
              </a:rPr>
              <a:t>● </a:t>
            </a:r>
            <a:r>
              <a:rPr lang="en-US" sz="3200" dirty="0">
                <a:solidFill>
                  <a:srgbClr val="7030A0"/>
                </a:solidFill>
                <a:latin typeface="Times New Roman" pitchFamily="18" charset="0"/>
                <a:cs typeface="Times New Roman" pitchFamily="18" charset="0"/>
              </a:rPr>
              <a:t>Opioids are classified as agonists, agonist-antagonists, and antagonist.</a:t>
            </a:r>
          </a:p>
          <a:p>
            <a:pPr marL="0" indent="0">
              <a:buNone/>
            </a:pPr>
            <a:r>
              <a:rPr lang="en-US" dirty="0"/>
              <a:t> </a:t>
            </a:r>
            <a:r>
              <a:rPr lang="en-US" dirty="0" smtClean="0"/>
              <a:t>		</a:t>
            </a:r>
            <a:r>
              <a:rPr lang="en-US" sz="3200" b="1" dirty="0" smtClean="0">
                <a:solidFill>
                  <a:srgbClr val="7030A0"/>
                </a:solidFill>
                <a:latin typeface="Times New Roman" pitchFamily="18" charset="0"/>
                <a:cs typeface="Times New Roman" pitchFamily="18" charset="0"/>
              </a:rPr>
              <a:t>Opioid </a:t>
            </a:r>
            <a:r>
              <a:rPr lang="en-US" sz="3200" b="1" dirty="0">
                <a:solidFill>
                  <a:srgbClr val="7030A0"/>
                </a:solidFill>
                <a:latin typeface="Times New Roman" pitchFamily="18" charset="0"/>
                <a:cs typeface="Times New Roman" pitchFamily="18" charset="0"/>
              </a:rPr>
              <a:t>Agonists </a:t>
            </a:r>
          </a:p>
          <a:p>
            <a:pPr>
              <a:buFont typeface="Wingdings" pitchFamily="2" charset="2"/>
              <a:buChar char="q"/>
            </a:pPr>
            <a:r>
              <a:rPr lang="en-US" sz="3200" dirty="0">
                <a:solidFill>
                  <a:srgbClr val="7030A0"/>
                </a:solidFill>
                <a:latin typeface="Times New Roman" pitchFamily="18" charset="0"/>
                <a:cs typeface="Times New Roman" pitchFamily="18" charset="0"/>
              </a:rPr>
              <a:t> morphine sulfate </a:t>
            </a:r>
          </a:p>
          <a:p>
            <a:pPr>
              <a:buFont typeface="Wingdings" pitchFamily="2" charset="2"/>
              <a:buChar char="q"/>
            </a:pPr>
            <a:r>
              <a:rPr lang="en-US" sz="3200" dirty="0">
                <a:solidFill>
                  <a:srgbClr val="7030A0"/>
                </a:solidFill>
                <a:latin typeface="Times New Roman" pitchFamily="18" charset="0"/>
                <a:cs typeface="Times New Roman" pitchFamily="18" charset="0"/>
              </a:rPr>
              <a:t>  Fentanyl (Sublimaze, Duragesic) </a:t>
            </a:r>
          </a:p>
          <a:p>
            <a:pPr>
              <a:buFont typeface="Wingdings" pitchFamily="2" charset="2"/>
              <a:buChar char="q"/>
            </a:pPr>
            <a:r>
              <a:rPr lang="en-US" sz="3200" dirty="0">
                <a:solidFill>
                  <a:srgbClr val="7030A0"/>
                </a:solidFill>
                <a:latin typeface="Times New Roman" pitchFamily="18" charset="0"/>
                <a:cs typeface="Times New Roman" pitchFamily="18" charset="0"/>
              </a:rPr>
              <a:t> Meperidine (Demerol) </a:t>
            </a:r>
          </a:p>
          <a:p>
            <a:pPr>
              <a:buFont typeface="Wingdings" pitchFamily="2" charset="2"/>
              <a:buChar char="q"/>
            </a:pPr>
            <a:r>
              <a:rPr lang="en-US" sz="3200" dirty="0">
                <a:solidFill>
                  <a:srgbClr val="7030A0"/>
                </a:solidFill>
                <a:latin typeface="Times New Roman" pitchFamily="18" charset="0"/>
                <a:cs typeface="Times New Roman" pitchFamily="18" charset="0"/>
              </a:rPr>
              <a:t> Methadone (Dolophine) </a:t>
            </a:r>
          </a:p>
          <a:p>
            <a:pPr>
              <a:buFont typeface="Wingdings" pitchFamily="2" charset="2"/>
              <a:buChar char="q"/>
            </a:pPr>
            <a:r>
              <a:rPr lang="en-US" sz="3200" dirty="0">
                <a:solidFill>
                  <a:srgbClr val="7030A0"/>
                </a:solidFill>
                <a:latin typeface="Times New Roman" pitchFamily="18" charset="0"/>
                <a:cs typeface="Times New Roman" pitchFamily="18" charset="0"/>
              </a:rPr>
              <a:t> Codeine, oxycodone (OxyContin)</a:t>
            </a:r>
          </a:p>
        </p:txBody>
      </p:sp>
      <p:sp>
        <p:nvSpPr>
          <p:cNvPr id="4" name="Rectangle 3">
            <a:extLst>
              <a:ext uri="{FF2B5EF4-FFF2-40B4-BE49-F238E27FC236}">
                <a16:creationId xmlns="" xmlns:a16="http://schemas.microsoft.com/office/drawing/2014/main" id="{05C8B010-3DB9-4442-884D-89E56F4DFBCF}"/>
              </a:ext>
            </a:extLst>
          </p:cNvPr>
          <p:cNvSpPr/>
          <p:nvPr/>
        </p:nvSpPr>
        <p:spPr>
          <a:xfrm>
            <a:off x="3048000" y="3105835"/>
            <a:ext cx="6096000" cy="369332"/>
          </a:xfrm>
          <a:prstGeom prst="rect">
            <a:avLst/>
          </a:prstGeom>
        </p:spPr>
        <p:txBody>
          <a:bodyPr>
            <a:spAutoFit/>
          </a:bodyPr>
          <a:lstStyle/>
          <a:p>
            <a:r>
              <a:rPr lang="en-US" dirty="0"/>
              <a:t>.</a:t>
            </a:r>
          </a:p>
        </p:txBody>
      </p:sp>
    </p:spTree>
    <p:extLst>
      <p:ext uri="{BB962C8B-B14F-4D97-AF65-F5344CB8AC3E}">
        <p14:creationId xmlns:p14="http://schemas.microsoft.com/office/powerpoint/2010/main" val="22378147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E89D7-DFEA-4C4A-8826-E0463BA0A338}"/>
              </a:ext>
            </a:extLst>
          </p:cNvPr>
          <p:cNvSpPr>
            <a:spLocks noGrp="1"/>
          </p:cNvSpPr>
          <p:nvPr>
            <p:ph type="title"/>
          </p:nvPr>
        </p:nvSpPr>
        <p:spPr>
          <a:xfrm>
            <a:off x="128588" y="1"/>
            <a:ext cx="11225212" cy="1128712"/>
          </a:xfrm>
        </p:spPr>
        <p:txBody>
          <a:bodyPr>
            <a:normAutofit fontScale="90000"/>
          </a:bodyPr>
          <a:lstStyle/>
          <a:p>
            <a:r>
              <a:rPr lang="en-US" dirty="0"/>
              <a:t>                                                                                   </a:t>
            </a:r>
            <a:r>
              <a:rPr lang="en-US" b="1" dirty="0">
                <a:solidFill>
                  <a:srgbClr val="FF0000"/>
                </a:solidFill>
                <a:latin typeface="Times New Roman" pitchFamily="18" charset="0"/>
                <a:cs typeface="Times New Roman" pitchFamily="18" charset="0"/>
              </a:rPr>
              <a:t>Mechanism of action</a:t>
            </a:r>
          </a:p>
        </p:txBody>
      </p:sp>
      <p:sp>
        <p:nvSpPr>
          <p:cNvPr id="3" name="Content Placeholder 2">
            <a:extLst>
              <a:ext uri="{FF2B5EF4-FFF2-40B4-BE49-F238E27FC236}">
                <a16:creationId xmlns="" xmlns:a16="http://schemas.microsoft.com/office/drawing/2014/main" id="{F6F628DF-BE01-480E-B211-9A1D68CA2A12}"/>
              </a:ext>
            </a:extLst>
          </p:cNvPr>
          <p:cNvSpPr>
            <a:spLocks noGrp="1"/>
          </p:cNvSpPr>
          <p:nvPr>
            <p:ph idx="1"/>
          </p:nvPr>
        </p:nvSpPr>
        <p:spPr>
          <a:xfrm>
            <a:off x="228600" y="1128712"/>
            <a:ext cx="11830050" cy="5729287"/>
          </a:xfrm>
        </p:spPr>
        <p:txBody>
          <a:bodyPr>
            <a:normAutofit/>
          </a:bodyPr>
          <a:lstStyle/>
          <a:p>
            <a:r>
              <a:rPr lang="en-US" sz="3200" dirty="0">
                <a:solidFill>
                  <a:srgbClr val="7030A0"/>
                </a:solidFill>
                <a:latin typeface="Times New Roman" pitchFamily="18" charset="0"/>
                <a:cs typeface="Times New Roman" pitchFamily="18" charset="0"/>
              </a:rPr>
              <a:t>Opioid agonist produce analgesia by binding to specific proteins-coupled receptors that are located in the brain and the spinal cord regions involved in the transmission  and modulation of pain</a:t>
            </a:r>
            <a:endParaRPr lang="en-US"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Indication/Therapeutic </a:t>
            </a:r>
            <a:r>
              <a:rPr lang="en-US" sz="3200" b="1" dirty="0">
                <a:solidFill>
                  <a:srgbClr val="7030A0"/>
                </a:solidFill>
                <a:latin typeface="Times New Roman" pitchFamily="18" charset="0"/>
                <a:cs typeface="Times New Roman" pitchFamily="18" charset="0"/>
              </a:rPr>
              <a:t>Uses </a:t>
            </a:r>
          </a:p>
          <a:p>
            <a:pPr>
              <a:buFont typeface="Wingdings" pitchFamily="2" charset="2"/>
              <a:buChar char="q"/>
            </a:pPr>
            <a:r>
              <a:rPr lang="en-US" sz="3200" dirty="0">
                <a:solidFill>
                  <a:srgbClr val="7030A0"/>
                </a:solidFill>
                <a:latin typeface="Times New Roman" pitchFamily="18" charset="0"/>
                <a:cs typeface="Times New Roman" pitchFamily="18" charset="0"/>
              </a:rPr>
              <a:t>Relief of moderate to severe pain </a:t>
            </a:r>
            <a:r>
              <a:rPr lang="en-US" sz="3200" b="1" dirty="0">
                <a:solidFill>
                  <a:srgbClr val="7030A0"/>
                </a:solidFill>
                <a:latin typeface="Times New Roman" pitchFamily="18" charset="0"/>
                <a:cs typeface="Times New Roman" pitchFamily="18" charset="0"/>
              </a:rPr>
              <a:t>(postoperative, myocardial infarction, cancer</a:t>
            </a:r>
            <a:r>
              <a:rPr lang="en-US" sz="3200" dirty="0">
                <a:solidFill>
                  <a:srgbClr val="7030A0"/>
                </a:solidFill>
                <a:latin typeface="Times New Roman" pitchFamily="18" charset="0"/>
                <a:cs typeface="Times New Roman" pitchFamily="18" charset="0"/>
              </a:rPr>
              <a:t>) </a:t>
            </a:r>
          </a:p>
          <a:p>
            <a:pPr>
              <a:buFont typeface="Wingdings" pitchFamily="2" charset="2"/>
              <a:buChar char="q"/>
            </a:pPr>
            <a:r>
              <a:rPr lang="en-US" sz="3200" dirty="0">
                <a:solidFill>
                  <a:srgbClr val="7030A0"/>
                </a:solidFill>
                <a:latin typeface="Times New Roman" pitchFamily="18" charset="0"/>
                <a:cs typeface="Times New Roman" pitchFamily="18" charset="0"/>
              </a:rPr>
              <a:t>Sedation </a:t>
            </a:r>
          </a:p>
          <a:p>
            <a:pPr>
              <a:buFont typeface="Wingdings" pitchFamily="2" charset="2"/>
              <a:buChar char="q"/>
            </a:pPr>
            <a:r>
              <a:rPr lang="en-US" sz="3200" dirty="0">
                <a:solidFill>
                  <a:srgbClr val="7030A0"/>
                </a:solidFill>
                <a:latin typeface="Times New Roman" pitchFamily="18" charset="0"/>
                <a:cs typeface="Times New Roman" pitchFamily="18" charset="0"/>
              </a:rPr>
              <a:t> Reduction of bowel motility </a:t>
            </a:r>
          </a:p>
          <a:p>
            <a:pPr>
              <a:buFont typeface="Wingdings" pitchFamily="2" charset="2"/>
              <a:buChar char="q"/>
            </a:pPr>
            <a:r>
              <a:rPr lang="en-US" sz="3200" dirty="0">
                <a:solidFill>
                  <a:srgbClr val="7030A0"/>
                </a:solidFill>
                <a:latin typeface="Times New Roman" pitchFamily="18" charset="0"/>
                <a:cs typeface="Times New Roman" pitchFamily="18" charset="0"/>
              </a:rPr>
              <a:t> Codeine: cough suppression</a:t>
            </a:r>
          </a:p>
        </p:txBody>
      </p:sp>
    </p:spTree>
    <p:extLst>
      <p:ext uri="{BB962C8B-B14F-4D97-AF65-F5344CB8AC3E}">
        <p14:creationId xmlns:p14="http://schemas.microsoft.com/office/powerpoint/2010/main" val="32975009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B8E6EA-ED66-477B-AF9B-0F6F91243439}"/>
              </a:ext>
            </a:extLst>
          </p:cNvPr>
          <p:cNvSpPr>
            <a:spLocks noGrp="1"/>
          </p:cNvSpPr>
          <p:nvPr>
            <p:ph type="title"/>
          </p:nvPr>
        </p:nvSpPr>
        <p:spPr>
          <a:xfrm>
            <a:off x="242888" y="1"/>
            <a:ext cx="11110912" cy="1200150"/>
          </a:xfrm>
        </p:spPr>
        <p:txBody>
          <a:bodyPr/>
          <a:lstStyle/>
          <a:p>
            <a:r>
              <a:rPr lang="en-US" dirty="0"/>
              <a:t>   </a:t>
            </a:r>
            <a:r>
              <a:rPr lang="en-US" b="1" dirty="0" smtClean="0">
                <a:solidFill>
                  <a:srgbClr val="FF0000"/>
                </a:solidFill>
                <a:latin typeface="Times New Roman" pitchFamily="18" charset="0"/>
                <a:cs typeface="Times New Roman" pitchFamily="18" charset="0"/>
              </a:rPr>
              <a:t>Uses </a:t>
            </a:r>
            <a:r>
              <a:rPr lang="en-US" b="1" dirty="0">
                <a:solidFill>
                  <a:srgbClr val="FF0000"/>
                </a:solidFill>
                <a:latin typeface="Times New Roman" pitchFamily="18" charset="0"/>
                <a:cs typeface="Times New Roman" pitchFamily="18" charset="0"/>
              </a:rPr>
              <a:t>of drugs</a:t>
            </a:r>
          </a:p>
        </p:txBody>
      </p:sp>
      <p:sp>
        <p:nvSpPr>
          <p:cNvPr id="3" name="Content Placeholder 2">
            <a:extLst>
              <a:ext uri="{FF2B5EF4-FFF2-40B4-BE49-F238E27FC236}">
                <a16:creationId xmlns="" xmlns:a16="http://schemas.microsoft.com/office/drawing/2014/main" id="{3084CE49-F205-4E42-9B38-A366AA9FA4D3}"/>
              </a:ext>
            </a:extLst>
          </p:cNvPr>
          <p:cNvSpPr>
            <a:spLocks noGrp="1"/>
          </p:cNvSpPr>
          <p:nvPr>
            <p:ph idx="1"/>
          </p:nvPr>
        </p:nvSpPr>
        <p:spPr>
          <a:xfrm>
            <a:off x="114299" y="1939924"/>
            <a:ext cx="11915775" cy="4746625"/>
          </a:xfrm>
        </p:spPr>
        <p:txBody>
          <a:bodyPr>
            <a:normAutofit/>
          </a:bodyPr>
          <a:lstStyle/>
          <a:p>
            <a:pPr marL="571500" indent="-571500">
              <a:buFont typeface="+mj-lt"/>
              <a:buAutoNum type="arabicPeriod"/>
            </a:pPr>
            <a:r>
              <a:rPr lang="en-US" sz="3200" b="1" dirty="0">
                <a:solidFill>
                  <a:srgbClr val="7030A0"/>
                </a:solidFill>
                <a:latin typeface="Times New Roman" pitchFamily="18" charset="0"/>
                <a:cs typeface="Times New Roman" pitchFamily="18" charset="0"/>
              </a:rPr>
              <a:t>curative: </a:t>
            </a:r>
            <a:r>
              <a:rPr lang="en-US" sz="3200" dirty="0">
                <a:solidFill>
                  <a:srgbClr val="7030A0"/>
                </a:solidFill>
                <a:latin typeface="Times New Roman" pitchFamily="18" charset="0"/>
                <a:cs typeface="Times New Roman" pitchFamily="18" charset="0"/>
              </a:rPr>
              <a:t>this is the primary therapy e.g. in treating infections or auxiliary therapy  e.g. application of anaesthetic medication.</a:t>
            </a:r>
          </a:p>
          <a:p>
            <a:pPr marL="571500" indent="-571500">
              <a:buFont typeface="+mj-lt"/>
              <a:buAutoNum type="arabicPeriod"/>
            </a:pPr>
            <a:r>
              <a:rPr lang="en-US" sz="3200" b="1" dirty="0">
                <a:solidFill>
                  <a:srgbClr val="7030A0"/>
                </a:solidFill>
                <a:latin typeface="Times New Roman" pitchFamily="18" charset="0"/>
                <a:cs typeface="Times New Roman" pitchFamily="18" charset="0"/>
              </a:rPr>
              <a:t>suppress signs and symptoms</a:t>
            </a:r>
            <a:r>
              <a:rPr lang="en-US" sz="3200" dirty="0">
                <a:solidFill>
                  <a:srgbClr val="7030A0"/>
                </a:solidFill>
                <a:latin typeface="Times New Roman" pitchFamily="18" charset="0"/>
                <a:cs typeface="Times New Roman" pitchFamily="18" charset="0"/>
              </a:rPr>
              <a:t>, hence improve quality of life without attaining cure e.g. anti diabetics.</a:t>
            </a:r>
          </a:p>
          <a:p>
            <a:pPr marL="514350" indent="-514350">
              <a:buFont typeface="+mj-lt"/>
              <a:buAutoNum type="arabicPeriod"/>
            </a:pPr>
            <a:r>
              <a:rPr lang="en-US" sz="3200" b="1" dirty="0">
                <a:solidFill>
                  <a:srgbClr val="7030A0"/>
                </a:solidFill>
                <a:latin typeface="Times New Roman" pitchFamily="18" charset="0"/>
                <a:cs typeface="Times New Roman" pitchFamily="18" charset="0"/>
              </a:rPr>
              <a:t> prevent/prophylaxis- </a:t>
            </a:r>
            <a:r>
              <a:rPr lang="en-US" sz="3200" dirty="0">
                <a:solidFill>
                  <a:srgbClr val="7030A0"/>
                </a:solidFill>
                <a:latin typeface="Times New Roman" pitchFamily="18" charset="0"/>
                <a:cs typeface="Times New Roman" pitchFamily="18" charset="0"/>
              </a:rPr>
              <a:t>this could be primary e.g. use of vaccines to prevent one from getting a disease or secondary to stop progression of an existing disease.</a:t>
            </a:r>
          </a:p>
          <a:p>
            <a:pPr marL="571500" indent="-571500">
              <a:buFont typeface="+mj-lt"/>
              <a:buAutoNum type="arabicPeriod"/>
            </a:pPr>
            <a:r>
              <a:rPr lang="en-US" sz="3200" b="1" dirty="0">
                <a:solidFill>
                  <a:srgbClr val="7030A0"/>
                </a:solidFill>
                <a:latin typeface="Times New Roman" pitchFamily="18" charset="0"/>
                <a:cs typeface="Times New Roman" pitchFamily="18" charset="0"/>
              </a:rPr>
              <a:t>diagnosis-</a:t>
            </a:r>
            <a:r>
              <a:rPr lang="en-US" sz="3200" dirty="0">
                <a:solidFill>
                  <a:srgbClr val="7030A0"/>
                </a:solidFill>
                <a:latin typeface="Times New Roman" pitchFamily="18" charset="0"/>
                <a:cs typeface="Times New Roman" pitchFamily="18" charset="0"/>
              </a:rPr>
              <a:t> for instance the use of tuberculin test to diagnose PTB</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6396601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DCE303-8094-4D5F-BFC4-F4C9BC57C6E3}"/>
              </a:ext>
            </a:extLst>
          </p:cNvPr>
          <p:cNvSpPr>
            <a:spLocks noGrp="1"/>
          </p:cNvSpPr>
          <p:nvPr>
            <p:ph idx="1"/>
          </p:nvPr>
        </p:nvSpPr>
        <p:spPr>
          <a:xfrm>
            <a:off x="171450" y="100014"/>
            <a:ext cx="11830050" cy="6643686"/>
          </a:xfrm>
        </p:spPr>
        <p:txBody>
          <a:bodyPr>
            <a:normAutofit/>
          </a:bodyPr>
          <a:lstStyle/>
          <a:p>
            <a:pPr marL="0" indent="0">
              <a:buNone/>
            </a:pPr>
            <a:r>
              <a:rPr lang="en-US" dirty="0"/>
              <a:t>                          </a:t>
            </a:r>
            <a:r>
              <a:rPr lang="en-US" sz="4800" b="1" dirty="0">
                <a:solidFill>
                  <a:srgbClr val="FF0000"/>
                </a:solidFill>
                <a:latin typeface="Times New Roman" pitchFamily="18" charset="0"/>
                <a:cs typeface="Times New Roman" pitchFamily="18" charset="0"/>
              </a:rPr>
              <a:t>R</a:t>
            </a:r>
            <a:r>
              <a:rPr lang="en-US" sz="4800" b="1" dirty="0" smtClean="0">
                <a:solidFill>
                  <a:srgbClr val="FF0000"/>
                </a:solidFill>
                <a:latin typeface="Times New Roman" pitchFamily="18" charset="0"/>
                <a:cs typeface="Times New Roman" pitchFamily="18" charset="0"/>
              </a:rPr>
              <a:t>oute </a:t>
            </a:r>
            <a:r>
              <a:rPr lang="en-US" sz="4800" b="1" dirty="0">
                <a:solidFill>
                  <a:srgbClr val="FF0000"/>
                </a:solidFill>
                <a:latin typeface="Times New Roman" pitchFamily="18" charset="0"/>
                <a:cs typeface="Times New Roman" pitchFamily="18" charset="0"/>
              </a:rPr>
              <a:t>of administration</a:t>
            </a:r>
            <a:endParaRPr lang="en-US" sz="3200" b="1" dirty="0">
              <a:solidFill>
                <a:srgbClr val="FF0000"/>
              </a:solidFill>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Morphine sulfate – Oral, subcutaneous, IM, rectal, IV, epidural, and intrathecal </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 Fentanyl (Sublimaze, Duragesic) – IV, IM, transmucosal and transdermal </a:t>
            </a:r>
          </a:p>
          <a:p>
            <a:pPr>
              <a:buFont typeface="Wingdings" pitchFamily="2" charset="2"/>
              <a:buChar char="q"/>
            </a:pPr>
            <a:r>
              <a:rPr lang="en-US" sz="3200" dirty="0">
                <a:solidFill>
                  <a:srgbClr val="7030A0"/>
                </a:solidFill>
                <a:latin typeface="Times New Roman" pitchFamily="18" charset="0"/>
                <a:cs typeface="Times New Roman" pitchFamily="18" charset="0"/>
              </a:rPr>
              <a:t> Meperidine (Demerol) – Oral, subcutaneous IM, and IV </a:t>
            </a:r>
          </a:p>
          <a:p>
            <a:pPr>
              <a:buFont typeface="Wingdings" pitchFamily="2" charset="2"/>
              <a:buChar char="q"/>
            </a:pPr>
            <a:r>
              <a:rPr lang="en-US" sz="3200" dirty="0">
                <a:solidFill>
                  <a:srgbClr val="7030A0"/>
                </a:solidFill>
                <a:latin typeface="Times New Roman" pitchFamily="18" charset="0"/>
                <a:cs typeface="Times New Roman" pitchFamily="18" charset="0"/>
              </a:rPr>
              <a:t>Codeine – Oral, subcutaneous IM, and IV </a:t>
            </a:r>
          </a:p>
          <a:p>
            <a:pPr>
              <a:buFont typeface="Wingdings" pitchFamily="2" charset="2"/>
              <a:buChar char="q"/>
            </a:pPr>
            <a:r>
              <a:rPr lang="en-US" sz="3200" dirty="0">
                <a:solidFill>
                  <a:srgbClr val="7030A0"/>
                </a:solidFill>
                <a:latin typeface="Times New Roman" pitchFamily="18" charset="0"/>
                <a:cs typeface="Times New Roman" pitchFamily="18" charset="0"/>
              </a:rPr>
              <a:t> Methadone (Dolophine) – Oral, subcutaneous, and IM </a:t>
            </a:r>
          </a:p>
          <a:p>
            <a:pPr>
              <a:buFont typeface="Wingdings" pitchFamily="2" charset="2"/>
              <a:buChar char="q"/>
            </a:pPr>
            <a:r>
              <a:rPr lang="en-US" sz="3200" dirty="0">
                <a:solidFill>
                  <a:srgbClr val="7030A0"/>
                </a:solidFill>
                <a:latin typeface="Times New Roman" pitchFamily="18" charset="0"/>
                <a:cs typeface="Times New Roman" pitchFamily="18" charset="0"/>
              </a:rPr>
              <a:t> Oxycodone (OxyContin) – Oral, rectal </a:t>
            </a:r>
          </a:p>
          <a:p>
            <a:pPr>
              <a:buFont typeface="Wingdings" pitchFamily="2" charset="2"/>
              <a:buChar char="q"/>
            </a:pPr>
            <a:r>
              <a:rPr lang="en-US" sz="3200" dirty="0">
                <a:solidFill>
                  <a:srgbClr val="7030A0"/>
                </a:solidFill>
                <a:latin typeface="Times New Roman" pitchFamily="18" charset="0"/>
                <a:cs typeface="Times New Roman" pitchFamily="18" charset="0"/>
              </a:rPr>
              <a:t> Hydromorphone (Dilaudid) – Oral, subcutaneous, IM, IV</a:t>
            </a:r>
          </a:p>
        </p:txBody>
      </p:sp>
    </p:spTree>
    <p:extLst>
      <p:ext uri="{BB962C8B-B14F-4D97-AF65-F5344CB8AC3E}">
        <p14:creationId xmlns:p14="http://schemas.microsoft.com/office/powerpoint/2010/main" val="8049440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838A497-C0AB-4CB5-B60B-4B12893F7B97}"/>
              </a:ext>
            </a:extLst>
          </p:cNvPr>
          <p:cNvSpPr>
            <a:spLocks noGrp="1"/>
          </p:cNvSpPr>
          <p:nvPr>
            <p:ph idx="1"/>
          </p:nvPr>
        </p:nvSpPr>
        <p:spPr>
          <a:xfrm>
            <a:off x="214313" y="114300"/>
            <a:ext cx="11801475" cy="6743700"/>
          </a:xfrm>
        </p:spPr>
        <p:txBody>
          <a:bodyPr>
            <a:normAutofit/>
          </a:bodyPr>
          <a:lstStyle/>
          <a:p>
            <a:pPr marL="0" indent="0">
              <a:buNone/>
            </a:pPr>
            <a:r>
              <a:rPr lang="en-US" sz="5400" b="1" dirty="0" smtClean="0">
                <a:solidFill>
                  <a:srgbClr val="FF0000"/>
                </a:solidFill>
                <a:latin typeface="Times New Roman" pitchFamily="18" charset="0"/>
                <a:ea typeface="+mj-ea"/>
                <a:cs typeface="Times New Roman" pitchFamily="18" charset="0"/>
              </a:rPr>
              <a:t>Adverse Effects  </a:t>
            </a:r>
            <a:r>
              <a:rPr lang="en-US" sz="5400" b="1" dirty="0">
                <a:solidFill>
                  <a:srgbClr val="FF0000"/>
                </a:solidFill>
                <a:latin typeface="Times New Roman" pitchFamily="18" charset="0"/>
                <a:ea typeface="+mj-ea"/>
                <a:cs typeface="Times New Roman" pitchFamily="18" charset="0"/>
              </a:rPr>
              <a:t>(morphine sulphate)</a:t>
            </a:r>
            <a:endParaRPr lang="en-US" sz="3600" b="1" dirty="0">
              <a:solidFill>
                <a:srgbClr val="FF0000"/>
              </a:solidFill>
              <a:latin typeface="Times New Roman" pitchFamily="18" charset="0"/>
              <a:cs typeface="Times New Roman" pitchFamily="18" charset="0"/>
            </a:endParaRPr>
          </a:p>
          <a:p>
            <a:pPr marL="0" indent="0">
              <a:buNone/>
            </a:pPr>
            <a:r>
              <a:rPr lang="en-US" b="1" dirty="0">
                <a:solidFill>
                  <a:srgbClr val="7030A0"/>
                </a:solidFill>
                <a:latin typeface="Times New Roman" pitchFamily="18" charset="0"/>
                <a:cs typeface="Times New Roman" pitchFamily="18" charset="0"/>
              </a:rPr>
              <a:t>Respiratory depression. </a:t>
            </a:r>
          </a:p>
          <a:p>
            <a:pPr>
              <a:buFont typeface="Wingdings" pitchFamily="2" charset="2"/>
              <a:buChar char="ü"/>
            </a:pPr>
            <a:r>
              <a:rPr lang="en-US" dirty="0">
                <a:solidFill>
                  <a:srgbClr val="7030A0"/>
                </a:solidFill>
                <a:latin typeface="Times New Roman" pitchFamily="18" charset="0"/>
                <a:cs typeface="Times New Roman" pitchFamily="18" charset="0"/>
              </a:rPr>
              <a:t> Monitor the client’s vital signs. </a:t>
            </a:r>
          </a:p>
          <a:p>
            <a:pPr>
              <a:buFont typeface="Wingdings" pitchFamily="2" charset="2"/>
              <a:buChar char="ü"/>
            </a:pPr>
            <a:r>
              <a:rPr lang="en-US" dirty="0">
                <a:solidFill>
                  <a:srgbClr val="7030A0"/>
                </a:solidFill>
                <a:latin typeface="Times New Roman" pitchFamily="18" charset="0"/>
                <a:cs typeface="Times New Roman" pitchFamily="18" charset="0"/>
              </a:rPr>
              <a:t> Stop opioids if the client’s respiratory rate is less than 12/ min, and then notify the provider. </a:t>
            </a:r>
          </a:p>
          <a:p>
            <a:pPr>
              <a:buFont typeface="Wingdings" pitchFamily="2" charset="2"/>
              <a:buChar char="ü"/>
            </a:pPr>
            <a:r>
              <a:rPr lang="en-US" dirty="0">
                <a:solidFill>
                  <a:srgbClr val="7030A0"/>
                </a:solidFill>
                <a:latin typeface="Times New Roman" pitchFamily="18" charset="0"/>
                <a:cs typeface="Times New Roman" pitchFamily="18" charset="0"/>
              </a:rPr>
              <a:t> Have </a:t>
            </a:r>
            <a:r>
              <a:rPr lang="en-US" b="1" dirty="0">
                <a:solidFill>
                  <a:srgbClr val="7030A0"/>
                </a:solidFill>
                <a:latin typeface="Times New Roman" pitchFamily="18" charset="0"/>
                <a:cs typeface="Times New Roman" pitchFamily="18" charset="0"/>
              </a:rPr>
              <a:t>naloxone (Narcan) </a:t>
            </a:r>
            <a:r>
              <a:rPr lang="en-US" dirty="0">
                <a:solidFill>
                  <a:srgbClr val="7030A0"/>
                </a:solidFill>
                <a:latin typeface="Times New Roman" pitchFamily="18" charset="0"/>
                <a:cs typeface="Times New Roman" pitchFamily="18" charset="0"/>
              </a:rPr>
              <a:t>and resuscitation equipment available. </a:t>
            </a:r>
          </a:p>
          <a:p>
            <a:pPr>
              <a:buFont typeface="Wingdings" pitchFamily="2" charset="2"/>
              <a:buChar char="ü"/>
            </a:pPr>
            <a:r>
              <a:rPr lang="en-US" dirty="0">
                <a:solidFill>
                  <a:srgbClr val="7030A0"/>
                </a:solidFill>
                <a:latin typeface="Times New Roman" pitchFamily="18" charset="0"/>
                <a:cs typeface="Times New Roman" pitchFamily="18" charset="0"/>
              </a:rPr>
              <a:t> Avoid the use of opioids with CNS depressant medications (barbiturates, benzodiazepines, and consumption of alcohol). </a:t>
            </a:r>
          </a:p>
          <a:p>
            <a:pPr marL="0" indent="0">
              <a:buNone/>
            </a:pPr>
            <a:r>
              <a:rPr lang="en-US" b="1" dirty="0">
                <a:solidFill>
                  <a:srgbClr val="7030A0"/>
                </a:solidFill>
                <a:latin typeface="Times New Roman" pitchFamily="18" charset="0"/>
                <a:cs typeface="Times New Roman" pitchFamily="18" charset="0"/>
              </a:rPr>
              <a:t>Constipation </a:t>
            </a:r>
          </a:p>
          <a:p>
            <a:pPr>
              <a:buFont typeface="Wingdings" pitchFamily="2" charset="2"/>
              <a:buChar char="ü"/>
            </a:pPr>
            <a:r>
              <a:rPr lang="en-US" dirty="0">
                <a:solidFill>
                  <a:srgbClr val="7030A0"/>
                </a:solidFill>
                <a:latin typeface="Times New Roman" pitchFamily="18" charset="0"/>
                <a:cs typeface="Times New Roman" pitchFamily="18" charset="0"/>
              </a:rPr>
              <a:t> Increased fluid intake and physical activity. </a:t>
            </a:r>
          </a:p>
          <a:p>
            <a:pPr>
              <a:buFont typeface="Wingdings" pitchFamily="2" charset="2"/>
              <a:buChar char="ü"/>
            </a:pPr>
            <a:r>
              <a:rPr lang="en-US" dirty="0">
                <a:solidFill>
                  <a:srgbClr val="7030A0"/>
                </a:solidFill>
                <a:latin typeface="Times New Roman" pitchFamily="18" charset="0"/>
                <a:cs typeface="Times New Roman" pitchFamily="18" charset="0"/>
              </a:rPr>
              <a:t>Administer a stimulant laxative, such as Bisacodyl (Dulcolax), to counteract decreased bowel motility, or a stool softener, such as docusate sodium (Colace), to prevent constipation.</a:t>
            </a:r>
          </a:p>
        </p:txBody>
      </p:sp>
    </p:spTree>
    <p:extLst>
      <p:ext uri="{BB962C8B-B14F-4D97-AF65-F5344CB8AC3E}">
        <p14:creationId xmlns:p14="http://schemas.microsoft.com/office/powerpoint/2010/main" val="39075027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E5D113-F825-48A8-B769-4BF8A6258ED9}"/>
              </a:ext>
            </a:extLst>
          </p:cNvPr>
          <p:cNvSpPr>
            <a:spLocks noGrp="1"/>
          </p:cNvSpPr>
          <p:nvPr>
            <p:ph idx="1"/>
          </p:nvPr>
        </p:nvSpPr>
        <p:spPr>
          <a:xfrm>
            <a:off x="171451" y="157164"/>
            <a:ext cx="11872912" cy="6586536"/>
          </a:xfrm>
        </p:spPr>
        <p:txBody>
          <a:bodyPr>
            <a:noAutofit/>
          </a:bodyPr>
          <a:lstStyle/>
          <a:p>
            <a:pPr marL="0" indent="0">
              <a:buNone/>
            </a:pPr>
            <a:r>
              <a:rPr lang="en-US" sz="2400" b="1" dirty="0">
                <a:solidFill>
                  <a:prstClr val="black"/>
                </a:solidFill>
              </a:rPr>
              <a:t>     </a:t>
            </a:r>
            <a:r>
              <a:rPr lang="en-US" sz="4400" b="1" dirty="0" smtClean="0">
                <a:solidFill>
                  <a:srgbClr val="FF0000"/>
                </a:solidFill>
                <a:latin typeface="Times New Roman" pitchFamily="18" charset="0"/>
                <a:cs typeface="Times New Roman" pitchFamily="18" charset="0"/>
              </a:rPr>
              <a:t>Side</a:t>
            </a:r>
            <a:r>
              <a:rPr lang="en-US" sz="4400" b="1" dirty="0">
                <a:solidFill>
                  <a:srgbClr val="FF0000"/>
                </a:solidFill>
                <a:latin typeface="Times New Roman" pitchFamily="18" charset="0"/>
                <a:cs typeface="Times New Roman" pitchFamily="18" charset="0"/>
              </a:rPr>
              <a:t>/ adverse effects </a:t>
            </a:r>
            <a:r>
              <a:rPr lang="en-US" sz="4400" b="1" dirty="0" err="1" smtClean="0">
                <a:solidFill>
                  <a:srgbClr val="FF0000"/>
                </a:solidFill>
                <a:latin typeface="Times New Roman" pitchFamily="18" charset="0"/>
                <a:cs typeface="Times New Roman" pitchFamily="18" charset="0"/>
              </a:rPr>
              <a:t>cont</a:t>
            </a:r>
            <a:r>
              <a:rPr lang="en-US" sz="4400" b="1" dirty="0" smtClean="0">
                <a:solidFill>
                  <a:srgbClr val="FF0000"/>
                </a:solidFill>
                <a:latin typeface="Times New Roman" pitchFamily="18" charset="0"/>
                <a:cs typeface="Times New Roman" pitchFamily="18" charset="0"/>
              </a:rPr>
              <a:t>….</a:t>
            </a:r>
            <a:endParaRPr lang="en-US" sz="4400" b="1" dirty="0">
              <a:solidFill>
                <a:srgbClr val="FF000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Orthostatic </a:t>
            </a:r>
            <a:r>
              <a:rPr lang="en-US" sz="3200" b="1" dirty="0">
                <a:solidFill>
                  <a:srgbClr val="7030A0"/>
                </a:solidFill>
                <a:latin typeface="Times New Roman" pitchFamily="18" charset="0"/>
                <a:cs typeface="Times New Roman" pitchFamily="18" charset="0"/>
              </a:rPr>
              <a:t>hypotension </a:t>
            </a:r>
          </a:p>
          <a:p>
            <a:pPr>
              <a:buFont typeface="Wingdings" pitchFamily="2" charset="2"/>
              <a:buChar char="q"/>
            </a:pPr>
            <a:r>
              <a:rPr lang="en-US" sz="3200" dirty="0">
                <a:solidFill>
                  <a:srgbClr val="7030A0"/>
                </a:solidFill>
                <a:latin typeface="Times New Roman" pitchFamily="18" charset="0"/>
                <a:cs typeface="Times New Roman" pitchFamily="18" charset="0"/>
              </a:rPr>
              <a:t> Advise clients to sit or lie down if symptoms of lightheadedness or dizziness occur. </a:t>
            </a:r>
          </a:p>
          <a:p>
            <a:pPr>
              <a:buFont typeface="Wingdings" pitchFamily="2" charset="2"/>
              <a:buChar char="q"/>
            </a:pPr>
            <a:r>
              <a:rPr lang="en-US" sz="3200" dirty="0">
                <a:solidFill>
                  <a:srgbClr val="7030A0"/>
                </a:solidFill>
                <a:latin typeface="Times New Roman" pitchFamily="18" charset="0"/>
                <a:cs typeface="Times New Roman" pitchFamily="18" charset="0"/>
              </a:rPr>
              <a:t> Avoid sudden changes in position by slowly moving clients from a lying to a sitting or standing position. </a:t>
            </a:r>
          </a:p>
          <a:p>
            <a:pPr>
              <a:buFont typeface="Wingdings" pitchFamily="2" charset="2"/>
              <a:buChar char="q"/>
            </a:pPr>
            <a:r>
              <a:rPr lang="en-US" sz="3200" dirty="0">
                <a:solidFill>
                  <a:srgbClr val="7030A0"/>
                </a:solidFill>
                <a:latin typeface="Times New Roman" pitchFamily="18" charset="0"/>
                <a:cs typeface="Times New Roman" pitchFamily="18" charset="0"/>
              </a:rPr>
              <a:t> Provide assistance with ambulation as needed.</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Urinary </a:t>
            </a:r>
            <a:r>
              <a:rPr lang="en-US" sz="3200" b="1" dirty="0">
                <a:solidFill>
                  <a:srgbClr val="7030A0"/>
                </a:solidFill>
                <a:latin typeface="Times New Roman" pitchFamily="18" charset="0"/>
                <a:cs typeface="Times New Roman" pitchFamily="18" charset="0"/>
              </a:rPr>
              <a:t>retention </a:t>
            </a:r>
          </a:p>
          <a:p>
            <a:pPr>
              <a:buFont typeface="Wingdings" pitchFamily="2" charset="2"/>
              <a:buChar char="q"/>
            </a:pPr>
            <a:r>
              <a:rPr lang="en-US" sz="3200" dirty="0">
                <a:solidFill>
                  <a:srgbClr val="7030A0"/>
                </a:solidFill>
                <a:latin typeface="Times New Roman" pitchFamily="18" charset="0"/>
                <a:cs typeface="Times New Roman" pitchFamily="18" charset="0"/>
              </a:rPr>
              <a:t> Advise clients to void every 4 hr. </a:t>
            </a:r>
          </a:p>
          <a:p>
            <a:pPr>
              <a:buFont typeface="Wingdings" pitchFamily="2" charset="2"/>
              <a:buChar char="q"/>
            </a:pPr>
            <a:r>
              <a:rPr lang="en-US" sz="3200" dirty="0">
                <a:solidFill>
                  <a:srgbClr val="7030A0"/>
                </a:solidFill>
                <a:latin typeface="Times New Roman" pitchFamily="18" charset="0"/>
                <a:cs typeface="Times New Roman" pitchFamily="18" charset="0"/>
              </a:rPr>
              <a:t>Monitor I&amp;O. </a:t>
            </a:r>
          </a:p>
          <a:p>
            <a:pPr>
              <a:buFont typeface="Wingdings" pitchFamily="2" charset="2"/>
              <a:buChar char="q"/>
            </a:pPr>
            <a:r>
              <a:rPr lang="en-US" sz="3200" dirty="0">
                <a:solidFill>
                  <a:srgbClr val="7030A0"/>
                </a:solidFill>
                <a:latin typeface="Times New Roman" pitchFamily="18" charset="0"/>
                <a:cs typeface="Times New Roman" pitchFamily="18" charset="0"/>
              </a:rPr>
              <a:t> Assess the client’s bladder for distention by palpating the lower abdomen area every 4 to 6 hr. side and adverse effects</a:t>
            </a:r>
          </a:p>
        </p:txBody>
      </p:sp>
    </p:spTree>
    <p:extLst>
      <p:ext uri="{BB962C8B-B14F-4D97-AF65-F5344CB8AC3E}">
        <p14:creationId xmlns:p14="http://schemas.microsoft.com/office/powerpoint/2010/main" val="14006618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C06126-25AE-4861-979B-A707AE4820DB}"/>
              </a:ext>
            </a:extLst>
          </p:cNvPr>
          <p:cNvSpPr>
            <a:spLocks noGrp="1"/>
          </p:cNvSpPr>
          <p:nvPr>
            <p:ph type="title"/>
          </p:nvPr>
        </p:nvSpPr>
        <p:spPr>
          <a:xfrm>
            <a:off x="228600" y="1"/>
            <a:ext cx="12072938" cy="1142999"/>
          </a:xfrm>
        </p:spPr>
        <p:txBody>
          <a:bodyPr>
            <a:normAutofit/>
          </a:bodyPr>
          <a:lstStyle/>
          <a:p>
            <a:r>
              <a:rPr lang="en-US" sz="4800" b="1" dirty="0">
                <a:solidFill>
                  <a:srgbClr val="FF0000"/>
                </a:solidFill>
                <a:latin typeface="Times New Roman" pitchFamily="18" charset="0"/>
                <a:cs typeface="Times New Roman" pitchFamily="18" charset="0"/>
              </a:rPr>
              <a:t>Adverse effects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EC9AD3D-DA69-493C-A0EA-289724774D56}"/>
              </a:ext>
            </a:extLst>
          </p:cNvPr>
          <p:cNvSpPr>
            <a:spLocks noGrp="1"/>
          </p:cNvSpPr>
          <p:nvPr>
            <p:ph idx="1"/>
          </p:nvPr>
        </p:nvSpPr>
        <p:spPr>
          <a:xfrm>
            <a:off x="185737" y="1100138"/>
            <a:ext cx="11858625" cy="5757862"/>
          </a:xfrm>
        </p:spPr>
        <p:txBody>
          <a:bodyPr>
            <a:noAutofit/>
          </a:bodyPr>
          <a:lstStyle/>
          <a:p>
            <a:pPr marL="0" indent="0">
              <a:buNone/>
            </a:pPr>
            <a:r>
              <a:rPr lang="en-US" sz="3200" b="1" dirty="0">
                <a:solidFill>
                  <a:srgbClr val="7030A0"/>
                </a:solidFill>
                <a:latin typeface="Times New Roman" pitchFamily="18" charset="0"/>
                <a:cs typeface="Times New Roman" pitchFamily="18" charset="0"/>
              </a:rPr>
              <a:t>Cough suppression </a:t>
            </a:r>
          </a:p>
          <a:p>
            <a:pPr marL="0" indent="0">
              <a:buNone/>
            </a:pPr>
            <a:r>
              <a:rPr lang="en-US" sz="3200" dirty="0">
                <a:solidFill>
                  <a:srgbClr val="7030A0"/>
                </a:solidFill>
                <a:latin typeface="Times New Roman" pitchFamily="18" charset="0"/>
                <a:cs typeface="Times New Roman" pitchFamily="18" charset="0"/>
              </a:rPr>
              <a:t> Advise clients to cough at regular intervals to prevent accumulation of secretions in the airway. </a:t>
            </a:r>
          </a:p>
          <a:p>
            <a:pPr marL="0" indent="0">
              <a:buNone/>
            </a:pPr>
            <a:r>
              <a:rPr lang="en-US" sz="3200" dirty="0">
                <a:solidFill>
                  <a:srgbClr val="7030A0"/>
                </a:solidFill>
                <a:latin typeface="Times New Roman" pitchFamily="18" charset="0"/>
                <a:cs typeface="Times New Roman" pitchFamily="18" charset="0"/>
              </a:rPr>
              <a:t> Auscultate the client’s lungs for crackles, and instruct clients to increase intake of fluid to liquefy secretions.</a:t>
            </a:r>
          </a:p>
          <a:p>
            <a:pPr marL="0" indent="0">
              <a:buNone/>
            </a:pPr>
            <a:r>
              <a:rPr lang="en-US" sz="3200" b="1" dirty="0">
                <a:solidFill>
                  <a:srgbClr val="7030A0"/>
                </a:solidFill>
                <a:latin typeface="Times New Roman" pitchFamily="18" charset="0"/>
                <a:cs typeface="Times New Roman" pitchFamily="18" charset="0"/>
              </a:rPr>
              <a:t> Sedation </a:t>
            </a:r>
          </a:p>
          <a:p>
            <a:pPr marL="0" indent="0">
              <a:buNone/>
            </a:pPr>
            <a:r>
              <a:rPr lang="en-US" sz="3200" dirty="0">
                <a:solidFill>
                  <a:srgbClr val="7030A0"/>
                </a:solidFill>
                <a:latin typeface="Times New Roman" pitchFamily="18" charset="0"/>
                <a:cs typeface="Times New Roman" pitchFamily="18" charset="0"/>
              </a:rPr>
              <a:t> Advise clients to avoid hazardous activities such as driving or operating heavy machinery.</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Biliary colic </a:t>
            </a:r>
          </a:p>
          <a:p>
            <a:pPr marL="0" indent="0">
              <a:buNone/>
            </a:pPr>
            <a:r>
              <a:rPr lang="en-US" sz="3200" dirty="0">
                <a:solidFill>
                  <a:srgbClr val="7030A0"/>
                </a:solidFill>
                <a:latin typeface="Times New Roman" pitchFamily="18" charset="0"/>
                <a:cs typeface="Times New Roman" pitchFamily="18" charset="0"/>
              </a:rPr>
              <a:t> Avoid giving morphine to clients who have a history of biliary colic. Use meperidine as an alternative.</a:t>
            </a:r>
          </a:p>
          <a:p>
            <a:pPr marL="0" indent="0">
              <a:buNone/>
            </a:pPr>
            <a:r>
              <a:rPr lang="en-US" sz="32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14782819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EF92EB-DD97-444E-BD0E-DFB192091079}"/>
              </a:ext>
            </a:extLst>
          </p:cNvPr>
          <p:cNvSpPr>
            <a:spLocks noGrp="1"/>
          </p:cNvSpPr>
          <p:nvPr>
            <p:ph type="title"/>
          </p:nvPr>
        </p:nvSpPr>
        <p:spPr>
          <a:xfrm>
            <a:off x="0" y="157164"/>
            <a:ext cx="11353800" cy="857250"/>
          </a:xfrm>
        </p:spPr>
        <p:txBody>
          <a:bodyPr/>
          <a:lstStyle/>
          <a:p>
            <a:r>
              <a:rPr lang="en-US" b="1" dirty="0">
                <a:solidFill>
                  <a:srgbClr val="FF0000"/>
                </a:solidFill>
                <a:latin typeface="Times New Roman" pitchFamily="18" charset="0"/>
                <a:cs typeface="Times New Roman" pitchFamily="18" charset="0"/>
              </a:rPr>
              <a:t>Adverse effects </a:t>
            </a:r>
            <a:r>
              <a:rPr lang="en-US" b="1" dirty="0" err="1">
                <a:solidFill>
                  <a:srgbClr val="FF0000"/>
                </a:solidFill>
                <a:latin typeface="Times New Roman" pitchFamily="18" charset="0"/>
                <a:cs typeface="Times New Roman" pitchFamily="18" charset="0"/>
              </a:rPr>
              <a:t>cont</a:t>
            </a:r>
            <a:r>
              <a:rPr lang="en-US" b="1" dirty="0">
                <a:solidFill>
                  <a:srgbClr val="FF0000"/>
                </a:solidFill>
                <a:latin typeface="Times New Roman" pitchFamily="18" charset="0"/>
                <a:cs typeface="Times New Roman" pitchFamily="18" charset="0"/>
              </a:rPr>
              <a:t>….</a:t>
            </a:r>
            <a:endParaRPr lang="en-US" dirty="0"/>
          </a:p>
        </p:txBody>
      </p:sp>
      <p:sp>
        <p:nvSpPr>
          <p:cNvPr id="3" name="Content Placeholder 2">
            <a:extLst>
              <a:ext uri="{FF2B5EF4-FFF2-40B4-BE49-F238E27FC236}">
                <a16:creationId xmlns="" xmlns:a16="http://schemas.microsoft.com/office/drawing/2014/main" id="{038D2D27-25A4-43B5-834E-0408AC7AE5DD}"/>
              </a:ext>
            </a:extLst>
          </p:cNvPr>
          <p:cNvSpPr>
            <a:spLocks noGrp="1"/>
          </p:cNvSpPr>
          <p:nvPr>
            <p:ph idx="1"/>
          </p:nvPr>
        </p:nvSpPr>
        <p:spPr>
          <a:xfrm>
            <a:off x="200025" y="1500188"/>
            <a:ext cx="11858625" cy="5186362"/>
          </a:xfrm>
        </p:spPr>
        <p:txBody>
          <a:bodyPr/>
          <a:lstStyle/>
          <a:p>
            <a:pPr marL="0" lvl="0" indent="0">
              <a:buNone/>
            </a:pPr>
            <a:r>
              <a:rPr lang="en-US" sz="3200" b="1" dirty="0">
                <a:solidFill>
                  <a:srgbClr val="7030A0"/>
                </a:solidFill>
                <a:latin typeface="Times New Roman" pitchFamily="18" charset="0"/>
                <a:cs typeface="Times New Roman" pitchFamily="18" charset="0"/>
              </a:rPr>
              <a:t>Emesis </a:t>
            </a:r>
          </a:p>
          <a:p>
            <a:r>
              <a:rPr lang="en-US" sz="3200" dirty="0">
                <a:solidFill>
                  <a:srgbClr val="7030A0"/>
                </a:solidFill>
                <a:latin typeface="Times New Roman" pitchFamily="18" charset="0"/>
                <a:cs typeface="Times New Roman" pitchFamily="18" charset="0"/>
              </a:rPr>
              <a:t> Administer an antiemetic such as promethazine (Phenergan).</a:t>
            </a:r>
          </a:p>
          <a:p>
            <a:pPr marL="0" lvl="0" indent="0">
              <a:buNone/>
            </a:pPr>
            <a:r>
              <a:rPr lang="en-US" sz="3200" b="1" dirty="0">
                <a:solidFill>
                  <a:srgbClr val="7030A0"/>
                </a:solidFill>
                <a:latin typeface="Times New Roman" pitchFamily="18" charset="0"/>
                <a:cs typeface="Times New Roman" pitchFamily="18" charset="0"/>
              </a:rPr>
              <a:t>Opioid overdose </a:t>
            </a:r>
            <a:r>
              <a:rPr lang="en-US" sz="3200" dirty="0">
                <a:solidFill>
                  <a:srgbClr val="7030A0"/>
                </a:solidFill>
                <a:latin typeface="Times New Roman" pitchFamily="18" charset="0"/>
                <a:cs typeface="Times New Roman" pitchFamily="18" charset="0"/>
              </a:rPr>
              <a:t>triad of coma, respiratory depression, and pinpoint pupils </a:t>
            </a:r>
          </a:p>
          <a:p>
            <a:r>
              <a:rPr lang="en-US" sz="3200" dirty="0">
                <a:solidFill>
                  <a:srgbClr val="7030A0"/>
                </a:solidFill>
                <a:latin typeface="Times New Roman" pitchFamily="18" charset="0"/>
                <a:cs typeface="Times New Roman" pitchFamily="18" charset="0"/>
              </a:rPr>
              <a:t> Monitor the client’s vital signs. </a:t>
            </a:r>
          </a:p>
          <a:p>
            <a:r>
              <a:rPr lang="en-US" sz="3200" dirty="0">
                <a:solidFill>
                  <a:srgbClr val="7030A0"/>
                </a:solidFill>
                <a:latin typeface="Times New Roman" pitchFamily="18" charset="0"/>
                <a:cs typeface="Times New Roman" pitchFamily="18" charset="0"/>
              </a:rPr>
              <a:t>Provide mechanical ventilation. </a:t>
            </a:r>
          </a:p>
          <a:p>
            <a:r>
              <a:rPr lang="en-US" sz="3200" dirty="0">
                <a:solidFill>
                  <a:srgbClr val="7030A0"/>
                </a:solidFill>
                <a:latin typeface="Times New Roman" pitchFamily="18" charset="0"/>
                <a:cs typeface="Times New Roman" pitchFamily="18" charset="0"/>
              </a:rPr>
              <a:t> Administer opioid antagonists, such as naloxone (Narcan) or nalmefene (Revex)</a:t>
            </a:r>
          </a:p>
          <a:p>
            <a:endParaRPr lang="en-US" dirty="0"/>
          </a:p>
        </p:txBody>
      </p:sp>
    </p:spTree>
    <p:extLst>
      <p:ext uri="{BB962C8B-B14F-4D97-AF65-F5344CB8AC3E}">
        <p14:creationId xmlns:p14="http://schemas.microsoft.com/office/powerpoint/2010/main" val="21010756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19F84-2380-436F-891D-A47E3BAE2B38}"/>
              </a:ext>
            </a:extLst>
          </p:cNvPr>
          <p:cNvSpPr>
            <a:spLocks noGrp="1"/>
          </p:cNvSpPr>
          <p:nvPr>
            <p:ph type="title"/>
          </p:nvPr>
        </p:nvSpPr>
        <p:spPr>
          <a:xfrm>
            <a:off x="114300" y="100014"/>
            <a:ext cx="11958638" cy="1128712"/>
          </a:xfrm>
        </p:spPr>
        <p:txBody>
          <a:bodyPr>
            <a:normAutofit/>
          </a:bodyPr>
          <a:lstStyle/>
          <a:p>
            <a:r>
              <a:rPr lang="en-US" b="1" dirty="0">
                <a:solidFill>
                  <a:srgbClr val="FF0000"/>
                </a:solidFill>
                <a:latin typeface="Times New Roman" pitchFamily="18" charset="0"/>
                <a:ea typeface="+mn-ea"/>
                <a:cs typeface="Times New Roman" pitchFamily="18" charset="0"/>
              </a:rPr>
              <a:t>Contraindications/Precautions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026AC1F-10CA-4504-B84D-2F89E2235175}"/>
              </a:ext>
            </a:extLst>
          </p:cNvPr>
          <p:cNvSpPr>
            <a:spLocks noGrp="1"/>
          </p:cNvSpPr>
          <p:nvPr>
            <p:ph idx="1"/>
          </p:nvPr>
        </p:nvSpPr>
        <p:spPr>
          <a:xfrm>
            <a:off x="214313" y="1271588"/>
            <a:ext cx="11844337" cy="5443537"/>
          </a:xfrm>
        </p:spPr>
        <p:txBody>
          <a:bodyPr/>
          <a:lstStyle/>
          <a:p>
            <a:pPr>
              <a:buFont typeface="Wingdings" pitchFamily="2" charset="2"/>
              <a:buChar char="q"/>
            </a:pPr>
            <a:r>
              <a:rPr lang="en-US" dirty="0"/>
              <a:t> </a:t>
            </a:r>
            <a:r>
              <a:rPr lang="en-US" sz="3200" dirty="0">
                <a:solidFill>
                  <a:srgbClr val="7030A0"/>
                </a:solidFill>
                <a:latin typeface="Times New Roman" pitchFamily="18" charset="0"/>
                <a:cs typeface="Times New Roman" pitchFamily="18" charset="0"/>
              </a:rPr>
              <a:t>Morphine is contraindicated after biliary tract surgery. </a:t>
            </a:r>
          </a:p>
          <a:p>
            <a:pPr>
              <a:buFont typeface="Wingdings" pitchFamily="2" charset="2"/>
              <a:buChar char="q"/>
            </a:pPr>
            <a:r>
              <a:rPr lang="en-US" sz="3200" dirty="0">
                <a:solidFill>
                  <a:srgbClr val="7030A0"/>
                </a:solidFill>
                <a:latin typeface="Times New Roman" pitchFamily="18" charset="0"/>
                <a:cs typeface="Times New Roman" pitchFamily="18" charset="0"/>
              </a:rPr>
              <a:t> Morphine is contraindicated for premature infants during and after delivery because of respiratory depressant effects. </a:t>
            </a:r>
          </a:p>
          <a:p>
            <a:pPr>
              <a:buFont typeface="Wingdings" pitchFamily="2" charset="2"/>
              <a:buChar char="q"/>
            </a:pPr>
            <a:r>
              <a:rPr lang="en-US" sz="3200" dirty="0">
                <a:solidFill>
                  <a:srgbClr val="7030A0"/>
                </a:solidFill>
                <a:latin typeface="Times New Roman" pitchFamily="18" charset="0"/>
                <a:cs typeface="Times New Roman" pitchFamily="18" charset="0"/>
              </a:rPr>
              <a:t> Meperidine is contraindicated for clients with renal failure because of the accumulation of normeperidine, which can result in seizures and neurotoxicity. </a:t>
            </a:r>
          </a:p>
          <a:p>
            <a:pPr marL="0" indent="0">
              <a:buNone/>
            </a:pPr>
            <a:r>
              <a:rPr lang="en-US" dirty="0"/>
              <a:t> </a:t>
            </a:r>
            <a:r>
              <a:rPr lang="en-US" sz="3200" b="1" dirty="0">
                <a:solidFill>
                  <a:srgbClr val="7030A0"/>
                </a:solidFill>
                <a:latin typeface="Times New Roman" pitchFamily="18" charset="0"/>
                <a:cs typeface="Times New Roman" pitchFamily="18" charset="0"/>
              </a:rPr>
              <a:t>Use cautiously with: </a:t>
            </a:r>
            <a:r>
              <a:rPr lang="en-US" sz="3200" dirty="0">
                <a:solidFill>
                  <a:srgbClr val="7030A0"/>
                </a:solidFill>
                <a:latin typeface="Times New Roman" pitchFamily="18" charset="0"/>
                <a:cs typeface="Times New Roman" pitchFamily="18" charset="0"/>
              </a:rPr>
              <a:t>Clients who have asthma, emphysema, and/or head injuries; infants, and older adults.</a:t>
            </a:r>
          </a:p>
        </p:txBody>
      </p:sp>
    </p:spTree>
    <p:extLst>
      <p:ext uri="{BB962C8B-B14F-4D97-AF65-F5344CB8AC3E}">
        <p14:creationId xmlns:p14="http://schemas.microsoft.com/office/powerpoint/2010/main" val="37665958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C2079-7346-497E-AE07-193488EB2550}"/>
              </a:ext>
            </a:extLst>
          </p:cNvPr>
          <p:cNvSpPr>
            <a:spLocks noGrp="1"/>
          </p:cNvSpPr>
          <p:nvPr>
            <p:ph type="title"/>
          </p:nvPr>
        </p:nvSpPr>
        <p:spPr>
          <a:xfrm>
            <a:off x="142876" y="1"/>
            <a:ext cx="11210924" cy="771524"/>
          </a:xfrm>
        </p:spPr>
        <p:txBody>
          <a:bodyPr>
            <a:normAutofit/>
          </a:bodyPr>
          <a:lstStyle/>
          <a:p>
            <a:r>
              <a:rPr lang="en-US" b="1" dirty="0" smtClean="0">
                <a:solidFill>
                  <a:srgbClr val="FF0000"/>
                </a:solidFill>
                <a:latin typeface="Times New Roman" pitchFamily="18" charset="0"/>
                <a:ea typeface="+mn-ea"/>
                <a:cs typeface="Times New Roman" pitchFamily="18" charset="0"/>
              </a:rPr>
              <a:t>Caution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5CF4563-9A55-4326-B325-36223AB06142}"/>
              </a:ext>
            </a:extLst>
          </p:cNvPr>
          <p:cNvSpPr>
            <a:spLocks noGrp="1"/>
          </p:cNvSpPr>
          <p:nvPr>
            <p:ph idx="1"/>
          </p:nvPr>
        </p:nvSpPr>
        <p:spPr>
          <a:xfrm>
            <a:off x="114300" y="600075"/>
            <a:ext cx="11887200" cy="6257925"/>
          </a:xfrm>
        </p:spPr>
        <p:txBody>
          <a:bodyPr>
            <a:no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Clients who have asthma, emphysema, and/or head injuries; infants, and older adult clients (risk of respiratory depression). </a:t>
            </a:r>
          </a:p>
          <a:p>
            <a:pPr>
              <a:buFont typeface="Wingdings" pitchFamily="2" charset="2"/>
              <a:buChar char="v"/>
            </a:pPr>
            <a:r>
              <a:rPr lang="en-US" sz="3200" dirty="0">
                <a:solidFill>
                  <a:srgbClr val="7030A0"/>
                </a:solidFill>
                <a:latin typeface="Times New Roman" pitchFamily="18" charset="0"/>
                <a:cs typeface="Times New Roman" pitchFamily="18" charset="0"/>
              </a:rPr>
              <a:t> Clients who are pregnant (risk of physical dependence of the fetus). </a:t>
            </a:r>
          </a:p>
          <a:p>
            <a:pPr>
              <a:buFont typeface="Wingdings" pitchFamily="2" charset="2"/>
              <a:buChar char="v"/>
            </a:pPr>
            <a:r>
              <a:rPr lang="en-US" sz="3200" dirty="0">
                <a:solidFill>
                  <a:srgbClr val="7030A0"/>
                </a:solidFill>
                <a:latin typeface="Times New Roman" pitchFamily="18" charset="0"/>
                <a:cs typeface="Times New Roman" pitchFamily="18" charset="0"/>
              </a:rPr>
              <a:t> Clients in labor (risk of respiratory depression in the newborn and inhibition of labor by decreasing uterine contractions) </a:t>
            </a:r>
          </a:p>
          <a:p>
            <a:pPr>
              <a:buFont typeface="Wingdings" pitchFamily="2" charset="2"/>
              <a:buChar char="v"/>
            </a:pPr>
            <a:r>
              <a:rPr lang="en-US" sz="3200" dirty="0">
                <a:solidFill>
                  <a:srgbClr val="7030A0"/>
                </a:solidFill>
                <a:latin typeface="Times New Roman" pitchFamily="18" charset="0"/>
                <a:cs typeface="Times New Roman" pitchFamily="18" charset="0"/>
              </a:rPr>
              <a:t>Clients who are extremely obese (greater risk for prolonged side effects because of the accumulation of medication that is metabolized at a slower rate) </a:t>
            </a:r>
          </a:p>
          <a:p>
            <a:pPr>
              <a:buFont typeface="Wingdings" pitchFamily="2" charset="2"/>
              <a:buChar char="v"/>
            </a:pPr>
            <a:r>
              <a:rPr lang="en-US" sz="3200" dirty="0">
                <a:solidFill>
                  <a:srgbClr val="7030A0"/>
                </a:solidFill>
                <a:latin typeface="Times New Roman" pitchFamily="18" charset="0"/>
                <a:cs typeface="Times New Roman" pitchFamily="18" charset="0"/>
              </a:rPr>
              <a:t> Clients with inflammatory bowel disease (risk of megacolon or paralytic ileus) </a:t>
            </a:r>
          </a:p>
          <a:p>
            <a:pPr>
              <a:buFont typeface="Wingdings" pitchFamily="2" charset="2"/>
              <a:buChar char="v"/>
            </a:pPr>
            <a:r>
              <a:rPr lang="en-US" sz="3200" dirty="0">
                <a:solidFill>
                  <a:srgbClr val="7030A0"/>
                </a:solidFill>
                <a:latin typeface="Times New Roman" pitchFamily="18" charset="0"/>
                <a:cs typeface="Times New Roman" pitchFamily="18" charset="0"/>
              </a:rPr>
              <a:t> Clients with an enlarged prostate (risk of acute urinary retention) </a:t>
            </a:r>
          </a:p>
          <a:p>
            <a:pPr>
              <a:buFont typeface="Wingdings" pitchFamily="2" charset="2"/>
              <a:buChar char="v"/>
            </a:pPr>
            <a:r>
              <a:rPr lang="en-US" sz="3200" dirty="0">
                <a:solidFill>
                  <a:srgbClr val="7030A0"/>
                </a:solidFill>
                <a:latin typeface="Times New Roman" pitchFamily="18" charset="0"/>
                <a:cs typeface="Times New Roman" pitchFamily="18" charset="0"/>
              </a:rPr>
              <a:t> Clients with hepatic or renal disease</a:t>
            </a:r>
          </a:p>
        </p:txBody>
      </p:sp>
    </p:spTree>
    <p:extLst>
      <p:ext uri="{BB962C8B-B14F-4D97-AF65-F5344CB8AC3E}">
        <p14:creationId xmlns:p14="http://schemas.microsoft.com/office/powerpoint/2010/main" val="2912454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07826-1012-486D-99DA-6904D099120E}"/>
              </a:ext>
            </a:extLst>
          </p:cNvPr>
          <p:cNvSpPr>
            <a:spLocks noGrp="1"/>
          </p:cNvSpPr>
          <p:nvPr>
            <p:ph type="title"/>
          </p:nvPr>
        </p:nvSpPr>
        <p:spPr>
          <a:xfrm>
            <a:off x="185737" y="-514350"/>
            <a:ext cx="11901487" cy="1243013"/>
          </a:xfrm>
        </p:spPr>
        <p:txBody>
          <a:bodyPr>
            <a:normAutofit/>
          </a:bodyPr>
          <a:lstStyle/>
          <a:p>
            <a:r>
              <a:rPr lang="en-US" sz="4800" b="1" dirty="0">
                <a:solidFill>
                  <a:srgbClr val="FF0000"/>
                </a:solidFill>
                <a:latin typeface="Times New Roman" pitchFamily="18" charset="0"/>
                <a:cs typeface="Times New Roman" pitchFamily="18" charset="0"/>
              </a:rPr>
              <a:t>Opioid </a:t>
            </a:r>
            <a:r>
              <a:rPr lang="en-US" sz="4800" b="1" dirty="0" smtClean="0">
                <a:solidFill>
                  <a:srgbClr val="FF0000"/>
                </a:solidFill>
                <a:latin typeface="Times New Roman" pitchFamily="18" charset="0"/>
                <a:cs typeface="Times New Roman" pitchFamily="18" charset="0"/>
              </a:rPr>
              <a:t>Agonist-Antagonist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E2861D0-3555-4F41-9DD4-CC7861B98245}"/>
              </a:ext>
            </a:extLst>
          </p:cNvPr>
          <p:cNvSpPr>
            <a:spLocks noGrp="1"/>
          </p:cNvSpPr>
          <p:nvPr>
            <p:ph idx="1"/>
          </p:nvPr>
        </p:nvSpPr>
        <p:spPr>
          <a:xfrm>
            <a:off x="171450" y="700088"/>
            <a:ext cx="11844338" cy="6043611"/>
          </a:xfrm>
        </p:spPr>
        <p:txBody>
          <a:bodyPr>
            <a:noAutofit/>
          </a:bodyPr>
          <a:lstStyle/>
          <a:p>
            <a:pPr>
              <a:buFont typeface="Wingdings" pitchFamily="2" charset="2"/>
              <a:buChar char="§"/>
            </a:pPr>
            <a:r>
              <a:rPr lang="en-US" sz="3200" dirty="0" err="1">
                <a:solidFill>
                  <a:srgbClr val="7030A0"/>
                </a:solidFill>
                <a:latin typeface="Times New Roman" pitchFamily="18" charset="0"/>
                <a:cs typeface="Times New Roman" pitchFamily="18" charset="0"/>
              </a:rPr>
              <a:t>B</a:t>
            </a:r>
            <a:r>
              <a:rPr lang="en-US" sz="3200" dirty="0" err="1" smtClean="0">
                <a:solidFill>
                  <a:srgbClr val="7030A0"/>
                </a:solidFill>
                <a:latin typeface="Times New Roman" pitchFamily="18" charset="0"/>
                <a:cs typeface="Times New Roman" pitchFamily="18" charset="0"/>
              </a:rPr>
              <a:t>utorphanol</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(Stadol)  </a:t>
            </a:r>
          </a:p>
          <a:p>
            <a:pPr>
              <a:buFont typeface="Wingdings" pitchFamily="2" charset="2"/>
              <a:buChar char="§"/>
            </a:pPr>
            <a:r>
              <a:rPr lang="en-US" sz="3200" dirty="0">
                <a:solidFill>
                  <a:srgbClr val="7030A0"/>
                </a:solidFill>
                <a:latin typeface="Times New Roman" pitchFamily="18" charset="0"/>
                <a:cs typeface="Times New Roman" pitchFamily="18" charset="0"/>
              </a:rPr>
              <a:t>Nalbuphine hydrochloride (Nubain) </a:t>
            </a:r>
          </a:p>
          <a:p>
            <a:pPr>
              <a:buFont typeface="Wingdings" pitchFamily="2" charset="2"/>
              <a:buChar char="§"/>
            </a:pPr>
            <a:r>
              <a:rPr lang="en-US" sz="3200" dirty="0">
                <a:solidFill>
                  <a:srgbClr val="7030A0"/>
                </a:solidFill>
                <a:latin typeface="Times New Roman" pitchFamily="18" charset="0"/>
                <a:cs typeface="Times New Roman" pitchFamily="18" charset="0"/>
              </a:rPr>
              <a:t> Buprenorphine hydrochloride (Buprenex)</a:t>
            </a:r>
          </a:p>
          <a:p>
            <a:pPr marL="0" indent="0">
              <a:buNone/>
            </a:pPr>
            <a:r>
              <a:rPr lang="en-US" sz="3200" b="1" dirty="0" smtClean="0">
                <a:solidFill>
                  <a:srgbClr val="7030A0"/>
                </a:solidFill>
                <a:latin typeface="Times New Roman" pitchFamily="18" charset="0"/>
                <a:cs typeface="Times New Roman" pitchFamily="18" charset="0"/>
              </a:rPr>
              <a:t>		Expected </a:t>
            </a:r>
            <a:r>
              <a:rPr lang="en-US" sz="3200" b="1" dirty="0">
                <a:solidFill>
                  <a:srgbClr val="7030A0"/>
                </a:solidFill>
                <a:latin typeface="Times New Roman" pitchFamily="18" charset="0"/>
                <a:cs typeface="Times New Roman" pitchFamily="18" charset="0"/>
              </a:rPr>
              <a:t>Pharmacological Action </a:t>
            </a:r>
          </a:p>
          <a:p>
            <a:pPr>
              <a:buFont typeface="Wingdings" pitchFamily="2" charset="2"/>
              <a:buChar char="§"/>
            </a:pPr>
            <a:r>
              <a:rPr lang="en-US" sz="3200" dirty="0">
                <a:solidFill>
                  <a:srgbClr val="7030A0"/>
                </a:solidFill>
                <a:latin typeface="Times New Roman" pitchFamily="18" charset="0"/>
                <a:cs typeface="Times New Roman" pitchFamily="18" charset="0"/>
              </a:rPr>
              <a:t> These medications act as antagonists on mu receptors and agonists on kappa receptors. </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Compared to pure opioid agonists, agonist-antagonists have: </a:t>
            </a:r>
          </a:p>
          <a:p>
            <a:pPr>
              <a:buFont typeface="Wingdings" pitchFamily="2" charset="2"/>
              <a:buChar char="v"/>
            </a:pPr>
            <a:r>
              <a:rPr lang="en-US" sz="3200" dirty="0">
                <a:solidFill>
                  <a:srgbClr val="7030A0"/>
                </a:solidFill>
                <a:latin typeface="Times New Roman" pitchFamily="18" charset="0"/>
                <a:cs typeface="Times New Roman" pitchFamily="18" charset="0"/>
              </a:rPr>
              <a:t> A low potential for abuse causing little euphoria.</a:t>
            </a:r>
          </a:p>
          <a:p>
            <a:pPr>
              <a:buFont typeface="Wingdings" pitchFamily="2" charset="2"/>
              <a:buChar char="v"/>
            </a:pPr>
            <a:r>
              <a:rPr lang="en-US" sz="3200" dirty="0">
                <a:solidFill>
                  <a:srgbClr val="7030A0"/>
                </a:solidFill>
                <a:latin typeface="Times New Roman" pitchFamily="18" charset="0"/>
                <a:cs typeface="Times New Roman" pitchFamily="18" charset="0"/>
              </a:rPr>
              <a:t> In fact, high doses can cause adverse effects (anxiety, restlessness, mental confusion). </a:t>
            </a:r>
          </a:p>
          <a:p>
            <a:pPr>
              <a:buFont typeface="Wingdings" pitchFamily="2" charset="2"/>
              <a:buChar char="v"/>
            </a:pPr>
            <a:r>
              <a:rPr lang="en-US" sz="3200" dirty="0">
                <a:solidFill>
                  <a:srgbClr val="7030A0"/>
                </a:solidFill>
                <a:latin typeface="Times New Roman" pitchFamily="18" charset="0"/>
                <a:cs typeface="Times New Roman" pitchFamily="18" charset="0"/>
              </a:rPr>
              <a:t>Less respiratory depression. </a:t>
            </a:r>
          </a:p>
          <a:p>
            <a:r>
              <a:rPr lang="en-US" sz="3200" dirty="0">
                <a:latin typeface="Times New Roman" pitchFamily="18" charset="0"/>
                <a:cs typeface="Times New Roman" pitchFamily="18" charset="0"/>
              </a:rPr>
              <a:t> Less analgesic effect.</a:t>
            </a: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858365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DEC17-CEA6-484E-A229-082EFE4CB6B8}"/>
              </a:ext>
            </a:extLst>
          </p:cNvPr>
          <p:cNvSpPr>
            <a:spLocks noGrp="1"/>
          </p:cNvSpPr>
          <p:nvPr>
            <p:ph type="title"/>
          </p:nvPr>
        </p:nvSpPr>
        <p:spPr>
          <a:xfrm>
            <a:off x="171450" y="1"/>
            <a:ext cx="12020550" cy="928687"/>
          </a:xfrm>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sz="6000" b="1" dirty="0">
                <a:solidFill>
                  <a:srgbClr val="FF0000"/>
                </a:solidFill>
                <a:latin typeface="Times New Roman" pitchFamily="18" charset="0"/>
                <a:ea typeface="+mn-ea"/>
                <a:cs typeface="Times New Roman" pitchFamily="18" charset="0"/>
              </a:rPr>
              <a:t>O</a:t>
            </a:r>
            <a:r>
              <a:rPr lang="en-US" sz="6000" b="1" dirty="0" smtClean="0">
                <a:solidFill>
                  <a:srgbClr val="FF0000"/>
                </a:solidFill>
                <a:latin typeface="Times New Roman" pitchFamily="18" charset="0"/>
                <a:ea typeface="+mn-ea"/>
                <a:cs typeface="Times New Roman" pitchFamily="18" charset="0"/>
              </a:rPr>
              <a:t>pioid </a:t>
            </a:r>
            <a:r>
              <a:rPr lang="en-US" sz="6000" b="1" dirty="0">
                <a:solidFill>
                  <a:srgbClr val="FF0000"/>
                </a:solidFill>
                <a:latin typeface="Times New Roman" pitchFamily="18" charset="0"/>
                <a:ea typeface="+mn-ea"/>
                <a:cs typeface="Times New Roman" pitchFamily="18" charset="0"/>
              </a:rPr>
              <a:t>A</a:t>
            </a:r>
            <a:r>
              <a:rPr lang="en-US" sz="6000" b="1" dirty="0" smtClean="0">
                <a:solidFill>
                  <a:srgbClr val="FF0000"/>
                </a:solidFill>
                <a:latin typeface="Times New Roman" pitchFamily="18" charset="0"/>
                <a:ea typeface="+mn-ea"/>
                <a:cs typeface="Times New Roman" pitchFamily="18" charset="0"/>
              </a:rPr>
              <a:t>gonist- </a:t>
            </a:r>
            <a:r>
              <a:rPr lang="en-US" sz="6000" b="1" dirty="0">
                <a:solidFill>
                  <a:srgbClr val="FF0000"/>
                </a:solidFill>
                <a:latin typeface="Times New Roman" pitchFamily="18" charset="0"/>
                <a:ea typeface="+mn-ea"/>
                <a:cs typeface="Times New Roman" pitchFamily="18" charset="0"/>
              </a:rPr>
              <a:t>A</a:t>
            </a:r>
            <a:r>
              <a:rPr lang="en-US" sz="6000" b="1" dirty="0" smtClean="0">
                <a:solidFill>
                  <a:srgbClr val="FF0000"/>
                </a:solidFill>
                <a:latin typeface="Times New Roman" pitchFamily="18" charset="0"/>
                <a:ea typeface="+mn-ea"/>
                <a:cs typeface="Times New Roman" pitchFamily="18" charset="0"/>
              </a:rPr>
              <a:t>ntagonist </a:t>
            </a:r>
            <a:r>
              <a:rPr lang="en-US" sz="6000" b="1" dirty="0" err="1" smtClean="0">
                <a:solidFill>
                  <a:srgbClr val="FF0000"/>
                </a:solidFill>
                <a:latin typeface="Times New Roman" pitchFamily="18" charset="0"/>
                <a:ea typeface="+mn-ea"/>
                <a:cs typeface="Times New Roman" pitchFamily="18" charset="0"/>
              </a:rPr>
              <a:t>Cont</a:t>
            </a:r>
            <a:r>
              <a:rPr lang="en-US" sz="6000" b="1" dirty="0" smtClean="0">
                <a:solidFill>
                  <a:srgbClr val="FF0000"/>
                </a:solidFill>
                <a:latin typeface="Times New Roman" pitchFamily="18" charset="0"/>
                <a:ea typeface="+mn-ea"/>
                <a:cs typeface="Times New Roman" pitchFamily="18" charset="0"/>
              </a:rPr>
              <a:t>……</a:t>
            </a:r>
            <a:r>
              <a:rPr lang="en-US" sz="4000" b="1" dirty="0">
                <a:solidFill>
                  <a:srgbClr val="FF0000"/>
                </a:solidFill>
                <a:latin typeface="Times New Roman" pitchFamily="18" charset="0"/>
                <a:ea typeface="+mn-ea"/>
                <a:cs typeface="Times New Roman" pitchFamily="18" charset="0"/>
              </a:rPr>
              <a:t/>
            </a:r>
            <a:br>
              <a:rPr lang="en-US" sz="4000" b="1" dirty="0">
                <a:solidFill>
                  <a:srgbClr val="FF0000"/>
                </a:solidFill>
                <a:latin typeface="Times New Roman" pitchFamily="18" charset="0"/>
                <a:ea typeface="+mn-ea"/>
                <a:cs typeface="Times New Roman" pitchFamily="18" charset="0"/>
              </a:rPr>
            </a:b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F1DEFA7-49E5-4D20-B65A-A146E36ABC2C}"/>
              </a:ext>
            </a:extLst>
          </p:cNvPr>
          <p:cNvSpPr>
            <a:spLocks noGrp="1"/>
          </p:cNvSpPr>
          <p:nvPr>
            <p:ph idx="1"/>
          </p:nvPr>
        </p:nvSpPr>
        <p:spPr>
          <a:xfrm>
            <a:off x="271463" y="971550"/>
            <a:ext cx="11772900" cy="5643563"/>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7030A0"/>
                </a:solidFill>
                <a:latin typeface="Times New Roman" pitchFamily="18" charset="0"/>
                <a:cs typeface="Times New Roman" pitchFamily="18" charset="0"/>
              </a:rPr>
              <a:t>Indication</a:t>
            </a:r>
            <a:endParaRPr lang="en-US" sz="3600" b="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Relief of moderate to severe pain</a:t>
            </a:r>
          </a:p>
          <a:p>
            <a:pPr>
              <a:buFont typeface="Wingdings" pitchFamily="2" charset="2"/>
              <a:buChar char="q"/>
            </a:pPr>
            <a:r>
              <a:rPr lang="en-US" sz="3200" dirty="0">
                <a:solidFill>
                  <a:srgbClr val="7030A0"/>
                </a:solidFill>
                <a:latin typeface="Times New Roman" pitchFamily="18" charset="0"/>
                <a:cs typeface="Times New Roman" pitchFamily="18" charset="0"/>
              </a:rPr>
              <a:t>Treatment of opioid dependence (buprenorphine)</a:t>
            </a:r>
          </a:p>
          <a:p>
            <a:pPr>
              <a:buFont typeface="Wingdings" pitchFamily="2" charset="2"/>
              <a:buChar char="q"/>
            </a:pPr>
            <a:r>
              <a:rPr lang="en-US" sz="3200" dirty="0">
                <a:solidFill>
                  <a:srgbClr val="7030A0"/>
                </a:solidFill>
                <a:latin typeface="Times New Roman" pitchFamily="18" charset="0"/>
                <a:cs typeface="Times New Roman" pitchFamily="18" charset="0"/>
              </a:rPr>
              <a:t> Adjunct to balanced anesthesia</a:t>
            </a:r>
          </a:p>
          <a:p>
            <a:pPr>
              <a:buFont typeface="Wingdings" pitchFamily="2" charset="2"/>
              <a:buChar char="q"/>
            </a:pPr>
            <a:r>
              <a:rPr lang="en-US" sz="3200" dirty="0">
                <a:solidFill>
                  <a:srgbClr val="7030A0"/>
                </a:solidFill>
                <a:latin typeface="Times New Roman" pitchFamily="18" charset="0"/>
                <a:cs typeface="Times New Roman" pitchFamily="18" charset="0"/>
              </a:rPr>
              <a:t>Relief of labor pain (butorphanol)</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600" b="1" dirty="0" smtClean="0">
                <a:solidFill>
                  <a:srgbClr val="7030A0"/>
                </a:solidFill>
                <a:latin typeface="Times New Roman" pitchFamily="18" charset="0"/>
                <a:cs typeface="Times New Roman" pitchFamily="18" charset="0"/>
              </a:rPr>
              <a:t>Route </a:t>
            </a:r>
            <a:r>
              <a:rPr lang="en-US" sz="3600" b="1" dirty="0">
                <a:solidFill>
                  <a:srgbClr val="7030A0"/>
                </a:solidFill>
                <a:latin typeface="Times New Roman" pitchFamily="18" charset="0"/>
                <a:cs typeface="Times New Roman" pitchFamily="18" charset="0"/>
              </a:rPr>
              <a:t>of </a:t>
            </a:r>
            <a:r>
              <a:rPr lang="en-US" sz="3600" b="1" dirty="0" smtClean="0">
                <a:solidFill>
                  <a:srgbClr val="7030A0"/>
                </a:solidFill>
                <a:latin typeface="Times New Roman" pitchFamily="18" charset="0"/>
                <a:cs typeface="Times New Roman" pitchFamily="18" charset="0"/>
              </a:rPr>
              <a:t>administration</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Butorphanol – IV, IM, intranasal</a:t>
            </a:r>
          </a:p>
          <a:p>
            <a:pPr>
              <a:buFont typeface="Wingdings" pitchFamily="2" charset="2"/>
              <a:buChar char="v"/>
            </a:pPr>
            <a:r>
              <a:rPr lang="en-US" sz="3200" dirty="0">
                <a:solidFill>
                  <a:srgbClr val="7030A0"/>
                </a:solidFill>
                <a:latin typeface="Times New Roman" pitchFamily="18" charset="0"/>
                <a:cs typeface="Times New Roman" pitchFamily="18" charset="0"/>
              </a:rPr>
              <a:t>Nalbuphine – IV, IM, subcutaneous</a:t>
            </a:r>
          </a:p>
          <a:p>
            <a:pPr>
              <a:buFont typeface="Wingdings" pitchFamily="2" charset="2"/>
              <a:buChar char="v"/>
            </a:pPr>
            <a:r>
              <a:rPr lang="en-US" sz="3200" dirty="0">
                <a:solidFill>
                  <a:srgbClr val="7030A0"/>
                </a:solidFill>
                <a:latin typeface="Times New Roman" pitchFamily="18" charset="0"/>
                <a:cs typeface="Times New Roman" pitchFamily="18" charset="0"/>
              </a:rPr>
              <a:t> Buprenorphine – IV, sublingual, epidural</a:t>
            </a:r>
          </a:p>
        </p:txBody>
      </p:sp>
    </p:spTree>
    <p:extLst>
      <p:ext uri="{BB962C8B-B14F-4D97-AF65-F5344CB8AC3E}">
        <p14:creationId xmlns:p14="http://schemas.microsoft.com/office/powerpoint/2010/main" val="490874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D6763C-78EC-4E1A-A6A7-73E659E53C7F}"/>
              </a:ext>
            </a:extLst>
          </p:cNvPr>
          <p:cNvSpPr>
            <a:spLocks noGrp="1"/>
          </p:cNvSpPr>
          <p:nvPr>
            <p:ph type="title"/>
          </p:nvPr>
        </p:nvSpPr>
        <p:spPr>
          <a:xfrm>
            <a:off x="100013" y="114301"/>
            <a:ext cx="11901487" cy="1014412"/>
          </a:xfrm>
        </p:spPr>
        <p:txBody>
          <a:bodyPr>
            <a:normAutofit/>
          </a:bodyPr>
          <a:lstStyle/>
          <a:p>
            <a:r>
              <a:rPr lang="en-US" sz="4800" b="1" dirty="0">
                <a:solidFill>
                  <a:srgbClr val="FF0000"/>
                </a:solidFill>
                <a:latin typeface="Times New Roman" pitchFamily="18" charset="0"/>
                <a:cs typeface="Times New Roman" pitchFamily="18" charset="0"/>
              </a:rPr>
              <a:t>Side </a:t>
            </a:r>
            <a:r>
              <a:rPr lang="en-US" sz="4800" b="1" dirty="0" smtClean="0">
                <a:solidFill>
                  <a:srgbClr val="FF0000"/>
                </a:solidFill>
                <a:latin typeface="Times New Roman" pitchFamily="18" charset="0"/>
                <a:cs typeface="Times New Roman" pitchFamily="18" charset="0"/>
              </a:rPr>
              <a:t>Effects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B7F7088-35BB-4A0A-92C8-A454AA4977EA}"/>
              </a:ext>
            </a:extLst>
          </p:cNvPr>
          <p:cNvSpPr>
            <a:spLocks noGrp="1"/>
          </p:cNvSpPr>
          <p:nvPr>
            <p:ph idx="1"/>
          </p:nvPr>
        </p:nvSpPr>
        <p:spPr>
          <a:xfrm>
            <a:off x="200025" y="1214438"/>
            <a:ext cx="11801475" cy="5643562"/>
          </a:xfrm>
        </p:spPr>
        <p:txBody>
          <a:bodyPr>
            <a:normAutofit/>
          </a:bodyPr>
          <a:lstStyle/>
          <a:p>
            <a:pPr>
              <a:buFont typeface="Wingdings" pitchFamily="2" charset="2"/>
              <a:buChar char="q"/>
            </a:pPr>
            <a:r>
              <a:rPr lang="en-US" dirty="0"/>
              <a:t> </a:t>
            </a:r>
            <a:r>
              <a:rPr lang="en-US" sz="3200" dirty="0">
                <a:solidFill>
                  <a:srgbClr val="7030A0"/>
                </a:solidFill>
                <a:latin typeface="Times New Roman" pitchFamily="18" charset="0"/>
                <a:cs typeface="Times New Roman" pitchFamily="18" charset="0"/>
              </a:rPr>
              <a:t>Abstinence syndrome (cramping, </a:t>
            </a:r>
            <a:r>
              <a:rPr lang="fr-FR" sz="3200" dirty="0">
                <a:solidFill>
                  <a:srgbClr val="7030A0"/>
                </a:solidFill>
                <a:latin typeface="Times New Roman" pitchFamily="18" charset="0"/>
                <a:cs typeface="Times New Roman" pitchFamily="18" charset="0"/>
              </a:rPr>
              <a:t>hypertension, vomiting )</a:t>
            </a:r>
            <a:endParaRPr lang="en-US" sz="3200"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 Sedation respiratory depression </a:t>
            </a:r>
          </a:p>
          <a:p>
            <a:pPr>
              <a:buFont typeface="Wingdings" pitchFamily="2" charset="2"/>
              <a:buChar char="q"/>
            </a:pPr>
            <a:r>
              <a:rPr lang="en-US" sz="3200" dirty="0">
                <a:solidFill>
                  <a:srgbClr val="7030A0"/>
                </a:solidFill>
                <a:latin typeface="Times New Roman" pitchFamily="18" charset="0"/>
                <a:cs typeface="Times New Roman" pitchFamily="18" charset="0"/>
              </a:rPr>
              <a:t> Dizziness</a:t>
            </a:r>
          </a:p>
          <a:p>
            <a:pPr>
              <a:buFont typeface="Wingdings" pitchFamily="2" charset="2"/>
              <a:buChar char="q"/>
            </a:pPr>
            <a:r>
              <a:rPr lang="en-US" sz="3200" dirty="0">
                <a:solidFill>
                  <a:srgbClr val="7030A0"/>
                </a:solidFill>
                <a:latin typeface="Times New Roman" pitchFamily="18" charset="0"/>
                <a:cs typeface="Times New Roman" pitchFamily="18" charset="0"/>
              </a:rPr>
              <a:t> Increased intracranial pressure, headache</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Contraindications/Precautions </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 Use cautiously in clients who have a history of myocardial infarction, renal or liver disease, respiratory depression, or head injury, and clients who are physically dependent on opioids.</a:t>
            </a:r>
          </a:p>
        </p:txBody>
      </p:sp>
    </p:spTree>
    <p:extLst>
      <p:ext uri="{BB962C8B-B14F-4D97-AF65-F5344CB8AC3E}">
        <p14:creationId xmlns:p14="http://schemas.microsoft.com/office/powerpoint/2010/main" val="16797652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29F02-DED3-4C8F-81A5-8B4A4FD2BDFB}"/>
              </a:ext>
            </a:extLst>
          </p:cNvPr>
          <p:cNvSpPr>
            <a:spLocks noGrp="1"/>
          </p:cNvSpPr>
          <p:nvPr>
            <p:ph type="title"/>
          </p:nvPr>
        </p:nvSpPr>
        <p:spPr>
          <a:xfrm>
            <a:off x="171450" y="142875"/>
            <a:ext cx="11182350" cy="785813"/>
          </a:xfrm>
        </p:spPr>
        <p:txBody>
          <a:bodyPr/>
          <a:lstStyle/>
          <a:p>
            <a:r>
              <a:rPr lang="en-US" dirty="0"/>
              <a:t> </a:t>
            </a:r>
            <a:r>
              <a:rPr lang="en-US" sz="4800" b="1" dirty="0">
                <a:solidFill>
                  <a:srgbClr val="FF0000"/>
                </a:solidFill>
                <a:latin typeface="Times New Roman" pitchFamily="18" charset="0"/>
                <a:cs typeface="Times New Roman" pitchFamily="18" charset="0"/>
              </a:rPr>
              <a:t>D</a:t>
            </a:r>
            <a:r>
              <a:rPr lang="en-US" sz="4800" b="1" dirty="0" smtClean="0">
                <a:solidFill>
                  <a:srgbClr val="FF0000"/>
                </a:solidFill>
                <a:latin typeface="Times New Roman" pitchFamily="18" charset="0"/>
                <a:cs typeface="Times New Roman" pitchFamily="18" charset="0"/>
              </a:rPr>
              <a:t>rug </a:t>
            </a:r>
            <a:r>
              <a:rPr lang="en-US" sz="4800" b="1" dirty="0">
                <a:solidFill>
                  <a:srgbClr val="FF0000"/>
                </a:solidFill>
                <a:latin typeface="Times New Roman" pitchFamily="18" charset="0"/>
                <a:cs typeface="Times New Roman" pitchFamily="18" charset="0"/>
              </a:rPr>
              <a:t>nomenclature</a:t>
            </a:r>
          </a:p>
        </p:txBody>
      </p:sp>
      <p:sp>
        <p:nvSpPr>
          <p:cNvPr id="3" name="Content Placeholder 2">
            <a:extLst>
              <a:ext uri="{FF2B5EF4-FFF2-40B4-BE49-F238E27FC236}">
                <a16:creationId xmlns="" xmlns:a16="http://schemas.microsoft.com/office/drawing/2014/main" id="{EF90BE9B-4452-405E-BB6A-C6E30E352A02}"/>
              </a:ext>
            </a:extLst>
          </p:cNvPr>
          <p:cNvSpPr>
            <a:spLocks noGrp="1"/>
          </p:cNvSpPr>
          <p:nvPr>
            <p:ph idx="1"/>
          </p:nvPr>
        </p:nvSpPr>
        <p:spPr>
          <a:xfrm>
            <a:off x="114300" y="1185863"/>
            <a:ext cx="11958638" cy="5672136"/>
          </a:xfrm>
        </p:spPr>
        <p:txBody>
          <a:bodyPr>
            <a:normAutofit/>
          </a:bodyPr>
          <a:lstStyle/>
          <a:p>
            <a:pPr marL="0" indent="0">
              <a:buNone/>
            </a:pPr>
            <a:r>
              <a:rPr lang="en-US" sz="3200" dirty="0">
                <a:solidFill>
                  <a:srgbClr val="7030A0"/>
                </a:solidFill>
                <a:latin typeface="Times New Roman" pitchFamily="18" charset="0"/>
                <a:cs typeface="Times New Roman" pitchFamily="18" charset="0"/>
              </a:rPr>
              <a:t>Nomenclature is the   systematic naming of drugs especially pharmaceutical drug</a:t>
            </a:r>
          </a:p>
          <a:p>
            <a:pPr marL="0" indent="0">
              <a:buNone/>
            </a:pPr>
            <a:r>
              <a:rPr lang="en-US" sz="3200" dirty="0">
                <a:solidFill>
                  <a:srgbClr val="7030A0"/>
                </a:solidFill>
                <a:latin typeface="Times New Roman" pitchFamily="18" charset="0"/>
                <a:cs typeface="Times New Roman" pitchFamily="18" charset="0"/>
              </a:rPr>
              <a:t>Drugs in majority of circumstances have three types of names.</a:t>
            </a:r>
          </a:p>
          <a:p>
            <a:pPr marL="514350" indent="-514350">
              <a:buFont typeface="+mj-lt"/>
              <a:buAutoNum type="arabicPeriod"/>
            </a:pPr>
            <a:r>
              <a:rPr lang="en-US" sz="3200" dirty="0">
                <a:solidFill>
                  <a:srgbClr val="7030A0"/>
                </a:solidFill>
                <a:latin typeface="Times New Roman" pitchFamily="18" charset="0"/>
                <a:cs typeface="Times New Roman" pitchFamily="18" charset="0"/>
              </a:rPr>
              <a:t>i)</a:t>
            </a:r>
            <a:r>
              <a:rPr lang="en-US" sz="3200" b="1" dirty="0">
                <a:solidFill>
                  <a:srgbClr val="7030A0"/>
                </a:solidFill>
                <a:latin typeface="Times New Roman" pitchFamily="18" charset="0"/>
                <a:cs typeface="Times New Roman" pitchFamily="18" charset="0"/>
              </a:rPr>
              <a:t>Chemical/molecular/ scientific  name: </a:t>
            </a:r>
            <a:r>
              <a:rPr lang="en-US" sz="3200" dirty="0">
                <a:solidFill>
                  <a:srgbClr val="7030A0"/>
                </a:solidFill>
                <a:latin typeface="Times New Roman" pitchFamily="18" charset="0"/>
                <a:cs typeface="Times New Roman" pitchFamily="18" charset="0"/>
              </a:rPr>
              <a:t>this is the chemical/molecular structure of a drug. It states the structure in terms of  atoms and molecules accompanied by a diagram of the chemical structure. Most useful to a few technically trained personnel e.g. chemist or research pharmacist the names are unsuitable for general use since they are long. e.g. </a:t>
            </a:r>
            <a:r>
              <a:rPr lang="en-US" sz="3200" b="1" dirty="0">
                <a:solidFill>
                  <a:srgbClr val="7030A0"/>
                </a:solidFill>
                <a:latin typeface="Times New Roman" pitchFamily="18" charset="0"/>
                <a:cs typeface="Times New Roman" pitchFamily="18" charset="0"/>
              </a:rPr>
              <a:t>acetyl-p-amino-phenol  </a:t>
            </a:r>
            <a:r>
              <a:rPr lang="en-US" sz="3200" dirty="0">
                <a:solidFill>
                  <a:srgbClr val="7030A0"/>
                </a:solidFill>
                <a:latin typeface="Times New Roman" pitchFamily="18" charset="0"/>
                <a:cs typeface="Times New Roman" pitchFamily="18" charset="0"/>
              </a:rPr>
              <a:t>is for </a:t>
            </a:r>
            <a:r>
              <a:rPr lang="en-US" sz="3200" b="1" dirty="0">
                <a:solidFill>
                  <a:srgbClr val="7030A0"/>
                </a:solidFill>
                <a:latin typeface="Times New Roman" pitchFamily="18" charset="0"/>
                <a:cs typeface="Times New Roman" pitchFamily="18" charset="0"/>
              </a:rPr>
              <a:t>paracetamol </a:t>
            </a:r>
            <a:r>
              <a:rPr lang="en-US" sz="3200" dirty="0">
                <a:solidFill>
                  <a:srgbClr val="7030A0"/>
                </a:solidFill>
                <a:latin typeface="Times New Roman" pitchFamily="18" charset="0"/>
                <a:cs typeface="Times New Roman" pitchFamily="18" charset="0"/>
              </a:rPr>
              <a:t>or</a:t>
            </a:r>
            <a:r>
              <a:rPr lang="en-US" sz="3200" b="1" dirty="0">
                <a:solidFill>
                  <a:srgbClr val="7030A0"/>
                </a:solidFill>
                <a:latin typeface="Times New Roman" pitchFamily="18" charset="0"/>
                <a:cs typeface="Times New Roman" pitchFamily="18" charset="0"/>
              </a:rPr>
              <a:t> acetaminophen</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6749125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F233D-41E0-49AB-BAE2-64FA6F29C226}"/>
              </a:ext>
            </a:extLst>
          </p:cNvPr>
          <p:cNvSpPr>
            <a:spLocks noGrp="1"/>
          </p:cNvSpPr>
          <p:nvPr>
            <p:ph type="title"/>
          </p:nvPr>
        </p:nvSpPr>
        <p:spPr>
          <a:xfrm>
            <a:off x="157163" y="2"/>
            <a:ext cx="12034837" cy="1014412"/>
          </a:xfrm>
        </p:spPr>
        <p:txBody>
          <a:bodyPr>
            <a:normAutofit/>
          </a:bodyPr>
          <a:lstStyle/>
          <a:p>
            <a:r>
              <a:rPr lang="en-US" sz="4800" b="1" dirty="0" smtClean="0">
                <a:solidFill>
                  <a:srgbClr val="FF0000"/>
                </a:solidFill>
                <a:latin typeface="Times New Roman" pitchFamily="18" charset="0"/>
                <a:ea typeface="+mn-ea"/>
                <a:cs typeface="Times New Roman" pitchFamily="18" charset="0"/>
              </a:rPr>
              <a:t>Drug Interactions </a:t>
            </a:r>
            <a:endParaRPr lang="en-US" sz="72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41F3484-7BB9-472B-9E2A-0798AAA85E0F}"/>
              </a:ext>
            </a:extLst>
          </p:cNvPr>
          <p:cNvSpPr>
            <a:spLocks noGrp="1"/>
          </p:cNvSpPr>
          <p:nvPr>
            <p:ph idx="1"/>
          </p:nvPr>
        </p:nvSpPr>
        <p:spPr>
          <a:xfrm>
            <a:off x="228600" y="1143000"/>
            <a:ext cx="11772900" cy="5557838"/>
          </a:xfrm>
        </p:spPr>
        <p:txBody>
          <a:bodyPr>
            <a:normAutofit/>
          </a:bodyPr>
          <a:lstStyle/>
          <a:p>
            <a:pPr>
              <a:buFont typeface="Wingdings" pitchFamily="2" charset="2"/>
              <a:buChar char="Ø"/>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Ø"/>
            </a:pPr>
            <a:r>
              <a:rPr lang="en-US" sz="3200" dirty="0" smtClean="0">
                <a:solidFill>
                  <a:srgbClr val="7030A0"/>
                </a:solidFill>
                <a:latin typeface="Times New Roman" pitchFamily="18" charset="0"/>
                <a:cs typeface="Times New Roman" pitchFamily="18" charset="0"/>
              </a:rPr>
              <a:t>CNS </a:t>
            </a:r>
            <a:r>
              <a:rPr lang="en-US" sz="3200" dirty="0">
                <a:solidFill>
                  <a:srgbClr val="7030A0"/>
                </a:solidFill>
                <a:latin typeface="Times New Roman" pitchFamily="18" charset="0"/>
                <a:cs typeface="Times New Roman" pitchFamily="18" charset="0"/>
              </a:rPr>
              <a:t>depressants and alcohol may cause additive effects. </a:t>
            </a:r>
          </a:p>
          <a:p>
            <a:pPr>
              <a:buFont typeface="Wingdings" pitchFamily="2" charset="2"/>
              <a:buChar char="Ø"/>
            </a:pPr>
            <a:r>
              <a:rPr lang="en-US" sz="3200" dirty="0">
                <a:solidFill>
                  <a:srgbClr val="7030A0"/>
                </a:solidFill>
                <a:latin typeface="Times New Roman" pitchFamily="18" charset="0"/>
                <a:cs typeface="Times New Roman" pitchFamily="18" charset="0"/>
              </a:rPr>
              <a:t> Use together cautiously.</a:t>
            </a:r>
          </a:p>
          <a:p>
            <a:pPr>
              <a:buFont typeface="Wingdings" pitchFamily="2" charset="2"/>
              <a:buChar char="Ø"/>
            </a:pPr>
            <a:r>
              <a:rPr lang="en-US" sz="3200" dirty="0">
                <a:solidFill>
                  <a:srgbClr val="7030A0"/>
                </a:solidFill>
                <a:latin typeface="Times New Roman" pitchFamily="18" charset="0"/>
                <a:cs typeface="Times New Roman" pitchFamily="18" charset="0"/>
              </a:rPr>
              <a:t> Monitor respirations.</a:t>
            </a:r>
          </a:p>
          <a:p>
            <a:pPr>
              <a:buFont typeface="Wingdings" pitchFamily="2" charset="2"/>
              <a:buChar char="Ø"/>
            </a:pPr>
            <a:r>
              <a:rPr lang="en-US" sz="3200" dirty="0">
                <a:solidFill>
                  <a:srgbClr val="7030A0"/>
                </a:solidFill>
                <a:latin typeface="Times New Roman" pitchFamily="18" charset="0"/>
                <a:cs typeface="Times New Roman" pitchFamily="18" charset="0"/>
              </a:rPr>
              <a:t> Opioid agonists may antagonize and reduce analgesic effects of the opioid.  Do not use concurrently.</a:t>
            </a:r>
          </a:p>
        </p:txBody>
      </p:sp>
    </p:spTree>
    <p:extLst>
      <p:ext uri="{BB962C8B-B14F-4D97-AF65-F5344CB8AC3E}">
        <p14:creationId xmlns:p14="http://schemas.microsoft.com/office/powerpoint/2010/main" val="33480243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AAFBE-E620-43FE-8594-D5115287B4DD}"/>
              </a:ext>
            </a:extLst>
          </p:cNvPr>
          <p:cNvSpPr>
            <a:spLocks noGrp="1"/>
          </p:cNvSpPr>
          <p:nvPr>
            <p:ph type="title"/>
          </p:nvPr>
        </p:nvSpPr>
        <p:spPr>
          <a:xfrm>
            <a:off x="257175" y="1"/>
            <a:ext cx="11096625" cy="1214437"/>
          </a:xfrm>
        </p:spPr>
        <p:txBody>
          <a:bodyPr>
            <a:normAutofit/>
          </a:bodyPr>
          <a:lstStyle/>
          <a:p>
            <a:r>
              <a:rPr lang="en-US" sz="4800" b="1" dirty="0">
                <a:solidFill>
                  <a:srgbClr val="FF0000"/>
                </a:solidFill>
                <a:latin typeface="Times New Roman" pitchFamily="18" charset="0"/>
                <a:cs typeface="Times New Roman" pitchFamily="18" charset="0"/>
              </a:rPr>
              <a:t>Opioid </a:t>
            </a:r>
            <a:r>
              <a:rPr lang="en-US" sz="4800" b="1" dirty="0" smtClean="0">
                <a:solidFill>
                  <a:srgbClr val="FF0000"/>
                </a:solidFill>
                <a:latin typeface="Times New Roman" pitchFamily="18" charset="0"/>
                <a:cs typeface="Times New Roman" pitchFamily="18" charset="0"/>
              </a:rPr>
              <a:t>Antagonist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A32218D-474D-47EE-8F20-4EC26351F7C4}"/>
              </a:ext>
            </a:extLst>
          </p:cNvPr>
          <p:cNvSpPr>
            <a:spLocks noGrp="1"/>
          </p:cNvSpPr>
          <p:nvPr>
            <p:ph idx="1"/>
          </p:nvPr>
        </p:nvSpPr>
        <p:spPr>
          <a:xfrm>
            <a:off x="271463" y="942975"/>
            <a:ext cx="11801475" cy="5915025"/>
          </a:xfrm>
        </p:spPr>
        <p:txBody>
          <a:bodyPr>
            <a:noAutofit/>
          </a:bodyPr>
          <a:lstStyle/>
          <a:p>
            <a:r>
              <a:rPr lang="en-US" dirty="0">
                <a:solidFill>
                  <a:srgbClr val="7030A0"/>
                </a:solidFill>
                <a:latin typeface="Times New Roman" pitchFamily="18" charset="0"/>
                <a:cs typeface="Times New Roman" pitchFamily="18" charset="0"/>
              </a:rPr>
              <a:t>Naloxone (Narcan) </a:t>
            </a:r>
            <a:r>
              <a:rPr lang="en-US" dirty="0" smtClean="0">
                <a:solidFill>
                  <a:srgbClr val="7030A0"/>
                </a:solidFill>
                <a:latin typeface="Times New Roman" pitchFamily="18" charset="0"/>
                <a:cs typeface="Times New Roman" pitchFamily="18" charset="0"/>
              </a:rPr>
              <a:t>Naltrexone </a:t>
            </a:r>
            <a:r>
              <a:rPr lang="en-US" dirty="0">
                <a:solidFill>
                  <a:srgbClr val="7030A0"/>
                </a:solidFill>
                <a:latin typeface="Times New Roman" pitchFamily="18" charset="0"/>
                <a:cs typeface="Times New Roman" pitchFamily="18" charset="0"/>
              </a:rPr>
              <a:t>(Re Via, Depade ),</a:t>
            </a:r>
          </a:p>
          <a:p>
            <a:r>
              <a:rPr lang="en-US" dirty="0">
                <a:solidFill>
                  <a:srgbClr val="7030A0"/>
                </a:solidFill>
                <a:latin typeface="Times New Roman" pitchFamily="18" charset="0"/>
                <a:cs typeface="Times New Roman" pitchFamily="18" charset="0"/>
              </a:rPr>
              <a:t>nalmefene (Revex ) </a:t>
            </a:r>
          </a:p>
          <a:p>
            <a:pPr marL="0" indent="0">
              <a:buNone/>
            </a:pPr>
            <a:r>
              <a:rPr lang="en-US" b="1" dirty="0">
                <a:solidFill>
                  <a:srgbClr val="7030A0"/>
                </a:solidFill>
                <a:latin typeface="Times New Roman" pitchFamily="18" charset="0"/>
                <a:cs typeface="Times New Roman" pitchFamily="18" charset="0"/>
              </a:rPr>
              <a:t>Mechanism of Action </a:t>
            </a:r>
            <a:r>
              <a:rPr lang="en-US" dirty="0">
                <a:solidFill>
                  <a:srgbClr val="7030A0"/>
                </a:solidFill>
                <a:latin typeface="Times New Roman" pitchFamily="18" charset="0"/>
                <a:cs typeface="Times New Roman" pitchFamily="18" charset="0"/>
              </a:rPr>
              <a:t> Opioid antagonists interfere with the action of opioids by competing for opioid receptors. Opioid antagonists have no effect in the absence of opioids. </a:t>
            </a:r>
          </a:p>
          <a:p>
            <a:pPr marL="0" indent="0">
              <a:buNone/>
            </a:pP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Therapeutic Uses</a:t>
            </a:r>
          </a:p>
          <a:p>
            <a:pPr marL="0" indent="0">
              <a:buNone/>
            </a:pP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Treatment of opioid overdose  Reversal of effects of opioids, such as respiratory depression </a:t>
            </a:r>
          </a:p>
          <a:p>
            <a:pPr marL="0" indent="0">
              <a:buNone/>
            </a:pPr>
            <a:r>
              <a:rPr lang="en-US" dirty="0">
                <a:solidFill>
                  <a:srgbClr val="7030A0"/>
                </a:solidFill>
                <a:latin typeface="Times New Roman" pitchFamily="18" charset="0"/>
                <a:cs typeface="Times New Roman" pitchFamily="18" charset="0"/>
              </a:rPr>
              <a:t>Reversal of respiratory depression in an infant </a:t>
            </a:r>
          </a:p>
          <a:p>
            <a:pPr marL="0" indent="0">
              <a:buNone/>
            </a:pP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Route of administration: </a:t>
            </a:r>
          </a:p>
          <a:p>
            <a:pPr marL="0" indent="0">
              <a:buNone/>
            </a:pPr>
            <a:r>
              <a:rPr lang="en-US" dirty="0">
                <a:solidFill>
                  <a:srgbClr val="7030A0"/>
                </a:solidFill>
                <a:latin typeface="Times New Roman" pitchFamily="18" charset="0"/>
                <a:cs typeface="Times New Roman" pitchFamily="18" charset="0"/>
              </a:rPr>
              <a:t>Naloxone- IM, IV, subcutaneous</a:t>
            </a:r>
          </a:p>
          <a:p>
            <a:pPr marL="0" indent="0">
              <a:buNone/>
            </a:pPr>
            <a:r>
              <a:rPr lang="en-US" dirty="0">
                <a:solidFill>
                  <a:srgbClr val="7030A0"/>
                </a:solidFill>
                <a:latin typeface="Times New Roman" pitchFamily="18" charset="0"/>
                <a:cs typeface="Times New Roman" pitchFamily="18" charset="0"/>
              </a:rPr>
              <a:t> nalmefene – IV, IM, subcutaneous </a:t>
            </a:r>
          </a:p>
          <a:p>
            <a:pPr marL="0" indent="0">
              <a:buNone/>
            </a:pPr>
            <a:r>
              <a:rPr lang="en-US" dirty="0">
                <a:solidFill>
                  <a:srgbClr val="7030A0"/>
                </a:solidFill>
                <a:latin typeface="Times New Roman" pitchFamily="18" charset="0"/>
                <a:cs typeface="Times New Roman" pitchFamily="18" charset="0"/>
              </a:rPr>
              <a:t> Naltrexone – Oral</a:t>
            </a:r>
          </a:p>
        </p:txBody>
      </p:sp>
    </p:spTree>
    <p:extLst>
      <p:ext uri="{BB962C8B-B14F-4D97-AF65-F5344CB8AC3E}">
        <p14:creationId xmlns:p14="http://schemas.microsoft.com/office/powerpoint/2010/main" val="13862032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1188A-309A-4244-A440-8E3DA6F3D5C6}"/>
              </a:ext>
            </a:extLst>
          </p:cNvPr>
          <p:cNvSpPr>
            <a:spLocks noGrp="1"/>
          </p:cNvSpPr>
          <p:nvPr>
            <p:ph type="title"/>
          </p:nvPr>
        </p:nvSpPr>
        <p:spPr>
          <a:xfrm>
            <a:off x="257175" y="1"/>
            <a:ext cx="11096625" cy="1343024"/>
          </a:xfrm>
        </p:spPr>
        <p:txBody>
          <a:bodyPr>
            <a:normAutofit/>
          </a:bodyPr>
          <a:lstStyle/>
          <a:p>
            <a:r>
              <a:rPr lang="en-US" sz="4800" b="1" dirty="0">
                <a:solidFill>
                  <a:srgbClr val="FF0000"/>
                </a:solidFill>
                <a:latin typeface="Times New Roman" pitchFamily="18" charset="0"/>
                <a:cs typeface="Times New Roman" pitchFamily="18" charset="0"/>
              </a:rPr>
              <a:t>Opioid antagonist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C5332BA-069A-4132-9B47-8DD5B05B7811}"/>
              </a:ext>
            </a:extLst>
          </p:cNvPr>
          <p:cNvSpPr>
            <a:spLocks noGrp="1"/>
          </p:cNvSpPr>
          <p:nvPr>
            <p:ph idx="1"/>
          </p:nvPr>
        </p:nvSpPr>
        <p:spPr>
          <a:xfrm>
            <a:off x="171450" y="1185864"/>
            <a:ext cx="11887200" cy="5500686"/>
          </a:xfrm>
        </p:spPr>
        <p:txBody>
          <a:bodyPr>
            <a:normAutofit/>
          </a:bodyPr>
          <a:lstStyle/>
          <a:p>
            <a:pPr marL="0" lv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a:t>
            </a:r>
          </a:p>
          <a:p>
            <a:pPr marL="0" lvl="0" indent="0">
              <a:buNone/>
            </a:pP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Treatment of opioid overdose  Reversal of effects of opioids, such as respiratory depression </a:t>
            </a:r>
          </a:p>
          <a:p>
            <a:pPr marL="0" lvl="0" indent="0">
              <a:buNone/>
            </a:pPr>
            <a:r>
              <a:rPr lang="en-US" sz="3200" dirty="0">
                <a:solidFill>
                  <a:srgbClr val="7030A0"/>
                </a:solidFill>
                <a:latin typeface="Times New Roman" pitchFamily="18" charset="0"/>
                <a:cs typeface="Times New Roman" pitchFamily="18" charset="0"/>
              </a:rPr>
              <a:t>Reversal of respiratory depression in an infant </a:t>
            </a:r>
          </a:p>
          <a:p>
            <a:pPr marL="0" lv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Route </a:t>
            </a:r>
            <a:r>
              <a:rPr lang="en-US" sz="3200" b="1" dirty="0">
                <a:solidFill>
                  <a:srgbClr val="7030A0"/>
                </a:solidFill>
                <a:latin typeface="Times New Roman" pitchFamily="18" charset="0"/>
                <a:cs typeface="Times New Roman" pitchFamily="18" charset="0"/>
              </a:rPr>
              <a:t>of administration: </a:t>
            </a:r>
          </a:p>
          <a:p>
            <a:pPr lvl="0">
              <a:buFont typeface="Wingdings" pitchFamily="2" charset="2"/>
              <a:buChar char="Ø"/>
            </a:pPr>
            <a:r>
              <a:rPr lang="en-US" sz="3200" dirty="0">
                <a:solidFill>
                  <a:srgbClr val="7030A0"/>
                </a:solidFill>
                <a:latin typeface="Times New Roman" pitchFamily="18" charset="0"/>
                <a:cs typeface="Times New Roman" pitchFamily="18" charset="0"/>
              </a:rPr>
              <a:t>Naloxone,</a:t>
            </a:r>
          </a:p>
          <a:p>
            <a:pPr lvl="0">
              <a:buFont typeface="Wingdings" pitchFamily="2" charset="2"/>
              <a:buChar char="Ø"/>
            </a:pP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Nalmefene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 IV, IM, subcutaneous </a:t>
            </a:r>
          </a:p>
          <a:p>
            <a:pPr lvl="0">
              <a:buFont typeface="Wingdings" pitchFamily="2" charset="2"/>
              <a:buChar char="Ø"/>
            </a:pPr>
            <a:r>
              <a:rPr lang="en-US" sz="3200" dirty="0">
                <a:solidFill>
                  <a:srgbClr val="7030A0"/>
                </a:solidFill>
                <a:latin typeface="Times New Roman" pitchFamily="18" charset="0"/>
                <a:cs typeface="Times New Roman" pitchFamily="18" charset="0"/>
              </a:rPr>
              <a:t> Naltrexone – Oral</a:t>
            </a:r>
          </a:p>
        </p:txBody>
      </p:sp>
    </p:spTree>
    <p:extLst>
      <p:ext uri="{BB962C8B-B14F-4D97-AF65-F5344CB8AC3E}">
        <p14:creationId xmlns:p14="http://schemas.microsoft.com/office/powerpoint/2010/main" val="25911635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8A6860-FAFF-401A-B44D-8E8DEA22C095}"/>
              </a:ext>
            </a:extLst>
          </p:cNvPr>
          <p:cNvSpPr>
            <a:spLocks noGrp="1"/>
          </p:cNvSpPr>
          <p:nvPr>
            <p:ph type="title"/>
          </p:nvPr>
        </p:nvSpPr>
        <p:spPr>
          <a:xfrm>
            <a:off x="171450" y="1"/>
            <a:ext cx="11182350" cy="1114424"/>
          </a:xfrm>
        </p:spPr>
        <p:txBody>
          <a:bodyPr/>
          <a:lstStyle/>
          <a:p>
            <a:r>
              <a:rPr lang="en-US" sz="5400" b="1" dirty="0">
                <a:solidFill>
                  <a:srgbClr val="FF0000"/>
                </a:solidFill>
                <a:latin typeface="Times New Roman" pitchFamily="18" charset="0"/>
                <a:cs typeface="Times New Roman" pitchFamily="18" charset="0"/>
              </a:rPr>
              <a:t>Opioid anti-agonist </a:t>
            </a:r>
            <a:r>
              <a:rPr lang="en-US" sz="5400" b="1" dirty="0" err="1" smtClean="0">
                <a:solidFill>
                  <a:srgbClr val="FF0000"/>
                </a:solidFill>
                <a:latin typeface="Times New Roman" pitchFamily="18" charset="0"/>
                <a:cs typeface="Times New Roman" pitchFamily="18" charset="0"/>
              </a:rPr>
              <a:t>cont</a:t>
            </a:r>
            <a:r>
              <a:rPr lang="en-US" sz="5400" b="1" dirty="0" smtClean="0">
                <a:solidFill>
                  <a:srgbClr val="FF0000"/>
                </a:solidFill>
                <a:latin typeface="Times New Roman" pitchFamily="18" charset="0"/>
                <a:cs typeface="Times New Roman" pitchFamily="18" charset="0"/>
              </a:rPr>
              <a:t>….</a:t>
            </a:r>
            <a:r>
              <a:rPr lang="en-US" b="1" dirty="0" smtClean="0"/>
              <a:t>.</a:t>
            </a:r>
            <a:endParaRPr lang="en-US" b="1" dirty="0"/>
          </a:p>
        </p:txBody>
      </p:sp>
      <p:sp>
        <p:nvSpPr>
          <p:cNvPr id="3" name="Content Placeholder 2">
            <a:extLst>
              <a:ext uri="{FF2B5EF4-FFF2-40B4-BE49-F238E27FC236}">
                <a16:creationId xmlns="" xmlns:a16="http://schemas.microsoft.com/office/drawing/2014/main" id="{26D2C8C1-9BD6-4486-BCF8-3373421F3545}"/>
              </a:ext>
            </a:extLst>
          </p:cNvPr>
          <p:cNvSpPr>
            <a:spLocks noGrp="1"/>
          </p:cNvSpPr>
          <p:nvPr>
            <p:ph idx="1"/>
          </p:nvPr>
        </p:nvSpPr>
        <p:spPr>
          <a:xfrm>
            <a:off x="100013" y="1200150"/>
            <a:ext cx="11972925" cy="5529263"/>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Side </a:t>
            </a:r>
            <a:r>
              <a:rPr lang="en-US" sz="3200" b="1" dirty="0">
                <a:solidFill>
                  <a:srgbClr val="7030A0"/>
                </a:solidFill>
                <a:latin typeface="Times New Roman" pitchFamily="18" charset="0"/>
                <a:cs typeface="Times New Roman" pitchFamily="18" charset="0"/>
              </a:rPr>
              <a:t>Effects</a:t>
            </a:r>
            <a:r>
              <a:rPr lang="en-US" sz="3200" dirty="0">
                <a:solidFill>
                  <a:srgbClr val="7030A0"/>
                </a:solidFill>
                <a:latin typeface="Times New Roman" pitchFamily="18" charset="0"/>
                <a:cs typeface="Times New Roman" pitchFamily="18" charset="0"/>
              </a:rPr>
              <a:t> </a:t>
            </a:r>
          </a:p>
          <a:p>
            <a:pPr>
              <a:buFont typeface="Wingdings" pitchFamily="2" charset="2"/>
              <a:buChar char="q"/>
            </a:pPr>
            <a:r>
              <a:rPr lang="en-US" sz="3200" dirty="0">
                <a:solidFill>
                  <a:srgbClr val="7030A0"/>
                </a:solidFill>
                <a:latin typeface="Times New Roman" pitchFamily="18" charset="0"/>
                <a:cs typeface="Times New Roman" pitchFamily="18" charset="0"/>
              </a:rPr>
              <a:t>Tachycardia and tachypnea</a:t>
            </a:r>
          </a:p>
          <a:p>
            <a:pPr>
              <a:buFont typeface="Wingdings" pitchFamily="2" charset="2"/>
              <a:buChar char="q"/>
            </a:pPr>
            <a:r>
              <a:rPr lang="fr-FR" sz="3200" dirty="0">
                <a:solidFill>
                  <a:srgbClr val="7030A0"/>
                </a:solidFill>
                <a:latin typeface="Times New Roman" pitchFamily="18" charset="0"/>
                <a:cs typeface="Times New Roman" pitchFamily="18" charset="0"/>
              </a:rPr>
              <a:t>Abstinence syndrome (cramping, hypertension, vomiting)</a:t>
            </a:r>
          </a:p>
          <a:p>
            <a:pPr>
              <a:buFont typeface="Wingdings" pitchFamily="2" charset="2"/>
              <a:buChar char="q"/>
            </a:pPr>
            <a:r>
              <a:rPr lang="en-US" sz="3200" dirty="0">
                <a:solidFill>
                  <a:srgbClr val="7030A0"/>
                </a:solidFill>
                <a:latin typeface="Times New Roman" pitchFamily="18" charset="0"/>
                <a:cs typeface="Times New Roman" pitchFamily="18" charset="0"/>
              </a:rPr>
              <a:t>Pulmonary edema</a:t>
            </a:r>
            <a:endParaRPr lang="en-US" sz="3200" b="1"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Contraindications/Precautions </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Opioid antagonists are Pregnancy Risk Category B. </a:t>
            </a:r>
          </a:p>
          <a:p>
            <a:pPr>
              <a:buFont typeface="Wingdings" pitchFamily="2" charset="2"/>
              <a:buChar char="v"/>
            </a:pPr>
            <a:r>
              <a:rPr lang="en-US" sz="3200" dirty="0">
                <a:solidFill>
                  <a:srgbClr val="7030A0"/>
                </a:solidFill>
                <a:latin typeface="Times New Roman" pitchFamily="18" charset="0"/>
                <a:cs typeface="Times New Roman" pitchFamily="18" charset="0"/>
              </a:rPr>
              <a:t>These medications are contraindicated in clients with opioid dependency.</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6852977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3B850B-D2F0-4842-99C5-F6C0A61DCDBC}"/>
              </a:ext>
            </a:extLst>
          </p:cNvPr>
          <p:cNvSpPr>
            <a:spLocks noGrp="1"/>
          </p:cNvSpPr>
          <p:nvPr>
            <p:ph idx="1"/>
          </p:nvPr>
        </p:nvSpPr>
        <p:spPr>
          <a:xfrm>
            <a:off x="157163" y="114299"/>
            <a:ext cx="11901487" cy="6600825"/>
          </a:xfrm>
        </p:spPr>
        <p:txBody>
          <a:bodyPr>
            <a:normAutofit/>
          </a:bodyPr>
          <a:lstStyle/>
          <a:p>
            <a:pPr marL="0" indent="0">
              <a:buNone/>
            </a:pPr>
            <a:r>
              <a:rPr lang="en-US" sz="4800" b="1" dirty="0" smtClean="0">
                <a:solidFill>
                  <a:srgbClr val="FF0000"/>
                </a:solidFill>
                <a:latin typeface="Times New Roman" pitchFamily="18" charset="0"/>
                <a:cs typeface="Times New Roman" pitchFamily="18" charset="0"/>
              </a:rPr>
              <a:t>Adjuvants </a:t>
            </a:r>
            <a:r>
              <a:rPr lang="en-US" sz="4800" b="1" dirty="0">
                <a:solidFill>
                  <a:srgbClr val="FF0000"/>
                </a:solidFill>
                <a:latin typeface="Times New Roman" pitchFamily="18" charset="0"/>
                <a:cs typeface="Times New Roman" pitchFamily="18" charset="0"/>
              </a:rPr>
              <a:t>medication for pain</a:t>
            </a:r>
            <a:endParaRPr lang="en-US" sz="4800" dirty="0">
              <a:solidFill>
                <a:srgbClr val="FF0000"/>
              </a:solidFill>
              <a:latin typeface="Times New Roman" pitchFamily="18" charset="0"/>
              <a:cs typeface="Times New Roman" pitchFamily="18" charset="0"/>
            </a:endParaRPr>
          </a:p>
          <a:p>
            <a:endParaRPr lang="en-US" dirty="0" smtClean="0"/>
          </a:p>
          <a:p>
            <a:endParaRPr lang="en-US" dirty="0"/>
          </a:p>
          <a:p>
            <a:pPr>
              <a:buFont typeface="Wingdings" pitchFamily="2" charset="2"/>
              <a:buChar char="q"/>
            </a:pPr>
            <a:r>
              <a:rPr lang="en-US" sz="3200" dirty="0" smtClean="0">
                <a:solidFill>
                  <a:srgbClr val="7030A0"/>
                </a:solidFill>
                <a:latin typeface="Times New Roman" pitchFamily="18" charset="0"/>
                <a:cs typeface="Times New Roman" pitchFamily="18" charset="0"/>
              </a:rPr>
              <a:t>Tricyclic </a:t>
            </a:r>
            <a:r>
              <a:rPr lang="en-US" sz="3200" dirty="0">
                <a:solidFill>
                  <a:srgbClr val="7030A0"/>
                </a:solidFill>
                <a:latin typeface="Times New Roman" pitchFamily="18" charset="0"/>
                <a:cs typeface="Times New Roman" pitchFamily="18" charset="0"/>
              </a:rPr>
              <a:t>antidepressants: amitriptyline (Elavil) – oral/IM </a:t>
            </a:r>
          </a:p>
          <a:p>
            <a:pPr>
              <a:buFont typeface="Wingdings" pitchFamily="2" charset="2"/>
              <a:buChar char="q"/>
            </a:pPr>
            <a:r>
              <a:rPr lang="en-US" sz="3200" dirty="0">
                <a:solidFill>
                  <a:srgbClr val="7030A0"/>
                </a:solidFill>
                <a:latin typeface="Times New Roman" pitchFamily="18" charset="0"/>
                <a:cs typeface="Times New Roman" pitchFamily="18" charset="0"/>
              </a:rPr>
              <a:t> Anticonvulsants: carbamazepine (Tegretol) – gabapentin (Neurontin) oral </a:t>
            </a:r>
          </a:p>
          <a:p>
            <a:pPr>
              <a:buFont typeface="Wingdings" pitchFamily="2" charset="2"/>
              <a:buChar char="q"/>
            </a:pPr>
            <a:r>
              <a:rPr lang="en-US" sz="3200" dirty="0">
                <a:solidFill>
                  <a:srgbClr val="7030A0"/>
                </a:solidFill>
                <a:latin typeface="Times New Roman" pitchFamily="18" charset="0"/>
                <a:cs typeface="Times New Roman" pitchFamily="18" charset="0"/>
              </a:rPr>
              <a:t>CNS stimulants: methylphenidate (Ritalin) – oral </a:t>
            </a:r>
          </a:p>
          <a:p>
            <a:pPr>
              <a:buFont typeface="Wingdings" pitchFamily="2" charset="2"/>
              <a:buChar char="q"/>
            </a:pPr>
            <a:r>
              <a:rPr lang="en-US" sz="3200" dirty="0">
                <a:solidFill>
                  <a:srgbClr val="7030A0"/>
                </a:solidFill>
                <a:latin typeface="Times New Roman" pitchFamily="18" charset="0"/>
                <a:cs typeface="Times New Roman" pitchFamily="18" charset="0"/>
              </a:rPr>
              <a:t> Antihistamines: hydroxyzine (Vistaril) – oral/IM </a:t>
            </a:r>
          </a:p>
          <a:p>
            <a:pPr>
              <a:buFont typeface="Wingdings" pitchFamily="2" charset="2"/>
              <a:buChar char="q"/>
            </a:pPr>
            <a:r>
              <a:rPr lang="en-US" sz="3200" dirty="0">
                <a:solidFill>
                  <a:srgbClr val="7030A0"/>
                </a:solidFill>
                <a:latin typeface="Times New Roman" pitchFamily="18" charset="0"/>
                <a:cs typeface="Times New Roman" pitchFamily="18" charset="0"/>
              </a:rPr>
              <a:t> Glucocorticoids: dexamethasone (Decadron) – oral, IV, IM </a:t>
            </a:r>
          </a:p>
          <a:p>
            <a:pPr>
              <a:buFont typeface="Wingdings" pitchFamily="2" charset="2"/>
              <a:buChar char="q"/>
            </a:pPr>
            <a:r>
              <a:rPr lang="en-US" sz="3200" dirty="0">
                <a:solidFill>
                  <a:srgbClr val="7030A0"/>
                </a:solidFill>
                <a:latin typeface="Times New Roman" pitchFamily="18" charset="0"/>
                <a:cs typeface="Times New Roman" pitchFamily="18" charset="0"/>
              </a:rPr>
              <a:t> Bisphosphonates: etidronate (Didronel) – oral </a:t>
            </a:r>
          </a:p>
          <a:p>
            <a:pPr>
              <a:buFont typeface="Wingdings" pitchFamily="2" charset="2"/>
              <a:buChar char="q"/>
            </a:pPr>
            <a:r>
              <a:rPr lang="en-US" sz="32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3133557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142876"/>
            <a:ext cx="11772900" cy="985838"/>
          </a:xfrm>
        </p:spPr>
        <p:txBody>
          <a:bodyPr>
            <a:noAutofit/>
          </a:bodyPr>
          <a:lstStyle/>
          <a:p>
            <a:r>
              <a:rPr lang="en-US" sz="5400" b="1" dirty="0">
                <a:solidFill>
                  <a:srgbClr val="FF0000"/>
                </a:solidFill>
                <a:latin typeface="Times New Roman" pitchFamily="18" charset="0"/>
                <a:cs typeface="Times New Roman" pitchFamily="18" charset="0"/>
              </a:rPr>
              <a:t>Adjuvants medication for </a:t>
            </a:r>
            <a:r>
              <a:rPr lang="en-US" sz="5400" b="1" dirty="0" smtClean="0">
                <a:solidFill>
                  <a:srgbClr val="FF0000"/>
                </a:solidFill>
                <a:latin typeface="Times New Roman" pitchFamily="18" charset="0"/>
                <a:cs typeface="Times New Roman" pitchFamily="18" charset="0"/>
              </a:rPr>
              <a:t>pain cont..</a:t>
            </a:r>
            <a:r>
              <a:rPr lang="en-US" sz="5400" dirty="0">
                <a:solidFill>
                  <a:srgbClr val="FF0000"/>
                </a:solidFill>
                <a:latin typeface="Times New Roman" pitchFamily="18" charset="0"/>
                <a:cs typeface="Times New Roman" pitchFamily="18" charset="0"/>
              </a:rPr>
              <a:t/>
            </a:r>
            <a:br>
              <a:rPr lang="en-US" sz="5400" dirty="0">
                <a:solidFill>
                  <a:srgbClr val="FF0000"/>
                </a:solidFill>
                <a:latin typeface="Times New Roman" pitchFamily="18" charset="0"/>
                <a:cs typeface="Times New Roman" pitchFamily="18" charset="0"/>
              </a:rPr>
            </a:br>
            <a:endParaRPr lang="en-US" sz="5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7163" y="1300163"/>
            <a:ext cx="12034837" cy="5429250"/>
          </a:xfrm>
        </p:spPr>
        <p:txBody>
          <a:bodyPr/>
          <a:lstStyle/>
          <a:p>
            <a:endParaRPr lang="en-US" dirty="0" smtClean="0"/>
          </a:p>
          <a:p>
            <a:pPr>
              <a:buFont typeface="Wingdings" pitchFamily="2" charset="2"/>
              <a:buChar char="Ø"/>
            </a:pPr>
            <a:r>
              <a:rPr lang="en-US" sz="3200" dirty="0" smtClean="0">
                <a:solidFill>
                  <a:srgbClr val="7030A0"/>
                </a:solidFill>
                <a:latin typeface="Times New Roman" pitchFamily="18" charset="0"/>
                <a:cs typeface="Times New Roman" pitchFamily="18" charset="0"/>
              </a:rPr>
              <a:t>NSAIDs</a:t>
            </a:r>
            <a:r>
              <a:rPr lang="en-US" sz="3200" dirty="0">
                <a:solidFill>
                  <a:srgbClr val="7030A0"/>
                </a:solidFill>
                <a:latin typeface="Times New Roman" pitchFamily="18" charset="0"/>
                <a:cs typeface="Times New Roman" pitchFamily="18" charset="0"/>
              </a:rPr>
              <a:t>: ibuprofen (Motrin) – oral </a:t>
            </a:r>
          </a:p>
          <a:p>
            <a:pPr>
              <a:buFont typeface="Wingdings" pitchFamily="2" charset="2"/>
              <a:buChar char="Ø"/>
            </a:pPr>
            <a:r>
              <a:rPr lang="en-US" sz="3200" dirty="0">
                <a:solidFill>
                  <a:srgbClr val="7030A0"/>
                </a:solidFill>
                <a:latin typeface="Times New Roman" pitchFamily="18" charset="0"/>
                <a:cs typeface="Times New Roman" pitchFamily="18" charset="0"/>
              </a:rPr>
              <a:t> Other Medication: Tricyclic antidepressants: imipramine (</a:t>
            </a:r>
            <a:r>
              <a:rPr lang="en-US" sz="3200" dirty="0" err="1">
                <a:solidFill>
                  <a:srgbClr val="7030A0"/>
                </a:solidFill>
                <a:latin typeface="Times New Roman" pitchFamily="18" charset="0"/>
                <a:cs typeface="Times New Roman" pitchFamily="18" charset="0"/>
              </a:rPr>
              <a:t>Tofranil</a:t>
            </a:r>
            <a:r>
              <a:rPr lang="en-US" sz="3200" dirty="0">
                <a:solidFill>
                  <a:srgbClr val="7030A0"/>
                </a:solidFill>
                <a:latin typeface="Times New Roman" pitchFamily="18" charset="0"/>
                <a:cs typeface="Times New Roman" pitchFamily="18" charset="0"/>
              </a:rPr>
              <a:t>) – oral </a:t>
            </a:r>
          </a:p>
          <a:p>
            <a:pPr>
              <a:buFont typeface="Wingdings" pitchFamily="2" charset="2"/>
              <a:buChar char="Ø"/>
            </a:pPr>
            <a:r>
              <a:rPr lang="en-US" sz="3200" dirty="0">
                <a:solidFill>
                  <a:srgbClr val="7030A0"/>
                </a:solidFill>
                <a:latin typeface="Times New Roman" pitchFamily="18" charset="0"/>
                <a:cs typeface="Times New Roman" pitchFamily="18" charset="0"/>
              </a:rPr>
              <a:t> Anticonvulsants: phenytoin (Dilantin) – oral, IV, IM </a:t>
            </a:r>
          </a:p>
          <a:p>
            <a:pPr>
              <a:buFont typeface="Wingdings" pitchFamily="2" charset="2"/>
              <a:buChar char="Ø"/>
            </a:pPr>
            <a:r>
              <a:rPr lang="en-US" sz="3200" dirty="0">
                <a:solidFill>
                  <a:srgbClr val="7030A0"/>
                </a:solidFill>
                <a:latin typeface="Times New Roman" pitchFamily="18" charset="0"/>
                <a:cs typeface="Times New Roman" pitchFamily="18" charset="0"/>
              </a:rPr>
              <a:t> CNS stimulants: </a:t>
            </a:r>
            <a:r>
              <a:rPr lang="en-US" sz="3200" dirty="0" err="1">
                <a:solidFill>
                  <a:srgbClr val="7030A0"/>
                </a:solidFill>
                <a:latin typeface="Times New Roman" pitchFamily="18" charset="0"/>
                <a:cs typeface="Times New Roman" pitchFamily="18" charset="0"/>
              </a:rPr>
              <a:t>dextroamphetamine</a:t>
            </a:r>
            <a:r>
              <a:rPr lang="en-US" sz="3200" dirty="0">
                <a:solidFill>
                  <a:srgbClr val="7030A0"/>
                </a:solidFill>
                <a:latin typeface="Times New Roman" pitchFamily="18" charset="0"/>
                <a:cs typeface="Times New Roman" pitchFamily="18" charset="0"/>
              </a:rPr>
              <a:t> (Dexedrine) – oral </a:t>
            </a:r>
          </a:p>
          <a:p>
            <a:pPr>
              <a:buFont typeface="Wingdings" pitchFamily="2" charset="2"/>
              <a:buChar char="Ø"/>
            </a:pPr>
            <a:r>
              <a:rPr lang="en-US" sz="3200" dirty="0">
                <a:solidFill>
                  <a:srgbClr val="7030A0"/>
                </a:solidFill>
                <a:latin typeface="Times New Roman" pitchFamily="18" charset="0"/>
                <a:cs typeface="Times New Roman" pitchFamily="18" charset="0"/>
              </a:rPr>
              <a:t> Glucocorticoids: prednisone (</a:t>
            </a:r>
            <a:r>
              <a:rPr lang="en-US" sz="3200" dirty="0" err="1">
                <a:solidFill>
                  <a:srgbClr val="7030A0"/>
                </a:solidFill>
                <a:latin typeface="Times New Roman" pitchFamily="18" charset="0"/>
                <a:cs typeface="Times New Roman" pitchFamily="18" charset="0"/>
              </a:rPr>
              <a:t>Deltasone</a:t>
            </a:r>
            <a:r>
              <a:rPr lang="en-US" sz="3200" dirty="0">
                <a:solidFill>
                  <a:srgbClr val="7030A0"/>
                </a:solidFill>
                <a:latin typeface="Times New Roman" pitchFamily="18" charset="0"/>
                <a:cs typeface="Times New Roman" pitchFamily="18" charset="0"/>
              </a:rPr>
              <a:t>) – oral </a:t>
            </a:r>
          </a:p>
          <a:p>
            <a:pPr>
              <a:buFont typeface="Wingdings" pitchFamily="2" charset="2"/>
              <a:buChar char="Ø"/>
            </a:pPr>
            <a:r>
              <a:rPr lang="en-US" sz="3200" dirty="0">
                <a:solidFill>
                  <a:srgbClr val="7030A0"/>
                </a:solidFill>
                <a:latin typeface="Times New Roman" pitchFamily="18" charset="0"/>
                <a:cs typeface="Times New Roman" pitchFamily="18" charset="0"/>
              </a:rPr>
              <a:t> Bisphosphonates: </a:t>
            </a:r>
            <a:r>
              <a:rPr lang="en-US" sz="3200" dirty="0" err="1">
                <a:solidFill>
                  <a:srgbClr val="7030A0"/>
                </a:solidFill>
                <a:latin typeface="Times New Roman" pitchFamily="18" charset="0"/>
                <a:cs typeface="Times New Roman" pitchFamily="18" charset="0"/>
              </a:rPr>
              <a:t>pamidronate</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Aredia</a:t>
            </a:r>
            <a:r>
              <a:rPr lang="en-US" sz="3200" dirty="0">
                <a:solidFill>
                  <a:srgbClr val="7030A0"/>
                </a:solidFill>
                <a:latin typeface="Times New Roman" pitchFamily="18" charset="0"/>
                <a:cs typeface="Times New Roman" pitchFamily="18" charset="0"/>
              </a:rPr>
              <a:t>) – IV </a:t>
            </a:r>
          </a:p>
          <a:p>
            <a:pPr>
              <a:buFont typeface="Wingdings" pitchFamily="2" charset="2"/>
              <a:buChar char="Ø"/>
            </a:pPr>
            <a:r>
              <a:rPr lang="en-US" sz="3200" dirty="0">
                <a:solidFill>
                  <a:srgbClr val="7030A0"/>
                </a:solidFill>
                <a:latin typeface="Times New Roman" pitchFamily="18" charset="0"/>
                <a:cs typeface="Times New Roman" pitchFamily="18" charset="0"/>
              </a:rPr>
              <a:t> NSAIDs: ketorolac (</a:t>
            </a:r>
            <a:r>
              <a:rPr lang="en-US" sz="3200" dirty="0" err="1">
                <a:solidFill>
                  <a:srgbClr val="7030A0"/>
                </a:solidFill>
                <a:latin typeface="Times New Roman" pitchFamily="18" charset="0"/>
                <a:cs typeface="Times New Roman" pitchFamily="18" charset="0"/>
              </a:rPr>
              <a:t>Toradol</a:t>
            </a:r>
            <a:r>
              <a:rPr lang="en-US" sz="3200" dirty="0">
                <a:solidFill>
                  <a:srgbClr val="7030A0"/>
                </a:solidFill>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2184365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458760A-F533-47D7-836E-C9A72FF48066}"/>
              </a:ext>
            </a:extLst>
          </p:cNvPr>
          <p:cNvSpPr>
            <a:spLocks noGrp="1"/>
          </p:cNvSpPr>
          <p:nvPr>
            <p:ph idx="1"/>
          </p:nvPr>
        </p:nvSpPr>
        <p:spPr>
          <a:xfrm>
            <a:off x="171449" y="0"/>
            <a:ext cx="11915775" cy="6858000"/>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Expected </a:t>
            </a:r>
            <a:r>
              <a:rPr lang="en-US" sz="3600" b="1" dirty="0">
                <a:solidFill>
                  <a:srgbClr val="FF0000"/>
                </a:solidFill>
                <a:latin typeface="Times New Roman" pitchFamily="18" charset="0"/>
                <a:cs typeface="Times New Roman" pitchFamily="18" charset="0"/>
              </a:rPr>
              <a:t>Pharmacological Action </a:t>
            </a:r>
          </a:p>
          <a:p>
            <a:pPr marL="0" indent="0">
              <a:buNone/>
            </a:pPr>
            <a:r>
              <a:rPr lang="en-US" sz="3600" dirty="0">
                <a:solidFill>
                  <a:srgbClr val="FF0000"/>
                </a:solidFill>
                <a:latin typeface="Times New Roman" pitchFamily="18" charset="0"/>
                <a:cs typeface="Times New Roman" pitchFamily="18" charset="0"/>
              </a:rPr>
              <a:t> </a:t>
            </a:r>
            <a:endParaRPr lang="en-US" sz="3600" dirty="0" smtClean="0">
              <a:solidFill>
                <a:srgbClr val="FF000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Adjuvant </a:t>
            </a:r>
            <a:r>
              <a:rPr lang="en-US" sz="3200" dirty="0">
                <a:solidFill>
                  <a:srgbClr val="7030A0"/>
                </a:solidFill>
                <a:latin typeface="Times New Roman" pitchFamily="18" charset="0"/>
                <a:cs typeface="Times New Roman" pitchFamily="18" charset="0"/>
              </a:rPr>
              <a:t>medications for pain enhance the effects of opioids</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Therapeutic </a:t>
            </a:r>
            <a:r>
              <a:rPr lang="en-US" sz="3200" b="1" dirty="0">
                <a:solidFill>
                  <a:srgbClr val="FF0000"/>
                </a:solidFill>
                <a:latin typeface="Times New Roman" pitchFamily="18" charset="0"/>
                <a:cs typeface="Times New Roman" pitchFamily="18" charset="0"/>
              </a:rPr>
              <a:t>Uses </a:t>
            </a:r>
          </a:p>
          <a:p>
            <a:pPr>
              <a:buFont typeface="Wingdings" pitchFamily="2" charset="2"/>
              <a:buChar char="q"/>
            </a:pPr>
            <a:r>
              <a:rPr lang="en-US" sz="3200" dirty="0">
                <a:solidFill>
                  <a:srgbClr val="7030A0"/>
                </a:solidFill>
                <a:latin typeface="Times New Roman" pitchFamily="18" charset="0"/>
                <a:cs typeface="Times New Roman" pitchFamily="18" charset="0"/>
              </a:rPr>
              <a:t> These medications are used in combination with opioids and cannot be used as a substitute for opioids. </a:t>
            </a:r>
          </a:p>
          <a:p>
            <a:pPr>
              <a:buFont typeface="Wingdings" pitchFamily="2" charset="2"/>
              <a:buChar char="q"/>
            </a:pPr>
            <a:r>
              <a:rPr lang="en-US" sz="3200" dirty="0">
                <a:solidFill>
                  <a:srgbClr val="7030A0"/>
                </a:solidFill>
                <a:latin typeface="Times New Roman" pitchFamily="18" charset="0"/>
                <a:cs typeface="Times New Roman" pitchFamily="18" charset="0"/>
              </a:rPr>
              <a:t> NSAIDs are used to treat inflammation. </a:t>
            </a:r>
          </a:p>
          <a:p>
            <a:pPr>
              <a:buFont typeface="Wingdings" pitchFamily="2" charset="2"/>
              <a:buChar char="q"/>
            </a:pPr>
            <a:r>
              <a:rPr lang="en-US" sz="3200" dirty="0">
                <a:solidFill>
                  <a:srgbClr val="7030A0"/>
                </a:solidFill>
                <a:latin typeface="Times New Roman" pitchFamily="18" charset="0"/>
                <a:cs typeface="Times New Roman" pitchFamily="18" charset="0"/>
              </a:rPr>
              <a:t>Tricyclic antidepressants are used to treat depression and neuropathic pain such as cramping, aching, burning, darting, and lancinating pain.</a:t>
            </a:r>
          </a:p>
          <a:p>
            <a:pPr>
              <a:buFont typeface="Wingdings" pitchFamily="2" charset="2"/>
              <a:buChar char="q"/>
            </a:pPr>
            <a:r>
              <a:rPr lang="en-US" sz="32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3287250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200025"/>
            <a:ext cx="11887200" cy="1128713"/>
          </a:xfrm>
        </p:spPr>
        <p:txBody>
          <a:bodyPr>
            <a:noAutofit/>
          </a:bodyPr>
          <a:lstStyle/>
          <a:p>
            <a:r>
              <a:rPr lang="en-US" sz="5400" b="1" dirty="0">
                <a:solidFill>
                  <a:srgbClr val="FF0000"/>
                </a:solidFill>
                <a:latin typeface="Times New Roman" pitchFamily="18" charset="0"/>
                <a:cs typeface="Times New Roman" pitchFamily="18" charset="0"/>
              </a:rPr>
              <a:t>Therapeutic </a:t>
            </a:r>
            <a:r>
              <a:rPr lang="en-US" sz="5400" b="1" dirty="0" smtClean="0">
                <a:solidFill>
                  <a:srgbClr val="FF0000"/>
                </a:solidFill>
                <a:latin typeface="Times New Roman" pitchFamily="18" charset="0"/>
                <a:cs typeface="Times New Roman" pitchFamily="18" charset="0"/>
              </a:rPr>
              <a:t>Uses </a:t>
            </a:r>
            <a:r>
              <a:rPr lang="en-US" sz="5400" b="1" dirty="0" err="1" smtClean="0">
                <a:solidFill>
                  <a:srgbClr val="FF0000"/>
                </a:solidFill>
                <a:latin typeface="Times New Roman" pitchFamily="18" charset="0"/>
                <a:cs typeface="Times New Roman" pitchFamily="18" charset="0"/>
              </a:rPr>
              <a:t>cont</a:t>
            </a:r>
            <a:r>
              <a:rPr lang="en-US" sz="5400" b="1" dirty="0" smtClean="0">
                <a:solidFill>
                  <a:srgbClr val="FF0000"/>
                </a:solidFill>
                <a:latin typeface="Times New Roman" pitchFamily="18" charset="0"/>
                <a:cs typeface="Times New Roman" pitchFamily="18" charset="0"/>
              </a:rPr>
              <a:t>… </a:t>
            </a:r>
            <a:r>
              <a:rPr lang="en-US" sz="5400" b="1" dirty="0">
                <a:solidFill>
                  <a:srgbClr val="FF0000"/>
                </a:solidFill>
                <a:latin typeface="Times New Roman" pitchFamily="18" charset="0"/>
                <a:cs typeface="Times New Roman" pitchFamily="18" charset="0"/>
              </a:rPr>
              <a:t/>
            </a:r>
            <a:br>
              <a:rPr lang="en-US" sz="5400" b="1" dirty="0">
                <a:solidFill>
                  <a:srgbClr val="FF0000"/>
                </a:solidFill>
                <a:latin typeface="Times New Roman" pitchFamily="18" charset="0"/>
                <a:cs typeface="Times New Roman" pitchFamily="18" charset="0"/>
              </a:rPr>
            </a:br>
            <a:endParaRPr lang="en-US" sz="5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14313" y="1228724"/>
            <a:ext cx="11872912" cy="5629275"/>
          </a:xfrm>
        </p:spPr>
        <p:txBody>
          <a:bodyPr/>
          <a:lstStyle/>
          <a:p>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Anticonvulsants </a:t>
            </a:r>
            <a:r>
              <a:rPr lang="en-US" sz="3200" dirty="0">
                <a:solidFill>
                  <a:srgbClr val="7030A0"/>
                </a:solidFill>
                <a:latin typeface="Times New Roman" pitchFamily="18" charset="0"/>
                <a:cs typeface="Times New Roman" pitchFamily="18" charset="0"/>
              </a:rPr>
              <a:t>are used to relieve neuropathic pain. </a:t>
            </a:r>
          </a:p>
          <a:p>
            <a:pPr>
              <a:buFont typeface="Wingdings" pitchFamily="2" charset="2"/>
              <a:buChar char="v"/>
            </a:pPr>
            <a:r>
              <a:rPr lang="en-US" sz="3200" dirty="0">
                <a:solidFill>
                  <a:srgbClr val="7030A0"/>
                </a:solidFill>
                <a:latin typeface="Times New Roman" pitchFamily="18" charset="0"/>
                <a:cs typeface="Times New Roman" pitchFamily="18" charset="0"/>
              </a:rPr>
              <a:t> CNS stimulants augment analgesia and decrease sedation. </a:t>
            </a:r>
          </a:p>
          <a:p>
            <a:pPr>
              <a:buFont typeface="Wingdings" pitchFamily="2" charset="2"/>
              <a:buChar char="v"/>
            </a:pPr>
            <a:r>
              <a:rPr lang="en-US" sz="3200" dirty="0">
                <a:solidFill>
                  <a:srgbClr val="7030A0"/>
                </a:solidFill>
                <a:latin typeface="Times New Roman" pitchFamily="18" charset="0"/>
                <a:cs typeface="Times New Roman" pitchFamily="18" charset="0"/>
              </a:rPr>
              <a:t>Antihistamines decrease anxiety, prevent insomnia and relieve nausea. </a:t>
            </a:r>
          </a:p>
          <a:p>
            <a:pPr>
              <a:buFont typeface="Wingdings" pitchFamily="2" charset="2"/>
              <a:buChar char="v"/>
            </a:pPr>
            <a:r>
              <a:rPr lang="en-US" sz="3200" dirty="0">
                <a:solidFill>
                  <a:srgbClr val="7030A0"/>
                </a:solidFill>
                <a:latin typeface="Times New Roman" pitchFamily="18" charset="0"/>
                <a:cs typeface="Times New Roman" pitchFamily="18" charset="0"/>
              </a:rPr>
              <a:t> Glucocorticoids decrease pain from intracranial pressure and spinal cord compression. </a:t>
            </a:r>
          </a:p>
          <a:p>
            <a:pPr>
              <a:buFont typeface="Wingdings" pitchFamily="2" charset="2"/>
              <a:buChar char="v"/>
            </a:pPr>
            <a:r>
              <a:rPr lang="en-US" sz="3200" dirty="0">
                <a:solidFill>
                  <a:srgbClr val="7030A0"/>
                </a:solidFill>
                <a:latin typeface="Times New Roman" pitchFamily="18" charset="0"/>
                <a:cs typeface="Times New Roman" pitchFamily="18" charset="0"/>
              </a:rPr>
              <a:t> Bisphosphonates manage </a:t>
            </a:r>
            <a:r>
              <a:rPr lang="en-US" sz="3200" dirty="0" err="1">
                <a:solidFill>
                  <a:srgbClr val="7030A0"/>
                </a:solidFill>
                <a:latin typeface="Times New Roman" pitchFamily="18" charset="0"/>
                <a:cs typeface="Times New Roman" pitchFamily="18" charset="0"/>
              </a:rPr>
              <a:t>hypercalcemia</a:t>
            </a:r>
            <a:r>
              <a:rPr lang="en-US" sz="3200" dirty="0">
                <a:solidFill>
                  <a:srgbClr val="7030A0"/>
                </a:solidFill>
                <a:latin typeface="Times New Roman" pitchFamily="18" charset="0"/>
                <a:cs typeface="Times New Roman" pitchFamily="18" charset="0"/>
              </a:rPr>
              <a:t> and bone pain</a:t>
            </a:r>
          </a:p>
          <a:p>
            <a:endParaRPr lang="en-US" dirty="0"/>
          </a:p>
        </p:txBody>
      </p:sp>
    </p:spTree>
    <p:extLst>
      <p:ext uri="{BB962C8B-B14F-4D97-AF65-F5344CB8AC3E}">
        <p14:creationId xmlns:p14="http://schemas.microsoft.com/office/powerpoint/2010/main" val="6593982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488BD-DE12-49E5-B65B-D94A7EC0B1C2}"/>
              </a:ext>
            </a:extLst>
          </p:cNvPr>
          <p:cNvSpPr>
            <a:spLocks noGrp="1"/>
          </p:cNvSpPr>
          <p:nvPr>
            <p:ph type="title"/>
          </p:nvPr>
        </p:nvSpPr>
        <p:spPr>
          <a:xfrm>
            <a:off x="214313" y="2"/>
            <a:ext cx="11139487" cy="771524"/>
          </a:xfrm>
        </p:spPr>
        <p:txBody>
          <a:bodyPr>
            <a:normAutofit fontScale="90000"/>
          </a:bodyPr>
          <a:lstStyle/>
          <a:p>
            <a:r>
              <a:rPr lang="en-US" dirty="0"/>
              <a:t>     </a:t>
            </a:r>
            <a:r>
              <a:rPr lang="en-US" sz="5400" b="1" dirty="0" smtClean="0">
                <a:solidFill>
                  <a:srgbClr val="FF0000"/>
                </a:solidFill>
                <a:latin typeface="Times New Roman" pitchFamily="18" charset="0"/>
                <a:cs typeface="Times New Roman" pitchFamily="18" charset="0"/>
              </a:rPr>
              <a:t>ANTI </a:t>
            </a:r>
            <a:r>
              <a:rPr lang="en-US" sz="5400" b="1" dirty="0">
                <a:solidFill>
                  <a:srgbClr val="FF0000"/>
                </a:solidFill>
                <a:latin typeface="Times New Roman" pitchFamily="18" charset="0"/>
                <a:cs typeface="Times New Roman" pitchFamily="18" charset="0"/>
              </a:rPr>
              <a:t>HELMINTHIC</a:t>
            </a:r>
          </a:p>
        </p:txBody>
      </p:sp>
      <p:sp>
        <p:nvSpPr>
          <p:cNvPr id="3" name="Content Placeholder 2">
            <a:extLst>
              <a:ext uri="{FF2B5EF4-FFF2-40B4-BE49-F238E27FC236}">
                <a16:creationId xmlns="" xmlns:a16="http://schemas.microsoft.com/office/drawing/2014/main" id="{EFF2022D-2B39-43C0-8FEF-229435D73AC5}"/>
              </a:ext>
            </a:extLst>
          </p:cNvPr>
          <p:cNvSpPr>
            <a:spLocks noGrp="1"/>
          </p:cNvSpPr>
          <p:nvPr>
            <p:ph idx="1"/>
          </p:nvPr>
        </p:nvSpPr>
        <p:spPr>
          <a:xfrm>
            <a:off x="142875" y="985837"/>
            <a:ext cx="11930063" cy="5729287"/>
          </a:xfrm>
        </p:spPr>
        <p:txBody>
          <a:bodyPr>
            <a:normAutofit/>
          </a:bodyPr>
          <a:lstStyle/>
          <a:p>
            <a:pPr lvl="1"/>
            <a:r>
              <a:rPr lang="en-US" sz="3200" b="1" dirty="0">
                <a:solidFill>
                  <a:srgbClr val="7030A0"/>
                </a:solidFill>
                <a:latin typeface="Times New Roman" pitchFamily="18" charset="0"/>
                <a:cs typeface="Times New Roman" pitchFamily="18" charset="0"/>
              </a:rPr>
              <a:t>Benzimidazole (BZAs)</a:t>
            </a:r>
          </a:p>
          <a:p>
            <a:pPr marL="0" indent="0">
              <a:buNone/>
            </a:pPr>
            <a:r>
              <a:rPr lang="en-US" sz="3200" dirty="0">
                <a:solidFill>
                  <a:srgbClr val="7030A0"/>
                </a:solidFill>
                <a:latin typeface="Times New Roman" pitchFamily="18" charset="0"/>
                <a:cs typeface="Times New Roman" pitchFamily="18" charset="0"/>
              </a:rPr>
              <a:t>These are broad spectrum anthelmintic agents.</a:t>
            </a:r>
          </a:p>
          <a:p>
            <a:pPr marL="0" indent="0">
              <a:buNone/>
            </a:pPr>
            <a:r>
              <a:rPr lang="en-US" sz="3200" b="1" dirty="0">
                <a:solidFill>
                  <a:srgbClr val="7030A0"/>
                </a:solidFill>
                <a:latin typeface="Times New Roman" pitchFamily="18" charset="0"/>
                <a:cs typeface="Times New Roman" pitchFamily="18" charset="0"/>
              </a:rPr>
              <a:t>Thiabendazole</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Mebendazole</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Albendazole</a:t>
            </a:r>
            <a:r>
              <a:rPr lang="en-US" sz="3200" dirty="0">
                <a:solidFill>
                  <a:srgbClr val="7030A0"/>
                </a:solidFill>
                <a:latin typeface="Times New Roman" pitchFamily="18" charset="0"/>
                <a:cs typeface="Times New Roman" pitchFamily="18" charset="0"/>
              </a:rPr>
              <a:t> have been used extensively for human helminth infections. </a:t>
            </a:r>
          </a:p>
          <a:p>
            <a:r>
              <a:rPr lang="en-US" sz="3200" dirty="0">
                <a:solidFill>
                  <a:srgbClr val="7030A0"/>
                </a:solidFill>
                <a:latin typeface="Times New Roman" pitchFamily="18" charset="0"/>
                <a:cs typeface="Times New Roman" pitchFamily="18" charset="0"/>
              </a:rPr>
              <a:t>Other drugs are ;</a:t>
            </a:r>
            <a:r>
              <a:rPr lang="en-US" sz="3200" b="1" dirty="0">
                <a:solidFill>
                  <a:srgbClr val="7030A0"/>
                </a:solidFill>
                <a:latin typeface="Times New Roman" pitchFamily="18" charset="0"/>
                <a:cs typeface="Times New Roman" pitchFamily="18" charset="0"/>
              </a:rPr>
              <a:t>pyrantel pamoate, ivermectin, praziquental, piperazine citrate , benzdiazepines and diethylcarbamazine.</a:t>
            </a: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Indication/uses</a:t>
            </a:r>
            <a:r>
              <a:rPr lang="en-US" sz="3200" b="1" i="1" dirty="0">
                <a:solidFill>
                  <a:srgbClr val="7030A0"/>
                </a:solidFill>
                <a:latin typeface="Times New Roman" pitchFamily="18" charset="0"/>
                <a:cs typeface="Times New Roman" pitchFamily="18" charset="0"/>
              </a:rPr>
              <a:t>;</a:t>
            </a:r>
          </a:p>
          <a:p>
            <a:pPr marL="0" indent="0">
              <a:buNone/>
            </a:pPr>
            <a:r>
              <a:rPr lang="en-US" sz="3200" b="1" dirty="0">
                <a:solidFill>
                  <a:srgbClr val="7030A0"/>
                </a:solidFill>
                <a:latin typeface="Times New Roman" pitchFamily="18" charset="0"/>
                <a:cs typeface="Times New Roman" pitchFamily="18" charset="0"/>
              </a:rPr>
              <a:t>Thiabendazole</a:t>
            </a:r>
            <a:r>
              <a:rPr lang="en-US" sz="3200" dirty="0">
                <a:solidFill>
                  <a:srgbClr val="7030A0"/>
                </a:solidFill>
                <a:latin typeface="Times New Roman" pitchFamily="18" charset="0"/>
                <a:cs typeface="Times New Roman" pitchFamily="18" charset="0"/>
              </a:rPr>
              <a:t> is active against a wide range of nematodes  that infect the GI tract but it clinical use has declined due to its toxicity. </a:t>
            </a:r>
          </a:p>
          <a:p>
            <a:pPr marL="0" indent="0">
              <a:buNone/>
            </a:pPr>
            <a:r>
              <a:rPr lang="en-US" sz="3200" b="1" dirty="0">
                <a:solidFill>
                  <a:srgbClr val="7030A0"/>
                </a:solidFill>
                <a:latin typeface="Times New Roman" pitchFamily="18" charset="0"/>
                <a:cs typeface="Times New Roman" pitchFamily="18" charset="0"/>
              </a:rPr>
              <a:t>Mebendazole</a:t>
            </a:r>
            <a:r>
              <a:rPr lang="en-US" sz="3200" dirty="0">
                <a:solidFill>
                  <a:srgbClr val="7030A0"/>
                </a:solidFill>
                <a:latin typeface="Times New Roman" pitchFamily="18" charset="0"/>
                <a:cs typeface="Times New Roman" pitchFamily="18" charset="0"/>
              </a:rPr>
              <a:t> is used for the treatment of  intestinal roundworm infections.</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306483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44165B-38AF-4108-9A34-A7D12BF6AB9D}"/>
              </a:ext>
            </a:extLst>
          </p:cNvPr>
          <p:cNvSpPr>
            <a:spLocks noGrp="1"/>
          </p:cNvSpPr>
          <p:nvPr>
            <p:ph type="title"/>
          </p:nvPr>
        </p:nvSpPr>
        <p:spPr>
          <a:xfrm>
            <a:off x="100013" y="1"/>
            <a:ext cx="11253787" cy="1171574"/>
          </a:xfrm>
        </p:spPr>
        <p:txBody>
          <a:bodyPr/>
          <a:lstStyle/>
          <a:p>
            <a:r>
              <a:rPr lang="en-US" dirty="0"/>
              <a:t>  </a:t>
            </a:r>
            <a:r>
              <a:rPr lang="en-US" sz="4800" b="1" dirty="0" smtClean="0">
                <a:solidFill>
                  <a:srgbClr val="FF0000"/>
                </a:solidFill>
                <a:latin typeface="Times New Roman" pitchFamily="18" charset="0"/>
                <a:cs typeface="Times New Roman" pitchFamily="18" charset="0"/>
              </a:rPr>
              <a:t>Anthelminthic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2A3BE9A-6EF7-4B99-8E84-62FA7A74BB58}"/>
              </a:ext>
            </a:extLst>
          </p:cNvPr>
          <p:cNvSpPr>
            <a:spLocks noGrp="1"/>
          </p:cNvSpPr>
          <p:nvPr>
            <p:ph idx="1"/>
          </p:nvPr>
        </p:nvSpPr>
        <p:spPr>
          <a:xfrm>
            <a:off x="171449" y="1285874"/>
            <a:ext cx="11872913" cy="5400675"/>
          </a:xfrm>
        </p:spPr>
        <p:txBody>
          <a:bodyPr>
            <a:normAutofit/>
          </a:bodyPr>
          <a:lstStyle/>
          <a:p>
            <a:endParaRPr lang="en-US" dirty="0" smtClean="0"/>
          </a:p>
          <a:p>
            <a:r>
              <a:rPr lang="en-US" sz="3200" dirty="0" err="1" smtClean="0">
                <a:solidFill>
                  <a:srgbClr val="7030A0"/>
                </a:solidFill>
                <a:latin typeface="Times New Roman" pitchFamily="18" charset="0"/>
                <a:cs typeface="Times New Roman" pitchFamily="18" charset="0"/>
              </a:rPr>
              <a:t>Albendazole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is used primarily against a variety of intestinal and tissue nematodes but also against Larva forms of certain cestodes (</a:t>
            </a:r>
            <a:r>
              <a:rPr lang="en-US" sz="3200" dirty="0" err="1">
                <a:solidFill>
                  <a:srgbClr val="7030A0"/>
                </a:solidFill>
                <a:latin typeface="Times New Roman" pitchFamily="18" charset="0"/>
                <a:cs typeface="Times New Roman" pitchFamily="18" charset="0"/>
              </a:rPr>
              <a:t>cysticercosis</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hydatidosis</a:t>
            </a:r>
            <a:r>
              <a:rPr lang="en-US" sz="3200" dirty="0">
                <a:solidFill>
                  <a:srgbClr val="7030A0"/>
                </a:solidFill>
                <a:latin typeface="Times New Roman" pitchFamily="18" charset="0"/>
                <a:cs typeface="Times New Roman" pitchFamily="18" charset="0"/>
              </a:rPr>
              <a:t>)</a:t>
            </a:r>
          </a:p>
          <a:p>
            <a:r>
              <a:rPr lang="en-US" sz="3200" dirty="0">
                <a:solidFill>
                  <a:srgbClr val="7030A0"/>
                </a:solidFill>
                <a:latin typeface="Times New Roman" pitchFamily="18" charset="0"/>
                <a:cs typeface="Times New Roman" pitchFamily="18" charset="0"/>
              </a:rPr>
              <a:t>Used with </a:t>
            </a:r>
            <a:r>
              <a:rPr lang="en-US" sz="3200" b="1" dirty="0">
                <a:solidFill>
                  <a:srgbClr val="7030A0"/>
                </a:solidFill>
                <a:latin typeface="Times New Roman" pitchFamily="18" charset="0"/>
                <a:cs typeface="Times New Roman" pitchFamily="18" charset="0"/>
              </a:rPr>
              <a:t>ivermectin</a:t>
            </a:r>
            <a:r>
              <a:rPr lang="en-US" sz="3200" dirty="0">
                <a:solidFill>
                  <a:srgbClr val="7030A0"/>
                </a:solidFill>
                <a:latin typeface="Times New Roman" pitchFamily="18" charset="0"/>
                <a:cs typeface="Times New Roman" pitchFamily="18" charset="0"/>
              </a:rPr>
              <a:t> or </a:t>
            </a:r>
            <a:r>
              <a:rPr lang="en-US" sz="3200" b="1" dirty="0" err="1">
                <a:solidFill>
                  <a:srgbClr val="7030A0"/>
                </a:solidFill>
                <a:latin typeface="Times New Roman" pitchFamily="18" charset="0"/>
                <a:cs typeface="Times New Roman" pitchFamily="18" charset="0"/>
              </a:rPr>
              <a:t>diethylcarbamazin</a:t>
            </a:r>
            <a:r>
              <a:rPr lang="en-US" sz="3200" dirty="0" err="1">
                <a:solidFill>
                  <a:srgbClr val="7030A0"/>
                </a:solidFill>
                <a:latin typeface="Times New Roman" pitchFamily="18" charset="0"/>
                <a:cs typeface="Times New Roman" pitchFamily="18" charset="0"/>
              </a:rPr>
              <a:t>e</a:t>
            </a:r>
            <a:r>
              <a:rPr lang="en-US" sz="3200" dirty="0">
                <a:solidFill>
                  <a:srgbClr val="7030A0"/>
                </a:solidFill>
                <a:latin typeface="Times New Roman" pitchFamily="18" charset="0"/>
                <a:cs typeface="Times New Roman" pitchFamily="18" charset="0"/>
              </a:rPr>
              <a:t> for control of </a:t>
            </a:r>
            <a:r>
              <a:rPr lang="en-US" sz="3200" dirty="0" smtClean="0">
                <a:solidFill>
                  <a:srgbClr val="7030A0"/>
                </a:solidFill>
                <a:latin typeface="Times New Roman" pitchFamily="18" charset="0"/>
                <a:cs typeface="Times New Roman" pitchFamily="18" charset="0"/>
              </a:rPr>
              <a:t>helminthes.</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9266640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A87A6-8D5F-4180-8BDA-4C6D1A5C7BD4}"/>
              </a:ext>
            </a:extLst>
          </p:cNvPr>
          <p:cNvSpPr>
            <a:spLocks noGrp="1"/>
          </p:cNvSpPr>
          <p:nvPr>
            <p:ph type="title"/>
          </p:nvPr>
        </p:nvSpPr>
        <p:spPr>
          <a:xfrm>
            <a:off x="171450" y="128589"/>
            <a:ext cx="11182350" cy="842961"/>
          </a:xfrm>
        </p:spPr>
        <p:txBody>
          <a:bodyPr/>
          <a:lstStyle/>
          <a:p>
            <a:r>
              <a:rPr lang="en-US" b="1" dirty="0">
                <a:solidFill>
                  <a:srgbClr val="FF0000"/>
                </a:solidFill>
                <a:latin typeface="Times New Roman" pitchFamily="18" charset="0"/>
                <a:cs typeface="Times New Roman" pitchFamily="18" charset="0"/>
              </a:rPr>
              <a:t>Drug </a:t>
            </a:r>
            <a:r>
              <a:rPr lang="en-US" b="1" dirty="0" smtClean="0">
                <a:solidFill>
                  <a:srgbClr val="FF0000"/>
                </a:solidFill>
                <a:latin typeface="Times New Roman" pitchFamily="18" charset="0"/>
                <a:cs typeface="Times New Roman" pitchFamily="18" charset="0"/>
              </a:rPr>
              <a:t>Nomenclature </a:t>
            </a:r>
            <a:r>
              <a:rPr lang="en-US" b="1" dirty="0" smtClean="0">
                <a:solidFill>
                  <a:srgbClr val="FF0000"/>
                </a:solidFill>
                <a:latin typeface="Times New Roman" pitchFamily="18" charset="0"/>
                <a:cs typeface="Times New Roman" pitchFamily="18" charset="0"/>
              </a:rPr>
              <a:t>Conti……</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ED83F49-EF4B-4DA0-8EC6-1C2357122BC4}"/>
              </a:ext>
            </a:extLst>
          </p:cNvPr>
          <p:cNvSpPr>
            <a:spLocks noGrp="1"/>
          </p:cNvSpPr>
          <p:nvPr>
            <p:ph idx="1"/>
          </p:nvPr>
        </p:nvSpPr>
        <p:spPr>
          <a:xfrm>
            <a:off x="100013" y="1143000"/>
            <a:ext cx="11930062" cy="5557837"/>
          </a:xfrm>
        </p:spPr>
        <p:txBody>
          <a:bodyPr>
            <a:normAutofit fontScale="92500" lnSpcReduction="10000"/>
          </a:bodyPr>
          <a:lstStyle/>
          <a:p>
            <a:pPr marL="0" indent="0">
              <a:buNone/>
            </a:pPr>
            <a:endParaRPr lang="en-US" dirty="0" smtClean="0"/>
          </a:p>
          <a:p>
            <a:pPr marL="0" indent="0">
              <a:buNone/>
            </a:pPr>
            <a:r>
              <a:rPr lang="en-US" sz="3200" dirty="0" smtClean="0">
                <a:solidFill>
                  <a:srgbClr val="7030A0"/>
                </a:solidFill>
                <a:latin typeface="Times New Roman" pitchFamily="18" charset="0"/>
                <a:cs typeface="Times New Roman" pitchFamily="18" charset="0"/>
              </a:rPr>
              <a:t>ii)</a:t>
            </a:r>
            <a:r>
              <a:rPr lang="en-US" sz="3200" b="1" dirty="0">
                <a:solidFill>
                  <a:srgbClr val="7030A0"/>
                </a:solidFill>
                <a:latin typeface="Times New Roman" pitchFamily="18" charset="0"/>
                <a:cs typeface="Times New Roman" pitchFamily="18" charset="0"/>
              </a:rPr>
              <a:t>G</a:t>
            </a:r>
            <a:r>
              <a:rPr lang="en-US" sz="3200" b="1" dirty="0" smtClean="0">
                <a:solidFill>
                  <a:srgbClr val="7030A0"/>
                </a:solidFill>
                <a:latin typeface="Times New Roman" pitchFamily="18" charset="0"/>
                <a:cs typeface="Times New Roman" pitchFamily="18" charset="0"/>
              </a:rPr>
              <a:t>eneric/non-proprietary/approved </a:t>
            </a:r>
            <a:r>
              <a:rPr lang="en-US" sz="3200" b="1" dirty="0">
                <a:solidFill>
                  <a:srgbClr val="7030A0"/>
                </a:solidFill>
                <a:latin typeface="Times New Roman" pitchFamily="18" charset="0"/>
                <a:cs typeface="Times New Roman" pitchFamily="18" charset="0"/>
              </a:rPr>
              <a:t>name; </a:t>
            </a:r>
            <a:r>
              <a:rPr lang="en-US" sz="3200" dirty="0">
                <a:solidFill>
                  <a:srgbClr val="7030A0"/>
                </a:solidFill>
                <a:latin typeface="Times New Roman" pitchFamily="18" charset="0"/>
                <a:cs typeface="Times New Roman" pitchFamily="18" charset="0"/>
              </a:rPr>
              <a:t>this is the abbreviated and approved name. it is the official medical name assigned by the producer in collaboration  with the food and drugs board and nomenclature committee. The generic name can be used by any interested party and it removes confusion of giving several names to the same drug regardless of who manufactures them once they have the same chemical structure. A  generic name is not capitalized e.g. </a:t>
            </a:r>
            <a:r>
              <a:rPr lang="en-US" sz="3200" b="1" dirty="0">
                <a:solidFill>
                  <a:srgbClr val="7030A0"/>
                </a:solidFill>
                <a:latin typeface="Times New Roman" pitchFamily="18" charset="0"/>
                <a:cs typeface="Times New Roman" pitchFamily="18" charset="0"/>
              </a:rPr>
              <a:t>acetylsalicylic acid</a:t>
            </a:r>
            <a:r>
              <a:rPr lang="en-US" sz="3200" dirty="0">
                <a:solidFill>
                  <a:srgbClr val="7030A0"/>
                </a:solidFill>
                <a:latin typeface="Times New Roman" pitchFamily="18" charset="0"/>
                <a:cs typeface="Times New Roman" pitchFamily="18" charset="0"/>
              </a:rPr>
              <a:t> commonly known as </a:t>
            </a:r>
            <a:r>
              <a:rPr lang="en-US" sz="3200" b="1" dirty="0">
                <a:solidFill>
                  <a:srgbClr val="7030A0"/>
                </a:solidFill>
                <a:latin typeface="Times New Roman" pitchFamily="18" charset="0"/>
                <a:cs typeface="Times New Roman" pitchFamily="18" charset="0"/>
              </a:rPr>
              <a:t>aspirin</a:t>
            </a:r>
            <a:r>
              <a:rPr lang="en-US" sz="3200" b="1" dirty="0" smtClean="0">
                <a:solidFill>
                  <a:srgbClr val="7030A0"/>
                </a:solidFill>
                <a:latin typeface="Times New Roman" pitchFamily="18" charset="0"/>
                <a:cs typeface="Times New Roman" pitchFamily="18" charset="0"/>
              </a:rPr>
              <a:t>,</a:t>
            </a:r>
          </a:p>
          <a:p>
            <a:pPr marL="0" indent="0">
              <a:buNone/>
            </a:pPr>
            <a:r>
              <a:rPr lang="en-US" sz="3200" b="1" dirty="0" smtClean="0">
                <a:solidFill>
                  <a:srgbClr val="7030A0"/>
                </a:solidFill>
                <a:latin typeface="Times New Roman" pitchFamily="18" charset="0"/>
                <a:cs typeface="Times New Roman" pitchFamily="18" charset="0"/>
              </a:rPr>
              <a:t>iii) Trade </a:t>
            </a:r>
            <a:r>
              <a:rPr lang="en-US" sz="3200" b="1" dirty="0">
                <a:solidFill>
                  <a:srgbClr val="7030A0"/>
                </a:solidFill>
                <a:latin typeface="Times New Roman" pitchFamily="18" charset="0"/>
                <a:cs typeface="Times New Roman" pitchFamily="18" charset="0"/>
              </a:rPr>
              <a:t>name/proprietary/brand name: </a:t>
            </a:r>
            <a:r>
              <a:rPr lang="en-US" sz="3200" dirty="0">
                <a:solidFill>
                  <a:srgbClr val="7030A0"/>
                </a:solidFill>
                <a:latin typeface="Times New Roman" pitchFamily="18" charset="0"/>
                <a:cs typeface="Times New Roman" pitchFamily="18" charset="0"/>
              </a:rPr>
              <a:t>name given to the drug by the manufacturing and marketing  company. One drug may have so many trade name e.g. acetaminophen has about 30 names some are paramol, Tylenol, Panadol etc. they are usually capitalized.</a:t>
            </a:r>
          </a:p>
          <a:p>
            <a:pPr marL="0" indent="0">
              <a:buNone/>
            </a:pPr>
            <a:endParaRPr lang="en-US" dirty="0"/>
          </a:p>
        </p:txBody>
      </p:sp>
    </p:spTree>
    <p:extLst>
      <p:ext uri="{BB962C8B-B14F-4D97-AF65-F5344CB8AC3E}">
        <p14:creationId xmlns:p14="http://schemas.microsoft.com/office/powerpoint/2010/main" val="3936043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31546-98A8-48B9-BF31-9F603CFF997E}"/>
              </a:ext>
            </a:extLst>
          </p:cNvPr>
          <p:cNvSpPr>
            <a:spLocks noGrp="1"/>
          </p:cNvSpPr>
          <p:nvPr>
            <p:ph type="title"/>
          </p:nvPr>
        </p:nvSpPr>
        <p:spPr>
          <a:xfrm>
            <a:off x="242888" y="0"/>
            <a:ext cx="11110912" cy="657225"/>
          </a:xfrm>
        </p:spPr>
        <p:txBody>
          <a:bodyPr>
            <a:normAutofit fontScale="90000"/>
          </a:bodyPr>
          <a:lstStyle/>
          <a:p>
            <a:r>
              <a:rPr lang="en-US" dirty="0"/>
              <a:t>    </a:t>
            </a:r>
            <a:r>
              <a:rPr lang="en-US" dirty="0" smtClean="0"/>
              <a:t> </a:t>
            </a:r>
            <a:r>
              <a:rPr lang="en-US" sz="4800" b="1" dirty="0" err="1">
                <a:solidFill>
                  <a:srgbClr val="FF0000"/>
                </a:solidFill>
                <a:latin typeface="Times New Roman" pitchFamily="18" charset="0"/>
                <a:cs typeface="Times New Roman" pitchFamily="18" charset="0"/>
              </a:rPr>
              <a:t>Anthelminthics</a:t>
            </a:r>
            <a:r>
              <a:rPr lang="en-US" sz="4800" b="1" dirty="0">
                <a:solidFill>
                  <a:srgbClr val="FF0000"/>
                </a:solidFill>
                <a:latin typeface="Times New Roman" pitchFamily="18" charset="0"/>
                <a:cs typeface="Times New Roman" pitchFamily="18" charset="0"/>
              </a:rPr>
              <a:t> </a:t>
            </a:r>
            <a:r>
              <a:rPr lang="en-US" sz="4800" b="1" dirty="0" smtClean="0">
                <a:solidFill>
                  <a:srgbClr val="FF0000"/>
                </a:solidFill>
                <a:latin typeface="Times New Roman" pitchFamily="18" charset="0"/>
                <a:cs typeface="Times New Roman" pitchFamily="18" charset="0"/>
              </a:rPr>
              <a:t>mechanism of action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B352FFB-2343-407C-BD5D-CAFC6B772E94}"/>
              </a:ext>
            </a:extLst>
          </p:cNvPr>
          <p:cNvSpPr>
            <a:spLocks noGrp="1"/>
          </p:cNvSpPr>
          <p:nvPr>
            <p:ph idx="1"/>
          </p:nvPr>
        </p:nvSpPr>
        <p:spPr>
          <a:xfrm>
            <a:off x="185738" y="600075"/>
            <a:ext cx="11872912" cy="6257925"/>
          </a:xfrm>
        </p:spPr>
        <p:txBody>
          <a:bodyPr>
            <a:noAutofit/>
          </a:bodyPr>
          <a:lstStyle/>
          <a:p>
            <a:r>
              <a:rPr lang="en-US" sz="3200" dirty="0">
                <a:solidFill>
                  <a:srgbClr val="7030A0"/>
                </a:solidFill>
                <a:latin typeface="Times New Roman" pitchFamily="18" charset="0"/>
                <a:cs typeface="Times New Roman" pitchFamily="18" charset="0"/>
              </a:rPr>
              <a:t>The</a:t>
            </a:r>
            <a:r>
              <a:rPr lang="en-US" sz="3200" b="1" dirty="0">
                <a:solidFill>
                  <a:srgbClr val="7030A0"/>
                </a:solidFill>
                <a:latin typeface="Times New Roman" pitchFamily="18" charset="0"/>
                <a:cs typeface="Times New Roman" pitchFamily="18" charset="0"/>
              </a:rPr>
              <a:t> BZAs </a:t>
            </a:r>
            <a:r>
              <a:rPr lang="en-US" sz="3200" dirty="0">
                <a:solidFill>
                  <a:srgbClr val="7030A0"/>
                </a:solidFill>
                <a:latin typeface="Times New Roman" pitchFamily="18" charset="0"/>
                <a:cs typeface="Times New Roman" pitchFamily="18" charset="0"/>
              </a:rPr>
              <a:t>inhibit microtubule polymerization by binding to b-tubulin.</a:t>
            </a:r>
          </a:p>
          <a:p>
            <a:r>
              <a:rPr lang="en-US" sz="3200" b="1" dirty="0">
                <a:solidFill>
                  <a:srgbClr val="7030A0"/>
                </a:solidFill>
                <a:latin typeface="Times New Roman" pitchFamily="18" charset="0"/>
                <a:cs typeface="Times New Roman" pitchFamily="18" charset="0"/>
              </a:rPr>
              <a:t>Mebendazole </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Albendazole </a:t>
            </a:r>
            <a:r>
              <a:rPr lang="en-US" sz="3200" dirty="0">
                <a:solidFill>
                  <a:srgbClr val="7030A0"/>
                </a:solidFill>
                <a:latin typeface="Times New Roman" pitchFamily="18" charset="0"/>
                <a:cs typeface="Times New Roman" pitchFamily="18" charset="0"/>
              </a:rPr>
              <a:t>are highly effective in treating the major infections  (ascariasis, enterobiasis, trichuriasis,  and hookworm)’ </a:t>
            </a:r>
          </a:p>
          <a:p>
            <a:pPr marL="0" indent="0">
              <a:buNone/>
            </a:pPr>
            <a:r>
              <a:rPr lang="en-US" sz="3200" dirty="0">
                <a:solidFill>
                  <a:srgbClr val="7030A0"/>
                </a:solidFill>
                <a:latin typeface="Times New Roman" pitchFamily="18" charset="0"/>
                <a:cs typeface="Times New Roman" pitchFamily="18" charset="0"/>
              </a:rPr>
              <a:t>-These drugs are active against both larva and adult stages of the nematodes, and they are ovicidal for ascaris and trichuris</a:t>
            </a:r>
            <a:r>
              <a:rPr lang="en-US" sz="3200" b="1" dirty="0">
                <a:solidFill>
                  <a:srgbClr val="7030A0"/>
                </a:solidFill>
                <a:latin typeface="Times New Roman" pitchFamily="18" charset="0"/>
                <a:cs typeface="Times New Roman" pitchFamily="18" charset="0"/>
              </a:rPr>
              <a:t> . </a:t>
            </a:r>
          </a:p>
          <a:p>
            <a:pPr marL="0" indent="0">
              <a:buNone/>
            </a:pPr>
            <a:r>
              <a:rPr lang="en-US" sz="3200" dirty="0">
                <a:solidFill>
                  <a:srgbClr val="7030A0"/>
                </a:solidFill>
                <a:latin typeface="Times New Roman" pitchFamily="18" charset="0"/>
                <a:cs typeface="Times New Roman" pitchFamily="18" charset="0"/>
              </a:rPr>
              <a:t>-Immobilization and death of susceptible  GI parasites occur slowly and their clearance from the GI  tract  may not be complete until several days after treatment.</a:t>
            </a:r>
          </a:p>
          <a:p>
            <a:pPr marL="0" indent="0">
              <a:buNone/>
            </a:pPr>
            <a:r>
              <a:rPr lang="en-US" sz="3200" b="1" dirty="0">
                <a:solidFill>
                  <a:srgbClr val="7030A0"/>
                </a:solidFill>
                <a:latin typeface="Times New Roman" pitchFamily="18" charset="0"/>
                <a:cs typeface="Times New Roman" pitchFamily="18" charset="0"/>
              </a:rPr>
              <a:t>Albendazole</a:t>
            </a:r>
            <a:r>
              <a:rPr lang="en-US" sz="3200" dirty="0">
                <a:solidFill>
                  <a:srgbClr val="7030A0"/>
                </a:solidFill>
                <a:latin typeface="Times New Roman" pitchFamily="18" charset="0"/>
                <a:cs typeface="Times New Roman" pitchFamily="18" charset="0"/>
              </a:rPr>
              <a:t> is more effective than mebendazole for strongyloidiasis, cystic hydatid disease caused By Echinococcus Granulosus And Neurocysticercosis</a:t>
            </a:r>
          </a:p>
        </p:txBody>
      </p:sp>
    </p:spTree>
    <p:extLst>
      <p:ext uri="{BB962C8B-B14F-4D97-AF65-F5344CB8AC3E}">
        <p14:creationId xmlns:p14="http://schemas.microsoft.com/office/powerpoint/2010/main" val="23626114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15316-93A6-4918-B1A5-56D015F02E0D}"/>
              </a:ext>
            </a:extLst>
          </p:cNvPr>
          <p:cNvSpPr>
            <a:spLocks noGrp="1"/>
          </p:cNvSpPr>
          <p:nvPr>
            <p:ph type="title"/>
          </p:nvPr>
        </p:nvSpPr>
        <p:spPr>
          <a:xfrm>
            <a:off x="0" y="1"/>
            <a:ext cx="11353800" cy="942974"/>
          </a:xfrm>
        </p:spPr>
        <p:txBody>
          <a:bodyPr/>
          <a:lstStyle/>
          <a:p>
            <a:r>
              <a:rPr lang="en-US" dirty="0"/>
              <a:t>    </a:t>
            </a:r>
            <a:r>
              <a:rPr lang="en-US" sz="4800" b="1" dirty="0" smtClean="0">
                <a:solidFill>
                  <a:srgbClr val="FF0000"/>
                </a:solidFill>
                <a:latin typeface="Times New Roman" pitchFamily="18" charset="0"/>
                <a:cs typeface="Times New Roman" pitchFamily="18" charset="0"/>
              </a:rPr>
              <a:t>Anthelminthic mechanism of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8E59842-9780-4C74-B07A-0FE7F18DE7F4}"/>
              </a:ext>
            </a:extLst>
          </p:cNvPr>
          <p:cNvSpPr>
            <a:spLocks noGrp="1"/>
          </p:cNvSpPr>
          <p:nvPr>
            <p:ph idx="1"/>
          </p:nvPr>
        </p:nvSpPr>
        <p:spPr>
          <a:xfrm>
            <a:off x="300037" y="1128713"/>
            <a:ext cx="11687175" cy="5586412"/>
          </a:xfrm>
        </p:spPr>
        <p:txBody>
          <a:bodyPr/>
          <a:lstStyle/>
          <a:p>
            <a:endParaRPr lang="en-US" dirty="0" smtClean="0"/>
          </a:p>
          <a:p>
            <a:pPr>
              <a:buFont typeface="Wingdings" pitchFamily="2" charset="2"/>
              <a:buChar char="Ø"/>
            </a:pPr>
            <a:r>
              <a:rPr lang="en-US" sz="3200" dirty="0" smtClean="0">
                <a:solidFill>
                  <a:srgbClr val="7030A0"/>
                </a:solidFill>
                <a:latin typeface="Times New Roman" pitchFamily="18" charset="0"/>
                <a:cs typeface="Times New Roman" pitchFamily="18" charset="0"/>
              </a:rPr>
              <a:t>The </a:t>
            </a:r>
            <a:r>
              <a:rPr lang="en-US" sz="3200" dirty="0">
                <a:solidFill>
                  <a:srgbClr val="7030A0"/>
                </a:solidFill>
                <a:latin typeface="Times New Roman" pitchFamily="18" charset="0"/>
                <a:cs typeface="Times New Roman" pitchFamily="18" charset="0"/>
              </a:rPr>
              <a:t>choice of drug depends on specific helminths involved</a:t>
            </a:r>
          </a:p>
          <a:p>
            <a:pPr>
              <a:buFont typeface="Wingdings" pitchFamily="2" charset="2"/>
              <a:buChar char="Ø"/>
            </a:pPr>
            <a:r>
              <a:rPr lang="en-US" sz="3200" dirty="0">
                <a:solidFill>
                  <a:srgbClr val="7030A0"/>
                </a:solidFill>
                <a:latin typeface="Times New Roman" pitchFamily="18" charset="0"/>
                <a:cs typeface="Times New Roman" pitchFamily="18" charset="0"/>
              </a:rPr>
              <a:t>Example cestodes infestations  e.g. echinococcus granulosus the drugs used are thiabendazole, Albendazole, piperazine citrate, pyrantel pamoate, ivermectin and diethylcarbamazine (hetrazan).</a:t>
            </a:r>
          </a:p>
        </p:txBody>
      </p:sp>
    </p:spTree>
    <p:extLst>
      <p:ext uri="{BB962C8B-B14F-4D97-AF65-F5344CB8AC3E}">
        <p14:creationId xmlns:p14="http://schemas.microsoft.com/office/powerpoint/2010/main" val="2324185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A84FB-DF1E-40A1-8221-6A1FD84681C1}"/>
              </a:ext>
            </a:extLst>
          </p:cNvPr>
          <p:cNvSpPr>
            <a:spLocks noGrp="1"/>
          </p:cNvSpPr>
          <p:nvPr>
            <p:ph type="title"/>
          </p:nvPr>
        </p:nvSpPr>
        <p:spPr>
          <a:xfrm>
            <a:off x="0" y="1"/>
            <a:ext cx="11353800" cy="1690688"/>
          </a:xfrm>
        </p:spPr>
        <p:txBody>
          <a:bodyPr/>
          <a:lstStyle/>
          <a:p>
            <a:r>
              <a:rPr lang="en-US" b="1" dirty="0">
                <a:solidFill>
                  <a:srgbClr val="FF0000"/>
                </a:solidFill>
                <a:latin typeface="Times New Roman" pitchFamily="18" charset="0"/>
                <a:cs typeface="Times New Roman" pitchFamily="18" charset="0"/>
              </a:rPr>
              <a:t>Absorption, fate, and excretion</a:t>
            </a:r>
          </a:p>
        </p:txBody>
      </p:sp>
      <p:sp>
        <p:nvSpPr>
          <p:cNvPr id="3" name="Content Placeholder 2">
            <a:extLst>
              <a:ext uri="{FF2B5EF4-FFF2-40B4-BE49-F238E27FC236}">
                <a16:creationId xmlns="" xmlns:a16="http://schemas.microsoft.com/office/drawing/2014/main" id="{C764172A-E92C-4BB8-9369-52B02FC3647E}"/>
              </a:ext>
            </a:extLst>
          </p:cNvPr>
          <p:cNvSpPr>
            <a:spLocks noGrp="1"/>
          </p:cNvSpPr>
          <p:nvPr>
            <p:ph idx="1"/>
          </p:nvPr>
        </p:nvSpPr>
        <p:spPr>
          <a:xfrm>
            <a:off x="242887" y="1200150"/>
            <a:ext cx="11801475" cy="5529263"/>
          </a:xfrm>
        </p:spPr>
        <p:txBody>
          <a:bodyPr>
            <a:normAutofit/>
          </a:bodyPr>
          <a:lstStyle/>
          <a:p>
            <a:pPr>
              <a:buFont typeface="Wingdings" pitchFamily="2" charset="2"/>
              <a:buChar char="Ø"/>
            </a:pPr>
            <a:r>
              <a:rPr lang="en-US" sz="3200" b="1" dirty="0" err="1">
                <a:solidFill>
                  <a:srgbClr val="7030A0"/>
                </a:solidFill>
                <a:latin typeface="Times New Roman" pitchFamily="18" charset="0"/>
                <a:cs typeface="Times New Roman" pitchFamily="18" charset="0"/>
              </a:rPr>
              <a:t>T</a:t>
            </a:r>
            <a:r>
              <a:rPr lang="en-US" sz="3200" b="1" dirty="0" err="1" smtClean="0">
                <a:solidFill>
                  <a:srgbClr val="7030A0"/>
                </a:solidFill>
                <a:latin typeface="Times New Roman" pitchFamily="18" charset="0"/>
                <a:cs typeface="Times New Roman" pitchFamily="18" charset="0"/>
              </a:rPr>
              <a:t>hiabendazole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is absorbed rapidly after </a:t>
            </a:r>
            <a:r>
              <a:rPr lang="en-US" sz="3200" dirty="0" err="1">
                <a:solidFill>
                  <a:srgbClr val="7030A0"/>
                </a:solidFill>
                <a:latin typeface="Times New Roman" pitchFamily="18" charset="0"/>
                <a:cs typeface="Times New Roman" pitchFamily="18" charset="0"/>
              </a:rPr>
              <a:t>oal</a:t>
            </a:r>
            <a:r>
              <a:rPr lang="en-US" sz="3200" dirty="0">
                <a:solidFill>
                  <a:srgbClr val="7030A0"/>
                </a:solidFill>
                <a:latin typeface="Times New Roman" pitchFamily="18" charset="0"/>
                <a:cs typeface="Times New Roman" pitchFamily="18" charset="0"/>
              </a:rPr>
              <a:t> ingestion and reaches peak plasma concentration after 1 hour. Most of the drug is excreted in urine.</a:t>
            </a:r>
          </a:p>
          <a:p>
            <a:pPr>
              <a:buFont typeface="Wingdings" pitchFamily="2" charset="2"/>
              <a:buChar char="Ø"/>
            </a:pPr>
            <a:r>
              <a:rPr lang="en-US" sz="3200" b="1" dirty="0">
                <a:solidFill>
                  <a:srgbClr val="7030A0"/>
                </a:solidFill>
                <a:latin typeface="Times New Roman" pitchFamily="18" charset="0"/>
                <a:cs typeface="Times New Roman" pitchFamily="18" charset="0"/>
              </a:rPr>
              <a:t>Mebendazole </a:t>
            </a:r>
            <a:r>
              <a:rPr lang="en-US" sz="3200" dirty="0">
                <a:solidFill>
                  <a:srgbClr val="7030A0"/>
                </a:solidFill>
                <a:latin typeface="Times New Roman" pitchFamily="18" charset="0"/>
                <a:cs typeface="Times New Roman" pitchFamily="18" charset="0"/>
              </a:rPr>
              <a:t>is  rapidly metabolized resulting to low systemic bioavailability.</a:t>
            </a:r>
          </a:p>
          <a:p>
            <a:pPr>
              <a:buFont typeface="Wingdings" pitchFamily="2" charset="2"/>
              <a:buChar char="Ø"/>
            </a:pPr>
            <a:r>
              <a:rPr lang="en-US" sz="3200" b="1" dirty="0">
                <a:solidFill>
                  <a:srgbClr val="7030A0"/>
                </a:solidFill>
                <a:latin typeface="Times New Roman" pitchFamily="18" charset="0"/>
                <a:cs typeface="Times New Roman" pitchFamily="18" charset="0"/>
              </a:rPr>
              <a:t>Albendazole </a:t>
            </a:r>
            <a:r>
              <a:rPr lang="en-US" sz="3200" dirty="0">
                <a:solidFill>
                  <a:srgbClr val="7030A0"/>
                </a:solidFill>
                <a:latin typeface="Times New Roman" pitchFamily="18" charset="0"/>
                <a:cs typeface="Times New Roman" pitchFamily="18" charset="0"/>
              </a:rPr>
              <a:t>is variably absorbed after oral administration, a fatty meal enhances absorption. It is well distributed into various tissues including hydatid cysts. It excreted in urine. </a:t>
            </a:r>
          </a:p>
          <a:p>
            <a:pPr>
              <a:buFont typeface="Wingdings" pitchFamily="2" charset="2"/>
              <a:buChar char="Ø"/>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3722376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54C78-C565-44ED-80A7-091B9163B34B}"/>
              </a:ext>
            </a:extLst>
          </p:cNvPr>
          <p:cNvSpPr>
            <a:spLocks noGrp="1"/>
          </p:cNvSpPr>
          <p:nvPr>
            <p:ph type="title"/>
          </p:nvPr>
        </p:nvSpPr>
        <p:spPr>
          <a:xfrm>
            <a:off x="128588" y="1"/>
            <a:ext cx="11944350" cy="771524"/>
          </a:xfrm>
        </p:spPr>
        <p:txBody>
          <a:bodyPr/>
          <a:lstStyle/>
          <a:p>
            <a:r>
              <a:rPr lang="en-US" dirty="0"/>
              <a:t>    </a:t>
            </a:r>
            <a:r>
              <a:rPr lang="en-US" b="1" dirty="0" smtClean="0">
                <a:solidFill>
                  <a:srgbClr val="FF0000"/>
                </a:solidFill>
                <a:latin typeface="Times New Roman" pitchFamily="18" charset="0"/>
                <a:cs typeface="Times New Roman" pitchFamily="18" charset="0"/>
              </a:rPr>
              <a:t>ANTI </a:t>
            </a:r>
            <a:r>
              <a:rPr lang="en-US" b="1" dirty="0">
                <a:solidFill>
                  <a:srgbClr val="FF0000"/>
                </a:solidFill>
                <a:latin typeface="Times New Roman" pitchFamily="18" charset="0"/>
                <a:cs typeface="Times New Roman" pitchFamily="18" charset="0"/>
              </a:rPr>
              <a:t>PROTOZOA </a:t>
            </a:r>
            <a:r>
              <a:rPr lang="en-US" b="1" dirty="0" smtClean="0">
                <a:solidFill>
                  <a:srgbClr val="FF0000"/>
                </a:solidFill>
                <a:latin typeface="Times New Roman" pitchFamily="18" charset="0"/>
                <a:cs typeface="Times New Roman" pitchFamily="18" charset="0"/>
              </a:rPr>
              <a:t>  AND  </a:t>
            </a:r>
            <a:r>
              <a:rPr lang="en-US" b="1" dirty="0">
                <a:solidFill>
                  <a:srgbClr val="FF0000"/>
                </a:solidFill>
                <a:latin typeface="Times New Roman" pitchFamily="18" charset="0"/>
                <a:cs typeface="Times New Roman" pitchFamily="18" charset="0"/>
              </a:rPr>
              <a:t>ANTIMALARIA</a:t>
            </a:r>
          </a:p>
        </p:txBody>
      </p:sp>
      <p:sp>
        <p:nvSpPr>
          <p:cNvPr id="3" name="Content Placeholder 2">
            <a:extLst>
              <a:ext uri="{FF2B5EF4-FFF2-40B4-BE49-F238E27FC236}">
                <a16:creationId xmlns="" xmlns:a16="http://schemas.microsoft.com/office/drawing/2014/main" id="{D0524E88-2419-4B57-BA7A-59998BFC08E7}"/>
              </a:ext>
            </a:extLst>
          </p:cNvPr>
          <p:cNvSpPr>
            <a:spLocks noGrp="1"/>
          </p:cNvSpPr>
          <p:nvPr>
            <p:ph idx="1"/>
          </p:nvPr>
        </p:nvSpPr>
        <p:spPr>
          <a:xfrm>
            <a:off x="285750" y="771526"/>
            <a:ext cx="11672888" cy="6086474"/>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The common protozoa infection  include;</a:t>
            </a:r>
          </a:p>
          <a:p>
            <a:pPr>
              <a:buFont typeface="Wingdings" pitchFamily="2" charset="2"/>
              <a:buChar char="ü"/>
            </a:pPr>
            <a:r>
              <a:rPr lang="en-US" sz="3200" dirty="0">
                <a:solidFill>
                  <a:srgbClr val="7030A0"/>
                </a:solidFill>
                <a:latin typeface="Times New Roman" pitchFamily="18" charset="0"/>
                <a:cs typeface="Times New Roman" pitchFamily="18" charset="0"/>
              </a:rPr>
              <a:t>Amoebiasis ,</a:t>
            </a:r>
          </a:p>
          <a:p>
            <a:pPr>
              <a:buFont typeface="Wingdings" pitchFamily="2" charset="2"/>
              <a:buChar char="ü"/>
            </a:pPr>
            <a:r>
              <a:rPr lang="en-US" sz="3200" dirty="0" err="1">
                <a:solidFill>
                  <a:srgbClr val="7030A0"/>
                </a:solidFill>
                <a:latin typeface="Times New Roman" pitchFamily="18" charset="0"/>
                <a:cs typeface="Times New Roman" pitchFamily="18" charset="0"/>
              </a:rPr>
              <a:t>T</a:t>
            </a:r>
            <a:r>
              <a:rPr lang="en-US" sz="3200" dirty="0" err="1" smtClean="0">
                <a:solidFill>
                  <a:srgbClr val="7030A0"/>
                </a:solidFill>
                <a:latin typeface="Times New Roman" pitchFamily="18" charset="0"/>
                <a:cs typeface="Times New Roman" pitchFamily="18" charset="0"/>
              </a:rPr>
              <a:t>rypanosomiasis</a:t>
            </a:r>
            <a:r>
              <a:rPr lang="en-US" sz="3200"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G</a:t>
            </a:r>
            <a:r>
              <a:rPr lang="en-US" sz="3200" dirty="0" smtClean="0">
                <a:solidFill>
                  <a:srgbClr val="7030A0"/>
                </a:solidFill>
                <a:latin typeface="Times New Roman" pitchFamily="18" charset="0"/>
                <a:cs typeface="Times New Roman" pitchFamily="18" charset="0"/>
              </a:rPr>
              <a:t>iardiasis</a:t>
            </a:r>
            <a:r>
              <a:rPr lang="en-US" sz="3200"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M</a:t>
            </a:r>
            <a:r>
              <a:rPr lang="en-US" sz="3200" dirty="0" smtClean="0">
                <a:solidFill>
                  <a:srgbClr val="7030A0"/>
                </a:solidFill>
                <a:latin typeface="Times New Roman" pitchFamily="18" charset="0"/>
                <a:cs typeface="Times New Roman" pitchFamily="18" charset="0"/>
              </a:rPr>
              <a:t>alaria</a:t>
            </a:r>
            <a:r>
              <a:rPr lang="en-US" sz="3200" dirty="0">
                <a:solidFill>
                  <a:srgbClr val="7030A0"/>
                </a:solidFill>
                <a:latin typeface="Times New Roman" pitchFamily="18" charset="0"/>
                <a:cs typeface="Times New Roman" pitchFamily="18" charset="0"/>
              </a:rPr>
              <a:t>, </a:t>
            </a:r>
          </a:p>
          <a:p>
            <a:pPr>
              <a:buFont typeface="Wingdings" pitchFamily="2" charset="2"/>
              <a:buChar char="ü"/>
            </a:pPr>
            <a:r>
              <a:rPr lang="en-US" sz="3200" dirty="0">
                <a:solidFill>
                  <a:srgbClr val="7030A0"/>
                </a:solidFill>
                <a:latin typeface="Times New Roman" pitchFamily="18" charset="0"/>
                <a:cs typeface="Times New Roman" pitchFamily="18" charset="0"/>
              </a:rPr>
              <a:t>C</a:t>
            </a:r>
            <a:r>
              <a:rPr lang="en-US" sz="3200" dirty="0" smtClean="0">
                <a:solidFill>
                  <a:srgbClr val="7030A0"/>
                </a:solidFill>
                <a:latin typeface="Times New Roman" pitchFamily="18" charset="0"/>
                <a:cs typeface="Times New Roman" pitchFamily="18" charset="0"/>
              </a:rPr>
              <a:t>utaneous </a:t>
            </a:r>
            <a:r>
              <a:rPr lang="en-US" sz="3200" dirty="0">
                <a:solidFill>
                  <a:srgbClr val="7030A0"/>
                </a:solidFill>
                <a:latin typeface="Times New Roman" pitchFamily="18" charset="0"/>
                <a:cs typeface="Times New Roman" pitchFamily="18" charset="0"/>
              </a:rPr>
              <a:t>and visceral leishmaniasis</a:t>
            </a:r>
          </a:p>
          <a:p>
            <a:pPr>
              <a:buFont typeface="Wingdings" pitchFamily="2" charset="2"/>
              <a:buChar char="ü"/>
            </a:pPr>
            <a:r>
              <a:rPr lang="en-US" sz="3200" dirty="0">
                <a:solidFill>
                  <a:srgbClr val="7030A0"/>
                </a:solidFill>
                <a:latin typeface="Times New Roman" pitchFamily="18" charset="0"/>
                <a:cs typeface="Times New Roman" pitchFamily="18" charset="0"/>
              </a:rPr>
              <a:t> Chagas disease,</a:t>
            </a:r>
          </a:p>
          <a:p>
            <a:pPr>
              <a:buFont typeface="Wingdings" pitchFamily="2" charset="2"/>
              <a:buChar char="ü"/>
            </a:pPr>
            <a:r>
              <a:rPr lang="en-US" sz="3200" dirty="0">
                <a:solidFill>
                  <a:srgbClr val="7030A0"/>
                </a:solidFill>
                <a:latin typeface="Times New Roman" pitchFamily="18" charset="0"/>
                <a:cs typeface="Times New Roman" pitchFamily="18" charset="0"/>
              </a:rPr>
              <a:t> toxoplasmosis and</a:t>
            </a:r>
          </a:p>
          <a:p>
            <a:pPr>
              <a:buFont typeface="Wingdings" pitchFamily="2" charset="2"/>
              <a:buChar char="ü"/>
            </a:pPr>
            <a:r>
              <a:rPr lang="en-US" sz="3200" dirty="0">
                <a:solidFill>
                  <a:srgbClr val="7030A0"/>
                </a:solidFill>
                <a:latin typeface="Times New Roman" pitchFamily="18" charset="0"/>
                <a:cs typeface="Times New Roman" pitchFamily="18" charset="0"/>
              </a:rPr>
              <a:t> trichomoniasis</a:t>
            </a:r>
          </a:p>
          <a:p>
            <a:pPr marL="0" indent="0">
              <a:buNone/>
            </a:pPr>
            <a:endParaRPr lang="en-US" dirty="0"/>
          </a:p>
        </p:txBody>
      </p:sp>
    </p:spTree>
    <p:extLst>
      <p:ext uri="{BB962C8B-B14F-4D97-AF65-F5344CB8AC3E}">
        <p14:creationId xmlns:p14="http://schemas.microsoft.com/office/powerpoint/2010/main" val="42217329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B9DB5-AC38-4E4F-8085-6E56404BF198}"/>
              </a:ext>
            </a:extLst>
          </p:cNvPr>
          <p:cNvSpPr>
            <a:spLocks noGrp="1"/>
          </p:cNvSpPr>
          <p:nvPr>
            <p:ph type="title"/>
          </p:nvPr>
        </p:nvSpPr>
        <p:spPr>
          <a:xfrm>
            <a:off x="142875" y="1"/>
            <a:ext cx="11210925" cy="842962"/>
          </a:xfrm>
        </p:spPr>
        <p:txBody>
          <a:bodyPr/>
          <a:lstStyle/>
          <a:p>
            <a:r>
              <a:rPr lang="en-US" dirty="0"/>
              <a:t>         </a:t>
            </a:r>
            <a:r>
              <a:rPr lang="en-US" sz="5400" b="1" dirty="0" smtClean="0">
                <a:solidFill>
                  <a:srgbClr val="FF0000"/>
                </a:solidFill>
                <a:latin typeface="Times New Roman" pitchFamily="18" charset="0"/>
                <a:cs typeface="Times New Roman" pitchFamily="18" charset="0"/>
              </a:rPr>
              <a:t>Antimalarial</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001C19F-A09D-4F86-82C3-E9EEF9E7C8C9}"/>
              </a:ext>
            </a:extLst>
          </p:cNvPr>
          <p:cNvSpPr>
            <a:spLocks noGrp="1"/>
          </p:cNvSpPr>
          <p:nvPr>
            <p:ph idx="1"/>
          </p:nvPr>
        </p:nvSpPr>
        <p:spPr>
          <a:xfrm>
            <a:off x="1" y="942974"/>
            <a:ext cx="12192000" cy="5915025"/>
          </a:xfrm>
        </p:spPr>
        <p:txBody>
          <a:bodyPr>
            <a:normAutofit/>
          </a:bodyPr>
          <a:lstStyle/>
          <a:p>
            <a:pPr marL="0" indent="0">
              <a:buNone/>
            </a:pPr>
            <a:r>
              <a:rPr lang="en-US" sz="3200" dirty="0">
                <a:solidFill>
                  <a:srgbClr val="7030A0"/>
                </a:solidFill>
                <a:latin typeface="Times New Roman" pitchFamily="18" charset="0"/>
                <a:cs typeface="Times New Roman" pitchFamily="18" charset="0"/>
              </a:rPr>
              <a:t>Examples include</a:t>
            </a:r>
            <a:r>
              <a:rPr lang="en-US" sz="3200" b="1" dirty="0">
                <a:solidFill>
                  <a:srgbClr val="7030A0"/>
                </a:solidFill>
                <a:latin typeface="Times New Roman" pitchFamily="18" charset="0"/>
                <a:cs typeface="Times New Roman" pitchFamily="18" charset="0"/>
              </a:rPr>
              <a:t>; quinine, </a:t>
            </a:r>
            <a:r>
              <a:rPr lang="en-US" sz="3200" b="1" dirty="0" err="1" smtClean="0">
                <a:solidFill>
                  <a:srgbClr val="7030A0"/>
                </a:solidFill>
                <a:latin typeface="Times New Roman" pitchFamily="18" charset="0"/>
                <a:cs typeface="Times New Roman" pitchFamily="18" charset="0"/>
              </a:rPr>
              <a:t>Artesunate,chloroquine</a:t>
            </a:r>
            <a:r>
              <a:rPr lang="en-US" sz="3200" b="1" dirty="0">
                <a:solidFill>
                  <a:srgbClr val="7030A0"/>
                </a:solidFill>
                <a:latin typeface="Times New Roman" pitchFamily="18" charset="0"/>
                <a:cs typeface="Times New Roman" pitchFamily="18" charset="0"/>
              </a:rPr>
              <a:t>, mefloquine, proguanil, pyrimethamine/sulfadoxine, tetracycline, doxycycline &amp; minocycline, primaquine, and also artemether-Lumefantrine (coartem)</a:t>
            </a:r>
          </a:p>
          <a:p>
            <a:pPr>
              <a:buFont typeface="Wingdings" pitchFamily="2" charset="2"/>
              <a:buChar char="q"/>
            </a:pPr>
            <a:r>
              <a:rPr lang="en-US" sz="3200" dirty="0">
                <a:solidFill>
                  <a:srgbClr val="7030A0"/>
                </a:solidFill>
                <a:latin typeface="Times New Roman" pitchFamily="18" charset="0"/>
                <a:cs typeface="Times New Roman" pitchFamily="18" charset="0"/>
              </a:rPr>
              <a:t>The first line treatment of uncomplicated malaria in Kenya is Artemether-Lumefantrine.</a:t>
            </a:r>
          </a:p>
          <a:p>
            <a:pPr>
              <a:buFont typeface="Wingdings" pitchFamily="2" charset="2"/>
              <a:buChar char="q"/>
            </a:pPr>
            <a:r>
              <a:rPr lang="en-US" sz="3200" dirty="0">
                <a:solidFill>
                  <a:srgbClr val="7030A0"/>
                </a:solidFill>
                <a:latin typeface="Times New Roman" pitchFamily="18" charset="0"/>
                <a:cs typeface="Times New Roman" pitchFamily="18" charset="0"/>
              </a:rPr>
              <a:t>The second line treatment for uncomplicated malaria in Kenya is dihydroartemisinic-piperaquine (DHA-PPQ)</a:t>
            </a:r>
          </a:p>
          <a:p>
            <a:pPr>
              <a:buFont typeface="Wingdings" pitchFamily="2" charset="2"/>
              <a:buChar char="q"/>
            </a:pPr>
            <a:r>
              <a:rPr lang="en-US" sz="3200" dirty="0">
                <a:solidFill>
                  <a:srgbClr val="7030A0"/>
                </a:solidFill>
                <a:latin typeface="Times New Roman" pitchFamily="18" charset="0"/>
                <a:cs typeface="Times New Roman" pitchFamily="18" charset="0"/>
              </a:rPr>
              <a:t>This is available in a fixed dose combination with adult tablets containing 30mg/320mg of DHA-PPQ</a:t>
            </a:r>
          </a:p>
          <a:p>
            <a:pPr>
              <a:buFont typeface="Wingdings" pitchFamily="2" charset="2"/>
              <a:buChar char="q"/>
            </a:pPr>
            <a:r>
              <a:rPr lang="en-US" sz="3200" dirty="0">
                <a:solidFill>
                  <a:srgbClr val="7030A0"/>
                </a:solidFill>
                <a:latin typeface="Times New Roman" pitchFamily="18" charset="0"/>
                <a:cs typeface="Times New Roman" pitchFamily="18" charset="0"/>
              </a:rPr>
              <a:t>Pediatric tablets containing  20mg/160mg of DHA-PPQ</a:t>
            </a:r>
          </a:p>
        </p:txBody>
      </p:sp>
    </p:spTree>
    <p:extLst>
      <p:ext uri="{BB962C8B-B14F-4D97-AF65-F5344CB8AC3E}">
        <p14:creationId xmlns:p14="http://schemas.microsoft.com/office/powerpoint/2010/main" val="6246917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5C6AE-9D73-4191-AD47-C8F0323DBBC1}"/>
              </a:ext>
            </a:extLst>
          </p:cNvPr>
          <p:cNvSpPr>
            <a:spLocks noGrp="1"/>
          </p:cNvSpPr>
          <p:nvPr>
            <p:ph type="title"/>
          </p:nvPr>
        </p:nvSpPr>
        <p:spPr>
          <a:xfrm>
            <a:off x="228600" y="1"/>
            <a:ext cx="11844338" cy="885824"/>
          </a:xfrm>
        </p:spPr>
        <p:txBody>
          <a:bodyPr>
            <a:normAutofit/>
          </a:bodyPr>
          <a:lstStyle/>
          <a:p>
            <a:r>
              <a:rPr lang="en-US" sz="4800" b="1" dirty="0">
                <a:solidFill>
                  <a:srgbClr val="FF0000"/>
                </a:solidFill>
                <a:latin typeface="Times New Roman" pitchFamily="18" charset="0"/>
                <a:cs typeface="Times New Roman" pitchFamily="18" charset="0"/>
              </a:rPr>
              <a:t>Dosage; Artemether Lumefantrine</a:t>
            </a:r>
          </a:p>
        </p:txBody>
      </p:sp>
      <p:graphicFrame>
        <p:nvGraphicFramePr>
          <p:cNvPr id="7" name="Content Placeholder 6">
            <a:extLst>
              <a:ext uri="{FF2B5EF4-FFF2-40B4-BE49-F238E27FC236}">
                <a16:creationId xmlns="" xmlns:a16="http://schemas.microsoft.com/office/drawing/2014/main" id="{4989A05F-4A5C-4D65-8C17-D2AC79B10DAA}"/>
              </a:ext>
            </a:extLst>
          </p:cNvPr>
          <p:cNvGraphicFramePr>
            <a:graphicFrameLocks noGrp="1"/>
          </p:cNvGraphicFramePr>
          <p:nvPr>
            <p:ph idx="1"/>
            <p:extLst>
              <p:ext uri="{D42A27DB-BD31-4B8C-83A1-F6EECF244321}">
                <p14:modId xmlns:p14="http://schemas.microsoft.com/office/powerpoint/2010/main" val="2247133880"/>
              </p:ext>
            </p:extLst>
          </p:nvPr>
        </p:nvGraphicFramePr>
        <p:xfrm>
          <a:off x="152396" y="1343026"/>
          <a:ext cx="11834816" cy="5514974"/>
        </p:xfrm>
        <a:graphic>
          <a:graphicData uri="http://schemas.openxmlformats.org/drawingml/2006/table">
            <a:tbl>
              <a:tblPr firstRow="1" bandRow="1">
                <a:tableStyleId>{5C22544A-7EE6-4342-B048-85BDC9FD1C3A}</a:tableStyleId>
              </a:tblPr>
              <a:tblGrid>
                <a:gridCol w="1479352">
                  <a:extLst>
                    <a:ext uri="{9D8B030D-6E8A-4147-A177-3AD203B41FA5}">
                      <a16:colId xmlns="" xmlns:a16="http://schemas.microsoft.com/office/drawing/2014/main" val="2038907829"/>
                    </a:ext>
                  </a:extLst>
                </a:gridCol>
                <a:gridCol w="1479352">
                  <a:extLst>
                    <a:ext uri="{9D8B030D-6E8A-4147-A177-3AD203B41FA5}">
                      <a16:colId xmlns="" xmlns:a16="http://schemas.microsoft.com/office/drawing/2014/main" val="1973385122"/>
                    </a:ext>
                  </a:extLst>
                </a:gridCol>
                <a:gridCol w="1479352">
                  <a:extLst>
                    <a:ext uri="{9D8B030D-6E8A-4147-A177-3AD203B41FA5}">
                      <a16:colId xmlns="" xmlns:a16="http://schemas.microsoft.com/office/drawing/2014/main" val="2434667603"/>
                    </a:ext>
                  </a:extLst>
                </a:gridCol>
                <a:gridCol w="1479352">
                  <a:extLst>
                    <a:ext uri="{9D8B030D-6E8A-4147-A177-3AD203B41FA5}">
                      <a16:colId xmlns="" xmlns:a16="http://schemas.microsoft.com/office/drawing/2014/main" val="3579749927"/>
                    </a:ext>
                  </a:extLst>
                </a:gridCol>
                <a:gridCol w="1479352">
                  <a:extLst>
                    <a:ext uri="{9D8B030D-6E8A-4147-A177-3AD203B41FA5}">
                      <a16:colId xmlns="" xmlns:a16="http://schemas.microsoft.com/office/drawing/2014/main" val="2832021690"/>
                    </a:ext>
                  </a:extLst>
                </a:gridCol>
                <a:gridCol w="1479352">
                  <a:extLst>
                    <a:ext uri="{9D8B030D-6E8A-4147-A177-3AD203B41FA5}">
                      <a16:colId xmlns="" xmlns:a16="http://schemas.microsoft.com/office/drawing/2014/main" val="2552704440"/>
                    </a:ext>
                  </a:extLst>
                </a:gridCol>
                <a:gridCol w="1479352">
                  <a:extLst>
                    <a:ext uri="{9D8B030D-6E8A-4147-A177-3AD203B41FA5}">
                      <a16:colId xmlns="" xmlns:a16="http://schemas.microsoft.com/office/drawing/2014/main" val="257553778"/>
                    </a:ext>
                  </a:extLst>
                </a:gridCol>
                <a:gridCol w="1479352">
                  <a:extLst>
                    <a:ext uri="{9D8B030D-6E8A-4147-A177-3AD203B41FA5}">
                      <a16:colId xmlns="" xmlns:a16="http://schemas.microsoft.com/office/drawing/2014/main" val="2949752924"/>
                    </a:ext>
                  </a:extLst>
                </a:gridCol>
              </a:tblGrid>
              <a:tr h="1010724">
                <a:tc>
                  <a:txBody>
                    <a:bodyPr/>
                    <a:lstStyle/>
                    <a:p>
                      <a:r>
                        <a:rPr lang="en-US" dirty="0"/>
                        <a:t>WEGHT IN KG</a:t>
                      </a:r>
                    </a:p>
                  </a:txBody>
                  <a:tcPr/>
                </a:tc>
                <a:tc>
                  <a:txBody>
                    <a:bodyPr/>
                    <a:lstStyle/>
                    <a:p>
                      <a:r>
                        <a:rPr lang="en-US" dirty="0"/>
                        <a:t>AGE IN YEARS</a:t>
                      </a:r>
                    </a:p>
                  </a:txBody>
                  <a:tcPr/>
                </a:tc>
                <a:tc gridSpan="6">
                  <a:txBody>
                    <a:bodyPr/>
                    <a:lstStyle/>
                    <a:p>
                      <a:r>
                        <a:rPr lang="en-US" dirty="0"/>
                        <a:t>NUMBER OF TABLETS PER DOSE</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4221368277"/>
                  </a:ext>
                </a:extLst>
              </a:tr>
              <a:tr h="585578">
                <a:tc>
                  <a:txBody>
                    <a:bodyPr/>
                    <a:lstStyle/>
                    <a:p>
                      <a:endParaRPr lang="en-US" dirty="0"/>
                    </a:p>
                  </a:txBody>
                  <a:tcPr/>
                </a:tc>
                <a:tc>
                  <a:txBody>
                    <a:bodyPr/>
                    <a:lstStyle/>
                    <a:p>
                      <a:endParaRPr lang="en-US"/>
                    </a:p>
                  </a:txBody>
                  <a:tcPr/>
                </a:tc>
                <a:tc gridSpan="2">
                  <a:txBody>
                    <a:bodyPr/>
                    <a:lstStyle/>
                    <a:p>
                      <a:r>
                        <a:rPr lang="en-US" b="0" dirty="0"/>
                        <a:t>                  day 1</a:t>
                      </a:r>
                    </a:p>
                  </a:txBody>
                  <a:tcPr/>
                </a:tc>
                <a:tc hMerge="1">
                  <a:txBody>
                    <a:bodyPr/>
                    <a:lstStyle/>
                    <a:p>
                      <a:endParaRPr lang="en-US"/>
                    </a:p>
                  </a:txBody>
                  <a:tcPr/>
                </a:tc>
                <a:tc gridSpan="2">
                  <a:txBody>
                    <a:bodyPr/>
                    <a:lstStyle/>
                    <a:p>
                      <a:r>
                        <a:rPr lang="en-US" dirty="0"/>
                        <a:t>                day 2</a:t>
                      </a:r>
                    </a:p>
                  </a:txBody>
                  <a:tcPr/>
                </a:tc>
                <a:tc hMerge="1">
                  <a:txBody>
                    <a:bodyPr/>
                    <a:lstStyle/>
                    <a:p>
                      <a:endParaRPr lang="en-US"/>
                    </a:p>
                  </a:txBody>
                  <a:tcPr/>
                </a:tc>
                <a:tc gridSpan="2">
                  <a:txBody>
                    <a:bodyPr/>
                    <a:lstStyle/>
                    <a:p>
                      <a:r>
                        <a:rPr lang="en-US" dirty="0"/>
                        <a:t>               day 3</a:t>
                      </a:r>
                    </a:p>
                  </a:txBody>
                  <a:tcPr/>
                </a:tc>
                <a:tc hMerge="1">
                  <a:txBody>
                    <a:bodyPr/>
                    <a:lstStyle/>
                    <a:p>
                      <a:endParaRPr lang="en-US" dirty="0"/>
                    </a:p>
                  </a:txBody>
                  <a:tcPr/>
                </a:tc>
                <a:extLst>
                  <a:ext uri="{0D108BD9-81ED-4DB2-BD59-A6C34878D82A}">
                    <a16:rowId xmlns="" xmlns:a16="http://schemas.microsoft.com/office/drawing/2014/main" val="2735488797"/>
                  </a:ext>
                </a:extLst>
              </a:tr>
              <a:tr h="726068">
                <a:tc>
                  <a:txBody>
                    <a:bodyPr/>
                    <a:lstStyle/>
                    <a:p>
                      <a:endParaRPr lang="en-US"/>
                    </a:p>
                  </a:txBody>
                  <a:tcPr/>
                </a:tc>
                <a:tc>
                  <a:txBody>
                    <a:bodyPr/>
                    <a:lstStyle/>
                    <a:p>
                      <a:endParaRPr lang="en-US"/>
                    </a:p>
                  </a:txBody>
                  <a:tcPr/>
                </a:tc>
                <a:tc>
                  <a:txBody>
                    <a:bodyPr/>
                    <a:lstStyle/>
                    <a:p>
                      <a:r>
                        <a:rPr lang="en-US" dirty="0"/>
                        <a:t>1</a:t>
                      </a:r>
                      <a:r>
                        <a:rPr lang="en-US" baseline="30000" dirty="0"/>
                        <a:t>st</a:t>
                      </a:r>
                      <a:r>
                        <a:rPr lang="en-US" dirty="0"/>
                        <a:t> dose</a:t>
                      </a:r>
                    </a:p>
                  </a:txBody>
                  <a:tcPr/>
                </a:tc>
                <a:tc>
                  <a:txBody>
                    <a:bodyPr/>
                    <a:lstStyle/>
                    <a:p>
                      <a:r>
                        <a:rPr lang="en-US" dirty="0"/>
                        <a:t>8hours</a:t>
                      </a:r>
                    </a:p>
                  </a:txBody>
                  <a:tcPr/>
                </a:tc>
                <a:tc>
                  <a:txBody>
                    <a:bodyPr/>
                    <a:lstStyle/>
                    <a:p>
                      <a:r>
                        <a:rPr lang="en-US" dirty="0"/>
                        <a:t>24hours</a:t>
                      </a:r>
                    </a:p>
                  </a:txBody>
                  <a:tcPr/>
                </a:tc>
                <a:tc>
                  <a:txBody>
                    <a:bodyPr/>
                    <a:lstStyle/>
                    <a:p>
                      <a:r>
                        <a:rPr lang="en-US" dirty="0"/>
                        <a:t>36hours</a:t>
                      </a:r>
                    </a:p>
                  </a:txBody>
                  <a:tcPr/>
                </a:tc>
                <a:tc>
                  <a:txBody>
                    <a:bodyPr/>
                    <a:lstStyle/>
                    <a:p>
                      <a:r>
                        <a:rPr lang="en-US" dirty="0"/>
                        <a:t>48 hours</a:t>
                      </a:r>
                    </a:p>
                  </a:txBody>
                  <a:tcPr/>
                </a:tc>
                <a:tc>
                  <a:txBody>
                    <a:bodyPr/>
                    <a:lstStyle/>
                    <a:p>
                      <a:r>
                        <a:rPr lang="en-US" dirty="0"/>
                        <a:t>60 hours</a:t>
                      </a:r>
                    </a:p>
                  </a:txBody>
                  <a:tcPr/>
                </a:tc>
                <a:extLst>
                  <a:ext uri="{0D108BD9-81ED-4DB2-BD59-A6C34878D82A}">
                    <a16:rowId xmlns="" xmlns:a16="http://schemas.microsoft.com/office/drawing/2014/main" val="1120512320"/>
                  </a:ext>
                </a:extLst>
              </a:tr>
              <a:tr h="1010724">
                <a:tc>
                  <a:txBody>
                    <a:bodyPr/>
                    <a:lstStyle/>
                    <a:p>
                      <a:r>
                        <a:rPr lang="en-US" dirty="0"/>
                        <a:t>5-14</a:t>
                      </a:r>
                    </a:p>
                  </a:txBody>
                  <a:tcPr/>
                </a:tc>
                <a:tc>
                  <a:txBody>
                    <a:bodyPr/>
                    <a:lstStyle/>
                    <a:p>
                      <a:r>
                        <a:rPr lang="en-US" dirty="0"/>
                        <a:t>5/12- 3 years</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 xmlns:a16="http://schemas.microsoft.com/office/drawing/2014/main" val="2968908615"/>
                  </a:ext>
                </a:extLst>
              </a:tr>
              <a:tr h="585578">
                <a:tc>
                  <a:txBody>
                    <a:bodyPr/>
                    <a:lstStyle/>
                    <a:p>
                      <a:r>
                        <a:rPr lang="en-US" dirty="0"/>
                        <a:t>15-24</a:t>
                      </a:r>
                    </a:p>
                  </a:txBody>
                  <a:tcPr/>
                </a:tc>
                <a:tc>
                  <a:txBody>
                    <a:bodyPr/>
                    <a:lstStyle/>
                    <a:p>
                      <a:r>
                        <a:rPr lang="en-US" dirty="0"/>
                        <a:t>3-7 years</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 xmlns:a16="http://schemas.microsoft.com/office/drawing/2014/main" val="486829840"/>
                  </a:ext>
                </a:extLst>
              </a:tr>
              <a:tr h="585578">
                <a:tc>
                  <a:txBody>
                    <a:bodyPr/>
                    <a:lstStyle/>
                    <a:p>
                      <a:r>
                        <a:rPr lang="en-US" dirty="0"/>
                        <a:t>25-34</a:t>
                      </a:r>
                    </a:p>
                  </a:txBody>
                  <a:tcPr/>
                </a:tc>
                <a:tc>
                  <a:txBody>
                    <a:bodyPr/>
                    <a:lstStyle/>
                    <a:p>
                      <a:r>
                        <a:rPr lang="en-US" dirty="0"/>
                        <a:t>8-11 years</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 xmlns:a16="http://schemas.microsoft.com/office/drawing/2014/main" val="3910533423"/>
                  </a:ext>
                </a:extLst>
              </a:tr>
              <a:tr h="1010724">
                <a:tc>
                  <a:txBody>
                    <a:bodyPr/>
                    <a:lstStyle/>
                    <a:p>
                      <a:r>
                        <a:rPr lang="en-US" dirty="0"/>
                        <a:t>Above 34</a:t>
                      </a:r>
                    </a:p>
                  </a:txBody>
                  <a:tcPr/>
                </a:tc>
                <a:tc>
                  <a:txBody>
                    <a:bodyPr/>
                    <a:lstStyle/>
                    <a:p>
                      <a:r>
                        <a:rPr lang="en-US" dirty="0"/>
                        <a:t>Above 12 years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 xmlns:a16="http://schemas.microsoft.com/office/drawing/2014/main" val="1151656986"/>
                  </a:ext>
                </a:extLst>
              </a:tr>
            </a:tbl>
          </a:graphicData>
        </a:graphic>
      </p:graphicFrame>
    </p:spTree>
    <p:extLst>
      <p:ext uri="{BB962C8B-B14F-4D97-AF65-F5344CB8AC3E}">
        <p14:creationId xmlns:p14="http://schemas.microsoft.com/office/powerpoint/2010/main" val="24382362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789AB-53A1-49BD-BCCB-93DCA1C39BCA}"/>
              </a:ext>
            </a:extLst>
          </p:cNvPr>
          <p:cNvSpPr>
            <a:spLocks noGrp="1"/>
          </p:cNvSpPr>
          <p:nvPr>
            <p:ph type="title"/>
          </p:nvPr>
        </p:nvSpPr>
        <p:spPr>
          <a:xfrm>
            <a:off x="142875" y="114301"/>
            <a:ext cx="11210925" cy="914399"/>
          </a:xfrm>
        </p:spPr>
        <p:txBody>
          <a:bodyPr>
            <a:normAutofit/>
          </a:bodyPr>
          <a:lstStyle/>
          <a:p>
            <a:r>
              <a:rPr lang="en-US" sz="4800" dirty="0">
                <a:solidFill>
                  <a:srgbClr val="FF0000"/>
                </a:solidFill>
                <a:latin typeface="Times New Roman" pitchFamily="18" charset="0"/>
                <a:cs typeface="Times New Roman" pitchFamily="18" charset="0"/>
              </a:rPr>
              <a:t>       </a:t>
            </a:r>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nti-malaria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8F5D57C-27C3-4993-9677-6765103A9227}"/>
              </a:ext>
            </a:extLst>
          </p:cNvPr>
          <p:cNvSpPr>
            <a:spLocks noGrp="1"/>
          </p:cNvSpPr>
          <p:nvPr>
            <p:ph idx="1"/>
          </p:nvPr>
        </p:nvSpPr>
        <p:spPr>
          <a:xfrm>
            <a:off x="128587" y="1071563"/>
            <a:ext cx="11915775" cy="5657850"/>
          </a:xfrm>
        </p:spPr>
        <p:txBody>
          <a:bodyPr/>
          <a:lstStyle/>
          <a:p>
            <a:endParaRPr lang="en-US" dirty="0" smtClean="0"/>
          </a:p>
          <a:p>
            <a:pPr>
              <a:buFont typeface="Wingdings" pitchFamily="2" charset="2"/>
              <a:buChar char="q"/>
            </a:pPr>
            <a:r>
              <a:rPr lang="en-US" sz="3200" dirty="0" smtClean="0">
                <a:solidFill>
                  <a:srgbClr val="7030A0"/>
                </a:solidFill>
                <a:latin typeface="Times New Roman" pitchFamily="18" charset="0"/>
                <a:cs typeface="Times New Roman" pitchFamily="18" charset="0"/>
              </a:rPr>
              <a:t>Other  </a:t>
            </a:r>
            <a:r>
              <a:rPr lang="en-US" sz="3200" dirty="0">
                <a:solidFill>
                  <a:srgbClr val="7030A0"/>
                </a:solidFill>
                <a:latin typeface="Times New Roman" pitchFamily="18" charset="0"/>
                <a:cs typeface="Times New Roman" pitchFamily="18" charset="0"/>
              </a:rPr>
              <a:t>anti-malarial drugs for uncomplicated malaria are;</a:t>
            </a:r>
          </a:p>
          <a:p>
            <a:pPr>
              <a:buFont typeface="Wingdings" pitchFamily="2" charset="2"/>
              <a:buChar char="q"/>
            </a:pPr>
            <a:r>
              <a:rPr lang="en-US" sz="3200" dirty="0">
                <a:solidFill>
                  <a:srgbClr val="7030A0"/>
                </a:solidFill>
                <a:latin typeface="Times New Roman" pitchFamily="18" charset="0"/>
                <a:cs typeface="Times New Roman" pitchFamily="18" charset="0"/>
              </a:rPr>
              <a:t>Amodiaquine plus artesunate</a:t>
            </a:r>
          </a:p>
          <a:p>
            <a:pPr>
              <a:buFont typeface="Wingdings" pitchFamily="2" charset="2"/>
              <a:buChar char="q"/>
            </a:pPr>
            <a:r>
              <a:rPr lang="en-US" sz="3200" dirty="0">
                <a:solidFill>
                  <a:srgbClr val="7030A0"/>
                </a:solidFill>
                <a:latin typeface="Times New Roman" pitchFamily="18" charset="0"/>
                <a:cs typeface="Times New Roman" pitchFamily="18" charset="0"/>
              </a:rPr>
              <a:t>Mefloquine plus artesunate</a:t>
            </a:r>
          </a:p>
          <a:p>
            <a:pPr>
              <a:buFont typeface="Wingdings" pitchFamily="2" charset="2"/>
              <a:buChar char="q"/>
            </a:pPr>
            <a:r>
              <a:rPr lang="en-US" sz="3200" dirty="0">
                <a:solidFill>
                  <a:srgbClr val="7030A0"/>
                </a:solidFill>
                <a:latin typeface="Times New Roman" pitchFamily="18" charset="0"/>
                <a:cs typeface="Times New Roman" pitchFamily="18" charset="0"/>
              </a:rPr>
              <a:t>Halofantrine (halfan)  .this drug can cause arrhythmias, and is contraindicated in patients with heart disease.</a:t>
            </a:r>
          </a:p>
        </p:txBody>
      </p:sp>
    </p:spTree>
    <p:extLst>
      <p:ext uri="{BB962C8B-B14F-4D97-AF65-F5344CB8AC3E}">
        <p14:creationId xmlns:p14="http://schemas.microsoft.com/office/powerpoint/2010/main" val="41269381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46A5AD-CDA5-486F-83EF-13E49C8CE949}"/>
              </a:ext>
            </a:extLst>
          </p:cNvPr>
          <p:cNvSpPr>
            <a:spLocks noGrp="1"/>
          </p:cNvSpPr>
          <p:nvPr>
            <p:ph type="title"/>
          </p:nvPr>
        </p:nvSpPr>
        <p:spPr>
          <a:xfrm>
            <a:off x="114300" y="100013"/>
            <a:ext cx="12077700" cy="928687"/>
          </a:xfrm>
        </p:spPr>
        <p:txBody>
          <a:bodyPr/>
          <a:lstStyle/>
          <a:p>
            <a:r>
              <a:rPr lang="en-US" b="1" dirty="0"/>
              <a:t>   </a:t>
            </a:r>
            <a:r>
              <a:rPr lang="en-US" sz="5400" b="1" dirty="0" smtClean="0">
                <a:solidFill>
                  <a:srgbClr val="FF0000"/>
                </a:solidFill>
                <a:latin typeface="Times New Roman" pitchFamily="18" charset="0"/>
                <a:cs typeface="Times New Roman" pitchFamily="18" charset="0"/>
              </a:rPr>
              <a:t>Quinine </a:t>
            </a:r>
            <a:r>
              <a:rPr lang="en-US" b="1" dirty="0" smtClean="0"/>
              <a:t>               </a:t>
            </a:r>
            <a:endParaRPr lang="en-US" b="1" dirty="0"/>
          </a:p>
        </p:txBody>
      </p:sp>
      <p:sp>
        <p:nvSpPr>
          <p:cNvPr id="3" name="Content Placeholder 2">
            <a:extLst>
              <a:ext uri="{FF2B5EF4-FFF2-40B4-BE49-F238E27FC236}">
                <a16:creationId xmlns="" xmlns:a16="http://schemas.microsoft.com/office/drawing/2014/main" id="{8F81CC1E-741C-4BA1-9AD2-DDC328DEF166}"/>
              </a:ext>
            </a:extLst>
          </p:cNvPr>
          <p:cNvSpPr>
            <a:spLocks noGrp="1"/>
          </p:cNvSpPr>
          <p:nvPr>
            <p:ph idx="1"/>
          </p:nvPr>
        </p:nvSpPr>
        <p:spPr>
          <a:xfrm>
            <a:off x="142875" y="1057274"/>
            <a:ext cx="11944350" cy="5686425"/>
          </a:xfrm>
        </p:spPr>
        <p:txBody>
          <a:bodyPr/>
          <a:lstStyle/>
          <a:p>
            <a:pPr>
              <a:buFont typeface="Wingdings" pitchFamily="2" charset="2"/>
              <a:buChar char="ü"/>
            </a:pPr>
            <a:r>
              <a:rPr lang="en-US" sz="3200" dirty="0">
                <a:solidFill>
                  <a:srgbClr val="7030A0"/>
                </a:solidFill>
                <a:latin typeface="Times New Roman" pitchFamily="18" charset="0"/>
                <a:cs typeface="Times New Roman" pitchFamily="18" charset="0"/>
              </a:rPr>
              <a:t>Quinine is an alkaloid derived from cinchona tree. </a:t>
            </a:r>
          </a:p>
          <a:p>
            <a:pPr marL="0" indent="0">
              <a:buNone/>
            </a:pPr>
            <a:r>
              <a:rPr lang="en-US" sz="3200" b="1" dirty="0" smtClean="0">
                <a:solidFill>
                  <a:srgbClr val="7030A0"/>
                </a:solidFill>
                <a:latin typeface="Times New Roman" pitchFamily="18" charset="0"/>
                <a:cs typeface="Times New Roman" pitchFamily="18" charset="0"/>
              </a:rPr>
              <a:t>			Indication </a:t>
            </a:r>
            <a:endParaRPr lang="en-US" sz="3200" b="1"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Reserved for severe and complicated malaria.</a:t>
            </a:r>
          </a:p>
          <a:p>
            <a:pPr marL="0" indent="0">
              <a:buNone/>
            </a:pPr>
            <a:r>
              <a:rPr lang="en-US" sz="3200" b="1" dirty="0" smtClean="0">
                <a:solidFill>
                  <a:srgbClr val="7030A0"/>
                </a:solidFill>
                <a:latin typeface="Times New Roman" pitchFamily="18" charset="0"/>
                <a:cs typeface="Times New Roman" pitchFamily="18" charset="0"/>
              </a:rPr>
              <a:t>		Pharmacodynamics/mechanism </a:t>
            </a:r>
            <a:r>
              <a:rPr lang="en-US" sz="3200" b="1" dirty="0">
                <a:solidFill>
                  <a:srgbClr val="7030A0"/>
                </a:solidFill>
                <a:latin typeface="Times New Roman" pitchFamily="18" charset="0"/>
                <a:cs typeface="Times New Roman" pitchFamily="18" charset="0"/>
              </a:rPr>
              <a:t>of action</a:t>
            </a:r>
          </a:p>
          <a:p>
            <a:pPr>
              <a:buFont typeface="Wingdings" pitchFamily="2" charset="2"/>
              <a:buChar char="ü"/>
            </a:pPr>
            <a:r>
              <a:rPr lang="en-US" sz="3600" dirty="0">
                <a:solidFill>
                  <a:srgbClr val="7030A0"/>
                </a:solidFill>
                <a:latin typeface="Times New Roman" pitchFamily="18" charset="0"/>
                <a:cs typeface="Times New Roman" pitchFamily="18" charset="0"/>
              </a:rPr>
              <a:t>It binds to plasmodium DNA to prevent protein synthesis but its exact mode of action remains uncertain.</a:t>
            </a:r>
          </a:p>
          <a:p>
            <a:pPr>
              <a:buFont typeface="Wingdings" pitchFamily="2" charset="2"/>
              <a:buChar char="ü"/>
            </a:pPr>
            <a:r>
              <a:rPr lang="en-US" sz="3600" dirty="0">
                <a:solidFill>
                  <a:srgbClr val="7030A0"/>
                </a:solidFill>
                <a:latin typeface="Times New Roman" pitchFamily="18" charset="0"/>
                <a:cs typeface="Times New Roman" pitchFamily="18" charset="0"/>
              </a:rPr>
              <a:t>It is used to treat plasmodium falciparum in areas of multiple drug resistant</a:t>
            </a:r>
            <a:r>
              <a:rPr lang="en-US" sz="3200" dirty="0"/>
              <a:t>. </a:t>
            </a:r>
          </a:p>
        </p:txBody>
      </p:sp>
    </p:spTree>
    <p:extLst>
      <p:ext uri="{BB962C8B-B14F-4D97-AF65-F5344CB8AC3E}">
        <p14:creationId xmlns:p14="http://schemas.microsoft.com/office/powerpoint/2010/main" val="22740667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F627F-636A-410A-AC21-689FCAC5B050}"/>
              </a:ext>
            </a:extLst>
          </p:cNvPr>
          <p:cNvSpPr>
            <a:spLocks noGrp="1"/>
          </p:cNvSpPr>
          <p:nvPr>
            <p:ph type="title"/>
          </p:nvPr>
        </p:nvSpPr>
        <p:spPr>
          <a:xfrm>
            <a:off x="214313" y="-485775"/>
            <a:ext cx="11139487" cy="1000125"/>
          </a:xfrm>
        </p:spPr>
        <p:txBody>
          <a:bodyPr>
            <a:normAutofit fontScale="90000"/>
          </a:bodyPr>
          <a:lstStyle/>
          <a:p>
            <a:r>
              <a:rPr lang="en-US" dirty="0"/>
              <a:t>                                                                               </a:t>
            </a:r>
            <a:r>
              <a:rPr lang="en-US" sz="4800" b="1" dirty="0">
                <a:solidFill>
                  <a:srgbClr val="FF0000"/>
                </a:solidFill>
                <a:latin typeface="Times New Roman" pitchFamily="18" charset="0"/>
                <a:cs typeface="Times New Roman" pitchFamily="18" charset="0"/>
              </a:rPr>
              <a:t>P</a:t>
            </a:r>
            <a:r>
              <a:rPr lang="en-US" sz="4800" b="1" dirty="0" smtClean="0">
                <a:solidFill>
                  <a:srgbClr val="FF0000"/>
                </a:solidFill>
                <a:latin typeface="Times New Roman" pitchFamily="18" charset="0"/>
                <a:cs typeface="Times New Roman" pitchFamily="18" charset="0"/>
              </a:rPr>
              <a:t>harmacokinetics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5A743BC-8D37-4D40-88A5-C3AF6EEDDD78}"/>
              </a:ext>
            </a:extLst>
          </p:cNvPr>
          <p:cNvSpPr>
            <a:spLocks noGrp="1"/>
          </p:cNvSpPr>
          <p:nvPr>
            <p:ph idx="1"/>
          </p:nvPr>
        </p:nvSpPr>
        <p:spPr>
          <a:xfrm>
            <a:off x="128587" y="700088"/>
            <a:ext cx="11958637" cy="6157911"/>
          </a:xfrm>
        </p:spPr>
        <p:txBody>
          <a:bodyPr>
            <a:no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Quinine is well absorbed in the gut  but absorption is delayed by antacids. It can be given via slow IV Infusion.</a:t>
            </a:r>
          </a:p>
          <a:p>
            <a:pPr>
              <a:buFont typeface="Wingdings" pitchFamily="2" charset="2"/>
              <a:buChar char="Ø"/>
            </a:pPr>
            <a:r>
              <a:rPr lang="en-US" sz="3200" dirty="0">
                <a:solidFill>
                  <a:srgbClr val="7030A0"/>
                </a:solidFill>
                <a:latin typeface="Times New Roman" pitchFamily="18" charset="0"/>
                <a:cs typeface="Times New Roman" pitchFamily="18" charset="0"/>
              </a:rPr>
              <a:t>Metabolism occurs in the liver, the excretion is in the kidneys.</a:t>
            </a:r>
          </a:p>
          <a:p>
            <a:pPr>
              <a:buFont typeface="Wingdings" pitchFamily="2" charset="2"/>
              <a:buChar char="Ø"/>
            </a:pPr>
            <a:r>
              <a:rPr lang="en-US" sz="3200" dirty="0">
                <a:solidFill>
                  <a:srgbClr val="7030A0"/>
                </a:solidFill>
                <a:latin typeface="Times New Roman" pitchFamily="18" charset="0"/>
                <a:cs typeface="Times New Roman" pitchFamily="18" charset="0"/>
              </a:rPr>
              <a:t>It is used for the treat of chloroquine resistant  P . falciparum often With Combination Of Pyrimethamine/ Sulfadoxine </a:t>
            </a: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Side  </a:t>
            </a:r>
            <a:r>
              <a:rPr lang="en-US" sz="3200" b="1" i="1" dirty="0">
                <a:solidFill>
                  <a:srgbClr val="7030A0"/>
                </a:solidFill>
                <a:latin typeface="Times New Roman" pitchFamily="18" charset="0"/>
                <a:cs typeface="Times New Roman" pitchFamily="18" charset="0"/>
              </a:rPr>
              <a:t>E</a:t>
            </a:r>
            <a:r>
              <a:rPr lang="en-US" sz="3200" b="1" i="1" dirty="0" smtClean="0">
                <a:solidFill>
                  <a:srgbClr val="7030A0"/>
                </a:solidFill>
                <a:latin typeface="Times New Roman" pitchFamily="18" charset="0"/>
                <a:cs typeface="Times New Roman" pitchFamily="18" charset="0"/>
              </a:rPr>
              <a:t>ffects </a:t>
            </a:r>
            <a:endParaRPr lang="en-US" sz="3200" b="1" i="1"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H</a:t>
            </a:r>
            <a:r>
              <a:rPr lang="en-US" sz="3200" dirty="0" smtClean="0">
                <a:solidFill>
                  <a:srgbClr val="7030A0"/>
                </a:solidFill>
                <a:latin typeface="Times New Roman" pitchFamily="18" charset="0"/>
                <a:cs typeface="Times New Roman" pitchFamily="18" charset="0"/>
              </a:rPr>
              <a:t>as </a:t>
            </a:r>
            <a:r>
              <a:rPr lang="en-US" sz="3200" dirty="0">
                <a:solidFill>
                  <a:srgbClr val="7030A0"/>
                </a:solidFill>
                <a:latin typeface="Times New Roman" pitchFamily="18" charset="0"/>
                <a:cs typeface="Times New Roman" pitchFamily="18" charset="0"/>
              </a:rPr>
              <a:t>a low therapeutic widow and it produces effects in the skeletal muscles  and can cause; </a:t>
            </a:r>
            <a:r>
              <a:rPr lang="en-US" sz="3200" b="1" dirty="0">
                <a:solidFill>
                  <a:srgbClr val="7030A0"/>
                </a:solidFill>
                <a:latin typeface="Times New Roman" pitchFamily="18" charset="0"/>
                <a:cs typeface="Times New Roman" pitchFamily="18" charset="0"/>
              </a:rPr>
              <a:t>GI irritation, renal damage, hemolytic anemia </a:t>
            </a:r>
            <a:r>
              <a:rPr lang="en-US" sz="3200" dirty="0">
                <a:solidFill>
                  <a:srgbClr val="7030A0"/>
                </a:solidFill>
                <a:latin typeface="Times New Roman" pitchFamily="18" charset="0"/>
                <a:cs typeface="Times New Roman" pitchFamily="18" charset="0"/>
              </a:rPr>
              <a:t>(rarely)associated with “</a:t>
            </a:r>
            <a:r>
              <a:rPr lang="en-US" sz="3200" b="1" dirty="0">
                <a:solidFill>
                  <a:srgbClr val="7030A0"/>
                </a:solidFill>
                <a:latin typeface="Times New Roman" pitchFamily="18" charset="0"/>
                <a:cs typeface="Times New Roman" pitchFamily="18" charset="0"/>
              </a:rPr>
              <a:t>black water fever</a:t>
            </a:r>
            <a:r>
              <a:rPr lang="en-US" sz="3200" dirty="0">
                <a:solidFill>
                  <a:srgbClr val="7030A0"/>
                </a:solidFill>
                <a:latin typeface="Times New Roman" pitchFamily="18" charset="0"/>
                <a:cs typeface="Times New Roman" pitchFamily="18" charset="0"/>
              </a:rPr>
              <a:t>” in previously sensitized patients.</a:t>
            </a:r>
          </a:p>
          <a:p>
            <a:pPr>
              <a:buFont typeface="Wingdings" pitchFamily="2" charset="2"/>
              <a:buChar char="Ø"/>
            </a:pPr>
            <a:r>
              <a:rPr lang="en-US" sz="3200" dirty="0">
                <a:solidFill>
                  <a:srgbClr val="7030A0"/>
                </a:solidFill>
                <a:latin typeface="Times New Roman" pitchFamily="18" charset="0"/>
                <a:cs typeface="Times New Roman" pitchFamily="18" charset="0"/>
              </a:rPr>
              <a:t>B</a:t>
            </a:r>
            <a:r>
              <a:rPr lang="en-US" sz="3200" dirty="0" smtClean="0">
                <a:solidFill>
                  <a:srgbClr val="7030A0"/>
                </a:solidFill>
                <a:latin typeface="Times New Roman" pitchFamily="18" charset="0"/>
                <a:cs typeface="Times New Roman" pitchFamily="18" charset="0"/>
              </a:rPr>
              <a:t>lack </a:t>
            </a:r>
            <a:r>
              <a:rPr lang="en-US" sz="3200" dirty="0">
                <a:solidFill>
                  <a:srgbClr val="7030A0"/>
                </a:solidFill>
                <a:latin typeface="Times New Roman" pitchFamily="18" charset="0"/>
                <a:cs typeface="Times New Roman" pitchFamily="18" charset="0"/>
              </a:rPr>
              <a:t>water fever has a fatality rate of 25% due to intravascular coagulation and renal failure.</a:t>
            </a:r>
          </a:p>
        </p:txBody>
      </p:sp>
    </p:spTree>
    <p:extLst>
      <p:ext uri="{BB962C8B-B14F-4D97-AF65-F5344CB8AC3E}">
        <p14:creationId xmlns:p14="http://schemas.microsoft.com/office/powerpoint/2010/main" val="28666459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346A6-58D4-43C4-8D53-61384F96071F}"/>
              </a:ext>
            </a:extLst>
          </p:cNvPr>
          <p:cNvSpPr>
            <a:spLocks noGrp="1"/>
          </p:cNvSpPr>
          <p:nvPr>
            <p:ph type="title"/>
          </p:nvPr>
        </p:nvSpPr>
        <p:spPr>
          <a:xfrm>
            <a:off x="142875" y="1"/>
            <a:ext cx="11210925" cy="1028699"/>
          </a:xfrm>
        </p:spPr>
        <p:txBody>
          <a:bodyPr>
            <a:normAutofit/>
          </a:bodyPr>
          <a:lstStyle/>
          <a:p>
            <a:r>
              <a:rPr lang="en-US" sz="4800" b="1" dirty="0" smtClean="0">
                <a:solidFill>
                  <a:srgbClr val="FF0000"/>
                </a:solidFill>
                <a:latin typeface="Times New Roman" pitchFamily="18" charset="0"/>
                <a:cs typeface="Times New Roman" pitchFamily="18" charset="0"/>
              </a:rPr>
              <a:t>Side </a:t>
            </a:r>
            <a:r>
              <a:rPr lang="en-US" sz="4800" b="1" dirty="0">
                <a:solidFill>
                  <a:srgbClr val="FF0000"/>
                </a:solidFill>
                <a:latin typeface="Times New Roman" pitchFamily="18" charset="0"/>
                <a:cs typeface="Times New Roman" pitchFamily="18" charset="0"/>
              </a:rPr>
              <a:t>effects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BD527B3-E2CC-4ADD-9976-EE6952ADD03A}"/>
              </a:ext>
            </a:extLst>
          </p:cNvPr>
          <p:cNvSpPr>
            <a:spLocks noGrp="1"/>
          </p:cNvSpPr>
          <p:nvPr>
            <p:ph idx="1"/>
          </p:nvPr>
        </p:nvSpPr>
        <p:spPr>
          <a:xfrm>
            <a:off x="157163" y="985838"/>
            <a:ext cx="11915775" cy="5729287"/>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Hypotension</a:t>
            </a:r>
          </a:p>
          <a:p>
            <a:pPr>
              <a:buFont typeface="Wingdings" pitchFamily="2" charset="2"/>
              <a:buChar char="ü"/>
            </a:pPr>
            <a:r>
              <a:rPr lang="en-US" sz="3200" dirty="0">
                <a:solidFill>
                  <a:srgbClr val="7030A0"/>
                </a:solidFill>
                <a:latin typeface="Times New Roman" pitchFamily="18" charset="0"/>
                <a:cs typeface="Times New Roman" pitchFamily="18" charset="0"/>
              </a:rPr>
              <a:t>Hypoglycemia</a:t>
            </a:r>
          </a:p>
          <a:p>
            <a:pPr>
              <a:buFont typeface="Wingdings" pitchFamily="2" charset="2"/>
              <a:buChar char="ü"/>
            </a:pPr>
            <a:r>
              <a:rPr lang="en-US" sz="3200" dirty="0" err="1">
                <a:solidFill>
                  <a:srgbClr val="7030A0"/>
                </a:solidFill>
                <a:latin typeface="Times New Roman" pitchFamily="18" charset="0"/>
                <a:cs typeface="Times New Roman" pitchFamily="18" charset="0"/>
              </a:rPr>
              <a:t>Cinchonism</a:t>
            </a:r>
            <a:endParaRPr lang="en-US" sz="3200" dirty="0">
              <a:solidFill>
                <a:srgbClr val="7030A0"/>
              </a:solidFill>
              <a:latin typeface="Times New Roman" pitchFamily="18" charset="0"/>
              <a:cs typeface="Times New Roman" pitchFamily="18" charset="0"/>
            </a:endParaRPr>
          </a:p>
          <a:p>
            <a:pPr marL="0" indent="0">
              <a:buNone/>
            </a:pPr>
            <a:r>
              <a:rPr lang="en-US" b="1" dirty="0" smtClean="0"/>
              <a:t>				</a:t>
            </a:r>
            <a:r>
              <a:rPr lang="en-US" sz="3200" b="1" dirty="0" smtClean="0">
                <a:solidFill>
                  <a:srgbClr val="FF0000"/>
                </a:solidFill>
                <a:latin typeface="Times New Roman" pitchFamily="18" charset="0"/>
                <a:cs typeface="Times New Roman" pitchFamily="18" charset="0"/>
              </a:rPr>
              <a:t>Dosage</a:t>
            </a:r>
            <a:r>
              <a:rPr lang="en-US" sz="3200" b="1" dirty="0">
                <a:solidFill>
                  <a:srgbClr val="7030A0"/>
                </a:solidFill>
                <a:latin typeface="Times New Roman" pitchFamily="18" charset="0"/>
                <a:cs typeface="Times New Roman" pitchFamily="18" charset="0"/>
              </a:rPr>
              <a:t>;</a:t>
            </a:r>
          </a:p>
          <a:p>
            <a:pPr marL="0" indent="0">
              <a:buNone/>
            </a:pPr>
            <a:r>
              <a:rPr lang="en-US" sz="3200" dirty="0">
                <a:solidFill>
                  <a:srgbClr val="7030A0"/>
                </a:solidFill>
                <a:latin typeface="Times New Roman" pitchFamily="18" charset="0"/>
                <a:cs typeface="Times New Roman" pitchFamily="18" charset="0"/>
              </a:rPr>
              <a:t>Loading dose IV Quinine  20mg/kg body wt. in 500mls of 5% or 10% dextrose (MAX 1200MG) for 4 hours then 10mg/kg body wt. as intravenous infusion in 500mls of 5% or 10% dextrose to run for 4hrs every 8 hourly ( maximum 600mgs)</a:t>
            </a:r>
          </a:p>
          <a:p>
            <a:pPr marL="0" indent="0">
              <a:buNone/>
            </a:pPr>
            <a:r>
              <a:rPr lang="en-US" sz="3200" dirty="0">
                <a:solidFill>
                  <a:srgbClr val="7030A0"/>
                </a:solidFill>
                <a:latin typeface="Times New Roman" pitchFamily="18" charset="0"/>
                <a:cs typeface="Times New Roman" pitchFamily="18" charset="0"/>
              </a:rPr>
              <a:t>After  3 IV doses of quinine, one should try to change into oral  treatment and treatment should continue for 7 days.</a:t>
            </a:r>
          </a:p>
        </p:txBody>
      </p:sp>
    </p:spTree>
    <p:extLst>
      <p:ext uri="{BB962C8B-B14F-4D97-AF65-F5344CB8AC3E}">
        <p14:creationId xmlns:p14="http://schemas.microsoft.com/office/powerpoint/2010/main" val="16402823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1116C-59AA-4D70-8F70-8A8462BCC1B6}"/>
              </a:ext>
            </a:extLst>
          </p:cNvPr>
          <p:cNvSpPr>
            <a:spLocks noGrp="1"/>
          </p:cNvSpPr>
          <p:nvPr>
            <p:ph type="title"/>
          </p:nvPr>
        </p:nvSpPr>
        <p:spPr>
          <a:xfrm>
            <a:off x="142875" y="1"/>
            <a:ext cx="11915775" cy="1690688"/>
          </a:xfrm>
        </p:spPr>
        <p:txBody>
          <a:bodyPr/>
          <a:lstStyle/>
          <a:p>
            <a:r>
              <a:rPr lang="en-US" dirty="0"/>
              <a:t> </a:t>
            </a:r>
            <a:r>
              <a:rPr lang="en-US" b="1" dirty="0">
                <a:solidFill>
                  <a:srgbClr val="FF0000"/>
                </a:solidFill>
                <a:latin typeface="Times New Roman" pitchFamily="18" charset="0"/>
                <a:cs typeface="Times New Roman" pitchFamily="18" charset="0"/>
              </a:rPr>
              <a:t>E</a:t>
            </a:r>
            <a:r>
              <a:rPr lang="en-US" b="1" dirty="0" smtClean="0">
                <a:solidFill>
                  <a:srgbClr val="FF0000"/>
                </a:solidFill>
                <a:latin typeface="Times New Roman" pitchFamily="18" charset="0"/>
                <a:cs typeface="Times New Roman" pitchFamily="18" charset="0"/>
              </a:rPr>
              <a:t>xample </a:t>
            </a:r>
            <a:r>
              <a:rPr lang="en-US" b="1" dirty="0">
                <a:solidFill>
                  <a:srgbClr val="FF0000"/>
                </a:solidFill>
                <a:latin typeface="Times New Roman" pitchFamily="18" charset="0"/>
                <a:cs typeface="Times New Roman" pitchFamily="18" charset="0"/>
              </a:rPr>
              <a:t>of drugs chemical name, generic name and trade name</a:t>
            </a:r>
            <a:r>
              <a:rPr lang="en-US" dirty="0">
                <a:solidFill>
                  <a:srgbClr val="FF0000"/>
                </a:solidFill>
                <a:latin typeface="Times New Roman" pitchFamily="18" charset="0"/>
                <a:cs typeface="Times New Roman" pitchFamily="18" charset="0"/>
              </a:rPr>
              <a:t>.</a:t>
            </a:r>
          </a:p>
        </p:txBody>
      </p:sp>
      <p:graphicFrame>
        <p:nvGraphicFramePr>
          <p:cNvPr id="7" name="Content Placeholder 6">
            <a:extLst>
              <a:ext uri="{FF2B5EF4-FFF2-40B4-BE49-F238E27FC236}">
                <a16:creationId xmlns="" xmlns:a16="http://schemas.microsoft.com/office/drawing/2014/main" id="{31332DB1-AF5E-4F69-B99E-043E81BCD791}"/>
              </a:ext>
            </a:extLst>
          </p:cNvPr>
          <p:cNvGraphicFramePr>
            <a:graphicFrameLocks noGrp="1"/>
          </p:cNvGraphicFramePr>
          <p:nvPr>
            <p:ph idx="1"/>
            <p:extLst>
              <p:ext uri="{D42A27DB-BD31-4B8C-83A1-F6EECF244321}">
                <p14:modId xmlns:p14="http://schemas.microsoft.com/office/powerpoint/2010/main" val="1397021680"/>
              </p:ext>
            </p:extLst>
          </p:nvPr>
        </p:nvGraphicFramePr>
        <p:xfrm>
          <a:off x="433389" y="2103120"/>
          <a:ext cx="11758611" cy="4754880"/>
        </p:xfrm>
        <a:graphic>
          <a:graphicData uri="http://schemas.openxmlformats.org/drawingml/2006/table">
            <a:tbl>
              <a:tblPr firstRow="1" bandRow="1">
                <a:tableStyleId>{5C22544A-7EE6-4342-B048-85BDC9FD1C3A}</a:tableStyleId>
              </a:tblPr>
              <a:tblGrid>
                <a:gridCol w="3919537">
                  <a:extLst>
                    <a:ext uri="{9D8B030D-6E8A-4147-A177-3AD203B41FA5}">
                      <a16:colId xmlns="" xmlns:a16="http://schemas.microsoft.com/office/drawing/2014/main" val="2328914448"/>
                    </a:ext>
                  </a:extLst>
                </a:gridCol>
                <a:gridCol w="3919537">
                  <a:extLst>
                    <a:ext uri="{9D8B030D-6E8A-4147-A177-3AD203B41FA5}">
                      <a16:colId xmlns="" xmlns:a16="http://schemas.microsoft.com/office/drawing/2014/main" val="1322173892"/>
                    </a:ext>
                  </a:extLst>
                </a:gridCol>
                <a:gridCol w="3919537">
                  <a:extLst>
                    <a:ext uri="{9D8B030D-6E8A-4147-A177-3AD203B41FA5}">
                      <a16:colId xmlns="" xmlns:a16="http://schemas.microsoft.com/office/drawing/2014/main" val="2214032452"/>
                    </a:ext>
                  </a:extLst>
                </a:gridCol>
              </a:tblGrid>
              <a:tr h="370840">
                <a:tc>
                  <a:txBody>
                    <a:bodyPr/>
                    <a:lstStyle/>
                    <a:p>
                      <a:r>
                        <a:rPr lang="en-US" sz="3200" dirty="0">
                          <a:solidFill>
                            <a:srgbClr val="7030A0"/>
                          </a:solidFill>
                          <a:latin typeface="Times New Roman" pitchFamily="18" charset="0"/>
                          <a:cs typeface="Times New Roman" pitchFamily="18" charset="0"/>
                        </a:rPr>
                        <a:t>Chemical name</a:t>
                      </a:r>
                    </a:p>
                  </a:txBody>
                  <a:tcPr/>
                </a:tc>
                <a:tc>
                  <a:txBody>
                    <a:bodyPr/>
                    <a:lstStyle/>
                    <a:p>
                      <a:r>
                        <a:rPr lang="en-US" sz="3200" dirty="0">
                          <a:solidFill>
                            <a:srgbClr val="7030A0"/>
                          </a:solidFill>
                          <a:latin typeface="Times New Roman" pitchFamily="18" charset="0"/>
                          <a:cs typeface="Times New Roman" pitchFamily="18" charset="0"/>
                        </a:rPr>
                        <a:t>Generic name</a:t>
                      </a:r>
                    </a:p>
                  </a:txBody>
                  <a:tcPr/>
                </a:tc>
                <a:tc>
                  <a:txBody>
                    <a:bodyPr/>
                    <a:lstStyle/>
                    <a:p>
                      <a:r>
                        <a:rPr lang="en-US" sz="3200" dirty="0">
                          <a:solidFill>
                            <a:srgbClr val="7030A0"/>
                          </a:solidFill>
                          <a:latin typeface="Times New Roman" pitchFamily="18" charset="0"/>
                          <a:cs typeface="Times New Roman" pitchFamily="18" charset="0"/>
                        </a:rPr>
                        <a:t>Trade names</a:t>
                      </a:r>
                    </a:p>
                  </a:txBody>
                  <a:tcPr/>
                </a:tc>
                <a:extLst>
                  <a:ext uri="{0D108BD9-81ED-4DB2-BD59-A6C34878D82A}">
                    <a16:rowId xmlns="" xmlns:a16="http://schemas.microsoft.com/office/drawing/2014/main" val="308000734"/>
                  </a:ext>
                </a:extLst>
              </a:tr>
              <a:tr h="370840">
                <a:tc>
                  <a:txBody>
                    <a:bodyPr/>
                    <a:lstStyle/>
                    <a:p>
                      <a:r>
                        <a:rPr lang="en-US" sz="3200" dirty="0">
                          <a:solidFill>
                            <a:srgbClr val="7030A0"/>
                          </a:solidFill>
                          <a:latin typeface="Times New Roman" pitchFamily="18" charset="0"/>
                          <a:cs typeface="Times New Roman" pitchFamily="18" charset="0"/>
                        </a:rPr>
                        <a:t>2-(4-isobutylphenyl)propanoic acid</a:t>
                      </a:r>
                    </a:p>
                  </a:txBody>
                  <a:tcPr/>
                </a:tc>
                <a:tc>
                  <a:txBody>
                    <a:bodyPr/>
                    <a:lstStyle/>
                    <a:p>
                      <a:r>
                        <a:rPr lang="en-US" sz="3200" dirty="0">
                          <a:solidFill>
                            <a:srgbClr val="7030A0"/>
                          </a:solidFill>
                          <a:latin typeface="Times New Roman" pitchFamily="18" charset="0"/>
                          <a:cs typeface="Times New Roman" pitchFamily="18" charset="0"/>
                        </a:rPr>
                        <a:t>ibrufen</a:t>
                      </a:r>
                    </a:p>
                  </a:txBody>
                  <a:tcPr/>
                </a:tc>
                <a:tc>
                  <a:txBody>
                    <a:bodyPr/>
                    <a:lstStyle/>
                    <a:p>
                      <a:r>
                        <a:rPr lang="en-US" sz="3200" dirty="0">
                          <a:solidFill>
                            <a:srgbClr val="7030A0"/>
                          </a:solidFill>
                          <a:latin typeface="Times New Roman" pitchFamily="18" charset="0"/>
                          <a:cs typeface="Times New Roman" pitchFamily="18" charset="0"/>
                        </a:rPr>
                        <a:t>Brufen, advil, nurofen</a:t>
                      </a:r>
                    </a:p>
                  </a:txBody>
                  <a:tcPr/>
                </a:tc>
                <a:extLst>
                  <a:ext uri="{0D108BD9-81ED-4DB2-BD59-A6C34878D82A}">
                    <a16:rowId xmlns="" xmlns:a16="http://schemas.microsoft.com/office/drawing/2014/main" val="4039326251"/>
                  </a:ext>
                </a:extLst>
              </a:tr>
              <a:tr h="370840">
                <a:tc>
                  <a:txBody>
                    <a:bodyPr/>
                    <a:lstStyle/>
                    <a:p>
                      <a:r>
                        <a:rPr lang="en-US" sz="3200" dirty="0">
                          <a:solidFill>
                            <a:srgbClr val="7030A0"/>
                          </a:solidFill>
                          <a:latin typeface="Times New Roman" pitchFamily="18" charset="0"/>
                          <a:cs typeface="Times New Roman" pitchFamily="18" charset="0"/>
                        </a:rPr>
                        <a:t>N-acetyl-para-aminophenol</a:t>
                      </a:r>
                    </a:p>
                  </a:txBody>
                  <a:tcPr/>
                </a:tc>
                <a:tc>
                  <a:txBody>
                    <a:bodyPr/>
                    <a:lstStyle/>
                    <a:p>
                      <a:r>
                        <a:rPr lang="en-US" sz="3200" dirty="0">
                          <a:solidFill>
                            <a:srgbClr val="7030A0"/>
                          </a:solidFill>
                          <a:latin typeface="Times New Roman" pitchFamily="18" charset="0"/>
                          <a:cs typeface="Times New Roman" pitchFamily="18" charset="0"/>
                        </a:rPr>
                        <a:t>Paracetamol, acetaminophen</a:t>
                      </a:r>
                    </a:p>
                  </a:txBody>
                  <a:tcPr/>
                </a:tc>
                <a:tc>
                  <a:txBody>
                    <a:bodyPr/>
                    <a:lstStyle/>
                    <a:p>
                      <a:r>
                        <a:rPr lang="en-US" sz="3200" dirty="0">
                          <a:solidFill>
                            <a:srgbClr val="7030A0"/>
                          </a:solidFill>
                          <a:latin typeface="Times New Roman" pitchFamily="18" charset="0"/>
                          <a:cs typeface="Times New Roman" pitchFamily="18" charset="0"/>
                        </a:rPr>
                        <a:t>Calpol, Panadol, tylenol</a:t>
                      </a:r>
                    </a:p>
                  </a:txBody>
                  <a:tcPr/>
                </a:tc>
                <a:extLst>
                  <a:ext uri="{0D108BD9-81ED-4DB2-BD59-A6C34878D82A}">
                    <a16:rowId xmlns="" xmlns:a16="http://schemas.microsoft.com/office/drawing/2014/main" val="2856693939"/>
                  </a:ext>
                </a:extLst>
              </a:tr>
              <a:tr h="370840">
                <a:tc>
                  <a:txBody>
                    <a:bodyPr/>
                    <a:lstStyle/>
                    <a:p>
                      <a:r>
                        <a:rPr lang="en-US" sz="3200" dirty="0">
                          <a:solidFill>
                            <a:srgbClr val="7030A0"/>
                          </a:solidFill>
                          <a:latin typeface="Times New Roman" pitchFamily="18" charset="0"/>
                          <a:cs typeface="Times New Roman" pitchFamily="18" charset="0"/>
                        </a:rPr>
                        <a:t>2-(2-methl-5-nitro-1h-imidazol1-y)ethyl benzoate.</a:t>
                      </a:r>
                    </a:p>
                  </a:txBody>
                  <a:tcPr/>
                </a:tc>
                <a:tc>
                  <a:txBody>
                    <a:bodyPr/>
                    <a:lstStyle/>
                    <a:p>
                      <a:r>
                        <a:rPr lang="en-US" sz="3200" dirty="0">
                          <a:solidFill>
                            <a:srgbClr val="7030A0"/>
                          </a:solidFill>
                          <a:latin typeface="Times New Roman" pitchFamily="18" charset="0"/>
                          <a:cs typeface="Times New Roman" pitchFamily="18" charset="0"/>
                        </a:rPr>
                        <a:t>metronidazole</a:t>
                      </a:r>
                    </a:p>
                  </a:txBody>
                  <a:tcPr/>
                </a:tc>
                <a:tc>
                  <a:txBody>
                    <a:bodyPr/>
                    <a:lstStyle/>
                    <a:p>
                      <a:r>
                        <a:rPr lang="en-US" sz="3200" dirty="0">
                          <a:solidFill>
                            <a:srgbClr val="7030A0"/>
                          </a:solidFill>
                          <a:latin typeface="Times New Roman" pitchFamily="18" charset="0"/>
                          <a:cs typeface="Times New Roman" pitchFamily="18" charset="0"/>
                        </a:rPr>
                        <a:t>Flagyl ,metrogyl</a:t>
                      </a:r>
                    </a:p>
                  </a:txBody>
                  <a:tcPr/>
                </a:tc>
                <a:extLst>
                  <a:ext uri="{0D108BD9-81ED-4DB2-BD59-A6C34878D82A}">
                    <a16:rowId xmlns="" xmlns:a16="http://schemas.microsoft.com/office/drawing/2014/main" val="1764978532"/>
                  </a:ext>
                </a:extLst>
              </a:tr>
            </a:tbl>
          </a:graphicData>
        </a:graphic>
      </p:graphicFrame>
    </p:spTree>
    <p:extLst>
      <p:ext uri="{BB962C8B-B14F-4D97-AF65-F5344CB8AC3E}">
        <p14:creationId xmlns:p14="http://schemas.microsoft.com/office/powerpoint/2010/main" val="41333438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8FF297-9BC2-46AF-9E61-219FF658B5B3}"/>
              </a:ext>
            </a:extLst>
          </p:cNvPr>
          <p:cNvSpPr>
            <a:spLocks noGrp="1"/>
          </p:cNvSpPr>
          <p:nvPr>
            <p:ph type="title"/>
          </p:nvPr>
        </p:nvSpPr>
        <p:spPr>
          <a:xfrm>
            <a:off x="142875" y="142875"/>
            <a:ext cx="11210925" cy="771525"/>
          </a:xfrm>
        </p:spPr>
        <p:txBody>
          <a:bodyPr/>
          <a:lstStyle/>
          <a:p>
            <a:r>
              <a:rPr lang="en-US" dirty="0"/>
              <a:t>   </a:t>
            </a:r>
            <a:r>
              <a:rPr lang="en-US" b="1" dirty="0" smtClean="0">
                <a:solidFill>
                  <a:srgbClr val="FF0000"/>
                </a:solidFill>
                <a:latin typeface="Times New Roman" pitchFamily="18" charset="0"/>
                <a:cs typeface="Times New Roman" pitchFamily="18" charset="0"/>
              </a:rPr>
              <a:t>Dosage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E9A0452-EECE-4A96-A452-7E228E4A76DB}"/>
              </a:ext>
            </a:extLst>
          </p:cNvPr>
          <p:cNvSpPr>
            <a:spLocks noGrp="1"/>
          </p:cNvSpPr>
          <p:nvPr>
            <p:ph idx="1"/>
          </p:nvPr>
        </p:nvSpPr>
        <p:spPr>
          <a:xfrm>
            <a:off x="228600" y="957263"/>
            <a:ext cx="11830049" cy="5900737"/>
          </a:xfrm>
        </p:spPr>
        <p:txBody>
          <a:bodyPr>
            <a:norm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F</a:t>
            </a:r>
            <a:r>
              <a:rPr lang="en-US" sz="3200" dirty="0" smtClean="0">
                <a:solidFill>
                  <a:srgbClr val="7030A0"/>
                </a:solidFill>
                <a:latin typeface="Times New Roman" pitchFamily="18" charset="0"/>
                <a:cs typeface="Times New Roman" pitchFamily="18" charset="0"/>
              </a:rPr>
              <a:t>or </a:t>
            </a:r>
            <a:r>
              <a:rPr lang="en-US" sz="3200" dirty="0">
                <a:solidFill>
                  <a:srgbClr val="7030A0"/>
                </a:solidFill>
                <a:latin typeface="Times New Roman" pitchFamily="18" charset="0"/>
                <a:cs typeface="Times New Roman" pitchFamily="18" charset="0"/>
              </a:rPr>
              <a:t>children loading  dose is 20mg /kg body wt. in 15mls/kg of isotonic fluid to run over 4 hours and maintenance dose 10mg/kg body </a:t>
            </a:r>
            <a:r>
              <a:rPr lang="en-US" sz="3200" dirty="0" err="1">
                <a:solidFill>
                  <a:srgbClr val="7030A0"/>
                </a:solidFill>
                <a:latin typeface="Times New Roman" pitchFamily="18" charset="0"/>
                <a:cs typeface="Times New Roman" pitchFamily="18" charset="0"/>
              </a:rPr>
              <a:t>wtin</a:t>
            </a:r>
            <a:r>
              <a:rPr lang="en-US" sz="3200" dirty="0">
                <a:solidFill>
                  <a:srgbClr val="7030A0"/>
                </a:solidFill>
                <a:latin typeface="Times New Roman" pitchFamily="18" charset="0"/>
                <a:cs typeface="Times New Roman" pitchFamily="18" charset="0"/>
              </a:rPr>
              <a:t> 10mls /kg of isotonic fluids to run over 4 hours every 12 hourly un </a:t>
            </a:r>
            <a:r>
              <a:rPr lang="en-US" sz="3200" dirty="0" err="1">
                <a:solidFill>
                  <a:srgbClr val="7030A0"/>
                </a:solidFill>
                <a:latin typeface="Times New Roman" pitchFamily="18" charset="0"/>
                <a:cs typeface="Times New Roman" pitchFamily="18" charset="0"/>
              </a:rPr>
              <a:t>til</a:t>
            </a:r>
            <a:r>
              <a:rPr lang="en-US" sz="3200" dirty="0">
                <a:solidFill>
                  <a:srgbClr val="7030A0"/>
                </a:solidFill>
                <a:latin typeface="Times New Roman" pitchFamily="18" charset="0"/>
                <a:cs typeface="Times New Roman" pitchFamily="18" charset="0"/>
              </a:rPr>
              <a:t> the patient can take orally.</a:t>
            </a:r>
          </a:p>
          <a:p>
            <a:pPr>
              <a:buFont typeface="Wingdings" pitchFamily="2" charset="2"/>
              <a:buChar char="Ø"/>
            </a:pPr>
            <a:r>
              <a:rPr lang="en-US" sz="3200" dirty="0">
                <a:solidFill>
                  <a:srgbClr val="7030A0"/>
                </a:solidFill>
                <a:latin typeface="Times New Roman" pitchFamily="18" charset="0"/>
                <a:cs typeface="Times New Roman" pitchFamily="18" charset="0"/>
              </a:rPr>
              <a:t>Oral quinine is given 10mg/kg body </a:t>
            </a:r>
            <a:r>
              <a:rPr lang="en-US" sz="3200" dirty="0" err="1">
                <a:solidFill>
                  <a:srgbClr val="7030A0"/>
                </a:solidFill>
                <a:latin typeface="Times New Roman" pitchFamily="18" charset="0"/>
                <a:cs typeface="Times New Roman" pitchFamily="18" charset="0"/>
              </a:rPr>
              <a:t>wt</a:t>
            </a:r>
            <a:r>
              <a:rPr lang="en-US" sz="3200" dirty="0">
                <a:solidFill>
                  <a:srgbClr val="7030A0"/>
                </a:solidFill>
                <a:latin typeface="Times New Roman" pitchFamily="18" charset="0"/>
                <a:cs typeface="Times New Roman" pitchFamily="18" charset="0"/>
              </a:rPr>
              <a:t> 8 hourly to complete a total of (parenteral + oral ) 7 days.</a:t>
            </a:r>
          </a:p>
        </p:txBody>
      </p:sp>
    </p:spTree>
    <p:extLst>
      <p:ext uri="{BB962C8B-B14F-4D97-AF65-F5344CB8AC3E}">
        <p14:creationId xmlns:p14="http://schemas.microsoft.com/office/powerpoint/2010/main" val="26453124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7AEFC0-A1AE-4DD9-BB9C-8446B2256D96}"/>
              </a:ext>
            </a:extLst>
          </p:cNvPr>
          <p:cNvSpPr>
            <a:spLocks noGrp="1"/>
          </p:cNvSpPr>
          <p:nvPr>
            <p:ph type="title"/>
          </p:nvPr>
        </p:nvSpPr>
        <p:spPr>
          <a:xfrm>
            <a:off x="157163" y="1"/>
            <a:ext cx="11196637" cy="1100137"/>
          </a:xfrm>
        </p:spPr>
        <p:txBody>
          <a:bodyPr/>
          <a:lstStyle/>
          <a:p>
            <a:r>
              <a:rPr lang="en-US" b="1" dirty="0">
                <a:solidFill>
                  <a:srgbClr val="FF0000"/>
                </a:solidFill>
                <a:latin typeface="Times New Roman" pitchFamily="18" charset="0"/>
                <a:cs typeface="Times New Roman" pitchFamily="18" charset="0"/>
              </a:rPr>
              <a:t>Prevention of malaria</a:t>
            </a:r>
          </a:p>
        </p:txBody>
      </p:sp>
      <p:sp>
        <p:nvSpPr>
          <p:cNvPr id="3" name="Content Placeholder 2">
            <a:extLst>
              <a:ext uri="{FF2B5EF4-FFF2-40B4-BE49-F238E27FC236}">
                <a16:creationId xmlns="" xmlns:a16="http://schemas.microsoft.com/office/drawing/2014/main" id="{9A69BCB9-CDC4-4757-99F2-EA9927DA0B6D}"/>
              </a:ext>
            </a:extLst>
          </p:cNvPr>
          <p:cNvSpPr>
            <a:spLocks noGrp="1"/>
          </p:cNvSpPr>
          <p:nvPr>
            <p:ph idx="1"/>
          </p:nvPr>
        </p:nvSpPr>
        <p:spPr>
          <a:xfrm>
            <a:off x="171450" y="1071562"/>
            <a:ext cx="11844338" cy="5786437"/>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Chemoprophylaxis; mefloquine or atovaquone-proguanil or doxycycline.</a:t>
            </a:r>
          </a:p>
          <a:p>
            <a:pPr>
              <a:buFont typeface="Wingdings" pitchFamily="2" charset="2"/>
              <a:buChar char="q"/>
            </a:pPr>
            <a:r>
              <a:rPr lang="en-US" sz="3200" dirty="0">
                <a:solidFill>
                  <a:srgbClr val="7030A0"/>
                </a:solidFill>
                <a:latin typeface="Times New Roman" pitchFamily="18" charset="0"/>
                <a:cs typeface="Times New Roman" pitchFamily="18" charset="0"/>
              </a:rPr>
              <a:t>Intermittent presumptive treatment (IPT) in recommended for pregnant women in areas of high malaria transmission.</a:t>
            </a:r>
          </a:p>
          <a:p>
            <a:pPr>
              <a:buFont typeface="Wingdings" pitchFamily="2" charset="2"/>
              <a:buChar char="q"/>
            </a:pPr>
            <a:r>
              <a:rPr lang="en-US" sz="3200" dirty="0">
                <a:solidFill>
                  <a:srgbClr val="7030A0"/>
                </a:solidFill>
                <a:latin typeface="Times New Roman" pitchFamily="18" charset="0"/>
                <a:cs typeface="Times New Roman" pitchFamily="18" charset="0"/>
              </a:rPr>
              <a:t>Current recommended IPT medication is </a:t>
            </a:r>
            <a:r>
              <a:rPr lang="en-US" sz="3200" dirty="0" err="1">
                <a:solidFill>
                  <a:srgbClr val="7030A0"/>
                </a:solidFill>
                <a:latin typeface="Times New Roman" pitchFamily="18" charset="0"/>
                <a:cs typeface="Times New Roman" pitchFamily="18" charset="0"/>
              </a:rPr>
              <a:t>sulphadoxine</a:t>
            </a:r>
            <a:r>
              <a:rPr lang="en-US" sz="3200" dirty="0">
                <a:solidFill>
                  <a:srgbClr val="7030A0"/>
                </a:solidFill>
                <a:latin typeface="Times New Roman" pitchFamily="18" charset="0"/>
                <a:cs typeface="Times New Roman" pitchFamily="18" charset="0"/>
              </a:rPr>
              <a:t> 500mg ,pyrimethamine  25mg given as a dose of 3 tablets.</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Amoebicidal</a:t>
            </a:r>
            <a:r>
              <a:rPr lang="en-US" sz="3200" b="1"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drugs</a:t>
            </a:r>
          </a:p>
          <a:p>
            <a:pPr marL="0" indent="0">
              <a:buNone/>
            </a:pP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M</a:t>
            </a:r>
            <a:r>
              <a:rPr lang="en-US" sz="3200" dirty="0" smtClean="0">
                <a:solidFill>
                  <a:srgbClr val="7030A0"/>
                </a:solidFill>
                <a:latin typeface="Times New Roman" pitchFamily="18" charset="0"/>
                <a:cs typeface="Times New Roman" pitchFamily="18" charset="0"/>
              </a:rPr>
              <a:t>etronidazole </a:t>
            </a:r>
            <a:r>
              <a:rPr lang="en-US" sz="3200" dirty="0">
                <a:solidFill>
                  <a:srgbClr val="7030A0"/>
                </a:solidFill>
                <a:latin typeface="Times New Roman" pitchFamily="18" charset="0"/>
                <a:cs typeface="Times New Roman" pitchFamily="18" charset="0"/>
              </a:rPr>
              <a:t>was covered under azoles antibiotics.</a:t>
            </a:r>
          </a:p>
        </p:txBody>
      </p:sp>
    </p:spTree>
    <p:extLst>
      <p:ext uri="{BB962C8B-B14F-4D97-AF65-F5344CB8AC3E}">
        <p14:creationId xmlns:p14="http://schemas.microsoft.com/office/powerpoint/2010/main" val="16517285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95C839-A778-4AB4-9929-D3D166AD7450}"/>
              </a:ext>
            </a:extLst>
          </p:cNvPr>
          <p:cNvSpPr>
            <a:spLocks noGrp="1"/>
          </p:cNvSpPr>
          <p:nvPr>
            <p:ph type="title"/>
          </p:nvPr>
        </p:nvSpPr>
        <p:spPr>
          <a:xfrm>
            <a:off x="128587" y="1"/>
            <a:ext cx="11958637" cy="928687"/>
          </a:xfrm>
        </p:spPr>
        <p:txBody>
          <a:bodyPr>
            <a:normAutofit/>
          </a:bodyPr>
          <a:lstStyle/>
          <a:p>
            <a:r>
              <a:rPr lang="en-US" dirty="0"/>
              <a:t>            </a:t>
            </a:r>
            <a:r>
              <a:rPr lang="en-US" sz="5400" b="1" dirty="0" smtClean="0">
                <a:solidFill>
                  <a:srgbClr val="FF0000"/>
                </a:solidFill>
                <a:latin typeface="Times New Roman" pitchFamily="18" charset="0"/>
                <a:cs typeface="Times New Roman" pitchFamily="18" charset="0"/>
              </a:rPr>
              <a:t>SEDATIVES-HYPNOTICS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63506AB-4667-4309-AAB3-CDF9B824D1AE}"/>
              </a:ext>
            </a:extLst>
          </p:cNvPr>
          <p:cNvSpPr>
            <a:spLocks noGrp="1"/>
          </p:cNvSpPr>
          <p:nvPr>
            <p:ph idx="1"/>
          </p:nvPr>
        </p:nvSpPr>
        <p:spPr>
          <a:xfrm>
            <a:off x="142875" y="957264"/>
            <a:ext cx="12049125" cy="5900736"/>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Also known as anti </a:t>
            </a:r>
            <a:r>
              <a:rPr lang="en-US" sz="3200" b="1" dirty="0">
                <a:solidFill>
                  <a:srgbClr val="7030A0"/>
                </a:solidFill>
                <a:latin typeface="Times New Roman" pitchFamily="18" charset="0"/>
                <a:cs typeface="Times New Roman" pitchFamily="18" charset="0"/>
              </a:rPr>
              <a:t>anxiety drugs</a:t>
            </a:r>
          </a:p>
          <a:p>
            <a:pPr>
              <a:buFont typeface="Wingdings" pitchFamily="2" charset="2"/>
              <a:buChar char="ü"/>
            </a:pPr>
            <a:r>
              <a:rPr lang="en-US" sz="3200" dirty="0">
                <a:solidFill>
                  <a:srgbClr val="7030A0"/>
                </a:solidFill>
                <a:latin typeface="Times New Roman" pitchFamily="18" charset="0"/>
                <a:cs typeface="Times New Roman" pitchFamily="18" charset="0"/>
              </a:rPr>
              <a:t>Sedative  hypnotics refers to drugs that depress the </a:t>
            </a:r>
            <a:r>
              <a:rPr lang="en-US" sz="3200" b="1" dirty="0">
                <a:solidFill>
                  <a:srgbClr val="7030A0"/>
                </a:solidFill>
                <a:latin typeface="Times New Roman" pitchFamily="18" charset="0"/>
                <a:cs typeface="Times New Roman" pitchFamily="18" charset="0"/>
              </a:rPr>
              <a:t>CNS activity, relieve anxiety</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induce sleep</a:t>
            </a:r>
            <a:r>
              <a:rPr lang="en-US" sz="3200" dirty="0">
                <a:solidFill>
                  <a:srgbClr val="7030A0"/>
                </a:solidFill>
                <a:latin typeface="Times New Roman" pitchFamily="18" charset="0"/>
                <a:cs typeface="Times New Roman" pitchFamily="18" charset="0"/>
              </a:rPr>
              <a:t>.</a:t>
            </a:r>
          </a:p>
          <a:p>
            <a:pPr>
              <a:buFont typeface="Wingdings" pitchFamily="2" charset="2"/>
              <a:buChar char="ü"/>
            </a:pPr>
            <a:r>
              <a:rPr lang="en-US" sz="3200" b="1" dirty="0" smtClean="0">
                <a:solidFill>
                  <a:srgbClr val="7030A0"/>
                </a:solidFill>
                <a:latin typeface="Times New Roman" pitchFamily="18" charset="0"/>
                <a:cs typeface="Times New Roman" pitchFamily="18" charset="0"/>
              </a:rPr>
              <a:t>Effective </a:t>
            </a:r>
            <a:r>
              <a:rPr lang="en-US" sz="3200" b="1" dirty="0">
                <a:solidFill>
                  <a:srgbClr val="7030A0"/>
                </a:solidFill>
                <a:latin typeface="Times New Roman" pitchFamily="18" charset="0"/>
                <a:cs typeface="Times New Roman" pitchFamily="18" charset="0"/>
              </a:rPr>
              <a:t>Sedatives</a:t>
            </a:r>
            <a:r>
              <a:rPr lang="en-US" sz="3200" dirty="0">
                <a:solidFill>
                  <a:srgbClr val="7030A0"/>
                </a:solidFill>
                <a:latin typeface="Times New Roman" pitchFamily="18" charset="0"/>
                <a:cs typeface="Times New Roman" pitchFamily="18" charset="0"/>
              </a:rPr>
              <a:t> ( anxiolytic ) drug should reduce anxiety and exert a calm effect.</a:t>
            </a:r>
          </a:p>
          <a:p>
            <a:pPr>
              <a:buFont typeface="Wingdings" pitchFamily="2" charset="2"/>
              <a:buChar char="ü"/>
            </a:pPr>
            <a:r>
              <a:rPr lang="en-US" sz="3200" b="1" dirty="0">
                <a:solidFill>
                  <a:srgbClr val="7030A0"/>
                </a:solidFill>
                <a:latin typeface="Times New Roman" pitchFamily="18" charset="0"/>
                <a:cs typeface="Times New Roman" pitchFamily="18" charset="0"/>
              </a:rPr>
              <a:t>Hypnotics</a:t>
            </a:r>
            <a:r>
              <a:rPr lang="en-US" sz="3200" dirty="0">
                <a:solidFill>
                  <a:srgbClr val="7030A0"/>
                </a:solidFill>
                <a:latin typeface="Times New Roman" pitchFamily="18" charset="0"/>
                <a:cs typeface="Times New Roman" pitchFamily="18" charset="0"/>
              </a:rPr>
              <a:t>  drug should produce drowsiness and encourage the onset  and maintenance of a state of sleep.</a:t>
            </a:r>
          </a:p>
          <a:p>
            <a:pPr>
              <a:buFont typeface="Wingdings" pitchFamily="2" charset="2"/>
              <a:buChar char="ü"/>
            </a:pPr>
            <a:r>
              <a:rPr lang="en-US" sz="3200" dirty="0">
                <a:solidFill>
                  <a:srgbClr val="7030A0"/>
                </a:solidFill>
                <a:latin typeface="Times New Roman" pitchFamily="18" charset="0"/>
                <a:cs typeface="Times New Roman" pitchFamily="18" charset="0"/>
              </a:rPr>
              <a:t>All sedative hypnotics cross the </a:t>
            </a:r>
            <a:r>
              <a:rPr lang="en-US" sz="3200" b="1" dirty="0">
                <a:solidFill>
                  <a:srgbClr val="7030A0"/>
                </a:solidFill>
                <a:latin typeface="Times New Roman" pitchFamily="18" charset="0"/>
                <a:cs typeface="Times New Roman" pitchFamily="18" charset="0"/>
              </a:rPr>
              <a:t>placenta barrier </a:t>
            </a:r>
            <a:r>
              <a:rPr lang="en-US" sz="3200" dirty="0">
                <a:solidFill>
                  <a:srgbClr val="7030A0"/>
                </a:solidFill>
                <a:latin typeface="Times New Roman" pitchFamily="18" charset="0"/>
                <a:cs typeface="Times New Roman" pitchFamily="18" charset="0"/>
              </a:rPr>
              <a:t>and may contribute to the </a:t>
            </a:r>
            <a:r>
              <a:rPr lang="en-US" sz="3200" b="1" dirty="0">
                <a:solidFill>
                  <a:srgbClr val="7030A0"/>
                </a:solidFill>
                <a:latin typeface="Times New Roman" pitchFamily="18" charset="0"/>
                <a:cs typeface="Times New Roman" pitchFamily="18" charset="0"/>
              </a:rPr>
              <a:t>depression neonatal vital function.</a:t>
            </a:r>
          </a:p>
          <a:p>
            <a:pPr>
              <a:buFont typeface="Wingdings" pitchFamily="2" charset="2"/>
              <a:buChar char="ü"/>
            </a:pPr>
            <a:r>
              <a:rPr lang="en-US" sz="3200" dirty="0">
                <a:solidFill>
                  <a:srgbClr val="7030A0"/>
                </a:solidFill>
                <a:latin typeface="Times New Roman" pitchFamily="18" charset="0"/>
                <a:cs typeface="Times New Roman" pitchFamily="18" charset="0"/>
              </a:rPr>
              <a:t>Sedative-hypnotics are detectable in </a:t>
            </a:r>
            <a:r>
              <a:rPr lang="en-US" sz="3200" i="1" dirty="0">
                <a:solidFill>
                  <a:srgbClr val="7030A0"/>
                </a:solidFill>
                <a:latin typeface="Times New Roman" pitchFamily="18" charset="0"/>
                <a:cs typeface="Times New Roman" pitchFamily="18" charset="0"/>
              </a:rPr>
              <a:t>breast milk </a:t>
            </a:r>
            <a:r>
              <a:rPr lang="en-US" sz="3200" dirty="0">
                <a:solidFill>
                  <a:srgbClr val="7030A0"/>
                </a:solidFill>
                <a:latin typeface="Times New Roman" pitchFamily="18" charset="0"/>
                <a:cs typeface="Times New Roman" pitchFamily="18" charset="0"/>
              </a:rPr>
              <a:t>and may exert depressant effects in the nursing infant.</a:t>
            </a:r>
          </a:p>
        </p:txBody>
      </p:sp>
    </p:spTree>
    <p:extLst>
      <p:ext uri="{BB962C8B-B14F-4D97-AF65-F5344CB8AC3E}">
        <p14:creationId xmlns:p14="http://schemas.microsoft.com/office/powerpoint/2010/main" val="1696365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D0F59-C10B-456A-9DF0-83E3E9C589E6}"/>
              </a:ext>
            </a:extLst>
          </p:cNvPr>
          <p:cNvSpPr>
            <a:spLocks noGrp="1"/>
          </p:cNvSpPr>
          <p:nvPr>
            <p:ph type="title"/>
          </p:nvPr>
        </p:nvSpPr>
        <p:spPr>
          <a:xfrm>
            <a:off x="214313" y="1"/>
            <a:ext cx="11977687" cy="1128712"/>
          </a:xfrm>
        </p:spPr>
        <p:txBody>
          <a:bodyPr>
            <a:normAutofit/>
          </a:bodyPr>
          <a:lstStyle/>
          <a:p>
            <a:r>
              <a:rPr lang="en-US" sz="5400" b="1" dirty="0">
                <a:solidFill>
                  <a:srgbClr val="FF0000"/>
                </a:solidFill>
                <a:latin typeface="Times New Roman" pitchFamily="18" charset="0"/>
                <a:cs typeface="Times New Roman" pitchFamily="18" charset="0"/>
              </a:rPr>
              <a:t>Classification of S</a:t>
            </a:r>
            <a:r>
              <a:rPr lang="en-US" sz="5400" b="1" dirty="0" smtClean="0">
                <a:solidFill>
                  <a:srgbClr val="FF0000"/>
                </a:solidFill>
                <a:latin typeface="Times New Roman" pitchFamily="18" charset="0"/>
                <a:cs typeface="Times New Roman" pitchFamily="18" charset="0"/>
              </a:rPr>
              <a:t>edative Hypnotics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C744718-B899-4B92-90B1-206C1CC7CE7D}"/>
              </a:ext>
            </a:extLst>
          </p:cNvPr>
          <p:cNvSpPr>
            <a:spLocks noGrp="1"/>
          </p:cNvSpPr>
          <p:nvPr>
            <p:ph idx="1"/>
          </p:nvPr>
        </p:nvSpPr>
        <p:spPr>
          <a:xfrm>
            <a:off x="185737" y="1200150"/>
            <a:ext cx="11901487" cy="5657850"/>
          </a:xfrm>
        </p:spPr>
        <p:txBody>
          <a:bodyPr>
            <a:normAutofit/>
          </a:bodyPr>
          <a:lstStyle/>
          <a:p>
            <a:pPr>
              <a:buFont typeface="Wingdings" pitchFamily="2" charset="2"/>
              <a:buChar char="v"/>
            </a:pPr>
            <a:endParaRPr lang="en-US" sz="3200" b="1" dirty="0" smtClean="0">
              <a:solidFill>
                <a:srgbClr val="7030A0"/>
              </a:solidFill>
              <a:latin typeface="Times New Roman" pitchFamily="18" charset="0"/>
              <a:cs typeface="Times New Roman" pitchFamily="18" charset="0"/>
            </a:endParaRPr>
          </a:p>
          <a:p>
            <a:pPr>
              <a:buFont typeface="Wingdings" pitchFamily="2" charset="2"/>
              <a:buChar char="v"/>
            </a:pPr>
            <a:r>
              <a:rPr lang="en-US" sz="3200" b="1" dirty="0" smtClean="0">
                <a:solidFill>
                  <a:srgbClr val="7030A0"/>
                </a:solidFill>
                <a:latin typeface="Times New Roman" pitchFamily="18" charset="0"/>
                <a:cs typeface="Times New Roman" pitchFamily="18" charset="0"/>
              </a:rPr>
              <a:t>Benzodiazepine</a:t>
            </a:r>
            <a:r>
              <a:rPr lang="en-US" sz="3200" dirty="0" smtClean="0">
                <a:solidFill>
                  <a:srgbClr val="7030A0"/>
                </a:solidFill>
                <a:latin typeface="Times New Roman" pitchFamily="18" charset="0"/>
                <a:cs typeface="Times New Roman" pitchFamily="18" charset="0"/>
              </a:rPr>
              <a:t>s</a:t>
            </a:r>
            <a:r>
              <a:rPr lang="en-US" sz="3200" dirty="0">
                <a:solidFill>
                  <a:srgbClr val="7030A0"/>
                </a:solidFill>
                <a:latin typeface="Times New Roman" pitchFamily="18" charset="0"/>
                <a:cs typeface="Times New Roman" pitchFamily="18" charset="0"/>
              </a:rPr>
              <a:t>; clonazepam, diazepam, midazolam, lorazepam, triazolam, flurazepam, alprazolam, chlordiazepoxide.</a:t>
            </a:r>
          </a:p>
          <a:p>
            <a:pPr>
              <a:buFont typeface="Wingdings" pitchFamily="2" charset="2"/>
              <a:buChar char="v"/>
            </a:pP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Barbiturates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phenobarbital, metharbital, thiopental sodium</a:t>
            </a:r>
          </a:p>
          <a:p>
            <a:pPr>
              <a:buFont typeface="Wingdings" pitchFamily="2" charset="2"/>
              <a:buChar char="v"/>
            </a:pPr>
            <a:r>
              <a:rPr lang="en-US" sz="3200" b="1" dirty="0">
                <a:solidFill>
                  <a:srgbClr val="7030A0"/>
                </a:solidFill>
                <a:latin typeface="Times New Roman" pitchFamily="18" charset="0"/>
                <a:cs typeface="Times New Roman" pitchFamily="18" charset="0"/>
              </a:rPr>
              <a:t>Newer generation</a:t>
            </a:r>
            <a:r>
              <a:rPr lang="en-US" sz="3200" dirty="0">
                <a:solidFill>
                  <a:srgbClr val="7030A0"/>
                </a:solidFill>
                <a:latin typeface="Times New Roman" pitchFamily="18" charset="0"/>
                <a:cs typeface="Times New Roman" pitchFamily="18" charset="0"/>
              </a:rPr>
              <a:t>; zopiclodine, zolpidem.</a:t>
            </a:r>
          </a:p>
          <a:p>
            <a:pPr>
              <a:buFont typeface="Wingdings" pitchFamily="2" charset="2"/>
              <a:buChar char="v"/>
            </a:pPr>
            <a:r>
              <a:rPr lang="en-US" sz="3200" b="1" dirty="0">
                <a:solidFill>
                  <a:srgbClr val="7030A0"/>
                </a:solidFill>
                <a:latin typeface="Times New Roman" pitchFamily="18" charset="0"/>
                <a:cs typeface="Times New Roman" pitchFamily="18" charset="0"/>
              </a:rPr>
              <a:t>Miscellaneous; </a:t>
            </a:r>
            <a:r>
              <a:rPr lang="en-US" sz="3200" dirty="0">
                <a:solidFill>
                  <a:srgbClr val="7030A0"/>
                </a:solidFill>
                <a:latin typeface="Times New Roman" pitchFamily="18" charset="0"/>
                <a:cs typeface="Times New Roman" pitchFamily="18" charset="0"/>
              </a:rPr>
              <a:t>chloral hydrate</a:t>
            </a:r>
          </a:p>
          <a:p>
            <a:pPr>
              <a:buFont typeface="Wingdings" pitchFamily="2" charset="2"/>
              <a:buChar char="v"/>
            </a:pPr>
            <a:r>
              <a:rPr lang="en-US" sz="3200" b="1" dirty="0">
                <a:solidFill>
                  <a:srgbClr val="7030A0"/>
                </a:solidFill>
                <a:latin typeface="Times New Roman" pitchFamily="18" charset="0"/>
                <a:cs typeface="Times New Roman" pitchFamily="18" charset="0"/>
              </a:rPr>
              <a:t>B-adrenoreceptor antagonist; </a:t>
            </a:r>
            <a:r>
              <a:rPr lang="en-US" sz="3200" dirty="0" err="1">
                <a:solidFill>
                  <a:srgbClr val="7030A0"/>
                </a:solidFill>
                <a:latin typeface="Times New Roman" pitchFamily="18" charset="0"/>
                <a:cs typeface="Times New Roman" pitchFamily="18" charset="0"/>
              </a:rPr>
              <a:t>Flumezanil</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The most commonly used are </a:t>
            </a:r>
            <a:r>
              <a:rPr lang="en-US" sz="3200" b="1" dirty="0">
                <a:solidFill>
                  <a:srgbClr val="7030A0"/>
                </a:solidFill>
                <a:latin typeface="Times New Roman" pitchFamily="18" charset="0"/>
                <a:cs typeface="Times New Roman" pitchFamily="18" charset="0"/>
              </a:rPr>
              <a:t>benzodiazepines</a:t>
            </a:r>
            <a:r>
              <a:rPr lang="en-US" sz="3200" dirty="0">
                <a:solidFill>
                  <a:srgbClr val="7030A0"/>
                </a:solidFill>
                <a:latin typeface="Times New Roman" pitchFamily="18" charset="0"/>
                <a:cs typeface="Times New Roman" pitchFamily="18" charset="0"/>
              </a:rPr>
              <a:t> and</a:t>
            </a:r>
            <a:r>
              <a:rPr lang="en-US" sz="3200" b="1" dirty="0">
                <a:solidFill>
                  <a:srgbClr val="7030A0"/>
                </a:solidFill>
                <a:latin typeface="Times New Roman" pitchFamily="18" charset="0"/>
                <a:cs typeface="Times New Roman" pitchFamily="18" charset="0"/>
              </a:rPr>
              <a:t> barbiturates</a:t>
            </a:r>
            <a:r>
              <a:rPr lang="en-US" sz="3200" dirty="0">
                <a:solidFill>
                  <a:srgbClr val="7030A0"/>
                </a:solidFill>
                <a:latin typeface="Times New Roman" pitchFamily="18" charset="0"/>
                <a:cs typeface="Times New Roman" pitchFamily="18" charset="0"/>
              </a:rPr>
              <a:t> medications.</a:t>
            </a:r>
          </a:p>
        </p:txBody>
      </p:sp>
    </p:spTree>
    <p:extLst>
      <p:ext uri="{BB962C8B-B14F-4D97-AF65-F5344CB8AC3E}">
        <p14:creationId xmlns:p14="http://schemas.microsoft.com/office/powerpoint/2010/main" val="606539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20FA2-9777-42C1-A60A-CFD9B73AC0AB}"/>
              </a:ext>
            </a:extLst>
          </p:cNvPr>
          <p:cNvSpPr>
            <a:spLocks noGrp="1"/>
          </p:cNvSpPr>
          <p:nvPr>
            <p:ph type="title"/>
          </p:nvPr>
        </p:nvSpPr>
        <p:spPr>
          <a:xfrm>
            <a:off x="185738" y="100013"/>
            <a:ext cx="11168062" cy="1114425"/>
          </a:xfrm>
        </p:spPr>
        <p:txBody>
          <a:bodyPr>
            <a:normAutofit/>
          </a:bodyPr>
          <a:lstStyle/>
          <a:p>
            <a:r>
              <a:rPr lang="en-US" sz="6000" b="1" dirty="0">
                <a:solidFill>
                  <a:srgbClr val="FF0000"/>
                </a:solidFill>
                <a:latin typeface="Times New Roman" pitchFamily="18" charset="0"/>
                <a:cs typeface="Times New Roman" pitchFamily="18" charset="0"/>
              </a:rPr>
              <a:t>Pharmacological actions</a:t>
            </a:r>
          </a:p>
        </p:txBody>
      </p:sp>
      <p:sp>
        <p:nvSpPr>
          <p:cNvPr id="3" name="Content Placeholder 2">
            <a:extLst>
              <a:ext uri="{FF2B5EF4-FFF2-40B4-BE49-F238E27FC236}">
                <a16:creationId xmlns="" xmlns:a16="http://schemas.microsoft.com/office/drawing/2014/main" id="{2604DDFE-D5A1-4568-AF60-090631EDEF74}"/>
              </a:ext>
            </a:extLst>
          </p:cNvPr>
          <p:cNvSpPr>
            <a:spLocks noGrp="1"/>
          </p:cNvSpPr>
          <p:nvPr>
            <p:ph idx="1"/>
          </p:nvPr>
        </p:nvSpPr>
        <p:spPr>
          <a:xfrm>
            <a:off x="228599" y="1243013"/>
            <a:ext cx="11758613" cy="5472112"/>
          </a:xfrm>
        </p:spPr>
        <p:txBody>
          <a:bodyPr>
            <a:normAutofit/>
          </a:bodyPr>
          <a:lstStyle/>
          <a:p>
            <a:pPr>
              <a:buFont typeface="Wingdings" pitchFamily="2" charset="2"/>
              <a:buChar char="ü"/>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Useful </a:t>
            </a:r>
            <a:r>
              <a:rPr lang="en-US" sz="3200" dirty="0">
                <a:solidFill>
                  <a:srgbClr val="7030A0"/>
                </a:solidFill>
                <a:latin typeface="Times New Roman" pitchFamily="18" charset="0"/>
                <a:cs typeface="Times New Roman" pitchFamily="18" charset="0"/>
              </a:rPr>
              <a:t>predominantly as </a:t>
            </a:r>
            <a:r>
              <a:rPr lang="en-US" sz="3200" b="1" dirty="0">
                <a:solidFill>
                  <a:srgbClr val="7030A0"/>
                </a:solidFill>
                <a:latin typeface="Times New Roman" pitchFamily="18" charset="0"/>
                <a:cs typeface="Times New Roman" pitchFamily="18" charset="0"/>
              </a:rPr>
              <a:t>anticonvulsants, muscle relaxant and  in status epilepticus.</a:t>
            </a:r>
          </a:p>
          <a:p>
            <a:pPr>
              <a:buFont typeface="Wingdings" pitchFamily="2" charset="2"/>
              <a:buChar char="ü"/>
            </a:pPr>
            <a:r>
              <a:rPr lang="en-US" sz="3200" dirty="0">
                <a:solidFill>
                  <a:srgbClr val="7030A0"/>
                </a:solidFill>
                <a:latin typeface="Times New Roman" pitchFamily="18" charset="0"/>
                <a:cs typeface="Times New Roman" pitchFamily="18" charset="0"/>
              </a:rPr>
              <a:t>Abrupt withdrawal causes precipitation of epileptiform seizures.</a:t>
            </a:r>
          </a:p>
          <a:p>
            <a:pPr>
              <a:buFont typeface="Wingdings" pitchFamily="2" charset="2"/>
              <a:buChar char="ü"/>
            </a:pPr>
            <a:r>
              <a:rPr lang="en-US" sz="3200" dirty="0">
                <a:solidFill>
                  <a:srgbClr val="7030A0"/>
                </a:solidFill>
                <a:latin typeface="Times New Roman" pitchFamily="18" charset="0"/>
                <a:cs typeface="Times New Roman" pitchFamily="18" charset="0"/>
              </a:rPr>
              <a:t>They potentiate analgesics .</a:t>
            </a:r>
          </a:p>
          <a:p>
            <a:pPr>
              <a:buFont typeface="Wingdings" pitchFamily="2" charset="2"/>
              <a:buChar char="ü"/>
            </a:pPr>
            <a:r>
              <a:rPr lang="en-US" sz="3200" dirty="0">
                <a:solidFill>
                  <a:srgbClr val="7030A0"/>
                </a:solidFill>
                <a:latin typeface="Times New Roman" pitchFamily="18" charset="0"/>
                <a:cs typeface="Times New Roman" pitchFamily="18" charset="0"/>
              </a:rPr>
              <a:t>Wide  margin of safety</a:t>
            </a:r>
          </a:p>
          <a:p>
            <a:pPr>
              <a:buFont typeface="Wingdings" pitchFamily="2" charset="2"/>
              <a:buChar char="ü"/>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Give </a:t>
            </a:r>
            <a:r>
              <a:rPr lang="en-US" sz="3200" dirty="0">
                <a:solidFill>
                  <a:srgbClr val="7030A0"/>
                </a:solidFill>
                <a:latin typeface="Times New Roman" pitchFamily="18" charset="0"/>
                <a:cs typeface="Times New Roman" pitchFamily="18" charset="0"/>
              </a:rPr>
              <a:t>rise to drug dependency (abuse liability)</a:t>
            </a:r>
          </a:p>
          <a:p>
            <a:pPr>
              <a:buFont typeface="Wingdings" pitchFamily="2" charset="2"/>
              <a:buChar char="ü"/>
            </a:pPr>
            <a:r>
              <a:rPr lang="en-US" sz="3200" dirty="0">
                <a:solidFill>
                  <a:srgbClr val="7030A0"/>
                </a:solidFill>
                <a:latin typeface="Times New Roman" pitchFamily="18" charset="0"/>
                <a:cs typeface="Times New Roman" pitchFamily="18" charset="0"/>
              </a:rPr>
              <a:t>Obliterate moments of sequential events</a:t>
            </a:r>
          </a:p>
        </p:txBody>
      </p:sp>
    </p:spTree>
    <p:extLst>
      <p:ext uri="{BB962C8B-B14F-4D97-AF65-F5344CB8AC3E}">
        <p14:creationId xmlns:p14="http://schemas.microsoft.com/office/powerpoint/2010/main" val="35510049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241565-0C91-45A9-A53F-00891F4ABD01}"/>
              </a:ext>
            </a:extLst>
          </p:cNvPr>
          <p:cNvSpPr>
            <a:spLocks noGrp="1"/>
          </p:cNvSpPr>
          <p:nvPr>
            <p:ph type="title"/>
          </p:nvPr>
        </p:nvSpPr>
        <p:spPr>
          <a:xfrm>
            <a:off x="1" y="1"/>
            <a:ext cx="12192000" cy="1690688"/>
          </a:xfrm>
        </p:spPr>
        <p:txBody>
          <a:bodyPr>
            <a:normAutofit/>
          </a:bodyPr>
          <a:lstStyle/>
          <a:p>
            <a:r>
              <a:rPr lang="en-US" sz="5400" b="1" dirty="0">
                <a:solidFill>
                  <a:srgbClr val="FF0000"/>
                </a:solidFill>
                <a:latin typeface="Times New Roman" pitchFamily="18" charset="0"/>
                <a:cs typeface="Times New Roman" pitchFamily="18" charset="0"/>
              </a:rPr>
              <a:t>Pharmacodynamics of benzodiazepines, barbiturates &amp;new hypnotics</a:t>
            </a:r>
          </a:p>
        </p:txBody>
      </p:sp>
      <p:sp>
        <p:nvSpPr>
          <p:cNvPr id="3" name="Content Placeholder 2">
            <a:extLst>
              <a:ext uri="{FF2B5EF4-FFF2-40B4-BE49-F238E27FC236}">
                <a16:creationId xmlns="" xmlns:a16="http://schemas.microsoft.com/office/drawing/2014/main" id="{97628BD0-0EED-40E0-BE7E-6663778D64DC}"/>
              </a:ext>
            </a:extLst>
          </p:cNvPr>
          <p:cNvSpPr>
            <a:spLocks noGrp="1"/>
          </p:cNvSpPr>
          <p:nvPr>
            <p:ph idx="1"/>
          </p:nvPr>
        </p:nvSpPr>
        <p:spPr>
          <a:xfrm>
            <a:off x="185738" y="1685925"/>
            <a:ext cx="11901487" cy="5043488"/>
          </a:xfrm>
        </p:spPr>
        <p:txBody>
          <a:bodyPr>
            <a:normAutofit/>
          </a:bodyPr>
          <a:lstStyle/>
          <a:p>
            <a:pPr>
              <a:buFont typeface="Wingdings" pitchFamily="2" charset="2"/>
              <a:buChar char="Ø"/>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Ø"/>
            </a:pPr>
            <a:r>
              <a:rPr lang="en-US" sz="3200" dirty="0" smtClean="0">
                <a:solidFill>
                  <a:srgbClr val="7030A0"/>
                </a:solidFill>
                <a:latin typeface="Times New Roman" pitchFamily="18" charset="0"/>
                <a:cs typeface="Times New Roman" pitchFamily="18" charset="0"/>
              </a:rPr>
              <a:t>Molecular </a:t>
            </a:r>
            <a:r>
              <a:rPr lang="en-US" sz="3200" dirty="0">
                <a:solidFill>
                  <a:srgbClr val="7030A0"/>
                </a:solidFill>
                <a:latin typeface="Times New Roman" pitchFamily="18" charset="0"/>
                <a:cs typeface="Times New Roman" pitchFamily="18" charset="0"/>
              </a:rPr>
              <a:t>pharmacology of</a:t>
            </a:r>
            <a:r>
              <a:rPr lang="en-US" sz="3200" b="1" dirty="0">
                <a:solidFill>
                  <a:srgbClr val="7030A0"/>
                </a:solidFill>
                <a:latin typeface="Times New Roman" pitchFamily="18" charset="0"/>
                <a:cs typeface="Times New Roman" pitchFamily="18" charset="0"/>
              </a:rPr>
              <a:t> GABA  (</a:t>
            </a:r>
            <a:r>
              <a:rPr lang="en-US" sz="3200" dirty="0">
                <a:solidFill>
                  <a:srgbClr val="7030A0"/>
                </a:solidFill>
                <a:latin typeface="Times New Roman" pitchFamily="18" charset="0"/>
                <a:cs typeface="Times New Roman" pitchFamily="18" charset="0"/>
              </a:rPr>
              <a:t>gamma aminobutyric acid</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receptor (GABA is an inhibitory neurotransmitter)</a:t>
            </a:r>
          </a:p>
          <a:p>
            <a:pPr>
              <a:buFont typeface="Wingdings" pitchFamily="2" charset="2"/>
              <a:buChar char="Ø"/>
            </a:pPr>
            <a:r>
              <a:rPr lang="en-US" sz="3200" dirty="0">
                <a:solidFill>
                  <a:srgbClr val="7030A0"/>
                </a:solidFill>
                <a:latin typeface="Times New Roman" pitchFamily="18" charset="0"/>
                <a:cs typeface="Times New Roman" pitchFamily="18" charset="0"/>
              </a:rPr>
              <a:t>The benzodiazepine, barbiturates , zolpidem, zaleplon and other drugs bind to molecular component of GABA, a receptor in neuronal membrane in the CNS. improving the symptoms of sleep disturbance, tremors and muscle tension.</a:t>
            </a:r>
          </a:p>
        </p:txBody>
      </p:sp>
    </p:spTree>
    <p:extLst>
      <p:ext uri="{BB962C8B-B14F-4D97-AF65-F5344CB8AC3E}">
        <p14:creationId xmlns:p14="http://schemas.microsoft.com/office/powerpoint/2010/main" val="2881002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C206F-45A0-4B5C-B2BF-4C2D637FD6BD}"/>
              </a:ext>
            </a:extLst>
          </p:cNvPr>
          <p:cNvSpPr>
            <a:spLocks noGrp="1"/>
          </p:cNvSpPr>
          <p:nvPr>
            <p:ph type="title"/>
          </p:nvPr>
        </p:nvSpPr>
        <p:spPr>
          <a:xfrm>
            <a:off x="242888" y="142876"/>
            <a:ext cx="11110912" cy="928688"/>
          </a:xfrm>
        </p:spPr>
        <p:txBody>
          <a:bodyPr>
            <a:normAutofit fontScale="90000"/>
          </a:bodyPr>
          <a:lstStyle/>
          <a:p>
            <a:r>
              <a:rPr lang="en-US" dirty="0"/>
              <a:t>                                                                                                                              </a:t>
            </a:r>
            <a:r>
              <a:rPr lang="en-US" sz="4900" b="1" dirty="0">
                <a:solidFill>
                  <a:srgbClr val="FF0000"/>
                </a:solidFill>
                <a:latin typeface="Times New Roman" pitchFamily="18" charset="0"/>
                <a:cs typeface="Times New Roman" pitchFamily="18" charset="0"/>
              </a:rPr>
              <a:t>Organ level </a:t>
            </a:r>
            <a:r>
              <a:rPr lang="en-US" sz="4900" b="1" dirty="0" smtClean="0">
                <a:solidFill>
                  <a:srgbClr val="FF0000"/>
                </a:solidFill>
                <a:latin typeface="Times New Roman" pitchFamily="18" charset="0"/>
                <a:cs typeface="Times New Roman" pitchFamily="18" charset="0"/>
              </a:rPr>
              <a:t>Effects</a:t>
            </a:r>
            <a:r>
              <a:rPr lang="en-US" sz="4900" dirty="0">
                <a:solidFill>
                  <a:srgbClr val="FF0000"/>
                </a:solidFill>
                <a:latin typeface="Times New Roman" pitchFamily="18" charset="0"/>
                <a:cs typeface="Times New Roman" pitchFamily="18" charset="0"/>
              </a:rPr>
              <a:t/>
            </a:r>
            <a:br>
              <a:rPr lang="en-US" sz="4900"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868506B-B442-47FB-8B05-F6145DF230A3}"/>
              </a:ext>
            </a:extLst>
          </p:cNvPr>
          <p:cNvSpPr>
            <a:spLocks noGrp="1"/>
          </p:cNvSpPr>
          <p:nvPr>
            <p:ph idx="1"/>
          </p:nvPr>
        </p:nvSpPr>
        <p:spPr>
          <a:xfrm>
            <a:off x="200025" y="1185862"/>
            <a:ext cx="11887200" cy="5672137"/>
          </a:xfrm>
        </p:spPr>
        <p:txBody>
          <a:bodyPr>
            <a:normAutofit/>
          </a:bodyPr>
          <a:lstStyle/>
          <a:p>
            <a:pPr>
              <a:buFont typeface="Wingdings" pitchFamily="2" charset="2"/>
              <a:buChar char="Ø"/>
            </a:pPr>
            <a:r>
              <a:rPr lang="en-US" sz="3200" b="1" dirty="0">
                <a:solidFill>
                  <a:srgbClr val="7030A0"/>
                </a:solidFill>
                <a:latin typeface="Times New Roman" pitchFamily="18" charset="0"/>
                <a:cs typeface="Times New Roman" pitchFamily="18" charset="0"/>
              </a:rPr>
              <a:t>Sedation;</a:t>
            </a:r>
            <a:r>
              <a:rPr lang="en-US" sz="3200" dirty="0">
                <a:solidFill>
                  <a:srgbClr val="7030A0"/>
                </a:solidFill>
                <a:latin typeface="Times New Roman" pitchFamily="18" charset="0"/>
                <a:cs typeface="Times New Roman" pitchFamily="18" charset="0"/>
              </a:rPr>
              <a:t> exert calming effects with reduction of anxiety at relatively low doses.</a:t>
            </a:r>
          </a:p>
          <a:p>
            <a:pPr>
              <a:buFont typeface="Wingdings" pitchFamily="2" charset="2"/>
              <a:buChar char="Ø"/>
            </a:pPr>
            <a:r>
              <a:rPr lang="en-US" sz="3200" b="1" dirty="0">
                <a:solidFill>
                  <a:srgbClr val="7030A0"/>
                </a:solidFill>
                <a:latin typeface="Times New Roman" pitchFamily="18" charset="0"/>
                <a:cs typeface="Times New Roman" pitchFamily="18" charset="0"/>
              </a:rPr>
              <a:t>Hypnosis;</a:t>
            </a:r>
            <a:r>
              <a:rPr lang="en-US" sz="3200" dirty="0">
                <a:solidFill>
                  <a:srgbClr val="7030A0"/>
                </a:solidFill>
                <a:latin typeface="Times New Roman" pitchFamily="18" charset="0"/>
                <a:cs typeface="Times New Roman" pitchFamily="18" charset="0"/>
              </a:rPr>
              <a:t> all sedative hypnotics induce sleep if high enough doses are given.</a:t>
            </a:r>
          </a:p>
          <a:p>
            <a:pPr>
              <a:buFont typeface="Wingdings" pitchFamily="2" charset="2"/>
              <a:buChar char="Ø"/>
            </a:pPr>
            <a:r>
              <a:rPr lang="en-US" sz="3200" b="1" dirty="0">
                <a:solidFill>
                  <a:srgbClr val="7030A0"/>
                </a:solidFill>
                <a:latin typeface="Times New Roman" pitchFamily="18" charset="0"/>
                <a:cs typeface="Times New Roman" pitchFamily="18" charset="0"/>
              </a:rPr>
              <a:t>Muscle relaxation</a:t>
            </a:r>
          </a:p>
          <a:p>
            <a:pPr>
              <a:buFont typeface="Wingdings" pitchFamily="2" charset="2"/>
              <a:buChar char="Ø"/>
            </a:pPr>
            <a:r>
              <a:rPr lang="en-US" sz="3200" b="1" dirty="0">
                <a:solidFill>
                  <a:srgbClr val="7030A0"/>
                </a:solidFill>
                <a:latin typeface="Times New Roman" pitchFamily="18" charset="0"/>
                <a:cs typeface="Times New Roman" pitchFamily="18" charset="0"/>
              </a:rPr>
              <a:t>Effects on respiratory and cardiovascular </a:t>
            </a:r>
            <a:r>
              <a:rPr lang="en-US" sz="3200" dirty="0">
                <a:solidFill>
                  <a:srgbClr val="7030A0"/>
                </a:solidFill>
                <a:latin typeface="Times New Roman" pitchFamily="18" charset="0"/>
                <a:cs typeface="Times New Roman" pitchFamily="18" charset="0"/>
              </a:rPr>
              <a:t>functions especially on patients with pulmonary disease</a:t>
            </a:r>
          </a:p>
          <a:p>
            <a:pPr>
              <a:buFont typeface="Wingdings" pitchFamily="2" charset="2"/>
              <a:buChar char="Ø"/>
            </a:pPr>
            <a:r>
              <a:rPr lang="en-US" sz="3200" b="1" dirty="0">
                <a:solidFill>
                  <a:srgbClr val="7030A0"/>
                </a:solidFill>
                <a:latin typeface="Times New Roman" pitchFamily="18" charset="0"/>
                <a:cs typeface="Times New Roman" pitchFamily="18" charset="0"/>
              </a:rPr>
              <a:t>Anticonvulsant  effects e.g</a:t>
            </a:r>
            <a:r>
              <a:rPr lang="en-US" sz="3200" dirty="0">
                <a:solidFill>
                  <a:srgbClr val="7030A0"/>
                </a:solidFill>
                <a:latin typeface="Times New Roman" pitchFamily="18" charset="0"/>
                <a:cs typeface="Times New Roman" pitchFamily="18" charset="0"/>
              </a:rPr>
              <a:t>. phenobarbitone </a:t>
            </a:r>
          </a:p>
          <a:p>
            <a:pPr>
              <a:buFont typeface="Wingdings" pitchFamily="2" charset="2"/>
              <a:buChar char="Ø"/>
            </a:pPr>
            <a:r>
              <a:rPr lang="en-US" sz="3200" b="1" dirty="0">
                <a:solidFill>
                  <a:srgbClr val="7030A0"/>
                </a:solidFill>
                <a:latin typeface="Times New Roman" pitchFamily="18" charset="0"/>
                <a:cs typeface="Times New Roman" pitchFamily="18" charset="0"/>
              </a:rPr>
              <a:t>anesthesia</a:t>
            </a:r>
            <a:r>
              <a:rPr lang="en-US" sz="3200" dirty="0">
                <a:solidFill>
                  <a:srgbClr val="7030A0"/>
                </a:solidFill>
                <a:latin typeface="Times New Roman" pitchFamily="18" charset="0"/>
                <a:cs typeface="Times New Roman" pitchFamily="18" charset="0"/>
              </a:rPr>
              <a:t>, e.g. barbiturates thiopental</a:t>
            </a:r>
          </a:p>
          <a:p>
            <a:pPr>
              <a:buFont typeface="Wingdings" pitchFamily="2" charset="2"/>
              <a:buChar char="Ø"/>
            </a:pPr>
            <a:r>
              <a:rPr lang="en-US" sz="3200" b="1" dirty="0">
                <a:solidFill>
                  <a:srgbClr val="7030A0"/>
                </a:solidFill>
                <a:latin typeface="Times New Roman" pitchFamily="18" charset="0"/>
                <a:cs typeface="Times New Roman" pitchFamily="18" charset="0"/>
              </a:rPr>
              <a:t>Tolerance</a:t>
            </a:r>
            <a:r>
              <a:rPr lang="en-US" sz="3200" dirty="0">
                <a:solidFill>
                  <a:srgbClr val="7030A0"/>
                </a:solidFill>
                <a:latin typeface="Times New Roman" pitchFamily="18" charset="0"/>
                <a:cs typeface="Times New Roman" pitchFamily="18" charset="0"/>
              </a:rPr>
              <a:t> ; psychological &amp; physiological Dependence </a:t>
            </a:r>
          </a:p>
        </p:txBody>
      </p:sp>
    </p:spTree>
    <p:extLst>
      <p:ext uri="{BB962C8B-B14F-4D97-AF65-F5344CB8AC3E}">
        <p14:creationId xmlns:p14="http://schemas.microsoft.com/office/powerpoint/2010/main" val="32390699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DE34A-FC1D-44BE-A05D-FE935E4A8ACD}"/>
              </a:ext>
            </a:extLst>
          </p:cNvPr>
          <p:cNvSpPr>
            <a:spLocks noGrp="1"/>
          </p:cNvSpPr>
          <p:nvPr>
            <p:ph type="title"/>
          </p:nvPr>
        </p:nvSpPr>
        <p:spPr>
          <a:xfrm>
            <a:off x="100013" y="128589"/>
            <a:ext cx="11253787" cy="1000124"/>
          </a:xfrm>
        </p:spPr>
        <p:txBody>
          <a:bodyPr>
            <a:normAutofit/>
          </a:bodyPr>
          <a:lstStyle/>
          <a:p>
            <a:r>
              <a:rPr lang="en-US" sz="5400" b="1" dirty="0">
                <a:solidFill>
                  <a:srgbClr val="FF0000"/>
                </a:solidFill>
                <a:latin typeface="Times New Roman" pitchFamily="18" charset="0"/>
                <a:cs typeface="Times New Roman" pitchFamily="18" charset="0"/>
              </a:rPr>
              <a:t>Clinical </a:t>
            </a:r>
            <a:r>
              <a:rPr lang="en-US" sz="5400" b="1" dirty="0" smtClean="0">
                <a:solidFill>
                  <a:srgbClr val="FF0000"/>
                </a:solidFill>
                <a:latin typeface="Times New Roman" pitchFamily="18" charset="0"/>
                <a:cs typeface="Times New Roman" pitchFamily="18" charset="0"/>
              </a:rPr>
              <a:t>Indications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A31BB9D-7FFF-43E5-B926-20CFE647D769}"/>
              </a:ext>
            </a:extLst>
          </p:cNvPr>
          <p:cNvSpPr>
            <a:spLocks noGrp="1"/>
          </p:cNvSpPr>
          <p:nvPr>
            <p:ph idx="1"/>
          </p:nvPr>
        </p:nvSpPr>
        <p:spPr>
          <a:xfrm>
            <a:off x="157163" y="1200150"/>
            <a:ext cx="11901487" cy="5657850"/>
          </a:xfrm>
        </p:spPr>
        <p:txBody>
          <a:bodyPr>
            <a:normAutofit/>
          </a:bodyPr>
          <a:lstStyle/>
          <a:p>
            <a:pPr>
              <a:buFont typeface="Wingdings" pitchFamily="2" charset="2"/>
              <a:buChar char="Ø"/>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Ø"/>
            </a:pPr>
            <a:r>
              <a:rPr lang="en-US" sz="3200" dirty="0" smtClean="0">
                <a:solidFill>
                  <a:srgbClr val="7030A0"/>
                </a:solidFill>
                <a:latin typeface="Times New Roman" pitchFamily="18" charset="0"/>
                <a:cs typeface="Times New Roman" pitchFamily="18" charset="0"/>
              </a:rPr>
              <a:t>Insomnia</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Sedation and amnesia before and during medical surgical procedures.</a:t>
            </a:r>
          </a:p>
          <a:p>
            <a:pPr>
              <a:buFont typeface="Wingdings" pitchFamily="2" charset="2"/>
              <a:buChar char="Ø"/>
            </a:pPr>
            <a:r>
              <a:rPr lang="en-US" sz="3200" dirty="0">
                <a:solidFill>
                  <a:srgbClr val="7030A0"/>
                </a:solidFill>
                <a:latin typeface="Times New Roman" pitchFamily="18" charset="0"/>
                <a:cs typeface="Times New Roman" pitchFamily="18" charset="0"/>
              </a:rPr>
              <a:t>Treatment of epilepsy and seizure state.</a:t>
            </a:r>
          </a:p>
          <a:p>
            <a:pPr>
              <a:buFont typeface="Wingdings" pitchFamily="2" charset="2"/>
              <a:buChar char="Ø"/>
            </a:pPr>
            <a:r>
              <a:rPr lang="en-US" sz="3200" dirty="0">
                <a:solidFill>
                  <a:srgbClr val="7030A0"/>
                </a:solidFill>
                <a:latin typeface="Times New Roman" pitchFamily="18" charset="0"/>
                <a:cs typeface="Times New Roman" pitchFamily="18" charset="0"/>
              </a:rPr>
              <a:t>as a component of balanced anesthesia.</a:t>
            </a:r>
          </a:p>
          <a:p>
            <a:pPr>
              <a:buFont typeface="Wingdings" pitchFamily="2" charset="2"/>
              <a:buChar char="Ø"/>
            </a:pPr>
            <a:r>
              <a:rPr lang="en-US" sz="3200" dirty="0">
                <a:solidFill>
                  <a:srgbClr val="7030A0"/>
                </a:solidFill>
                <a:latin typeface="Times New Roman" pitchFamily="18" charset="0"/>
                <a:cs typeface="Times New Roman" pitchFamily="18" charset="0"/>
              </a:rPr>
              <a:t>For control of ethanol and other sedative hypnotic withdrawal states.</a:t>
            </a:r>
          </a:p>
          <a:p>
            <a:pPr>
              <a:buFont typeface="Wingdings" pitchFamily="2" charset="2"/>
              <a:buChar char="Ø"/>
            </a:pPr>
            <a:r>
              <a:rPr lang="en-US" sz="3200" dirty="0">
                <a:solidFill>
                  <a:srgbClr val="7030A0"/>
                </a:solidFill>
                <a:latin typeface="Times New Roman" pitchFamily="18" charset="0"/>
                <a:cs typeface="Times New Roman" pitchFamily="18" charset="0"/>
              </a:rPr>
              <a:t>For muscle relaxation in specific neural muscular disorders</a:t>
            </a:r>
          </a:p>
        </p:txBody>
      </p:sp>
    </p:spTree>
    <p:extLst>
      <p:ext uri="{BB962C8B-B14F-4D97-AF65-F5344CB8AC3E}">
        <p14:creationId xmlns:p14="http://schemas.microsoft.com/office/powerpoint/2010/main" val="18012039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048298-AE96-4CB6-9A75-EBE151D5B39B}"/>
              </a:ext>
            </a:extLst>
          </p:cNvPr>
          <p:cNvSpPr>
            <a:spLocks noGrp="1"/>
          </p:cNvSpPr>
          <p:nvPr>
            <p:ph type="title"/>
          </p:nvPr>
        </p:nvSpPr>
        <p:spPr>
          <a:xfrm>
            <a:off x="185738" y="1"/>
            <a:ext cx="11168062" cy="1128712"/>
          </a:xfrm>
        </p:spPr>
        <p:txBody>
          <a:bodyPr>
            <a:normAutofit/>
          </a:bodyPr>
          <a:lstStyle/>
          <a:p>
            <a:r>
              <a:rPr lang="en-US" sz="5400" b="1" dirty="0">
                <a:solidFill>
                  <a:srgbClr val="FF0000"/>
                </a:solidFill>
                <a:latin typeface="Times New Roman" pitchFamily="18" charset="0"/>
                <a:cs typeface="Times New Roman" pitchFamily="18" charset="0"/>
              </a:rPr>
              <a:t>Direct toxic action</a:t>
            </a:r>
          </a:p>
        </p:txBody>
      </p:sp>
      <p:sp>
        <p:nvSpPr>
          <p:cNvPr id="3" name="Content Placeholder 2">
            <a:extLst>
              <a:ext uri="{FF2B5EF4-FFF2-40B4-BE49-F238E27FC236}">
                <a16:creationId xmlns="" xmlns:a16="http://schemas.microsoft.com/office/drawing/2014/main" id="{6A75E377-463C-4929-B91C-EE877F6E22D5}"/>
              </a:ext>
            </a:extLst>
          </p:cNvPr>
          <p:cNvSpPr>
            <a:spLocks noGrp="1"/>
          </p:cNvSpPr>
          <p:nvPr>
            <p:ph idx="1"/>
          </p:nvPr>
        </p:nvSpPr>
        <p:spPr>
          <a:xfrm>
            <a:off x="171449" y="1271588"/>
            <a:ext cx="11858625" cy="5586412"/>
          </a:xfrm>
        </p:spPr>
        <p:txBody>
          <a:bodyPr/>
          <a:lstStyle/>
          <a:p>
            <a:pPr>
              <a:buFont typeface="Wingdings" pitchFamily="2" charset="2"/>
              <a:buChar char="q"/>
            </a:pPr>
            <a:r>
              <a:rPr lang="en-US" dirty="0"/>
              <a:t> </a:t>
            </a:r>
            <a:r>
              <a:rPr lang="en-US" sz="3200" dirty="0" smtClean="0">
                <a:solidFill>
                  <a:srgbClr val="7030A0"/>
                </a:solidFill>
                <a:latin typeface="Times New Roman" pitchFamily="18" charset="0"/>
                <a:cs typeface="Times New Roman" pitchFamily="18" charset="0"/>
              </a:rPr>
              <a:t>Relatively </a:t>
            </a:r>
            <a:r>
              <a:rPr lang="en-US" sz="3200" dirty="0">
                <a:solidFill>
                  <a:srgbClr val="7030A0"/>
                </a:solidFill>
                <a:latin typeface="Times New Roman" pitchFamily="18" charset="0"/>
                <a:cs typeface="Times New Roman" pitchFamily="18" charset="0"/>
              </a:rPr>
              <a:t>low doses may lead to </a:t>
            </a:r>
            <a:r>
              <a:rPr lang="en-US" sz="3200" b="1" dirty="0">
                <a:solidFill>
                  <a:srgbClr val="7030A0"/>
                </a:solidFill>
                <a:latin typeface="Times New Roman" pitchFamily="18" charset="0"/>
                <a:cs typeface="Times New Roman" pitchFamily="18" charset="0"/>
              </a:rPr>
              <a:t>Drowsiness , impaired judgement</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diminished motor skills</a:t>
            </a:r>
            <a:r>
              <a:rPr lang="en-US" sz="3200" dirty="0">
                <a:solidFill>
                  <a:srgbClr val="7030A0"/>
                </a:solidFill>
                <a:latin typeface="Times New Roman" pitchFamily="18" charset="0"/>
                <a:cs typeface="Times New Roman" pitchFamily="18" charset="0"/>
              </a:rPr>
              <a:t>. sometimes with impact on driving, working and personal relationship.</a:t>
            </a:r>
          </a:p>
          <a:p>
            <a:pPr>
              <a:buFont typeface="Wingdings" pitchFamily="2" charset="2"/>
              <a:buChar char="q"/>
            </a:pPr>
            <a:r>
              <a:rPr lang="en-US" sz="3200" dirty="0">
                <a:solidFill>
                  <a:srgbClr val="7030A0"/>
                </a:solidFill>
                <a:latin typeface="Times New Roman" pitchFamily="18" charset="0"/>
                <a:cs typeface="Times New Roman" pitchFamily="18" charset="0"/>
              </a:rPr>
              <a:t>Criminals use BZDs in cases of “date rape” is based on their dose dependent amnestic effects.</a:t>
            </a:r>
          </a:p>
          <a:p>
            <a:pPr>
              <a:buFont typeface="Wingdings" pitchFamily="2" charset="2"/>
              <a:buChar char="q"/>
            </a:pPr>
            <a:r>
              <a:rPr lang="en-US" sz="3200" dirty="0">
                <a:solidFill>
                  <a:srgbClr val="7030A0"/>
                </a:solidFill>
                <a:latin typeface="Times New Roman" pitchFamily="18" charset="0"/>
                <a:cs typeface="Times New Roman" pitchFamily="18" charset="0"/>
              </a:rPr>
              <a:t>At higher dose toxicity may present as </a:t>
            </a:r>
            <a:r>
              <a:rPr lang="en-US" sz="3200" b="1" dirty="0">
                <a:solidFill>
                  <a:srgbClr val="7030A0"/>
                </a:solidFill>
                <a:latin typeface="Times New Roman" pitchFamily="18" charset="0"/>
                <a:cs typeface="Times New Roman" pitchFamily="18" charset="0"/>
              </a:rPr>
              <a:t>lethargy or state of exhaustion </a:t>
            </a:r>
            <a:r>
              <a:rPr lang="en-US" sz="3200" dirty="0">
                <a:solidFill>
                  <a:srgbClr val="7030A0"/>
                </a:solidFill>
                <a:latin typeface="Times New Roman" pitchFamily="18" charset="0"/>
                <a:cs typeface="Times New Roman" pitchFamily="18" charset="0"/>
              </a:rPr>
              <a:t>or as </a:t>
            </a:r>
            <a:r>
              <a:rPr lang="en-US" sz="3200" b="1" dirty="0">
                <a:solidFill>
                  <a:srgbClr val="7030A0"/>
                </a:solidFill>
                <a:latin typeface="Times New Roman" pitchFamily="18" charset="0"/>
                <a:cs typeface="Times New Roman" pitchFamily="18" charset="0"/>
              </a:rPr>
              <a:t>gross  symptoms </a:t>
            </a:r>
            <a:r>
              <a:rPr lang="en-US" sz="3200" dirty="0">
                <a:solidFill>
                  <a:srgbClr val="7030A0"/>
                </a:solidFill>
                <a:latin typeface="Times New Roman" pitchFamily="18" charset="0"/>
                <a:cs typeface="Times New Roman" pitchFamily="18" charset="0"/>
              </a:rPr>
              <a:t>equivalent to those of </a:t>
            </a:r>
            <a:r>
              <a:rPr lang="en-US" sz="3200" b="1" dirty="0">
                <a:solidFill>
                  <a:srgbClr val="7030A0"/>
                </a:solidFill>
                <a:latin typeface="Times New Roman" pitchFamily="18" charset="0"/>
                <a:cs typeface="Times New Roman" pitchFamily="18" charset="0"/>
              </a:rPr>
              <a:t>ethanol intoxication</a:t>
            </a:r>
            <a:r>
              <a:rPr lang="en-US" b="1" dirty="0"/>
              <a:t>.</a:t>
            </a:r>
          </a:p>
        </p:txBody>
      </p:sp>
    </p:spTree>
    <p:extLst>
      <p:ext uri="{BB962C8B-B14F-4D97-AF65-F5344CB8AC3E}">
        <p14:creationId xmlns:p14="http://schemas.microsoft.com/office/powerpoint/2010/main" val="1974768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E8411-B7FE-4233-A0FF-8D31F6680C71}"/>
              </a:ext>
            </a:extLst>
          </p:cNvPr>
          <p:cNvSpPr>
            <a:spLocks noGrp="1"/>
          </p:cNvSpPr>
          <p:nvPr>
            <p:ph type="title"/>
          </p:nvPr>
        </p:nvSpPr>
        <p:spPr>
          <a:xfrm>
            <a:off x="271463" y="1"/>
            <a:ext cx="11744325" cy="1100137"/>
          </a:xfrm>
        </p:spPr>
        <p:txBody>
          <a:bodyPr>
            <a:normAutofit/>
          </a:bodyPr>
          <a:lstStyle/>
          <a:p>
            <a:r>
              <a:rPr lang="en-US" sz="5400" b="1" dirty="0">
                <a:solidFill>
                  <a:srgbClr val="FF0000"/>
                </a:solidFill>
                <a:latin typeface="Times New Roman" pitchFamily="18" charset="0"/>
                <a:cs typeface="Times New Roman" pitchFamily="18" charset="0"/>
              </a:rPr>
              <a:t>Benzodiazepines C</a:t>
            </a:r>
            <a:r>
              <a:rPr lang="en-US" sz="5400" b="1" dirty="0" smtClean="0">
                <a:solidFill>
                  <a:srgbClr val="FF0000"/>
                </a:solidFill>
                <a:latin typeface="Times New Roman" pitchFamily="18" charset="0"/>
                <a:cs typeface="Times New Roman" pitchFamily="18" charset="0"/>
              </a:rPr>
              <a:t>ommon Indications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0E073BA-3FA4-4C17-B9FE-8778FE98C7AD}"/>
              </a:ext>
            </a:extLst>
          </p:cNvPr>
          <p:cNvSpPr>
            <a:spLocks noGrp="1"/>
          </p:cNvSpPr>
          <p:nvPr>
            <p:ph idx="1"/>
          </p:nvPr>
        </p:nvSpPr>
        <p:spPr>
          <a:xfrm>
            <a:off x="200025" y="1014412"/>
            <a:ext cx="11815763" cy="5843587"/>
          </a:xfrm>
        </p:spPr>
        <p:txBody>
          <a:bodyPr>
            <a:normAutofit/>
          </a:bodyPr>
          <a:lstStyle/>
          <a:p>
            <a:r>
              <a:rPr lang="en-US" sz="3200" dirty="0">
                <a:solidFill>
                  <a:srgbClr val="7030A0"/>
                </a:solidFill>
                <a:latin typeface="Times New Roman" pitchFamily="18" charset="0"/>
                <a:cs typeface="Times New Roman" pitchFamily="18" charset="0"/>
              </a:rPr>
              <a:t>Most commonly used sedatives hypnotics.</a:t>
            </a:r>
          </a:p>
          <a:p>
            <a:pPr marL="0" indent="0">
              <a:buNone/>
            </a:pPr>
            <a:r>
              <a:rPr lang="en-US" sz="3200" b="1" dirty="0">
                <a:solidFill>
                  <a:srgbClr val="7030A0"/>
                </a:solidFill>
                <a:latin typeface="Times New Roman" pitchFamily="18" charset="0"/>
                <a:cs typeface="Times New Roman" pitchFamily="18" charset="0"/>
              </a:rPr>
              <a:t>MOA  </a:t>
            </a:r>
            <a:r>
              <a:rPr lang="en-US" sz="3200" dirty="0">
                <a:solidFill>
                  <a:srgbClr val="7030A0"/>
                </a:solidFill>
                <a:latin typeface="Times New Roman" pitchFamily="18" charset="0"/>
                <a:cs typeface="Times New Roman" pitchFamily="18" charset="0"/>
              </a:rPr>
              <a:t> exert their action as the other CNS depressants.</a:t>
            </a:r>
          </a:p>
          <a:p>
            <a:pPr marL="0" indent="0">
              <a:buNone/>
            </a:pPr>
            <a:r>
              <a:rPr lang="en-US" sz="3200" b="1" dirty="0">
                <a:solidFill>
                  <a:srgbClr val="7030A0"/>
                </a:solidFill>
                <a:latin typeface="Times New Roman" pitchFamily="18" charset="0"/>
                <a:cs typeface="Times New Roman" pitchFamily="18" charset="0"/>
              </a:rPr>
              <a:t>Classification</a:t>
            </a:r>
          </a:p>
          <a:p>
            <a:pPr marL="0" indent="0">
              <a:buNone/>
            </a:pPr>
            <a:r>
              <a:rPr lang="en-US" sz="3200" b="1" dirty="0">
                <a:solidFill>
                  <a:srgbClr val="7030A0"/>
                </a:solidFill>
                <a:latin typeface="Times New Roman" pitchFamily="18" charset="0"/>
                <a:cs typeface="Times New Roman" pitchFamily="18" charset="0"/>
              </a:rPr>
              <a:t>Short acting e.g. </a:t>
            </a:r>
            <a:r>
              <a:rPr lang="en-US" sz="3200" dirty="0">
                <a:solidFill>
                  <a:srgbClr val="7030A0"/>
                </a:solidFill>
                <a:latin typeface="Times New Roman" pitchFamily="18" charset="0"/>
                <a:cs typeface="Times New Roman" pitchFamily="18" charset="0"/>
              </a:rPr>
              <a:t>midazolam, triazolam, half life  five hours.</a:t>
            </a:r>
          </a:p>
          <a:p>
            <a:pPr marL="0" indent="0">
              <a:buNone/>
            </a:pPr>
            <a:r>
              <a:rPr lang="en-US" sz="3200" b="1" dirty="0">
                <a:solidFill>
                  <a:srgbClr val="7030A0"/>
                </a:solidFill>
                <a:latin typeface="Times New Roman" pitchFamily="18" charset="0"/>
                <a:cs typeface="Times New Roman" pitchFamily="18" charset="0"/>
              </a:rPr>
              <a:t>Intermediate e.g.</a:t>
            </a:r>
            <a:r>
              <a:rPr lang="en-US" sz="3200" dirty="0">
                <a:solidFill>
                  <a:srgbClr val="7030A0"/>
                </a:solidFill>
                <a:latin typeface="Times New Roman" pitchFamily="18" charset="0"/>
                <a:cs typeface="Times New Roman" pitchFamily="18" charset="0"/>
              </a:rPr>
              <a:t> lorazepam, oxazepam, clonazepam. Half life five to 24 hours.</a:t>
            </a:r>
          </a:p>
          <a:p>
            <a:pPr marL="0" indent="0">
              <a:buNone/>
            </a:pPr>
            <a:r>
              <a:rPr lang="en-US" sz="3200" b="1" dirty="0">
                <a:solidFill>
                  <a:srgbClr val="7030A0"/>
                </a:solidFill>
                <a:latin typeface="Times New Roman" pitchFamily="18" charset="0"/>
                <a:cs typeface="Times New Roman" pitchFamily="18" charset="0"/>
              </a:rPr>
              <a:t>Long acting </a:t>
            </a:r>
            <a:r>
              <a:rPr lang="en-US" sz="3200" dirty="0">
                <a:solidFill>
                  <a:srgbClr val="7030A0"/>
                </a:solidFill>
                <a:latin typeface="Times New Roman" pitchFamily="18" charset="0"/>
                <a:cs typeface="Times New Roman" pitchFamily="18" charset="0"/>
              </a:rPr>
              <a:t>e.g. diazepam, chlordiazepoxide, prazepam. Half life 24 hours.</a:t>
            </a:r>
          </a:p>
        </p:txBody>
      </p:sp>
    </p:spTree>
    <p:extLst>
      <p:ext uri="{BB962C8B-B14F-4D97-AF65-F5344CB8AC3E}">
        <p14:creationId xmlns:p14="http://schemas.microsoft.com/office/powerpoint/2010/main" val="15529548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BDF6D-899F-4BC5-8CD0-3FB299640FA4}"/>
              </a:ext>
            </a:extLst>
          </p:cNvPr>
          <p:cNvSpPr>
            <a:spLocks noGrp="1"/>
          </p:cNvSpPr>
          <p:nvPr>
            <p:ph type="title"/>
          </p:nvPr>
        </p:nvSpPr>
        <p:spPr>
          <a:xfrm>
            <a:off x="142875" y="185739"/>
            <a:ext cx="12049125" cy="1057274"/>
          </a:xfrm>
        </p:spPr>
        <p:txBody>
          <a:bodyPr/>
          <a:lstStyle/>
          <a:p>
            <a:r>
              <a:rPr lang="en-US" dirty="0"/>
              <a:t> </a:t>
            </a:r>
            <a:r>
              <a:rPr lang="en-US" sz="4800" b="1" dirty="0">
                <a:solidFill>
                  <a:srgbClr val="FF0000"/>
                </a:solidFill>
                <a:latin typeface="Times New Roman" pitchFamily="18" charset="0"/>
                <a:cs typeface="Times New Roman" pitchFamily="18" charset="0"/>
              </a:rPr>
              <a:t>T</a:t>
            </a:r>
            <a:r>
              <a:rPr lang="en-US" sz="4800" b="1" dirty="0" smtClean="0">
                <a:solidFill>
                  <a:srgbClr val="FF0000"/>
                </a:solidFill>
                <a:latin typeface="Times New Roman" pitchFamily="18" charset="0"/>
                <a:cs typeface="Times New Roman" pitchFamily="18" charset="0"/>
              </a:rPr>
              <a:t>wo </a:t>
            </a:r>
            <a:r>
              <a:rPr lang="en-US" sz="4800" b="1" dirty="0">
                <a:solidFill>
                  <a:srgbClr val="FF0000"/>
                </a:solidFill>
                <a:latin typeface="Times New Roman" pitchFamily="18" charset="0"/>
                <a:cs typeface="Times New Roman" pitchFamily="18" charset="0"/>
              </a:rPr>
              <a:t>major methods of dispensing drugs</a:t>
            </a:r>
          </a:p>
        </p:txBody>
      </p:sp>
      <p:sp>
        <p:nvSpPr>
          <p:cNvPr id="3" name="Content Placeholder 2">
            <a:extLst>
              <a:ext uri="{FF2B5EF4-FFF2-40B4-BE49-F238E27FC236}">
                <a16:creationId xmlns="" xmlns:a16="http://schemas.microsoft.com/office/drawing/2014/main" id="{1061FC5F-2095-4995-B825-9187E91D789A}"/>
              </a:ext>
            </a:extLst>
          </p:cNvPr>
          <p:cNvSpPr>
            <a:spLocks noGrp="1"/>
          </p:cNvSpPr>
          <p:nvPr>
            <p:ph idx="1"/>
          </p:nvPr>
        </p:nvSpPr>
        <p:spPr>
          <a:xfrm>
            <a:off x="128588" y="1374068"/>
            <a:ext cx="11930062" cy="5312481"/>
          </a:xfrm>
        </p:spPr>
        <p:txBody>
          <a:bodyPr>
            <a:normAutofit/>
          </a:bodyPr>
          <a:lstStyle/>
          <a:p>
            <a:endParaRPr lang="en-US" sz="3200" b="1" dirty="0" smtClean="0">
              <a:solidFill>
                <a:srgbClr val="7030A0"/>
              </a:solidFill>
              <a:latin typeface="Times New Roman" pitchFamily="18" charset="0"/>
              <a:cs typeface="Times New Roman" pitchFamily="18" charset="0"/>
            </a:endParaRPr>
          </a:p>
          <a:p>
            <a:endParaRPr lang="en-US" sz="3200" b="1" dirty="0">
              <a:solidFill>
                <a:srgbClr val="7030A0"/>
              </a:solidFill>
              <a:latin typeface="Times New Roman" pitchFamily="18" charset="0"/>
              <a:cs typeface="Times New Roman" pitchFamily="18" charset="0"/>
            </a:endParaRPr>
          </a:p>
          <a:p>
            <a:r>
              <a:rPr lang="en-US" sz="3200" b="1" dirty="0" smtClean="0">
                <a:solidFill>
                  <a:srgbClr val="7030A0"/>
                </a:solidFill>
                <a:latin typeface="Times New Roman" pitchFamily="18" charset="0"/>
                <a:cs typeface="Times New Roman" pitchFamily="18" charset="0"/>
              </a:rPr>
              <a:t>Over </a:t>
            </a:r>
            <a:r>
              <a:rPr lang="en-US" sz="3200" b="1" dirty="0">
                <a:solidFill>
                  <a:srgbClr val="7030A0"/>
                </a:solidFill>
                <a:latin typeface="Times New Roman" pitchFamily="18" charset="0"/>
                <a:cs typeface="Times New Roman" pitchFamily="18" charset="0"/>
              </a:rPr>
              <a:t>the counter drugs (OTC):</a:t>
            </a:r>
            <a:r>
              <a:rPr lang="en-US" sz="3200" dirty="0">
                <a:solidFill>
                  <a:srgbClr val="7030A0"/>
                </a:solidFill>
                <a:latin typeface="Times New Roman" pitchFamily="18" charset="0"/>
                <a:cs typeface="Times New Roman" pitchFamily="18" charset="0"/>
              </a:rPr>
              <a:t>they do not need a prescription and can be purchased  at the chemical shops;  examples pain relief, blood tonics, vitamin preparation, ORS, antacids, antimalarial.</a:t>
            </a:r>
          </a:p>
          <a:p>
            <a:r>
              <a:rPr lang="en-US" sz="3200" b="1" dirty="0">
                <a:solidFill>
                  <a:srgbClr val="7030A0"/>
                </a:solidFill>
                <a:latin typeface="Times New Roman" pitchFamily="18" charset="0"/>
                <a:cs typeface="Times New Roman" pitchFamily="18" charset="0"/>
              </a:rPr>
              <a:t>Prescription drugs: T</a:t>
            </a:r>
            <a:r>
              <a:rPr lang="en-US" sz="3200" dirty="0">
                <a:solidFill>
                  <a:srgbClr val="7030A0"/>
                </a:solidFill>
                <a:latin typeface="Times New Roman" pitchFamily="18" charset="0"/>
                <a:cs typeface="Times New Roman" pitchFamily="18" charset="0"/>
              </a:rPr>
              <a:t>hey need a prescription and must be controlled from abuse and dependence; e.g. antibiotics, anti-hypertensives, sedatives,  diabetics drugs etc.</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860381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DC18C3-5455-44C7-8AB7-F95EB6092418}"/>
              </a:ext>
            </a:extLst>
          </p:cNvPr>
          <p:cNvSpPr>
            <a:spLocks noGrp="1"/>
          </p:cNvSpPr>
          <p:nvPr>
            <p:ph idx="1"/>
          </p:nvPr>
        </p:nvSpPr>
        <p:spPr>
          <a:xfrm>
            <a:off x="114300" y="128588"/>
            <a:ext cx="12077700" cy="6729412"/>
          </a:xfrm>
        </p:spPr>
        <p:txBody>
          <a:bodyPr>
            <a:normAutofit lnSpcReduction="10000"/>
          </a:bodyPr>
          <a:lstStyle/>
          <a:p>
            <a:pPr marL="0" indent="0">
              <a:buNone/>
            </a:pPr>
            <a:r>
              <a:rPr lang="en-US" b="1" dirty="0"/>
              <a:t>                                            </a:t>
            </a:r>
            <a:r>
              <a:rPr lang="en-US" sz="4000" b="1" dirty="0" smtClean="0">
                <a:solidFill>
                  <a:srgbClr val="FF0000"/>
                </a:solidFill>
                <a:latin typeface="Times New Roman" pitchFamily="18" charset="0"/>
                <a:cs typeface="Times New Roman" pitchFamily="18" charset="0"/>
              </a:rPr>
              <a:t>Side </a:t>
            </a:r>
            <a:r>
              <a:rPr lang="en-US" sz="4000" b="1" dirty="0">
                <a:solidFill>
                  <a:srgbClr val="FF0000"/>
                </a:solidFill>
                <a:latin typeface="Times New Roman" pitchFamily="18" charset="0"/>
                <a:cs typeface="Times New Roman" pitchFamily="18" charset="0"/>
              </a:rPr>
              <a:t>E</a:t>
            </a:r>
            <a:r>
              <a:rPr lang="en-US" sz="4000" b="1" dirty="0" smtClean="0">
                <a:solidFill>
                  <a:srgbClr val="FF0000"/>
                </a:solidFill>
                <a:latin typeface="Times New Roman" pitchFamily="18" charset="0"/>
                <a:cs typeface="Times New Roman" pitchFamily="18" charset="0"/>
              </a:rPr>
              <a:t>ffects of Benzodiazepines</a:t>
            </a:r>
            <a:endParaRPr lang="en-US" sz="3600" b="1" dirty="0">
              <a:solidFill>
                <a:srgbClr val="FF0000"/>
              </a:solidFill>
              <a:latin typeface="Times New Roman" pitchFamily="18" charset="0"/>
              <a:cs typeface="Times New Roman" pitchFamily="18" charset="0"/>
            </a:endParaRPr>
          </a:p>
          <a:p>
            <a:pPr>
              <a:buFont typeface="Wingdings" pitchFamily="2" charset="2"/>
              <a:buChar char="§"/>
            </a:pPr>
            <a:r>
              <a:rPr lang="en-US" sz="3200" dirty="0">
                <a:solidFill>
                  <a:srgbClr val="7030A0"/>
                </a:solidFill>
                <a:latin typeface="Times New Roman" pitchFamily="18" charset="0"/>
                <a:cs typeface="Times New Roman" pitchFamily="18" charset="0"/>
              </a:rPr>
              <a:t>Daytime drowsiness, ataxia, rebound insomnia on withdrawal</a:t>
            </a:r>
          </a:p>
          <a:p>
            <a:pPr>
              <a:buFont typeface="Wingdings" pitchFamily="2" charset="2"/>
              <a:buChar char="§"/>
            </a:pPr>
            <a:r>
              <a:rPr lang="en-US" sz="3200" dirty="0">
                <a:solidFill>
                  <a:srgbClr val="7030A0"/>
                </a:solidFill>
                <a:latin typeface="Times New Roman" pitchFamily="18" charset="0"/>
                <a:cs typeface="Times New Roman" pitchFamily="18" charset="0"/>
              </a:rPr>
              <a:t>The elderly develop blurred vision, tremors , constipation, and anterograde amnesia.</a:t>
            </a:r>
          </a:p>
          <a:p>
            <a:pPr>
              <a:buFont typeface="Wingdings" pitchFamily="2" charset="2"/>
              <a:buChar char="§"/>
            </a:pPr>
            <a:r>
              <a:rPr lang="en-US" sz="3200" dirty="0">
                <a:solidFill>
                  <a:srgbClr val="7030A0"/>
                </a:solidFill>
                <a:latin typeface="Times New Roman" pitchFamily="18" charset="0"/>
                <a:cs typeface="Times New Roman" pitchFamily="18" charset="0"/>
              </a:rPr>
              <a:t>Respiratory depression which may worsen in COPD</a:t>
            </a:r>
          </a:p>
          <a:p>
            <a:pPr>
              <a:buFont typeface="Wingdings" pitchFamily="2" charset="2"/>
              <a:buChar char="§"/>
            </a:pPr>
            <a:r>
              <a:rPr lang="en-US" sz="3200" dirty="0">
                <a:solidFill>
                  <a:srgbClr val="7030A0"/>
                </a:solidFill>
                <a:latin typeface="Times New Roman" pitchFamily="18" charset="0"/>
                <a:cs typeface="Times New Roman" pitchFamily="18" charset="0"/>
              </a:rPr>
              <a:t>Decrease BP and heart rate.</a:t>
            </a:r>
          </a:p>
          <a:p>
            <a:pPr>
              <a:buFont typeface="Wingdings" pitchFamily="2" charset="2"/>
              <a:buChar char="§"/>
            </a:pPr>
            <a:r>
              <a:rPr lang="en-US" sz="3200" dirty="0">
                <a:solidFill>
                  <a:srgbClr val="7030A0"/>
                </a:solidFill>
                <a:latin typeface="Times New Roman" pitchFamily="18" charset="0"/>
                <a:cs typeface="Times New Roman" pitchFamily="18" charset="0"/>
              </a:rPr>
              <a:t>Paradoxical effects in the first 2 weeks of therapy such as hostility, aggression, excitement, antisocial behavior </a:t>
            </a:r>
          </a:p>
          <a:p>
            <a:pPr lvl="0">
              <a:buFont typeface="Wingdings" pitchFamily="2" charset="2"/>
              <a:buChar char="§"/>
            </a:pPr>
            <a:r>
              <a:rPr lang="en-US" sz="3200" dirty="0">
                <a:solidFill>
                  <a:srgbClr val="7030A0"/>
                </a:solidFill>
                <a:latin typeface="Times New Roman" pitchFamily="18" charset="0"/>
                <a:cs typeface="Times New Roman" pitchFamily="18" charset="0"/>
              </a:rPr>
              <a:t>cross tolerance with other sedative/hypnotics agents e.g. alcohol/ barbiturates.</a:t>
            </a:r>
          </a:p>
          <a:p>
            <a:pPr lvl="0">
              <a:buFont typeface="Wingdings" pitchFamily="2" charset="2"/>
              <a:buChar char="§"/>
            </a:pPr>
            <a:r>
              <a:rPr lang="en-US" sz="3200" dirty="0">
                <a:solidFill>
                  <a:srgbClr val="7030A0"/>
                </a:solidFill>
                <a:latin typeface="Times New Roman" pitchFamily="18" charset="0"/>
                <a:cs typeface="Times New Roman" pitchFamily="18" charset="0"/>
              </a:rPr>
              <a:t>withdrawal symptoms may develop any time after stopping E.G. anxiety, insomnia, GIT disturbance,  tinnitus,  perceptual disturbance, lack of appetite and perspiration. treat with </a:t>
            </a:r>
            <a:r>
              <a:rPr lang="en-US" sz="3200" b="1" dirty="0">
                <a:solidFill>
                  <a:srgbClr val="7030A0"/>
                </a:solidFill>
                <a:latin typeface="Times New Roman" pitchFamily="18" charset="0"/>
                <a:cs typeface="Times New Roman" pitchFamily="18" charset="0"/>
              </a:rPr>
              <a:t>flumazenil </a:t>
            </a:r>
          </a:p>
          <a:p>
            <a:endParaRPr lang="en-US" dirty="0"/>
          </a:p>
        </p:txBody>
      </p:sp>
    </p:spTree>
    <p:extLst>
      <p:ext uri="{BB962C8B-B14F-4D97-AF65-F5344CB8AC3E}">
        <p14:creationId xmlns:p14="http://schemas.microsoft.com/office/powerpoint/2010/main" val="31171596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912C01-1C2E-4233-880F-34CFB516E341}"/>
              </a:ext>
            </a:extLst>
          </p:cNvPr>
          <p:cNvSpPr>
            <a:spLocks noGrp="1"/>
          </p:cNvSpPr>
          <p:nvPr>
            <p:ph type="title"/>
          </p:nvPr>
        </p:nvSpPr>
        <p:spPr>
          <a:xfrm>
            <a:off x="200025" y="114301"/>
            <a:ext cx="11153775" cy="842962"/>
          </a:xfrm>
        </p:spPr>
        <p:txBody>
          <a:bodyPr/>
          <a:lstStyle/>
          <a:p>
            <a:r>
              <a:rPr lang="en-US" b="1" dirty="0">
                <a:solidFill>
                  <a:srgbClr val="FF0000"/>
                </a:solidFill>
                <a:latin typeface="Times New Roman" pitchFamily="18" charset="0"/>
                <a:cs typeface="Times New Roman" pitchFamily="18" charset="0"/>
              </a:rPr>
              <a:t>Contraindication</a:t>
            </a:r>
            <a:r>
              <a:rPr lang="en-US" dirty="0"/>
              <a:t> </a:t>
            </a:r>
          </a:p>
        </p:txBody>
      </p:sp>
      <p:sp>
        <p:nvSpPr>
          <p:cNvPr id="3" name="Content Placeholder 2">
            <a:extLst>
              <a:ext uri="{FF2B5EF4-FFF2-40B4-BE49-F238E27FC236}">
                <a16:creationId xmlns="" xmlns:a16="http://schemas.microsoft.com/office/drawing/2014/main" id="{072E25D6-6458-42AC-8CAC-84ACF12907B8}"/>
              </a:ext>
            </a:extLst>
          </p:cNvPr>
          <p:cNvSpPr>
            <a:spLocks noGrp="1"/>
          </p:cNvSpPr>
          <p:nvPr>
            <p:ph idx="1"/>
          </p:nvPr>
        </p:nvSpPr>
        <p:spPr>
          <a:xfrm>
            <a:off x="128588" y="957262"/>
            <a:ext cx="11930062" cy="5786437"/>
          </a:xfrm>
        </p:spPr>
        <p:txBody>
          <a:bodyPr/>
          <a:lstStyle/>
          <a:p>
            <a:pPr>
              <a:buFont typeface="Wingdings" pitchFamily="2" charset="2"/>
              <a:buChar char="q"/>
            </a:pPr>
            <a:r>
              <a:rPr lang="en-US" sz="3200" dirty="0">
                <a:solidFill>
                  <a:srgbClr val="7030A0"/>
                </a:solidFill>
                <a:latin typeface="Times New Roman" pitchFamily="18" charset="0"/>
                <a:cs typeface="Times New Roman" pitchFamily="18" charset="0"/>
              </a:rPr>
              <a:t>In pregnancy, shock, acute alcohol intoxication and neonatal withdrawal symptoms, in the elderly and during lactation</a:t>
            </a:r>
          </a:p>
          <a:p>
            <a:pPr marL="0" indent="0">
              <a:buNone/>
            </a:pPr>
            <a:r>
              <a:rPr lang="en-US" b="1" dirty="0" smtClean="0"/>
              <a:t>			</a:t>
            </a:r>
            <a:r>
              <a:rPr lang="en-US" sz="4000" b="1" i="1" dirty="0" smtClean="0">
                <a:solidFill>
                  <a:srgbClr val="7030A0"/>
                </a:solidFill>
                <a:latin typeface="Times New Roman" pitchFamily="18" charset="0"/>
                <a:cs typeface="Times New Roman" pitchFamily="18" charset="0"/>
              </a:rPr>
              <a:t>Drug </a:t>
            </a:r>
            <a:r>
              <a:rPr lang="en-US" sz="4000" b="1" i="1" dirty="0">
                <a:solidFill>
                  <a:srgbClr val="7030A0"/>
                </a:solidFill>
                <a:latin typeface="Times New Roman" pitchFamily="18" charset="0"/>
                <a:cs typeface="Times New Roman" pitchFamily="18" charset="0"/>
              </a:rPr>
              <a:t>interaction</a:t>
            </a:r>
          </a:p>
          <a:p>
            <a:pPr>
              <a:buFont typeface="Wingdings" pitchFamily="2" charset="2"/>
              <a:buChar char="§"/>
            </a:pPr>
            <a:r>
              <a:rPr lang="en-US" sz="3600" b="1" dirty="0">
                <a:solidFill>
                  <a:srgbClr val="7030A0"/>
                </a:solidFill>
                <a:latin typeface="Times New Roman" pitchFamily="18" charset="0"/>
                <a:cs typeface="Times New Roman" pitchFamily="18" charset="0"/>
              </a:rPr>
              <a:t>Alcohol plus benzodiazepines </a:t>
            </a:r>
            <a:r>
              <a:rPr lang="en-US" sz="3600" dirty="0">
                <a:solidFill>
                  <a:srgbClr val="7030A0"/>
                </a:solidFill>
                <a:latin typeface="Times New Roman" pitchFamily="18" charset="0"/>
                <a:cs typeface="Times New Roman" pitchFamily="18" charset="0"/>
              </a:rPr>
              <a:t>cause severe CNS depression. </a:t>
            </a:r>
          </a:p>
          <a:p>
            <a:pPr>
              <a:buFont typeface="Wingdings" pitchFamily="2" charset="2"/>
              <a:buChar char="§"/>
            </a:pPr>
            <a:r>
              <a:rPr lang="en-US" sz="3600" b="1" dirty="0">
                <a:solidFill>
                  <a:srgbClr val="7030A0"/>
                </a:solidFill>
                <a:latin typeface="Times New Roman" pitchFamily="18" charset="0"/>
                <a:cs typeface="Times New Roman" pitchFamily="18" charset="0"/>
              </a:rPr>
              <a:t>Cimetidine, disulfiram and oral contraceptives </a:t>
            </a:r>
            <a:r>
              <a:rPr lang="en-US" sz="3600" dirty="0">
                <a:solidFill>
                  <a:srgbClr val="7030A0"/>
                </a:solidFill>
                <a:latin typeface="Times New Roman" pitchFamily="18" charset="0"/>
                <a:cs typeface="Times New Roman" pitchFamily="18" charset="0"/>
              </a:rPr>
              <a:t>cause increase benzodiazepines effects.</a:t>
            </a:r>
          </a:p>
          <a:p>
            <a:pPr>
              <a:buFont typeface="Wingdings" pitchFamily="2" charset="2"/>
              <a:buChar char="§"/>
            </a:pPr>
            <a:r>
              <a:rPr lang="en-US" sz="3600" b="1" dirty="0">
                <a:solidFill>
                  <a:srgbClr val="7030A0"/>
                </a:solidFill>
                <a:latin typeface="Times New Roman" pitchFamily="18" charset="0"/>
                <a:cs typeface="Times New Roman" pitchFamily="18" charset="0"/>
              </a:rPr>
              <a:t>Ranitidine</a:t>
            </a:r>
            <a:r>
              <a:rPr lang="en-US" sz="3600" dirty="0">
                <a:solidFill>
                  <a:srgbClr val="7030A0"/>
                </a:solidFill>
                <a:latin typeface="Times New Roman" pitchFamily="18" charset="0"/>
                <a:cs typeface="Times New Roman" pitchFamily="18" charset="0"/>
              </a:rPr>
              <a:t> and </a:t>
            </a:r>
            <a:r>
              <a:rPr lang="en-US" sz="3600" b="1" dirty="0">
                <a:solidFill>
                  <a:srgbClr val="7030A0"/>
                </a:solidFill>
                <a:latin typeface="Times New Roman" pitchFamily="18" charset="0"/>
                <a:cs typeface="Times New Roman" pitchFamily="18" charset="0"/>
              </a:rPr>
              <a:t>theophylline</a:t>
            </a:r>
            <a:r>
              <a:rPr lang="en-US" sz="3600" dirty="0">
                <a:solidFill>
                  <a:srgbClr val="7030A0"/>
                </a:solidFill>
                <a:latin typeface="Times New Roman" pitchFamily="18" charset="0"/>
                <a:cs typeface="Times New Roman" pitchFamily="18" charset="0"/>
              </a:rPr>
              <a:t> decrease benzodiazepine effec</a:t>
            </a:r>
            <a:r>
              <a:rPr lang="en-US" sz="3200" dirty="0">
                <a:solidFill>
                  <a:srgbClr val="7030A0"/>
                </a:solidFill>
              </a:rPr>
              <a:t>ts.</a:t>
            </a:r>
          </a:p>
        </p:txBody>
      </p:sp>
    </p:spTree>
    <p:extLst>
      <p:ext uri="{BB962C8B-B14F-4D97-AF65-F5344CB8AC3E}">
        <p14:creationId xmlns:p14="http://schemas.microsoft.com/office/powerpoint/2010/main" val="28194079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5C141E-2D94-4B8C-88C5-36378A7A3253}"/>
              </a:ext>
            </a:extLst>
          </p:cNvPr>
          <p:cNvSpPr>
            <a:spLocks noGrp="1"/>
          </p:cNvSpPr>
          <p:nvPr>
            <p:ph type="title"/>
          </p:nvPr>
        </p:nvSpPr>
        <p:spPr>
          <a:xfrm>
            <a:off x="242888" y="1"/>
            <a:ext cx="11110912" cy="1100137"/>
          </a:xfrm>
        </p:spPr>
        <p:txBody>
          <a:bodyPr/>
          <a:lstStyle/>
          <a:p>
            <a:r>
              <a:rPr lang="en-US" b="1" dirty="0">
                <a:solidFill>
                  <a:srgbClr val="FF0000"/>
                </a:solidFill>
                <a:latin typeface="Times New Roman" pitchFamily="18" charset="0"/>
                <a:cs typeface="Times New Roman" pitchFamily="18" charset="0"/>
              </a:rPr>
              <a:t>B</a:t>
            </a:r>
            <a:r>
              <a:rPr lang="en-US" b="1" dirty="0" smtClean="0">
                <a:solidFill>
                  <a:srgbClr val="FF0000"/>
                </a:solidFill>
                <a:latin typeface="Times New Roman" pitchFamily="18" charset="0"/>
                <a:cs typeface="Times New Roman" pitchFamily="18" charset="0"/>
              </a:rPr>
              <a:t>arbiturates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AF70666-9A37-42D2-8939-28C115942C65}"/>
              </a:ext>
            </a:extLst>
          </p:cNvPr>
          <p:cNvSpPr>
            <a:spLocks noGrp="1"/>
          </p:cNvSpPr>
          <p:nvPr>
            <p:ph idx="1"/>
          </p:nvPr>
        </p:nvSpPr>
        <p:spPr>
          <a:xfrm>
            <a:off x="185738" y="1014412"/>
            <a:ext cx="11830050" cy="5629275"/>
          </a:xfrm>
        </p:spPr>
        <p:txBody>
          <a:bodyPr/>
          <a:lstStyle/>
          <a:p>
            <a:pPr marL="0" indent="0">
              <a:buNone/>
            </a:pPr>
            <a:r>
              <a:rPr lang="en-US" dirty="0" smtClean="0"/>
              <a:t>		Include;- </a:t>
            </a:r>
            <a:endParaRPr lang="en-US" dirty="0"/>
          </a:p>
          <a:p>
            <a:pPr>
              <a:buFont typeface="Wingdings" pitchFamily="2" charset="2"/>
              <a:buChar char="Ø"/>
            </a:pPr>
            <a:r>
              <a:rPr lang="en-US" sz="3200" dirty="0" err="1">
                <a:solidFill>
                  <a:srgbClr val="7030A0"/>
                </a:solidFill>
                <a:latin typeface="Times New Roman" pitchFamily="18" charset="0"/>
                <a:cs typeface="Times New Roman" pitchFamily="18" charset="0"/>
              </a:rPr>
              <a:t>M</a:t>
            </a:r>
            <a:r>
              <a:rPr lang="en-US" sz="3200" dirty="0" err="1" smtClean="0">
                <a:solidFill>
                  <a:srgbClr val="7030A0"/>
                </a:solidFill>
                <a:latin typeface="Times New Roman" pitchFamily="18" charset="0"/>
                <a:cs typeface="Times New Roman" pitchFamily="18" charset="0"/>
              </a:rPr>
              <a:t>ephobarbital</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(mebaral)</a:t>
            </a:r>
          </a:p>
          <a:p>
            <a:pPr>
              <a:buFont typeface="Wingdings" pitchFamily="2" charset="2"/>
              <a:buChar char="Ø"/>
            </a:pPr>
            <a:r>
              <a:rPr lang="en-US" sz="3200" dirty="0">
                <a:solidFill>
                  <a:srgbClr val="7030A0"/>
                </a:solidFill>
                <a:latin typeface="Times New Roman" pitchFamily="18" charset="0"/>
                <a:cs typeface="Times New Roman" pitchFamily="18" charset="0"/>
              </a:rPr>
              <a:t>P</a:t>
            </a:r>
            <a:r>
              <a:rPr lang="en-US" sz="3200" dirty="0" smtClean="0">
                <a:solidFill>
                  <a:srgbClr val="7030A0"/>
                </a:solidFill>
                <a:latin typeface="Times New Roman" pitchFamily="18" charset="0"/>
                <a:cs typeface="Times New Roman" pitchFamily="18" charset="0"/>
              </a:rPr>
              <a:t>entobarbital </a:t>
            </a:r>
            <a:r>
              <a:rPr lang="en-US" sz="3200" dirty="0">
                <a:solidFill>
                  <a:srgbClr val="7030A0"/>
                </a:solidFill>
                <a:latin typeface="Times New Roman" pitchFamily="18" charset="0"/>
                <a:cs typeface="Times New Roman" pitchFamily="18" charset="0"/>
              </a:rPr>
              <a:t>(Nembutal)</a:t>
            </a:r>
          </a:p>
          <a:p>
            <a:pPr>
              <a:buFont typeface="Wingdings" pitchFamily="2" charset="2"/>
              <a:buChar char="Ø"/>
            </a:pPr>
            <a:r>
              <a:rPr lang="en-US" sz="3200" dirty="0">
                <a:solidFill>
                  <a:srgbClr val="7030A0"/>
                </a:solidFill>
                <a:latin typeface="Times New Roman" pitchFamily="18" charset="0"/>
                <a:cs typeface="Times New Roman" pitchFamily="18" charset="0"/>
              </a:rPr>
              <a:t>Phenobarbital (luminal, solfoton)</a:t>
            </a:r>
          </a:p>
          <a:p>
            <a:pPr>
              <a:buFont typeface="Wingdings" pitchFamily="2" charset="2"/>
              <a:buChar char="Ø"/>
            </a:pPr>
            <a:r>
              <a:rPr lang="en-US" sz="3200" dirty="0">
                <a:solidFill>
                  <a:srgbClr val="7030A0"/>
                </a:solidFill>
                <a:latin typeface="Times New Roman" pitchFamily="18" charset="0"/>
                <a:cs typeface="Times New Roman" pitchFamily="18" charset="0"/>
              </a:rPr>
              <a:t>Amobarbital</a:t>
            </a:r>
          </a:p>
          <a:p>
            <a:pPr>
              <a:buFont typeface="Wingdings" pitchFamily="2" charset="2"/>
              <a:buChar char="Ø"/>
            </a:pPr>
            <a:r>
              <a:rPr lang="en-US" sz="3200" dirty="0">
                <a:solidFill>
                  <a:srgbClr val="7030A0"/>
                </a:solidFill>
                <a:latin typeface="Times New Roman" pitchFamily="18" charset="0"/>
                <a:cs typeface="Times New Roman" pitchFamily="18" charset="0"/>
              </a:rPr>
              <a:t>Thiopental sodium.</a:t>
            </a:r>
          </a:p>
        </p:txBody>
      </p:sp>
    </p:spTree>
    <p:extLst>
      <p:ext uri="{BB962C8B-B14F-4D97-AF65-F5344CB8AC3E}">
        <p14:creationId xmlns:p14="http://schemas.microsoft.com/office/powerpoint/2010/main" val="16506607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AA33B-4626-48E6-9B07-4CAE68555160}"/>
              </a:ext>
            </a:extLst>
          </p:cNvPr>
          <p:cNvSpPr>
            <a:spLocks noGrp="1"/>
          </p:cNvSpPr>
          <p:nvPr>
            <p:ph type="title"/>
          </p:nvPr>
        </p:nvSpPr>
        <p:spPr>
          <a:xfrm>
            <a:off x="142875" y="1"/>
            <a:ext cx="11210925" cy="1185862"/>
          </a:xfrm>
        </p:spPr>
        <p:txBody>
          <a:bodyPr/>
          <a:lstStyle/>
          <a:p>
            <a:r>
              <a:rPr lang="en-US" b="1" dirty="0">
                <a:solidFill>
                  <a:srgbClr val="FF0000"/>
                </a:solidFill>
                <a:latin typeface="Times New Roman" pitchFamily="18" charset="0"/>
                <a:cs typeface="Times New Roman" pitchFamily="18" charset="0"/>
              </a:rPr>
              <a:t>Pharmacological </a:t>
            </a:r>
            <a:r>
              <a:rPr lang="en-US" b="1" dirty="0" smtClean="0">
                <a:solidFill>
                  <a:srgbClr val="FF0000"/>
                </a:solidFill>
                <a:latin typeface="Times New Roman" pitchFamily="18" charset="0"/>
                <a:cs typeface="Times New Roman" pitchFamily="18" charset="0"/>
              </a:rPr>
              <a:t>Effects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8D62E2A-61C4-4DE7-97D4-BF8F65429DA2}"/>
              </a:ext>
            </a:extLst>
          </p:cNvPr>
          <p:cNvSpPr>
            <a:spLocks noGrp="1"/>
          </p:cNvSpPr>
          <p:nvPr>
            <p:ph idx="1"/>
          </p:nvPr>
        </p:nvSpPr>
        <p:spPr>
          <a:xfrm>
            <a:off x="171450" y="1343025"/>
            <a:ext cx="11830050" cy="5329238"/>
          </a:xfrm>
        </p:spPr>
        <p:txBody>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	CNS</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Depression of CNS</a:t>
            </a:r>
          </a:p>
          <a:p>
            <a:pPr>
              <a:buFont typeface="Wingdings" pitchFamily="2" charset="2"/>
              <a:buChar char="q"/>
            </a:pPr>
            <a:r>
              <a:rPr lang="en-US" sz="3200" dirty="0">
                <a:solidFill>
                  <a:srgbClr val="7030A0"/>
                </a:solidFill>
                <a:latin typeface="Times New Roman" pitchFamily="18" charset="0"/>
                <a:cs typeface="Times New Roman" pitchFamily="18" charset="0"/>
              </a:rPr>
              <a:t>Sedative hypnotic</a:t>
            </a:r>
          </a:p>
          <a:p>
            <a:pPr>
              <a:buFont typeface="Wingdings" pitchFamily="2" charset="2"/>
              <a:buChar char="q"/>
            </a:pPr>
            <a:r>
              <a:rPr lang="en-US" sz="3200" dirty="0">
                <a:solidFill>
                  <a:srgbClr val="7030A0"/>
                </a:solidFill>
                <a:latin typeface="Times New Roman" pitchFamily="18" charset="0"/>
                <a:cs typeface="Times New Roman" pitchFamily="18" charset="0"/>
              </a:rPr>
              <a:t>Anticonvulsant</a:t>
            </a:r>
          </a:p>
          <a:p>
            <a:pPr>
              <a:buFont typeface="Wingdings" pitchFamily="2" charset="2"/>
              <a:buChar char="q"/>
            </a:pPr>
            <a:r>
              <a:rPr lang="en-US" sz="3200" dirty="0">
                <a:solidFill>
                  <a:srgbClr val="7030A0"/>
                </a:solidFill>
                <a:latin typeface="Times New Roman" pitchFamily="18" charset="0"/>
                <a:cs typeface="Times New Roman" pitchFamily="18" charset="0"/>
              </a:rPr>
              <a:t>General anesthetic (sodium thiopental)</a:t>
            </a:r>
          </a:p>
          <a:p>
            <a:pPr>
              <a:buFont typeface="Wingdings" pitchFamily="2" charset="2"/>
              <a:buChar char="q"/>
            </a:pPr>
            <a:r>
              <a:rPr lang="en-US" sz="3200" dirty="0">
                <a:solidFill>
                  <a:srgbClr val="7030A0"/>
                </a:solidFill>
                <a:latin typeface="Times New Roman" pitchFamily="18" charset="0"/>
                <a:cs typeface="Times New Roman" pitchFamily="18" charset="0"/>
              </a:rPr>
              <a:t>Enhance analgesic effect of morphine</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7602245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B8DC2E-7252-4285-9A6C-AE4233EF3D05}"/>
              </a:ext>
            </a:extLst>
          </p:cNvPr>
          <p:cNvSpPr>
            <a:spLocks noGrp="1"/>
          </p:cNvSpPr>
          <p:nvPr>
            <p:ph type="title"/>
          </p:nvPr>
        </p:nvSpPr>
        <p:spPr>
          <a:xfrm>
            <a:off x="128588" y="1"/>
            <a:ext cx="11225212" cy="1690688"/>
          </a:xfrm>
        </p:spPr>
        <p:txBody>
          <a:bodyPr/>
          <a:lstStyle/>
          <a:p>
            <a:r>
              <a:rPr lang="en-US" b="1" dirty="0">
                <a:solidFill>
                  <a:srgbClr val="FF0000"/>
                </a:solidFill>
                <a:latin typeface="Times New Roman" pitchFamily="18" charset="0"/>
                <a:cs typeface="Times New Roman" pitchFamily="18" charset="0"/>
              </a:rPr>
              <a:t>Therapeutic  </a:t>
            </a:r>
            <a:r>
              <a:rPr lang="en-US" b="1" dirty="0" smtClean="0">
                <a:solidFill>
                  <a:srgbClr val="FF0000"/>
                </a:solidFill>
                <a:latin typeface="Times New Roman" pitchFamily="18" charset="0"/>
                <a:cs typeface="Times New Roman" pitchFamily="18" charset="0"/>
              </a:rPr>
              <a:t>Application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6A8AB03-FE52-4772-82AB-40E0F70D20BD}"/>
              </a:ext>
            </a:extLst>
          </p:cNvPr>
          <p:cNvSpPr>
            <a:spLocks noGrp="1"/>
          </p:cNvSpPr>
          <p:nvPr>
            <p:ph idx="1"/>
          </p:nvPr>
        </p:nvSpPr>
        <p:spPr>
          <a:xfrm>
            <a:off x="128587" y="1314450"/>
            <a:ext cx="11915775" cy="5357813"/>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Sedatives </a:t>
            </a:r>
          </a:p>
          <a:p>
            <a:pPr>
              <a:buFont typeface="Wingdings" pitchFamily="2" charset="2"/>
              <a:buChar char="ü"/>
            </a:pPr>
            <a:r>
              <a:rPr lang="en-US" sz="3200" dirty="0">
                <a:solidFill>
                  <a:srgbClr val="7030A0"/>
                </a:solidFill>
                <a:latin typeface="Times New Roman" pitchFamily="18" charset="0"/>
                <a:cs typeface="Times New Roman" pitchFamily="18" charset="0"/>
              </a:rPr>
              <a:t>Hypnotic</a:t>
            </a:r>
          </a:p>
          <a:p>
            <a:pPr>
              <a:buFont typeface="Wingdings" pitchFamily="2" charset="2"/>
              <a:buChar char="ü"/>
            </a:pPr>
            <a:r>
              <a:rPr lang="en-US" sz="3200" dirty="0">
                <a:solidFill>
                  <a:srgbClr val="7030A0"/>
                </a:solidFill>
                <a:latin typeface="Times New Roman" pitchFamily="18" charset="0"/>
                <a:cs typeface="Times New Roman" pitchFamily="18" charset="0"/>
              </a:rPr>
              <a:t>Anticonvulsant</a:t>
            </a:r>
          </a:p>
          <a:p>
            <a:pPr>
              <a:buFont typeface="Wingdings" pitchFamily="2" charset="2"/>
              <a:buChar char="ü"/>
            </a:pPr>
            <a:r>
              <a:rPr lang="en-US" sz="3200" dirty="0">
                <a:solidFill>
                  <a:srgbClr val="7030A0"/>
                </a:solidFill>
                <a:latin typeface="Times New Roman" pitchFamily="18" charset="0"/>
                <a:cs typeface="Times New Roman" pitchFamily="18" charset="0"/>
              </a:rPr>
              <a:t> pre anesthetic medicament</a:t>
            </a:r>
          </a:p>
          <a:p>
            <a:pPr>
              <a:buFont typeface="Wingdings" pitchFamily="2" charset="2"/>
              <a:buChar char="ü"/>
            </a:pPr>
            <a:r>
              <a:rPr lang="en-US" sz="3200" dirty="0">
                <a:solidFill>
                  <a:srgbClr val="7030A0"/>
                </a:solidFill>
                <a:latin typeface="Times New Roman" pitchFamily="18" charset="0"/>
                <a:cs typeface="Times New Roman" pitchFamily="18" charset="0"/>
              </a:rPr>
              <a:t>Potentiate analgesic activity </a:t>
            </a:r>
          </a:p>
          <a:p>
            <a:pPr>
              <a:buFont typeface="Wingdings" pitchFamily="2" charset="2"/>
              <a:buChar char="ü"/>
            </a:pPr>
            <a:r>
              <a:rPr lang="en-US" sz="3200" dirty="0">
                <a:solidFill>
                  <a:srgbClr val="7030A0"/>
                </a:solidFill>
                <a:latin typeface="Times New Roman" pitchFamily="18" charset="0"/>
                <a:cs typeface="Times New Roman" pitchFamily="18" charset="0"/>
              </a:rPr>
              <a:t>anti epileptic; phenobarbitone, metharbital</a:t>
            </a:r>
          </a:p>
          <a:p>
            <a:pPr>
              <a:buFont typeface="Wingdings" pitchFamily="2" charset="2"/>
              <a:buChar char="ü"/>
            </a:pPr>
            <a:r>
              <a:rPr lang="en-US" sz="3200" dirty="0">
                <a:solidFill>
                  <a:srgbClr val="7030A0"/>
                </a:solidFill>
                <a:latin typeface="Times New Roman" pitchFamily="18" charset="0"/>
                <a:cs typeface="Times New Roman" pitchFamily="18" charset="0"/>
              </a:rPr>
              <a:t> general anesthesia ;thiopental sodium</a:t>
            </a:r>
          </a:p>
        </p:txBody>
      </p:sp>
    </p:spTree>
    <p:extLst>
      <p:ext uri="{BB962C8B-B14F-4D97-AF65-F5344CB8AC3E}">
        <p14:creationId xmlns:p14="http://schemas.microsoft.com/office/powerpoint/2010/main" val="4044228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16988-CD89-4926-B6DD-B5DD57D33B26}"/>
              </a:ext>
            </a:extLst>
          </p:cNvPr>
          <p:cNvSpPr>
            <a:spLocks noGrp="1"/>
          </p:cNvSpPr>
          <p:nvPr>
            <p:ph type="title"/>
          </p:nvPr>
        </p:nvSpPr>
        <p:spPr>
          <a:xfrm>
            <a:off x="0" y="1"/>
            <a:ext cx="11353800" cy="1042987"/>
          </a:xfrm>
        </p:spPr>
        <p:txBody>
          <a:bodyPr/>
          <a:lstStyle/>
          <a:p>
            <a:r>
              <a:rPr lang="en-US" b="1" dirty="0">
                <a:solidFill>
                  <a:srgbClr val="FF0000"/>
                </a:solidFill>
                <a:latin typeface="Times New Roman" pitchFamily="18" charset="0"/>
                <a:cs typeface="Times New Roman" pitchFamily="18" charset="0"/>
              </a:rPr>
              <a:t>Adverse </a:t>
            </a:r>
            <a:r>
              <a:rPr lang="en-US" b="1" dirty="0" smtClean="0">
                <a:solidFill>
                  <a:srgbClr val="FF0000"/>
                </a:solidFill>
                <a:latin typeface="Times New Roman" pitchFamily="18" charset="0"/>
                <a:cs typeface="Times New Roman" pitchFamily="18" charset="0"/>
              </a:rPr>
              <a:t>Reaction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2A34B89-E354-445F-A141-CEB26CB07771}"/>
              </a:ext>
            </a:extLst>
          </p:cNvPr>
          <p:cNvSpPr>
            <a:spLocks noGrp="1"/>
          </p:cNvSpPr>
          <p:nvPr>
            <p:ph idx="1"/>
          </p:nvPr>
        </p:nvSpPr>
        <p:spPr>
          <a:xfrm>
            <a:off x="128587" y="1171575"/>
            <a:ext cx="11858625" cy="5500688"/>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Acute drug dependence</a:t>
            </a:r>
          </a:p>
          <a:p>
            <a:pPr>
              <a:buFont typeface="Wingdings" pitchFamily="2" charset="2"/>
              <a:buChar char="q"/>
            </a:pPr>
            <a:r>
              <a:rPr lang="en-US" sz="3200" dirty="0">
                <a:solidFill>
                  <a:srgbClr val="7030A0"/>
                </a:solidFill>
                <a:latin typeface="Times New Roman" pitchFamily="18" charset="0"/>
                <a:cs typeface="Times New Roman" pitchFamily="18" charset="0"/>
              </a:rPr>
              <a:t>Drug tolerance</a:t>
            </a:r>
          </a:p>
          <a:p>
            <a:pPr>
              <a:buFont typeface="Wingdings" pitchFamily="2" charset="2"/>
              <a:buChar char="q"/>
            </a:pPr>
            <a:r>
              <a:rPr lang="en-US" sz="3200" dirty="0">
                <a:solidFill>
                  <a:srgbClr val="7030A0"/>
                </a:solidFill>
                <a:latin typeface="Times New Roman" pitchFamily="18" charset="0"/>
                <a:cs typeface="Times New Roman" pitchFamily="18" charset="0"/>
              </a:rPr>
              <a:t>Withdrawal symptoms</a:t>
            </a:r>
          </a:p>
          <a:p>
            <a:pPr marL="0" indent="0">
              <a:buNone/>
            </a:pPr>
            <a:r>
              <a:rPr lang="en-US" sz="3200" b="1" dirty="0" smtClean="0">
                <a:solidFill>
                  <a:srgbClr val="7030A0"/>
                </a:solidFill>
                <a:latin typeface="Times New Roman" pitchFamily="18" charset="0"/>
                <a:cs typeface="Times New Roman" pitchFamily="18" charset="0"/>
              </a:rPr>
              <a:t>		Contraindication</a:t>
            </a:r>
            <a:endParaRPr lang="en-US" sz="3200" b="1" dirty="0">
              <a:solidFill>
                <a:srgbClr val="7030A0"/>
              </a:solidFill>
              <a:latin typeface="Times New Roman" pitchFamily="18" charset="0"/>
              <a:cs typeface="Times New Roman" pitchFamily="18" charset="0"/>
            </a:endParaRPr>
          </a:p>
          <a:p>
            <a:pPr>
              <a:buFont typeface="Wingdings" pitchFamily="2" charset="2"/>
              <a:buChar char="§"/>
            </a:pPr>
            <a:r>
              <a:rPr lang="en-US" sz="3200" dirty="0">
                <a:solidFill>
                  <a:srgbClr val="7030A0"/>
                </a:solidFill>
                <a:latin typeface="Times New Roman" pitchFamily="18" charset="0"/>
                <a:cs typeface="Times New Roman" pitchFamily="18" charset="0"/>
              </a:rPr>
              <a:t>Renal damage</a:t>
            </a:r>
          </a:p>
          <a:p>
            <a:pPr>
              <a:buFont typeface="Wingdings" pitchFamily="2" charset="2"/>
              <a:buChar char="§"/>
            </a:pPr>
            <a:r>
              <a:rPr lang="en-US" sz="3200" dirty="0">
                <a:solidFill>
                  <a:srgbClr val="7030A0"/>
                </a:solidFill>
                <a:latin typeface="Times New Roman" pitchFamily="18" charset="0"/>
                <a:cs typeface="Times New Roman" pitchFamily="18" charset="0"/>
              </a:rPr>
              <a:t>Hepatic ailments</a:t>
            </a:r>
          </a:p>
          <a:p>
            <a:pPr>
              <a:buFont typeface="Wingdings" pitchFamily="2" charset="2"/>
              <a:buChar char="§"/>
            </a:pPr>
            <a:r>
              <a:rPr lang="en-US" sz="3200" dirty="0">
                <a:solidFill>
                  <a:srgbClr val="7030A0"/>
                </a:solidFill>
                <a:latin typeface="Times New Roman" pitchFamily="18" charset="0"/>
                <a:cs typeface="Times New Roman" pitchFamily="18" charset="0"/>
              </a:rPr>
              <a:t>Pulmonary insufficient</a:t>
            </a:r>
          </a:p>
        </p:txBody>
      </p:sp>
    </p:spTree>
    <p:extLst>
      <p:ext uri="{BB962C8B-B14F-4D97-AF65-F5344CB8AC3E}">
        <p14:creationId xmlns:p14="http://schemas.microsoft.com/office/powerpoint/2010/main" val="36483447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B89560-EFA9-4294-BE59-D617781C198B}"/>
              </a:ext>
            </a:extLst>
          </p:cNvPr>
          <p:cNvSpPr>
            <a:spLocks noGrp="1"/>
          </p:cNvSpPr>
          <p:nvPr>
            <p:ph type="title"/>
          </p:nvPr>
        </p:nvSpPr>
        <p:spPr>
          <a:xfrm>
            <a:off x="100013" y="1"/>
            <a:ext cx="12091987" cy="842962"/>
          </a:xfrm>
        </p:spPr>
        <p:txBody>
          <a:bodyPr/>
          <a:lstStyle/>
          <a:p>
            <a:r>
              <a:rPr lang="en-US" b="1" dirty="0" smtClean="0">
                <a:solidFill>
                  <a:srgbClr val="FF0000"/>
                </a:solidFill>
                <a:latin typeface="Times New Roman" pitchFamily="18" charset="0"/>
                <a:cs typeface="Times New Roman" pitchFamily="18" charset="0"/>
              </a:rPr>
              <a:t>Anticonvulsant/seizure </a:t>
            </a:r>
            <a:r>
              <a:rPr lang="en-US" b="1" dirty="0">
                <a:solidFill>
                  <a:srgbClr val="FF0000"/>
                </a:solidFill>
                <a:latin typeface="Times New Roman" pitchFamily="18" charset="0"/>
                <a:cs typeface="Times New Roman" pitchFamily="18" charset="0"/>
              </a:rPr>
              <a:t>/anti epileptic medication </a:t>
            </a:r>
          </a:p>
        </p:txBody>
      </p:sp>
      <p:sp>
        <p:nvSpPr>
          <p:cNvPr id="3" name="Content Placeholder 2">
            <a:extLst>
              <a:ext uri="{FF2B5EF4-FFF2-40B4-BE49-F238E27FC236}">
                <a16:creationId xmlns="" xmlns:a16="http://schemas.microsoft.com/office/drawing/2014/main" id="{C3A1726D-A5D3-4213-B517-F9277F16BD41}"/>
              </a:ext>
            </a:extLst>
          </p:cNvPr>
          <p:cNvSpPr>
            <a:spLocks noGrp="1"/>
          </p:cNvSpPr>
          <p:nvPr>
            <p:ph idx="1"/>
          </p:nvPr>
        </p:nvSpPr>
        <p:spPr>
          <a:xfrm>
            <a:off x="0" y="728663"/>
            <a:ext cx="12072938" cy="6000750"/>
          </a:xfrm>
        </p:spPr>
        <p:txBody>
          <a:bodyPr>
            <a:noAutofit/>
          </a:bodyPr>
          <a:lstStyle/>
          <a:p>
            <a:pPr>
              <a:buFont typeface="Wingdings" pitchFamily="2" charset="2"/>
              <a:buChar char="q"/>
            </a:pPr>
            <a:r>
              <a:rPr lang="en-US" sz="3200" b="1" dirty="0">
                <a:solidFill>
                  <a:srgbClr val="7030A0"/>
                </a:solidFill>
                <a:latin typeface="Times New Roman" pitchFamily="18" charset="0"/>
                <a:cs typeface="Times New Roman" pitchFamily="18" charset="0"/>
              </a:rPr>
              <a:t>Barbiturates</a:t>
            </a:r>
            <a:r>
              <a:rPr lang="en-US" sz="3200" dirty="0">
                <a:solidFill>
                  <a:srgbClr val="7030A0"/>
                </a:solidFill>
                <a:latin typeface="Times New Roman" pitchFamily="18" charset="0"/>
                <a:cs typeface="Times New Roman" pitchFamily="18" charset="0"/>
              </a:rPr>
              <a:t>:  Phenobarbital (Luminal) ,  Primidone (Mysoline) amobarbital, metharbital.</a:t>
            </a:r>
          </a:p>
          <a:p>
            <a:pPr>
              <a:buFont typeface="Wingdings" pitchFamily="2" charset="2"/>
              <a:buChar char="q"/>
            </a:pPr>
            <a:r>
              <a:rPr lang="en-US" sz="3200" b="1" dirty="0" err="1" smtClean="0">
                <a:solidFill>
                  <a:srgbClr val="7030A0"/>
                </a:solidFill>
                <a:latin typeface="Times New Roman" pitchFamily="18" charset="0"/>
                <a:cs typeface="Times New Roman" pitchFamily="18" charset="0"/>
              </a:rPr>
              <a:t>Hydantoins</a:t>
            </a:r>
            <a:r>
              <a:rPr lang="en-US" sz="3200" b="1" dirty="0">
                <a:solidFill>
                  <a:srgbClr val="7030A0"/>
                </a:solidFill>
                <a:latin typeface="Times New Roman" pitchFamily="18" charset="0"/>
                <a:cs typeface="Times New Roman" pitchFamily="18" charset="0"/>
              </a:rPr>
              <a:t>: phenytoin (Dilantin) </a:t>
            </a:r>
          </a:p>
          <a:p>
            <a:pPr>
              <a:buFont typeface="Wingdings" pitchFamily="2" charset="2"/>
              <a:buChar char="q"/>
            </a:pPr>
            <a:r>
              <a:rPr lang="en-US" sz="3200" b="1" dirty="0" smtClean="0">
                <a:solidFill>
                  <a:srgbClr val="7030A0"/>
                </a:solidFill>
                <a:latin typeface="Times New Roman" pitchFamily="18" charset="0"/>
                <a:cs typeface="Times New Roman" pitchFamily="18" charset="0"/>
              </a:rPr>
              <a:t>Benzodiazepines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Diazepam (Valium),  Lorazepam (Ativan) </a:t>
            </a:r>
          </a:p>
          <a:p>
            <a:pPr>
              <a:buFont typeface="Wingdings" pitchFamily="2" charset="2"/>
              <a:buChar char="q"/>
            </a:pPr>
            <a:r>
              <a:rPr lang="en-US" sz="3200" b="1" dirty="0">
                <a:solidFill>
                  <a:srgbClr val="7030A0"/>
                </a:solidFill>
                <a:latin typeface="Times New Roman" pitchFamily="18" charset="0"/>
                <a:cs typeface="Times New Roman" pitchFamily="18" charset="0"/>
              </a:rPr>
              <a:t>Carboxamide</a:t>
            </a:r>
            <a:r>
              <a:rPr lang="en-US" sz="3200" dirty="0">
                <a:solidFill>
                  <a:srgbClr val="7030A0"/>
                </a:solidFill>
                <a:latin typeface="Times New Roman" pitchFamily="18" charset="0"/>
                <a:cs typeface="Times New Roman" pitchFamily="18" charset="0"/>
              </a:rPr>
              <a:t>: Carbamazepine (Tegretol, carbatrol) ,oxcarbazepine </a:t>
            </a:r>
            <a:r>
              <a:rPr lang="en-US" sz="3200" b="1" dirty="0">
                <a:solidFill>
                  <a:srgbClr val="7030A0"/>
                </a:solidFill>
                <a:latin typeface="Times New Roman" pitchFamily="18" charset="0"/>
                <a:cs typeface="Times New Roman" pitchFamily="18" charset="0"/>
              </a:rPr>
              <a:t>(Trileptal)</a:t>
            </a:r>
          </a:p>
          <a:p>
            <a:pPr>
              <a:buFont typeface="Wingdings" pitchFamily="2" charset="2"/>
              <a:buChar char="q"/>
            </a:pPr>
            <a:r>
              <a:rPr lang="en-US" sz="3200" b="1" dirty="0">
                <a:solidFill>
                  <a:srgbClr val="7030A0"/>
                </a:solidFill>
                <a:latin typeface="Times New Roman" pitchFamily="18" charset="0"/>
                <a:cs typeface="Times New Roman" pitchFamily="18" charset="0"/>
              </a:rPr>
              <a:t>Phenyltriazine</a:t>
            </a:r>
            <a:r>
              <a:rPr lang="en-US" sz="3200" dirty="0">
                <a:solidFill>
                  <a:srgbClr val="7030A0"/>
                </a:solidFill>
                <a:latin typeface="Times New Roman" pitchFamily="18" charset="0"/>
                <a:cs typeface="Times New Roman" pitchFamily="18" charset="0"/>
              </a:rPr>
              <a:t>: Lamotrigine (</a:t>
            </a:r>
            <a:r>
              <a:rPr lang="en-US" sz="3200" dirty="0" err="1">
                <a:solidFill>
                  <a:srgbClr val="7030A0"/>
                </a:solidFill>
                <a:latin typeface="Times New Roman" pitchFamily="18" charset="0"/>
                <a:cs typeface="Times New Roman" pitchFamily="18" charset="0"/>
              </a:rPr>
              <a:t>lamictal</a:t>
            </a:r>
            <a:r>
              <a:rPr lang="en-US" sz="3200" dirty="0">
                <a:solidFill>
                  <a:srgbClr val="7030A0"/>
                </a:solidFill>
                <a:latin typeface="Times New Roman" pitchFamily="18" charset="0"/>
                <a:cs typeface="Times New Roman" pitchFamily="18" charset="0"/>
              </a:rPr>
              <a:t>)</a:t>
            </a:r>
          </a:p>
          <a:p>
            <a:pPr>
              <a:buFont typeface="Wingdings" pitchFamily="2" charset="2"/>
              <a:buChar char="q"/>
            </a:pPr>
            <a:r>
              <a:rPr lang="en-US" sz="3200" b="1" dirty="0" err="1">
                <a:solidFill>
                  <a:srgbClr val="7030A0"/>
                </a:solidFill>
                <a:latin typeface="Times New Roman" pitchFamily="18" charset="0"/>
                <a:cs typeface="Times New Roman" pitchFamily="18" charset="0"/>
              </a:rPr>
              <a:t>P</a:t>
            </a:r>
            <a:r>
              <a:rPr lang="en-US" sz="3200" b="1" dirty="0" err="1" smtClean="0">
                <a:solidFill>
                  <a:srgbClr val="7030A0"/>
                </a:solidFill>
                <a:latin typeface="Times New Roman" pitchFamily="18" charset="0"/>
                <a:cs typeface="Times New Roman" pitchFamily="18" charset="0"/>
              </a:rPr>
              <a:t>yrrolidines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levetiracetam (Keppra)</a:t>
            </a:r>
          </a:p>
          <a:p>
            <a:pPr>
              <a:buFont typeface="Wingdings" pitchFamily="2" charset="2"/>
              <a:buChar char="q"/>
            </a:pPr>
            <a:r>
              <a:rPr lang="en-US" sz="3200" b="1" dirty="0">
                <a:solidFill>
                  <a:srgbClr val="7030A0"/>
                </a:solidFill>
                <a:latin typeface="Times New Roman" pitchFamily="18" charset="0"/>
                <a:cs typeface="Times New Roman" pitchFamily="18" charset="0"/>
              </a:rPr>
              <a:t>Succinimides</a:t>
            </a:r>
            <a:r>
              <a:rPr lang="en-US" sz="3200" dirty="0">
                <a:solidFill>
                  <a:srgbClr val="7030A0"/>
                </a:solidFill>
                <a:latin typeface="Times New Roman" pitchFamily="18" charset="0"/>
                <a:cs typeface="Times New Roman" pitchFamily="18" charset="0"/>
              </a:rPr>
              <a:t>: ethosuximide (zorontin)</a:t>
            </a:r>
          </a:p>
          <a:p>
            <a:pPr>
              <a:buFont typeface="Wingdings" pitchFamily="2" charset="2"/>
              <a:buChar char="q"/>
            </a:pPr>
            <a:r>
              <a:rPr lang="en-US" sz="3200" b="1" dirty="0">
                <a:solidFill>
                  <a:srgbClr val="7030A0"/>
                </a:solidFill>
                <a:latin typeface="Times New Roman" pitchFamily="18" charset="0"/>
                <a:cs typeface="Times New Roman" pitchFamily="18" charset="0"/>
              </a:rPr>
              <a:t>Miscellaneous: </a:t>
            </a:r>
            <a:r>
              <a:rPr lang="en-US" sz="3200" dirty="0">
                <a:solidFill>
                  <a:srgbClr val="7030A0"/>
                </a:solidFill>
                <a:latin typeface="Times New Roman" pitchFamily="18" charset="0"/>
                <a:cs typeface="Times New Roman" pitchFamily="18" charset="0"/>
              </a:rPr>
              <a:t>acetazolamide (Diamox), primidone(mysoline), valproic acid(depakene, Depakote),  zonisamide (zonegran)</a:t>
            </a:r>
          </a:p>
        </p:txBody>
      </p:sp>
    </p:spTree>
    <p:extLst>
      <p:ext uri="{BB962C8B-B14F-4D97-AF65-F5344CB8AC3E}">
        <p14:creationId xmlns:p14="http://schemas.microsoft.com/office/powerpoint/2010/main" val="20966042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1B16D0-D932-4F4B-A2AE-CD9B9EBD79D8}"/>
              </a:ext>
            </a:extLst>
          </p:cNvPr>
          <p:cNvSpPr>
            <a:spLocks noGrp="1"/>
          </p:cNvSpPr>
          <p:nvPr>
            <p:ph idx="1"/>
          </p:nvPr>
        </p:nvSpPr>
        <p:spPr>
          <a:xfrm>
            <a:off x="114300" y="114300"/>
            <a:ext cx="12077700" cy="6743700"/>
          </a:xfrm>
        </p:spPr>
        <p:txBody>
          <a:bodyPr>
            <a:noAutofit/>
          </a:bodyPr>
          <a:lstStyle/>
          <a:p>
            <a:pPr marL="0" indent="0">
              <a:buNone/>
            </a:pPr>
            <a:r>
              <a:rPr lang="en-US" sz="3600" b="1" dirty="0" smtClean="0"/>
              <a:t>                        </a:t>
            </a:r>
            <a:r>
              <a:rPr lang="en-US" sz="4000" b="1" dirty="0">
                <a:solidFill>
                  <a:srgbClr val="FF0000"/>
                </a:solidFill>
                <a:latin typeface="Times New Roman" pitchFamily="18" charset="0"/>
                <a:cs typeface="Times New Roman" pitchFamily="18" charset="0"/>
              </a:rPr>
              <a:t>Mechanism of </a:t>
            </a:r>
            <a:r>
              <a:rPr lang="en-US" sz="4000" b="1" dirty="0" smtClean="0">
                <a:solidFill>
                  <a:srgbClr val="FF0000"/>
                </a:solidFill>
                <a:latin typeface="Times New Roman" pitchFamily="18" charset="0"/>
                <a:cs typeface="Times New Roman" pitchFamily="18" charset="0"/>
              </a:rPr>
              <a:t>Action</a:t>
            </a:r>
            <a:endParaRPr lang="en-US" sz="4000" b="1" dirty="0">
              <a:solidFill>
                <a:srgbClr val="FF0000"/>
              </a:solidFill>
              <a:latin typeface="Times New Roman" pitchFamily="18" charset="0"/>
              <a:cs typeface="Times New Roman" pitchFamily="18" charset="0"/>
            </a:endParaRPr>
          </a:p>
          <a:p>
            <a:pPr>
              <a:lnSpc>
                <a:spcPct val="100000"/>
              </a:lnSpc>
              <a:buFont typeface="Wingdings" pitchFamily="2" charset="2"/>
              <a:buChar char="Ø"/>
            </a:pPr>
            <a:r>
              <a:rPr lang="en-US" sz="3200" dirty="0">
                <a:solidFill>
                  <a:srgbClr val="7030A0"/>
                </a:solidFill>
                <a:latin typeface="Times New Roman" pitchFamily="18" charset="0"/>
                <a:cs typeface="Times New Roman" pitchFamily="18" charset="0"/>
              </a:rPr>
              <a:t>Unfortunately the mechanism of seizure activity is not well understood.</a:t>
            </a:r>
          </a:p>
          <a:p>
            <a:pPr>
              <a:lnSpc>
                <a:spcPct val="100000"/>
              </a:lnSpc>
              <a:buFont typeface="Wingdings" pitchFamily="2" charset="2"/>
              <a:buChar char="Ø"/>
            </a:pPr>
            <a:r>
              <a:rPr lang="en-US" sz="3200" dirty="0">
                <a:solidFill>
                  <a:srgbClr val="7030A0"/>
                </a:solidFill>
                <a:latin typeface="Times New Roman" pitchFamily="18" charset="0"/>
                <a:cs typeface="Times New Roman" pitchFamily="18" charset="0"/>
              </a:rPr>
              <a:t> AEDs control seizure disorders by various mechanisms, which include: </a:t>
            </a:r>
          </a:p>
          <a:p>
            <a:pPr>
              <a:lnSpc>
                <a:spcPct val="100000"/>
              </a:lnSpc>
              <a:buFont typeface="Wingdings" pitchFamily="2" charset="2"/>
              <a:buChar char="Ø"/>
            </a:pPr>
            <a:r>
              <a:rPr lang="en-US" sz="3200" dirty="0">
                <a:solidFill>
                  <a:srgbClr val="7030A0"/>
                </a:solidFill>
                <a:latin typeface="Times New Roman" pitchFamily="18" charset="0"/>
                <a:cs typeface="Times New Roman" pitchFamily="18" charset="0"/>
              </a:rPr>
              <a:t> Slowing the entrance of sodium and calcium back into the neuron and, thus extending the time it takes for the nerve to return to its active state. </a:t>
            </a:r>
          </a:p>
          <a:p>
            <a:pPr>
              <a:lnSpc>
                <a:spcPct val="100000"/>
              </a:lnSpc>
              <a:buFont typeface="Wingdings" pitchFamily="2" charset="2"/>
              <a:buChar char="Ø"/>
            </a:pPr>
            <a:r>
              <a:rPr lang="en-US" sz="3200" dirty="0">
                <a:solidFill>
                  <a:srgbClr val="7030A0"/>
                </a:solidFill>
                <a:latin typeface="Times New Roman" pitchFamily="18" charset="0"/>
                <a:cs typeface="Times New Roman" pitchFamily="18" charset="0"/>
              </a:rPr>
              <a:t> Suppressing neuronal firing, which decreases seizure activity and prevents propagation of seizure activity into other areas of the brain.</a:t>
            </a:r>
          </a:p>
          <a:p>
            <a:pPr>
              <a:lnSpc>
                <a:spcPct val="100000"/>
              </a:lnSpc>
              <a:buFont typeface="Wingdings" pitchFamily="2" charset="2"/>
              <a:buChar char="Ø"/>
            </a:pPr>
            <a:r>
              <a:rPr lang="en-US" sz="3200" dirty="0">
                <a:solidFill>
                  <a:srgbClr val="7030A0"/>
                </a:solidFill>
                <a:latin typeface="Times New Roman" pitchFamily="18" charset="0"/>
                <a:cs typeface="Times New Roman" pitchFamily="18" charset="0"/>
              </a:rPr>
              <a:t> Decreasing seizure activity by enhancing the inhibitory effects of gamma butyric acid (GABA.</a:t>
            </a:r>
          </a:p>
        </p:txBody>
      </p:sp>
    </p:spTree>
    <p:extLst>
      <p:ext uri="{BB962C8B-B14F-4D97-AF65-F5344CB8AC3E}">
        <p14:creationId xmlns:p14="http://schemas.microsoft.com/office/powerpoint/2010/main" val="26070586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20557D-615C-4139-9D5F-82BFAD315C99}"/>
              </a:ext>
            </a:extLst>
          </p:cNvPr>
          <p:cNvSpPr>
            <a:spLocks noGrp="1"/>
          </p:cNvSpPr>
          <p:nvPr>
            <p:ph idx="1"/>
          </p:nvPr>
        </p:nvSpPr>
        <p:spPr>
          <a:xfrm>
            <a:off x="171450" y="142875"/>
            <a:ext cx="11887200" cy="6586537"/>
          </a:xfrm>
        </p:spPr>
        <p:txBody>
          <a:bodyPr>
            <a:normAutofit lnSpcReduction="10000"/>
          </a:bodyPr>
          <a:lstStyle/>
          <a:p>
            <a:pPr marL="0" indent="0">
              <a:buNone/>
            </a:pPr>
            <a:r>
              <a:rPr lang="en-US" sz="4400" b="1" dirty="0">
                <a:solidFill>
                  <a:prstClr val="black"/>
                </a:solidFill>
                <a:latin typeface="Calibri Light" panose="020F0302020204030204"/>
                <a:ea typeface="+mj-ea"/>
                <a:cs typeface="+mj-cs"/>
              </a:rPr>
              <a:t>                             </a:t>
            </a:r>
            <a:r>
              <a:rPr lang="en-US" sz="4400" b="1" dirty="0">
                <a:solidFill>
                  <a:srgbClr val="FF0000"/>
                </a:solidFill>
                <a:latin typeface="Times New Roman" pitchFamily="18" charset="0"/>
                <a:ea typeface="+mj-ea"/>
                <a:cs typeface="Times New Roman" pitchFamily="18" charset="0"/>
              </a:rPr>
              <a:t>Therapeutic uses</a:t>
            </a:r>
          </a:p>
          <a:p>
            <a:pPr marL="0" indent="0">
              <a:lnSpc>
                <a:spcPct val="110000"/>
              </a:lnSpc>
              <a:buNone/>
            </a:pPr>
            <a:r>
              <a:rPr lang="en-US" b="1" dirty="0">
                <a:solidFill>
                  <a:srgbClr val="7030A0"/>
                </a:solidFill>
                <a:latin typeface="Times New Roman" pitchFamily="18" charset="0"/>
                <a:cs typeface="Times New Roman" pitchFamily="18" charset="0"/>
              </a:rPr>
              <a:t>Phenobarbital </a:t>
            </a:r>
          </a:p>
          <a:p>
            <a:pPr>
              <a:lnSpc>
                <a:spcPct val="110000"/>
              </a:lnSpc>
            </a:pPr>
            <a:r>
              <a:rPr lang="en-US" dirty="0">
                <a:solidFill>
                  <a:srgbClr val="7030A0"/>
                </a:solidFill>
                <a:latin typeface="Times New Roman" pitchFamily="18" charset="0"/>
                <a:cs typeface="Times New Roman" pitchFamily="18" charset="0"/>
              </a:rPr>
              <a:t> Phenobarbital is used for partial seizures and generalized tonic </a:t>
            </a:r>
            <a:r>
              <a:rPr lang="en-US" dirty="0" err="1">
                <a:solidFill>
                  <a:srgbClr val="7030A0"/>
                </a:solidFill>
                <a:latin typeface="Times New Roman" pitchFamily="18" charset="0"/>
                <a:cs typeface="Times New Roman" pitchFamily="18" charset="0"/>
              </a:rPr>
              <a:t>clonic</a:t>
            </a:r>
            <a:r>
              <a:rPr lang="en-US" dirty="0">
                <a:solidFill>
                  <a:srgbClr val="7030A0"/>
                </a:solidFill>
                <a:latin typeface="Times New Roman" pitchFamily="18" charset="0"/>
                <a:cs typeface="Times New Roman" pitchFamily="18" charset="0"/>
              </a:rPr>
              <a:t> seizures. </a:t>
            </a:r>
          </a:p>
          <a:p>
            <a:pPr>
              <a:lnSpc>
                <a:spcPct val="110000"/>
              </a:lnSpc>
            </a:pPr>
            <a:r>
              <a:rPr lang="en-US" dirty="0">
                <a:solidFill>
                  <a:srgbClr val="7030A0"/>
                </a:solidFill>
                <a:latin typeface="Times New Roman" pitchFamily="18" charset="0"/>
                <a:cs typeface="Times New Roman" pitchFamily="18" charset="0"/>
              </a:rPr>
              <a:t>This medication is not effective against absence seizures. </a:t>
            </a:r>
          </a:p>
          <a:p>
            <a:pPr marL="0" indent="0">
              <a:lnSpc>
                <a:spcPct val="110000"/>
              </a:lnSpc>
              <a:buNone/>
            </a:pPr>
            <a:r>
              <a:rPr lang="en-US" b="1" dirty="0">
                <a:solidFill>
                  <a:srgbClr val="7030A0"/>
                </a:solidFill>
                <a:latin typeface="Times New Roman" pitchFamily="18" charset="0"/>
                <a:cs typeface="Times New Roman" pitchFamily="18" charset="0"/>
              </a:rPr>
              <a:t> Phenytoin </a:t>
            </a:r>
          </a:p>
          <a:p>
            <a:pPr>
              <a:lnSpc>
                <a:spcPct val="110000"/>
              </a:lnSpc>
            </a:pPr>
            <a:r>
              <a:rPr lang="en-US" dirty="0">
                <a:solidFill>
                  <a:srgbClr val="7030A0"/>
                </a:solidFill>
                <a:latin typeface="Times New Roman" pitchFamily="18" charset="0"/>
                <a:cs typeface="Times New Roman" pitchFamily="18" charset="0"/>
              </a:rPr>
              <a:t>phenytoin effective against all major forms of epilepsy except absence seizures. </a:t>
            </a:r>
          </a:p>
          <a:p>
            <a:pPr>
              <a:lnSpc>
                <a:spcPct val="110000"/>
              </a:lnSpc>
            </a:pPr>
            <a:r>
              <a:rPr lang="en-US" dirty="0">
                <a:solidFill>
                  <a:srgbClr val="7030A0"/>
                </a:solidFill>
                <a:latin typeface="Times New Roman" pitchFamily="18" charset="0"/>
                <a:cs typeface="Times New Roman" pitchFamily="18" charset="0"/>
              </a:rPr>
              <a:t> Use IV route for status epilepticus. </a:t>
            </a:r>
          </a:p>
          <a:p>
            <a:pPr marL="0" indent="0">
              <a:lnSpc>
                <a:spcPct val="110000"/>
              </a:lnSpc>
              <a:buNone/>
            </a:pPr>
            <a:r>
              <a:rPr lang="en-US" dirty="0">
                <a:solidFill>
                  <a:srgbClr val="7030A0"/>
                </a:solidFill>
                <a:latin typeface="Times New Roman" pitchFamily="18" charset="0"/>
                <a:cs typeface="Times New Roman" pitchFamily="18" charset="0"/>
              </a:rPr>
              <a:t> Phenytoin is an ant dysrhythmic. </a:t>
            </a:r>
          </a:p>
          <a:p>
            <a:pPr marL="0" indent="0">
              <a:lnSpc>
                <a:spcPct val="110000"/>
              </a:lnSpc>
              <a:buNone/>
            </a:pPr>
            <a:r>
              <a:rPr lang="en-US" b="1" dirty="0">
                <a:solidFill>
                  <a:srgbClr val="7030A0"/>
                </a:solidFill>
                <a:latin typeface="Times New Roman" pitchFamily="18" charset="0"/>
                <a:cs typeface="Times New Roman" pitchFamily="18" charset="0"/>
              </a:rPr>
              <a:t>Carbamazepine</a:t>
            </a:r>
            <a:r>
              <a:rPr lang="en-US" dirty="0">
                <a:solidFill>
                  <a:srgbClr val="7030A0"/>
                </a:solidFill>
                <a:latin typeface="Times New Roman" pitchFamily="18" charset="0"/>
                <a:cs typeface="Times New Roman" pitchFamily="18" charset="0"/>
              </a:rPr>
              <a:t> </a:t>
            </a:r>
          </a:p>
          <a:p>
            <a:pPr marL="0" indent="0">
              <a:lnSpc>
                <a:spcPct val="110000"/>
              </a:lnSpc>
              <a:buNone/>
            </a:pPr>
            <a:r>
              <a:rPr lang="en-US" dirty="0">
                <a:solidFill>
                  <a:srgbClr val="7030A0"/>
                </a:solidFill>
                <a:latin typeface="Times New Roman" pitchFamily="18" charset="0"/>
                <a:cs typeface="Times New Roman" pitchFamily="18" charset="0"/>
              </a:rPr>
              <a:t> Carbamazepine is used for the treatment of partial (simple and complex) seizures, tonic-</a:t>
            </a:r>
            <a:r>
              <a:rPr lang="en-US" dirty="0" err="1">
                <a:solidFill>
                  <a:srgbClr val="7030A0"/>
                </a:solidFill>
                <a:latin typeface="Times New Roman" pitchFamily="18" charset="0"/>
                <a:cs typeface="Times New Roman" pitchFamily="18" charset="0"/>
              </a:rPr>
              <a:t>clonic</a:t>
            </a:r>
            <a:r>
              <a:rPr lang="en-US" dirty="0">
                <a:solidFill>
                  <a:srgbClr val="7030A0"/>
                </a:solidFill>
                <a:latin typeface="Times New Roman" pitchFamily="18" charset="0"/>
                <a:cs typeface="Times New Roman" pitchFamily="18" charset="0"/>
              </a:rPr>
              <a:t> seizures, bipolar disorder, and trigeminal and glossopharyngeal neuralgias. </a:t>
            </a:r>
          </a:p>
        </p:txBody>
      </p:sp>
    </p:spTree>
    <p:extLst>
      <p:ext uri="{BB962C8B-B14F-4D97-AF65-F5344CB8AC3E}">
        <p14:creationId xmlns:p14="http://schemas.microsoft.com/office/powerpoint/2010/main" val="18388172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8AAA933-2F41-456B-8FDC-0BD9E9253B73}"/>
              </a:ext>
            </a:extLst>
          </p:cNvPr>
          <p:cNvSpPr>
            <a:spLocks noGrp="1"/>
          </p:cNvSpPr>
          <p:nvPr>
            <p:ph idx="1"/>
          </p:nvPr>
        </p:nvSpPr>
        <p:spPr>
          <a:xfrm>
            <a:off x="171450" y="114300"/>
            <a:ext cx="11901488" cy="6743700"/>
          </a:xfrm>
        </p:spPr>
        <p:txBody>
          <a:bodyPr>
            <a:normAutofit/>
          </a:bodyPr>
          <a:lstStyle/>
          <a:p>
            <a:pPr marL="0" indent="0">
              <a:buNone/>
            </a:pPr>
            <a:r>
              <a:rPr lang="en-US" sz="2200" b="1" dirty="0">
                <a:solidFill>
                  <a:prstClr val="black"/>
                </a:solidFill>
              </a:rPr>
              <a:t>                                   </a:t>
            </a:r>
            <a:r>
              <a:rPr lang="en-US" sz="4800" b="1" dirty="0" smtClean="0">
                <a:solidFill>
                  <a:srgbClr val="FF0000"/>
                </a:solidFill>
                <a:latin typeface="Times New Roman" pitchFamily="18" charset="0"/>
                <a:ea typeface="+mj-ea"/>
                <a:cs typeface="Times New Roman" pitchFamily="18" charset="0"/>
              </a:rPr>
              <a:t>Therapeutic </a:t>
            </a:r>
            <a:r>
              <a:rPr lang="en-US" sz="4800" b="1" dirty="0">
                <a:solidFill>
                  <a:srgbClr val="FF0000"/>
                </a:solidFill>
                <a:latin typeface="Times New Roman" pitchFamily="18" charset="0"/>
                <a:ea typeface="+mj-ea"/>
                <a:cs typeface="Times New Roman" pitchFamily="18" charset="0"/>
              </a:rPr>
              <a:t>use </a:t>
            </a:r>
            <a:r>
              <a:rPr lang="en-US" sz="4800" b="1" dirty="0" err="1">
                <a:solidFill>
                  <a:srgbClr val="FF0000"/>
                </a:solidFill>
                <a:latin typeface="Times New Roman" pitchFamily="18" charset="0"/>
                <a:ea typeface="+mj-ea"/>
                <a:cs typeface="Times New Roman" pitchFamily="18" charset="0"/>
              </a:rPr>
              <a:t>C</a:t>
            </a:r>
            <a:r>
              <a:rPr lang="en-US" sz="4800" b="1" dirty="0" err="1" smtClean="0">
                <a:solidFill>
                  <a:srgbClr val="FF0000"/>
                </a:solidFill>
                <a:latin typeface="Times New Roman" pitchFamily="18" charset="0"/>
                <a:ea typeface="+mj-ea"/>
                <a:cs typeface="Times New Roman" pitchFamily="18" charset="0"/>
              </a:rPr>
              <a:t>ont</a:t>
            </a:r>
            <a:r>
              <a:rPr lang="en-US" sz="4800" b="1" dirty="0" smtClean="0">
                <a:solidFill>
                  <a:srgbClr val="FF0000"/>
                </a:solidFill>
                <a:latin typeface="Times New Roman" pitchFamily="18" charset="0"/>
                <a:ea typeface="+mj-ea"/>
                <a:cs typeface="Times New Roman" pitchFamily="18" charset="0"/>
              </a:rPr>
              <a:t>…..</a:t>
            </a:r>
            <a:endParaRPr lang="en-US" sz="3200" b="1" dirty="0">
              <a:solidFill>
                <a:srgbClr val="FF0000"/>
              </a:solidFill>
              <a:latin typeface="Times New Roman" pitchFamily="18" charset="0"/>
              <a:cs typeface="Times New Roman" pitchFamily="18" charset="0"/>
            </a:endParaRPr>
          </a:p>
          <a:p>
            <a:pPr marL="0" indent="0">
              <a:lnSpc>
                <a:spcPct val="100000"/>
              </a:lnSpc>
              <a:buNone/>
            </a:pPr>
            <a:r>
              <a:rPr lang="en-US" sz="3200" b="1" dirty="0" err="1">
                <a:solidFill>
                  <a:srgbClr val="7030A0"/>
                </a:solidFill>
                <a:latin typeface="Times New Roman" pitchFamily="18" charset="0"/>
                <a:cs typeface="Times New Roman" pitchFamily="18" charset="0"/>
              </a:rPr>
              <a:t>Ethosuximide</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is only indicated for absence seizures.</a:t>
            </a:r>
          </a:p>
          <a:p>
            <a:pPr marL="0" indent="0">
              <a:lnSpc>
                <a:spcPct val="100000"/>
              </a:lnSpc>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Valproic</a:t>
            </a:r>
            <a:r>
              <a:rPr lang="en-US" sz="3200" b="1"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a:t>
            </a:r>
            <a:r>
              <a:rPr lang="en-US" sz="3200" b="1" dirty="0" smtClean="0">
                <a:solidFill>
                  <a:srgbClr val="7030A0"/>
                </a:solidFill>
                <a:latin typeface="Times New Roman" pitchFamily="18" charset="0"/>
                <a:cs typeface="Times New Roman" pitchFamily="18" charset="0"/>
              </a:rPr>
              <a:t>cid </a:t>
            </a:r>
            <a:endParaRPr lang="en-US" sz="3200" b="1" dirty="0">
              <a:solidFill>
                <a:srgbClr val="7030A0"/>
              </a:solidFill>
              <a:latin typeface="Times New Roman" pitchFamily="18" charset="0"/>
              <a:cs typeface="Times New Roman" pitchFamily="18" charset="0"/>
            </a:endParaRPr>
          </a:p>
          <a:p>
            <a:pPr>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 Valproic acid is used for partial, generalized, and absence seizures; bipolar disorder; and migraine headaches.</a:t>
            </a:r>
          </a:p>
          <a:p>
            <a:pPr marL="0" indent="0">
              <a:lnSpc>
                <a:spcPct val="100000"/>
              </a:lnSpc>
              <a:buNone/>
            </a:pP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			Gabapentin </a:t>
            </a:r>
            <a:endParaRPr lang="en-US" sz="3200" dirty="0">
              <a:solidFill>
                <a:srgbClr val="7030A0"/>
              </a:solidFill>
              <a:latin typeface="Times New Roman" pitchFamily="18" charset="0"/>
              <a:cs typeface="Times New Roman" pitchFamily="18" charset="0"/>
            </a:endParaRPr>
          </a:p>
          <a:p>
            <a:pPr>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Gabapentin is used as a single agent for control of partial seizures. </a:t>
            </a:r>
          </a:p>
          <a:p>
            <a:pPr>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 This medication is also used for neuropathic pain and the prevention of migraine headaches.</a:t>
            </a:r>
          </a:p>
          <a:p>
            <a:pPr marL="0" indent="0">
              <a:lnSpc>
                <a:spcPct val="100000"/>
              </a:lnSpc>
              <a:buNone/>
            </a:pP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			Diazepam </a:t>
            </a:r>
            <a:endParaRPr lang="en-US" sz="3200" dirty="0" smtClean="0">
              <a:solidFill>
                <a:srgbClr val="7030A0"/>
              </a:solidFill>
              <a:latin typeface="Times New Roman" pitchFamily="18" charset="0"/>
              <a:cs typeface="Times New Roman" pitchFamily="18" charset="0"/>
            </a:endParaRPr>
          </a:p>
          <a:p>
            <a:pPr marL="0" indent="0">
              <a:lnSpc>
                <a:spcPct val="100000"/>
              </a:lnSpc>
              <a:buNone/>
            </a:pPr>
            <a:r>
              <a:rPr lang="en-US" sz="3200" dirty="0" smtClean="0">
                <a:solidFill>
                  <a:srgbClr val="7030A0"/>
                </a:solidFill>
                <a:latin typeface="Times New Roman" pitchFamily="18" charset="0"/>
                <a:cs typeface="Times New Roman" pitchFamily="18" charset="0"/>
              </a:rPr>
              <a:t>Diazepam </a:t>
            </a:r>
            <a:r>
              <a:rPr lang="en-US" sz="3200" dirty="0">
                <a:solidFill>
                  <a:srgbClr val="7030A0"/>
                </a:solidFill>
                <a:latin typeface="Times New Roman" pitchFamily="18" charset="0"/>
                <a:cs typeface="Times New Roman" pitchFamily="18" charset="0"/>
              </a:rPr>
              <a:t>is used in status epilepticus.</a:t>
            </a:r>
          </a:p>
        </p:txBody>
      </p:sp>
    </p:spTree>
    <p:extLst>
      <p:ext uri="{BB962C8B-B14F-4D97-AF65-F5344CB8AC3E}">
        <p14:creationId xmlns:p14="http://schemas.microsoft.com/office/powerpoint/2010/main" val="20973465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F1BA2-7BD2-4ECF-AC8E-08C895910689}"/>
              </a:ext>
            </a:extLst>
          </p:cNvPr>
          <p:cNvSpPr>
            <a:spLocks noGrp="1"/>
          </p:cNvSpPr>
          <p:nvPr>
            <p:ph type="title"/>
          </p:nvPr>
        </p:nvSpPr>
        <p:spPr>
          <a:xfrm>
            <a:off x="0" y="128589"/>
            <a:ext cx="12072938" cy="1562100"/>
          </a:xfrm>
        </p:spPr>
        <p:txBody>
          <a:bodyPr>
            <a:normAutofit/>
          </a:bodyPr>
          <a:lstStyle/>
          <a:p>
            <a:r>
              <a:rPr lang="en-US" sz="4800" b="1" dirty="0">
                <a:solidFill>
                  <a:srgbClr val="FF0000"/>
                </a:solidFill>
                <a:latin typeface="Times New Roman" pitchFamily="18" charset="0"/>
                <a:cs typeface="Times New Roman" pitchFamily="18" charset="0"/>
              </a:rPr>
              <a:t>Patients education -about OTC drugs</a:t>
            </a:r>
          </a:p>
        </p:txBody>
      </p:sp>
      <p:sp>
        <p:nvSpPr>
          <p:cNvPr id="3" name="Content Placeholder 2">
            <a:extLst>
              <a:ext uri="{FF2B5EF4-FFF2-40B4-BE49-F238E27FC236}">
                <a16:creationId xmlns="" xmlns:a16="http://schemas.microsoft.com/office/drawing/2014/main" id="{769FEA0C-ADEA-4288-8637-6C8D5C2610E3}"/>
              </a:ext>
            </a:extLst>
          </p:cNvPr>
          <p:cNvSpPr>
            <a:spLocks noGrp="1"/>
          </p:cNvSpPr>
          <p:nvPr>
            <p:ph idx="1"/>
          </p:nvPr>
        </p:nvSpPr>
        <p:spPr>
          <a:xfrm>
            <a:off x="100013" y="1825624"/>
            <a:ext cx="11958637" cy="4875213"/>
          </a:xfrm>
        </p:spPr>
        <p:txBody>
          <a:bodyPr>
            <a:normAutofit/>
          </a:bodyPr>
          <a:lstStyle/>
          <a:p>
            <a:r>
              <a:rPr lang="en-US" sz="3200" dirty="0">
                <a:solidFill>
                  <a:srgbClr val="7030A0"/>
                </a:solidFill>
                <a:latin typeface="Times New Roman" pitchFamily="18" charset="0"/>
                <a:cs typeface="Times New Roman" pitchFamily="18" charset="0"/>
              </a:rPr>
              <a:t>You need to give your attention to all the drugs the patient is  taking whether prescription or OTC.</a:t>
            </a:r>
          </a:p>
          <a:p>
            <a:r>
              <a:rPr lang="en-US" sz="3200" dirty="0">
                <a:solidFill>
                  <a:srgbClr val="7030A0"/>
                </a:solidFill>
                <a:latin typeface="Times New Roman" pitchFamily="18" charset="0"/>
                <a:cs typeface="Times New Roman" pitchFamily="18" charset="0"/>
              </a:rPr>
              <a:t> Caution patient not to treat themselves with OTC drugs.</a:t>
            </a:r>
          </a:p>
          <a:p>
            <a:r>
              <a:rPr lang="en-US" sz="3200" dirty="0">
                <a:solidFill>
                  <a:srgbClr val="7030A0"/>
                </a:solidFill>
                <a:latin typeface="Times New Roman" pitchFamily="18" charset="0"/>
                <a:cs typeface="Times New Roman" pitchFamily="18" charset="0"/>
              </a:rPr>
              <a:t>Inform them that most of the OTC medication contain more than one active ingredient.</a:t>
            </a:r>
          </a:p>
          <a:p>
            <a:r>
              <a:rPr lang="en-US" sz="3200" dirty="0">
                <a:solidFill>
                  <a:srgbClr val="7030A0"/>
                </a:solidFill>
                <a:latin typeface="Times New Roman" pitchFamily="18" charset="0"/>
                <a:cs typeface="Times New Roman" pitchFamily="18" charset="0"/>
              </a:rPr>
              <a:t>Tell he patient that interactions can occur when takes more than one OTC medication at a time or takes one with a prescription drugs.</a:t>
            </a:r>
          </a:p>
        </p:txBody>
      </p:sp>
    </p:spTree>
    <p:extLst>
      <p:ext uri="{BB962C8B-B14F-4D97-AF65-F5344CB8AC3E}">
        <p14:creationId xmlns:p14="http://schemas.microsoft.com/office/powerpoint/2010/main" val="21612151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D59AD-3019-469B-AB01-1D3422F45FF9}"/>
              </a:ext>
            </a:extLst>
          </p:cNvPr>
          <p:cNvSpPr>
            <a:spLocks noGrp="1"/>
          </p:cNvSpPr>
          <p:nvPr>
            <p:ph type="title"/>
          </p:nvPr>
        </p:nvSpPr>
        <p:spPr>
          <a:xfrm>
            <a:off x="0" y="1"/>
            <a:ext cx="12192000" cy="700087"/>
          </a:xfrm>
        </p:spPr>
        <p:txBody>
          <a:bodyPr>
            <a:normAutofit/>
          </a:bodyPr>
          <a:lstStyle/>
          <a:p>
            <a:r>
              <a:rPr lang="en-US" sz="3200" b="1" dirty="0">
                <a:solidFill>
                  <a:srgbClr val="FF0000"/>
                </a:solidFill>
                <a:latin typeface="Times New Roman" pitchFamily="18" charset="0"/>
                <a:cs typeface="Times New Roman" pitchFamily="18" charset="0"/>
              </a:rPr>
              <a:t>Adverse drug reaction of  anti epileptics/ anticonvulsant medication</a:t>
            </a:r>
          </a:p>
        </p:txBody>
      </p:sp>
      <p:sp>
        <p:nvSpPr>
          <p:cNvPr id="3" name="Content Placeholder 2">
            <a:extLst>
              <a:ext uri="{FF2B5EF4-FFF2-40B4-BE49-F238E27FC236}">
                <a16:creationId xmlns="" xmlns:a16="http://schemas.microsoft.com/office/drawing/2014/main" id="{920A4768-FB67-4A36-8F16-053AC216B581}"/>
              </a:ext>
            </a:extLst>
          </p:cNvPr>
          <p:cNvSpPr>
            <a:spLocks noGrp="1"/>
          </p:cNvSpPr>
          <p:nvPr>
            <p:ph idx="1"/>
          </p:nvPr>
        </p:nvSpPr>
        <p:spPr>
          <a:xfrm>
            <a:off x="128588" y="785813"/>
            <a:ext cx="11887200" cy="5886450"/>
          </a:xfrm>
        </p:spPr>
        <p:txBody>
          <a:bodyPr/>
          <a:lstStyle/>
          <a:p>
            <a:pPr>
              <a:buFont typeface="Wingdings" pitchFamily="2" charset="2"/>
              <a:buChar char="q"/>
            </a:pPr>
            <a:endParaRPr lang="en-US" sz="3600" dirty="0" smtClean="0">
              <a:solidFill>
                <a:srgbClr val="7030A0"/>
              </a:solidFill>
              <a:latin typeface="Times New Roman" pitchFamily="18" charset="0"/>
              <a:cs typeface="Times New Roman" pitchFamily="18" charset="0"/>
            </a:endParaRPr>
          </a:p>
          <a:p>
            <a:pPr>
              <a:buFont typeface="Wingdings" pitchFamily="2" charset="2"/>
              <a:buChar char="q"/>
            </a:pPr>
            <a:r>
              <a:rPr lang="en-US" sz="3600" dirty="0" smtClean="0">
                <a:solidFill>
                  <a:srgbClr val="7030A0"/>
                </a:solidFill>
                <a:latin typeface="Times New Roman" pitchFamily="18" charset="0"/>
                <a:cs typeface="Times New Roman" pitchFamily="18" charset="0"/>
              </a:rPr>
              <a:t>Almost </a:t>
            </a:r>
            <a:r>
              <a:rPr lang="en-US" sz="3600" dirty="0">
                <a:solidFill>
                  <a:srgbClr val="7030A0"/>
                </a:solidFill>
                <a:latin typeface="Times New Roman" pitchFamily="18" charset="0"/>
                <a:cs typeface="Times New Roman" pitchFamily="18" charset="0"/>
              </a:rPr>
              <a:t>all cause undesired effects</a:t>
            </a:r>
          </a:p>
          <a:p>
            <a:pPr>
              <a:buFont typeface="Wingdings" pitchFamily="2" charset="2"/>
              <a:buChar char="q"/>
            </a:pPr>
            <a:r>
              <a:rPr lang="en-US" sz="3600" dirty="0">
                <a:solidFill>
                  <a:srgbClr val="7030A0"/>
                </a:solidFill>
                <a:latin typeface="Times New Roman" pitchFamily="18" charset="0"/>
                <a:cs typeface="Times New Roman" pitchFamily="18" charset="0"/>
              </a:rPr>
              <a:t>All cross the placenta barrier;</a:t>
            </a:r>
          </a:p>
          <a:p>
            <a:pPr>
              <a:buFont typeface="Wingdings" pitchFamily="2" charset="2"/>
              <a:buChar char="q"/>
            </a:pPr>
            <a:r>
              <a:rPr lang="en-US" sz="3200" b="1" dirty="0">
                <a:solidFill>
                  <a:srgbClr val="7030A0"/>
                </a:solidFill>
                <a:latin typeface="Times New Roman" pitchFamily="18" charset="0"/>
                <a:cs typeface="Times New Roman" pitchFamily="18" charset="0"/>
              </a:rPr>
              <a:t>Cleft lip, cardiac malformation; </a:t>
            </a:r>
            <a:r>
              <a:rPr lang="en-US" sz="3200" dirty="0">
                <a:solidFill>
                  <a:srgbClr val="7030A0"/>
                </a:solidFill>
                <a:latin typeface="Times New Roman" pitchFamily="18" charset="0"/>
                <a:cs typeface="Times New Roman" pitchFamily="18" charset="0"/>
              </a:rPr>
              <a:t>phenobarbitone, phenytoin.</a:t>
            </a:r>
          </a:p>
          <a:p>
            <a:pPr>
              <a:buFont typeface="Wingdings" pitchFamily="2" charset="2"/>
              <a:buChar char="q"/>
            </a:pPr>
            <a:r>
              <a:rPr lang="en-US" sz="3200" b="1" dirty="0">
                <a:solidFill>
                  <a:srgbClr val="7030A0"/>
                </a:solidFill>
                <a:latin typeface="Times New Roman" pitchFamily="18" charset="0"/>
                <a:cs typeface="Times New Roman" pitchFamily="18" charset="0"/>
              </a:rPr>
              <a:t>Spina bifida</a:t>
            </a:r>
            <a:r>
              <a:rPr lang="en-US" sz="3200" dirty="0">
                <a:solidFill>
                  <a:srgbClr val="7030A0"/>
                </a:solidFill>
                <a:latin typeface="Times New Roman" pitchFamily="18" charset="0"/>
                <a:cs typeface="Times New Roman" pitchFamily="18" charset="0"/>
              </a:rPr>
              <a:t>; folate deficiency induced by sodium valproate, phenytoin, phenobarbital </a:t>
            </a:r>
          </a:p>
          <a:p>
            <a:pPr>
              <a:buFont typeface="Wingdings" panose="05000000000000000000" pitchFamily="2" charset="2"/>
              <a:buChar char="Ø"/>
            </a:pPr>
            <a:endParaRPr lang="en-US" dirty="0">
              <a:solidFill>
                <a:srgbClr val="7030A0"/>
              </a:solidFill>
            </a:endParaRPr>
          </a:p>
        </p:txBody>
      </p:sp>
    </p:spTree>
    <p:extLst>
      <p:ext uri="{BB962C8B-B14F-4D97-AF65-F5344CB8AC3E}">
        <p14:creationId xmlns:p14="http://schemas.microsoft.com/office/powerpoint/2010/main" val="2815282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A7611-6903-4C47-AAD4-784F2CDD03F6}"/>
              </a:ext>
            </a:extLst>
          </p:cNvPr>
          <p:cNvSpPr>
            <a:spLocks noGrp="1"/>
          </p:cNvSpPr>
          <p:nvPr>
            <p:ph type="title"/>
          </p:nvPr>
        </p:nvSpPr>
        <p:spPr>
          <a:xfrm>
            <a:off x="242888" y="100013"/>
            <a:ext cx="11110912" cy="1100137"/>
          </a:xfrm>
        </p:spPr>
        <p:txBody>
          <a:bodyPr/>
          <a:lstStyle/>
          <a:p>
            <a:r>
              <a:rPr lang="en-US" b="1" dirty="0">
                <a:solidFill>
                  <a:srgbClr val="FF0000"/>
                </a:solidFill>
                <a:latin typeface="Times New Roman" pitchFamily="18" charset="0"/>
                <a:cs typeface="Times New Roman" pitchFamily="18" charset="0"/>
              </a:rPr>
              <a:t>P</a:t>
            </a:r>
            <a:r>
              <a:rPr lang="en-US" b="1" dirty="0" smtClean="0">
                <a:solidFill>
                  <a:srgbClr val="FF0000"/>
                </a:solidFill>
                <a:latin typeface="Times New Roman" pitchFamily="18" charset="0"/>
                <a:cs typeface="Times New Roman" pitchFamily="18" charset="0"/>
              </a:rPr>
              <a:t>henytoin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8D7AC6D-E8A1-4998-B2C2-6409049352B5}"/>
              </a:ext>
            </a:extLst>
          </p:cNvPr>
          <p:cNvSpPr>
            <a:spLocks noGrp="1"/>
          </p:cNvSpPr>
          <p:nvPr>
            <p:ph idx="1"/>
          </p:nvPr>
        </p:nvSpPr>
        <p:spPr>
          <a:xfrm>
            <a:off x="185737" y="1243012"/>
            <a:ext cx="11901487" cy="5614987"/>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This is the oldest non sedative anti seizure drug introduced in 1938.</a:t>
            </a:r>
          </a:p>
          <a:p>
            <a:pPr marL="0" indent="0">
              <a:buNone/>
            </a:pPr>
            <a:r>
              <a:rPr lang="en-US" sz="3200" b="1" dirty="0" smtClean="0">
                <a:solidFill>
                  <a:srgbClr val="7030A0"/>
                </a:solidFill>
                <a:latin typeface="Times New Roman" pitchFamily="18" charset="0"/>
                <a:cs typeface="Times New Roman" pitchFamily="18" charset="0"/>
              </a:rPr>
              <a:t>		Mechanism </a:t>
            </a:r>
            <a:r>
              <a:rPr lang="en-US" sz="3200" b="1" dirty="0">
                <a:solidFill>
                  <a:srgbClr val="7030A0"/>
                </a:solidFill>
                <a:latin typeface="Times New Roman" pitchFamily="18" charset="0"/>
                <a:cs typeface="Times New Roman" pitchFamily="18" charset="0"/>
              </a:rPr>
              <a:t>of action</a:t>
            </a:r>
          </a:p>
          <a:p>
            <a:pPr marL="0" indent="0">
              <a:buNone/>
            </a:pPr>
            <a:r>
              <a:rPr lang="en-US" sz="3200" dirty="0">
                <a:solidFill>
                  <a:srgbClr val="7030A0"/>
                </a:solidFill>
                <a:latin typeface="Times New Roman" pitchFamily="18" charset="0"/>
                <a:cs typeface="Times New Roman" pitchFamily="18" charset="0"/>
              </a:rPr>
              <a:t>It blocks sodium channels and inhibit the generation of rapidly repetitive action potentials.</a:t>
            </a:r>
          </a:p>
          <a:p>
            <a:pPr marL="0" indent="0">
              <a:buNone/>
            </a:pPr>
            <a:r>
              <a:rPr lang="en-US" sz="3200" b="1" dirty="0" smtClean="0">
                <a:solidFill>
                  <a:srgbClr val="7030A0"/>
                </a:solidFill>
                <a:latin typeface="Times New Roman" pitchFamily="18" charset="0"/>
                <a:cs typeface="Times New Roman" pitchFamily="18" charset="0"/>
              </a:rPr>
              <a:t>		Pharmacokinetics</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b="1"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oral ,IM, IV.</a:t>
            </a:r>
          </a:p>
          <a:p>
            <a:pPr marL="0" indent="0">
              <a:buNone/>
            </a:pPr>
            <a:r>
              <a:rPr lang="en-US" sz="3200" b="1" dirty="0" smtClean="0">
                <a:solidFill>
                  <a:srgbClr val="7030A0"/>
                </a:solidFill>
                <a:latin typeface="Times New Roman" pitchFamily="18" charset="0"/>
                <a:cs typeface="Times New Roman" pitchFamily="18" charset="0"/>
              </a:rPr>
              <a:t>			Metabolism</a:t>
            </a:r>
            <a:r>
              <a:rPr lang="en-US" sz="3200" b="1" dirty="0">
                <a:solidFill>
                  <a:srgbClr val="7030A0"/>
                </a:solidFill>
                <a:latin typeface="Times New Roman" pitchFamily="18" charset="0"/>
                <a:cs typeface="Times New Roman" pitchFamily="18" charset="0"/>
              </a:rPr>
              <a:t>;</a:t>
            </a:r>
            <a:r>
              <a:rPr lang="en-US" sz="3200" dirty="0">
                <a:solidFill>
                  <a:srgbClr val="7030A0"/>
                </a:solidFill>
                <a:latin typeface="Times New Roman" pitchFamily="18" charset="0"/>
                <a:cs typeface="Times New Roman" pitchFamily="18" charset="0"/>
              </a:rPr>
              <a:t> </a:t>
            </a:r>
            <a:endParaRPr lang="en-US" sz="3200" dirty="0" smtClean="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I</a:t>
            </a:r>
            <a:r>
              <a:rPr lang="en-US" sz="3200" dirty="0" smtClean="0">
                <a:solidFill>
                  <a:srgbClr val="7030A0"/>
                </a:solidFill>
                <a:latin typeface="Times New Roman" pitchFamily="18" charset="0"/>
                <a:cs typeface="Times New Roman" pitchFamily="18" charset="0"/>
              </a:rPr>
              <a:t>s </a:t>
            </a:r>
            <a:r>
              <a:rPr lang="en-US" sz="3200" dirty="0">
                <a:solidFill>
                  <a:srgbClr val="7030A0"/>
                </a:solidFill>
                <a:latin typeface="Times New Roman" pitchFamily="18" charset="0"/>
                <a:cs typeface="Times New Roman" pitchFamily="18" charset="0"/>
              </a:rPr>
              <a:t>in the liver.</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463711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14BEC-3D8E-4888-9764-119EB82BA256}"/>
              </a:ext>
            </a:extLst>
          </p:cNvPr>
          <p:cNvSpPr>
            <a:spLocks noGrp="1"/>
          </p:cNvSpPr>
          <p:nvPr>
            <p:ph type="title"/>
          </p:nvPr>
        </p:nvSpPr>
        <p:spPr>
          <a:xfrm>
            <a:off x="200025" y="114301"/>
            <a:ext cx="11153775" cy="1057274"/>
          </a:xfrm>
        </p:spPr>
        <p:txBody>
          <a:bodyPr/>
          <a:lstStyle/>
          <a:p>
            <a:r>
              <a:rPr lang="en-US" b="1" dirty="0" smtClean="0">
                <a:solidFill>
                  <a:srgbClr val="FF0000"/>
                </a:solidFill>
                <a:latin typeface="Times New Roman" pitchFamily="18" charset="0"/>
                <a:cs typeface="Times New Roman" pitchFamily="18" charset="0"/>
              </a:rPr>
              <a:t>Side /Adverse Effects of Phenytoin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E012EF7-2F59-4027-9141-B73A0EDF251E}"/>
              </a:ext>
            </a:extLst>
          </p:cNvPr>
          <p:cNvSpPr>
            <a:spLocks noGrp="1"/>
          </p:cNvSpPr>
          <p:nvPr>
            <p:ph idx="1"/>
          </p:nvPr>
        </p:nvSpPr>
        <p:spPr>
          <a:xfrm>
            <a:off x="128587" y="1825625"/>
            <a:ext cx="11915775" cy="4846638"/>
          </a:xfrm>
        </p:spPr>
        <p:txBody>
          <a:bodyPr>
            <a:normAutofit lnSpcReduction="10000"/>
          </a:bodyPr>
          <a:lstStyle/>
          <a:p>
            <a:pPr>
              <a:buFont typeface="Wingdings" pitchFamily="2" charset="2"/>
              <a:buChar char="q"/>
            </a:pPr>
            <a:r>
              <a:rPr lang="en-US" sz="3200" dirty="0">
                <a:solidFill>
                  <a:srgbClr val="7030A0"/>
                </a:solidFill>
                <a:latin typeface="Times New Roman" pitchFamily="18" charset="0"/>
                <a:cs typeface="Times New Roman" pitchFamily="18" charset="0"/>
              </a:rPr>
              <a:t>CNS effects (nystagmus, sedation, ataxia, double vision, cognitive impairment) </a:t>
            </a:r>
          </a:p>
          <a:p>
            <a:pPr>
              <a:buFont typeface="Wingdings" pitchFamily="2" charset="2"/>
              <a:buChar char="q"/>
            </a:pPr>
            <a:r>
              <a:rPr lang="en-US" sz="3200" dirty="0" smtClean="0">
                <a:solidFill>
                  <a:srgbClr val="7030A0"/>
                </a:solidFill>
                <a:latin typeface="Times New Roman" pitchFamily="18" charset="0"/>
                <a:cs typeface="Times New Roman" pitchFamily="18" charset="0"/>
              </a:rPr>
              <a:t>Monitor </a:t>
            </a:r>
            <a:r>
              <a:rPr lang="en-US" sz="3200" dirty="0">
                <a:solidFill>
                  <a:srgbClr val="7030A0"/>
                </a:solidFill>
                <a:latin typeface="Times New Roman" pitchFamily="18" charset="0"/>
                <a:cs typeface="Times New Roman" pitchFamily="18" charset="0"/>
              </a:rPr>
              <a:t>for symptoms and notify the provider if symptoms occur.</a:t>
            </a:r>
          </a:p>
          <a:p>
            <a:pPr>
              <a:buFont typeface="Wingdings" pitchFamily="2" charset="2"/>
              <a:buChar char="q"/>
            </a:pPr>
            <a:r>
              <a:rPr lang="en-US" sz="3200" dirty="0">
                <a:solidFill>
                  <a:srgbClr val="7030A0"/>
                </a:solidFill>
                <a:latin typeface="Times New Roman" pitchFamily="18" charset="0"/>
                <a:cs typeface="Times New Roman" pitchFamily="18" charset="0"/>
              </a:rPr>
              <a:t> Gingival hyperplasia (softening and overgrowth of gum tissue, tenderness, and bleeding gums) </a:t>
            </a:r>
          </a:p>
          <a:p>
            <a:pPr>
              <a:buFont typeface="Wingdings" pitchFamily="2" charset="2"/>
              <a:buChar char="q"/>
            </a:pPr>
            <a:r>
              <a:rPr lang="en-US" sz="3200" dirty="0" smtClean="0">
                <a:solidFill>
                  <a:srgbClr val="7030A0"/>
                </a:solidFill>
                <a:latin typeface="Times New Roman" pitchFamily="18" charset="0"/>
                <a:cs typeface="Times New Roman" pitchFamily="18" charset="0"/>
              </a:rPr>
              <a:t>Advise </a:t>
            </a:r>
            <a:r>
              <a:rPr lang="en-US" sz="3200" dirty="0">
                <a:solidFill>
                  <a:srgbClr val="7030A0"/>
                </a:solidFill>
                <a:latin typeface="Times New Roman" pitchFamily="18" charset="0"/>
                <a:cs typeface="Times New Roman" pitchFamily="18" charset="0"/>
              </a:rPr>
              <a:t>clients to maintain good oral hygiene (dental flossing, massaging gums).</a:t>
            </a:r>
          </a:p>
          <a:p>
            <a:pPr>
              <a:buFont typeface="Wingdings" pitchFamily="2" charset="2"/>
              <a:buChar char="q"/>
            </a:pPr>
            <a:r>
              <a:rPr lang="en-US" sz="3200" dirty="0">
                <a:solidFill>
                  <a:srgbClr val="7030A0"/>
                </a:solidFill>
                <a:latin typeface="Times New Roman" pitchFamily="18" charset="0"/>
                <a:cs typeface="Times New Roman" pitchFamily="18" charset="0"/>
              </a:rPr>
              <a:t> Skin rash • Stop medication if rash develops.</a:t>
            </a:r>
          </a:p>
          <a:p>
            <a:pPr>
              <a:buFont typeface="Wingdings" pitchFamily="2" charset="2"/>
              <a:buChar char="q"/>
            </a:pPr>
            <a:r>
              <a:rPr lang="en-US" sz="3200" dirty="0">
                <a:solidFill>
                  <a:srgbClr val="7030A0"/>
                </a:solidFill>
                <a:latin typeface="Times New Roman" pitchFamily="18" charset="0"/>
                <a:cs typeface="Times New Roman" pitchFamily="18" charset="0"/>
              </a:rPr>
              <a:t> Teratogenic (cleft palate, heart defects) </a:t>
            </a:r>
          </a:p>
          <a:p>
            <a:pPr>
              <a:buFont typeface="Wingdings" pitchFamily="2" charset="2"/>
              <a:buChar char="q"/>
            </a:pPr>
            <a:r>
              <a:rPr lang="en-US" sz="3200" dirty="0">
                <a:solidFill>
                  <a:srgbClr val="7030A0"/>
                </a:solidFill>
                <a:latin typeface="Times New Roman" pitchFamily="18" charset="0"/>
                <a:cs typeface="Times New Roman" pitchFamily="18" charset="0"/>
              </a:rPr>
              <a:t> Avoid use in pregnancy..</a:t>
            </a:r>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7816434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A3B8E1-6530-45A2-A238-D9E3F37E3EF8}"/>
              </a:ext>
            </a:extLst>
          </p:cNvPr>
          <p:cNvSpPr>
            <a:spLocks noGrp="1"/>
          </p:cNvSpPr>
          <p:nvPr>
            <p:ph type="title"/>
          </p:nvPr>
        </p:nvSpPr>
        <p:spPr>
          <a:xfrm>
            <a:off x="171450" y="128589"/>
            <a:ext cx="11887200" cy="1100136"/>
          </a:xfrm>
        </p:spPr>
        <p:txBody>
          <a:bodyPr>
            <a:normAutofit/>
          </a:bodyPr>
          <a:lstStyle/>
          <a:p>
            <a:r>
              <a:rPr lang="en-US" sz="4800" b="1" dirty="0">
                <a:solidFill>
                  <a:srgbClr val="FF0000"/>
                </a:solidFill>
                <a:latin typeface="Times New Roman" pitchFamily="18" charset="0"/>
                <a:cs typeface="Times New Roman" pitchFamily="18" charset="0"/>
              </a:rPr>
              <a:t>Side /adverse </a:t>
            </a:r>
            <a:r>
              <a:rPr lang="en-US" sz="4800" b="1" dirty="0" smtClean="0">
                <a:solidFill>
                  <a:srgbClr val="FF0000"/>
                </a:solidFill>
                <a:latin typeface="Times New Roman" pitchFamily="18" charset="0"/>
                <a:cs typeface="Times New Roman" pitchFamily="18" charset="0"/>
              </a:rPr>
              <a:t>E</a:t>
            </a:r>
            <a:r>
              <a:rPr lang="en-US" sz="4800" b="1" dirty="0">
                <a:solidFill>
                  <a:srgbClr val="FF0000"/>
                </a:solidFill>
                <a:latin typeface="Times New Roman" pitchFamily="18" charset="0"/>
                <a:cs typeface="Times New Roman" pitchFamily="18" charset="0"/>
              </a:rPr>
              <a:t>ffects of Phenytoin</a:t>
            </a:r>
          </a:p>
        </p:txBody>
      </p:sp>
      <p:sp>
        <p:nvSpPr>
          <p:cNvPr id="3" name="Content Placeholder 2">
            <a:extLst>
              <a:ext uri="{FF2B5EF4-FFF2-40B4-BE49-F238E27FC236}">
                <a16:creationId xmlns="" xmlns:a16="http://schemas.microsoft.com/office/drawing/2014/main" id="{BAE4A693-2E0A-410D-84AC-573B79AF6547}"/>
              </a:ext>
            </a:extLst>
          </p:cNvPr>
          <p:cNvSpPr>
            <a:spLocks noGrp="1"/>
          </p:cNvSpPr>
          <p:nvPr>
            <p:ph idx="1"/>
          </p:nvPr>
        </p:nvSpPr>
        <p:spPr>
          <a:xfrm>
            <a:off x="185737" y="1171574"/>
            <a:ext cx="11801475" cy="5686425"/>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Cardiovascular  effects (dysrhythmias, hypotension) </a:t>
            </a:r>
          </a:p>
          <a:p>
            <a:pPr>
              <a:buFont typeface="Wingdings" pitchFamily="2" charset="2"/>
              <a:buChar char="q"/>
            </a:pPr>
            <a:r>
              <a:rPr lang="en-US" sz="3200" dirty="0">
                <a:solidFill>
                  <a:srgbClr val="7030A0"/>
                </a:solidFill>
                <a:latin typeface="Times New Roman" pitchFamily="18" charset="0"/>
                <a:cs typeface="Times New Roman" pitchFamily="18" charset="0"/>
              </a:rPr>
              <a:t> Administer at slow IV rate and in dilute solution to prevent adverse CV effects.</a:t>
            </a:r>
          </a:p>
          <a:p>
            <a:pPr>
              <a:buFont typeface="Wingdings" pitchFamily="2" charset="2"/>
              <a:buChar char="q"/>
            </a:pPr>
            <a:r>
              <a:rPr lang="en-US" sz="3200" dirty="0">
                <a:solidFill>
                  <a:srgbClr val="7030A0"/>
                </a:solidFill>
                <a:latin typeface="Times New Roman" pitchFamily="18" charset="0"/>
                <a:cs typeface="Times New Roman" pitchFamily="18" charset="0"/>
              </a:rPr>
              <a:t> Endocrine and other effects (coarsening of facial features, hirsutism, and interference with vitamin D metabolism) </a:t>
            </a:r>
          </a:p>
          <a:p>
            <a:pPr>
              <a:buFont typeface="Wingdings" pitchFamily="2" charset="2"/>
              <a:buChar char="q"/>
            </a:pPr>
            <a:r>
              <a:rPr lang="en-US" sz="3200" dirty="0">
                <a:solidFill>
                  <a:srgbClr val="7030A0"/>
                </a:solidFill>
                <a:latin typeface="Times New Roman" pitchFamily="18" charset="0"/>
                <a:cs typeface="Times New Roman" pitchFamily="18" charset="0"/>
              </a:rPr>
              <a:t> Instruct clients to report changes. </a:t>
            </a:r>
          </a:p>
          <a:p>
            <a:pPr>
              <a:buFont typeface="Wingdings" pitchFamily="2" charset="2"/>
              <a:buChar char="q"/>
            </a:pPr>
            <a:r>
              <a:rPr lang="en-US" sz="3200" dirty="0">
                <a:solidFill>
                  <a:srgbClr val="7030A0"/>
                </a:solidFill>
                <a:latin typeface="Times New Roman" pitchFamily="18" charset="0"/>
                <a:cs typeface="Times New Roman" pitchFamily="18" charset="0"/>
              </a:rPr>
              <a:t> Encourage clients to consume adequate amounts of calcium and vitamin D.</a:t>
            </a:r>
            <a:endParaRPr lang="en-US" sz="36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5881772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0708D-0103-490F-9567-80587F3BBFCC}"/>
              </a:ext>
            </a:extLst>
          </p:cNvPr>
          <p:cNvSpPr>
            <a:spLocks noGrp="1"/>
          </p:cNvSpPr>
          <p:nvPr>
            <p:ph type="title"/>
          </p:nvPr>
        </p:nvSpPr>
        <p:spPr>
          <a:xfrm>
            <a:off x="171450" y="1"/>
            <a:ext cx="11887200" cy="1042987"/>
          </a:xfrm>
        </p:spPr>
        <p:txBody>
          <a:bodyPr/>
          <a:lstStyle/>
          <a:p>
            <a:r>
              <a:rPr lang="en-US" dirty="0"/>
              <a:t>         </a:t>
            </a:r>
            <a:r>
              <a:rPr lang="en-US" sz="4800" b="1" dirty="0" smtClean="0">
                <a:solidFill>
                  <a:srgbClr val="FF0000"/>
                </a:solidFill>
                <a:latin typeface="Times New Roman" pitchFamily="18" charset="0"/>
                <a:cs typeface="Times New Roman" pitchFamily="18" charset="0"/>
              </a:rPr>
              <a:t>PSYCHOTHEPEUTIC </a:t>
            </a:r>
            <a:r>
              <a:rPr lang="en-US" sz="4800" b="1" dirty="0">
                <a:solidFill>
                  <a:srgbClr val="FF0000"/>
                </a:solidFill>
                <a:latin typeface="Times New Roman" pitchFamily="18" charset="0"/>
                <a:cs typeface="Times New Roman" pitchFamily="18" charset="0"/>
              </a:rPr>
              <a:t>AGENTS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66E1A0B-8E91-4C7A-8D85-673D4754966F}"/>
              </a:ext>
            </a:extLst>
          </p:cNvPr>
          <p:cNvSpPr>
            <a:spLocks noGrp="1"/>
          </p:cNvSpPr>
          <p:nvPr>
            <p:ph idx="1"/>
          </p:nvPr>
        </p:nvSpPr>
        <p:spPr>
          <a:xfrm>
            <a:off x="0" y="914400"/>
            <a:ext cx="12191999" cy="5943600"/>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These are </a:t>
            </a:r>
            <a:r>
              <a:rPr lang="en-US" sz="3200" b="1" i="1" dirty="0">
                <a:solidFill>
                  <a:srgbClr val="00B050"/>
                </a:solidFill>
                <a:latin typeface="Times New Roman" pitchFamily="18" charset="0"/>
                <a:cs typeface="Times New Roman" pitchFamily="18" charset="0"/>
              </a:rPr>
              <a:t>A</a:t>
            </a:r>
            <a:r>
              <a:rPr lang="en-US" sz="3200" b="1" i="1" dirty="0" smtClean="0">
                <a:solidFill>
                  <a:srgbClr val="00B050"/>
                </a:solidFill>
                <a:latin typeface="Times New Roman" pitchFamily="18" charset="0"/>
                <a:cs typeface="Times New Roman" pitchFamily="18" charset="0"/>
              </a:rPr>
              <a:t>ntipsychotics</a:t>
            </a:r>
            <a:r>
              <a:rPr lang="en-US" sz="3200" b="1" i="1" dirty="0">
                <a:solidFill>
                  <a:srgbClr val="00B050"/>
                </a:solidFill>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Antidepressants </a:t>
            </a:r>
            <a:r>
              <a:rPr lang="en-US" sz="3200" i="1" dirty="0">
                <a:solidFill>
                  <a:srgbClr val="00B050"/>
                </a:solidFill>
                <a:latin typeface="Times New Roman" pitchFamily="18" charset="0"/>
                <a:cs typeface="Times New Roman" pitchFamily="18" charset="0"/>
              </a:rPr>
              <a:t>and </a:t>
            </a:r>
            <a:r>
              <a:rPr lang="en-US" sz="3200" b="1" i="1" dirty="0">
                <a:solidFill>
                  <a:srgbClr val="00B050"/>
                </a:solidFill>
                <a:latin typeface="Times New Roman" pitchFamily="18" charset="0"/>
                <a:cs typeface="Times New Roman" pitchFamily="18" charset="0"/>
              </a:rPr>
              <a:t>M</a:t>
            </a:r>
            <a:r>
              <a:rPr lang="en-US" sz="3200" b="1" i="1" dirty="0" smtClean="0">
                <a:solidFill>
                  <a:srgbClr val="00B050"/>
                </a:solidFill>
                <a:latin typeface="Times New Roman" pitchFamily="18" charset="0"/>
                <a:cs typeface="Times New Roman" pitchFamily="18" charset="0"/>
              </a:rPr>
              <a:t>ood </a:t>
            </a:r>
            <a:r>
              <a:rPr lang="en-US" sz="3200" b="1" i="1" dirty="0">
                <a:solidFill>
                  <a:srgbClr val="00B050"/>
                </a:solidFill>
                <a:latin typeface="Times New Roman" pitchFamily="18" charset="0"/>
                <a:cs typeface="Times New Roman" pitchFamily="18" charset="0"/>
              </a:rPr>
              <a:t>S</a:t>
            </a:r>
            <a:r>
              <a:rPr lang="en-US" sz="3200" b="1" i="1" dirty="0" smtClean="0">
                <a:solidFill>
                  <a:srgbClr val="00B050"/>
                </a:solidFill>
                <a:latin typeface="Times New Roman" pitchFamily="18" charset="0"/>
                <a:cs typeface="Times New Roman" pitchFamily="18" charset="0"/>
              </a:rPr>
              <a:t>tabilizers</a:t>
            </a:r>
            <a:endParaRPr lang="en-US" sz="3200" b="1" i="1" dirty="0">
              <a:solidFill>
                <a:srgbClr val="00B050"/>
              </a:solidFill>
              <a:latin typeface="Times New Roman" pitchFamily="18" charset="0"/>
              <a:cs typeface="Times New Roman" pitchFamily="18" charset="0"/>
            </a:endParaRPr>
          </a:p>
          <a:p>
            <a:pPr marL="0" indent="0">
              <a:buNone/>
            </a:pPr>
            <a:r>
              <a:rPr lang="en-US" sz="4000" b="1" dirty="0" smtClean="0">
                <a:solidFill>
                  <a:srgbClr val="7030A0"/>
                </a:solidFill>
                <a:latin typeface="Times New Roman" pitchFamily="18" charset="0"/>
                <a:cs typeface="Times New Roman" pitchFamily="18" charset="0"/>
              </a:rPr>
              <a:t>			</a:t>
            </a:r>
            <a:r>
              <a:rPr lang="en-US" sz="4000" b="1" dirty="0" smtClean="0">
                <a:solidFill>
                  <a:srgbClr val="00B050"/>
                </a:solidFill>
                <a:latin typeface="Times New Roman" pitchFamily="18" charset="0"/>
                <a:cs typeface="Times New Roman" pitchFamily="18" charset="0"/>
              </a:rPr>
              <a:t>ANTIDEPRESSANTS</a:t>
            </a:r>
            <a:r>
              <a:rPr lang="en-US" sz="3200" dirty="0" smtClean="0">
                <a:solidFill>
                  <a:srgbClr val="00B050"/>
                </a:solidFill>
                <a:latin typeface="Times New Roman" pitchFamily="18" charset="0"/>
                <a:cs typeface="Times New Roman" pitchFamily="18" charset="0"/>
              </a:rPr>
              <a:t> </a:t>
            </a:r>
            <a:endParaRPr lang="en-US" sz="3200"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Depression is a mood (affective) disorder and is a widespread problem, ranking high among causes of disability. </a:t>
            </a:r>
          </a:p>
          <a:p>
            <a:pPr>
              <a:buFont typeface="Wingdings" pitchFamily="2" charset="2"/>
              <a:buChar char="v"/>
            </a:pPr>
            <a:r>
              <a:rPr lang="en-US" sz="3200" dirty="0">
                <a:solidFill>
                  <a:srgbClr val="7030A0"/>
                </a:solidFill>
                <a:latin typeface="Times New Roman" pitchFamily="18" charset="0"/>
                <a:cs typeface="Times New Roman" pitchFamily="18" charset="0"/>
              </a:rPr>
              <a:t> Clients starting antidepressant medication therapy for depression need to be advised that symptom relief can take 1 to 3 weeks and possibly 2 to 3 months for full benefits to be achieved. Encourage continued adherence. </a:t>
            </a:r>
          </a:p>
          <a:p>
            <a:pPr>
              <a:buFont typeface="Wingdings" pitchFamily="2" charset="2"/>
              <a:buChar char="v"/>
            </a:pPr>
            <a:r>
              <a:rPr lang="en-US" sz="3200" dirty="0">
                <a:solidFill>
                  <a:srgbClr val="7030A0"/>
                </a:solidFill>
                <a:latin typeface="Times New Roman" pitchFamily="18" charset="0"/>
                <a:cs typeface="Times New Roman" pitchFamily="18" charset="0"/>
              </a:rPr>
              <a:t>Clients with major depression may require hospitalization with close observation and suicide precautions until the antidepressant medications reach their peak effect. </a:t>
            </a:r>
          </a:p>
          <a:p>
            <a:pPr marL="0" indent="0">
              <a:buNone/>
            </a:pPr>
            <a:endParaRPr lang="en-US" b="1" dirty="0"/>
          </a:p>
        </p:txBody>
      </p:sp>
    </p:spTree>
    <p:extLst>
      <p:ext uri="{BB962C8B-B14F-4D97-AF65-F5344CB8AC3E}">
        <p14:creationId xmlns:p14="http://schemas.microsoft.com/office/powerpoint/2010/main" val="20622985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68675-F295-4C4B-9CD6-E2E61E2C81D5}"/>
              </a:ext>
            </a:extLst>
          </p:cNvPr>
          <p:cNvSpPr>
            <a:spLocks noGrp="1"/>
          </p:cNvSpPr>
          <p:nvPr>
            <p:ph type="title"/>
          </p:nvPr>
        </p:nvSpPr>
        <p:spPr>
          <a:xfrm>
            <a:off x="228600" y="100013"/>
            <a:ext cx="11125200" cy="928687"/>
          </a:xfrm>
        </p:spPr>
        <p:txBody>
          <a:bodyPr/>
          <a:lstStyle/>
          <a:p>
            <a:r>
              <a:rPr lang="en-US" b="1" dirty="0">
                <a:solidFill>
                  <a:srgbClr val="FF0000"/>
                </a:solidFill>
                <a:latin typeface="Times New Roman" pitchFamily="18" charset="0"/>
                <a:cs typeface="Times New Roman" pitchFamily="18" charset="0"/>
              </a:rPr>
              <a:t>Antidepressants </a:t>
            </a:r>
            <a:r>
              <a:rPr lang="en-US" b="1" dirty="0" err="1">
                <a:solidFill>
                  <a:srgbClr val="FF0000"/>
                </a:solidFill>
                <a:latin typeface="Times New Roman" pitchFamily="18" charset="0"/>
                <a:cs typeface="Times New Roman" pitchFamily="18" charset="0"/>
              </a:rPr>
              <a:t>C</a:t>
            </a:r>
            <a:r>
              <a:rPr lang="en-US" b="1" dirty="0" err="1" smtClean="0">
                <a:solidFill>
                  <a:srgbClr val="FF0000"/>
                </a:solidFill>
                <a:latin typeface="Times New Roman" pitchFamily="18" charset="0"/>
                <a:cs typeface="Times New Roman" pitchFamily="18" charset="0"/>
              </a:rPr>
              <a:t>ont</a:t>
            </a:r>
            <a:r>
              <a:rPr lang="en-US" b="1" dirty="0" smtClean="0">
                <a:solidFill>
                  <a:srgbClr val="FF0000"/>
                </a:solidFill>
                <a:latin typeface="Times New Roman" pitchFamily="18" charset="0"/>
                <a:cs typeface="Times New Roman" pitchFamily="18" charset="0"/>
              </a:rPr>
              <a:t>…….</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7808382-F8E0-46D0-969C-2B429F8496D7}"/>
              </a:ext>
            </a:extLst>
          </p:cNvPr>
          <p:cNvSpPr>
            <a:spLocks noGrp="1"/>
          </p:cNvSpPr>
          <p:nvPr>
            <p:ph idx="1"/>
          </p:nvPr>
        </p:nvSpPr>
        <p:spPr>
          <a:xfrm>
            <a:off x="300037" y="1028700"/>
            <a:ext cx="11687175" cy="5715000"/>
          </a:xfrm>
        </p:spPr>
        <p:txBody>
          <a:bodyPr>
            <a:normAutofit/>
          </a:bodyPr>
          <a:lstStyle/>
          <a:p>
            <a:pPr marL="0" lvl="0" indent="0">
              <a:buNone/>
            </a:pPr>
            <a:r>
              <a:rPr lang="en-US" sz="2000" dirty="0">
                <a:solidFill>
                  <a:prstClr val="black"/>
                </a:solidFill>
              </a:rPr>
              <a:t> </a:t>
            </a:r>
            <a:r>
              <a:rPr lang="en-US" sz="3200" dirty="0">
                <a:solidFill>
                  <a:srgbClr val="7030A0"/>
                </a:solidFill>
                <a:latin typeface="Times New Roman" pitchFamily="18" charset="0"/>
                <a:cs typeface="Times New Roman" pitchFamily="18" charset="0"/>
              </a:rPr>
              <a:t>Antidepressant mediations are classified into four main groups</a:t>
            </a:r>
            <a:r>
              <a:rPr lang="en-US" sz="2400" dirty="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 Tricyclic antidepressants </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 Selective serotonin reuptake inhibitors (SSRIs) </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 Monoamine oxidase inhibitors (MAOIs) </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 Atypical antidepressant </a:t>
            </a:r>
          </a:p>
          <a:p>
            <a:pPr marL="0" indent="0">
              <a:buNone/>
            </a:pPr>
            <a:r>
              <a:rPr lang="en-US" sz="3200" b="1" dirty="0">
                <a:solidFill>
                  <a:srgbClr val="7030A0"/>
                </a:solidFill>
                <a:latin typeface="Times New Roman" pitchFamily="18" charset="0"/>
                <a:cs typeface="Times New Roman" pitchFamily="18" charset="0"/>
              </a:rPr>
              <a:t>a)Tricyclic antidepressant</a:t>
            </a:r>
            <a:r>
              <a:rPr lang="en-US" sz="3200" dirty="0">
                <a:solidFill>
                  <a:srgbClr val="7030A0"/>
                </a:solidFill>
                <a:latin typeface="Times New Roman" pitchFamily="18" charset="0"/>
                <a:cs typeface="Times New Roman" pitchFamily="18" charset="0"/>
              </a:rPr>
              <a:t>;</a:t>
            </a:r>
          </a:p>
          <a:p>
            <a:pPr marL="0" indent="0">
              <a:buNone/>
            </a:pPr>
            <a:r>
              <a:rPr lang="en-US" sz="3200" dirty="0">
                <a:solidFill>
                  <a:srgbClr val="7030A0"/>
                </a:solidFill>
                <a:latin typeface="Times New Roman" pitchFamily="18" charset="0"/>
                <a:cs typeface="Times New Roman" pitchFamily="18" charset="0"/>
              </a:rPr>
              <a:t>Amitriptyline (Elavil),  Imipramine (Tofranil),   Doxepin (</a:t>
            </a:r>
            <a:r>
              <a:rPr lang="en-US" sz="3200" dirty="0" err="1">
                <a:solidFill>
                  <a:srgbClr val="7030A0"/>
                </a:solidFill>
                <a:latin typeface="Times New Roman" pitchFamily="18" charset="0"/>
                <a:cs typeface="Times New Roman" pitchFamily="18" charset="0"/>
              </a:rPr>
              <a:t>Sinequan</a:t>
            </a:r>
            <a:r>
              <a:rPr lang="en-US" sz="3200" dirty="0">
                <a:solidFill>
                  <a:srgbClr val="7030A0"/>
                </a:solidFill>
                <a:latin typeface="Times New Roman" pitchFamily="18" charset="0"/>
                <a:cs typeface="Times New Roman" pitchFamily="18" charset="0"/>
              </a:rPr>
              <a:t>) ,  Nortriptyline (</a:t>
            </a:r>
            <a:r>
              <a:rPr lang="en-US" sz="3200" dirty="0" err="1">
                <a:solidFill>
                  <a:srgbClr val="7030A0"/>
                </a:solidFill>
                <a:latin typeface="Times New Roman" pitchFamily="18" charset="0"/>
                <a:cs typeface="Times New Roman" pitchFamily="18" charset="0"/>
              </a:rPr>
              <a:t>Aventyl</a:t>
            </a:r>
            <a:r>
              <a:rPr lang="en-US" sz="3200" dirty="0">
                <a:solidFill>
                  <a:srgbClr val="7030A0"/>
                </a:solidFill>
                <a:latin typeface="Times New Roman" pitchFamily="18" charset="0"/>
                <a:cs typeface="Times New Roman" pitchFamily="18" charset="0"/>
              </a:rPr>
              <a:t>), Amoxapine (</a:t>
            </a:r>
            <a:r>
              <a:rPr lang="en-US" sz="3200" dirty="0" err="1">
                <a:solidFill>
                  <a:srgbClr val="7030A0"/>
                </a:solidFill>
                <a:latin typeface="Times New Roman" pitchFamily="18" charset="0"/>
                <a:cs typeface="Times New Roman" pitchFamily="18" charset="0"/>
              </a:rPr>
              <a:t>Asendin</a:t>
            </a:r>
            <a:r>
              <a:rPr lang="en-US" sz="3200" dirty="0">
                <a:solidFill>
                  <a:srgbClr val="7030A0"/>
                </a:solidFill>
                <a:latin typeface="Times New Roman" pitchFamily="18" charset="0"/>
                <a:cs typeface="Times New Roman" pitchFamily="18" charset="0"/>
              </a:rPr>
              <a:t>), </a:t>
            </a:r>
          </a:p>
          <a:p>
            <a:pPr marL="0" indent="0">
              <a:buNone/>
            </a:pPr>
            <a:r>
              <a:rPr lang="en-US" sz="3200" dirty="0">
                <a:solidFill>
                  <a:srgbClr val="7030A0"/>
                </a:solidFill>
                <a:latin typeface="Times New Roman" pitchFamily="18" charset="0"/>
                <a:cs typeface="Times New Roman" pitchFamily="18" charset="0"/>
              </a:rPr>
              <a:t>Trimipramine (</a:t>
            </a:r>
            <a:r>
              <a:rPr lang="en-US" sz="3200" dirty="0" err="1">
                <a:solidFill>
                  <a:srgbClr val="7030A0"/>
                </a:solidFill>
                <a:latin typeface="Times New Roman" pitchFamily="18" charset="0"/>
                <a:cs typeface="Times New Roman" pitchFamily="18" charset="0"/>
              </a:rPr>
              <a:t>Surmontil</a:t>
            </a:r>
            <a:r>
              <a:rPr lang="en-US" sz="3200" dirty="0">
                <a:solidFill>
                  <a:srgbClr val="7030A0"/>
                </a:solidFill>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1659140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D170E-F74F-4526-9521-C9D9090B7B18}"/>
              </a:ext>
            </a:extLst>
          </p:cNvPr>
          <p:cNvSpPr>
            <a:spLocks noGrp="1"/>
          </p:cNvSpPr>
          <p:nvPr>
            <p:ph type="title"/>
          </p:nvPr>
        </p:nvSpPr>
        <p:spPr>
          <a:xfrm>
            <a:off x="1" y="2"/>
            <a:ext cx="12058650" cy="942974"/>
          </a:xfrm>
        </p:spPr>
        <p:txBody>
          <a:bodyPr/>
          <a:lstStyle/>
          <a:p>
            <a:r>
              <a:rPr lang="en-US" b="1" dirty="0">
                <a:solidFill>
                  <a:srgbClr val="FF0000"/>
                </a:solidFill>
                <a:latin typeface="Times New Roman" pitchFamily="18" charset="0"/>
                <a:cs typeface="Times New Roman" pitchFamily="18" charset="0"/>
              </a:rPr>
              <a:t>Mechanism of A</a:t>
            </a:r>
            <a:r>
              <a:rPr lang="en-US" b="1" dirty="0" smtClean="0">
                <a:solidFill>
                  <a:srgbClr val="FF0000"/>
                </a:solidFill>
                <a:latin typeface="Times New Roman" pitchFamily="18" charset="0"/>
                <a:cs typeface="Times New Roman" pitchFamily="18" charset="0"/>
              </a:rPr>
              <a:t>ction of Antidepressants </a:t>
            </a:r>
            <a:endParaRPr lang="en-US" b="1" dirty="0"/>
          </a:p>
        </p:txBody>
      </p:sp>
      <p:sp>
        <p:nvSpPr>
          <p:cNvPr id="3" name="Content Placeholder 2">
            <a:extLst>
              <a:ext uri="{FF2B5EF4-FFF2-40B4-BE49-F238E27FC236}">
                <a16:creationId xmlns="" xmlns:a16="http://schemas.microsoft.com/office/drawing/2014/main" id="{BF0FDF02-93D9-4C7E-9C97-0F04BBF5F6C7}"/>
              </a:ext>
            </a:extLst>
          </p:cNvPr>
          <p:cNvSpPr>
            <a:spLocks noGrp="1"/>
          </p:cNvSpPr>
          <p:nvPr>
            <p:ph idx="1"/>
          </p:nvPr>
        </p:nvSpPr>
        <p:spPr>
          <a:xfrm>
            <a:off x="200025" y="1128712"/>
            <a:ext cx="11844338" cy="5729287"/>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Tricyclic antidepressant medications block reuptake of </a:t>
            </a:r>
            <a:r>
              <a:rPr lang="en-US" sz="3200" b="1" dirty="0">
                <a:solidFill>
                  <a:srgbClr val="7030A0"/>
                </a:solidFill>
                <a:latin typeface="Times New Roman" pitchFamily="18" charset="0"/>
                <a:cs typeface="Times New Roman" pitchFamily="18" charset="0"/>
              </a:rPr>
              <a:t>norepinephrine</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serotonin</a:t>
            </a:r>
            <a:r>
              <a:rPr lang="en-US" sz="3200" dirty="0">
                <a:solidFill>
                  <a:srgbClr val="7030A0"/>
                </a:solidFill>
                <a:latin typeface="Times New Roman" pitchFamily="18" charset="0"/>
                <a:cs typeface="Times New Roman" pitchFamily="18" charset="0"/>
              </a:rPr>
              <a:t> in the synaptic space, thereby intensifying the effects of these neurotransmitters.</a:t>
            </a: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Therapeutic </a:t>
            </a:r>
            <a:r>
              <a:rPr lang="en-US" sz="3200" b="1" i="1" dirty="0">
                <a:solidFill>
                  <a:srgbClr val="00B050"/>
                </a:solidFill>
                <a:latin typeface="Times New Roman" pitchFamily="18" charset="0"/>
                <a:cs typeface="Times New Roman" pitchFamily="18" charset="0"/>
              </a:rPr>
              <a:t>Uses </a:t>
            </a:r>
          </a:p>
          <a:p>
            <a:pPr>
              <a:buFont typeface="Wingdings" pitchFamily="2" charset="2"/>
              <a:buChar char="ü"/>
            </a:pPr>
            <a:r>
              <a:rPr lang="en-US" sz="3200" dirty="0">
                <a:solidFill>
                  <a:srgbClr val="7030A0"/>
                </a:solidFill>
                <a:latin typeface="Times New Roman" pitchFamily="18" charset="0"/>
                <a:cs typeface="Times New Roman" pitchFamily="18" charset="0"/>
              </a:rPr>
              <a:t> Depression  </a:t>
            </a:r>
          </a:p>
          <a:p>
            <a:pPr>
              <a:buFont typeface="Wingdings" pitchFamily="2" charset="2"/>
              <a:buChar char="ü"/>
            </a:pPr>
            <a:r>
              <a:rPr lang="en-US" sz="3200" dirty="0">
                <a:solidFill>
                  <a:srgbClr val="7030A0"/>
                </a:solidFill>
                <a:latin typeface="Times New Roman" pitchFamily="18" charset="0"/>
                <a:cs typeface="Times New Roman" pitchFamily="18" charset="0"/>
              </a:rPr>
              <a:t>Chronic pain </a:t>
            </a:r>
          </a:p>
          <a:p>
            <a:pPr>
              <a:buFont typeface="Wingdings" pitchFamily="2" charset="2"/>
              <a:buChar char="ü"/>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Childhood </a:t>
            </a:r>
            <a:r>
              <a:rPr lang="en-US" sz="3200" dirty="0">
                <a:solidFill>
                  <a:srgbClr val="7030A0"/>
                </a:solidFill>
                <a:latin typeface="Times New Roman" pitchFamily="18" charset="0"/>
                <a:cs typeface="Times New Roman" pitchFamily="18" charset="0"/>
              </a:rPr>
              <a:t>Enuresis</a:t>
            </a:r>
          </a:p>
          <a:p>
            <a:pPr>
              <a:buFont typeface="Wingdings" pitchFamily="2" charset="2"/>
              <a:buChar char="ü"/>
            </a:pPr>
            <a:r>
              <a:rPr lang="en-US" sz="3200" dirty="0">
                <a:solidFill>
                  <a:srgbClr val="7030A0"/>
                </a:solidFill>
                <a:latin typeface="Times New Roman" pitchFamily="18" charset="0"/>
                <a:cs typeface="Times New Roman" pitchFamily="18" charset="0"/>
              </a:rPr>
              <a:t>Obsessive compulsive disorders (clomipramine)</a:t>
            </a:r>
          </a:p>
          <a:p>
            <a:pPr>
              <a:buFont typeface="Wingdings" pitchFamily="2" charset="2"/>
              <a:buChar char="ü"/>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9994828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6E4558-FB09-4AEA-AEBC-3274B08A24C2}"/>
              </a:ext>
            </a:extLst>
          </p:cNvPr>
          <p:cNvSpPr>
            <a:spLocks noGrp="1"/>
          </p:cNvSpPr>
          <p:nvPr>
            <p:ph type="title"/>
          </p:nvPr>
        </p:nvSpPr>
        <p:spPr>
          <a:xfrm>
            <a:off x="185738" y="1"/>
            <a:ext cx="11168062" cy="1042988"/>
          </a:xfrm>
        </p:spPr>
        <p:txBody>
          <a:bodyPr>
            <a:normAutofit/>
          </a:bodyPr>
          <a:lstStyle/>
          <a:p>
            <a:r>
              <a:rPr lang="en-US" sz="5400" b="1" dirty="0">
                <a:solidFill>
                  <a:srgbClr val="FF0000"/>
                </a:solidFill>
                <a:latin typeface="Times New Roman" pitchFamily="18" charset="0"/>
                <a:cs typeface="Times New Roman" pitchFamily="18" charset="0"/>
              </a:rPr>
              <a:t>Side E</a:t>
            </a:r>
            <a:r>
              <a:rPr lang="en-US" sz="5400" b="1" dirty="0" smtClean="0">
                <a:solidFill>
                  <a:srgbClr val="FF0000"/>
                </a:solidFill>
                <a:latin typeface="Times New Roman" pitchFamily="18" charset="0"/>
                <a:cs typeface="Times New Roman" pitchFamily="18" charset="0"/>
              </a:rPr>
              <a:t>ffects of </a:t>
            </a:r>
            <a:r>
              <a:rPr lang="en-US" sz="5400" b="1" dirty="0">
                <a:solidFill>
                  <a:srgbClr val="FF0000"/>
                </a:solidFill>
                <a:latin typeface="Times New Roman" pitchFamily="18" charset="0"/>
                <a:cs typeface="Times New Roman" pitchFamily="18" charset="0"/>
              </a:rPr>
              <a:t>Antidepressants </a:t>
            </a:r>
          </a:p>
        </p:txBody>
      </p:sp>
      <p:sp>
        <p:nvSpPr>
          <p:cNvPr id="3" name="Content Placeholder 2">
            <a:extLst>
              <a:ext uri="{FF2B5EF4-FFF2-40B4-BE49-F238E27FC236}">
                <a16:creationId xmlns="" xmlns:a16="http://schemas.microsoft.com/office/drawing/2014/main" id="{BAF56C5B-DDA7-4841-883B-740A1F9936CE}"/>
              </a:ext>
            </a:extLst>
          </p:cNvPr>
          <p:cNvSpPr>
            <a:spLocks noGrp="1"/>
          </p:cNvSpPr>
          <p:nvPr>
            <p:ph idx="1"/>
          </p:nvPr>
        </p:nvSpPr>
        <p:spPr>
          <a:xfrm>
            <a:off x="128589" y="857250"/>
            <a:ext cx="11930062" cy="6000750"/>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	Sedation</a:t>
            </a: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Anticholinergic </a:t>
            </a:r>
            <a:r>
              <a:rPr lang="en-US" sz="3200" b="1" i="1" dirty="0">
                <a:solidFill>
                  <a:srgbClr val="00B050"/>
                </a:solidFill>
                <a:latin typeface="Times New Roman" pitchFamily="18" charset="0"/>
                <a:cs typeface="Times New Roman" pitchFamily="18" charset="0"/>
              </a:rPr>
              <a:t>E</a:t>
            </a:r>
            <a:r>
              <a:rPr lang="en-US" sz="3200" b="1" i="1" dirty="0" smtClean="0">
                <a:solidFill>
                  <a:srgbClr val="00B050"/>
                </a:solidFill>
                <a:latin typeface="Times New Roman" pitchFamily="18" charset="0"/>
                <a:cs typeface="Times New Roman" pitchFamily="18" charset="0"/>
              </a:rPr>
              <a:t>ffects </a:t>
            </a:r>
            <a:endParaRPr lang="en-US" sz="3200" b="1" i="1" dirty="0">
              <a:solidFill>
                <a:srgbClr val="00B050"/>
              </a:solidFill>
              <a:latin typeface="Times New Roman" pitchFamily="18" charset="0"/>
              <a:cs typeface="Times New Roman" pitchFamily="18" charset="0"/>
            </a:endParaRP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 Dry mouth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Blurred vision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 Photophobia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 Urinary hesitancy or retention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 Constipation</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Seizures and impotence</a:t>
            </a:r>
          </a:p>
          <a:p>
            <a:r>
              <a:rPr lang="en-US" sz="3200" dirty="0">
                <a:solidFill>
                  <a:srgbClr val="7030A0"/>
                </a:solidFill>
                <a:latin typeface="Times New Roman" pitchFamily="18" charset="0"/>
                <a:cs typeface="Times New Roman" pitchFamily="18" charset="0"/>
              </a:rPr>
              <a:t>older patients; dizziness, postural hypotension, constipation, delayed micturition, edema, muscle tremors.</a:t>
            </a:r>
          </a:p>
        </p:txBody>
      </p:sp>
    </p:spTree>
    <p:extLst>
      <p:ext uri="{BB962C8B-B14F-4D97-AF65-F5344CB8AC3E}">
        <p14:creationId xmlns:p14="http://schemas.microsoft.com/office/powerpoint/2010/main" val="1895309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51F956-30BF-4A95-896C-BF8AF51E5772}"/>
              </a:ext>
            </a:extLst>
          </p:cNvPr>
          <p:cNvSpPr>
            <a:spLocks noGrp="1"/>
          </p:cNvSpPr>
          <p:nvPr>
            <p:ph type="title"/>
          </p:nvPr>
        </p:nvSpPr>
        <p:spPr>
          <a:xfrm>
            <a:off x="114300" y="1"/>
            <a:ext cx="11239500" cy="1257299"/>
          </a:xfrm>
        </p:spPr>
        <p:txBody>
          <a:bodyPr>
            <a:normAutofit/>
          </a:bodyPr>
          <a:lstStyle/>
          <a:p>
            <a:r>
              <a:rPr lang="en-US" sz="4800" b="1" dirty="0">
                <a:solidFill>
                  <a:srgbClr val="FF0000"/>
                </a:solidFill>
                <a:latin typeface="Times New Roman" pitchFamily="18" charset="0"/>
                <a:cs typeface="Times New Roman" pitchFamily="18" charset="0"/>
              </a:rPr>
              <a:t>Tricyclic </a:t>
            </a:r>
            <a:r>
              <a:rPr lang="en-US" sz="4800" b="1" dirty="0" smtClean="0">
                <a:solidFill>
                  <a:srgbClr val="FF0000"/>
                </a:solidFill>
                <a:latin typeface="Times New Roman" pitchFamily="18" charset="0"/>
                <a:cs typeface="Times New Roman" pitchFamily="18" charset="0"/>
              </a:rPr>
              <a:t>Overdose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5CC57B-678E-4B63-93FA-A7DD06ABD8BE}"/>
              </a:ext>
            </a:extLst>
          </p:cNvPr>
          <p:cNvSpPr>
            <a:spLocks noGrp="1"/>
          </p:cNvSpPr>
          <p:nvPr>
            <p:ph idx="1"/>
          </p:nvPr>
        </p:nvSpPr>
        <p:spPr>
          <a:xfrm>
            <a:off x="185738" y="1371600"/>
            <a:ext cx="11815762" cy="5329238"/>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Lethal 70 to 80 percent die before reaching the hospital</a:t>
            </a:r>
          </a:p>
          <a:p>
            <a:pPr>
              <a:buFont typeface="Wingdings" pitchFamily="2" charset="2"/>
              <a:buChar char="q"/>
            </a:pPr>
            <a:r>
              <a:rPr lang="en-US" sz="3200" dirty="0">
                <a:solidFill>
                  <a:srgbClr val="7030A0"/>
                </a:solidFill>
                <a:latin typeface="Times New Roman" pitchFamily="18" charset="0"/>
                <a:cs typeface="Times New Roman" pitchFamily="18" charset="0"/>
              </a:rPr>
              <a:t>CNS and cardiovascular systems are affected.</a:t>
            </a:r>
          </a:p>
          <a:p>
            <a:pPr>
              <a:buFont typeface="Wingdings" pitchFamily="2" charset="2"/>
              <a:buChar char="q"/>
            </a:pPr>
            <a:r>
              <a:rPr lang="en-US" sz="3200" dirty="0">
                <a:solidFill>
                  <a:srgbClr val="7030A0"/>
                </a:solidFill>
                <a:latin typeface="Times New Roman" pitchFamily="18" charset="0"/>
                <a:cs typeface="Times New Roman" pitchFamily="18" charset="0"/>
              </a:rPr>
              <a:t>death results from seizures and dysrhythmias</a:t>
            </a:r>
          </a:p>
          <a:p>
            <a:pPr marL="0" indent="0">
              <a:buNone/>
            </a:pPr>
            <a:r>
              <a:rPr lang="en-US" sz="3200" b="1" i="1" dirty="0" smtClean="0">
                <a:solidFill>
                  <a:srgbClr val="00B050"/>
                </a:solidFill>
                <a:latin typeface="Times New Roman" pitchFamily="18" charset="0"/>
                <a:cs typeface="Times New Roman" pitchFamily="18" charset="0"/>
              </a:rPr>
              <a:t>		No </a:t>
            </a:r>
            <a:r>
              <a:rPr lang="en-US" sz="3200" b="1" i="1" dirty="0">
                <a:solidFill>
                  <a:srgbClr val="00B050"/>
                </a:solidFill>
                <a:latin typeface="Times New Roman" pitchFamily="18" charset="0"/>
                <a:cs typeface="Times New Roman" pitchFamily="18" charset="0"/>
              </a:rPr>
              <a:t>specific antidote</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Decrease drug absorption with activated charcoal</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Speed elimination by alkalinizing urine</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Manage seizures and dysrhythmias</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Basic life support</a:t>
            </a:r>
          </a:p>
        </p:txBody>
      </p:sp>
    </p:spTree>
    <p:extLst>
      <p:ext uri="{BB962C8B-B14F-4D97-AF65-F5344CB8AC3E}">
        <p14:creationId xmlns:p14="http://schemas.microsoft.com/office/powerpoint/2010/main" val="32516770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B2551-4155-42AD-A169-EF3D10061854}"/>
              </a:ext>
            </a:extLst>
          </p:cNvPr>
          <p:cNvSpPr>
            <a:spLocks noGrp="1"/>
          </p:cNvSpPr>
          <p:nvPr>
            <p:ph type="title"/>
          </p:nvPr>
        </p:nvSpPr>
        <p:spPr>
          <a:xfrm>
            <a:off x="185738" y="1"/>
            <a:ext cx="11168062" cy="1042988"/>
          </a:xfrm>
        </p:spPr>
        <p:txBody>
          <a:bodyPr>
            <a:normAutofit/>
          </a:bodyPr>
          <a:lstStyle/>
          <a:p>
            <a:r>
              <a:rPr lang="en-US" sz="5400" b="1" dirty="0">
                <a:solidFill>
                  <a:srgbClr val="FF0000"/>
                </a:solidFill>
                <a:latin typeface="Times New Roman" pitchFamily="18" charset="0"/>
                <a:cs typeface="Times New Roman" pitchFamily="18" charset="0"/>
              </a:rPr>
              <a:t>Drug </a:t>
            </a:r>
            <a:r>
              <a:rPr lang="en-US" sz="5400" b="1" dirty="0" smtClean="0">
                <a:solidFill>
                  <a:srgbClr val="FF0000"/>
                </a:solidFill>
                <a:latin typeface="Times New Roman" pitchFamily="18" charset="0"/>
                <a:cs typeface="Times New Roman" pitchFamily="18" charset="0"/>
              </a:rPr>
              <a:t>Interactions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2635162-E7C5-43A7-81CB-65435ACE9EB5}"/>
              </a:ext>
            </a:extLst>
          </p:cNvPr>
          <p:cNvSpPr>
            <a:spLocks noGrp="1"/>
          </p:cNvSpPr>
          <p:nvPr>
            <p:ph idx="1"/>
          </p:nvPr>
        </p:nvSpPr>
        <p:spPr>
          <a:xfrm>
            <a:off x="157163" y="1128712"/>
            <a:ext cx="11901487" cy="5514975"/>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Antipsychotics and steroids may inhibit TCAs </a:t>
            </a:r>
          </a:p>
          <a:p>
            <a:pPr>
              <a:buFont typeface="Wingdings" pitchFamily="2" charset="2"/>
              <a:buChar char="q"/>
            </a:pPr>
            <a:r>
              <a:rPr lang="en-US" sz="3200" dirty="0">
                <a:solidFill>
                  <a:srgbClr val="7030A0"/>
                </a:solidFill>
                <a:latin typeface="Times New Roman" pitchFamily="18" charset="0"/>
                <a:cs typeface="Times New Roman" pitchFamily="18" charset="0"/>
              </a:rPr>
              <a:t>Aspirin may displace TCAs from binding site</a:t>
            </a:r>
          </a:p>
          <a:p>
            <a:pPr>
              <a:buFont typeface="Wingdings" pitchFamily="2" charset="2"/>
              <a:buChar char="q"/>
            </a:pPr>
            <a:r>
              <a:rPr lang="en-US" sz="3200" dirty="0">
                <a:solidFill>
                  <a:srgbClr val="7030A0"/>
                </a:solidFill>
                <a:latin typeface="Times New Roman" pitchFamily="18" charset="0"/>
                <a:cs typeface="Times New Roman" pitchFamily="18" charset="0"/>
              </a:rPr>
              <a:t>TCAs and alcohol potentiate the effects of each other hence death due to severe respiratory distress.</a:t>
            </a:r>
          </a:p>
        </p:txBody>
      </p:sp>
    </p:spTree>
    <p:extLst>
      <p:ext uri="{BB962C8B-B14F-4D97-AF65-F5344CB8AC3E}">
        <p14:creationId xmlns:p14="http://schemas.microsoft.com/office/powerpoint/2010/main" val="4741543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64C52C-7F33-4E67-A3A4-D22049246F53}"/>
              </a:ext>
            </a:extLst>
          </p:cNvPr>
          <p:cNvSpPr>
            <a:spLocks noGrp="1"/>
          </p:cNvSpPr>
          <p:nvPr>
            <p:ph type="title"/>
          </p:nvPr>
        </p:nvSpPr>
        <p:spPr>
          <a:xfrm>
            <a:off x="185737" y="142875"/>
            <a:ext cx="11787187" cy="1547813"/>
          </a:xfrm>
        </p:spPr>
        <p:txBody>
          <a:bodyPr/>
          <a:lstStyle/>
          <a:p>
            <a:r>
              <a:rPr lang="en-US" dirty="0"/>
              <a:t> </a:t>
            </a:r>
            <a:r>
              <a:rPr lang="en-US" b="1" dirty="0">
                <a:solidFill>
                  <a:srgbClr val="FF0000"/>
                </a:solidFill>
                <a:latin typeface="Times New Roman" pitchFamily="18" charset="0"/>
                <a:cs typeface="Times New Roman" pitchFamily="18" charset="0"/>
              </a:rPr>
              <a:t>P</a:t>
            </a:r>
            <a:r>
              <a:rPr lang="en-US" b="1" dirty="0" smtClean="0">
                <a:solidFill>
                  <a:srgbClr val="FF0000"/>
                </a:solidFill>
                <a:latin typeface="Times New Roman" pitchFamily="18" charset="0"/>
                <a:cs typeface="Times New Roman" pitchFamily="18" charset="0"/>
              </a:rPr>
              <a:t>atients  </a:t>
            </a:r>
            <a:r>
              <a:rPr lang="en-US" b="1" dirty="0">
                <a:solidFill>
                  <a:srgbClr val="FF0000"/>
                </a:solidFill>
                <a:latin typeface="Times New Roman" pitchFamily="18" charset="0"/>
                <a:cs typeface="Times New Roman" pitchFamily="18" charset="0"/>
              </a:rPr>
              <a:t>education  about drugs </a:t>
            </a:r>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	</a:t>
            </a:r>
            <a:endParaRPr lang="en-US" b="1" dirty="0"/>
          </a:p>
        </p:txBody>
      </p:sp>
      <p:sp>
        <p:nvSpPr>
          <p:cNvPr id="3" name="Content Placeholder 2">
            <a:extLst>
              <a:ext uri="{FF2B5EF4-FFF2-40B4-BE49-F238E27FC236}">
                <a16:creationId xmlns="" xmlns:a16="http://schemas.microsoft.com/office/drawing/2014/main" id="{B6A0D7B7-1978-408F-A43F-E3D5EDEB6DF8}"/>
              </a:ext>
            </a:extLst>
          </p:cNvPr>
          <p:cNvSpPr>
            <a:spLocks noGrp="1"/>
          </p:cNvSpPr>
          <p:nvPr>
            <p:ph idx="1"/>
          </p:nvPr>
        </p:nvSpPr>
        <p:spPr>
          <a:xfrm>
            <a:off x="171450" y="1825624"/>
            <a:ext cx="12020550" cy="5032375"/>
          </a:xfrm>
        </p:spPr>
        <p:txBody>
          <a:bodyPr/>
          <a:lstStyle/>
          <a:p>
            <a:pPr marL="0" indent="0">
              <a:buNone/>
            </a:pPr>
            <a:r>
              <a:rPr lang="en-US" b="1" i="1" dirty="0" smtClean="0">
                <a:solidFill>
                  <a:srgbClr val="FF0000"/>
                </a:solidFill>
                <a:latin typeface="Times New Roman" pitchFamily="18" charset="0"/>
                <a:cs typeface="Times New Roman" pitchFamily="18" charset="0"/>
              </a:rPr>
              <a:t>Prescription </a:t>
            </a:r>
            <a:r>
              <a:rPr lang="en-US" b="1" i="1" dirty="0">
                <a:solidFill>
                  <a:srgbClr val="FF0000"/>
                </a:solidFill>
                <a:latin typeface="Times New Roman" pitchFamily="18" charset="0"/>
                <a:cs typeface="Times New Roman" pitchFamily="18" charset="0"/>
              </a:rPr>
              <a:t>drugs </a:t>
            </a:r>
            <a:endParaRPr lang="en-US" i="1" dirty="0" smtClean="0">
              <a:solidFill>
                <a:srgbClr val="FF0000"/>
              </a:solidFill>
              <a:latin typeface="Times New Roman" pitchFamily="18" charset="0"/>
              <a:cs typeface="Times New Roman" pitchFamily="18" charset="0"/>
            </a:endParaRPr>
          </a:p>
          <a:p>
            <a:endParaRPr lang="en-US" dirty="0"/>
          </a:p>
          <a:p>
            <a:r>
              <a:rPr lang="en-US" sz="3600" dirty="0" smtClean="0">
                <a:solidFill>
                  <a:srgbClr val="7030A0"/>
                </a:solidFill>
                <a:latin typeface="Times New Roman" pitchFamily="18" charset="0"/>
                <a:cs typeface="Times New Roman" pitchFamily="18" charset="0"/>
              </a:rPr>
              <a:t>Inform </a:t>
            </a:r>
            <a:r>
              <a:rPr lang="en-US" sz="3600" dirty="0">
                <a:solidFill>
                  <a:srgbClr val="7030A0"/>
                </a:solidFill>
                <a:latin typeface="Times New Roman" pitchFamily="18" charset="0"/>
                <a:cs typeface="Times New Roman" pitchFamily="18" charset="0"/>
              </a:rPr>
              <a:t>patient about special consideration  and drug safety precaution.</a:t>
            </a:r>
          </a:p>
          <a:p>
            <a:r>
              <a:rPr lang="en-US" sz="3600" dirty="0">
                <a:solidFill>
                  <a:srgbClr val="7030A0"/>
                </a:solidFill>
                <a:latin typeface="Times New Roman" pitchFamily="18" charset="0"/>
                <a:cs typeface="Times New Roman" pitchFamily="18" charset="0"/>
              </a:rPr>
              <a:t>Encourage: complete medication list complete adverse reaction list.</a:t>
            </a:r>
          </a:p>
          <a:p>
            <a:r>
              <a:rPr lang="en-US" sz="3600" dirty="0">
                <a:solidFill>
                  <a:srgbClr val="7030A0"/>
                </a:solidFill>
                <a:latin typeface="Times New Roman" pitchFamily="18" charset="0"/>
                <a:cs typeface="Times New Roman" pitchFamily="18" charset="0"/>
              </a:rPr>
              <a:t>Patients compliance.</a:t>
            </a:r>
          </a:p>
        </p:txBody>
      </p:sp>
    </p:spTree>
    <p:extLst>
      <p:ext uri="{BB962C8B-B14F-4D97-AF65-F5344CB8AC3E}">
        <p14:creationId xmlns:p14="http://schemas.microsoft.com/office/powerpoint/2010/main" val="38508516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0BA0B-FE59-41D3-811A-96462F02715A}"/>
              </a:ext>
            </a:extLst>
          </p:cNvPr>
          <p:cNvSpPr>
            <a:spLocks noGrp="1"/>
          </p:cNvSpPr>
          <p:nvPr>
            <p:ph type="title"/>
          </p:nvPr>
        </p:nvSpPr>
        <p:spPr>
          <a:xfrm>
            <a:off x="0" y="1"/>
            <a:ext cx="12192000" cy="1157287"/>
          </a:xfrm>
        </p:spPr>
        <p:txBody>
          <a:bodyPr>
            <a:normAutofit/>
          </a:bodyPr>
          <a:lstStyle/>
          <a:p>
            <a:r>
              <a:rPr lang="en-US" sz="4800" b="1" dirty="0" smtClean="0">
                <a:solidFill>
                  <a:srgbClr val="FF0000"/>
                </a:solidFill>
                <a:latin typeface="Times New Roman" pitchFamily="18" charset="0"/>
                <a:cs typeface="Times New Roman" pitchFamily="18" charset="0"/>
              </a:rPr>
              <a:t>Monoamine </a:t>
            </a:r>
            <a:r>
              <a:rPr lang="en-US" sz="4800" b="1" dirty="0">
                <a:solidFill>
                  <a:srgbClr val="FF0000"/>
                </a:solidFill>
                <a:latin typeface="Times New Roman" pitchFamily="18" charset="0"/>
                <a:cs typeface="Times New Roman" pitchFamily="18" charset="0"/>
              </a:rPr>
              <a:t>Oxidase Inhibitors (MAOI s)</a:t>
            </a:r>
          </a:p>
        </p:txBody>
      </p:sp>
      <p:sp>
        <p:nvSpPr>
          <p:cNvPr id="3" name="Content Placeholder 2">
            <a:extLst>
              <a:ext uri="{FF2B5EF4-FFF2-40B4-BE49-F238E27FC236}">
                <a16:creationId xmlns="" xmlns:a16="http://schemas.microsoft.com/office/drawing/2014/main" id="{E77C37CC-1D71-4302-9CC7-8EE902D2A137}"/>
              </a:ext>
            </a:extLst>
          </p:cNvPr>
          <p:cNvSpPr>
            <a:spLocks noGrp="1"/>
          </p:cNvSpPr>
          <p:nvPr>
            <p:ph idx="1"/>
          </p:nvPr>
        </p:nvSpPr>
        <p:spPr>
          <a:xfrm>
            <a:off x="128588" y="1228725"/>
            <a:ext cx="11944350" cy="5629275"/>
          </a:xfrm>
        </p:spPr>
        <p:txBody>
          <a:bodyPr>
            <a:normAutofit/>
          </a:bodyPr>
          <a:lstStyle/>
          <a:p>
            <a:pPr>
              <a:buFont typeface="Wingdings" pitchFamily="2" charset="2"/>
              <a:buChar char="Ø"/>
            </a:pPr>
            <a:endParaRPr lang="en-US" sz="3200" dirty="0">
              <a:latin typeface="Times New Roman" pitchFamily="18" charset="0"/>
              <a:cs typeface="Times New Roman" pitchFamily="18" charset="0"/>
            </a:endParaRPr>
          </a:p>
          <a:p>
            <a:pPr>
              <a:buFont typeface="Wingdings" pitchFamily="2" charset="2"/>
              <a:buChar char="Ø"/>
            </a:pPr>
            <a:r>
              <a:rPr lang="en-US" sz="3200" dirty="0" err="1">
                <a:solidFill>
                  <a:srgbClr val="7030A0"/>
                </a:solidFill>
                <a:latin typeface="Times New Roman" pitchFamily="18" charset="0"/>
                <a:cs typeface="Times New Roman" pitchFamily="18" charset="0"/>
              </a:rPr>
              <a:t>P</a:t>
            </a:r>
            <a:r>
              <a:rPr lang="en-US" sz="3200" dirty="0" err="1" smtClean="0">
                <a:solidFill>
                  <a:srgbClr val="7030A0"/>
                </a:solidFill>
                <a:latin typeface="Times New Roman" pitchFamily="18" charset="0"/>
                <a:cs typeface="Times New Roman" pitchFamily="18" charset="0"/>
              </a:rPr>
              <a:t>henelzine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(Nardil) </a:t>
            </a:r>
          </a:p>
          <a:p>
            <a:pPr>
              <a:buFont typeface="Wingdings" pitchFamily="2" charset="2"/>
              <a:buChar char="Ø"/>
            </a:pPr>
            <a:r>
              <a:rPr lang="en-US" sz="3200" dirty="0">
                <a:solidFill>
                  <a:srgbClr val="7030A0"/>
                </a:solidFill>
                <a:latin typeface="Times New Roman" pitchFamily="18" charset="0"/>
                <a:cs typeface="Times New Roman" pitchFamily="18" charset="0"/>
              </a:rPr>
              <a:t> Isocarboxazid (Marplan) </a:t>
            </a:r>
          </a:p>
          <a:p>
            <a:pPr>
              <a:buFont typeface="Wingdings" pitchFamily="2" charset="2"/>
              <a:buChar char="Ø"/>
            </a:pPr>
            <a:r>
              <a:rPr lang="en-US" sz="3200" dirty="0">
                <a:solidFill>
                  <a:srgbClr val="7030A0"/>
                </a:solidFill>
                <a:latin typeface="Times New Roman" pitchFamily="18" charset="0"/>
                <a:cs typeface="Times New Roman" pitchFamily="18" charset="0"/>
              </a:rPr>
              <a:t>Tranylcypromine (Parnate) </a:t>
            </a:r>
          </a:p>
          <a:p>
            <a:pPr>
              <a:buFont typeface="Wingdings" pitchFamily="2" charset="2"/>
              <a:buChar char="Ø"/>
            </a:pPr>
            <a:r>
              <a:rPr lang="en-US" sz="3200" dirty="0" err="1" smtClean="0">
                <a:solidFill>
                  <a:srgbClr val="7030A0"/>
                </a:solidFill>
                <a:latin typeface="Times New Roman" pitchFamily="18" charset="0"/>
                <a:cs typeface="Times New Roman" pitchFamily="18" charset="0"/>
              </a:rPr>
              <a:t>Selegiline</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(Emsam) – transdermal MAOI</a:t>
            </a:r>
          </a:p>
          <a:p>
            <a:pPr marL="0" indent="0">
              <a:buNone/>
            </a:pPr>
            <a:r>
              <a:rPr lang="en-US" sz="3200" b="1" dirty="0" smtClean="0">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t>
            </a:r>
            <a:r>
              <a:rPr lang="en-US" sz="3200" b="1" dirty="0" smtClean="0">
                <a:solidFill>
                  <a:srgbClr val="00B050"/>
                </a:solidFill>
                <a:latin typeface="Times New Roman" pitchFamily="18" charset="0"/>
                <a:cs typeface="Times New Roman" pitchFamily="18" charset="0"/>
              </a:rPr>
              <a:t>action</a:t>
            </a:r>
            <a:endParaRPr lang="en-US" sz="3200" b="1" dirty="0">
              <a:solidFill>
                <a:srgbClr val="00B05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MAOIs inhibit the MAO enzyme system in the CNS.</a:t>
            </a:r>
          </a:p>
          <a:p>
            <a:pPr>
              <a:buFont typeface="Wingdings" pitchFamily="2" charset="2"/>
              <a:buChar char="Ø"/>
            </a:pPr>
            <a:r>
              <a:rPr lang="en-US" sz="3200" dirty="0">
                <a:solidFill>
                  <a:srgbClr val="7030A0"/>
                </a:solidFill>
                <a:latin typeface="Times New Roman" pitchFamily="18" charset="0"/>
                <a:cs typeface="Times New Roman" pitchFamily="18" charset="0"/>
              </a:rPr>
              <a:t>Amines ( </a:t>
            </a:r>
            <a:r>
              <a:rPr lang="en-US" sz="3200" b="1" dirty="0">
                <a:solidFill>
                  <a:srgbClr val="7030A0"/>
                </a:solidFill>
                <a:latin typeface="Times New Roman" pitchFamily="18" charset="0"/>
                <a:cs typeface="Times New Roman" pitchFamily="18" charset="0"/>
              </a:rPr>
              <a:t>Norepinephrine</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Dopamine </a:t>
            </a:r>
            <a:r>
              <a:rPr lang="en-US" sz="3200" dirty="0">
                <a:solidFill>
                  <a:srgbClr val="7030A0"/>
                </a:solidFill>
                <a:latin typeface="Times New Roman" pitchFamily="18" charset="0"/>
                <a:cs typeface="Times New Roman" pitchFamily="18" charset="0"/>
              </a:rPr>
              <a:t>And</a:t>
            </a:r>
            <a:r>
              <a:rPr lang="en-US" sz="3200" b="1" dirty="0">
                <a:solidFill>
                  <a:srgbClr val="7030A0"/>
                </a:solidFill>
                <a:latin typeface="Times New Roman" pitchFamily="18" charset="0"/>
                <a:cs typeface="Times New Roman" pitchFamily="18" charset="0"/>
              </a:rPr>
              <a:t> Serotonin) </a:t>
            </a:r>
            <a:r>
              <a:rPr lang="en-US" sz="3200" dirty="0">
                <a:solidFill>
                  <a:srgbClr val="7030A0"/>
                </a:solidFill>
                <a:latin typeface="Times New Roman" pitchFamily="18" charset="0"/>
                <a:cs typeface="Times New Roman" pitchFamily="18" charset="0"/>
              </a:rPr>
              <a:t>resulting in higher levels in the brain to transmit impulses.</a:t>
            </a:r>
          </a:p>
        </p:txBody>
      </p:sp>
    </p:spTree>
    <p:extLst>
      <p:ext uri="{BB962C8B-B14F-4D97-AF65-F5344CB8AC3E}">
        <p14:creationId xmlns:p14="http://schemas.microsoft.com/office/powerpoint/2010/main" val="27751733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580FC-CAD3-4022-9751-C7770A4DA4B4}"/>
              </a:ext>
            </a:extLst>
          </p:cNvPr>
          <p:cNvSpPr>
            <a:spLocks noGrp="1"/>
          </p:cNvSpPr>
          <p:nvPr>
            <p:ph type="title"/>
          </p:nvPr>
        </p:nvSpPr>
        <p:spPr>
          <a:xfrm>
            <a:off x="214313" y="114301"/>
            <a:ext cx="11139487" cy="1042987"/>
          </a:xfrm>
        </p:spPr>
        <p:txBody>
          <a:bodyPr>
            <a:normAutofit/>
          </a:bodyPr>
          <a:lstStyle/>
          <a:p>
            <a:r>
              <a:rPr lang="en-US" sz="4800" b="1" dirty="0">
                <a:solidFill>
                  <a:srgbClr val="FF0000"/>
                </a:solidFill>
                <a:latin typeface="Times New Roman" pitchFamily="18" charset="0"/>
                <a:cs typeface="Times New Roman" pitchFamily="18" charset="0"/>
              </a:rPr>
              <a:t>Therapeutic use</a:t>
            </a:r>
          </a:p>
        </p:txBody>
      </p:sp>
      <p:sp>
        <p:nvSpPr>
          <p:cNvPr id="3" name="Content Placeholder 2">
            <a:extLst>
              <a:ext uri="{FF2B5EF4-FFF2-40B4-BE49-F238E27FC236}">
                <a16:creationId xmlns="" xmlns:a16="http://schemas.microsoft.com/office/drawing/2014/main" id="{E0029C31-4BA6-40A7-B900-968B8EDDCEB6}"/>
              </a:ext>
            </a:extLst>
          </p:cNvPr>
          <p:cNvSpPr>
            <a:spLocks noGrp="1"/>
          </p:cNvSpPr>
          <p:nvPr>
            <p:ph idx="1"/>
          </p:nvPr>
        </p:nvSpPr>
        <p:spPr>
          <a:xfrm>
            <a:off x="214313" y="1200150"/>
            <a:ext cx="11830050" cy="5529263"/>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Highly effective considered second line treatment for depression not responsive to </a:t>
            </a:r>
            <a:r>
              <a:rPr lang="en-US" sz="3200" dirty="0" err="1">
                <a:solidFill>
                  <a:srgbClr val="7030A0"/>
                </a:solidFill>
                <a:latin typeface="Times New Roman" pitchFamily="18" charset="0"/>
                <a:cs typeface="Times New Roman" pitchFamily="18" charset="0"/>
              </a:rPr>
              <a:t>cyclics</a:t>
            </a:r>
            <a:r>
              <a:rPr lang="en-US" sz="3200" dirty="0">
                <a:solidFill>
                  <a:srgbClr val="7030A0"/>
                </a:solidFill>
                <a:latin typeface="Times New Roman" pitchFamily="18" charset="0"/>
                <a:cs typeface="Times New Roman" pitchFamily="18" charset="0"/>
              </a:rPr>
              <a:t>.</a:t>
            </a:r>
          </a:p>
          <a:p>
            <a:pPr>
              <a:buFont typeface="Wingdings" pitchFamily="2" charset="2"/>
              <a:buChar char="ü"/>
            </a:pPr>
            <a:r>
              <a:rPr lang="en-US" sz="3200" dirty="0">
                <a:solidFill>
                  <a:srgbClr val="7030A0"/>
                </a:solidFill>
                <a:latin typeface="Times New Roman" pitchFamily="18" charset="0"/>
                <a:cs typeface="Times New Roman" pitchFamily="18" charset="0"/>
              </a:rPr>
              <a:t>Atypical depression </a:t>
            </a:r>
          </a:p>
          <a:p>
            <a:pPr>
              <a:buFont typeface="Wingdings" pitchFamily="2" charset="2"/>
              <a:buChar char="ü"/>
            </a:pPr>
            <a:r>
              <a:rPr lang="en-US" sz="3200" dirty="0">
                <a:solidFill>
                  <a:srgbClr val="7030A0"/>
                </a:solidFill>
                <a:latin typeface="Times New Roman" pitchFamily="18" charset="0"/>
                <a:cs typeface="Times New Roman" pitchFamily="18" charset="0"/>
              </a:rPr>
              <a:t>Bulimia nervosa </a:t>
            </a:r>
          </a:p>
          <a:p>
            <a:pPr>
              <a:buFont typeface="Wingdings" pitchFamily="2" charset="2"/>
              <a:buChar char="ü"/>
            </a:pPr>
            <a:r>
              <a:rPr lang="en-US" sz="3200" dirty="0">
                <a:solidFill>
                  <a:srgbClr val="7030A0"/>
                </a:solidFill>
                <a:latin typeface="Times New Roman" pitchFamily="18" charset="0"/>
                <a:cs typeface="Times New Roman" pitchFamily="18" charset="0"/>
              </a:rPr>
              <a:t>Obsessive compulsive disorders (OCD) </a:t>
            </a:r>
          </a:p>
          <a:p>
            <a:pPr marL="0" indent="0">
              <a:buNone/>
            </a:pPr>
            <a:r>
              <a:rPr lang="en-US" b="1" dirty="0" smtClean="0"/>
              <a:t>			</a:t>
            </a:r>
            <a:r>
              <a:rPr lang="en-US" sz="3200" b="1" i="1" dirty="0" smtClean="0">
                <a:solidFill>
                  <a:srgbClr val="00B050"/>
                </a:solidFill>
                <a:latin typeface="Times New Roman" pitchFamily="18" charset="0"/>
                <a:cs typeface="Times New Roman" pitchFamily="18" charset="0"/>
              </a:rPr>
              <a:t>Side </a:t>
            </a:r>
            <a:r>
              <a:rPr lang="en-US" sz="3200" b="1" i="1" dirty="0">
                <a:solidFill>
                  <a:srgbClr val="00B050"/>
                </a:solidFill>
                <a:latin typeface="Times New Roman" pitchFamily="18" charset="0"/>
                <a:cs typeface="Times New Roman" pitchFamily="18" charset="0"/>
              </a:rPr>
              <a:t>effects</a:t>
            </a:r>
          </a:p>
          <a:p>
            <a:pPr marL="0" indent="0">
              <a:buNone/>
            </a:pPr>
            <a:r>
              <a:rPr lang="en-US" sz="3200" dirty="0">
                <a:solidFill>
                  <a:srgbClr val="7030A0"/>
                </a:solidFill>
                <a:latin typeface="Times New Roman" pitchFamily="18" charset="0"/>
                <a:cs typeface="Times New Roman" pitchFamily="18" charset="0"/>
              </a:rPr>
              <a:t>Few side effects most common; </a:t>
            </a:r>
            <a:r>
              <a:rPr lang="en-US" sz="3200" b="1" dirty="0">
                <a:solidFill>
                  <a:srgbClr val="7030A0"/>
                </a:solidFill>
                <a:latin typeface="Times New Roman" pitchFamily="18" charset="0"/>
                <a:cs typeface="Times New Roman" pitchFamily="18" charset="0"/>
              </a:rPr>
              <a:t>orthostatic  hypotension.</a:t>
            </a:r>
          </a:p>
          <a:p>
            <a:pPr marL="0" indent="0">
              <a:buNone/>
            </a:pPr>
            <a:r>
              <a:rPr lang="en-US" sz="3200" dirty="0">
                <a:solidFill>
                  <a:srgbClr val="7030A0"/>
                </a:solidFill>
                <a:latin typeface="Times New Roman" pitchFamily="18" charset="0"/>
                <a:cs typeface="Times New Roman" pitchFamily="18" charset="0"/>
              </a:rPr>
              <a:t>Tachycardia, dizziness, insomnia, anorexia, blurred vision, palpitation, drowsiness, headache, nausea, impotence</a:t>
            </a:r>
          </a:p>
        </p:txBody>
      </p:sp>
    </p:spTree>
    <p:extLst>
      <p:ext uri="{BB962C8B-B14F-4D97-AF65-F5344CB8AC3E}">
        <p14:creationId xmlns:p14="http://schemas.microsoft.com/office/powerpoint/2010/main" val="12721647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E37A5-2D80-46A6-877B-61C4A1CF81FD}"/>
              </a:ext>
            </a:extLst>
          </p:cNvPr>
          <p:cNvSpPr>
            <a:spLocks noGrp="1"/>
          </p:cNvSpPr>
          <p:nvPr>
            <p:ph type="title"/>
          </p:nvPr>
        </p:nvSpPr>
        <p:spPr>
          <a:xfrm>
            <a:off x="171450" y="1"/>
            <a:ext cx="11182350" cy="1042987"/>
          </a:xfrm>
        </p:spPr>
        <p:txBody>
          <a:bodyPr/>
          <a:lstStyle/>
          <a:p>
            <a:r>
              <a:rPr lang="en-US" b="1" dirty="0">
                <a:solidFill>
                  <a:srgbClr val="FF0000"/>
                </a:solidFill>
                <a:latin typeface="Times New Roman" pitchFamily="18" charset="0"/>
                <a:cs typeface="Times New Roman" pitchFamily="18" charset="0"/>
              </a:rPr>
              <a:t>MAOIs  overdose</a:t>
            </a:r>
          </a:p>
        </p:txBody>
      </p:sp>
      <p:sp>
        <p:nvSpPr>
          <p:cNvPr id="3" name="Content Placeholder 2">
            <a:extLst>
              <a:ext uri="{FF2B5EF4-FFF2-40B4-BE49-F238E27FC236}">
                <a16:creationId xmlns="" xmlns:a16="http://schemas.microsoft.com/office/drawing/2014/main" id="{8BB164C4-BFCD-48C2-A540-A83B1CFBFD39}"/>
              </a:ext>
            </a:extLst>
          </p:cNvPr>
          <p:cNvSpPr>
            <a:spLocks noGrp="1"/>
          </p:cNvSpPr>
          <p:nvPr>
            <p:ph idx="1"/>
          </p:nvPr>
        </p:nvSpPr>
        <p:spPr>
          <a:xfrm>
            <a:off x="200025" y="1228725"/>
            <a:ext cx="11787188" cy="5500688"/>
          </a:xfrm>
        </p:spPr>
        <p:txBody>
          <a:bodyPr/>
          <a:lstStyle/>
          <a:p>
            <a:r>
              <a:rPr lang="en-US" sz="3200" dirty="0">
                <a:solidFill>
                  <a:srgbClr val="7030A0"/>
                </a:solidFill>
                <a:latin typeface="Times New Roman" pitchFamily="18" charset="0"/>
                <a:cs typeface="Times New Roman" pitchFamily="18" charset="0"/>
              </a:rPr>
              <a:t>Symptoms appear 12 hours after ingestion.</a:t>
            </a:r>
          </a:p>
          <a:p>
            <a:pPr marL="0" indent="0">
              <a:buNone/>
            </a:pPr>
            <a:r>
              <a:rPr lang="en-US" sz="3200" dirty="0">
                <a:solidFill>
                  <a:srgbClr val="7030A0"/>
                </a:solidFill>
                <a:latin typeface="Times New Roman" pitchFamily="18" charset="0"/>
                <a:cs typeface="Times New Roman" pitchFamily="18" charset="0"/>
              </a:rPr>
              <a:t>these are; tachycardia, circulatory collapse, seizure, coma.</a:t>
            </a:r>
          </a:p>
          <a:p>
            <a:pPr marL="0" indent="0">
              <a:buNone/>
            </a:pPr>
            <a:r>
              <a:rPr lang="en-US" sz="3200" b="1" i="1" dirty="0" smtClean="0">
                <a:solidFill>
                  <a:srgbClr val="00B050"/>
                </a:solidFill>
                <a:latin typeface="Times New Roman" pitchFamily="18" charset="0"/>
                <a:cs typeface="Times New Roman" pitchFamily="18" charset="0"/>
              </a:rPr>
              <a:t>		Treatment</a:t>
            </a:r>
            <a:r>
              <a:rPr lang="en-US" sz="3200" dirty="0">
                <a:solidFill>
                  <a:srgbClr val="7030A0"/>
                </a:solidFill>
                <a:latin typeface="Times New Roman" pitchFamily="18" charset="0"/>
                <a:cs typeface="Times New Roman" pitchFamily="18" charset="0"/>
              </a:rPr>
              <a:t>;</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gastric lavage</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Urine acidification</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hemodialysis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8369722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475F0-DFA0-444B-A81F-9FDB0D0EF194}"/>
              </a:ext>
            </a:extLst>
          </p:cNvPr>
          <p:cNvSpPr>
            <a:spLocks noGrp="1"/>
          </p:cNvSpPr>
          <p:nvPr>
            <p:ph type="title"/>
          </p:nvPr>
        </p:nvSpPr>
        <p:spPr>
          <a:xfrm>
            <a:off x="142875" y="1"/>
            <a:ext cx="12049125" cy="1690688"/>
          </a:xfrm>
        </p:spPr>
        <p:txBody>
          <a:bodyPr>
            <a:normAutofit/>
          </a:bodyPr>
          <a:lstStyle/>
          <a:p>
            <a:r>
              <a:rPr lang="en-US" sz="4800" b="1" dirty="0" err="1" smtClean="0">
                <a:solidFill>
                  <a:srgbClr val="FF0000"/>
                </a:solidFill>
                <a:latin typeface="Times New Roman" pitchFamily="18" charset="0"/>
                <a:cs typeface="Times New Roman" pitchFamily="18" charset="0"/>
              </a:rPr>
              <a:t>Maois</a:t>
            </a:r>
            <a:r>
              <a:rPr lang="en-US" sz="4800" b="1" dirty="0" smtClean="0">
                <a:solidFill>
                  <a:srgbClr val="FF0000"/>
                </a:solidFill>
                <a:latin typeface="Times New Roman" pitchFamily="18" charset="0"/>
                <a:cs typeface="Times New Roman" pitchFamily="18" charset="0"/>
              </a:rPr>
              <a:t> Hypertensive Crisis And </a:t>
            </a:r>
            <a:r>
              <a:rPr lang="en-US" sz="4800" b="1" dirty="0" err="1" smtClean="0">
                <a:solidFill>
                  <a:srgbClr val="FF0000"/>
                </a:solidFill>
                <a:latin typeface="Times New Roman" pitchFamily="18" charset="0"/>
                <a:cs typeface="Times New Roman" pitchFamily="18" charset="0"/>
              </a:rPr>
              <a:t>Tyramine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931CB5-7C02-4724-849C-F670EE2613BD}"/>
              </a:ext>
            </a:extLst>
          </p:cNvPr>
          <p:cNvSpPr>
            <a:spLocks noGrp="1"/>
          </p:cNvSpPr>
          <p:nvPr>
            <p:ph idx="1"/>
          </p:nvPr>
        </p:nvSpPr>
        <p:spPr>
          <a:xfrm>
            <a:off x="142875" y="1528763"/>
            <a:ext cx="12049125" cy="5200650"/>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Ingestion of food/drinks with amino acid </a:t>
            </a:r>
            <a:r>
              <a:rPr lang="en-US" sz="3200" b="1" dirty="0">
                <a:solidFill>
                  <a:srgbClr val="7030A0"/>
                </a:solidFill>
                <a:latin typeface="Times New Roman" pitchFamily="18" charset="0"/>
                <a:cs typeface="Times New Roman" pitchFamily="18" charset="0"/>
              </a:rPr>
              <a:t>tyramine </a:t>
            </a:r>
            <a:r>
              <a:rPr lang="en-US" sz="3200" dirty="0">
                <a:solidFill>
                  <a:srgbClr val="7030A0"/>
                </a:solidFill>
                <a:latin typeface="Times New Roman" pitchFamily="18" charset="0"/>
                <a:cs typeface="Times New Roman" pitchFamily="18" charset="0"/>
              </a:rPr>
              <a:t>leads to hypertensive crisis, which may lead to cerebral hemorrhage, stroke, coma, or death</a:t>
            </a:r>
          </a:p>
          <a:p>
            <a:pPr>
              <a:buFont typeface="Wingdings" pitchFamily="2" charset="2"/>
              <a:buChar char="q"/>
            </a:pPr>
            <a:r>
              <a:rPr lang="en-US" sz="3200" dirty="0">
                <a:solidFill>
                  <a:srgbClr val="7030A0"/>
                </a:solidFill>
                <a:latin typeface="Times New Roman" pitchFamily="18" charset="0"/>
                <a:cs typeface="Times New Roman" pitchFamily="18" charset="0"/>
              </a:rPr>
              <a:t>Avoid foods that contain tyramine; </a:t>
            </a:r>
          </a:p>
          <a:p>
            <a:pPr>
              <a:buFont typeface="Wingdings" pitchFamily="2" charset="2"/>
              <a:buChar char="q"/>
            </a:pPr>
            <a:r>
              <a:rPr lang="en-US" sz="3200" dirty="0">
                <a:solidFill>
                  <a:srgbClr val="7030A0"/>
                </a:solidFill>
                <a:latin typeface="Times New Roman" pitchFamily="18" charset="0"/>
                <a:cs typeface="Times New Roman" pitchFamily="18" charset="0"/>
              </a:rPr>
              <a:t>A</a:t>
            </a:r>
            <a:r>
              <a:rPr lang="en-US" sz="3200" dirty="0" smtClean="0">
                <a:solidFill>
                  <a:srgbClr val="7030A0"/>
                </a:solidFill>
                <a:latin typeface="Times New Roman" pitchFamily="18" charset="0"/>
                <a:cs typeface="Times New Roman" pitchFamily="18" charset="0"/>
              </a:rPr>
              <a:t>ged </a:t>
            </a:r>
            <a:r>
              <a:rPr lang="en-US" sz="3200" dirty="0">
                <a:solidFill>
                  <a:srgbClr val="7030A0"/>
                </a:solidFill>
                <a:latin typeface="Times New Roman" pitchFamily="18" charset="0"/>
                <a:cs typeface="Times New Roman" pitchFamily="18" charset="0"/>
              </a:rPr>
              <a:t>mature cheese</a:t>
            </a:r>
          </a:p>
          <a:p>
            <a:pPr>
              <a:buFont typeface="Wingdings" pitchFamily="2" charset="2"/>
              <a:buChar char="q"/>
            </a:pPr>
            <a:r>
              <a:rPr lang="en-US" sz="3200" dirty="0">
                <a:solidFill>
                  <a:srgbClr val="7030A0"/>
                </a:solidFill>
                <a:latin typeface="Times New Roman" pitchFamily="18" charset="0"/>
                <a:cs typeface="Times New Roman" pitchFamily="18" charset="0"/>
              </a:rPr>
              <a:t>Smoked/pickled or aged meat, fish, poultry(herring ,sausages, corned beef, salami, pepperoni).</a:t>
            </a:r>
          </a:p>
          <a:p>
            <a:pPr>
              <a:buFont typeface="Wingdings" pitchFamily="2" charset="2"/>
              <a:buChar char="q"/>
            </a:pPr>
            <a:r>
              <a:rPr lang="en-US" sz="3200" dirty="0">
                <a:solidFill>
                  <a:srgbClr val="7030A0"/>
                </a:solidFill>
                <a:latin typeface="Times New Roman" pitchFamily="18" charset="0"/>
                <a:cs typeface="Times New Roman" pitchFamily="18" charset="0"/>
              </a:rPr>
              <a:t>Red wine(chianti, sherry, vermouth)</a:t>
            </a:r>
          </a:p>
          <a:p>
            <a:pPr>
              <a:buFont typeface="Wingdings" pitchFamily="2" charset="2"/>
              <a:buChar char="q"/>
            </a:pPr>
            <a:r>
              <a:rPr lang="en-US" sz="3200" dirty="0">
                <a:solidFill>
                  <a:srgbClr val="7030A0"/>
                </a:solidFill>
                <a:latin typeface="Times New Roman" pitchFamily="18" charset="0"/>
                <a:cs typeface="Times New Roman" pitchFamily="18" charset="0"/>
              </a:rPr>
              <a:t>Italian broad beans (fava).</a:t>
            </a:r>
          </a:p>
        </p:txBody>
      </p:sp>
    </p:spTree>
    <p:extLst>
      <p:ext uri="{BB962C8B-B14F-4D97-AF65-F5344CB8AC3E}">
        <p14:creationId xmlns:p14="http://schemas.microsoft.com/office/powerpoint/2010/main" val="20381597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DECEF3-554A-4020-BF5A-A255CA14BBB4}"/>
              </a:ext>
            </a:extLst>
          </p:cNvPr>
          <p:cNvSpPr>
            <a:spLocks noGrp="1"/>
          </p:cNvSpPr>
          <p:nvPr>
            <p:ph type="title"/>
          </p:nvPr>
        </p:nvSpPr>
        <p:spPr>
          <a:xfrm>
            <a:off x="142875" y="0"/>
            <a:ext cx="11210925" cy="1243014"/>
          </a:xfrm>
        </p:spPr>
        <p:txBody>
          <a:bodyPr>
            <a:normAutofit/>
          </a:bodyPr>
          <a:lstStyle/>
          <a:p>
            <a:r>
              <a:rPr lang="en-US" b="1" dirty="0">
                <a:solidFill>
                  <a:srgbClr val="FF0000"/>
                </a:solidFill>
                <a:latin typeface="Times New Roman" pitchFamily="18" charset="0"/>
                <a:ea typeface="+mn-ea"/>
                <a:cs typeface="Times New Roman" pitchFamily="18" charset="0"/>
              </a:rPr>
              <a:t>Contraindications/Precautions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B304F3C-90B1-4139-A035-456AF9978256}"/>
              </a:ext>
            </a:extLst>
          </p:cNvPr>
          <p:cNvSpPr>
            <a:spLocks noGrp="1"/>
          </p:cNvSpPr>
          <p:nvPr>
            <p:ph idx="1"/>
          </p:nvPr>
        </p:nvSpPr>
        <p:spPr>
          <a:xfrm>
            <a:off x="128588" y="1357313"/>
            <a:ext cx="11944350" cy="5357812"/>
          </a:xfrm>
        </p:spPr>
        <p:txBody>
          <a:bodyPr/>
          <a:lstStyle/>
          <a:p>
            <a:pPr>
              <a:buFont typeface="Wingdings" pitchFamily="2" charset="2"/>
              <a:buChar char="ü"/>
            </a:pPr>
            <a:r>
              <a:rPr lang="en-US" dirty="0"/>
              <a:t> </a:t>
            </a:r>
            <a:r>
              <a:rPr lang="en-US" sz="3200" dirty="0">
                <a:solidFill>
                  <a:srgbClr val="7030A0"/>
                </a:solidFill>
                <a:latin typeface="Times New Roman" pitchFamily="18" charset="0"/>
                <a:cs typeface="Times New Roman" pitchFamily="18" charset="0"/>
              </a:rPr>
              <a:t>MAOIs are Pregnancy Risk Category C. </a:t>
            </a:r>
          </a:p>
          <a:p>
            <a:pPr>
              <a:buFont typeface="Wingdings" pitchFamily="2" charset="2"/>
              <a:buChar char="ü"/>
            </a:pPr>
            <a:r>
              <a:rPr lang="en-US" sz="3200" dirty="0">
                <a:solidFill>
                  <a:srgbClr val="7030A0"/>
                </a:solidFill>
                <a:latin typeface="Times New Roman" pitchFamily="18" charset="0"/>
                <a:cs typeface="Times New Roman" pitchFamily="18" charset="0"/>
              </a:rPr>
              <a:t>These medications are contraindicated in clients taking SSRIs and in those with pheochromocytoma, heart failure, cardiovascular and cerebral vascular disease, and severe renal insufficiency. </a:t>
            </a:r>
          </a:p>
          <a:p>
            <a:pPr>
              <a:buFont typeface="Wingdings" pitchFamily="2" charset="2"/>
              <a:buChar char="ü"/>
            </a:pPr>
            <a:r>
              <a:rPr lang="en-US" sz="3200" dirty="0">
                <a:solidFill>
                  <a:srgbClr val="7030A0"/>
                </a:solidFill>
                <a:latin typeface="Times New Roman" pitchFamily="18" charset="0"/>
                <a:cs typeface="Times New Roman" pitchFamily="18" charset="0"/>
              </a:rPr>
              <a:t> Use cautiously in clients with diabetes and seizure disorders or those taking TCAs. </a:t>
            </a:r>
          </a:p>
          <a:p>
            <a:pPr>
              <a:buFont typeface="Wingdings" pitchFamily="2" charset="2"/>
              <a:buChar char="ü"/>
            </a:pPr>
            <a:r>
              <a:rPr lang="en-US" sz="3200" dirty="0">
                <a:solidFill>
                  <a:srgbClr val="7030A0"/>
                </a:solidFill>
                <a:latin typeface="Times New Roman" pitchFamily="18" charset="0"/>
                <a:cs typeface="Times New Roman" pitchFamily="18" charset="0"/>
              </a:rPr>
              <a:t> Transdermal selegiline is contraindicated for clients taking carbamazepine (Tegretol) or oxcarbazepine (Trileptal), which may increase blood levels of the MAOI.</a:t>
            </a:r>
          </a:p>
        </p:txBody>
      </p:sp>
    </p:spTree>
    <p:extLst>
      <p:ext uri="{BB962C8B-B14F-4D97-AF65-F5344CB8AC3E}">
        <p14:creationId xmlns:p14="http://schemas.microsoft.com/office/powerpoint/2010/main" val="28188139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E75686-8A62-4983-9B01-1571B02F72BD}"/>
              </a:ext>
            </a:extLst>
          </p:cNvPr>
          <p:cNvSpPr>
            <a:spLocks noGrp="1"/>
          </p:cNvSpPr>
          <p:nvPr>
            <p:ph type="title"/>
          </p:nvPr>
        </p:nvSpPr>
        <p:spPr>
          <a:xfrm>
            <a:off x="1" y="0"/>
            <a:ext cx="12072938" cy="1128714"/>
          </a:xfrm>
        </p:spPr>
        <p:txBody>
          <a:bodyPr/>
          <a:lstStyle/>
          <a:p>
            <a:r>
              <a:rPr lang="en-US" b="1" dirty="0" smtClean="0">
                <a:solidFill>
                  <a:srgbClr val="7030A0"/>
                </a:solidFill>
                <a:latin typeface="Times New Roman" pitchFamily="18" charset="0"/>
                <a:cs typeface="Times New Roman" pitchFamily="18" charset="0"/>
              </a:rPr>
              <a:t>Selective </a:t>
            </a:r>
            <a:r>
              <a:rPr lang="en-US" b="1" dirty="0">
                <a:solidFill>
                  <a:srgbClr val="7030A0"/>
                </a:solidFill>
                <a:latin typeface="Times New Roman" pitchFamily="18" charset="0"/>
                <a:cs typeface="Times New Roman" pitchFamily="18" charset="0"/>
              </a:rPr>
              <a:t>Serotonin Reuptake Inhibitors (SSRIs)</a:t>
            </a:r>
          </a:p>
        </p:txBody>
      </p:sp>
      <p:sp>
        <p:nvSpPr>
          <p:cNvPr id="3" name="Content Placeholder 2">
            <a:extLst>
              <a:ext uri="{FF2B5EF4-FFF2-40B4-BE49-F238E27FC236}">
                <a16:creationId xmlns="" xmlns:a16="http://schemas.microsoft.com/office/drawing/2014/main" id="{BED60E57-FBAE-4053-A4F8-2B1AB0C7A7F6}"/>
              </a:ext>
            </a:extLst>
          </p:cNvPr>
          <p:cNvSpPr>
            <a:spLocks noGrp="1"/>
          </p:cNvSpPr>
          <p:nvPr>
            <p:ph idx="1"/>
          </p:nvPr>
        </p:nvSpPr>
        <p:spPr>
          <a:xfrm>
            <a:off x="100013" y="1271588"/>
            <a:ext cx="12091987" cy="5586412"/>
          </a:xfrm>
        </p:spPr>
        <p:txBody>
          <a:bodyPr>
            <a:normAutofit lnSpcReduction="10000"/>
          </a:bodyPr>
          <a:lstStyle/>
          <a:p>
            <a:pPr>
              <a:buFont typeface="Wingdings" pitchFamily="2" charset="2"/>
              <a:buChar char="q"/>
            </a:pPr>
            <a:r>
              <a:rPr lang="en-US" sz="3200" dirty="0" smtClean="0">
                <a:solidFill>
                  <a:srgbClr val="7030A0"/>
                </a:solidFill>
                <a:latin typeface="Times New Roman" pitchFamily="18" charset="0"/>
                <a:cs typeface="Times New Roman" pitchFamily="18" charset="0"/>
              </a:rPr>
              <a:t>Fluoxetine </a:t>
            </a:r>
            <a:r>
              <a:rPr lang="en-US" sz="3200" dirty="0">
                <a:solidFill>
                  <a:srgbClr val="7030A0"/>
                </a:solidFill>
                <a:latin typeface="Times New Roman" pitchFamily="18" charset="0"/>
                <a:cs typeface="Times New Roman" pitchFamily="18" charset="0"/>
              </a:rPr>
              <a:t>(Prozac) </a:t>
            </a:r>
          </a:p>
          <a:p>
            <a:pPr>
              <a:buFont typeface="Wingdings" pitchFamily="2" charset="2"/>
              <a:buChar char="q"/>
            </a:pPr>
            <a:r>
              <a:rPr lang="en-US" sz="3200" dirty="0">
                <a:solidFill>
                  <a:srgbClr val="7030A0"/>
                </a:solidFill>
                <a:latin typeface="Times New Roman" pitchFamily="18" charset="0"/>
                <a:cs typeface="Times New Roman" pitchFamily="18" charset="0"/>
              </a:rPr>
              <a:t>Citalopram (Celexa) </a:t>
            </a:r>
          </a:p>
          <a:p>
            <a:pPr>
              <a:buFont typeface="Wingdings" pitchFamily="2" charset="2"/>
              <a:buChar char="q"/>
            </a:pPr>
            <a:r>
              <a:rPr lang="en-US" sz="3200" dirty="0">
                <a:solidFill>
                  <a:srgbClr val="7030A0"/>
                </a:solidFill>
                <a:latin typeface="Times New Roman" pitchFamily="18" charset="0"/>
                <a:cs typeface="Times New Roman" pitchFamily="18" charset="0"/>
              </a:rPr>
              <a:t>Escitalopram oxalate (Lexapro) </a:t>
            </a:r>
          </a:p>
          <a:p>
            <a:pPr>
              <a:buFont typeface="Wingdings" pitchFamily="2" charset="2"/>
              <a:buChar char="q"/>
            </a:pPr>
            <a:r>
              <a:rPr lang="en-US" sz="3200" dirty="0">
                <a:solidFill>
                  <a:srgbClr val="7030A0"/>
                </a:solidFill>
                <a:latin typeface="Times New Roman" pitchFamily="18" charset="0"/>
                <a:cs typeface="Times New Roman" pitchFamily="18" charset="0"/>
              </a:rPr>
              <a:t>Paroxetine (Paxil) </a:t>
            </a:r>
          </a:p>
          <a:p>
            <a:pPr>
              <a:buFont typeface="Wingdings" pitchFamily="2" charset="2"/>
              <a:buChar char="q"/>
            </a:pPr>
            <a:r>
              <a:rPr lang="en-US" sz="3200" dirty="0">
                <a:solidFill>
                  <a:srgbClr val="7030A0"/>
                </a:solidFill>
                <a:latin typeface="Times New Roman" pitchFamily="18" charset="0"/>
                <a:cs typeface="Times New Roman" pitchFamily="18" charset="0"/>
              </a:rPr>
              <a:t>Sertraline (Zoloft)</a:t>
            </a:r>
            <a:endParaRPr lang="en-US" dirty="0">
              <a:solidFill>
                <a:srgbClr val="7030A0"/>
              </a:solidFill>
              <a:latin typeface="Times New Roman" pitchFamily="18" charset="0"/>
              <a:cs typeface="Times New Roman" pitchFamily="18" charset="0"/>
            </a:endParaRPr>
          </a:p>
          <a:p>
            <a:pPr marL="0" indent="0">
              <a:buNone/>
            </a:pPr>
            <a:r>
              <a:rPr lang="en-US" b="1" dirty="0" smtClean="0">
                <a:solidFill>
                  <a:srgbClr val="00B050"/>
                </a:solidFill>
                <a:latin typeface="Times New Roman" pitchFamily="18" charset="0"/>
                <a:cs typeface="Times New Roman" pitchFamily="18" charset="0"/>
              </a:rPr>
              <a:t>		Pharmacodynamics </a:t>
            </a:r>
            <a:endParaRPr lang="en-US" b="1" dirty="0">
              <a:solidFill>
                <a:srgbClr val="00B050"/>
              </a:solidFill>
              <a:latin typeface="Times New Roman" pitchFamily="18" charset="0"/>
              <a:cs typeface="Times New Roman" pitchFamily="18" charset="0"/>
            </a:endParaRPr>
          </a:p>
          <a:p>
            <a:pPr>
              <a:buFont typeface="Wingdings" pitchFamily="2" charset="2"/>
              <a:buChar char="ü"/>
            </a:pPr>
            <a:r>
              <a:rPr lang="en-US" sz="3200" dirty="0">
                <a:solidFill>
                  <a:srgbClr val="7030A0"/>
                </a:solidFill>
                <a:latin typeface="Times New Roman" pitchFamily="18" charset="0"/>
                <a:cs typeface="Times New Roman" pitchFamily="18" charset="0"/>
              </a:rPr>
              <a:t>SSRI inhibit the reuptake of only serotonin at the part of the amine pump that is specifically for reuptake of serotonin.</a:t>
            </a:r>
          </a:p>
          <a:p>
            <a:pPr>
              <a:buFont typeface="Wingdings" pitchFamily="2" charset="2"/>
              <a:buChar char="ü"/>
            </a:pPr>
            <a:r>
              <a:rPr lang="en-US" sz="3200" dirty="0">
                <a:solidFill>
                  <a:srgbClr val="7030A0"/>
                </a:solidFill>
                <a:latin typeface="Times New Roman" pitchFamily="18" charset="0"/>
                <a:cs typeface="Times New Roman" pitchFamily="18" charset="0"/>
              </a:rPr>
              <a:t>This explains why these drugs have lesser unwanted effects compared to TCAs.</a:t>
            </a:r>
          </a:p>
          <a:p>
            <a:pPr>
              <a:buFont typeface="Wingdings" pitchFamily="2" charset="2"/>
              <a:buChar char="ü"/>
            </a:pPr>
            <a:r>
              <a:rPr lang="en-US" sz="3200" dirty="0">
                <a:solidFill>
                  <a:srgbClr val="7030A0"/>
                </a:solidFill>
                <a:latin typeface="Times New Roman" pitchFamily="18" charset="0"/>
                <a:cs typeface="Times New Roman" pitchFamily="18" charset="0"/>
              </a:rPr>
              <a:t> the drug of choice for Depression.</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9543227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92F51-283D-426B-BCC9-D96360C03E1F}"/>
              </a:ext>
            </a:extLst>
          </p:cNvPr>
          <p:cNvSpPr>
            <a:spLocks noGrp="1"/>
          </p:cNvSpPr>
          <p:nvPr>
            <p:ph type="title"/>
          </p:nvPr>
        </p:nvSpPr>
        <p:spPr>
          <a:xfrm>
            <a:off x="142875" y="100013"/>
            <a:ext cx="11210925" cy="1042987"/>
          </a:xfrm>
        </p:spPr>
        <p:txBody>
          <a:bodyPr>
            <a:normAutofit/>
          </a:bodyPr>
          <a:lstStyle/>
          <a:p>
            <a:r>
              <a:rPr lang="en-US" b="1" dirty="0">
                <a:solidFill>
                  <a:srgbClr val="FF0000"/>
                </a:solidFill>
                <a:latin typeface="Times New Roman" pitchFamily="18" charset="0"/>
                <a:ea typeface="+mn-ea"/>
                <a:cs typeface="Times New Roman" pitchFamily="18" charset="0"/>
              </a:rPr>
              <a:t>Therapeutic Uses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B3B2070-047F-425F-87BF-F9F6EAFAC7D7}"/>
              </a:ext>
            </a:extLst>
          </p:cNvPr>
          <p:cNvSpPr>
            <a:spLocks noGrp="1"/>
          </p:cNvSpPr>
          <p:nvPr>
            <p:ph idx="1"/>
          </p:nvPr>
        </p:nvSpPr>
        <p:spPr>
          <a:xfrm>
            <a:off x="200025" y="1514475"/>
            <a:ext cx="11815763" cy="5200650"/>
          </a:xfrm>
        </p:spPr>
        <p:txBody>
          <a:bodyPr/>
          <a:lstStyle/>
          <a:p>
            <a:pPr>
              <a:buFont typeface="Wingdings" pitchFamily="2" charset="2"/>
              <a:buChar char="q"/>
            </a:pPr>
            <a:r>
              <a:rPr lang="en-US" dirty="0"/>
              <a:t> </a:t>
            </a:r>
            <a:r>
              <a:rPr lang="en-US" sz="3200" dirty="0">
                <a:solidFill>
                  <a:srgbClr val="7030A0"/>
                </a:solidFill>
                <a:latin typeface="Times New Roman" pitchFamily="18" charset="0"/>
                <a:cs typeface="Times New Roman" pitchFamily="18" charset="0"/>
              </a:rPr>
              <a:t>Major depression </a:t>
            </a:r>
          </a:p>
          <a:p>
            <a:pPr>
              <a:buFont typeface="Wingdings" pitchFamily="2" charset="2"/>
              <a:buChar char="q"/>
            </a:pPr>
            <a:r>
              <a:rPr lang="en-US" sz="3200" dirty="0">
                <a:solidFill>
                  <a:srgbClr val="7030A0"/>
                </a:solidFill>
                <a:latin typeface="Times New Roman" pitchFamily="18" charset="0"/>
                <a:cs typeface="Times New Roman" pitchFamily="18" charset="0"/>
              </a:rPr>
              <a:t>Obsessive compulsive disorders (OCD) </a:t>
            </a:r>
          </a:p>
          <a:p>
            <a:pPr>
              <a:buFont typeface="Wingdings" pitchFamily="2" charset="2"/>
              <a:buChar char="q"/>
            </a:pPr>
            <a:r>
              <a:rPr lang="en-US" sz="3200" dirty="0">
                <a:solidFill>
                  <a:srgbClr val="7030A0"/>
                </a:solidFill>
                <a:latin typeface="Times New Roman" pitchFamily="18" charset="0"/>
                <a:cs typeface="Times New Roman" pitchFamily="18" charset="0"/>
              </a:rPr>
              <a:t>Bulimia nervosa </a:t>
            </a:r>
          </a:p>
          <a:p>
            <a:pPr>
              <a:buFont typeface="Wingdings" pitchFamily="2" charset="2"/>
              <a:buChar char="q"/>
            </a:pPr>
            <a:r>
              <a:rPr lang="en-US" sz="3200" dirty="0">
                <a:solidFill>
                  <a:srgbClr val="7030A0"/>
                </a:solidFill>
                <a:latin typeface="Times New Roman" pitchFamily="18" charset="0"/>
                <a:cs typeface="Times New Roman" pitchFamily="18" charset="0"/>
              </a:rPr>
              <a:t> Premenstrual dysphoric disorders </a:t>
            </a:r>
          </a:p>
          <a:p>
            <a:pPr>
              <a:buFont typeface="Wingdings" pitchFamily="2" charset="2"/>
              <a:buChar char="q"/>
            </a:pPr>
            <a:r>
              <a:rPr lang="en-US" sz="3200" dirty="0">
                <a:solidFill>
                  <a:srgbClr val="7030A0"/>
                </a:solidFill>
                <a:latin typeface="Times New Roman" pitchFamily="18" charset="0"/>
                <a:cs typeface="Times New Roman" pitchFamily="18" charset="0"/>
              </a:rPr>
              <a:t> Panic disorders </a:t>
            </a:r>
          </a:p>
          <a:p>
            <a:pPr>
              <a:buFont typeface="Wingdings" pitchFamily="2" charset="2"/>
              <a:buChar char="q"/>
            </a:pPr>
            <a:r>
              <a:rPr lang="en-US" sz="3200" dirty="0">
                <a:solidFill>
                  <a:srgbClr val="7030A0"/>
                </a:solidFill>
                <a:latin typeface="Times New Roman" pitchFamily="18" charset="0"/>
                <a:cs typeface="Times New Roman" pitchFamily="18" charset="0"/>
              </a:rPr>
              <a:t> Posttraumatic disorder (PTSD)</a:t>
            </a:r>
          </a:p>
        </p:txBody>
      </p:sp>
    </p:spTree>
    <p:extLst>
      <p:ext uri="{BB962C8B-B14F-4D97-AF65-F5344CB8AC3E}">
        <p14:creationId xmlns:p14="http://schemas.microsoft.com/office/powerpoint/2010/main" val="883825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23F87-F399-4D53-961A-6C801153F389}"/>
              </a:ext>
            </a:extLst>
          </p:cNvPr>
          <p:cNvSpPr>
            <a:spLocks noGrp="1"/>
          </p:cNvSpPr>
          <p:nvPr>
            <p:ph type="title"/>
          </p:nvPr>
        </p:nvSpPr>
        <p:spPr>
          <a:xfrm>
            <a:off x="114300" y="1"/>
            <a:ext cx="11239500" cy="1400174"/>
          </a:xfrm>
        </p:spPr>
        <p:txBody>
          <a:bodyPr>
            <a:normAutofit/>
          </a:bodyPr>
          <a:lstStyle/>
          <a:p>
            <a:r>
              <a:rPr lang="en-US" sz="4800" b="1" dirty="0">
                <a:solidFill>
                  <a:srgbClr val="FF0000"/>
                </a:solidFill>
                <a:latin typeface="Times New Roman" pitchFamily="18" charset="0"/>
                <a:cs typeface="Times New Roman" pitchFamily="18" charset="0"/>
              </a:rPr>
              <a:t>P</a:t>
            </a:r>
            <a:r>
              <a:rPr lang="en-US" sz="4800" b="1" dirty="0" smtClean="0">
                <a:solidFill>
                  <a:srgbClr val="FF0000"/>
                </a:solidFill>
                <a:latin typeface="Times New Roman" pitchFamily="18" charset="0"/>
                <a:cs typeface="Times New Roman" pitchFamily="18" charset="0"/>
              </a:rPr>
              <a:t>harmacokinetics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6FE77C4-0486-4D3E-A95B-AAB7B3ECF507}"/>
              </a:ext>
            </a:extLst>
          </p:cNvPr>
          <p:cNvSpPr>
            <a:spLocks noGrp="1"/>
          </p:cNvSpPr>
          <p:nvPr>
            <p:ph idx="1"/>
          </p:nvPr>
        </p:nvSpPr>
        <p:spPr>
          <a:xfrm>
            <a:off x="157163" y="1428750"/>
            <a:ext cx="11901487" cy="5314950"/>
          </a:xfrm>
        </p:spPr>
        <p:txBody>
          <a:bodyPr>
            <a:normAutofit/>
          </a:bodyPr>
          <a:lstStyle/>
          <a:p>
            <a:pPr>
              <a:buFont typeface="Wingdings" pitchFamily="2" charset="2"/>
              <a:buChar char="§"/>
            </a:pPr>
            <a:r>
              <a:rPr lang="en-US" sz="3200" dirty="0">
                <a:solidFill>
                  <a:srgbClr val="7030A0"/>
                </a:solidFill>
                <a:latin typeface="Times New Roman" pitchFamily="18" charset="0"/>
                <a:cs typeface="Times New Roman" pitchFamily="18" charset="0"/>
              </a:rPr>
              <a:t>SSRIs are well absorbed orally</a:t>
            </a:r>
          </a:p>
          <a:p>
            <a:pPr>
              <a:buFont typeface="Wingdings" pitchFamily="2" charset="2"/>
              <a:buChar char="§"/>
            </a:pPr>
            <a:r>
              <a:rPr lang="en-US" sz="3200" dirty="0">
                <a:solidFill>
                  <a:srgbClr val="7030A0"/>
                </a:solidFill>
                <a:latin typeface="Times New Roman" pitchFamily="18" charset="0"/>
                <a:cs typeface="Times New Roman" pitchFamily="18" charset="0"/>
              </a:rPr>
              <a:t>Wide distribution and half life of fifteen to 24 hour but fluoxetine has a half life of 24 to ninety six hours.</a:t>
            </a:r>
          </a:p>
          <a:p>
            <a:pPr>
              <a:buFont typeface="Wingdings" pitchFamily="2" charset="2"/>
              <a:buChar char="§"/>
            </a:pPr>
            <a:r>
              <a:rPr lang="en-US" sz="3200" dirty="0">
                <a:solidFill>
                  <a:srgbClr val="7030A0"/>
                </a:solidFill>
                <a:latin typeface="Times New Roman" pitchFamily="18" charset="0"/>
                <a:cs typeface="Times New Roman" pitchFamily="18" charset="0"/>
              </a:rPr>
              <a:t>They achieve effects within 2 to 4 weeks.</a:t>
            </a:r>
          </a:p>
          <a:p>
            <a:pPr>
              <a:buFont typeface="Wingdings" pitchFamily="2" charset="2"/>
              <a:buChar char="§"/>
            </a:pPr>
            <a:r>
              <a:rPr lang="en-US" sz="3200" b="1" dirty="0">
                <a:solidFill>
                  <a:srgbClr val="7030A0"/>
                </a:solidFill>
                <a:latin typeface="Times New Roman" pitchFamily="18" charset="0"/>
                <a:cs typeface="Times New Roman" pitchFamily="18" charset="0"/>
              </a:rPr>
              <a:t>Paroxetine</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fluoxetine</a:t>
            </a:r>
            <a:r>
              <a:rPr lang="en-US" sz="3200" dirty="0">
                <a:solidFill>
                  <a:srgbClr val="7030A0"/>
                </a:solidFill>
                <a:latin typeface="Times New Roman" pitchFamily="18" charset="0"/>
                <a:cs typeface="Times New Roman" pitchFamily="18" charset="0"/>
              </a:rPr>
              <a:t> are not used with TCAs since they inhibit TCA hepatic metabolism</a:t>
            </a:r>
          </a:p>
          <a:p>
            <a:pPr>
              <a:buFont typeface="Wingdings" pitchFamily="2" charset="2"/>
              <a:buChar char="§"/>
            </a:pPr>
            <a:r>
              <a:rPr lang="en-US" sz="3200" b="1" dirty="0">
                <a:solidFill>
                  <a:srgbClr val="7030A0"/>
                </a:solidFill>
                <a:latin typeface="Times New Roman" pitchFamily="18" charset="0"/>
                <a:cs typeface="Times New Roman" pitchFamily="18" charset="0"/>
              </a:rPr>
              <a:t>Unwanted effects</a:t>
            </a:r>
          </a:p>
          <a:p>
            <a:pPr marL="0" indent="0">
              <a:buNone/>
            </a:pPr>
            <a:r>
              <a:rPr lang="en-US" sz="3200" dirty="0">
                <a:solidFill>
                  <a:srgbClr val="7030A0"/>
                </a:solidFill>
                <a:latin typeface="Times New Roman" pitchFamily="18" charset="0"/>
                <a:cs typeface="Times New Roman" pitchFamily="18" charset="0"/>
              </a:rPr>
              <a:t>This include nausea and vomiting, diarrhea, agitation, anorgasmia priapism.</a:t>
            </a:r>
          </a:p>
        </p:txBody>
      </p:sp>
    </p:spTree>
    <p:extLst>
      <p:ext uri="{BB962C8B-B14F-4D97-AF65-F5344CB8AC3E}">
        <p14:creationId xmlns:p14="http://schemas.microsoft.com/office/powerpoint/2010/main" val="24949893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356C2-35E2-46E7-9011-96F1F48FCA3A}"/>
              </a:ext>
            </a:extLst>
          </p:cNvPr>
          <p:cNvSpPr>
            <a:spLocks noGrp="1"/>
          </p:cNvSpPr>
          <p:nvPr>
            <p:ph type="title"/>
          </p:nvPr>
        </p:nvSpPr>
        <p:spPr>
          <a:xfrm>
            <a:off x="200025" y="1"/>
            <a:ext cx="11153775" cy="1343024"/>
          </a:xfrm>
        </p:spPr>
        <p:txBody>
          <a:bodyPr>
            <a:normAutofit/>
          </a:bodyPr>
          <a:lstStyle/>
          <a:p>
            <a:r>
              <a:rPr lang="en-US" sz="4800" b="1" dirty="0">
                <a:solidFill>
                  <a:srgbClr val="FF0000"/>
                </a:solidFill>
                <a:latin typeface="Times New Roman" pitchFamily="18" charset="0"/>
                <a:cs typeface="Times New Roman" pitchFamily="18" charset="0"/>
              </a:rPr>
              <a:t>Drug interaction</a:t>
            </a:r>
          </a:p>
        </p:txBody>
      </p:sp>
      <p:sp>
        <p:nvSpPr>
          <p:cNvPr id="3" name="Content Placeholder 2">
            <a:extLst>
              <a:ext uri="{FF2B5EF4-FFF2-40B4-BE49-F238E27FC236}">
                <a16:creationId xmlns="" xmlns:a16="http://schemas.microsoft.com/office/drawing/2014/main" id="{C42FE327-D2B2-40B6-9EF2-1E8562BBA1CC}"/>
              </a:ext>
            </a:extLst>
          </p:cNvPr>
          <p:cNvSpPr>
            <a:spLocks noGrp="1"/>
          </p:cNvSpPr>
          <p:nvPr>
            <p:ph idx="1"/>
          </p:nvPr>
        </p:nvSpPr>
        <p:spPr>
          <a:xfrm>
            <a:off x="142875" y="1271588"/>
            <a:ext cx="11915775" cy="5429250"/>
          </a:xfrm>
        </p:spPr>
        <p:txBody>
          <a:bodyPr>
            <a:normAutofit/>
          </a:bodyPr>
          <a:lstStyle/>
          <a:p>
            <a:pPr>
              <a:lnSpc>
                <a:spcPct val="100000"/>
              </a:lnSpc>
              <a:buFont typeface="Wingdings" pitchFamily="2" charset="2"/>
              <a:buChar char="§"/>
            </a:pPr>
            <a:r>
              <a:rPr lang="en-US" sz="3200" dirty="0">
                <a:solidFill>
                  <a:srgbClr val="7030A0"/>
                </a:solidFill>
                <a:latin typeface="Times New Roman" pitchFamily="18" charset="0"/>
                <a:cs typeface="Times New Roman" pitchFamily="18" charset="0"/>
              </a:rPr>
              <a:t>MAOIs, TCAs, and St. John’s wort increase the risk of serotonin syndrome. </a:t>
            </a:r>
          </a:p>
          <a:p>
            <a:pPr>
              <a:lnSpc>
                <a:spcPct val="100000"/>
              </a:lnSpc>
              <a:buFont typeface="Wingdings" pitchFamily="2" charset="2"/>
              <a:buChar char="§"/>
            </a:pPr>
            <a:r>
              <a:rPr lang="en-US" sz="3200" dirty="0">
                <a:solidFill>
                  <a:srgbClr val="7030A0"/>
                </a:solidFill>
                <a:latin typeface="Times New Roman" pitchFamily="18" charset="0"/>
                <a:cs typeface="Times New Roman" pitchFamily="18" charset="0"/>
              </a:rPr>
              <a:t>Fluoxetine can displace warfarin (Coumadin) from bound protein and result in increased warfarin levels.</a:t>
            </a:r>
          </a:p>
          <a:p>
            <a:pPr>
              <a:lnSpc>
                <a:spcPct val="100000"/>
              </a:lnSpc>
              <a:buFont typeface="Wingdings" pitchFamily="2" charset="2"/>
              <a:buChar char="§"/>
            </a:pPr>
            <a:r>
              <a:rPr lang="en-US" sz="3200" dirty="0">
                <a:solidFill>
                  <a:srgbClr val="7030A0"/>
                </a:solidFill>
                <a:latin typeface="Times New Roman" pitchFamily="18" charset="0"/>
                <a:cs typeface="Times New Roman" pitchFamily="18" charset="0"/>
              </a:rPr>
              <a:t> Fluoxetine can increase the levels of tricyclic antidepressants and lithium.</a:t>
            </a:r>
          </a:p>
          <a:p>
            <a:pPr>
              <a:lnSpc>
                <a:spcPct val="100000"/>
              </a:lnSpc>
              <a:buFont typeface="Wingdings" pitchFamily="2" charset="2"/>
              <a:buChar char="§"/>
            </a:pPr>
            <a:r>
              <a:rPr lang="en-US" sz="3200" dirty="0">
                <a:solidFill>
                  <a:srgbClr val="7030A0"/>
                </a:solidFill>
                <a:latin typeface="Times New Roman" pitchFamily="18" charset="0"/>
                <a:cs typeface="Times New Roman" pitchFamily="18" charset="0"/>
              </a:rPr>
              <a:t> Fluoxetine suppresses platelet aggregation and thus increases the risk of bleeding when used concurrently with NSAIDs and anticoagulants.</a:t>
            </a:r>
          </a:p>
          <a:p>
            <a:pPr marL="0" indent="0">
              <a:buNone/>
            </a:pPr>
            <a:endParaRPr lang="en-US" sz="3200" dirty="0">
              <a:solidFill>
                <a:srgbClr val="7030A0"/>
              </a:solidFill>
              <a:latin typeface="Times New Roman" pitchFamily="18" charset="0"/>
              <a:cs typeface="Times New Roman" pitchFamily="18" charset="0"/>
            </a:endParaRPr>
          </a:p>
          <a:p>
            <a:pPr>
              <a:buFont typeface="Wingdings" pitchFamily="2" charset="2"/>
              <a:buChar char="§"/>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480208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5AC6B-CEC2-4B17-B535-D377048CA380}"/>
              </a:ext>
            </a:extLst>
          </p:cNvPr>
          <p:cNvSpPr>
            <a:spLocks noGrp="1"/>
          </p:cNvSpPr>
          <p:nvPr>
            <p:ph type="title"/>
          </p:nvPr>
        </p:nvSpPr>
        <p:spPr>
          <a:xfrm>
            <a:off x="171450" y="100014"/>
            <a:ext cx="11901488" cy="1257300"/>
          </a:xfrm>
        </p:spPr>
        <p:txBody>
          <a:bodyPr>
            <a:normAutofit/>
          </a:bodyPr>
          <a:lstStyle/>
          <a:p>
            <a:r>
              <a:rPr lang="en-US" sz="4800" b="1" dirty="0" smtClean="0">
                <a:solidFill>
                  <a:srgbClr val="FF0000"/>
                </a:solidFill>
                <a:latin typeface="Times New Roman" pitchFamily="18" charset="0"/>
                <a:cs typeface="Times New Roman" pitchFamily="18" charset="0"/>
              </a:rPr>
              <a:t>Second </a:t>
            </a:r>
            <a:r>
              <a:rPr lang="en-US" sz="4800" b="1" dirty="0">
                <a:solidFill>
                  <a:srgbClr val="FF0000"/>
                </a:solidFill>
                <a:latin typeface="Times New Roman" pitchFamily="18" charset="0"/>
                <a:cs typeface="Times New Roman" pitchFamily="18" charset="0"/>
              </a:rPr>
              <a:t>G</a:t>
            </a:r>
            <a:r>
              <a:rPr lang="en-US" sz="4800" b="1" dirty="0" smtClean="0">
                <a:solidFill>
                  <a:srgbClr val="FF0000"/>
                </a:solidFill>
                <a:latin typeface="Times New Roman" pitchFamily="18" charset="0"/>
                <a:cs typeface="Times New Roman" pitchFamily="18" charset="0"/>
              </a:rPr>
              <a:t>eneration </a:t>
            </a:r>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ntidepressants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D769021-2717-4ECF-8217-48126852C006}"/>
              </a:ext>
            </a:extLst>
          </p:cNvPr>
          <p:cNvSpPr>
            <a:spLocks noGrp="1"/>
          </p:cNvSpPr>
          <p:nvPr>
            <p:ph idx="1"/>
          </p:nvPr>
        </p:nvSpPr>
        <p:spPr>
          <a:xfrm>
            <a:off x="171450" y="1300162"/>
            <a:ext cx="12020550" cy="5443537"/>
          </a:xfrm>
        </p:spPr>
        <p:txBody>
          <a:bodyPr/>
          <a:lstStyle/>
          <a:p>
            <a:pPr marL="0" indent="0">
              <a:buNone/>
            </a:pP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Newer </a:t>
            </a:r>
            <a:endParaRPr lang="en-US" sz="32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 Fewer side effects than tricyclic but not superior in overall efficacy or onset of action.</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Examples </a:t>
            </a:r>
            <a:r>
              <a:rPr lang="en-US" sz="3200" b="1" dirty="0">
                <a:solidFill>
                  <a:srgbClr val="7030A0"/>
                </a:solidFill>
                <a:latin typeface="Times New Roman" pitchFamily="18" charset="0"/>
                <a:cs typeface="Times New Roman" pitchFamily="18" charset="0"/>
              </a:rPr>
              <a:t>are</a:t>
            </a:r>
          </a:p>
          <a:p>
            <a:pPr>
              <a:buFont typeface="Wingdings" pitchFamily="2" charset="2"/>
              <a:buChar char="Ø"/>
            </a:pPr>
            <a:r>
              <a:rPr lang="en-US" sz="3200" dirty="0">
                <a:solidFill>
                  <a:srgbClr val="7030A0"/>
                </a:solidFill>
                <a:latin typeface="Times New Roman" pitchFamily="18" charset="0"/>
                <a:cs typeface="Times New Roman" pitchFamily="18" charset="0"/>
              </a:rPr>
              <a:t>Trazodone, </a:t>
            </a:r>
          </a:p>
          <a:p>
            <a:pPr>
              <a:buFont typeface="Wingdings" pitchFamily="2" charset="2"/>
              <a:buChar char="Ø"/>
            </a:pPr>
            <a:r>
              <a:rPr lang="en-US" sz="3200" dirty="0">
                <a:solidFill>
                  <a:srgbClr val="7030A0"/>
                </a:solidFill>
                <a:latin typeface="Times New Roman" pitchFamily="18" charset="0"/>
                <a:cs typeface="Times New Roman" pitchFamily="18" charset="0"/>
              </a:rPr>
              <a:t>Bupropion</a:t>
            </a:r>
          </a:p>
          <a:p>
            <a:pPr>
              <a:buFont typeface="Wingdings" pitchFamily="2" charset="2"/>
              <a:buChar char="Ø"/>
            </a:pPr>
            <a:r>
              <a:rPr lang="en-US" sz="3200" dirty="0">
                <a:solidFill>
                  <a:srgbClr val="7030A0"/>
                </a:solidFill>
                <a:latin typeface="Times New Roman" pitchFamily="18" charset="0"/>
                <a:cs typeface="Times New Roman" pitchFamily="18" charset="0"/>
              </a:rPr>
              <a:t>Duloxetine</a:t>
            </a:r>
          </a:p>
          <a:p>
            <a:pPr marL="0" indent="0">
              <a:buNone/>
            </a:pPr>
            <a:endParaRPr lang="en-US" dirty="0"/>
          </a:p>
          <a:p>
            <a:endParaRPr lang="en-US" dirty="0"/>
          </a:p>
        </p:txBody>
      </p:sp>
    </p:spTree>
    <p:extLst>
      <p:ext uri="{BB962C8B-B14F-4D97-AF65-F5344CB8AC3E}">
        <p14:creationId xmlns:p14="http://schemas.microsoft.com/office/powerpoint/2010/main" val="40784325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A4138B-96A9-4C0D-A109-8D0CCDF70E14}"/>
              </a:ext>
            </a:extLst>
          </p:cNvPr>
          <p:cNvSpPr>
            <a:spLocks noGrp="1"/>
          </p:cNvSpPr>
          <p:nvPr>
            <p:ph type="title"/>
          </p:nvPr>
        </p:nvSpPr>
        <p:spPr>
          <a:xfrm>
            <a:off x="214313" y="142875"/>
            <a:ext cx="11139487" cy="1547813"/>
          </a:xfrm>
        </p:spPr>
        <p:txBody>
          <a:bodyPr/>
          <a:lstStyle/>
          <a:p>
            <a:r>
              <a:rPr lang="en-US" dirty="0"/>
              <a:t>     </a:t>
            </a:r>
            <a:r>
              <a:rPr lang="en-US" dirty="0" smtClean="0"/>
              <a:t> </a:t>
            </a:r>
            <a:r>
              <a:rPr lang="en-US" sz="5400" b="1" dirty="0">
                <a:solidFill>
                  <a:srgbClr val="FF0000"/>
                </a:solidFill>
                <a:latin typeface="Times New Roman" pitchFamily="18" charset="0"/>
                <a:cs typeface="Times New Roman" pitchFamily="18" charset="0"/>
              </a:rPr>
              <a:t>P</a:t>
            </a:r>
            <a:r>
              <a:rPr lang="en-US" sz="5400" b="1" dirty="0" smtClean="0">
                <a:solidFill>
                  <a:srgbClr val="FF0000"/>
                </a:solidFill>
                <a:latin typeface="Times New Roman" pitchFamily="18" charset="0"/>
                <a:cs typeface="Times New Roman" pitchFamily="18" charset="0"/>
              </a:rPr>
              <a:t>harmacokinetics</a:t>
            </a:r>
            <a:r>
              <a:rPr lang="en-US" sz="4800" b="1" dirty="0" smtClean="0">
                <a:latin typeface="Times New Roman" pitchFamily="18" charset="0"/>
                <a:cs typeface="Times New Roman" pitchFamily="18" charset="0"/>
              </a:rPr>
              <a:t> </a:t>
            </a:r>
            <a:endParaRPr lang="en-US" sz="4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0CF0A1A-D745-4C0D-8109-6D7488621FA5}"/>
              </a:ext>
            </a:extLst>
          </p:cNvPr>
          <p:cNvSpPr>
            <a:spLocks noGrp="1"/>
          </p:cNvSpPr>
          <p:nvPr>
            <p:ph idx="1"/>
          </p:nvPr>
        </p:nvSpPr>
        <p:spPr>
          <a:xfrm>
            <a:off x="114300" y="1514474"/>
            <a:ext cx="11958638" cy="5343525"/>
          </a:xfrm>
        </p:spPr>
        <p:txBody>
          <a:bodyPr>
            <a:normAutofit lnSpcReduction="10000"/>
          </a:bodyPr>
          <a:lstStyle/>
          <a:p>
            <a:r>
              <a:rPr lang="en-US" dirty="0">
                <a:solidFill>
                  <a:srgbClr val="7030A0"/>
                </a:solidFill>
                <a:latin typeface="Times New Roman" pitchFamily="18" charset="0"/>
                <a:cs typeface="Times New Roman" pitchFamily="18" charset="0"/>
              </a:rPr>
              <a:t>Pharmacokinetics is the process by which the body, sick or well, handles and affects the drug</a:t>
            </a:r>
            <a:r>
              <a:rPr lang="en-US" dirty="0" smtClean="0">
                <a:solidFill>
                  <a:srgbClr val="7030A0"/>
                </a:solidFill>
                <a:latin typeface="Times New Roman" pitchFamily="18" charset="0"/>
                <a:cs typeface="Times New Roman" pitchFamily="18" charset="0"/>
              </a:rPr>
              <a:t>.</a:t>
            </a:r>
            <a:r>
              <a:rPr lang="en-US" dirty="0"/>
              <a:t> </a:t>
            </a:r>
            <a:r>
              <a:rPr lang="en-US" dirty="0" smtClean="0">
                <a:solidFill>
                  <a:srgbClr val="7030A0"/>
                </a:solidFill>
                <a:latin typeface="Times New Roman" pitchFamily="18" charset="0"/>
                <a:cs typeface="Times New Roman" pitchFamily="18" charset="0"/>
              </a:rPr>
              <a:t>Or</a:t>
            </a:r>
            <a:r>
              <a:rPr lang="en-US" dirty="0" smtClean="0"/>
              <a:t> </a:t>
            </a:r>
            <a:r>
              <a:rPr lang="en-US" i="1" dirty="0" smtClean="0">
                <a:solidFill>
                  <a:srgbClr val="7030A0"/>
                </a:solidFill>
                <a:latin typeface="Times New Roman" pitchFamily="18" charset="0"/>
                <a:cs typeface="Times New Roman" pitchFamily="18" charset="0"/>
              </a:rPr>
              <a:t>is the </a:t>
            </a:r>
            <a:r>
              <a:rPr lang="en-US" i="1" dirty="0">
                <a:solidFill>
                  <a:srgbClr val="7030A0"/>
                </a:solidFill>
                <a:latin typeface="Times New Roman" pitchFamily="18" charset="0"/>
                <a:cs typeface="Times New Roman" pitchFamily="18" charset="0"/>
              </a:rPr>
              <a:t>study of the bodily absorption, distribution, metabolism, and excretion of drugs.</a:t>
            </a:r>
            <a:endParaRPr lang="en-US" i="1" dirty="0">
              <a:solidFill>
                <a:srgbClr val="7030A0"/>
              </a:solidFill>
              <a:latin typeface="Times New Roman" pitchFamily="18" charset="0"/>
              <a:cs typeface="Times New Roman" pitchFamily="18" charset="0"/>
            </a:endParaRPr>
          </a:p>
          <a:p>
            <a:pPr marL="0" indent="0">
              <a:buNone/>
            </a:pPr>
            <a:r>
              <a:rPr lang="en-US" dirty="0" smtClean="0">
                <a:solidFill>
                  <a:srgbClr val="7030A0"/>
                </a:solidFill>
                <a:latin typeface="Times New Roman" pitchFamily="18" charset="0"/>
                <a:cs typeface="Times New Roman" pitchFamily="18" charset="0"/>
              </a:rPr>
              <a:t>	</a:t>
            </a:r>
            <a:r>
              <a:rPr lang="en-US" b="1" i="1" dirty="0" smtClean="0">
                <a:solidFill>
                  <a:srgbClr val="7030A0"/>
                </a:solidFill>
                <a:latin typeface="Times New Roman" pitchFamily="18" charset="0"/>
                <a:cs typeface="Times New Roman" pitchFamily="18" charset="0"/>
              </a:rPr>
              <a:t>It </a:t>
            </a:r>
            <a:r>
              <a:rPr lang="en-US" b="1" i="1" dirty="0">
                <a:solidFill>
                  <a:srgbClr val="7030A0"/>
                </a:solidFill>
                <a:latin typeface="Times New Roman" pitchFamily="18" charset="0"/>
                <a:cs typeface="Times New Roman" pitchFamily="18" charset="0"/>
              </a:rPr>
              <a:t>is characterized by four processes </a:t>
            </a:r>
          </a:p>
          <a:p>
            <a:pPr marL="0" indent="0">
              <a:buNone/>
            </a:pPr>
            <a:r>
              <a:rPr lang="en-US" b="1" dirty="0" smtClean="0">
                <a:solidFill>
                  <a:srgbClr val="7030A0"/>
                </a:solidFill>
                <a:latin typeface="Times New Roman" pitchFamily="18" charset="0"/>
                <a:cs typeface="Times New Roman" pitchFamily="18" charset="0"/>
              </a:rPr>
              <a:t>1) A</a:t>
            </a:r>
            <a:r>
              <a:rPr lang="en-US" b="1" dirty="0" smtClean="0">
                <a:solidFill>
                  <a:srgbClr val="7030A0"/>
                </a:solidFill>
                <a:latin typeface="Times New Roman" pitchFamily="18" charset="0"/>
                <a:cs typeface="Times New Roman" pitchFamily="18" charset="0"/>
              </a:rPr>
              <a:t>bsorption</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;This is the process by which a drug is transferred from the site of administration into the circulating fluids of the body e.g. Blood and lymph.</a:t>
            </a:r>
          </a:p>
          <a:p>
            <a:pPr marL="0" indent="0">
              <a:buNone/>
            </a:pPr>
            <a:r>
              <a:rPr lang="en-US" dirty="0" smtClean="0">
                <a:solidFill>
                  <a:srgbClr val="7030A0"/>
                </a:solidFill>
                <a:latin typeface="Times New Roman" pitchFamily="18" charset="0"/>
                <a:cs typeface="Times New Roman" pitchFamily="18" charset="0"/>
              </a:rPr>
              <a:t>2) The </a:t>
            </a:r>
            <a:r>
              <a:rPr lang="en-US" dirty="0">
                <a:solidFill>
                  <a:srgbClr val="7030A0"/>
                </a:solidFill>
                <a:latin typeface="Times New Roman" pitchFamily="18" charset="0"/>
                <a:cs typeface="Times New Roman" pitchFamily="18" charset="0"/>
              </a:rPr>
              <a:t>rate of absorption is vital because it determines when the drug is available to exert its action.</a:t>
            </a:r>
          </a:p>
          <a:p>
            <a:pPr marL="0" indent="0">
              <a:buNone/>
            </a:pPr>
            <a:r>
              <a:rPr lang="en-US" b="1" dirty="0" smtClean="0">
                <a:solidFill>
                  <a:srgbClr val="7030A0"/>
                </a:solidFill>
                <a:latin typeface="Times New Roman" pitchFamily="18" charset="0"/>
                <a:cs typeface="Times New Roman" pitchFamily="18" charset="0"/>
              </a:rPr>
              <a:t>3) Bioavailability</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This is the fraction extent to which a dose of  drug reaches its site of action .</a:t>
            </a:r>
            <a:r>
              <a:rPr lang="en-US" b="1" dirty="0">
                <a:solidFill>
                  <a:srgbClr val="7030A0"/>
                </a:solidFill>
                <a:latin typeface="Times New Roman" pitchFamily="18" charset="0"/>
                <a:cs typeface="Times New Roman" pitchFamily="18" charset="0"/>
              </a:rPr>
              <a:t>for example;1. </a:t>
            </a:r>
            <a:r>
              <a:rPr lang="en-US" dirty="0">
                <a:solidFill>
                  <a:srgbClr val="7030A0"/>
                </a:solidFill>
                <a:latin typeface="Times New Roman" pitchFamily="18" charset="0"/>
                <a:cs typeface="Times New Roman" pitchFamily="18" charset="0"/>
              </a:rPr>
              <a:t>hepatic metabolism and biliary excretion may occur before a drug taken orally reaches systemic circulation</a:t>
            </a:r>
            <a:r>
              <a:rPr lang="en-US" b="1" dirty="0">
                <a:solidFill>
                  <a:srgbClr val="7030A0"/>
                </a:solidFill>
                <a:latin typeface="Times New Roman" pitchFamily="18" charset="0"/>
                <a:cs typeface="Times New Roman" pitchFamily="18" charset="0"/>
              </a:rPr>
              <a:t>.(first pass effect)</a:t>
            </a:r>
          </a:p>
          <a:p>
            <a:pPr marL="0" indent="0">
              <a:buNone/>
            </a:pPr>
            <a:r>
              <a:rPr lang="en-US" b="1" dirty="0" smtClean="0">
                <a:solidFill>
                  <a:srgbClr val="7030A0"/>
                </a:solidFill>
                <a:latin typeface="Times New Roman" pitchFamily="18" charset="0"/>
                <a:cs typeface="Times New Roman" pitchFamily="18" charset="0"/>
              </a:rPr>
              <a:t>4) </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Drug given intravenously its bioavailability is 100%thus bioavailability must be considered when calculating none intravenous routes of administration. </a:t>
            </a:r>
            <a:endParaRPr lang="en-US"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967850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7DEF1-77EF-4352-A01C-021EA183678D}"/>
              </a:ext>
            </a:extLst>
          </p:cNvPr>
          <p:cNvSpPr>
            <a:spLocks noGrp="1"/>
          </p:cNvSpPr>
          <p:nvPr>
            <p:ph type="title"/>
          </p:nvPr>
        </p:nvSpPr>
        <p:spPr>
          <a:xfrm>
            <a:off x="0" y="1"/>
            <a:ext cx="11353800" cy="971549"/>
          </a:xfrm>
        </p:spPr>
        <p:txBody>
          <a:bodyPr>
            <a:normAutofit/>
          </a:bodyPr>
          <a:lstStyle/>
          <a:p>
            <a:r>
              <a:rPr lang="en-US" sz="4800" b="1" dirty="0">
                <a:solidFill>
                  <a:srgbClr val="FF0000"/>
                </a:solidFill>
                <a:latin typeface="Times New Roman" pitchFamily="18" charset="0"/>
                <a:cs typeface="Times New Roman" pitchFamily="18" charset="0"/>
              </a:rPr>
              <a:t>Mechanism of </a:t>
            </a:r>
            <a:r>
              <a:rPr lang="en-US" sz="4800" b="1" dirty="0" smtClean="0">
                <a:solidFill>
                  <a:srgbClr val="FF0000"/>
                </a:solidFill>
                <a:latin typeface="Times New Roman" pitchFamily="18" charset="0"/>
                <a:cs typeface="Times New Roman" pitchFamily="18" charset="0"/>
              </a:rPr>
              <a:t>Action</a:t>
            </a:r>
            <a:endParaRPr lang="en-US" sz="4800" b="1" dirty="0">
              <a:solidFill>
                <a:srgbClr val="FF0000"/>
              </a:solidFill>
              <a:latin typeface="Times New Roman" pitchFamily="18" charset="0"/>
              <a:cs typeface="Times New Roman" pitchFamily="18" charset="0"/>
            </a:endParaRPr>
          </a:p>
        </p:txBody>
      </p:sp>
      <p:sp>
        <p:nvSpPr>
          <p:cNvPr id="5" name="Content Placeholder 4">
            <a:extLst>
              <a:ext uri="{FF2B5EF4-FFF2-40B4-BE49-F238E27FC236}">
                <a16:creationId xmlns="" xmlns:a16="http://schemas.microsoft.com/office/drawing/2014/main" id="{35CE86E1-A4B7-43DE-88CF-37AC73CC1E88}"/>
              </a:ext>
            </a:extLst>
          </p:cNvPr>
          <p:cNvSpPr>
            <a:spLocks noGrp="1"/>
          </p:cNvSpPr>
          <p:nvPr>
            <p:ph idx="1"/>
          </p:nvPr>
        </p:nvSpPr>
        <p:spPr>
          <a:xfrm>
            <a:off x="185737" y="1243012"/>
            <a:ext cx="11858625" cy="5500687"/>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selective inhibition of serotonin uptake</a:t>
            </a:r>
          </a:p>
          <a:p>
            <a:pPr>
              <a:buFont typeface="Wingdings" pitchFamily="2" charset="2"/>
              <a:buChar char="q"/>
            </a:pPr>
            <a:r>
              <a:rPr lang="en-US" sz="3200" dirty="0">
                <a:solidFill>
                  <a:srgbClr val="7030A0"/>
                </a:solidFill>
                <a:latin typeface="Times New Roman" pitchFamily="18" charset="0"/>
                <a:cs typeface="Times New Roman" pitchFamily="18" charset="0"/>
              </a:rPr>
              <a:t>Advantage over tricyclic and MAOIs little or no effect on cardiovascular system.</a:t>
            </a:r>
          </a:p>
          <a:p>
            <a:pPr mar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a:t>
            </a:r>
          </a:p>
          <a:p>
            <a:pPr marL="0" indent="0">
              <a:buNone/>
            </a:pPr>
            <a:r>
              <a:rPr lang="en-US" sz="3200" dirty="0">
                <a:solidFill>
                  <a:srgbClr val="7030A0"/>
                </a:solidFill>
                <a:latin typeface="Times New Roman" pitchFamily="18" charset="0"/>
                <a:cs typeface="Times New Roman" pitchFamily="18" charset="0"/>
              </a:rPr>
              <a:t>Depression, bipolar affective disorders, obesity, eating disorders, obsessive compulsive disorders, panic attacks, myoclonus, treatment for various substance abuse problems (bupropion is used for smoking cessation treatment)</a:t>
            </a:r>
          </a:p>
        </p:txBody>
      </p:sp>
    </p:spTree>
    <p:extLst>
      <p:ext uri="{BB962C8B-B14F-4D97-AF65-F5344CB8AC3E}">
        <p14:creationId xmlns:p14="http://schemas.microsoft.com/office/powerpoint/2010/main" val="3815811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53989-2486-4792-AE2E-8CC66A477C95}"/>
              </a:ext>
            </a:extLst>
          </p:cNvPr>
          <p:cNvSpPr>
            <a:spLocks noGrp="1"/>
          </p:cNvSpPr>
          <p:nvPr>
            <p:ph type="title"/>
          </p:nvPr>
        </p:nvSpPr>
        <p:spPr>
          <a:xfrm>
            <a:off x="100013" y="1"/>
            <a:ext cx="11253787" cy="1142999"/>
          </a:xfrm>
        </p:spPr>
        <p:txBody>
          <a:bodyPr/>
          <a:lstStyle/>
          <a:p>
            <a:r>
              <a:rPr lang="en-US" b="1" dirty="0">
                <a:solidFill>
                  <a:srgbClr val="FF0000"/>
                </a:solidFill>
                <a:latin typeface="Times New Roman" pitchFamily="18" charset="0"/>
                <a:cs typeface="Times New Roman" pitchFamily="18" charset="0"/>
              </a:rPr>
              <a:t>Side </a:t>
            </a:r>
            <a:r>
              <a:rPr lang="en-US" b="1" dirty="0" smtClean="0">
                <a:solidFill>
                  <a:srgbClr val="FF0000"/>
                </a:solidFill>
                <a:latin typeface="Times New Roman" pitchFamily="18" charset="0"/>
                <a:cs typeface="Times New Roman" pitchFamily="18" charset="0"/>
              </a:rPr>
              <a:t>Effects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CE73A3E-0E12-4F7D-B727-7DE0C99AB6DB}"/>
              </a:ext>
            </a:extLst>
          </p:cNvPr>
          <p:cNvSpPr>
            <a:spLocks noGrp="1"/>
          </p:cNvSpPr>
          <p:nvPr>
            <p:ph idx="1"/>
          </p:nvPr>
        </p:nvSpPr>
        <p:spPr>
          <a:xfrm>
            <a:off x="128588" y="1085850"/>
            <a:ext cx="11944350" cy="5657850"/>
          </a:xfrm>
        </p:spPr>
        <p:txBody>
          <a:bodyPr>
            <a:normAutofit/>
          </a:bodyPr>
          <a:lstStyle/>
          <a:p>
            <a:pPr>
              <a:buFont typeface="Wingdings" pitchFamily="2" charset="2"/>
              <a:buChar char="q"/>
            </a:pPr>
            <a:r>
              <a:rPr lang="en-US" sz="3200" b="1" dirty="0">
                <a:solidFill>
                  <a:srgbClr val="7030A0"/>
                </a:solidFill>
                <a:latin typeface="Times New Roman" pitchFamily="18" charset="0"/>
                <a:cs typeface="Times New Roman" pitchFamily="18" charset="0"/>
              </a:rPr>
              <a:t>CNS; </a:t>
            </a:r>
            <a:r>
              <a:rPr lang="en-US" sz="3200" dirty="0">
                <a:solidFill>
                  <a:srgbClr val="7030A0"/>
                </a:solidFill>
                <a:latin typeface="Times New Roman" pitchFamily="18" charset="0"/>
                <a:cs typeface="Times New Roman" pitchFamily="18" charset="0"/>
              </a:rPr>
              <a:t>headache, dizziness, nervousness, insomnia, fatigue and tremors.</a:t>
            </a:r>
          </a:p>
          <a:p>
            <a:pPr>
              <a:buFont typeface="Wingdings" pitchFamily="2" charset="2"/>
              <a:buChar char="q"/>
            </a:pPr>
            <a:r>
              <a:rPr lang="en-US" sz="3200" b="1" dirty="0">
                <a:solidFill>
                  <a:srgbClr val="7030A0"/>
                </a:solidFill>
                <a:latin typeface="Times New Roman" pitchFamily="18" charset="0"/>
                <a:cs typeface="Times New Roman" pitchFamily="18" charset="0"/>
              </a:rPr>
              <a:t>GI; </a:t>
            </a:r>
            <a:r>
              <a:rPr lang="en-US" sz="3200" dirty="0">
                <a:solidFill>
                  <a:srgbClr val="7030A0"/>
                </a:solidFill>
                <a:latin typeface="Times New Roman" pitchFamily="18" charset="0"/>
                <a:cs typeface="Times New Roman" pitchFamily="18" charset="0"/>
              </a:rPr>
              <a:t>nausea, diarrheal, constipation, dry mouth, sweating, sexual dysfunction .</a:t>
            </a:r>
          </a:p>
          <a:p>
            <a:pPr>
              <a:buFont typeface="Wingdings" pitchFamily="2" charset="2"/>
              <a:buChar char="q"/>
            </a:pP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3762103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8382CC-60AB-4A7A-BCCA-99839AB4D6D7}"/>
              </a:ext>
            </a:extLst>
          </p:cNvPr>
          <p:cNvSpPr>
            <a:spLocks noGrp="1"/>
          </p:cNvSpPr>
          <p:nvPr>
            <p:ph type="title"/>
          </p:nvPr>
        </p:nvSpPr>
        <p:spPr>
          <a:xfrm>
            <a:off x="0" y="1"/>
            <a:ext cx="12192000" cy="1690688"/>
          </a:xfrm>
        </p:spPr>
        <p:txBody>
          <a:bodyPr>
            <a:normAutofit/>
          </a:bodyPr>
          <a:lstStyle/>
          <a:p>
            <a:r>
              <a:rPr lang="en-US" sz="3600" b="1" dirty="0" smtClean="0">
                <a:solidFill>
                  <a:srgbClr val="FF0000"/>
                </a:solidFill>
                <a:latin typeface="Times New Roman" pitchFamily="18" charset="0"/>
                <a:cs typeface="Times New Roman" pitchFamily="18" charset="0"/>
              </a:rPr>
              <a:t>ANTIPSYCHOTIC/  </a:t>
            </a:r>
            <a:r>
              <a:rPr lang="en-US" sz="3600" b="1" dirty="0">
                <a:solidFill>
                  <a:srgbClr val="FF0000"/>
                </a:solidFill>
                <a:latin typeface="Times New Roman" pitchFamily="18" charset="0"/>
                <a:cs typeface="Times New Roman" pitchFamily="18" charset="0"/>
              </a:rPr>
              <a:t>TRANQUILIZERS/NEUROLEPTICS</a:t>
            </a:r>
          </a:p>
        </p:txBody>
      </p:sp>
      <p:sp>
        <p:nvSpPr>
          <p:cNvPr id="5" name="Content Placeholder 4">
            <a:extLst>
              <a:ext uri="{FF2B5EF4-FFF2-40B4-BE49-F238E27FC236}">
                <a16:creationId xmlns="" xmlns:a16="http://schemas.microsoft.com/office/drawing/2014/main" id="{93F51EAF-DEFE-41E3-B8EA-9787A5A6EB42}"/>
              </a:ext>
            </a:extLst>
          </p:cNvPr>
          <p:cNvSpPr>
            <a:spLocks noGrp="1"/>
          </p:cNvSpPr>
          <p:nvPr>
            <p:ph idx="1"/>
          </p:nvPr>
        </p:nvSpPr>
        <p:spPr>
          <a:xfrm>
            <a:off x="185739" y="1443038"/>
            <a:ext cx="11901486" cy="5414962"/>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Classification of neuroleptic is based on chemical structure or severity of resulting unwanted effects.</a:t>
            </a:r>
          </a:p>
          <a:p>
            <a:pPr>
              <a:buFont typeface="Wingdings" pitchFamily="2" charset="2"/>
              <a:buChar char="q"/>
            </a:pPr>
            <a:r>
              <a:rPr lang="en-US" sz="3200" dirty="0">
                <a:solidFill>
                  <a:srgbClr val="7030A0"/>
                </a:solidFill>
                <a:latin typeface="Times New Roman" pitchFamily="18" charset="0"/>
                <a:cs typeface="Times New Roman" pitchFamily="18" charset="0"/>
              </a:rPr>
              <a:t>Based on unwanted effect;</a:t>
            </a:r>
          </a:p>
          <a:p>
            <a:pPr marL="0" indent="0">
              <a:buNone/>
            </a:pPr>
            <a:r>
              <a:rPr lang="en-US" sz="3200" b="1" dirty="0" smtClean="0">
                <a:solidFill>
                  <a:srgbClr val="7030A0"/>
                </a:solidFill>
                <a:latin typeface="Times New Roman" pitchFamily="18" charset="0"/>
                <a:cs typeface="Times New Roman" pitchFamily="18" charset="0"/>
              </a:rPr>
              <a:t>	Conventional </a:t>
            </a:r>
            <a:r>
              <a:rPr lang="en-US" sz="3200" b="1" dirty="0">
                <a:solidFill>
                  <a:srgbClr val="7030A0"/>
                </a:solidFill>
                <a:latin typeface="Times New Roman" pitchFamily="18" charset="0"/>
                <a:cs typeface="Times New Roman" pitchFamily="18" charset="0"/>
              </a:rPr>
              <a:t>(typical, first generation)</a:t>
            </a:r>
          </a:p>
          <a:p>
            <a:pPr marL="0" indent="0">
              <a:buNone/>
            </a:pPr>
            <a:r>
              <a:rPr lang="en-US" sz="3200" b="1" dirty="0">
                <a:solidFill>
                  <a:srgbClr val="7030A0"/>
                </a:solidFill>
                <a:latin typeface="Times New Roman" pitchFamily="18" charset="0"/>
                <a:cs typeface="Times New Roman" pitchFamily="18" charset="0"/>
              </a:rPr>
              <a:t>Examples;</a:t>
            </a:r>
          </a:p>
          <a:p>
            <a:pPr marL="0" indent="0">
              <a:buNone/>
            </a:pPr>
            <a:r>
              <a:rPr lang="en-US" sz="3200" dirty="0">
                <a:solidFill>
                  <a:srgbClr val="7030A0"/>
                </a:solidFill>
                <a:latin typeface="Times New Roman" pitchFamily="18" charset="0"/>
                <a:cs typeface="Times New Roman" pitchFamily="18" charset="0"/>
              </a:rPr>
              <a:t>C</a:t>
            </a:r>
            <a:r>
              <a:rPr lang="en-US" sz="3200" dirty="0" smtClean="0">
                <a:solidFill>
                  <a:srgbClr val="7030A0"/>
                </a:solidFill>
                <a:latin typeface="Times New Roman" pitchFamily="18" charset="0"/>
                <a:cs typeface="Times New Roman" pitchFamily="18" charset="0"/>
              </a:rPr>
              <a:t>hlorpromazine</a:t>
            </a:r>
            <a:r>
              <a:rPr lang="en-US" sz="3200" dirty="0">
                <a:solidFill>
                  <a:srgbClr val="7030A0"/>
                </a:solidFill>
                <a:latin typeface="Times New Roman" pitchFamily="18" charset="0"/>
                <a:cs typeface="Times New Roman" pitchFamily="18" charset="0"/>
              </a:rPr>
              <a:t>, haloperidol, and fluphenazine</a:t>
            </a:r>
          </a:p>
          <a:p>
            <a:pPr marL="0" indent="0">
              <a:buNone/>
            </a:pPr>
            <a:r>
              <a:rPr lang="en-US" sz="3200" b="1" dirty="0">
                <a:solidFill>
                  <a:srgbClr val="7030A0"/>
                </a:solidFill>
                <a:latin typeface="Times New Roman" pitchFamily="18" charset="0"/>
                <a:cs typeface="Times New Roman" pitchFamily="18" charset="0"/>
              </a:rPr>
              <a:t>Newer (atypical, second generation)</a:t>
            </a:r>
          </a:p>
          <a:p>
            <a:pPr marL="0" indent="0">
              <a:buNone/>
            </a:pPr>
            <a:r>
              <a:rPr lang="en-US" sz="3200" dirty="0">
                <a:solidFill>
                  <a:srgbClr val="7030A0"/>
                </a:solidFill>
                <a:latin typeface="Times New Roman" pitchFamily="18" charset="0"/>
                <a:cs typeface="Times New Roman" pitchFamily="18" charset="0"/>
              </a:rPr>
              <a:t>Example; clozapine, loxapine, asenapine, olanzapine, quetiapine, paliperidone, risperidone, sertindole.</a:t>
            </a:r>
          </a:p>
        </p:txBody>
      </p:sp>
    </p:spTree>
    <p:extLst>
      <p:ext uri="{BB962C8B-B14F-4D97-AF65-F5344CB8AC3E}">
        <p14:creationId xmlns:p14="http://schemas.microsoft.com/office/powerpoint/2010/main" val="639922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CDC999-943D-4E2F-9CDB-4A8C46F4D334}"/>
              </a:ext>
            </a:extLst>
          </p:cNvPr>
          <p:cNvSpPr>
            <a:spLocks noGrp="1"/>
          </p:cNvSpPr>
          <p:nvPr>
            <p:ph idx="1"/>
          </p:nvPr>
        </p:nvSpPr>
        <p:spPr>
          <a:xfrm>
            <a:off x="1" y="0"/>
            <a:ext cx="12072938" cy="6857999"/>
          </a:xfrm>
        </p:spPr>
        <p:txBody>
          <a:bodyPr>
            <a:normAutofit lnSpcReduction="10000"/>
          </a:bodyPr>
          <a:lstStyle/>
          <a:p>
            <a:pPr marL="0" indent="0">
              <a:lnSpc>
                <a:spcPct val="110000"/>
              </a:lnSpc>
              <a:buNone/>
            </a:pPr>
            <a:r>
              <a:rPr lang="en-US" sz="4400" b="1" dirty="0">
                <a:solidFill>
                  <a:prstClr val="black"/>
                </a:solidFill>
                <a:latin typeface="Calibri Light" panose="020F0302020204030204"/>
                <a:ea typeface="+mj-ea"/>
                <a:cs typeface="+mj-cs"/>
              </a:rPr>
              <a:t>          </a:t>
            </a:r>
            <a:r>
              <a:rPr lang="en-US" sz="4800" b="1" dirty="0" smtClean="0">
                <a:solidFill>
                  <a:srgbClr val="FF0000"/>
                </a:solidFill>
                <a:latin typeface="Times New Roman" pitchFamily="18" charset="0"/>
                <a:ea typeface="+mj-ea"/>
                <a:cs typeface="Times New Roman" pitchFamily="18" charset="0"/>
              </a:rPr>
              <a:t>Classification </a:t>
            </a:r>
            <a:r>
              <a:rPr lang="en-US" sz="4800" b="1" dirty="0">
                <a:solidFill>
                  <a:srgbClr val="FF0000"/>
                </a:solidFill>
                <a:latin typeface="Times New Roman" pitchFamily="18" charset="0"/>
                <a:ea typeface="+mj-ea"/>
                <a:cs typeface="Times New Roman" pitchFamily="18" charset="0"/>
              </a:rPr>
              <a:t>cont.’</a:t>
            </a:r>
            <a:endParaRPr lang="en-US" sz="3200" b="1" dirty="0">
              <a:solidFill>
                <a:srgbClr val="FF0000"/>
              </a:solidFill>
              <a:latin typeface="Times New Roman" pitchFamily="18" charset="0"/>
              <a:cs typeface="Times New Roman" pitchFamily="18" charset="0"/>
            </a:endParaRPr>
          </a:p>
          <a:p>
            <a:pPr>
              <a:lnSpc>
                <a:spcPct val="110000"/>
              </a:lnSpc>
            </a:pPr>
            <a:r>
              <a:rPr lang="en-US" dirty="0">
                <a:solidFill>
                  <a:srgbClr val="7030A0"/>
                </a:solidFill>
                <a:latin typeface="Times New Roman" pitchFamily="18" charset="0"/>
                <a:cs typeface="Times New Roman" pitchFamily="18" charset="0"/>
              </a:rPr>
              <a:t>The distinction between typical and atypical neuroleptic is not clear but rest on ; receptor profile , incidence of extrapyramidal effects which are less in the atypical group, efficacy in treatment and efficacy in negative symptoms.</a:t>
            </a:r>
          </a:p>
          <a:p>
            <a:pPr marL="0" indent="0">
              <a:lnSpc>
                <a:spcPct val="110000"/>
              </a:lnSpc>
              <a:buNone/>
            </a:pPr>
            <a:r>
              <a:rPr lang="en-US" b="1" dirty="0">
                <a:solidFill>
                  <a:srgbClr val="7030A0"/>
                </a:solidFill>
                <a:latin typeface="Times New Roman" pitchFamily="18" charset="0"/>
                <a:cs typeface="Times New Roman" pitchFamily="18" charset="0"/>
              </a:rPr>
              <a:t>Classification according to chemical structures;</a:t>
            </a:r>
          </a:p>
          <a:p>
            <a:pPr marL="0" indent="0">
              <a:lnSpc>
                <a:spcPct val="110000"/>
              </a:lnSpc>
              <a:buNone/>
            </a:pPr>
            <a:r>
              <a:rPr lang="en-US" b="1" dirty="0">
                <a:solidFill>
                  <a:srgbClr val="7030A0"/>
                </a:solidFill>
                <a:latin typeface="Times New Roman" pitchFamily="18" charset="0"/>
                <a:cs typeface="Times New Roman" pitchFamily="18" charset="0"/>
              </a:rPr>
              <a:t>Phenothiazines; </a:t>
            </a:r>
            <a:r>
              <a:rPr lang="en-US" dirty="0">
                <a:solidFill>
                  <a:srgbClr val="7030A0"/>
                </a:solidFill>
                <a:latin typeface="Times New Roman" pitchFamily="18" charset="0"/>
                <a:cs typeface="Times New Roman" pitchFamily="18" charset="0"/>
              </a:rPr>
              <a:t>chlorpromazine 100 to 1500mg , trifluoperazine, fluphenazine 1 to 10 mg</a:t>
            </a:r>
          </a:p>
          <a:p>
            <a:pPr marL="0" indent="0">
              <a:lnSpc>
                <a:spcPct val="110000"/>
              </a:lnSpc>
              <a:buNone/>
            </a:pPr>
            <a:r>
              <a:rPr lang="en-US" b="1" dirty="0">
                <a:solidFill>
                  <a:srgbClr val="7030A0"/>
                </a:solidFill>
                <a:latin typeface="Times New Roman" pitchFamily="18" charset="0"/>
                <a:cs typeface="Times New Roman" pitchFamily="18" charset="0"/>
              </a:rPr>
              <a:t>Butyrophenones</a:t>
            </a:r>
            <a:r>
              <a:rPr lang="en-US" dirty="0">
                <a:solidFill>
                  <a:srgbClr val="7030A0"/>
                </a:solidFill>
                <a:latin typeface="Times New Roman" pitchFamily="18" charset="0"/>
                <a:cs typeface="Times New Roman" pitchFamily="18" charset="0"/>
              </a:rPr>
              <a:t>; haloperidol 2 to 20mg</a:t>
            </a:r>
          </a:p>
          <a:p>
            <a:pPr marL="0" indent="0">
              <a:lnSpc>
                <a:spcPct val="110000"/>
              </a:lnSpc>
              <a:buNone/>
            </a:pPr>
            <a:r>
              <a:rPr lang="en-US" b="1" dirty="0">
                <a:solidFill>
                  <a:srgbClr val="7030A0"/>
                </a:solidFill>
                <a:latin typeface="Times New Roman" pitchFamily="18" charset="0"/>
                <a:cs typeface="Times New Roman" pitchFamily="18" charset="0"/>
              </a:rPr>
              <a:t>Dibenzodiazepine</a:t>
            </a:r>
            <a:r>
              <a:rPr lang="en-US" dirty="0">
                <a:solidFill>
                  <a:srgbClr val="7030A0"/>
                </a:solidFill>
                <a:latin typeface="Times New Roman" pitchFamily="18" charset="0"/>
                <a:cs typeface="Times New Roman" pitchFamily="18" charset="0"/>
              </a:rPr>
              <a:t>; clozapine 25 to 900mg</a:t>
            </a:r>
          </a:p>
          <a:p>
            <a:pPr marL="0" indent="0">
              <a:lnSpc>
                <a:spcPct val="110000"/>
              </a:lnSpc>
              <a:buNone/>
            </a:pPr>
            <a:r>
              <a:rPr lang="en-US" b="1" dirty="0">
                <a:solidFill>
                  <a:srgbClr val="7030A0"/>
                </a:solidFill>
                <a:latin typeface="Times New Roman" pitchFamily="18" charset="0"/>
                <a:cs typeface="Times New Roman" pitchFamily="18" charset="0"/>
              </a:rPr>
              <a:t>Thienobenzodiazepines</a:t>
            </a:r>
            <a:r>
              <a:rPr lang="en-US" dirty="0">
                <a:solidFill>
                  <a:srgbClr val="7030A0"/>
                </a:solidFill>
                <a:latin typeface="Times New Roman" pitchFamily="18" charset="0"/>
                <a:cs typeface="Times New Roman" pitchFamily="18" charset="0"/>
              </a:rPr>
              <a:t>; olanzapine</a:t>
            </a:r>
          </a:p>
          <a:p>
            <a:pPr marL="0" indent="0">
              <a:lnSpc>
                <a:spcPct val="110000"/>
              </a:lnSpc>
              <a:buNone/>
            </a:pPr>
            <a:r>
              <a:rPr lang="en-US" b="1" dirty="0">
                <a:solidFill>
                  <a:srgbClr val="7030A0"/>
                </a:solidFill>
                <a:latin typeface="Times New Roman" pitchFamily="18" charset="0"/>
                <a:cs typeface="Times New Roman" pitchFamily="18" charset="0"/>
              </a:rPr>
              <a:t>Thioxanthene's</a:t>
            </a:r>
            <a:r>
              <a:rPr lang="en-US" dirty="0">
                <a:solidFill>
                  <a:srgbClr val="7030A0"/>
                </a:solidFill>
                <a:latin typeface="Times New Roman" pitchFamily="18" charset="0"/>
                <a:cs typeface="Times New Roman" pitchFamily="18" charset="0"/>
              </a:rPr>
              <a:t>; flupentixol 6 to 18mg </a:t>
            </a:r>
          </a:p>
          <a:p>
            <a:pPr marL="0" indent="0">
              <a:lnSpc>
                <a:spcPct val="110000"/>
              </a:lnSpc>
              <a:buNone/>
            </a:pPr>
            <a:r>
              <a:rPr lang="en-US" b="1" dirty="0">
                <a:solidFill>
                  <a:srgbClr val="7030A0"/>
                </a:solidFill>
                <a:latin typeface="Times New Roman" pitchFamily="18" charset="0"/>
                <a:cs typeface="Times New Roman" pitchFamily="18" charset="0"/>
              </a:rPr>
              <a:t>Benzisoxazole</a:t>
            </a:r>
            <a:r>
              <a:rPr lang="en-US" dirty="0">
                <a:solidFill>
                  <a:srgbClr val="7030A0"/>
                </a:solidFill>
                <a:latin typeface="Times New Roman" pitchFamily="18" charset="0"/>
                <a:cs typeface="Times New Roman" pitchFamily="18" charset="0"/>
              </a:rPr>
              <a:t>; risperidone 1to 12mg</a:t>
            </a:r>
          </a:p>
        </p:txBody>
      </p:sp>
    </p:spTree>
    <p:extLst>
      <p:ext uri="{BB962C8B-B14F-4D97-AF65-F5344CB8AC3E}">
        <p14:creationId xmlns:p14="http://schemas.microsoft.com/office/powerpoint/2010/main" val="35728293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2D841E-C513-439C-9E1B-E3FFD0D9B1E1}"/>
              </a:ext>
            </a:extLst>
          </p:cNvPr>
          <p:cNvSpPr>
            <a:spLocks noGrp="1"/>
          </p:cNvSpPr>
          <p:nvPr>
            <p:ph type="title"/>
          </p:nvPr>
        </p:nvSpPr>
        <p:spPr>
          <a:xfrm>
            <a:off x="200025" y="-528637"/>
            <a:ext cx="11153775" cy="1228726"/>
          </a:xfrm>
        </p:spPr>
        <p:txBody>
          <a:bodyPr>
            <a:normAutofit/>
          </a:bodyPr>
          <a:lstStyle/>
          <a:p>
            <a:r>
              <a:rPr lang="en-US" sz="4800" dirty="0">
                <a:solidFill>
                  <a:srgbClr val="FF0000"/>
                </a:solidFill>
                <a:latin typeface="Times New Roman" pitchFamily="18" charset="0"/>
                <a:cs typeface="Times New Roman" pitchFamily="18" charset="0"/>
              </a:rPr>
              <a:t>Pharmacodynamics </a:t>
            </a:r>
          </a:p>
        </p:txBody>
      </p:sp>
      <p:sp>
        <p:nvSpPr>
          <p:cNvPr id="3" name="Content Placeholder 2">
            <a:extLst>
              <a:ext uri="{FF2B5EF4-FFF2-40B4-BE49-F238E27FC236}">
                <a16:creationId xmlns="" xmlns:a16="http://schemas.microsoft.com/office/drawing/2014/main" id="{5697DB41-32FA-417B-A3DB-1D4648554BD7}"/>
              </a:ext>
            </a:extLst>
          </p:cNvPr>
          <p:cNvSpPr>
            <a:spLocks noGrp="1"/>
          </p:cNvSpPr>
          <p:nvPr>
            <p:ph idx="1"/>
          </p:nvPr>
        </p:nvSpPr>
        <p:spPr>
          <a:xfrm>
            <a:off x="128587" y="700088"/>
            <a:ext cx="11958637" cy="6157911"/>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They act by blocking the dopamine receptor. </a:t>
            </a: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Indication </a:t>
            </a:r>
            <a:endParaRPr lang="en-US" sz="3200" b="1" i="1" dirty="0">
              <a:solidFill>
                <a:srgbClr val="00B050"/>
              </a:solidFill>
              <a:latin typeface="Times New Roman" pitchFamily="18" charset="0"/>
              <a:cs typeface="Times New Roman" pitchFamily="18" charset="0"/>
            </a:endParaRPr>
          </a:p>
          <a:p>
            <a:pPr>
              <a:buFont typeface="Wingdings" pitchFamily="2" charset="2"/>
              <a:buChar char="ü"/>
            </a:pPr>
            <a:r>
              <a:rPr lang="en-US" sz="3200" dirty="0">
                <a:solidFill>
                  <a:srgbClr val="7030A0"/>
                </a:solidFill>
                <a:latin typeface="Times New Roman" pitchFamily="18" charset="0"/>
                <a:cs typeface="Times New Roman" pitchFamily="18" charset="0"/>
              </a:rPr>
              <a:t>Treatment of acute and chronic psychosis </a:t>
            </a:r>
          </a:p>
          <a:p>
            <a:pPr>
              <a:buFont typeface="Wingdings" pitchFamily="2" charset="2"/>
              <a:buChar char="ü"/>
            </a:pPr>
            <a:r>
              <a:rPr lang="en-US" sz="3200" dirty="0">
                <a:solidFill>
                  <a:srgbClr val="7030A0"/>
                </a:solidFill>
                <a:latin typeface="Times New Roman" pitchFamily="18" charset="0"/>
                <a:cs typeface="Times New Roman" pitchFamily="18" charset="0"/>
              </a:rPr>
              <a:t> Schizophrenia </a:t>
            </a:r>
          </a:p>
          <a:p>
            <a:pPr>
              <a:buFont typeface="Wingdings" pitchFamily="2" charset="2"/>
              <a:buChar char="ü"/>
            </a:pPr>
            <a:r>
              <a:rPr lang="en-US" sz="3200" dirty="0">
                <a:solidFill>
                  <a:srgbClr val="7030A0"/>
                </a:solidFill>
                <a:latin typeface="Times New Roman" pitchFamily="18" charset="0"/>
                <a:cs typeface="Times New Roman" pitchFamily="18" charset="0"/>
              </a:rPr>
              <a:t> Bipolar disorders (primarily the manic phase)  </a:t>
            </a:r>
          </a:p>
          <a:p>
            <a:pPr>
              <a:buFont typeface="Wingdings" pitchFamily="2" charset="2"/>
              <a:buChar char="ü"/>
            </a:pPr>
            <a:r>
              <a:rPr lang="en-US" sz="3200" dirty="0">
                <a:solidFill>
                  <a:srgbClr val="7030A0"/>
                </a:solidFill>
                <a:latin typeface="Times New Roman" pitchFamily="18" charset="0"/>
                <a:cs typeface="Times New Roman" pitchFamily="18" charset="0"/>
              </a:rPr>
              <a:t>Tourette’s syndrome </a:t>
            </a:r>
          </a:p>
          <a:p>
            <a:pPr>
              <a:buFont typeface="Wingdings" pitchFamily="2" charset="2"/>
              <a:buChar char="ü"/>
            </a:pPr>
            <a:r>
              <a:rPr lang="en-US" sz="3200" dirty="0">
                <a:solidFill>
                  <a:srgbClr val="7030A0"/>
                </a:solidFill>
                <a:latin typeface="Times New Roman" pitchFamily="18" charset="0"/>
                <a:cs typeface="Times New Roman" pitchFamily="18" charset="0"/>
              </a:rPr>
              <a:t> Delusional and schizoaffective disorders </a:t>
            </a:r>
          </a:p>
          <a:p>
            <a:pPr>
              <a:buFont typeface="Wingdings" pitchFamily="2" charset="2"/>
              <a:buChar char="ü"/>
            </a:pPr>
            <a:r>
              <a:rPr lang="en-US" sz="3200" dirty="0">
                <a:solidFill>
                  <a:srgbClr val="7030A0"/>
                </a:solidFill>
                <a:latin typeface="Times New Roman" pitchFamily="18" charset="0"/>
                <a:cs typeface="Times New Roman" pitchFamily="18" charset="0"/>
              </a:rPr>
              <a:t>Dementia </a:t>
            </a:r>
          </a:p>
          <a:p>
            <a:pPr>
              <a:buFont typeface="Wingdings" pitchFamily="2" charset="2"/>
              <a:buChar char="ü"/>
            </a:pPr>
            <a:r>
              <a:rPr lang="en-US" sz="3200" dirty="0">
                <a:solidFill>
                  <a:srgbClr val="7030A0"/>
                </a:solidFill>
                <a:latin typeface="Times New Roman" pitchFamily="18" charset="0"/>
                <a:cs typeface="Times New Roman" pitchFamily="18" charset="0"/>
              </a:rPr>
              <a:t>Prevention of nausea/vomiting through blocking of dopamine in the chemoreceptor trigger zone of the medulla</a:t>
            </a:r>
          </a:p>
          <a:p>
            <a:pPr>
              <a:buFont typeface="Wingdings" pitchFamily="2" charset="2"/>
              <a:buChar char="ü"/>
            </a:pPr>
            <a:r>
              <a:rPr lang="en-US" sz="3200" dirty="0">
                <a:solidFill>
                  <a:srgbClr val="7030A0"/>
                </a:solidFill>
                <a:latin typeface="Times New Roman" pitchFamily="18" charset="0"/>
                <a:cs typeface="Times New Roman" pitchFamily="18" charset="0"/>
              </a:rPr>
              <a:t>hiccups</a:t>
            </a:r>
          </a:p>
        </p:txBody>
      </p:sp>
    </p:spTree>
    <p:extLst>
      <p:ext uri="{BB962C8B-B14F-4D97-AF65-F5344CB8AC3E}">
        <p14:creationId xmlns:p14="http://schemas.microsoft.com/office/powerpoint/2010/main" val="22735396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9DF2E-BC03-4452-80A5-F21A68BB6287}"/>
              </a:ext>
            </a:extLst>
          </p:cNvPr>
          <p:cNvSpPr>
            <a:spLocks noGrp="1"/>
          </p:cNvSpPr>
          <p:nvPr>
            <p:ph type="title"/>
          </p:nvPr>
        </p:nvSpPr>
        <p:spPr>
          <a:xfrm>
            <a:off x="114299" y="0"/>
            <a:ext cx="11930063" cy="1185863"/>
          </a:xfrm>
        </p:spPr>
        <p:txBody>
          <a:bodyPr>
            <a:normAutofit/>
          </a:bodyPr>
          <a:lstStyle/>
          <a:p>
            <a:r>
              <a:rPr lang="en-US" sz="5400" b="1" dirty="0">
                <a:solidFill>
                  <a:srgbClr val="FF0000"/>
                </a:solidFill>
                <a:latin typeface="Times New Roman" pitchFamily="18" charset="0"/>
                <a:cs typeface="Times New Roman" pitchFamily="18" charset="0"/>
              </a:rPr>
              <a:t>Side </a:t>
            </a:r>
            <a:r>
              <a:rPr lang="en-US" sz="5400" b="1" dirty="0" smtClean="0">
                <a:solidFill>
                  <a:srgbClr val="FF0000"/>
                </a:solidFill>
                <a:latin typeface="Times New Roman" pitchFamily="18" charset="0"/>
                <a:cs typeface="Times New Roman" pitchFamily="18" charset="0"/>
              </a:rPr>
              <a:t>Effects </a:t>
            </a:r>
            <a:r>
              <a:rPr lang="en-US" sz="5400" b="1" dirty="0">
                <a:solidFill>
                  <a:srgbClr val="FF0000"/>
                </a:solidFill>
                <a:latin typeface="Times New Roman" pitchFamily="18" charset="0"/>
                <a:cs typeface="Times New Roman" pitchFamily="18" charset="0"/>
              </a:rPr>
              <a:t>T</a:t>
            </a:r>
            <a:r>
              <a:rPr lang="en-US" sz="5400" b="1" dirty="0" smtClean="0">
                <a:solidFill>
                  <a:srgbClr val="FF0000"/>
                </a:solidFill>
                <a:latin typeface="Times New Roman" pitchFamily="18" charset="0"/>
                <a:cs typeface="Times New Roman" pitchFamily="18" charset="0"/>
              </a:rPr>
              <a:t>ypical </a:t>
            </a:r>
            <a:r>
              <a:rPr lang="en-US" sz="5400" b="1" dirty="0">
                <a:solidFill>
                  <a:srgbClr val="FF0000"/>
                </a:solidFill>
                <a:latin typeface="Times New Roman" pitchFamily="18" charset="0"/>
                <a:cs typeface="Times New Roman" pitchFamily="18" charset="0"/>
              </a:rPr>
              <a:t>A</a:t>
            </a:r>
            <a:r>
              <a:rPr lang="en-US" sz="5400" b="1" dirty="0" smtClean="0">
                <a:solidFill>
                  <a:srgbClr val="FF0000"/>
                </a:solidFill>
                <a:latin typeface="Times New Roman" pitchFamily="18" charset="0"/>
                <a:cs typeface="Times New Roman" pitchFamily="18" charset="0"/>
              </a:rPr>
              <a:t>ntipsychotic</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9B61C88-F2B9-4BDA-A577-0897D0A157C9}"/>
              </a:ext>
            </a:extLst>
          </p:cNvPr>
          <p:cNvSpPr>
            <a:spLocks noGrp="1"/>
          </p:cNvSpPr>
          <p:nvPr>
            <p:ph idx="1"/>
          </p:nvPr>
        </p:nvSpPr>
        <p:spPr>
          <a:xfrm>
            <a:off x="1" y="1171575"/>
            <a:ext cx="12192000" cy="5543550"/>
          </a:xfrm>
        </p:spPr>
        <p:txBody>
          <a:bodyPr/>
          <a:lstStyle/>
          <a:p>
            <a:endParaRPr lang="en-US" dirty="0" smtClean="0"/>
          </a:p>
          <a:p>
            <a:pPr>
              <a:buFont typeface="Wingdings" pitchFamily="2" charset="2"/>
              <a:buChar char="q"/>
            </a:pPr>
            <a:r>
              <a:rPr lang="en-US" sz="3200" dirty="0" smtClean="0">
                <a:solidFill>
                  <a:srgbClr val="7030A0"/>
                </a:solidFill>
                <a:latin typeface="Times New Roman" pitchFamily="18" charset="0"/>
                <a:cs typeface="Times New Roman" pitchFamily="18" charset="0"/>
              </a:rPr>
              <a:t>Extrapyramidal </a:t>
            </a:r>
            <a:r>
              <a:rPr lang="en-US" sz="3200" dirty="0">
                <a:solidFill>
                  <a:srgbClr val="7030A0"/>
                </a:solidFill>
                <a:latin typeface="Times New Roman" pitchFamily="18" charset="0"/>
                <a:cs typeface="Times New Roman" pitchFamily="18" charset="0"/>
              </a:rPr>
              <a:t>effects (dystonia, parkinsonism, tardative dyskinesia)</a:t>
            </a:r>
          </a:p>
          <a:p>
            <a:pPr>
              <a:buFont typeface="Wingdings" pitchFamily="2" charset="2"/>
              <a:buChar char="q"/>
            </a:pPr>
            <a:r>
              <a:rPr lang="en-US" sz="3200" dirty="0">
                <a:solidFill>
                  <a:srgbClr val="7030A0"/>
                </a:solidFill>
                <a:latin typeface="Times New Roman" pitchFamily="18" charset="0"/>
                <a:cs typeface="Times New Roman" pitchFamily="18" charset="0"/>
              </a:rPr>
              <a:t>Anticholinergic effects; (dry mouth, blurred vision, urinary retention, constipation and impotence)</a:t>
            </a:r>
          </a:p>
          <a:p>
            <a:pPr>
              <a:buFont typeface="Wingdings" pitchFamily="2" charset="2"/>
              <a:buChar char="q"/>
            </a:pPr>
            <a:r>
              <a:rPr lang="en-US" sz="3200" dirty="0">
                <a:solidFill>
                  <a:srgbClr val="7030A0"/>
                </a:solidFill>
                <a:latin typeface="Times New Roman" pitchFamily="18" charset="0"/>
                <a:cs typeface="Times New Roman" pitchFamily="18" charset="0"/>
              </a:rPr>
              <a:t>Cardiovascular effects; tachycardia, arrhythmias, postural </a:t>
            </a:r>
            <a:r>
              <a:rPr lang="en-US" sz="3200" dirty="0" err="1">
                <a:solidFill>
                  <a:srgbClr val="7030A0"/>
                </a:solidFill>
                <a:latin typeface="Times New Roman" pitchFamily="18" charset="0"/>
                <a:cs typeface="Times New Roman" pitchFamily="18" charset="0"/>
              </a:rPr>
              <a:t>hypotention</a:t>
            </a:r>
            <a:endParaRPr lang="en-US" sz="3200"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Galactorrhea,</a:t>
            </a:r>
          </a:p>
          <a:p>
            <a:pPr>
              <a:buFont typeface="Wingdings" pitchFamily="2" charset="2"/>
              <a:buChar char="q"/>
            </a:pPr>
            <a:r>
              <a:rPr lang="en-US" sz="3200" dirty="0">
                <a:solidFill>
                  <a:srgbClr val="7030A0"/>
                </a:solidFill>
                <a:latin typeface="Times New Roman" pitchFamily="18" charset="0"/>
                <a:cs typeface="Times New Roman" pitchFamily="18" charset="0"/>
              </a:rPr>
              <a:t> gynecomastia</a:t>
            </a:r>
          </a:p>
        </p:txBody>
      </p:sp>
    </p:spTree>
    <p:extLst>
      <p:ext uri="{BB962C8B-B14F-4D97-AF65-F5344CB8AC3E}">
        <p14:creationId xmlns:p14="http://schemas.microsoft.com/office/powerpoint/2010/main" val="17410626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0874E-793C-47C0-BC74-6DE75FB2A762}"/>
              </a:ext>
            </a:extLst>
          </p:cNvPr>
          <p:cNvSpPr>
            <a:spLocks noGrp="1"/>
          </p:cNvSpPr>
          <p:nvPr>
            <p:ph type="title"/>
          </p:nvPr>
        </p:nvSpPr>
        <p:spPr>
          <a:xfrm>
            <a:off x="171450" y="1"/>
            <a:ext cx="11182350" cy="1157287"/>
          </a:xfrm>
        </p:spPr>
        <p:txBody>
          <a:bodyPr>
            <a:normAutofit/>
          </a:bodyPr>
          <a:lstStyle/>
          <a:p>
            <a:r>
              <a:rPr lang="en-US" sz="4800" b="1" dirty="0">
                <a:solidFill>
                  <a:srgbClr val="FF0000"/>
                </a:solidFill>
                <a:latin typeface="Times New Roman" pitchFamily="18" charset="0"/>
                <a:cs typeface="Times New Roman" pitchFamily="18" charset="0"/>
              </a:rPr>
              <a:t>Side </a:t>
            </a:r>
            <a:r>
              <a:rPr lang="en-US" sz="4800" b="1" dirty="0" smtClean="0">
                <a:solidFill>
                  <a:srgbClr val="FF0000"/>
                </a:solidFill>
                <a:latin typeface="Times New Roman" pitchFamily="18" charset="0"/>
                <a:cs typeface="Times New Roman" pitchFamily="18" charset="0"/>
              </a:rPr>
              <a:t>Effect </a:t>
            </a:r>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typical </a:t>
            </a:r>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ntipsychotics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A27E062-928E-4B3C-A5E0-28177876337F}"/>
              </a:ext>
            </a:extLst>
          </p:cNvPr>
          <p:cNvSpPr>
            <a:spLocks noGrp="1"/>
          </p:cNvSpPr>
          <p:nvPr>
            <p:ph idx="1"/>
          </p:nvPr>
        </p:nvSpPr>
        <p:spPr>
          <a:xfrm>
            <a:off x="157163" y="1314450"/>
            <a:ext cx="11901487" cy="5414963"/>
          </a:xfrm>
        </p:spPr>
        <p:txBody>
          <a:bodyPr/>
          <a:lstStyle/>
          <a:p>
            <a:endParaRPr lang="en-US" b="1" dirty="0" smtClean="0"/>
          </a:p>
          <a:p>
            <a:pPr>
              <a:buFont typeface="Wingdings" pitchFamily="2" charset="2"/>
              <a:buChar char="Ø"/>
            </a:pPr>
            <a:r>
              <a:rPr lang="en-US" sz="3200" b="1" dirty="0" err="1" smtClean="0">
                <a:solidFill>
                  <a:srgbClr val="7030A0"/>
                </a:solidFill>
                <a:latin typeface="Times New Roman" pitchFamily="18" charset="0"/>
                <a:cs typeface="Times New Roman" pitchFamily="18" charset="0"/>
              </a:rPr>
              <a:t>Clozopine</a:t>
            </a:r>
            <a:r>
              <a:rPr lang="en-US" sz="3200" dirty="0">
                <a:solidFill>
                  <a:srgbClr val="7030A0"/>
                </a:solidFill>
                <a:latin typeface="Times New Roman" pitchFamily="18" charset="0"/>
                <a:cs typeface="Times New Roman" pitchFamily="18" charset="0"/>
              </a:rPr>
              <a:t>; weight gain, agranulocytosis</a:t>
            </a:r>
          </a:p>
          <a:p>
            <a:pPr>
              <a:buFont typeface="Wingdings" pitchFamily="2" charset="2"/>
              <a:buChar char="Ø"/>
            </a:pPr>
            <a:r>
              <a:rPr lang="en-US" sz="3200" b="1" dirty="0">
                <a:solidFill>
                  <a:srgbClr val="7030A0"/>
                </a:solidFill>
                <a:latin typeface="Times New Roman" pitchFamily="18" charset="0"/>
                <a:cs typeface="Times New Roman" pitchFamily="18" charset="0"/>
              </a:rPr>
              <a:t>Risperidone</a:t>
            </a:r>
            <a:r>
              <a:rPr lang="en-US" sz="3200" dirty="0">
                <a:solidFill>
                  <a:srgbClr val="7030A0"/>
                </a:solidFill>
                <a:latin typeface="Times New Roman" pitchFamily="18" charset="0"/>
                <a:cs typeface="Times New Roman" pitchFamily="18" charset="0"/>
              </a:rPr>
              <a:t>; insomnia anxiety, agitation</a:t>
            </a:r>
          </a:p>
          <a:p>
            <a:pPr>
              <a:buFont typeface="Wingdings" pitchFamily="2" charset="2"/>
              <a:buChar char="Ø"/>
            </a:pPr>
            <a:r>
              <a:rPr lang="en-US" sz="3200" b="1" dirty="0">
                <a:solidFill>
                  <a:srgbClr val="7030A0"/>
                </a:solidFill>
                <a:latin typeface="Times New Roman" pitchFamily="18" charset="0"/>
                <a:cs typeface="Times New Roman" pitchFamily="18" charset="0"/>
              </a:rPr>
              <a:t>Olanzapine</a:t>
            </a:r>
            <a:r>
              <a:rPr lang="en-US" sz="3200" dirty="0">
                <a:solidFill>
                  <a:srgbClr val="7030A0"/>
                </a:solidFill>
                <a:latin typeface="Times New Roman" pitchFamily="18" charset="0"/>
                <a:cs typeface="Times New Roman" pitchFamily="18" charset="0"/>
              </a:rPr>
              <a:t>; weight gain, dizziness, sedation, anticholinergic effect</a:t>
            </a:r>
          </a:p>
        </p:txBody>
      </p:sp>
    </p:spTree>
    <p:extLst>
      <p:ext uri="{BB962C8B-B14F-4D97-AF65-F5344CB8AC3E}">
        <p14:creationId xmlns:p14="http://schemas.microsoft.com/office/powerpoint/2010/main" val="18108935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C10D8-EA22-4A80-B2D3-6CD7AD45F2B7}"/>
              </a:ext>
            </a:extLst>
          </p:cNvPr>
          <p:cNvSpPr>
            <a:spLocks noGrp="1"/>
          </p:cNvSpPr>
          <p:nvPr>
            <p:ph type="title"/>
          </p:nvPr>
        </p:nvSpPr>
        <p:spPr>
          <a:xfrm>
            <a:off x="157163" y="100013"/>
            <a:ext cx="11196637" cy="1042987"/>
          </a:xfrm>
        </p:spPr>
        <p:txBody>
          <a:bodyPr>
            <a:normAutofit/>
          </a:bodyPr>
          <a:lstStyle/>
          <a:p>
            <a:r>
              <a:rPr lang="en-US" sz="4800" b="1" dirty="0">
                <a:solidFill>
                  <a:srgbClr val="FF0000"/>
                </a:solidFill>
                <a:latin typeface="Times New Roman" pitchFamily="18" charset="0"/>
                <a:cs typeface="Times New Roman" pitchFamily="18" charset="0"/>
              </a:rPr>
              <a:t>Mood </a:t>
            </a:r>
            <a:r>
              <a:rPr lang="en-US" sz="4800" b="1" dirty="0" smtClean="0">
                <a:solidFill>
                  <a:srgbClr val="FF0000"/>
                </a:solidFill>
                <a:latin typeface="Times New Roman" pitchFamily="18" charset="0"/>
                <a:cs typeface="Times New Roman" pitchFamily="18" charset="0"/>
              </a:rPr>
              <a:t>Stabilizers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3F924CA-E908-4DF7-B81A-970021F550BD}"/>
              </a:ext>
            </a:extLst>
          </p:cNvPr>
          <p:cNvSpPr>
            <a:spLocks noGrp="1"/>
          </p:cNvSpPr>
          <p:nvPr>
            <p:ph idx="1"/>
          </p:nvPr>
        </p:nvSpPr>
        <p:spPr>
          <a:xfrm>
            <a:off x="0" y="1243013"/>
            <a:ext cx="11930062" cy="5614987"/>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lithium </a:t>
            </a:r>
            <a:r>
              <a:rPr lang="en-US" sz="3600" b="1" dirty="0">
                <a:solidFill>
                  <a:srgbClr val="00B050"/>
                </a:solidFill>
                <a:latin typeface="Times New Roman" pitchFamily="18" charset="0"/>
                <a:cs typeface="Times New Roman" pitchFamily="18" charset="0"/>
              </a:rPr>
              <a:t>carbonate </a:t>
            </a:r>
            <a:endParaRPr lang="en-US" sz="3200" b="1" dirty="0">
              <a:solidFill>
                <a:srgbClr val="00B050"/>
              </a:solidFill>
              <a:latin typeface="Times New Roman" pitchFamily="18" charset="0"/>
              <a:cs typeface="Times New Roman" pitchFamily="18" charset="0"/>
            </a:endParaRPr>
          </a:p>
          <a:p>
            <a:pPr marL="0" indent="0">
              <a:buNone/>
            </a:pPr>
            <a:r>
              <a:rPr lang="en-US" sz="3200" b="1" i="1" dirty="0" smtClean="0">
                <a:solidFill>
                  <a:srgbClr val="0070C0"/>
                </a:solidFill>
                <a:latin typeface="Times New Roman" pitchFamily="18" charset="0"/>
                <a:cs typeface="Times New Roman" pitchFamily="18" charset="0"/>
              </a:rPr>
              <a:t>	Expected </a:t>
            </a:r>
            <a:r>
              <a:rPr lang="en-US" sz="3200" b="1" i="1" dirty="0">
                <a:solidFill>
                  <a:srgbClr val="0070C0"/>
                </a:solidFill>
                <a:latin typeface="Times New Roman" pitchFamily="18" charset="0"/>
                <a:cs typeface="Times New Roman" pitchFamily="18" charset="0"/>
              </a:rPr>
              <a:t>Pharmacological Action </a:t>
            </a:r>
          </a:p>
          <a:p>
            <a:pPr marL="0" indent="0">
              <a:buNone/>
            </a:pPr>
            <a:r>
              <a:rPr lang="en-US" sz="3200" dirty="0">
                <a:solidFill>
                  <a:srgbClr val="7030A0"/>
                </a:solidFill>
                <a:latin typeface="Times New Roman" pitchFamily="18" charset="0"/>
                <a:cs typeface="Times New Roman" pitchFamily="18" charset="0"/>
              </a:rPr>
              <a:t> Lithium produces neurochemical changes in the brain, including serotonin receptor blockade. </a:t>
            </a:r>
          </a:p>
          <a:p>
            <a:pPr marL="0" indent="0">
              <a:buNone/>
            </a:pPr>
            <a:r>
              <a:rPr lang="en-US" sz="3200" dirty="0">
                <a:solidFill>
                  <a:srgbClr val="7030A0"/>
                </a:solidFill>
                <a:latin typeface="Times New Roman" pitchFamily="18" charset="0"/>
                <a:cs typeface="Times New Roman" pitchFamily="18" charset="0"/>
              </a:rPr>
              <a:t> There is evidence that the use of lithium can show a decrease in neuronal atrophy and/or an increase in neuronal growth.</a:t>
            </a:r>
          </a:p>
        </p:txBody>
      </p:sp>
    </p:spTree>
    <p:extLst>
      <p:ext uri="{BB962C8B-B14F-4D97-AF65-F5344CB8AC3E}">
        <p14:creationId xmlns:p14="http://schemas.microsoft.com/office/powerpoint/2010/main" val="29636814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4BE7B4-D385-4A74-A6BF-087CD12DE656}"/>
              </a:ext>
            </a:extLst>
          </p:cNvPr>
          <p:cNvSpPr>
            <a:spLocks noGrp="1"/>
          </p:cNvSpPr>
          <p:nvPr>
            <p:ph type="title"/>
          </p:nvPr>
        </p:nvSpPr>
        <p:spPr>
          <a:xfrm>
            <a:off x="257175" y="142876"/>
            <a:ext cx="11096625" cy="1085850"/>
          </a:xfrm>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sz="5300" b="1" dirty="0">
                <a:solidFill>
                  <a:srgbClr val="FF0000"/>
                </a:solidFill>
                <a:latin typeface="Times New Roman" pitchFamily="18" charset="0"/>
                <a:ea typeface="+mn-ea"/>
                <a:cs typeface="Times New Roman" pitchFamily="18" charset="0"/>
              </a:rPr>
              <a:t>Therapeutic Uses </a:t>
            </a:r>
            <a:r>
              <a:rPr lang="en-US" sz="3600" dirty="0">
                <a:solidFill>
                  <a:srgbClr val="FF0000"/>
                </a:solidFill>
                <a:latin typeface="Times New Roman" pitchFamily="18" charset="0"/>
                <a:ea typeface="+mn-ea"/>
                <a:cs typeface="Times New Roman" pitchFamily="18" charset="0"/>
              </a:rPr>
              <a:t/>
            </a:r>
            <a:br>
              <a:rPr lang="en-US" sz="3600" dirty="0">
                <a:solidFill>
                  <a:srgbClr val="FF0000"/>
                </a:solidFill>
                <a:latin typeface="Times New Roman" pitchFamily="18" charset="0"/>
                <a:ea typeface="+mn-ea"/>
                <a:cs typeface="Times New Roman" pitchFamily="18" charset="0"/>
              </a:rPr>
            </a:br>
            <a:endParaRPr lang="en-US" sz="53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61C2C51-C94C-49A5-92A7-44628C8F1059}"/>
              </a:ext>
            </a:extLst>
          </p:cNvPr>
          <p:cNvSpPr>
            <a:spLocks noGrp="1"/>
          </p:cNvSpPr>
          <p:nvPr>
            <p:ph idx="1"/>
          </p:nvPr>
        </p:nvSpPr>
        <p:spPr>
          <a:xfrm>
            <a:off x="157163" y="1571625"/>
            <a:ext cx="11872912" cy="5157788"/>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Lithium is used in the treatment of </a:t>
            </a:r>
            <a:r>
              <a:rPr lang="en-US" sz="3200" b="1" dirty="0">
                <a:solidFill>
                  <a:srgbClr val="7030A0"/>
                </a:solidFill>
                <a:latin typeface="Times New Roman" pitchFamily="18" charset="0"/>
                <a:cs typeface="Times New Roman" pitchFamily="18" charset="0"/>
              </a:rPr>
              <a:t>bipolar disorders. </a:t>
            </a:r>
            <a:r>
              <a:rPr lang="en-US" sz="3200" dirty="0">
                <a:solidFill>
                  <a:srgbClr val="7030A0"/>
                </a:solidFill>
                <a:latin typeface="Times New Roman" pitchFamily="18" charset="0"/>
                <a:cs typeface="Times New Roman" pitchFamily="18" charset="0"/>
              </a:rPr>
              <a:t>Lithium controls episodes of </a:t>
            </a:r>
            <a:r>
              <a:rPr lang="en-US" sz="3200" b="1" dirty="0">
                <a:solidFill>
                  <a:srgbClr val="7030A0"/>
                </a:solidFill>
                <a:latin typeface="Times New Roman" pitchFamily="18" charset="0"/>
                <a:cs typeface="Times New Roman" pitchFamily="18" charset="0"/>
              </a:rPr>
              <a:t>acute mania</a:t>
            </a:r>
            <a:r>
              <a:rPr lang="en-US" sz="3200" dirty="0">
                <a:solidFill>
                  <a:srgbClr val="7030A0"/>
                </a:solidFill>
                <a:latin typeface="Times New Roman" pitchFamily="18" charset="0"/>
                <a:cs typeface="Times New Roman" pitchFamily="18" charset="0"/>
              </a:rPr>
              <a:t>, helps prevent the return of mania or depression, and decreases the incidence of suicide.  </a:t>
            </a:r>
          </a:p>
          <a:p>
            <a:pPr>
              <a:buFont typeface="Wingdings" pitchFamily="2" charset="2"/>
              <a:buChar char="q"/>
            </a:pPr>
            <a:r>
              <a:rPr lang="en-US" sz="3200" dirty="0">
                <a:solidFill>
                  <a:srgbClr val="7030A0"/>
                </a:solidFill>
                <a:latin typeface="Times New Roman" pitchFamily="18" charset="0"/>
                <a:cs typeface="Times New Roman" pitchFamily="18" charset="0"/>
              </a:rPr>
              <a:t>Other uses: </a:t>
            </a:r>
          </a:p>
          <a:p>
            <a:pPr>
              <a:buFont typeface="Wingdings" pitchFamily="2" charset="2"/>
              <a:buChar char="q"/>
            </a:pPr>
            <a:r>
              <a:rPr lang="en-US" sz="3200" dirty="0">
                <a:solidFill>
                  <a:srgbClr val="7030A0"/>
                </a:solidFill>
                <a:latin typeface="Times New Roman" pitchFamily="18" charset="0"/>
                <a:cs typeface="Times New Roman" pitchFamily="18" charset="0"/>
              </a:rPr>
              <a:t> Alcoholism </a:t>
            </a:r>
          </a:p>
          <a:p>
            <a:pPr>
              <a:buFont typeface="Wingdings" pitchFamily="2" charset="2"/>
              <a:buChar char="q"/>
            </a:pPr>
            <a:r>
              <a:rPr lang="en-US" sz="3200" dirty="0">
                <a:solidFill>
                  <a:srgbClr val="7030A0"/>
                </a:solidFill>
                <a:latin typeface="Times New Roman" pitchFamily="18" charset="0"/>
                <a:cs typeface="Times New Roman" pitchFamily="18" charset="0"/>
              </a:rPr>
              <a:t> Bulimia </a:t>
            </a:r>
          </a:p>
          <a:p>
            <a:pPr>
              <a:buFont typeface="Wingdings" pitchFamily="2" charset="2"/>
              <a:buChar char="q"/>
            </a:pPr>
            <a:r>
              <a:rPr lang="en-US" sz="3200" dirty="0">
                <a:solidFill>
                  <a:srgbClr val="7030A0"/>
                </a:solidFill>
                <a:latin typeface="Times New Roman" pitchFamily="18" charset="0"/>
                <a:cs typeface="Times New Roman" pitchFamily="18" charset="0"/>
              </a:rPr>
              <a:t>Schizophrenia</a:t>
            </a:r>
          </a:p>
        </p:txBody>
      </p:sp>
    </p:spTree>
    <p:extLst>
      <p:ext uri="{BB962C8B-B14F-4D97-AF65-F5344CB8AC3E}">
        <p14:creationId xmlns:p14="http://schemas.microsoft.com/office/powerpoint/2010/main" val="34435038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53E7B4-7FDD-4BDA-8CF7-6C9B48CA74BD}"/>
              </a:ext>
            </a:extLst>
          </p:cNvPr>
          <p:cNvSpPr>
            <a:spLocks noGrp="1"/>
          </p:cNvSpPr>
          <p:nvPr>
            <p:ph type="title"/>
          </p:nvPr>
        </p:nvSpPr>
        <p:spPr>
          <a:xfrm>
            <a:off x="142875" y="100014"/>
            <a:ext cx="11210925" cy="1243012"/>
          </a:xfrm>
        </p:spPr>
        <p:txBody>
          <a:bodyPr/>
          <a:lstStyle/>
          <a:p>
            <a:r>
              <a:rPr lang="en-US" b="1" dirty="0">
                <a:solidFill>
                  <a:srgbClr val="FF0000"/>
                </a:solidFill>
                <a:latin typeface="Times New Roman" pitchFamily="18" charset="0"/>
                <a:cs typeface="Times New Roman" pitchFamily="18" charset="0"/>
              </a:rPr>
              <a:t>P</a:t>
            </a:r>
            <a:r>
              <a:rPr lang="en-US" b="1" dirty="0" smtClean="0">
                <a:solidFill>
                  <a:srgbClr val="FF0000"/>
                </a:solidFill>
                <a:latin typeface="Times New Roman" pitchFamily="18" charset="0"/>
                <a:cs typeface="Times New Roman" pitchFamily="18" charset="0"/>
              </a:rPr>
              <a:t>harmacokinetics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09D6AFD-205A-41E2-BD13-E12A43D81F89}"/>
              </a:ext>
            </a:extLst>
          </p:cNvPr>
          <p:cNvSpPr>
            <a:spLocks noGrp="1"/>
          </p:cNvSpPr>
          <p:nvPr>
            <p:ph idx="1"/>
          </p:nvPr>
        </p:nvSpPr>
        <p:spPr>
          <a:xfrm>
            <a:off x="142875" y="1314450"/>
            <a:ext cx="11915775" cy="5543550"/>
          </a:xfrm>
        </p:spPr>
        <p:txBody>
          <a:bodyPr>
            <a:normAutofit/>
          </a:bodyPr>
          <a:lstStyle/>
          <a:p>
            <a:pPr>
              <a:buFont typeface="Wingdings" pitchFamily="2" charset="2"/>
              <a:buChar char="q"/>
            </a:pPr>
            <a:r>
              <a:rPr lang="en-US" sz="3200" b="1" dirty="0">
                <a:solidFill>
                  <a:srgbClr val="7030A0"/>
                </a:solidFill>
                <a:latin typeface="Times New Roman" pitchFamily="18" charset="0"/>
                <a:cs typeface="Times New Roman" pitchFamily="18" charset="0"/>
              </a:rPr>
              <a:t>Absorption </a:t>
            </a:r>
            <a:r>
              <a:rPr lang="en-US" sz="3200" dirty="0">
                <a:solidFill>
                  <a:srgbClr val="7030A0"/>
                </a:solidFill>
                <a:latin typeface="Times New Roman" pitchFamily="18" charset="0"/>
                <a:cs typeface="Times New Roman" pitchFamily="18" charset="0"/>
              </a:rPr>
              <a:t>:rate and extent vary with dose form. absorption is complete within  hours of oral use.</a:t>
            </a:r>
          </a:p>
          <a:p>
            <a:pPr>
              <a:buFont typeface="Wingdings" pitchFamily="2" charset="2"/>
              <a:buChar char="q"/>
            </a:pPr>
            <a:r>
              <a:rPr lang="en-US" sz="3200" b="1" dirty="0">
                <a:solidFill>
                  <a:srgbClr val="7030A0"/>
                </a:solidFill>
                <a:latin typeface="Times New Roman" pitchFamily="18" charset="0"/>
                <a:cs typeface="Times New Roman" pitchFamily="18" charset="0"/>
              </a:rPr>
              <a:t>Distribution</a:t>
            </a:r>
            <a:r>
              <a:rPr lang="en-US" sz="3200" dirty="0">
                <a:solidFill>
                  <a:srgbClr val="7030A0"/>
                </a:solidFill>
                <a:latin typeface="Times New Roman" pitchFamily="18" charset="0"/>
                <a:cs typeface="Times New Roman" pitchFamily="18" charset="0"/>
              </a:rPr>
              <a:t> :wide distribution in the body, concentration in thyroid gland, bone and brain tissue exceed serum levels.</a:t>
            </a:r>
          </a:p>
          <a:p>
            <a:pPr>
              <a:buFont typeface="Wingdings" pitchFamily="2" charset="2"/>
              <a:buChar char="q"/>
            </a:pPr>
            <a:r>
              <a:rPr lang="en-US" sz="3200" b="1" dirty="0">
                <a:solidFill>
                  <a:srgbClr val="7030A0"/>
                </a:solidFill>
                <a:latin typeface="Times New Roman" pitchFamily="18" charset="0"/>
                <a:cs typeface="Times New Roman" pitchFamily="18" charset="0"/>
              </a:rPr>
              <a:t>Metabolism</a:t>
            </a:r>
            <a:r>
              <a:rPr lang="en-US" sz="3200" dirty="0">
                <a:solidFill>
                  <a:srgbClr val="7030A0"/>
                </a:solidFill>
                <a:latin typeface="Times New Roman" pitchFamily="18" charset="0"/>
                <a:cs typeface="Times New Roman" pitchFamily="18" charset="0"/>
              </a:rPr>
              <a:t> :not metabolized </a:t>
            </a:r>
          </a:p>
          <a:p>
            <a:pPr>
              <a:buFont typeface="Wingdings" pitchFamily="2" charset="2"/>
              <a:buChar char="q"/>
            </a:pPr>
            <a:r>
              <a:rPr lang="en-US" sz="3200" b="1" dirty="0">
                <a:solidFill>
                  <a:srgbClr val="7030A0"/>
                </a:solidFill>
                <a:latin typeface="Times New Roman" pitchFamily="18" charset="0"/>
                <a:cs typeface="Times New Roman" pitchFamily="18" charset="0"/>
              </a:rPr>
              <a:t>Excretion </a:t>
            </a:r>
            <a:r>
              <a:rPr lang="en-US" sz="3200" dirty="0">
                <a:solidFill>
                  <a:srgbClr val="7030A0"/>
                </a:solidFill>
                <a:latin typeface="Times New Roman" pitchFamily="18" charset="0"/>
                <a:cs typeface="Times New Roman" pitchFamily="18" charset="0"/>
              </a:rPr>
              <a:t>: excreted unchanged in urine. Half lif18 hours (adolescence)to 3 hour (elderly).</a:t>
            </a:r>
          </a:p>
          <a:p>
            <a:pPr>
              <a:buFont typeface="Wingdings" pitchFamily="2" charset="2"/>
              <a:buChar char="q"/>
            </a:pPr>
            <a:r>
              <a:rPr lang="en-US" sz="3200" b="1" dirty="0">
                <a:solidFill>
                  <a:srgbClr val="7030A0"/>
                </a:solidFill>
                <a:latin typeface="Times New Roman" pitchFamily="18" charset="0"/>
                <a:cs typeface="Times New Roman" pitchFamily="18" charset="0"/>
              </a:rPr>
              <a:t>Dosage adults :</a:t>
            </a:r>
            <a:r>
              <a:rPr lang="en-US" sz="3200" dirty="0">
                <a:solidFill>
                  <a:srgbClr val="7030A0"/>
                </a:solidFill>
                <a:latin typeface="Times New Roman" pitchFamily="18" charset="0"/>
                <a:cs typeface="Times New Roman" pitchFamily="18" charset="0"/>
              </a:rPr>
              <a:t>300mg to six hundred mg up to </a:t>
            </a:r>
            <a:r>
              <a:rPr lang="en-US" sz="3200" dirty="0" err="1">
                <a:solidFill>
                  <a:srgbClr val="7030A0"/>
                </a:solidFill>
                <a:latin typeface="Times New Roman" pitchFamily="18" charset="0"/>
                <a:cs typeface="Times New Roman" pitchFamily="18" charset="0"/>
              </a:rPr>
              <a:t>q.i.d</a:t>
            </a:r>
            <a:r>
              <a:rPr lang="en-US" sz="3200" dirty="0">
                <a:solidFill>
                  <a:srgbClr val="7030A0"/>
                </a:solidFill>
                <a:latin typeface="Times New Roman" pitchFamily="18" charset="0"/>
                <a:cs typeface="Times New Roman" pitchFamily="18" charset="0"/>
              </a:rPr>
              <a:t> increasing to achieve optimal dosage. </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04609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936FB-1B34-4574-8C9C-1F8F20FA26F0}"/>
              </a:ext>
            </a:extLst>
          </p:cNvPr>
          <p:cNvSpPr>
            <a:spLocks noGrp="1"/>
          </p:cNvSpPr>
          <p:nvPr>
            <p:ph type="title"/>
          </p:nvPr>
        </p:nvSpPr>
        <p:spPr>
          <a:xfrm>
            <a:off x="128588" y="100013"/>
            <a:ext cx="11225212" cy="985837"/>
          </a:xfrm>
        </p:spPr>
        <p:txBody>
          <a:bodyPr/>
          <a:lstStyle/>
          <a:p>
            <a:r>
              <a:rPr lang="en-US" dirty="0"/>
              <a:t> </a:t>
            </a:r>
            <a:r>
              <a:rPr lang="en-US" sz="4800" b="1" dirty="0">
                <a:solidFill>
                  <a:srgbClr val="FF0000"/>
                </a:solidFill>
                <a:latin typeface="Times New Roman" pitchFamily="18" charset="0"/>
                <a:cs typeface="Times New Roman" pitchFamily="18" charset="0"/>
              </a:rPr>
              <a:t>F</a:t>
            </a:r>
            <a:r>
              <a:rPr lang="en-US" sz="4800" b="1" dirty="0" smtClean="0">
                <a:solidFill>
                  <a:srgbClr val="FF0000"/>
                </a:solidFill>
                <a:latin typeface="Times New Roman" pitchFamily="18" charset="0"/>
                <a:cs typeface="Times New Roman" pitchFamily="18" charset="0"/>
              </a:rPr>
              <a:t>actors </a:t>
            </a:r>
            <a:r>
              <a:rPr lang="en-US" sz="4800" b="1" dirty="0">
                <a:solidFill>
                  <a:srgbClr val="FF0000"/>
                </a:solidFill>
                <a:latin typeface="Times New Roman" pitchFamily="18" charset="0"/>
                <a:cs typeface="Times New Roman" pitchFamily="18" charset="0"/>
              </a:rPr>
              <a:t>affecting absorption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CB2EB27-732E-4621-A57A-6456340CD872}"/>
              </a:ext>
            </a:extLst>
          </p:cNvPr>
          <p:cNvSpPr>
            <a:spLocks noGrp="1"/>
          </p:cNvSpPr>
          <p:nvPr>
            <p:ph idx="1"/>
          </p:nvPr>
        </p:nvSpPr>
        <p:spPr>
          <a:xfrm>
            <a:off x="214313" y="1185863"/>
            <a:ext cx="11758612" cy="5472112"/>
          </a:xfrm>
        </p:spPr>
        <p:txBody>
          <a:bodyPr>
            <a:normAutofit/>
          </a:bodyPr>
          <a:lstStyle/>
          <a:p>
            <a:pPr>
              <a:buFont typeface="Wingdings" pitchFamily="2" charset="2"/>
              <a:buChar char="Ø"/>
            </a:pPr>
            <a:r>
              <a:rPr lang="en-US" sz="3600" dirty="0">
                <a:solidFill>
                  <a:srgbClr val="7030A0"/>
                </a:solidFill>
                <a:latin typeface="Times New Roman" pitchFamily="18" charset="0"/>
                <a:cs typeface="Times New Roman" pitchFamily="18" charset="0"/>
              </a:rPr>
              <a:t>Route of drug administration.</a:t>
            </a:r>
          </a:p>
          <a:p>
            <a:pPr>
              <a:buFont typeface="Wingdings" pitchFamily="2" charset="2"/>
              <a:buChar char="Ø"/>
            </a:pPr>
            <a:r>
              <a:rPr lang="en-US" sz="3600" dirty="0">
                <a:solidFill>
                  <a:srgbClr val="7030A0"/>
                </a:solidFill>
                <a:latin typeface="Times New Roman" pitchFamily="18" charset="0"/>
                <a:cs typeface="Times New Roman" pitchFamily="18" charset="0"/>
              </a:rPr>
              <a:t>Dose.</a:t>
            </a:r>
          </a:p>
          <a:p>
            <a:pPr>
              <a:buFont typeface="Wingdings" pitchFamily="2" charset="2"/>
              <a:buChar char="Ø"/>
            </a:pPr>
            <a:r>
              <a:rPr lang="en-US" sz="3600" dirty="0">
                <a:solidFill>
                  <a:srgbClr val="7030A0"/>
                </a:solidFill>
                <a:latin typeface="Times New Roman" pitchFamily="18" charset="0"/>
                <a:cs typeface="Times New Roman" pitchFamily="18" charset="0"/>
              </a:rPr>
              <a:t>Dosage formulation.</a:t>
            </a:r>
          </a:p>
          <a:p>
            <a:pPr>
              <a:buFont typeface="Wingdings" pitchFamily="2" charset="2"/>
              <a:buChar char="Ø"/>
            </a:pPr>
            <a:r>
              <a:rPr lang="en-US" sz="3600" dirty="0">
                <a:solidFill>
                  <a:srgbClr val="7030A0"/>
                </a:solidFill>
                <a:latin typeface="Times New Roman" pitchFamily="18" charset="0"/>
                <a:cs typeface="Times New Roman" pitchFamily="18" charset="0"/>
              </a:rPr>
              <a:t>Food and fluids administered with the drugs.</a:t>
            </a:r>
          </a:p>
          <a:p>
            <a:pPr>
              <a:buFont typeface="Wingdings" pitchFamily="2" charset="2"/>
              <a:buChar char="Ø"/>
            </a:pPr>
            <a:r>
              <a:rPr lang="en-US" sz="3600" dirty="0">
                <a:solidFill>
                  <a:srgbClr val="7030A0"/>
                </a:solidFill>
                <a:latin typeface="Times New Roman" pitchFamily="18" charset="0"/>
                <a:cs typeface="Times New Roman" pitchFamily="18" charset="0"/>
              </a:rPr>
              <a:t>Status of the absorptive surface. </a:t>
            </a:r>
          </a:p>
          <a:p>
            <a:pPr>
              <a:buFont typeface="Wingdings" pitchFamily="2" charset="2"/>
              <a:buChar char="Ø"/>
            </a:pPr>
            <a:r>
              <a:rPr lang="en-US" sz="3600" dirty="0">
                <a:solidFill>
                  <a:srgbClr val="7030A0"/>
                </a:solidFill>
                <a:latin typeface="Times New Roman" pitchFamily="18" charset="0"/>
                <a:cs typeface="Times New Roman" pitchFamily="18" charset="0"/>
              </a:rPr>
              <a:t>Rate of blood flow to the small intestines.</a:t>
            </a:r>
          </a:p>
          <a:p>
            <a:pPr>
              <a:buFont typeface="Wingdings" pitchFamily="2" charset="2"/>
              <a:buChar char="Ø"/>
            </a:pPr>
            <a:r>
              <a:rPr lang="en-US" sz="3600" dirty="0">
                <a:solidFill>
                  <a:srgbClr val="7030A0"/>
                </a:solidFill>
                <a:latin typeface="Times New Roman" pitchFamily="18" charset="0"/>
                <a:cs typeface="Times New Roman" pitchFamily="18" charset="0"/>
              </a:rPr>
              <a:t> acidity of the stomach</a:t>
            </a:r>
          </a:p>
          <a:p>
            <a:pPr>
              <a:buFont typeface="Wingdings" pitchFamily="2" charset="2"/>
              <a:buChar char="Ø"/>
            </a:pPr>
            <a:r>
              <a:rPr lang="en-US" sz="3600" dirty="0">
                <a:solidFill>
                  <a:srgbClr val="7030A0"/>
                </a:solidFill>
                <a:latin typeface="Times New Roman" pitchFamily="18" charset="0"/>
                <a:cs typeface="Times New Roman" pitchFamily="18" charset="0"/>
              </a:rPr>
              <a:t>Status of GI motility.</a:t>
            </a:r>
          </a:p>
        </p:txBody>
      </p:sp>
    </p:spTree>
    <p:extLst>
      <p:ext uri="{BB962C8B-B14F-4D97-AF65-F5344CB8AC3E}">
        <p14:creationId xmlns:p14="http://schemas.microsoft.com/office/powerpoint/2010/main" val="23931427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AC0BD-1C68-4F80-B5D3-7515E881F52E}"/>
              </a:ext>
            </a:extLst>
          </p:cNvPr>
          <p:cNvSpPr>
            <a:spLocks noGrp="1"/>
          </p:cNvSpPr>
          <p:nvPr>
            <p:ph type="title"/>
          </p:nvPr>
        </p:nvSpPr>
        <p:spPr>
          <a:xfrm>
            <a:off x="142875" y="1"/>
            <a:ext cx="11210925" cy="1314450"/>
          </a:xfrm>
        </p:spPr>
        <p:txBody>
          <a:bodyPr>
            <a:normAutofit/>
          </a:bodyPr>
          <a:lstStyle/>
          <a:p>
            <a:r>
              <a:rPr lang="en-US" sz="4800" b="1" dirty="0">
                <a:solidFill>
                  <a:srgbClr val="FF0000"/>
                </a:solidFill>
                <a:latin typeface="Times New Roman" pitchFamily="18" charset="0"/>
                <a:cs typeface="Times New Roman" pitchFamily="18" charset="0"/>
              </a:rPr>
              <a:t>Adverse reaction</a:t>
            </a:r>
          </a:p>
        </p:txBody>
      </p:sp>
      <p:sp>
        <p:nvSpPr>
          <p:cNvPr id="3" name="Content Placeholder 2">
            <a:extLst>
              <a:ext uri="{FF2B5EF4-FFF2-40B4-BE49-F238E27FC236}">
                <a16:creationId xmlns="" xmlns:a16="http://schemas.microsoft.com/office/drawing/2014/main" id="{F6B66CE6-64F1-47AB-9DAF-99391287DC58}"/>
              </a:ext>
            </a:extLst>
          </p:cNvPr>
          <p:cNvSpPr>
            <a:spLocks noGrp="1"/>
          </p:cNvSpPr>
          <p:nvPr>
            <p:ph idx="1"/>
          </p:nvPr>
        </p:nvSpPr>
        <p:spPr>
          <a:xfrm>
            <a:off x="185738" y="1214438"/>
            <a:ext cx="12006262" cy="5643562"/>
          </a:xfrm>
        </p:spPr>
        <p:txBody>
          <a:bodyPr>
            <a:normAutofit/>
          </a:bodyPr>
          <a:lstStyle/>
          <a:p>
            <a:endParaRPr lang="en-US" dirty="0" smtClean="0"/>
          </a:p>
          <a:p>
            <a:pPr>
              <a:buFont typeface="Wingdings" pitchFamily="2" charset="2"/>
              <a:buChar char="q"/>
            </a:pPr>
            <a:r>
              <a:rPr lang="en-US" sz="3200" dirty="0" smtClean="0">
                <a:solidFill>
                  <a:srgbClr val="7030A0"/>
                </a:solidFill>
                <a:latin typeface="Times New Roman" pitchFamily="18" charset="0"/>
                <a:cs typeface="Times New Roman" pitchFamily="18" charset="0"/>
              </a:rPr>
              <a:t>Gastrointestinal </a:t>
            </a:r>
            <a:r>
              <a:rPr lang="en-US" sz="3200" dirty="0">
                <a:solidFill>
                  <a:srgbClr val="7030A0"/>
                </a:solidFill>
                <a:latin typeface="Times New Roman" pitchFamily="18" charset="0"/>
                <a:cs typeface="Times New Roman" pitchFamily="18" charset="0"/>
              </a:rPr>
              <a:t>distress (nausea, diarrhea, abdominal pain).</a:t>
            </a:r>
          </a:p>
          <a:p>
            <a:pPr>
              <a:buFont typeface="Wingdings" pitchFamily="2" charset="2"/>
              <a:buChar char="q"/>
            </a:pPr>
            <a:r>
              <a:rPr lang="en-US" sz="3200" dirty="0">
                <a:solidFill>
                  <a:srgbClr val="7030A0"/>
                </a:solidFill>
                <a:latin typeface="Times New Roman" pitchFamily="18" charset="0"/>
                <a:cs typeface="Times New Roman" pitchFamily="18" charset="0"/>
              </a:rPr>
              <a:t>Fine hand tremors that can interfere with purposeful motor skills and can be exacerbated by factors such as stress and caffeine.</a:t>
            </a:r>
          </a:p>
          <a:p>
            <a:pPr>
              <a:buFont typeface="Wingdings" pitchFamily="2" charset="2"/>
              <a:buChar char="q"/>
            </a:pPr>
            <a:r>
              <a:rPr lang="en-US" sz="3200" dirty="0">
                <a:solidFill>
                  <a:srgbClr val="7030A0"/>
                </a:solidFill>
                <a:latin typeface="Times New Roman" pitchFamily="18" charset="0"/>
                <a:cs typeface="Times New Roman" pitchFamily="18" charset="0"/>
              </a:rPr>
              <a:t>Polyuria, mild thirst.</a:t>
            </a:r>
          </a:p>
          <a:p>
            <a:pPr>
              <a:buFont typeface="Wingdings" pitchFamily="2" charset="2"/>
              <a:buChar char="q"/>
            </a:pPr>
            <a:r>
              <a:rPr lang="en-US" sz="3200" dirty="0">
                <a:solidFill>
                  <a:srgbClr val="7030A0"/>
                </a:solidFill>
                <a:latin typeface="Times New Roman" pitchFamily="18" charset="0"/>
                <a:cs typeface="Times New Roman" pitchFamily="18" charset="0"/>
              </a:rPr>
              <a:t>Weight gain</a:t>
            </a:r>
          </a:p>
          <a:p>
            <a:pPr>
              <a:buFont typeface="Wingdings" pitchFamily="2" charset="2"/>
              <a:buChar char="q"/>
            </a:pPr>
            <a:r>
              <a:rPr lang="en-US" sz="3200" dirty="0">
                <a:solidFill>
                  <a:srgbClr val="7030A0"/>
                </a:solidFill>
                <a:latin typeface="Times New Roman" pitchFamily="18" charset="0"/>
                <a:cs typeface="Times New Roman" pitchFamily="18" charset="0"/>
              </a:rPr>
              <a:t> Renal toxicity</a:t>
            </a:r>
          </a:p>
          <a:p>
            <a:pPr>
              <a:buFont typeface="Wingdings" pitchFamily="2" charset="2"/>
              <a:buChar char="q"/>
            </a:pPr>
            <a:r>
              <a:rPr lang="en-US" sz="3200" dirty="0">
                <a:solidFill>
                  <a:srgbClr val="7030A0"/>
                </a:solidFill>
                <a:latin typeface="Times New Roman" pitchFamily="18" charset="0"/>
                <a:cs typeface="Times New Roman" pitchFamily="18" charset="0"/>
              </a:rPr>
              <a:t>Goiter and hypothyroidism with long-term treatment Brady dysrhythmia, hypotension, and electrolyte imbalances .</a:t>
            </a:r>
          </a:p>
          <a:p>
            <a:endParaRPr lang="en-US" dirty="0"/>
          </a:p>
        </p:txBody>
      </p:sp>
    </p:spTree>
    <p:extLst>
      <p:ext uri="{BB962C8B-B14F-4D97-AF65-F5344CB8AC3E}">
        <p14:creationId xmlns:p14="http://schemas.microsoft.com/office/powerpoint/2010/main" val="36817718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D13CF-D734-4A57-809E-24B44D506435}"/>
              </a:ext>
            </a:extLst>
          </p:cNvPr>
          <p:cNvSpPr>
            <a:spLocks noGrp="1"/>
          </p:cNvSpPr>
          <p:nvPr>
            <p:ph type="title"/>
          </p:nvPr>
        </p:nvSpPr>
        <p:spPr>
          <a:xfrm>
            <a:off x="171450" y="0"/>
            <a:ext cx="11182350" cy="1071563"/>
          </a:xfrm>
        </p:spPr>
        <p:txBody>
          <a:bodyPr>
            <a:normAutofit/>
          </a:bodyPr>
          <a:lstStyle/>
          <a:p>
            <a:r>
              <a:rPr lang="en-US" sz="4000" b="1" dirty="0">
                <a:solidFill>
                  <a:srgbClr val="FF0000"/>
                </a:solidFill>
                <a:latin typeface="Times New Roman" pitchFamily="18" charset="0"/>
                <a:ea typeface="+mn-ea"/>
                <a:cs typeface="Times New Roman" pitchFamily="18" charset="0"/>
              </a:rPr>
              <a:t>Contraindications/Precautions</a:t>
            </a: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FE09EA4-7791-4860-A5C6-950B471D405C}"/>
              </a:ext>
            </a:extLst>
          </p:cNvPr>
          <p:cNvSpPr>
            <a:spLocks noGrp="1"/>
          </p:cNvSpPr>
          <p:nvPr>
            <p:ph idx="1"/>
          </p:nvPr>
        </p:nvSpPr>
        <p:spPr>
          <a:xfrm>
            <a:off x="142875" y="1171575"/>
            <a:ext cx="12049125" cy="5572125"/>
          </a:xfrm>
        </p:spPr>
        <p:txBody>
          <a:bodyPr/>
          <a:lstStyle/>
          <a:p>
            <a:endParaRPr lang="en-US" dirty="0" smtClean="0"/>
          </a:p>
          <a:p>
            <a:pPr>
              <a:buFont typeface="Wingdings" pitchFamily="2" charset="2"/>
              <a:buChar char="Ø"/>
            </a:pPr>
            <a:r>
              <a:rPr lang="en-US" sz="3200" dirty="0" smtClean="0">
                <a:solidFill>
                  <a:srgbClr val="7030A0"/>
                </a:solidFill>
                <a:latin typeface="Times New Roman" pitchFamily="18" charset="0"/>
                <a:cs typeface="Times New Roman" pitchFamily="18" charset="0"/>
              </a:rPr>
              <a:t>Lithium </a:t>
            </a:r>
            <a:r>
              <a:rPr lang="en-US" sz="3200" dirty="0">
                <a:solidFill>
                  <a:srgbClr val="7030A0"/>
                </a:solidFill>
                <a:latin typeface="Times New Roman" pitchFamily="18" charset="0"/>
                <a:cs typeface="Times New Roman" pitchFamily="18" charset="0"/>
              </a:rPr>
              <a:t>is Pregnancy Risk Category D. This medication is teratogenic, especially during the first trimester. </a:t>
            </a:r>
          </a:p>
          <a:p>
            <a:pPr>
              <a:buFont typeface="Wingdings" pitchFamily="2" charset="2"/>
              <a:buChar char="Ø"/>
            </a:pPr>
            <a:r>
              <a:rPr lang="en-US" sz="3200" dirty="0">
                <a:solidFill>
                  <a:srgbClr val="7030A0"/>
                </a:solidFill>
                <a:latin typeface="Times New Roman" pitchFamily="18" charset="0"/>
                <a:cs typeface="Times New Roman" pitchFamily="18" charset="0"/>
              </a:rPr>
              <a:t> Discourage clients from breastfeeding if lithium therapy is necessary. </a:t>
            </a:r>
          </a:p>
          <a:p>
            <a:pPr>
              <a:buFont typeface="Wingdings" pitchFamily="2" charset="2"/>
              <a:buChar char="Ø"/>
            </a:pPr>
            <a:r>
              <a:rPr lang="en-US" sz="3200" dirty="0">
                <a:solidFill>
                  <a:srgbClr val="7030A0"/>
                </a:solidFill>
                <a:latin typeface="Times New Roman" pitchFamily="18" charset="0"/>
                <a:cs typeface="Times New Roman" pitchFamily="18" charset="0"/>
              </a:rPr>
              <a:t>Use cautiously in clients with renal dysfunction, heart disease, sodium depletion, and dehydration</a:t>
            </a:r>
          </a:p>
        </p:txBody>
      </p:sp>
    </p:spTree>
    <p:extLst>
      <p:ext uri="{BB962C8B-B14F-4D97-AF65-F5344CB8AC3E}">
        <p14:creationId xmlns:p14="http://schemas.microsoft.com/office/powerpoint/2010/main" val="34880324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260A7-FA72-48E4-8F10-CA388B09C265}"/>
              </a:ext>
            </a:extLst>
          </p:cNvPr>
          <p:cNvSpPr>
            <a:spLocks noGrp="1"/>
          </p:cNvSpPr>
          <p:nvPr>
            <p:ph type="title"/>
          </p:nvPr>
        </p:nvSpPr>
        <p:spPr>
          <a:xfrm>
            <a:off x="142875" y="1"/>
            <a:ext cx="11210925" cy="1028699"/>
          </a:xfrm>
        </p:spPr>
        <p:txBody>
          <a:bodyPr/>
          <a:lstStyle/>
          <a:p>
            <a:r>
              <a:rPr lang="en-US" b="1" dirty="0">
                <a:solidFill>
                  <a:srgbClr val="FF0000"/>
                </a:solidFill>
                <a:latin typeface="Times New Roman" pitchFamily="18" charset="0"/>
                <a:cs typeface="Times New Roman" pitchFamily="18" charset="0"/>
              </a:rPr>
              <a:t>Medication/Food Interactions</a:t>
            </a:r>
          </a:p>
        </p:txBody>
      </p:sp>
      <p:sp>
        <p:nvSpPr>
          <p:cNvPr id="3" name="Content Placeholder 2">
            <a:extLst>
              <a:ext uri="{FF2B5EF4-FFF2-40B4-BE49-F238E27FC236}">
                <a16:creationId xmlns="" xmlns:a16="http://schemas.microsoft.com/office/drawing/2014/main" id="{A06EA677-7434-45B7-92D3-8BDC200A787A}"/>
              </a:ext>
            </a:extLst>
          </p:cNvPr>
          <p:cNvSpPr>
            <a:spLocks noGrp="1"/>
          </p:cNvSpPr>
          <p:nvPr>
            <p:ph idx="1"/>
          </p:nvPr>
        </p:nvSpPr>
        <p:spPr>
          <a:xfrm>
            <a:off x="128588" y="1128712"/>
            <a:ext cx="12063412" cy="5729287"/>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Sodium is excreted with the use of diuretics. Reduced serum sodium decreases lithium excretion, which can lead to toxicity.</a:t>
            </a:r>
          </a:p>
          <a:p>
            <a:pPr>
              <a:buFont typeface="Wingdings" pitchFamily="2" charset="2"/>
              <a:buChar char="q"/>
            </a:pPr>
            <a:r>
              <a:rPr lang="en-US" sz="3200" dirty="0">
                <a:solidFill>
                  <a:srgbClr val="7030A0"/>
                </a:solidFill>
                <a:latin typeface="Times New Roman" pitchFamily="18" charset="0"/>
                <a:cs typeface="Times New Roman" pitchFamily="18" charset="0"/>
              </a:rPr>
              <a:t>Concurrent use of NSAIDs (ibuprofen [Motrin] and celecoxib [Celebrex]) will increase renal reabsorption of lithium, leading to toxicity. </a:t>
            </a:r>
          </a:p>
          <a:p>
            <a:pPr>
              <a:buFont typeface="Wingdings" pitchFamily="2" charset="2"/>
              <a:buChar char="q"/>
            </a:pPr>
            <a:r>
              <a:rPr lang="en-US" sz="3200" dirty="0">
                <a:solidFill>
                  <a:srgbClr val="7030A0"/>
                </a:solidFill>
                <a:latin typeface="Times New Roman" pitchFamily="18" charset="0"/>
                <a:cs typeface="Times New Roman" pitchFamily="18" charset="0"/>
              </a:rPr>
              <a:t> </a:t>
            </a:r>
            <a:r>
              <a:rPr lang="en-US" sz="3600" dirty="0" smtClean="0">
                <a:solidFill>
                  <a:srgbClr val="7030A0"/>
                </a:solidFill>
                <a:latin typeface="Times New Roman" pitchFamily="18" charset="0"/>
                <a:cs typeface="Times New Roman" pitchFamily="18" charset="0"/>
              </a:rPr>
              <a:t>Avoid </a:t>
            </a:r>
            <a:r>
              <a:rPr lang="en-US" sz="3600" dirty="0">
                <a:solidFill>
                  <a:srgbClr val="7030A0"/>
                </a:solidFill>
                <a:latin typeface="Times New Roman" pitchFamily="18" charset="0"/>
                <a:cs typeface="Times New Roman" pitchFamily="18" charset="0"/>
              </a:rPr>
              <a:t>use of NSAIDs</a:t>
            </a:r>
            <a:r>
              <a:rPr lang="en-US" sz="3600" b="1" i="1" dirty="0">
                <a:solidFill>
                  <a:srgbClr val="00B050"/>
                </a:solidFill>
                <a:latin typeface="Times New Roman" pitchFamily="18" charset="0"/>
                <a:cs typeface="Times New Roman" pitchFamily="18" charset="0"/>
              </a:rPr>
              <a:t>. </a:t>
            </a:r>
            <a:endParaRPr lang="en-US" sz="3200" b="1" i="1" dirty="0">
              <a:solidFill>
                <a:srgbClr val="00B05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 </a:t>
            </a:r>
            <a:r>
              <a:rPr lang="en-US" sz="3200" b="1" i="1" dirty="0">
                <a:solidFill>
                  <a:srgbClr val="00B0F0"/>
                </a:solidFill>
                <a:latin typeface="Times New Roman" pitchFamily="18" charset="0"/>
                <a:cs typeface="Times New Roman" pitchFamily="18" charset="0"/>
              </a:rPr>
              <a:t>Use aspirin as a mild analgesic</a:t>
            </a:r>
            <a:r>
              <a:rPr lang="en-US" sz="3200" dirty="0">
                <a:solidFill>
                  <a:srgbClr val="7030A0"/>
                </a:solidFill>
                <a:latin typeface="Times New Roman" pitchFamily="18" charset="0"/>
                <a:cs typeface="Times New Roman" pitchFamily="18" charset="0"/>
              </a:rPr>
              <a:t>.</a:t>
            </a:r>
          </a:p>
          <a:p>
            <a:pPr>
              <a:buFont typeface="Wingdings" pitchFamily="2" charset="2"/>
              <a:buChar char="q"/>
            </a:pPr>
            <a:r>
              <a:rPr lang="en-US" sz="3200" dirty="0">
                <a:solidFill>
                  <a:srgbClr val="7030A0"/>
                </a:solidFill>
                <a:latin typeface="Times New Roman" pitchFamily="18" charset="0"/>
                <a:cs typeface="Times New Roman" pitchFamily="18" charset="0"/>
              </a:rPr>
              <a:t> Anticholinergics (antihistamines, tricyclic antidepressants) can induce urinary retention and polyuria, leading to abdominal discomfort </a:t>
            </a:r>
          </a:p>
          <a:p>
            <a:pPr>
              <a:buFont typeface="Wingdings" pitchFamily="2" charset="2"/>
              <a:buChar char="q"/>
            </a:pPr>
            <a:r>
              <a:rPr lang="en-US" sz="3200" dirty="0">
                <a:solidFill>
                  <a:srgbClr val="7030A0"/>
                </a:solidFill>
                <a:latin typeface="Times New Roman" pitchFamily="18" charset="0"/>
                <a:cs typeface="Times New Roman" pitchFamily="18" charset="0"/>
              </a:rPr>
              <a:t> Advise clients to avoid medications with anticholinergic effects. rt.</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2239736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7DE8E69-8B59-4BE2-8325-2529F5DC89B6}"/>
              </a:ext>
            </a:extLst>
          </p:cNvPr>
          <p:cNvSpPr>
            <a:spLocks noGrp="1"/>
          </p:cNvSpPr>
          <p:nvPr>
            <p:ph idx="1"/>
          </p:nvPr>
        </p:nvSpPr>
        <p:spPr>
          <a:xfrm>
            <a:off x="0" y="0"/>
            <a:ext cx="12192000" cy="6858000"/>
          </a:xfrm>
        </p:spPr>
        <p:txBody>
          <a:bodyPr>
            <a:normAutofit lnSpcReduction="10000"/>
          </a:bodyPr>
          <a:lstStyle/>
          <a:p>
            <a:pPr marL="0" indent="0">
              <a:buNone/>
            </a:pPr>
            <a:r>
              <a:rPr lang="en-US" sz="3200" b="1" dirty="0">
                <a:solidFill>
                  <a:prstClr val="black"/>
                </a:solidFill>
                <a:ea typeface="+mj-ea"/>
                <a:cs typeface="+mj-cs"/>
              </a:rPr>
              <a:t>                                    </a:t>
            </a:r>
            <a:r>
              <a:rPr lang="en-US" sz="3600" b="1" dirty="0" smtClean="0">
                <a:solidFill>
                  <a:srgbClr val="FF0000"/>
                </a:solidFill>
                <a:latin typeface="Times New Roman" pitchFamily="18" charset="0"/>
                <a:ea typeface="+mj-ea"/>
                <a:cs typeface="Times New Roman" pitchFamily="18" charset="0"/>
              </a:rPr>
              <a:t>Precaution during  </a:t>
            </a:r>
            <a:r>
              <a:rPr lang="en-US" sz="3600" b="1" dirty="0">
                <a:solidFill>
                  <a:srgbClr val="FF0000"/>
                </a:solidFill>
                <a:latin typeface="Times New Roman" pitchFamily="18" charset="0"/>
                <a:ea typeface="+mj-ea"/>
                <a:cs typeface="Times New Roman" pitchFamily="18" charset="0"/>
              </a:rPr>
              <a:t>Administration</a:t>
            </a:r>
            <a:endParaRPr lang="en-US" sz="3200" b="1" dirty="0">
              <a:solidFill>
                <a:srgbClr val="FF0000"/>
              </a:solidFill>
              <a:latin typeface="Times New Roman" pitchFamily="18" charset="0"/>
              <a:cs typeface="Times New Roman" pitchFamily="18" charset="0"/>
            </a:endParaRP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Monitor plasma lithium levels while undergoing treatment. At initiation of treatment, monitor levels every 2 to 3 days and then every 1 to 3 months. Lithium blood levels should be obtained in the morning, usually 12 hr. after the last dose.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 During initial treatment of a manic episode, levels should be between 0.8 to 1.4 mEq/L.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 Maintenance level range is between 0.4 to 1.0 mEq/L.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Plasma levels &gt; 1.5 mEq/L can result in toxicity.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 Care for clients who have a toxic plasma lithium level in an inpatient setting and provide supportive measures. Hemodialysis may be indicated.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Advise clients that effects begin within 7 to 14 days. </a:t>
            </a:r>
          </a:p>
        </p:txBody>
      </p:sp>
    </p:spTree>
    <p:extLst>
      <p:ext uri="{BB962C8B-B14F-4D97-AF65-F5344CB8AC3E}">
        <p14:creationId xmlns:p14="http://schemas.microsoft.com/office/powerpoint/2010/main" val="7174300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64D8E4F-70A5-44D5-AF73-68ACEC116E18}"/>
              </a:ext>
            </a:extLst>
          </p:cNvPr>
          <p:cNvSpPr>
            <a:spLocks noGrp="1"/>
          </p:cNvSpPr>
          <p:nvPr>
            <p:ph idx="1"/>
          </p:nvPr>
        </p:nvSpPr>
        <p:spPr>
          <a:xfrm>
            <a:off x="100013" y="105508"/>
            <a:ext cx="11958637" cy="6752492"/>
          </a:xfrm>
        </p:spPr>
        <p:txBody>
          <a:bodyPr>
            <a:normAutofit/>
          </a:bodyPr>
          <a:lstStyle/>
          <a:p>
            <a:pPr marL="0" lvl="0" indent="0">
              <a:lnSpc>
                <a:spcPct val="100000"/>
              </a:lnSpc>
              <a:buNone/>
            </a:pPr>
            <a:r>
              <a:rPr lang="en-US" sz="3200" b="1" dirty="0">
                <a:solidFill>
                  <a:prstClr val="black"/>
                </a:solidFill>
                <a:ea typeface="+mj-ea"/>
                <a:cs typeface="+mj-cs"/>
              </a:rPr>
              <a:t> </a:t>
            </a:r>
            <a:r>
              <a:rPr lang="en-US" sz="3200" b="1" dirty="0">
                <a:solidFill>
                  <a:srgbClr val="FF0000"/>
                </a:solidFill>
                <a:latin typeface="Times New Roman" pitchFamily="18" charset="0"/>
                <a:cs typeface="Times New Roman" pitchFamily="18" charset="0"/>
              </a:rPr>
              <a:t>Precaution during  </a:t>
            </a:r>
            <a:r>
              <a:rPr lang="en-US" sz="3200" b="1" dirty="0" smtClean="0">
                <a:solidFill>
                  <a:srgbClr val="FF0000"/>
                </a:solidFill>
                <a:latin typeface="Times New Roman" pitchFamily="18" charset="0"/>
                <a:cs typeface="Times New Roman" pitchFamily="18" charset="0"/>
              </a:rPr>
              <a:t>Administration </a:t>
            </a:r>
            <a:r>
              <a:rPr lang="en-US" sz="3200" b="1" dirty="0" err="1" smtClean="0">
                <a:solidFill>
                  <a:srgbClr val="FF0000"/>
                </a:solidFill>
                <a:latin typeface="Times New Roman" pitchFamily="18" charset="0"/>
                <a:cs typeface="Times New Roman" pitchFamily="18" charset="0"/>
              </a:rPr>
              <a:t>cont</a:t>
            </a:r>
            <a:r>
              <a:rPr lang="en-US" sz="3200" b="1" dirty="0" smtClean="0">
                <a:solidFill>
                  <a:srgbClr val="FF0000"/>
                </a:solidFill>
                <a:latin typeface="Times New Roman" pitchFamily="18" charset="0"/>
                <a:cs typeface="Times New Roman" pitchFamily="18" charset="0"/>
              </a:rPr>
              <a:t>….</a:t>
            </a:r>
            <a:endParaRPr lang="en-US" sz="3200" b="1" dirty="0">
              <a:solidFill>
                <a:prstClr val="black"/>
              </a:solidFill>
            </a:endParaRPr>
          </a:p>
          <a:p>
            <a:pPr>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Advise clients to take lithium as prescribed. Lithium must be administered in 2 to 3 doses daily due to a short half life. Taking lithium with food will help decrease GI distress. </a:t>
            </a:r>
          </a:p>
          <a:p>
            <a:pPr lvl="0">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 Encourage clients to adhere to laboratory appointments needed to monitor lithium effectiveness and adverse effects. Emphasize the high risk of toxicity due to the narrow therapeutic range. </a:t>
            </a:r>
          </a:p>
          <a:p>
            <a:pPr lvl="0">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Provide nutritional counseling. Stress the importance of adequate fluid and sodium intake. </a:t>
            </a:r>
          </a:p>
          <a:p>
            <a:pPr lvl="0">
              <a:lnSpc>
                <a:spcPct val="100000"/>
              </a:lnSpc>
              <a:buFont typeface="Wingdings" pitchFamily="2" charset="2"/>
              <a:buChar char="ü"/>
            </a:pPr>
            <a:r>
              <a:rPr lang="en-US" sz="3200" dirty="0">
                <a:solidFill>
                  <a:srgbClr val="7030A0"/>
                </a:solidFill>
                <a:latin typeface="Times New Roman" pitchFamily="18" charset="0"/>
                <a:cs typeface="Times New Roman" pitchFamily="18" charset="0"/>
              </a:rPr>
              <a:t> Instruct clients to monitor for signs of toxicity and when to contact the provider. Clients should stop taking medication and seek medical attention if experiencing diarrhea, vomiting, or excessive sweating.</a:t>
            </a:r>
          </a:p>
          <a:p>
            <a:endParaRPr lang="en-US" dirty="0"/>
          </a:p>
        </p:txBody>
      </p:sp>
    </p:spTree>
    <p:extLst>
      <p:ext uri="{BB962C8B-B14F-4D97-AF65-F5344CB8AC3E}">
        <p14:creationId xmlns:p14="http://schemas.microsoft.com/office/powerpoint/2010/main" val="3740263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D88D3A-F7A6-41D5-BA57-7E1CF2117CF5}"/>
              </a:ext>
            </a:extLst>
          </p:cNvPr>
          <p:cNvSpPr>
            <a:spLocks noGrp="1"/>
          </p:cNvSpPr>
          <p:nvPr>
            <p:ph idx="1"/>
          </p:nvPr>
        </p:nvSpPr>
        <p:spPr>
          <a:xfrm>
            <a:off x="0" y="-357189"/>
            <a:ext cx="12192000" cy="7051065"/>
          </a:xfrm>
        </p:spPr>
        <p:txBody>
          <a:bodyPr>
            <a:noAutofit/>
          </a:bodyPr>
          <a:lstStyle/>
          <a:p>
            <a:pPr marL="0" indent="0">
              <a:buNone/>
            </a:pPr>
            <a:r>
              <a:rPr lang="en-US" sz="4800" b="1" dirty="0">
                <a:solidFill>
                  <a:srgbClr val="7030A0"/>
                </a:solidFill>
                <a:latin typeface="Times New Roman" pitchFamily="18" charset="0"/>
                <a:ea typeface="+mj-ea"/>
                <a:cs typeface="Times New Roman" pitchFamily="18" charset="0"/>
              </a:rPr>
              <a:t>              </a:t>
            </a:r>
            <a:r>
              <a:rPr lang="en-US" sz="4800" b="1" dirty="0">
                <a:solidFill>
                  <a:srgbClr val="FF0000"/>
                </a:solidFill>
                <a:latin typeface="Times New Roman" pitchFamily="18" charset="0"/>
                <a:ea typeface="+mj-ea"/>
                <a:cs typeface="Times New Roman" pitchFamily="18" charset="0"/>
              </a:rPr>
              <a:t>Other mood stabilizing drugs</a:t>
            </a:r>
            <a:endParaRPr lang="en-US" sz="3200" dirty="0">
              <a:solidFill>
                <a:srgbClr val="FF0000"/>
              </a:solidFill>
              <a:latin typeface="Times New Roman" pitchFamily="18" charset="0"/>
              <a:cs typeface="Times New Roman" pitchFamily="18" charset="0"/>
            </a:endParaRP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Carbamazepine (</a:t>
            </a:r>
            <a:r>
              <a:rPr lang="en-US" sz="3200" dirty="0" err="1">
                <a:solidFill>
                  <a:srgbClr val="7030A0"/>
                </a:solidFill>
                <a:latin typeface="Times New Roman" pitchFamily="18" charset="0"/>
                <a:cs typeface="Times New Roman" pitchFamily="18" charset="0"/>
              </a:rPr>
              <a:t>Tegretol</a:t>
            </a:r>
            <a:r>
              <a:rPr lang="en-US" sz="3200" dirty="0">
                <a:solidFill>
                  <a:srgbClr val="7030A0"/>
                </a:solidFill>
                <a:latin typeface="Times New Roman" pitchFamily="18" charset="0"/>
                <a:cs typeface="Times New Roman" pitchFamily="18" charset="0"/>
              </a:rPr>
              <a:t>)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 Valproic acid (Depakote)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Lamotrigine (Lamictal) Purpose </a:t>
            </a:r>
          </a:p>
          <a:p>
            <a:pPr marL="0" indent="0">
              <a:lnSpc>
                <a:spcPct val="100000"/>
              </a:lnSpc>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Expected </a:t>
            </a:r>
            <a:r>
              <a:rPr lang="en-US" sz="3200" b="1" i="1" dirty="0">
                <a:solidFill>
                  <a:srgbClr val="00B050"/>
                </a:solidFill>
                <a:latin typeface="Times New Roman" pitchFamily="18" charset="0"/>
                <a:cs typeface="Times New Roman" pitchFamily="18" charset="0"/>
              </a:rPr>
              <a:t>Pharmacological Action</a:t>
            </a:r>
            <a:r>
              <a:rPr lang="en-US" sz="3200" i="1" dirty="0">
                <a:solidFill>
                  <a:srgbClr val="00B050"/>
                </a:solidFill>
                <a:latin typeface="Times New Roman" pitchFamily="18" charset="0"/>
                <a:cs typeface="Times New Roman" pitchFamily="18" charset="0"/>
              </a:rPr>
              <a:t>: </a:t>
            </a:r>
            <a:endParaRPr lang="en-US" sz="3200" i="1" dirty="0" smtClean="0">
              <a:solidFill>
                <a:srgbClr val="00B050"/>
              </a:solidFill>
              <a:latin typeface="Times New Roman" pitchFamily="18" charset="0"/>
              <a:cs typeface="Times New Roman" pitchFamily="18" charset="0"/>
            </a:endParaRPr>
          </a:p>
          <a:p>
            <a:pPr marL="0" indent="0">
              <a:lnSpc>
                <a:spcPct val="100000"/>
              </a:lnSpc>
              <a:buNone/>
            </a:pPr>
            <a:r>
              <a:rPr lang="en-US" sz="3200" dirty="0" smtClean="0">
                <a:solidFill>
                  <a:srgbClr val="7030A0"/>
                </a:solidFill>
                <a:latin typeface="Times New Roman" pitchFamily="18" charset="0"/>
                <a:cs typeface="Times New Roman" pitchFamily="18" charset="0"/>
              </a:rPr>
              <a:t>AEDs </a:t>
            </a:r>
            <a:r>
              <a:rPr lang="en-US" sz="3200" dirty="0">
                <a:solidFill>
                  <a:srgbClr val="7030A0"/>
                </a:solidFill>
                <a:latin typeface="Times New Roman" pitchFamily="18" charset="0"/>
                <a:cs typeface="Times New Roman" pitchFamily="18" charset="0"/>
              </a:rPr>
              <a:t>help treat and manage bipolar disorders by various mechanisms, which include: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Slowing the entrance of sodium and calcium back into the neuron and, thus extending the time it takes for the nerve to return to its active state.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Potentiating the inhibitory effects of gamma butyric acid (GABA) </a:t>
            </a:r>
          </a:p>
          <a:p>
            <a:pPr>
              <a:lnSpc>
                <a:spcPct val="100000"/>
              </a:lnSpc>
              <a:buFont typeface="Wingdings" pitchFamily="2" charset="2"/>
              <a:buChar char="q"/>
            </a:pPr>
            <a:r>
              <a:rPr lang="en-US" sz="3200" dirty="0">
                <a:solidFill>
                  <a:srgbClr val="7030A0"/>
                </a:solidFill>
                <a:latin typeface="Times New Roman" pitchFamily="18" charset="0"/>
                <a:cs typeface="Times New Roman" pitchFamily="18" charset="0"/>
              </a:rPr>
              <a:t> Inhibiting glutamic acid (glutamate) which in turn suppresses CNS excitation </a:t>
            </a:r>
          </a:p>
        </p:txBody>
      </p:sp>
    </p:spTree>
    <p:extLst>
      <p:ext uri="{BB962C8B-B14F-4D97-AF65-F5344CB8AC3E}">
        <p14:creationId xmlns:p14="http://schemas.microsoft.com/office/powerpoint/2010/main" val="38825680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5DC8AF-82A9-413B-968D-3AB31A194E5F}"/>
              </a:ext>
            </a:extLst>
          </p:cNvPr>
          <p:cNvSpPr>
            <a:spLocks noGrp="1"/>
          </p:cNvSpPr>
          <p:nvPr>
            <p:ph type="title"/>
          </p:nvPr>
        </p:nvSpPr>
        <p:spPr>
          <a:xfrm>
            <a:off x="214313" y="0"/>
            <a:ext cx="11139487" cy="1171576"/>
          </a:xfrm>
        </p:spPr>
        <p:txBody>
          <a:bodyPr>
            <a:normAutofit/>
          </a:bodyPr>
          <a:lstStyle/>
          <a:p>
            <a:r>
              <a:rPr lang="en-US" b="1" dirty="0">
                <a:solidFill>
                  <a:srgbClr val="FF0000"/>
                </a:solidFill>
                <a:latin typeface="Times New Roman" pitchFamily="18" charset="0"/>
                <a:ea typeface="+mn-ea"/>
                <a:cs typeface="Times New Roman" pitchFamily="18" charset="0"/>
              </a:rPr>
              <a:t>Therapeutic Uses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7D5FED9-CBCE-4B1B-93B0-1CDCB7C244BE}"/>
              </a:ext>
            </a:extLst>
          </p:cNvPr>
          <p:cNvSpPr>
            <a:spLocks noGrp="1"/>
          </p:cNvSpPr>
          <p:nvPr>
            <p:ph idx="1"/>
          </p:nvPr>
        </p:nvSpPr>
        <p:spPr>
          <a:xfrm>
            <a:off x="-1" y="1185862"/>
            <a:ext cx="12087225" cy="5514975"/>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Treatment of manic and depressive episodes, prevention of relapse of mania and depressive episodes.</a:t>
            </a:r>
          </a:p>
          <a:p>
            <a:pPr>
              <a:buFont typeface="Wingdings" pitchFamily="2" charset="2"/>
              <a:buChar char="q"/>
            </a:pPr>
            <a:r>
              <a:rPr lang="en-US" sz="3200" dirty="0">
                <a:solidFill>
                  <a:srgbClr val="7030A0"/>
                </a:solidFill>
                <a:latin typeface="Times New Roman" pitchFamily="18" charset="0"/>
                <a:cs typeface="Times New Roman" pitchFamily="18" charset="0"/>
              </a:rPr>
              <a:t> Especially useful for clients with mixed mania and rapid cycling bipolar disorders.</a:t>
            </a:r>
          </a:p>
        </p:txBody>
      </p:sp>
    </p:spTree>
    <p:extLst>
      <p:ext uri="{BB962C8B-B14F-4D97-AF65-F5344CB8AC3E}">
        <p14:creationId xmlns:p14="http://schemas.microsoft.com/office/powerpoint/2010/main" val="14600644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CB0A48-C07E-40B9-BBBD-87982B823176}"/>
              </a:ext>
            </a:extLst>
          </p:cNvPr>
          <p:cNvSpPr>
            <a:spLocks noGrp="1"/>
          </p:cNvSpPr>
          <p:nvPr>
            <p:ph type="title"/>
          </p:nvPr>
        </p:nvSpPr>
        <p:spPr>
          <a:xfrm>
            <a:off x="185738" y="0"/>
            <a:ext cx="11168062" cy="1285875"/>
          </a:xfrm>
        </p:spPr>
        <p:txBody>
          <a:bodyPr/>
          <a:lstStyle/>
          <a:p>
            <a:r>
              <a:rPr lang="en-US" b="1" dirty="0">
                <a:solidFill>
                  <a:srgbClr val="FF0000"/>
                </a:solidFill>
                <a:latin typeface="Times New Roman" pitchFamily="18" charset="0"/>
                <a:cs typeface="Times New Roman" pitchFamily="18" charset="0"/>
              </a:rPr>
              <a:t>CNS STIMULANTS</a:t>
            </a:r>
          </a:p>
        </p:txBody>
      </p:sp>
      <p:graphicFrame>
        <p:nvGraphicFramePr>
          <p:cNvPr id="7" name="Content Placeholder 6">
            <a:extLst>
              <a:ext uri="{FF2B5EF4-FFF2-40B4-BE49-F238E27FC236}">
                <a16:creationId xmlns="" xmlns:a16="http://schemas.microsoft.com/office/drawing/2014/main" id="{78EA318A-4E5E-4B05-A73E-0E1F7481A057}"/>
              </a:ext>
            </a:extLst>
          </p:cNvPr>
          <p:cNvGraphicFramePr>
            <a:graphicFrameLocks noGrp="1"/>
          </p:cNvGraphicFramePr>
          <p:nvPr>
            <p:ph idx="1"/>
            <p:extLst>
              <p:ext uri="{D42A27DB-BD31-4B8C-83A1-F6EECF244321}">
                <p14:modId xmlns:p14="http://schemas.microsoft.com/office/powerpoint/2010/main" val="201981884"/>
              </p:ext>
            </p:extLst>
          </p:nvPr>
        </p:nvGraphicFramePr>
        <p:xfrm>
          <a:off x="0" y="1271586"/>
          <a:ext cx="12192000" cy="5586415"/>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1372081959"/>
                    </a:ext>
                  </a:extLst>
                </a:gridCol>
                <a:gridCol w="3048000">
                  <a:extLst>
                    <a:ext uri="{9D8B030D-6E8A-4147-A177-3AD203B41FA5}">
                      <a16:colId xmlns="" xmlns:a16="http://schemas.microsoft.com/office/drawing/2014/main" val="2771658447"/>
                    </a:ext>
                  </a:extLst>
                </a:gridCol>
                <a:gridCol w="3048000">
                  <a:extLst>
                    <a:ext uri="{9D8B030D-6E8A-4147-A177-3AD203B41FA5}">
                      <a16:colId xmlns="" xmlns:a16="http://schemas.microsoft.com/office/drawing/2014/main" val="3658944698"/>
                    </a:ext>
                  </a:extLst>
                </a:gridCol>
                <a:gridCol w="3048000">
                  <a:extLst>
                    <a:ext uri="{9D8B030D-6E8A-4147-A177-3AD203B41FA5}">
                      <a16:colId xmlns="" xmlns:a16="http://schemas.microsoft.com/office/drawing/2014/main" val="4165827883"/>
                    </a:ext>
                  </a:extLst>
                </a:gridCol>
              </a:tblGrid>
              <a:tr h="776778">
                <a:tc>
                  <a:txBody>
                    <a:bodyPr/>
                    <a:lstStyle/>
                    <a:p>
                      <a:r>
                        <a:rPr lang="en-US" dirty="0"/>
                        <a:t>MEDICATION</a:t>
                      </a:r>
                    </a:p>
                  </a:txBody>
                  <a:tcPr/>
                </a:tc>
                <a:tc>
                  <a:txBody>
                    <a:bodyPr/>
                    <a:lstStyle/>
                    <a:p>
                      <a:r>
                        <a:rPr lang="en-US" dirty="0"/>
                        <a:t>SHORT ACTING</a:t>
                      </a:r>
                    </a:p>
                  </a:txBody>
                  <a:tcPr/>
                </a:tc>
                <a:tc>
                  <a:txBody>
                    <a:bodyPr/>
                    <a:lstStyle/>
                    <a:p>
                      <a:r>
                        <a:rPr lang="en-US" dirty="0"/>
                        <a:t>INTERMEDIATE ACTING</a:t>
                      </a:r>
                    </a:p>
                  </a:txBody>
                  <a:tcPr/>
                </a:tc>
                <a:tc>
                  <a:txBody>
                    <a:bodyPr/>
                    <a:lstStyle/>
                    <a:p>
                      <a:r>
                        <a:rPr lang="en-US" dirty="0"/>
                        <a:t>LONG ACTING</a:t>
                      </a:r>
                    </a:p>
                  </a:txBody>
                  <a:tcPr/>
                </a:tc>
                <a:extLst>
                  <a:ext uri="{0D108BD9-81ED-4DB2-BD59-A6C34878D82A}">
                    <a16:rowId xmlns="" xmlns:a16="http://schemas.microsoft.com/office/drawing/2014/main" val="3442470957"/>
                  </a:ext>
                </a:extLst>
              </a:tr>
              <a:tr h="1915342">
                <a:tc>
                  <a:txBody>
                    <a:bodyPr/>
                    <a:lstStyle/>
                    <a:p>
                      <a:r>
                        <a:rPr lang="en-US" dirty="0"/>
                        <a:t>Methylphenidate</a:t>
                      </a:r>
                    </a:p>
                  </a:txBody>
                  <a:tcPr/>
                </a:tc>
                <a:tc>
                  <a:txBody>
                    <a:bodyPr/>
                    <a:lstStyle/>
                    <a:p>
                      <a:r>
                        <a:rPr lang="en-US" dirty="0"/>
                        <a:t>Ritalin, Methylin</a:t>
                      </a:r>
                    </a:p>
                  </a:txBody>
                  <a:tcPr/>
                </a:tc>
                <a:tc>
                  <a:txBody>
                    <a:bodyPr/>
                    <a:lstStyle/>
                    <a:p>
                      <a:r>
                        <a:rPr lang="en-US" dirty="0"/>
                        <a:t>Ritalin SR, Methylin  ER</a:t>
                      </a:r>
                    </a:p>
                  </a:txBody>
                  <a:tcPr/>
                </a:tc>
                <a:tc>
                  <a:txBody>
                    <a:bodyPr/>
                    <a:lstStyle/>
                    <a:p>
                      <a:r>
                        <a:rPr lang="it-IT" dirty="0"/>
                        <a:t>ethylin ER Ritalin LA, Concerta, Daytrana (transdermal)</a:t>
                      </a:r>
                      <a:endParaRPr lang="en-US" dirty="0"/>
                    </a:p>
                  </a:txBody>
                  <a:tcPr/>
                </a:tc>
                <a:extLst>
                  <a:ext uri="{0D108BD9-81ED-4DB2-BD59-A6C34878D82A}">
                    <a16:rowId xmlns="" xmlns:a16="http://schemas.microsoft.com/office/drawing/2014/main" val="1343065833"/>
                  </a:ext>
                </a:extLst>
              </a:tr>
              <a:tr h="776778">
                <a:tc>
                  <a:txBody>
                    <a:bodyPr/>
                    <a:lstStyle/>
                    <a:p>
                      <a:r>
                        <a:rPr lang="en-US" dirty="0"/>
                        <a:t>Dexmethylphenidate</a:t>
                      </a:r>
                    </a:p>
                  </a:txBody>
                  <a:tcPr/>
                </a:tc>
                <a:tc>
                  <a:txBody>
                    <a:bodyPr/>
                    <a:lstStyle/>
                    <a:p>
                      <a:r>
                        <a:rPr lang="en-US" dirty="0"/>
                        <a:t> Focalin</a:t>
                      </a:r>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608266621"/>
                  </a:ext>
                </a:extLst>
              </a:tr>
              <a:tr h="1340739">
                <a:tc>
                  <a:txBody>
                    <a:bodyPr/>
                    <a:lstStyle/>
                    <a:p>
                      <a:r>
                        <a:rPr lang="en-US" dirty="0"/>
                        <a:t>Dextroamphetamine</a:t>
                      </a:r>
                    </a:p>
                  </a:txBody>
                  <a:tcPr/>
                </a:tc>
                <a:tc>
                  <a:txBody>
                    <a:bodyPr/>
                    <a:lstStyle/>
                    <a:p>
                      <a:r>
                        <a:rPr lang="en-US" dirty="0"/>
                        <a:t>Dexedrine</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Dexedrine Spansule</a:t>
                      </a:r>
                    </a:p>
                    <a:p>
                      <a:endParaRPr lang="en-US" dirty="0"/>
                    </a:p>
                  </a:txBody>
                  <a:tcPr/>
                </a:tc>
                <a:extLst>
                  <a:ext uri="{0D108BD9-81ED-4DB2-BD59-A6C34878D82A}">
                    <a16:rowId xmlns="" xmlns:a16="http://schemas.microsoft.com/office/drawing/2014/main" val="2777106678"/>
                  </a:ext>
                </a:extLst>
              </a:tr>
              <a:tr h="776778">
                <a:tc>
                  <a:txBody>
                    <a:bodyPr/>
                    <a:lstStyle/>
                    <a:p>
                      <a:r>
                        <a:rPr lang="en-US" dirty="0"/>
                        <a:t>Amphetamine mixture</a:t>
                      </a:r>
                    </a:p>
                  </a:txBody>
                  <a:tcPr/>
                </a:tc>
                <a:tc>
                  <a:txBody>
                    <a:bodyPr/>
                    <a:lstStyle/>
                    <a:p>
                      <a:r>
                        <a:rPr lang="en-US" dirty="0"/>
                        <a:t>Adderall</a:t>
                      </a:r>
                    </a:p>
                  </a:txBody>
                  <a:tcPr/>
                </a:tc>
                <a:tc>
                  <a:txBody>
                    <a:bodyPr/>
                    <a:lstStyle/>
                    <a:p>
                      <a:endParaRPr lang="en-US"/>
                    </a:p>
                  </a:txBody>
                  <a:tcPr/>
                </a:tc>
                <a:tc>
                  <a:txBody>
                    <a:bodyPr/>
                    <a:lstStyle/>
                    <a:p>
                      <a:r>
                        <a:rPr lang="en-US" dirty="0"/>
                        <a:t>Adderall-XR </a:t>
                      </a:r>
                    </a:p>
                  </a:txBody>
                  <a:tcPr/>
                </a:tc>
                <a:extLst>
                  <a:ext uri="{0D108BD9-81ED-4DB2-BD59-A6C34878D82A}">
                    <a16:rowId xmlns="" xmlns:a16="http://schemas.microsoft.com/office/drawing/2014/main" val="1851617437"/>
                  </a:ext>
                </a:extLst>
              </a:tr>
            </a:tbl>
          </a:graphicData>
        </a:graphic>
      </p:graphicFrame>
    </p:spTree>
    <p:extLst>
      <p:ext uri="{BB962C8B-B14F-4D97-AF65-F5344CB8AC3E}">
        <p14:creationId xmlns:p14="http://schemas.microsoft.com/office/powerpoint/2010/main" val="18317754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C3399-7CA7-4AAE-8847-935CE08BA3F5}"/>
              </a:ext>
            </a:extLst>
          </p:cNvPr>
          <p:cNvSpPr>
            <a:spLocks noGrp="1"/>
          </p:cNvSpPr>
          <p:nvPr>
            <p:ph type="title"/>
          </p:nvPr>
        </p:nvSpPr>
        <p:spPr>
          <a:xfrm>
            <a:off x="157163" y="1"/>
            <a:ext cx="11196637" cy="1185862"/>
          </a:xfrm>
        </p:spPr>
        <p:txBody>
          <a:bodyPr>
            <a:normAutofit/>
          </a:bodyPr>
          <a:lstStyle/>
          <a:p>
            <a:r>
              <a:rPr lang="en-US" sz="4800" b="1" dirty="0">
                <a:solidFill>
                  <a:srgbClr val="FF0000"/>
                </a:solidFill>
                <a:latin typeface="Times New Roman" pitchFamily="18" charset="0"/>
                <a:cs typeface="Times New Roman" pitchFamily="18" charset="0"/>
              </a:rPr>
              <a:t>CNS </a:t>
            </a:r>
            <a:r>
              <a:rPr lang="en-US" sz="4800" b="1" dirty="0" smtClean="0">
                <a:solidFill>
                  <a:srgbClr val="FF0000"/>
                </a:solidFill>
                <a:latin typeface="Times New Roman" pitchFamily="18" charset="0"/>
                <a:cs typeface="Times New Roman" pitchFamily="18" charset="0"/>
              </a:rPr>
              <a:t>Stimulants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B9F5F51-B989-4A0A-9487-B6B349054BA8}"/>
              </a:ext>
            </a:extLst>
          </p:cNvPr>
          <p:cNvSpPr>
            <a:spLocks noGrp="1"/>
          </p:cNvSpPr>
          <p:nvPr>
            <p:ph idx="1"/>
          </p:nvPr>
        </p:nvSpPr>
        <p:spPr>
          <a:xfrm>
            <a:off x="142875" y="1285874"/>
            <a:ext cx="12049125" cy="5457825"/>
          </a:xfrm>
        </p:spPr>
        <p:txBody>
          <a:bodyPr/>
          <a:lstStyle/>
          <a:p>
            <a:pPr marL="0" indent="0">
              <a:buNone/>
            </a:pPr>
            <a:r>
              <a:rPr lang="en-US" dirty="0"/>
              <a:t> </a:t>
            </a:r>
            <a:r>
              <a:rPr lang="en-US" dirty="0" smtClean="0"/>
              <a:t>			</a:t>
            </a:r>
            <a:r>
              <a:rPr lang="en-US" sz="3200" b="1" i="1" dirty="0" smtClean="0">
                <a:solidFill>
                  <a:srgbClr val="00B050"/>
                </a:solidFill>
                <a:latin typeface="Times New Roman" pitchFamily="18" charset="0"/>
                <a:cs typeface="Times New Roman" pitchFamily="18" charset="0"/>
              </a:rPr>
              <a:t>Expected </a:t>
            </a:r>
            <a:r>
              <a:rPr lang="en-US" sz="3200" b="1" i="1" dirty="0">
                <a:solidFill>
                  <a:srgbClr val="00B050"/>
                </a:solidFill>
                <a:latin typeface="Times New Roman" pitchFamily="18" charset="0"/>
                <a:cs typeface="Times New Roman" pitchFamily="18" charset="0"/>
              </a:rPr>
              <a:t>Pharmacological Action </a:t>
            </a:r>
            <a:r>
              <a:rPr lang="en-US" sz="3200" b="1" dirty="0">
                <a:solidFill>
                  <a:srgbClr val="7030A0"/>
                </a:solidFill>
                <a:latin typeface="Times New Roman" pitchFamily="18" charset="0"/>
                <a:cs typeface="Times New Roman" pitchFamily="18" charset="0"/>
              </a:rPr>
              <a:t>:</a:t>
            </a:r>
          </a:p>
          <a:p>
            <a:pPr marL="0" indent="0">
              <a:buNone/>
            </a:pPr>
            <a:r>
              <a:rPr lang="en-US" sz="3200" dirty="0">
                <a:solidFill>
                  <a:srgbClr val="7030A0"/>
                </a:solidFill>
                <a:latin typeface="Times New Roman" pitchFamily="18" charset="0"/>
                <a:cs typeface="Times New Roman" pitchFamily="18" charset="0"/>
              </a:rPr>
              <a:t>These medications raise the levels of norepinephrine, serotonin, and dopamine into the CNS. </a:t>
            </a:r>
          </a:p>
          <a:p>
            <a:pPr marL="0" indent="0">
              <a:buNone/>
            </a:pP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Therapeutic </a:t>
            </a:r>
            <a:r>
              <a:rPr lang="en-US" sz="3200" b="1" i="1" dirty="0">
                <a:solidFill>
                  <a:srgbClr val="00B050"/>
                </a:solidFill>
                <a:latin typeface="Times New Roman" pitchFamily="18" charset="0"/>
                <a:cs typeface="Times New Roman" pitchFamily="18" charset="0"/>
              </a:rPr>
              <a:t>Uses: </a:t>
            </a:r>
          </a:p>
          <a:p>
            <a:r>
              <a:rPr lang="en-US" sz="3200" dirty="0">
                <a:solidFill>
                  <a:srgbClr val="7030A0"/>
                </a:solidFill>
                <a:latin typeface="Times New Roman" pitchFamily="18" charset="0"/>
                <a:cs typeface="Times New Roman" pitchFamily="18" charset="0"/>
              </a:rPr>
              <a:t>ADHD ( Attention Deficit  Hyperactivity Disorder)</a:t>
            </a:r>
          </a:p>
          <a:p>
            <a:r>
              <a:rPr lang="en-US" sz="3200" dirty="0">
                <a:solidFill>
                  <a:srgbClr val="7030A0"/>
                </a:solidFill>
                <a:latin typeface="Times New Roman" pitchFamily="18" charset="0"/>
                <a:cs typeface="Times New Roman" pitchFamily="18" charset="0"/>
              </a:rPr>
              <a:t> Conduct disorder</a:t>
            </a:r>
          </a:p>
        </p:txBody>
      </p:sp>
    </p:spTree>
    <p:extLst>
      <p:ext uri="{BB962C8B-B14F-4D97-AF65-F5344CB8AC3E}">
        <p14:creationId xmlns:p14="http://schemas.microsoft.com/office/powerpoint/2010/main" val="38099026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75F6B-A41D-43FD-97AE-527C59077B2F}"/>
              </a:ext>
            </a:extLst>
          </p:cNvPr>
          <p:cNvSpPr>
            <a:spLocks noGrp="1"/>
          </p:cNvSpPr>
          <p:nvPr>
            <p:ph type="title"/>
          </p:nvPr>
        </p:nvSpPr>
        <p:spPr>
          <a:xfrm>
            <a:off x="200025" y="0"/>
            <a:ext cx="11153775" cy="1185863"/>
          </a:xfrm>
        </p:spPr>
        <p:txBody>
          <a:bodyPr>
            <a:normAutofit/>
          </a:bodyPr>
          <a:lstStyle/>
          <a:p>
            <a:r>
              <a:rPr lang="en-US" sz="4800" b="1" dirty="0">
                <a:solidFill>
                  <a:srgbClr val="FF0000"/>
                </a:solidFill>
                <a:latin typeface="Times New Roman" pitchFamily="18" charset="0"/>
                <a:cs typeface="Times New Roman" pitchFamily="18" charset="0"/>
              </a:rPr>
              <a:t>Side </a:t>
            </a:r>
            <a:r>
              <a:rPr lang="en-US" sz="4800" b="1" dirty="0" smtClean="0">
                <a:solidFill>
                  <a:srgbClr val="FF0000"/>
                </a:solidFill>
                <a:latin typeface="Times New Roman" pitchFamily="18" charset="0"/>
                <a:cs typeface="Times New Roman" pitchFamily="18" charset="0"/>
              </a:rPr>
              <a:t>Effects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A11D562-924D-45B3-833B-F4194B3BDECB}"/>
              </a:ext>
            </a:extLst>
          </p:cNvPr>
          <p:cNvSpPr>
            <a:spLocks noGrp="1"/>
          </p:cNvSpPr>
          <p:nvPr>
            <p:ph idx="1"/>
          </p:nvPr>
        </p:nvSpPr>
        <p:spPr>
          <a:xfrm>
            <a:off x="114300" y="1300162"/>
            <a:ext cx="11958638" cy="5557837"/>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CNS stimulation (insomnia, restlessness)</a:t>
            </a:r>
          </a:p>
          <a:p>
            <a:pPr>
              <a:buFont typeface="Wingdings" pitchFamily="2" charset="2"/>
              <a:buChar char="q"/>
            </a:pPr>
            <a:r>
              <a:rPr lang="en-US" sz="3200" dirty="0">
                <a:solidFill>
                  <a:srgbClr val="7030A0"/>
                </a:solidFill>
                <a:latin typeface="Times New Roman" pitchFamily="18" charset="0"/>
                <a:cs typeface="Times New Roman" pitchFamily="18" charset="0"/>
              </a:rPr>
              <a:t>Weight loss</a:t>
            </a:r>
          </a:p>
          <a:p>
            <a:pPr>
              <a:buFont typeface="Wingdings" pitchFamily="2" charset="2"/>
              <a:buChar char="q"/>
            </a:pPr>
            <a:r>
              <a:rPr lang="en-US" sz="3200" dirty="0">
                <a:solidFill>
                  <a:srgbClr val="7030A0"/>
                </a:solidFill>
                <a:latin typeface="Times New Roman" pitchFamily="18" charset="0"/>
                <a:cs typeface="Times New Roman" pitchFamily="18" charset="0"/>
              </a:rPr>
              <a:t>Cardiovascular effects (dysrhythmias, chest pain, high blood pressure) • These medications may increase the risk of sudden death in clients with heart abnormalities.</a:t>
            </a:r>
          </a:p>
          <a:p>
            <a:pPr>
              <a:buFont typeface="Wingdings" pitchFamily="2" charset="2"/>
              <a:buChar char="q"/>
            </a:pPr>
            <a:r>
              <a:rPr lang="en-US" sz="3200" dirty="0">
                <a:solidFill>
                  <a:srgbClr val="7030A0"/>
                </a:solidFill>
                <a:latin typeface="Times New Roman" pitchFamily="18" charset="0"/>
                <a:cs typeface="Times New Roman" pitchFamily="18" charset="0"/>
              </a:rPr>
              <a:t>Development of psychotic symptoms such as hallucinations, paranoia Withdrawal reaction.</a:t>
            </a:r>
          </a:p>
          <a:p>
            <a:pPr>
              <a:buFont typeface="Wingdings" pitchFamily="2" charset="2"/>
              <a:buChar char="q"/>
            </a:pPr>
            <a:r>
              <a:rPr lang="en-US" sz="3200" dirty="0">
                <a:solidFill>
                  <a:srgbClr val="7030A0"/>
                </a:solidFill>
                <a:latin typeface="Times New Roman" pitchFamily="18" charset="0"/>
                <a:cs typeface="Times New Roman" pitchFamily="18" charset="0"/>
              </a:rPr>
              <a:t> Hypersensitivity skin reaction to transdermal methylphenidate (hives, papules)</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a:p>
            <a:pPr>
              <a:buFont typeface="Wingdings" pitchFamily="2" charset="2"/>
              <a:buChar char="q"/>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1758034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5417C2-3760-4DFC-B5C0-50C506CE6C92}"/>
              </a:ext>
            </a:extLst>
          </p:cNvPr>
          <p:cNvSpPr>
            <a:spLocks noGrp="1"/>
          </p:cNvSpPr>
          <p:nvPr>
            <p:ph type="title"/>
          </p:nvPr>
        </p:nvSpPr>
        <p:spPr>
          <a:xfrm>
            <a:off x="1" y="128589"/>
            <a:ext cx="12192000" cy="1500186"/>
          </a:xfrm>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INTRODUCTION TO </a:t>
            </a:r>
            <a:r>
              <a:rPr lang="en-US" sz="4800" b="1" dirty="0" smtClean="0">
                <a:solidFill>
                  <a:srgbClr val="FF0000"/>
                </a:solidFill>
                <a:latin typeface="Times New Roman" panose="02020603050405020304" pitchFamily="18" charset="0"/>
                <a:cs typeface="Times New Roman" panose="02020603050405020304" pitchFamily="18" charset="0"/>
              </a:rPr>
              <a:t> PHARMACOLOGY</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D54E21B-00A4-4029-A9BB-B6DC7BC5F553}"/>
              </a:ext>
            </a:extLst>
          </p:cNvPr>
          <p:cNvSpPr>
            <a:spLocks noGrp="1"/>
          </p:cNvSpPr>
          <p:nvPr>
            <p:ph idx="1"/>
          </p:nvPr>
        </p:nvSpPr>
        <p:spPr>
          <a:xfrm>
            <a:off x="0" y="1557338"/>
            <a:ext cx="12192000" cy="5186362"/>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Definition of terms:</a:t>
            </a:r>
          </a:p>
          <a:p>
            <a:pPr>
              <a:buFont typeface="Wingdings" panose="05000000000000000000" pitchFamily="2" charset="2"/>
              <a:buChar char="v"/>
            </a:pPr>
            <a:r>
              <a:rPr lang="en-US" b="1" dirty="0">
                <a:solidFill>
                  <a:srgbClr val="7030A0"/>
                </a:solidFill>
                <a:latin typeface="Times New Roman" panose="02020603050405020304" pitchFamily="18" charset="0"/>
                <a:cs typeface="Times New Roman" panose="02020603050405020304" pitchFamily="18" charset="0"/>
              </a:rPr>
              <a:t>Pharmacology </a:t>
            </a:r>
            <a:r>
              <a:rPr lang="en-US" dirty="0">
                <a:solidFill>
                  <a:srgbClr val="7030A0"/>
                </a:solidFill>
                <a:latin typeface="Times New Roman" panose="02020603050405020304" pitchFamily="18" charset="0"/>
                <a:cs typeface="Times New Roman" panose="02020603050405020304" pitchFamily="18" charset="0"/>
              </a:rPr>
              <a:t>is the study of effects of chemical substances on the function of living</a:t>
            </a:r>
            <a:r>
              <a:rPr lang="en-US" b="1"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systems.</a:t>
            </a:r>
          </a:p>
          <a:p>
            <a:pPr>
              <a:buFont typeface="Wingdings" panose="05000000000000000000" pitchFamily="2" charset="2"/>
              <a:buChar char="v"/>
            </a:pPr>
            <a:r>
              <a:rPr lang="en-US" b="1" dirty="0">
                <a:solidFill>
                  <a:srgbClr val="7030A0"/>
                </a:solidFill>
                <a:latin typeface="Times New Roman" panose="02020603050405020304" pitchFamily="18" charset="0"/>
                <a:cs typeface="Times New Roman" panose="02020603050405020304" pitchFamily="18" charset="0"/>
              </a:rPr>
              <a:t> pharmacology </a:t>
            </a:r>
            <a:r>
              <a:rPr lang="en-US" dirty="0">
                <a:solidFill>
                  <a:srgbClr val="7030A0"/>
                </a:solidFill>
                <a:latin typeface="Times New Roman" panose="02020603050405020304" pitchFamily="18" charset="0"/>
                <a:cs typeface="Times New Roman" panose="02020603050405020304" pitchFamily="18" charset="0"/>
              </a:rPr>
              <a:t>is the science of drugs which includes their preparation, use and effects.</a:t>
            </a:r>
          </a:p>
          <a:p>
            <a:pPr>
              <a:buFont typeface="Wingdings" panose="05000000000000000000" pitchFamily="2" charset="2"/>
              <a:buChar char="v"/>
            </a:pPr>
            <a:r>
              <a:rPr lang="en-US" dirty="0">
                <a:solidFill>
                  <a:srgbClr val="7030A0"/>
                </a:solidFill>
                <a:latin typeface="Times New Roman" panose="02020603050405020304" pitchFamily="18" charset="0"/>
                <a:cs typeface="Times New Roman" panose="02020603050405020304" pitchFamily="18" charset="0"/>
              </a:rPr>
              <a:t>It is also the science that deals with the </a:t>
            </a:r>
            <a:r>
              <a:rPr lang="en-US" b="1" dirty="0">
                <a:solidFill>
                  <a:srgbClr val="7030A0"/>
                </a:solidFill>
                <a:latin typeface="Times New Roman" panose="02020603050405020304" pitchFamily="18" charset="0"/>
                <a:cs typeface="Times New Roman" panose="02020603050405020304" pitchFamily="18" charset="0"/>
              </a:rPr>
              <a:t>origin, chemistry, effects</a:t>
            </a:r>
            <a:r>
              <a:rPr lang="en-US" dirty="0">
                <a:solidFill>
                  <a:srgbClr val="7030A0"/>
                </a:solidFill>
                <a:latin typeface="Times New Roman" panose="02020603050405020304" pitchFamily="18" charset="0"/>
                <a:cs typeface="Times New Roman" panose="02020603050405020304" pitchFamily="18" charset="0"/>
              </a:rPr>
              <a:t> and </a:t>
            </a:r>
            <a:r>
              <a:rPr lang="en-US" b="1" dirty="0">
                <a:solidFill>
                  <a:srgbClr val="7030A0"/>
                </a:solidFill>
                <a:latin typeface="Times New Roman" panose="02020603050405020304" pitchFamily="18" charset="0"/>
                <a:cs typeface="Times New Roman" panose="02020603050405020304" pitchFamily="18" charset="0"/>
              </a:rPr>
              <a:t>uses</a:t>
            </a:r>
            <a:r>
              <a:rPr lang="en-US" dirty="0">
                <a:solidFill>
                  <a:srgbClr val="7030A0"/>
                </a:solidFill>
                <a:latin typeface="Times New Roman" panose="02020603050405020304" pitchFamily="18" charset="0"/>
                <a:cs typeface="Times New Roman" panose="02020603050405020304" pitchFamily="18" charset="0"/>
              </a:rPr>
              <a:t> of drugs.</a:t>
            </a:r>
          </a:p>
          <a:p>
            <a:pPr>
              <a:buFont typeface="Wingdings" panose="05000000000000000000" pitchFamily="2" charset="2"/>
              <a:buChar char="v"/>
            </a:pPr>
            <a:r>
              <a:rPr lang="en-US" b="1" dirty="0">
                <a:solidFill>
                  <a:srgbClr val="7030A0"/>
                </a:solidFill>
                <a:latin typeface="Times New Roman" panose="02020603050405020304" pitchFamily="18" charset="0"/>
                <a:cs typeface="Times New Roman" panose="02020603050405020304" pitchFamily="18" charset="0"/>
              </a:rPr>
              <a:t>Pharmacy: </a:t>
            </a:r>
            <a:r>
              <a:rPr lang="en-US" dirty="0">
                <a:solidFill>
                  <a:srgbClr val="7030A0"/>
                </a:solidFill>
                <a:latin typeface="Times New Roman" panose="02020603050405020304" pitchFamily="18" charset="0"/>
                <a:cs typeface="Times New Roman" panose="02020603050405020304" pitchFamily="18" charset="0"/>
              </a:rPr>
              <a:t>Branch of health science that deals with preparation and dispensing of drugs.</a:t>
            </a:r>
          </a:p>
          <a:p>
            <a:pPr>
              <a:buFont typeface="Wingdings" panose="05000000000000000000" pitchFamily="2" charset="2"/>
              <a:buChar char="v"/>
            </a:pPr>
            <a:r>
              <a:rPr lang="en-US" b="1" dirty="0">
                <a:solidFill>
                  <a:srgbClr val="7030A0"/>
                </a:solidFill>
                <a:latin typeface="Times New Roman" panose="02020603050405020304" pitchFamily="18" charset="0"/>
                <a:cs typeface="Times New Roman" panose="02020603050405020304" pitchFamily="18" charset="0"/>
              </a:rPr>
              <a:t>pharmacotherapy: </a:t>
            </a:r>
            <a:r>
              <a:rPr lang="en-US" dirty="0">
                <a:solidFill>
                  <a:srgbClr val="7030A0"/>
                </a:solidFill>
                <a:latin typeface="Times New Roman" panose="02020603050405020304" pitchFamily="18" charset="0"/>
                <a:cs typeface="Times New Roman" panose="02020603050405020304" pitchFamily="18" charset="0"/>
              </a:rPr>
              <a:t>The study of therapeutic uses and effects of drugs.</a:t>
            </a:r>
          </a:p>
        </p:txBody>
      </p:sp>
    </p:spTree>
    <p:extLst>
      <p:ext uri="{BB962C8B-B14F-4D97-AF65-F5344CB8AC3E}">
        <p14:creationId xmlns:p14="http://schemas.microsoft.com/office/powerpoint/2010/main" val="29066483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55BC9-0355-4FC7-9FA9-1194BCAC1DF8}"/>
              </a:ext>
            </a:extLst>
          </p:cNvPr>
          <p:cNvSpPr>
            <a:spLocks noGrp="1"/>
          </p:cNvSpPr>
          <p:nvPr>
            <p:ph type="title"/>
          </p:nvPr>
        </p:nvSpPr>
        <p:spPr>
          <a:xfrm>
            <a:off x="185737" y="114302"/>
            <a:ext cx="11901487" cy="1157286"/>
          </a:xfrm>
        </p:spPr>
        <p:txBody>
          <a:bodyPr>
            <a:normAutofit/>
          </a:bodyPr>
          <a:lstStyle/>
          <a:p>
            <a:r>
              <a:rPr lang="en-US" sz="4800" b="1" dirty="0">
                <a:solidFill>
                  <a:srgbClr val="FF0000"/>
                </a:solidFill>
                <a:latin typeface="Times New Roman" pitchFamily="18" charset="0"/>
                <a:cs typeface="Times New Roman" pitchFamily="18" charset="0"/>
              </a:rPr>
              <a:t>Factors influencing drug administration</a:t>
            </a:r>
          </a:p>
        </p:txBody>
      </p:sp>
      <p:sp>
        <p:nvSpPr>
          <p:cNvPr id="3" name="Content Placeholder 2">
            <a:extLst>
              <a:ext uri="{FF2B5EF4-FFF2-40B4-BE49-F238E27FC236}">
                <a16:creationId xmlns="" xmlns:a16="http://schemas.microsoft.com/office/drawing/2014/main" id="{4CA10D9A-279C-4AD9-8DF6-2BAD89CBC2AA}"/>
              </a:ext>
            </a:extLst>
          </p:cNvPr>
          <p:cNvSpPr>
            <a:spLocks noGrp="1"/>
          </p:cNvSpPr>
          <p:nvPr>
            <p:ph idx="1"/>
          </p:nvPr>
        </p:nvSpPr>
        <p:spPr>
          <a:xfrm>
            <a:off x="185737" y="1243012"/>
            <a:ext cx="11844337" cy="5614987"/>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The  nature of the absorbing surface.</a:t>
            </a:r>
          </a:p>
          <a:p>
            <a:pPr>
              <a:buFont typeface="Wingdings" pitchFamily="2" charset="2"/>
              <a:buChar char="ü"/>
            </a:pPr>
            <a:r>
              <a:rPr lang="en-US" sz="3200" dirty="0">
                <a:solidFill>
                  <a:srgbClr val="7030A0"/>
                </a:solidFill>
                <a:latin typeface="Times New Roman" pitchFamily="18" charset="0"/>
                <a:cs typeface="Times New Roman" pitchFamily="18" charset="0"/>
              </a:rPr>
              <a:t>Blood flow to the site of administration; increase in blood flow facilitates abortion ; and e.g.  sublingual route and pulmonary epithelium.</a:t>
            </a:r>
          </a:p>
          <a:p>
            <a:pPr>
              <a:buFont typeface="Wingdings" pitchFamily="2" charset="2"/>
              <a:buChar char="ü"/>
            </a:pPr>
            <a:r>
              <a:rPr lang="en-US" sz="3200" dirty="0">
                <a:solidFill>
                  <a:srgbClr val="7030A0"/>
                </a:solidFill>
                <a:latin typeface="Times New Roman" pitchFamily="18" charset="0"/>
                <a:cs typeface="Times New Roman" pitchFamily="18" charset="0"/>
              </a:rPr>
              <a:t>The health status of the person taking the drug. This affects the rate of absorption and transportation.</a:t>
            </a:r>
          </a:p>
          <a:p>
            <a:pPr>
              <a:buFont typeface="Wingdings" pitchFamily="2" charset="2"/>
              <a:buChar char="ü"/>
            </a:pPr>
            <a:r>
              <a:rPr lang="en-US" sz="3200" dirty="0">
                <a:solidFill>
                  <a:srgbClr val="7030A0"/>
                </a:solidFill>
                <a:latin typeface="Times New Roman" pitchFamily="18" charset="0"/>
                <a:cs typeface="Times New Roman" pitchFamily="18" charset="0"/>
              </a:rPr>
              <a:t>The lipid solubility of drugs the higher the solubility the more a drug is absorbed especially in the GIT.</a:t>
            </a:r>
          </a:p>
          <a:p>
            <a:pPr>
              <a:buFont typeface="Wingdings" pitchFamily="2" charset="2"/>
              <a:buChar char="ü"/>
            </a:pPr>
            <a:r>
              <a:rPr lang="en-US" sz="3200" dirty="0">
                <a:solidFill>
                  <a:srgbClr val="7030A0"/>
                </a:solidFill>
                <a:latin typeface="Times New Roman" pitchFamily="18" charset="0"/>
                <a:cs typeface="Times New Roman" pitchFamily="18" charset="0"/>
              </a:rPr>
              <a:t>The PH of the drug.</a:t>
            </a:r>
          </a:p>
          <a:p>
            <a:pPr>
              <a:buFont typeface="Wingdings" pitchFamily="2" charset="2"/>
              <a:buChar char="ü"/>
            </a:pPr>
            <a:r>
              <a:rPr lang="en-US" sz="3200" dirty="0">
                <a:solidFill>
                  <a:srgbClr val="7030A0"/>
                </a:solidFill>
                <a:latin typeface="Times New Roman" pitchFamily="18" charset="0"/>
                <a:cs typeface="Times New Roman" pitchFamily="18" charset="0"/>
              </a:rPr>
              <a:t>Drug concentration and critical concentration.</a:t>
            </a:r>
          </a:p>
          <a:p>
            <a:pPr>
              <a:buFont typeface="Wingdings" pitchFamily="2" charset="2"/>
              <a:buChar char="ü"/>
            </a:pPr>
            <a:endParaRPr lang="en-US" sz="3200" dirty="0">
              <a:solidFill>
                <a:srgbClr val="7030A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1017612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BC3D49-9904-448C-82EF-E1E59F887E83}"/>
              </a:ext>
            </a:extLst>
          </p:cNvPr>
          <p:cNvSpPr>
            <a:spLocks noGrp="1"/>
          </p:cNvSpPr>
          <p:nvPr>
            <p:ph type="title"/>
          </p:nvPr>
        </p:nvSpPr>
        <p:spPr>
          <a:xfrm>
            <a:off x="228600" y="0"/>
            <a:ext cx="11125200" cy="1057275"/>
          </a:xfrm>
        </p:spPr>
        <p:txBody>
          <a:bodyPr>
            <a:normAutofit/>
          </a:bodyPr>
          <a:lstStyle/>
          <a:p>
            <a:r>
              <a:rPr lang="en-US" b="1" dirty="0">
                <a:solidFill>
                  <a:srgbClr val="FF0000"/>
                </a:solidFill>
                <a:latin typeface="Times New Roman" pitchFamily="18" charset="0"/>
                <a:ea typeface="+mn-ea"/>
                <a:cs typeface="Times New Roman" pitchFamily="18" charset="0"/>
              </a:rPr>
              <a:t>Contraindications/Precautions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B7D8FC3-C20C-414E-A4A2-3D45A2FA00AE}"/>
              </a:ext>
            </a:extLst>
          </p:cNvPr>
          <p:cNvSpPr>
            <a:spLocks noGrp="1"/>
          </p:cNvSpPr>
          <p:nvPr>
            <p:ph idx="1"/>
          </p:nvPr>
        </p:nvSpPr>
        <p:spPr>
          <a:xfrm>
            <a:off x="100013" y="1271588"/>
            <a:ext cx="11987212" cy="5586412"/>
          </a:xfrm>
        </p:spPr>
        <p:txBody>
          <a:bodyPr>
            <a:normAutofit/>
          </a:bodyPr>
          <a:lstStyle/>
          <a:p>
            <a:r>
              <a:rPr lang="en-US" dirty="0"/>
              <a:t> </a:t>
            </a:r>
            <a:r>
              <a:rPr lang="en-US" sz="3200" dirty="0">
                <a:solidFill>
                  <a:srgbClr val="7030A0"/>
                </a:solidFill>
                <a:latin typeface="Times New Roman" pitchFamily="18" charset="0"/>
                <a:cs typeface="Times New Roman" pitchFamily="18" charset="0"/>
              </a:rPr>
              <a:t>These medications are contraindicated in clients who have a history of drug abuse, cardiovascular disorders, severe anxiety, and psychosis.</a:t>
            </a:r>
          </a:p>
          <a:p>
            <a:pPr marL="0" indent="0">
              <a:buNone/>
            </a:pPr>
            <a:r>
              <a:rPr lang="en-US" sz="3200" b="1" dirty="0" smtClean="0">
                <a:solidFill>
                  <a:srgbClr val="7030A0"/>
                </a:solidFill>
                <a:latin typeface="Times New Roman" pitchFamily="18" charset="0"/>
                <a:cs typeface="Times New Roman" pitchFamily="18" charset="0"/>
              </a:rPr>
              <a:t>		Medication/Food </a:t>
            </a:r>
            <a:r>
              <a:rPr lang="en-US" sz="3200" b="1" dirty="0">
                <a:solidFill>
                  <a:srgbClr val="7030A0"/>
                </a:solidFill>
                <a:latin typeface="Times New Roman" pitchFamily="18" charset="0"/>
                <a:cs typeface="Times New Roman" pitchFamily="18" charset="0"/>
              </a:rPr>
              <a:t>Interactions:</a:t>
            </a:r>
            <a:r>
              <a:rPr lang="en-US" sz="3200" dirty="0">
                <a:solidFill>
                  <a:srgbClr val="7030A0"/>
                </a:solidFill>
                <a:latin typeface="Times New Roman" pitchFamily="18" charset="0"/>
                <a:cs typeface="Times New Roman" pitchFamily="18" charset="0"/>
              </a:rPr>
              <a:t> </a:t>
            </a:r>
          </a:p>
          <a:p>
            <a:pPr marL="0" indent="0">
              <a:buNone/>
            </a:pPr>
            <a:r>
              <a:rPr lang="en-US" sz="3200" dirty="0">
                <a:solidFill>
                  <a:srgbClr val="7030A0"/>
                </a:solidFill>
                <a:latin typeface="Times New Roman" pitchFamily="18" charset="0"/>
                <a:cs typeface="Times New Roman" pitchFamily="18" charset="0"/>
              </a:rPr>
              <a:t>Concurrent use of MAOI s may cause hypertensive crisis.</a:t>
            </a:r>
          </a:p>
          <a:p>
            <a:pPr marL="0" indent="0">
              <a:buNone/>
            </a:pPr>
            <a:r>
              <a:rPr lang="en-US" sz="3200" dirty="0">
                <a:solidFill>
                  <a:srgbClr val="7030A0"/>
                </a:solidFill>
                <a:latin typeface="Times New Roman" pitchFamily="18" charset="0"/>
                <a:cs typeface="Times New Roman" pitchFamily="18" charset="0"/>
              </a:rPr>
              <a:t>Concurrent use of caffeine may increase CNS stimulant effects.</a:t>
            </a:r>
          </a:p>
          <a:p>
            <a:pPr marL="0" indent="0">
              <a:buNone/>
            </a:pPr>
            <a:r>
              <a:rPr lang="en-US" sz="3200" dirty="0">
                <a:solidFill>
                  <a:srgbClr val="7030A0"/>
                </a:solidFill>
                <a:latin typeface="Times New Roman" pitchFamily="18" charset="0"/>
                <a:cs typeface="Times New Roman" pitchFamily="18" charset="0"/>
              </a:rPr>
              <a:t>Methylphenidate inhibits metabolism of phenytoin (Dilantin), warfarin (Coumadin), and phenobarbital, leading to increased serum levels.</a:t>
            </a:r>
          </a:p>
          <a:p>
            <a:pPr marL="0" indent="0">
              <a:buNone/>
            </a:pPr>
            <a:r>
              <a:rPr lang="en-US" sz="3200" dirty="0">
                <a:solidFill>
                  <a:srgbClr val="7030A0"/>
                </a:solidFill>
                <a:latin typeface="Times New Roman" pitchFamily="18" charset="0"/>
                <a:cs typeface="Times New Roman" pitchFamily="18" charset="0"/>
              </a:rPr>
              <a:t>OTC cold and decongestant medications with sympathomimetic action can increase CNS stimulant effects.</a:t>
            </a:r>
            <a:endParaRPr lang="en-US" sz="3200" b="1" dirty="0">
              <a:solidFill>
                <a:srgbClr val="7030A0"/>
              </a:solidFill>
              <a:latin typeface="Times New Roman" pitchFamily="18" charset="0"/>
              <a:cs typeface="Times New Roman" pitchFamily="18" charset="0"/>
            </a:endParaRPr>
          </a:p>
          <a:p>
            <a:pPr marL="0" indent="0">
              <a:buNone/>
            </a:pP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8975401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36E597-5BFF-41BF-A91A-C6FBE2DC3A8E}"/>
              </a:ext>
            </a:extLst>
          </p:cNvPr>
          <p:cNvSpPr>
            <a:spLocks noGrp="1"/>
          </p:cNvSpPr>
          <p:nvPr>
            <p:ph type="title"/>
          </p:nvPr>
        </p:nvSpPr>
        <p:spPr>
          <a:xfrm>
            <a:off x="0" y="1"/>
            <a:ext cx="12192000" cy="1485899"/>
          </a:xfrm>
        </p:spPr>
        <p:txBody>
          <a:bodyPr>
            <a:normAutofit/>
          </a:bodyPr>
          <a:lstStyle/>
          <a:p>
            <a:r>
              <a:rPr lang="en-US" dirty="0">
                <a:solidFill>
                  <a:prstClr val="black"/>
                </a:solidFill>
              </a:rPr>
              <a:t> </a:t>
            </a:r>
            <a:r>
              <a:rPr lang="en-US" sz="3600" b="1" dirty="0">
                <a:solidFill>
                  <a:srgbClr val="FF0000"/>
                </a:solidFill>
                <a:latin typeface="Times New Roman" pitchFamily="18" charset="0"/>
                <a:cs typeface="Times New Roman" pitchFamily="18" charset="0"/>
              </a:rPr>
              <a:t>MUSCLE RELAXANT/ NEUROMUSCULAR BLOCKING </a:t>
            </a:r>
            <a:r>
              <a:rPr lang="en-US" sz="3600" b="1" dirty="0" smtClean="0">
                <a:solidFill>
                  <a:srgbClr val="FF0000"/>
                </a:solidFill>
                <a:latin typeface="Times New Roman" pitchFamily="18" charset="0"/>
                <a:cs typeface="Times New Roman" pitchFamily="18" charset="0"/>
              </a:rPr>
              <a:t>					AGENTS</a:t>
            </a:r>
            <a:endParaRPr lang="en-US" sz="3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5F2D626-1C0C-42A9-86C4-B97BCE0FDE65}"/>
              </a:ext>
            </a:extLst>
          </p:cNvPr>
          <p:cNvSpPr>
            <a:spLocks noGrp="1"/>
          </p:cNvSpPr>
          <p:nvPr>
            <p:ph idx="1"/>
          </p:nvPr>
        </p:nvSpPr>
        <p:spPr>
          <a:xfrm>
            <a:off x="142875" y="1825624"/>
            <a:ext cx="12049125" cy="4918075"/>
          </a:xfrm>
        </p:spPr>
        <p:txBody>
          <a:bodyPr>
            <a:normAutofit/>
          </a:bodyPr>
          <a:lstStyle/>
          <a:p>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Neuromuscular </a:t>
            </a:r>
            <a:r>
              <a:rPr lang="en-US" sz="3200" dirty="0">
                <a:solidFill>
                  <a:srgbClr val="7030A0"/>
                </a:solidFill>
                <a:latin typeface="Times New Roman" pitchFamily="18" charset="0"/>
                <a:cs typeface="Times New Roman" pitchFamily="18" charset="0"/>
              </a:rPr>
              <a:t>blocking agents have various uses including assisting with:</a:t>
            </a:r>
          </a:p>
          <a:p>
            <a:pPr>
              <a:buFont typeface="Wingdings" pitchFamily="2" charset="2"/>
              <a:buChar char="v"/>
            </a:pPr>
            <a:r>
              <a:rPr lang="en-US" sz="3200" dirty="0">
                <a:solidFill>
                  <a:srgbClr val="7030A0"/>
                </a:solidFill>
                <a:latin typeface="Times New Roman" pitchFamily="18" charset="0"/>
                <a:cs typeface="Times New Roman" pitchFamily="18" charset="0"/>
              </a:rPr>
              <a:t> sedation during general anesthesia,</a:t>
            </a:r>
          </a:p>
          <a:p>
            <a:pPr>
              <a:buFont typeface="Wingdings" pitchFamily="2" charset="2"/>
              <a:buChar char="v"/>
            </a:pPr>
            <a:r>
              <a:rPr lang="en-US" sz="3200" dirty="0">
                <a:solidFill>
                  <a:srgbClr val="7030A0"/>
                </a:solidFill>
                <a:latin typeface="Times New Roman" pitchFamily="18" charset="0"/>
                <a:cs typeface="Times New Roman" pitchFamily="18" charset="0"/>
              </a:rPr>
              <a:t> control of seizures during electroconvulsive therapy, </a:t>
            </a:r>
          </a:p>
          <a:p>
            <a:pPr>
              <a:buFont typeface="Wingdings" pitchFamily="2" charset="2"/>
              <a:buChar char="v"/>
            </a:pPr>
            <a:r>
              <a:rPr lang="en-US" sz="3200" dirty="0">
                <a:solidFill>
                  <a:srgbClr val="7030A0"/>
                </a:solidFill>
                <a:latin typeface="Times New Roman" pitchFamily="18" charset="0"/>
                <a:cs typeface="Times New Roman" pitchFamily="18" charset="0"/>
              </a:rPr>
              <a:t> suppression of gag reflex during endotracheal intubation</a:t>
            </a:r>
            <a:r>
              <a:rPr lang="en-US" sz="3200" b="1" dirty="0">
                <a:solidFill>
                  <a:srgbClr val="7030A0"/>
                </a:solidFill>
                <a:latin typeface="Times New Roman" pitchFamily="18" charset="0"/>
                <a:cs typeface="Times New Roman" pitchFamily="18" charset="0"/>
              </a:rPr>
              <a:t>.</a:t>
            </a:r>
          </a:p>
          <a:p>
            <a:pPr>
              <a:buFont typeface="Wingdings" pitchFamily="2" charset="2"/>
              <a:buChar char="v"/>
            </a:pPr>
            <a:r>
              <a:rPr lang="en-US" sz="3200" dirty="0">
                <a:solidFill>
                  <a:srgbClr val="7030A0"/>
                </a:solidFill>
                <a:latin typeface="Times New Roman" pitchFamily="18" charset="0"/>
                <a:cs typeface="Times New Roman" pitchFamily="18" charset="0"/>
              </a:rPr>
              <a:t> Medications include </a:t>
            </a:r>
            <a:r>
              <a:rPr lang="en-US" sz="3200" b="1" dirty="0">
                <a:solidFill>
                  <a:srgbClr val="7030A0"/>
                </a:solidFill>
                <a:latin typeface="Times New Roman" pitchFamily="18" charset="0"/>
                <a:cs typeface="Times New Roman" pitchFamily="18" charset="0"/>
              </a:rPr>
              <a:t>succinylcholine (Anectine)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vecuronium (Norcuron) </a:t>
            </a:r>
          </a:p>
        </p:txBody>
      </p:sp>
    </p:spTree>
    <p:extLst>
      <p:ext uri="{BB962C8B-B14F-4D97-AF65-F5344CB8AC3E}">
        <p14:creationId xmlns:p14="http://schemas.microsoft.com/office/powerpoint/2010/main" val="30296213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0BA3F-F600-4D5D-B6BC-C241D1D744B4}"/>
              </a:ext>
            </a:extLst>
          </p:cNvPr>
          <p:cNvSpPr>
            <a:spLocks noGrp="1"/>
          </p:cNvSpPr>
          <p:nvPr>
            <p:ph type="title"/>
          </p:nvPr>
        </p:nvSpPr>
        <p:spPr>
          <a:xfrm>
            <a:off x="214313" y="128589"/>
            <a:ext cx="11139487" cy="1562100"/>
          </a:xfrm>
        </p:spPr>
        <p:txBody>
          <a:bodyPr/>
          <a:lstStyle/>
          <a:p>
            <a:r>
              <a:rPr lang="en-US" b="1" dirty="0">
                <a:latin typeface="+mn-lt"/>
              </a:rPr>
              <a:t>                 </a:t>
            </a:r>
            <a:r>
              <a:rPr lang="en-US" b="1" dirty="0">
                <a:solidFill>
                  <a:srgbClr val="FF0000"/>
                </a:solidFill>
                <a:latin typeface="Times New Roman" pitchFamily="18" charset="0"/>
                <a:cs typeface="Times New Roman" pitchFamily="18" charset="0"/>
              </a:rPr>
              <a:t>Anti -Parkinson's drugs</a:t>
            </a:r>
          </a:p>
        </p:txBody>
      </p:sp>
      <p:sp>
        <p:nvSpPr>
          <p:cNvPr id="3" name="Content Placeholder 2">
            <a:extLst>
              <a:ext uri="{FF2B5EF4-FFF2-40B4-BE49-F238E27FC236}">
                <a16:creationId xmlns="" xmlns:a16="http://schemas.microsoft.com/office/drawing/2014/main" id="{2DCB8B09-E47A-4455-81A6-D4619D02F366}"/>
              </a:ext>
            </a:extLst>
          </p:cNvPr>
          <p:cNvSpPr>
            <a:spLocks noGrp="1"/>
          </p:cNvSpPr>
          <p:nvPr>
            <p:ph idx="1"/>
          </p:nvPr>
        </p:nvSpPr>
        <p:spPr>
          <a:xfrm>
            <a:off x="285750" y="1485900"/>
            <a:ext cx="11772900" cy="5372100"/>
          </a:xfrm>
        </p:spPr>
        <p:txBody>
          <a:bodyPr/>
          <a:lstStyle/>
          <a:p>
            <a:endParaRPr lang="en-US" dirty="0"/>
          </a:p>
        </p:txBody>
      </p:sp>
    </p:spTree>
    <p:extLst>
      <p:ext uri="{BB962C8B-B14F-4D97-AF65-F5344CB8AC3E}">
        <p14:creationId xmlns:p14="http://schemas.microsoft.com/office/powerpoint/2010/main" val="14738807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C4E98-CF78-4DFD-B7F3-C00FE7257B9A}"/>
              </a:ext>
            </a:extLst>
          </p:cNvPr>
          <p:cNvSpPr>
            <a:spLocks noGrp="1"/>
          </p:cNvSpPr>
          <p:nvPr>
            <p:ph type="title"/>
          </p:nvPr>
        </p:nvSpPr>
        <p:spPr>
          <a:xfrm>
            <a:off x="185737" y="1"/>
            <a:ext cx="11901487" cy="1028699"/>
          </a:xfrm>
        </p:spPr>
        <p:txBody>
          <a:bodyPr>
            <a:normAutofit/>
          </a:bodyPr>
          <a:lstStyle/>
          <a:p>
            <a:r>
              <a:rPr lang="en-US" sz="5400" b="1" dirty="0">
                <a:solidFill>
                  <a:srgbClr val="FF0000"/>
                </a:solidFill>
                <a:latin typeface="Times New Roman" pitchFamily="18" charset="0"/>
                <a:cs typeface="Times New Roman" pitchFamily="18" charset="0"/>
              </a:rPr>
              <a:t>Neuromuscular </a:t>
            </a:r>
            <a:r>
              <a:rPr lang="en-US" sz="5400" b="1" dirty="0" smtClean="0">
                <a:solidFill>
                  <a:srgbClr val="FF0000"/>
                </a:solidFill>
                <a:latin typeface="Times New Roman" pitchFamily="18" charset="0"/>
                <a:cs typeface="Times New Roman" pitchFamily="18" charset="0"/>
              </a:rPr>
              <a:t>Agents </a:t>
            </a:r>
            <a:r>
              <a:rPr lang="en-US" sz="5400" b="1" dirty="0" err="1">
                <a:solidFill>
                  <a:srgbClr val="FF0000"/>
                </a:solidFill>
                <a:latin typeface="Times New Roman" pitchFamily="18" charset="0"/>
                <a:cs typeface="Times New Roman" pitchFamily="18" charset="0"/>
              </a:rPr>
              <a:t>C</a:t>
            </a:r>
            <a:r>
              <a:rPr lang="en-US" sz="5400" b="1" dirty="0" err="1" smtClean="0">
                <a:solidFill>
                  <a:srgbClr val="FF0000"/>
                </a:solidFill>
                <a:latin typeface="Times New Roman" pitchFamily="18" charset="0"/>
                <a:cs typeface="Times New Roman" pitchFamily="18" charset="0"/>
              </a:rPr>
              <a:t>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5E356BD-E23D-458C-868D-42528DE1DD11}"/>
              </a:ext>
            </a:extLst>
          </p:cNvPr>
          <p:cNvSpPr>
            <a:spLocks noGrp="1"/>
          </p:cNvSpPr>
          <p:nvPr>
            <p:ph idx="1"/>
          </p:nvPr>
        </p:nvSpPr>
        <p:spPr>
          <a:xfrm>
            <a:off x="100013" y="1343025"/>
            <a:ext cx="11958637" cy="5372100"/>
          </a:xfrm>
        </p:spPr>
        <p:txBody>
          <a:bodyPr>
            <a:normAutofit/>
          </a:bodyPr>
          <a:lstStyle/>
          <a:p>
            <a:pPr marL="0" lvl="0" indent="0">
              <a:buNone/>
            </a:pPr>
            <a:r>
              <a:rPr lang="en-US" sz="2600" dirty="0">
                <a:solidFill>
                  <a:prstClr val="black"/>
                </a:solidFill>
              </a:rPr>
              <a:t> </a:t>
            </a:r>
            <a:r>
              <a:rPr lang="en-US" sz="3200" b="1" dirty="0">
                <a:solidFill>
                  <a:srgbClr val="7030A0"/>
                </a:solidFill>
                <a:latin typeface="Times New Roman" pitchFamily="18" charset="0"/>
                <a:cs typeface="Times New Roman" pitchFamily="18" charset="0"/>
              </a:rPr>
              <a:t>Muscle relaxants and antispasmodic agents can affect both the central and peripheral nervous systems. </a:t>
            </a:r>
          </a:p>
          <a:p>
            <a:pPr lvl="0">
              <a:buFont typeface="Wingdings" pitchFamily="2" charset="2"/>
              <a:buChar char="q"/>
            </a:pPr>
            <a:r>
              <a:rPr lang="en-US" sz="3200" dirty="0">
                <a:solidFill>
                  <a:srgbClr val="7030A0"/>
                </a:solidFill>
                <a:latin typeface="Times New Roman" pitchFamily="18" charset="0"/>
                <a:cs typeface="Times New Roman" pitchFamily="18" charset="0"/>
              </a:rPr>
              <a:t>These agents are used with spasticity related to muscle injury, cerebral palsy, spinal cord injury, and multiple sclerosis. </a:t>
            </a:r>
          </a:p>
          <a:p>
            <a:pPr lvl="0">
              <a:buFont typeface="Wingdings" pitchFamily="2" charset="2"/>
              <a:buChar char="q"/>
            </a:pPr>
            <a:r>
              <a:rPr lang="en-US" sz="3200" dirty="0">
                <a:solidFill>
                  <a:srgbClr val="7030A0"/>
                </a:solidFill>
                <a:latin typeface="Times New Roman" pitchFamily="18" charset="0"/>
                <a:cs typeface="Times New Roman" pitchFamily="18" charset="0"/>
              </a:rPr>
              <a:t> Agents include </a:t>
            </a:r>
            <a:r>
              <a:rPr lang="en-US" sz="3200" b="1" dirty="0">
                <a:solidFill>
                  <a:srgbClr val="7030A0"/>
                </a:solidFill>
                <a:latin typeface="Times New Roman" pitchFamily="18" charset="0"/>
                <a:cs typeface="Times New Roman" pitchFamily="18" charset="0"/>
              </a:rPr>
              <a:t>diazepam</a:t>
            </a:r>
            <a:r>
              <a:rPr lang="en-US" sz="3200" dirty="0">
                <a:solidFill>
                  <a:srgbClr val="7030A0"/>
                </a:solidFill>
                <a:latin typeface="Times New Roman" pitchFamily="18" charset="0"/>
                <a:cs typeface="Times New Roman" pitchFamily="18" charset="0"/>
              </a:rPr>
              <a:t> (Valium),</a:t>
            </a:r>
            <a:r>
              <a:rPr lang="en-US" sz="3200" b="1" dirty="0">
                <a:solidFill>
                  <a:srgbClr val="7030A0"/>
                </a:solidFill>
                <a:latin typeface="Times New Roman" pitchFamily="18" charset="0"/>
                <a:cs typeface="Times New Roman" pitchFamily="18" charset="0"/>
              </a:rPr>
              <a:t> baclofen </a:t>
            </a:r>
            <a:r>
              <a:rPr lang="en-US" sz="3200" dirty="0">
                <a:solidFill>
                  <a:srgbClr val="7030A0"/>
                </a:solidFill>
                <a:latin typeface="Times New Roman" pitchFamily="18" charset="0"/>
                <a:cs typeface="Times New Roman" pitchFamily="18" charset="0"/>
              </a:rPr>
              <a:t>(Lioresal), and</a:t>
            </a:r>
            <a:r>
              <a:rPr lang="en-US" sz="3200" b="1" dirty="0">
                <a:solidFill>
                  <a:srgbClr val="7030A0"/>
                </a:solidFill>
                <a:latin typeface="Times New Roman" pitchFamily="18" charset="0"/>
                <a:cs typeface="Times New Roman" pitchFamily="18" charset="0"/>
              </a:rPr>
              <a:t> dantrolene </a:t>
            </a:r>
            <a:r>
              <a:rPr lang="en-US" sz="3200" dirty="0">
                <a:solidFill>
                  <a:srgbClr val="7030A0"/>
                </a:solidFill>
                <a:latin typeface="Times New Roman" pitchFamily="18" charset="0"/>
                <a:cs typeface="Times New Roman" pitchFamily="18" charset="0"/>
              </a:rPr>
              <a:t>(Dantrium).</a:t>
            </a:r>
          </a:p>
          <a:p>
            <a:pPr lvl="0">
              <a:buFont typeface="Wingdings" pitchFamily="2" charset="2"/>
              <a:buChar char="q"/>
            </a:pPr>
            <a:r>
              <a:rPr lang="en-US" sz="3200" b="1" dirty="0">
                <a:solidFill>
                  <a:srgbClr val="7030A0"/>
                </a:solidFill>
                <a:latin typeface="Times New Roman" pitchFamily="18" charset="0"/>
                <a:cs typeface="Times New Roman" pitchFamily="18" charset="0"/>
              </a:rPr>
              <a:t>Bethanechol (Urecholine), </a:t>
            </a:r>
            <a:r>
              <a:rPr lang="en-US" sz="3200" dirty="0">
                <a:solidFill>
                  <a:srgbClr val="7030A0"/>
                </a:solidFill>
                <a:latin typeface="Times New Roman" pitchFamily="18" charset="0"/>
                <a:cs typeface="Times New Roman" pitchFamily="18" charset="0"/>
              </a:rPr>
              <a:t>a muscarinic agonist, is used for urinary retention. </a:t>
            </a:r>
          </a:p>
          <a:p>
            <a:pPr lvl="0">
              <a:buFont typeface="Wingdings" pitchFamily="2" charset="2"/>
              <a:buChar char="q"/>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Oxybutynin (Ditropan), </a:t>
            </a:r>
            <a:r>
              <a:rPr lang="en-US" sz="3200" dirty="0">
                <a:solidFill>
                  <a:srgbClr val="7030A0"/>
                </a:solidFill>
                <a:latin typeface="Times New Roman" pitchFamily="18" charset="0"/>
                <a:cs typeface="Times New Roman" pitchFamily="18" charset="0"/>
              </a:rPr>
              <a:t>a muscarinic antagonist, is used for neurogenic bladder</a:t>
            </a:r>
          </a:p>
          <a:p>
            <a:endParaRPr lang="en-US" sz="36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5885344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7A7BE5-FC4F-4D43-9469-B1BD371E6BC4}"/>
              </a:ext>
            </a:extLst>
          </p:cNvPr>
          <p:cNvSpPr>
            <a:spLocks noGrp="1"/>
          </p:cNvSpPr>
          <p:nvPr>
            <p:ph type="title"/>
          </p:nvPr>
        </p:nvSpPr>
        <p:spPr>
          <a:xfrm>
            <a:off x="0" y="1"/>
            <a:ext cx="12344400" cy="1443038"/>
          </a:xfrm>
        </p:spPr>
        <p:txBody>
          <a:bodyPr>
            <a:normAutofit/>
          </a:bodyPr>
          <a:lstStyle/>
          <a:p>
            <a:r>
              <a:rPr lang="en-US" sz="3600" b="1" dirty="0" smtClean="0">
                <a:solidFill>
                  <a:srgbClr val="FF0000"/>
                </a:solidFill>
                <a:latin typeface="Times New Roman" pitchFamily="18" charset="0"/>
                <a:cs typeface="Times New Roman" pitchFamily="18" charset="0"/>
              </a:rPr>
              <a:t>Muscle </a:t>
            </a:r>
            <a:r>
              <a:rPr lang="en-US" sz="3600" b="1" dirty="0">
                <a:solidFill>
                  <a:srgbClr val="FF0000"/>
                </a:solidFill>
                <a:latin typeface="Times New Roman" pitchFamily="18" charset="0"/>
                <a:cs typeface="Times New Roman" pitchFamily="18" charset="0"/>
              </a:rPr>
              <a:t>relaxant/ Neuromuscular Blocking Agents cont.’</a:t>
            </a:r>
          </a:p>
        </p:txBody>
      </p:sp>
      <p:sp>
        <p:nvSpPr>
          <p:cNvPr id="3" name="Content Placeholder 2">
            <a:extLst>
              <a:ext uri="{FF2B5EF4-FFF2-40B4-BE49-F238E27FC236}">
                <a16:creationId xmlns="" xmlns:a16="http://schemas.microsoft.com/office/drawing/2014/main" id="{0E25EFD2-5173-4DEB-8E4F-0693A57D6D51}"/>
              </a:ext>
            </a:extLst>
          </p:cNvPr>
          <p:cNvSpPr>
            <a:spLocks noGrp="1"/>
          </p:cNvSpPr>
          <p:nvPr>
            <p:ph idx="1"/>
          </p:nvPr>
        </p:nvSpPr>
        <p:spPr>
          <a:xfrm>
            <a:off x="142875" y="1457324"/>
            <a:ext cx="12049125" cy="5400675"/>
          </a:xfrm>
        </p:spPr>
        <p:txBody>
          <a:bodyPr>
            <a:normAutofit/>
          </a:bodyPr>
          <a:lstStyle/>
          <a:p>
            <a:pPr marL="0" indent="0">
              <a:buNone/>
            </a:pPr>
            <a:r>
              <a:rPr lang="en-US" dirty="0"/>
              <a:t>  </a:t>
            </a:r>
            <a:r>
              <a:rPr lang="en-US" sz="3200" dirty="0">
                <a:solidFill>
                  <a:srgbClr val="7030A0"/>
                </a:solidFill>
                <a:latin typeface="Times New Roman" pitchFamily="18" charset="0"/>
                <a:cs typeface="Times New Roman" pitchFamily="18" charset="0"/>
              </a:rPr>
              <a:t>Depolarizing neuromuscular blocker: succinylcholine (Anectine) </a:t>
            </a:r>
          </a:p>
          <a:p>
            <a:pPr marL="0" indent="0">
              <a:buNone/>
            </a:pPr>
            <a:r>
              <a:rPr lang="en-US" sz="3200" dirty="0">
                <a:solidFill>
                  <a:srgbClr val="7030A0"/>
                </a:solidFill>
                <a:latin typeface="Times New Roman" pitchFamily="18" charset="0"/>
                <a:cs typeface="Times New Roman" pitchFamily="18" charset="0"/>
              </a:rPr>
              <a:t> Nondepolarizing neuromuscular blockers: </a:t>
            </a:r>
            <a:r>
              <a:rPr lang="en-US" sz="3200" dirty="0" err="1">
                <a:solidFill>
                  <a:srgbClr val="7030A0"/>
                </a:solidFill>
                <a:latin typeface="Times New Roman" pitchFamily="18" charset="0"/>
                <a:cs typeface="Times New Roman" pitchFamily="18" charset="0"/>
              </a:rPr>
              <a:t>pancuronium</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Pavulon</a:t>
            </a:r>
            <a:r>
              <a:rPr lang="en-US" sz="3200" dirty="0">
                <a:solidFill>
                  <a:srgbClr val="7030A0"/>
                </a:solidFill>
                <a:latin typeface="Times New Roman" pitchFamily="18" charset="0"/>
                <a:cs typeface="Times New Roman" pitchFamily="18" charset="0"/>
              </a:rPr>
              <a:t>)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Other </a:t>
            </a:r>
            <a:r>
              <a:rPr lang="en-US" sz="3200" b="1" dirty="0">
                <a:solidFill>
                  <a:srgbClr val="7030A0"/>
                </a:solidFill>
                <a:latin typeface="Times New Roman" pitchFamily="18" charset="0"/>
                <a:cs typeface="Times New Roman" pitchFamily="18" charset="0"/>
              </a:rPr>
              <a:t>Medications: </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Nondepolarizing neuromuscular blockers</a:t>
            </a:r>
            <a:r>
              <a:rPr lang="en-US" sz="3200" dirty="0">
                <a:solidFill>
                  <a:srgbClr val="7030A0"/>
                </a:solidFill>
                <a:latin typeface="Times New Roman" pitchFamily="18" charset="0"/>
                <a:cs typeface="Times New Roman" pitchFamily="18" charset="0"/>
              </a:rPr>
              <a:t>: atracurium (</a:t>
            </a:r>
            <a:r>
              <a:rPr lang="en-US" sz="3200" dirty="0" err="1">
                <a:solidFill>
                  <a:srgbClr val="7030A0"/>
                </a:solidFill>
                <a:latin typeface="Times New Roman" pitchFamily="18" charset="0"/>
                <a:cs typeface="Times New Roman" pitchFamily="18" charset="0"/>
              </a:rPr>
              <a:t>Tracrium</a:t>
            </a:r>
            <a:r>
              <a:rPr lang="en-US" sz="3200" dirty="0">
                <a:solidFill>
                  <a:srgbClr val="7030A0"/>
                </a:solidFill>
                <a:latin typeface="Times New Roman" pitchFamily="18" charset="0"/>
                <a:cs typeface="Times New Roman" pitchFamily="18" charset="0"/>
              </a:rPr>
              <a:t>), Vecuronium (Norcuron) </a:t>
            </a:r>
          </a:p>
          <a:p>
            <a:pPr marL="0" indent="0">
              <a:buNone/>
            </a:pPr>
            <a:r>
              <a:rPr lang="en-US" sz="3200" b="1" dirty="0" smtClean="0">
                <a:solidFill>
                  <a:srgbClr val="7030A0"/>
                </a:solidFill>
                <a:latin typeface="Times New Roman" pitchFamily="18" charset="0"/>
                <a:cs typeface="Times New Roman" pitchFamily="18" charset="0"/>
              </a:rPr>
              <a:t>		Expected </a:t>
            </a:r>
            <a:r>
              <a:rPr lang="en-US" sz="3200" b="1" dirty="0">
                <a:solidFill>
                  <a:srgbClr val="7030A0"/>
                </a:solidFill>
                <a:latin typeface="Times New Roman" pitchFamily="18" charset="0"/>
                <a:cs typeface="Times New Roman" pitchFamily="18" charset="0"/>
              </a:rPr>
              <a:t>Pharmacological Action </a:t>
            </a:r>
          </a:p>
          <a:p>
            <a:pPr marL="0" indent="0">
              <a:buNone/>
            </a:pPr>
            <a:r>
              <a:rPr lang="en-US" sz="3200" dirty="0">
                <a:solidFill>
                  <a:srgbClr val="7030A0"/>
                </a:solidFill>
                <a:latin typeface="Times New Roman" pitchFamily="18" charset="0"/>
                <a:cs typeface="Times New Roman" pitchFamily="18" charset="0"/>
              </a:rPr>
              <a:t>Neuromuscular blocking agents block acetylcholine (ACh) at the neuromuscular junction, resulting in muscle relaxation and hypotension. They do not cross the blood-brain barrier, so complete paralysis can be achieved without loss of consciousness or decreased pain sensation. </a:t>
            </a:r>
          </a:p>
        </p:txBody>
      </p:sp>
    </p:spTree>
    <p:extLst>
      <p:ext uri="{BB962C8B-B14F-4D97-AF65-F5344CB8AC3E}">
        <p14:creationId xmlns:p14="http://schemas.microsoft.com/office/powerpoint/2010/main" val="32808127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DA0BE-7277-4957-B248-658FAB033488}"/>
              </a:ext>
            </a:extLst>
          </p:cNvPr>
          <p:cNvSpPr>
            <a:spLocks noGrp="1"/>
          </p:cNvSpPr>
          <p:nvPr>
            <p:ph type="title"/>
          </p:nvPr>
        </p:nvSpPr>
        <p:spPr>
          <a:xfrm>
            <a:off x="157163" y="100013"/>
            <a:ext cx="11772900" cy="1057275"/>
          </a:xfrm>
        </p:spPr>
        <p:txBody>
          <a:bodyPr>
            <a:normAutofit/>
          </a:bodyPr>
          <a:lstStyle/>
          <a:p>
            <a:r>
              <a:rPr lang="en-US" sz="5400" b="1" dirty="0">
                <a:solidFill>
                  <a:srgbClr val="FF0000"/>
                </a:solidFill>
                <a:latin typeface="Times New Roman" pitchFamily="18" charset="0"/>
                <a:cs typeface="Times New Roman" pitchFamily="18" charset="0"/>
              </a:rPr>
              <a:t>Neuromuscular </a:t>
            </a:r>
            <a:r>
              <a:rPr lang="en-US" sz="5400" b="1" dirty="0" smtClean="0">
                <a:solidFill>
                  <a:srgbClr val="FF0000"/>
                </a:solidFill>
                <a:latin typeface="Times New Roman" pitchFamily="18" charset="0"/>
                <a:cs typeface="Times New Roman" pitchFamily="18" charset="0"/>
              </a:rPr>
              <a:t>Agents </a:t>
            </a:r>
            <a:r>
              <a:rPr lang="en-US" sz="5400" b="1" dirty="0" err="1" smtClean="0">
                <a:solidFill>
                  <a:srgbClr val="FF0000"/>
                </a:solidFill>
                <a:latin typeface="Times New Roman" pitchFamily="18" charset="0"/>
                <a:cs typeface="Times New Roman" pitchFamily="18" charset="0"/>
              </a:rPr>
              <a:t>Cont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065F3AE-B2F6-453A-B5EF-3F416388733C}"/>
              </a:ext>
            </a:extLst>
          </p:cNvPr>
          <p:cNvSpPr>
            <a:spLocks noGrp="1"/>
          </p:cNvSpPr>
          <p:nvPr>
            <p:ph idx="1"/>
          </p:nvPr>
        </p:nvSpPr>
        <p:spPr>
          <a:xfrm>
            <a:off x="142875" y="1228724"/>
            <a:ext cx="11930063" cy="5472113"/>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600" b="1" i="1" dirty="0" smtClean="0">
                <a:solidFill>
                  <a:srgbClr val="00B050"/>
                </a:solidFill>
                <a:latin typeface="Times New Roman" pitchFamily="18" charset="0"/>
                <a:cs typeface="Times New Roman" pitchFamily="18" charset="0"/>
              </a:rPr>
              <a:t>Therapeutic </a:t>
            </a:r>
            <a:r>
              <a:rPr lang="en-US" sz="3600" b="1" i="1" dirty="0">
                <a:solidFill>
                  <a:srgbClr val="00B050"/>
                </a:solidFill>
                <a:latin typeface="Times New Roman" pitchFamily="18" charset="0"/>
                <a:cs typeface="Times New Roman" pitchFamily="18" charset="0"/>
              </a:rPr>
              <a:t>Uses </a:t>
            </a:r>
          </a:p>
          <a:p>
            <a:pPr>
              <a:buFont typeface="Wingdings" pitchFamily="2" charset="2"/>
              <a:buChar char="q"/>
            </a:pPr>
            <a:r>
              <a:rPr lang="en-US" sz="3200" dirty="0">
                <a:solidFill>
                  <a:srgbClr val="7030A0"/>
                </a:solidFill>
                <a:latin typeface="Times New Roman" pitchFamily="18" charset="0"/>
                <a:cs typeface="Times New Roman" pitchFamily="18" charset="0"/>
              </a:rPr>
              <a:t> Neuromuscular blocking agents are used as adjuncts to general anesthesia to promote muscle relaxation. </a:t>
            </a:r>
          </a:p>
          <a:p>
            <a:pPr>
              <a:buFont typeface="Wingdings" pitchFamily="2" charset="2"/>
              <a:buChar char="q"/>
            </a:pPr>
            <a:r>
              <a:rPr lang="en-US" sz="3200" dirty="0">
                <a:solidFill>
                  <a:srgbClr val="7030A0"/>
                </a:solidFill>
                <a:latin typeface="Times New Roman" pitchFamily="18" charset="0"/>
                <a:cs typeface="Times New Roman" pitchFamily="18" charset="0"/>
              </a:rPr>
              <a:t>These agents are used to control spontaneous respiratory movements in clients receiving mechanical ventilation. </a:t>
            </a:r>
          </a:p>
          <a:p>
            <a:pPr>
              <a:buFont typeface="Wingdings" pitchFamily="2" charset="2"/>
              <a:buChar char="q"/>
            </a:pPr>
            <a:r>
              <a:rPr lang="en-US" sz="3200" dirty="0">
                <a:solidFill>
                  <a:srgbClr val="7030A0"/>
                </a:solidFill>
                <a:latin typeface="Times New Roman" pitchFamily="18" charset="0"/>
                <a:cs typeface="Times New Roman" pitchFamily="18" charset="0"/>
              </a:rPr>
              <a:t> These agents are used as seizure control during electroconvulsive therapy. </a:t>
            </a:r>
          </a:p>
          <a:p>
            <a:pPr>
              <a:buFont typeface="Wingdings" pitchFamily="2" charset="2"/>
              <a:buChar char="q"/>
            </a:pPr>
            <a:r>
              <a:rPr lang="en-US" sz="3200" dirty="0">
                <a:solidFill>
                  <a:srgbClr val="7030A0"/>
                </a:solidFill>
                <a:latin typeface="Times New Roman" pitchFamily="18" charset="0"/>
                <a:cs typeface="Times New Roman" pitchFamily="18" charset="0"/>
              </a:rPr>
              <a:t>Neuromuscular blocking agents are used during endotracheal intubation and endoscopy</a:t>
            </a:r>
          </a:p>
        </p:txBody>
      </p:sp>
    </p:spTree>
    <p:extLst>
      <p:ext uri="{BB962C8B-B14F-4D97-AF65-F5344CB8AC3E}">
        <p14:creationId xmlns:p14="http://schemas.microsoft.com/office/powerpoint/2010/main" val="31876090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BD47C-26EA-4426-A065-A54839DC8E44}"/>
              </a:ext>
            </a:extLst>
          </p:cNvPr>
          <p:cNvSpPr>
            <a:spLocks noGrp="1"/>
          </p:cNvSpPr>
          <p:nvPr>
            <p:ph type="title"/>
          </p:nvPr>
        </p:nvSpPr>
        <p:spPr>
          <a:xfrm>
            <a:off x="0" y="128589"/>
            <a:ext cx="11353800" cy="1028699"/>
          </a:xfrm>
        </p:spPr>
        <p:txBody>
          <a:bodyPr/>
          <a:lstStyle/>
          <a:p>
            <a:r>
              <a:rPr lang="en-US" b="1" dirty="0">
                <a:solidFill>
                  <a:srgbClr val="FF0000"/>
                </a:solidFill>
                <a:latin typeface="Times New Roman" pitchFamily="18" charset="0"/>
                <a:cs typeface="Times New Roman" pitchFamily="18" charset="0"/>
              </a:rPr>
              <a:t>Side </a:t>
            </a:r>
            <a:r>
              <a:rPr lang="en-US" b="1" dirty="0" smtClean="0">
                <a:solidFill>
                  <a:srgbClr val="FF0000"/>
                </a:solidFill>
                <a:latin typeface="Times New Roman" pitchFamily="18" charset="0"/>
                <a:cs typeface="Times New Roman" pitchFamily="18" charset="0"/>
              </a:rPr>
              <a:t>effects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9B4973A-F439-477D-8529-19CF6BE2EDEF}"/>
              </a:ext>
            </a:extLst>
          </p:cNvPr>
          <p:cNvSpPr>
            <a:spLocks noGrp="1"/>
          </p:cNvSpPr>
          <p:nvPr>
            <p:ph idx="1"/>
          </p:nvPr>
        </p:nvSpPr>
        <p:spPr>
          <a:xfrm>
            <a:off x="128587" y="1443038"/>
            <a:ext cx="11915775" cy="5243512"/>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Respiratory arrest from paralyzed respiratory muscles</a:t>
            </a:r>
          </a:p>
          <a:p>
            <a:pPr>
              <a:buFont typeface="Wingdings" pitchFamily="2" charset="2"/>
              <a:buChar char="q"/>
            </a:pPr>
            <a:r>
              <a:rPr lang="en-US" sz="3200" dirty="0">
                <a:solidFill>
                  <a:srgbClr val="7030A0"/>
                </a:solidFill>
                <a:latin typeface="Times New Roman" pitchFamily="18" charset="0"/>
                <a:cs typeface="Times New Roman" pitchFamily="18" charset="0"/>
              </a:rPr>
              <a:t>Hypotension</a:t>
            </a:r>
          </a:p>
          <a:p>
            <a:pPr>
              <a:buFont typeface="Wingdings" pitchFamily="2" charset="2"/>
              <a:buChar char="q"/>
            </a:pPr>
            <a:r>
              <a:rPr lang="en-US" sz="3200" dirty="0">
                <a:solidFill>
                  <a:srgbClr val="7030A0"/>
                </a:solidFill>
                <a:latin typeface="Times New Roman" pitchFamily="18" charset="0"/>
                <a:cs typeface="Times New Roman" pitchFamily="18" charset="0"/>
              </a:rPr>
              <a:t>Low pseudo cholinesterase activity can lead to prolonged apnea</a:t>
            </a:r>
          </a:p>
          <a:p>
            <a:pPr>
              <a:buFont typeface="Wingdings" pitchFamily="2" charset="2"/>
              <a:buChar char="q"/>
            </a:pPr>
            <a:r>
              <a:rPr lang="en-US" sz="3200" dirty="0">
                <a:solidFill>
                  <a:srgbClr val="7030A0"/>
                </a:solidFill>
                <a:latin typeface="Times New Roman" pitchFamily="18" charset="0"/>
                <a:cs typeface="Times New Roman" pitchFamily="18" charset="0"/>
              </a:rPr>
              <a:t>Signs of malignant hyperthermia include muscle rigidity accompanied by increased temperature, reaching levels as high as 43° C (109.4° F).</a:t>
            </a:r>
          </a:p>
          <a:p>
            <a:pPr>
              <a:buFont typeface="Wingdings" pitchFamily="2" charset="2"/>
              <a:buChar char="q"/>
            </a:pPr>
            <a:r>
              <a:rPr lang="en-US" sz="3200" dirty="0">
                <a:solidFill>
                  <a:srgbClr val="7030A0"/>
                </a:solidFill>
                <a:latin typeface="Times New Roman" pitchFamily="18" charset="0"/>
                <a:cs typeface="Times New Roman" pitchFamily="18" charset="0"/>
              </a:rPr>
              <a:t> After 12 to 24 hr. postoperative, clients may experience muscle pain in the upper body and back.</a:t>
            </a:r>
          </a:p>
          <a:p>
            <a:pPr>
              <a:buFont typeface="Wingdings" pitchFamily="2" charset="2"/>
              <a:buChar char="q"/>
            </a:pPr>
            <a:r>
              <a:rPr lang="en-US" sz="3200" dirty="0">
                <a:solidFill>
                  <a:srgbClr val="7030A0"/>
                </a:solidFill>
                <a:latin typeface="Times New Roman" pitchFamily="18" charset="0"/>
                <a:cs typeface="Times New Roman" pitchFamily="18" charset="0"/>
              </a:rPr>
              <a:t>Hyperkalemia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91179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2F86B1-C259-450C-8459-545BD2336E01}"/>
              </a:ext>
            </a:extLst>
          </p:cNvPr>
          <p:cNvSpPr>
            <a:spLocks noGrp="1"/>
          </p:cNvSpPr>
          <p:nvPr>
            <p:ph type="title"/>
          </p:nvPr>
        </p:nvSpPr>
        <p:spPr>
          <a:xfrm>
            <a:off x="200025" y="142875"/>
            <a:ext cx="11153775" cy="1000125"/>
          </a:xfrm>
        </p:spPr>
        <p:txBody>
          <a:bodyPr/>
          <a:lstStyle/>
          <a:p>
            <a:r>
              <a:rPr lang="en-US" b="1" dirty="0">
                <a:solidFill>
                  <a:srgbClr val="FF0000"/>
                </a:solidFill>
                <a:latin typeface="Times New Roman" pitchFamily="18" charset="0"/>
                <a:cs typeface="Times New Roman" pitchFamily="18" charset="0"/>
              </a:rPr>
              <a:t>Drug interaction</a:t>
            </a:r>
          </a:p>
        </p:txBody>
      </p:sp>
      <p:sp>
        <p:nvSpPr>
          <p:cNvPr id="3" name="Content Placeholder 2">
            <a:extLst>
              <a:ext uri="{FF2B5EF4-FFF2-40B4-BE49-F238E27FC236}">
                <a16:creationId xmlns="" xmlns:a16="http://schemas.microsoft.com/office/drawing/2014/main" id="{261FE876-49DE-4149-9E70-265BD489C381}"/>
              </a:ext>
            </a:extLst>
          </p:cNvPr>
          <p:cNvSpPr>
            <a:spLocks noGrp="1"/>
          </p:cNvSpPr>
          <p:nvPr>
            <p:ph idx="1"/>
          </p:nvPr>
        </p:nvSpPr>
        <p:spPr>
          <a:xfrm>
            <a:off x="142875" y="928688"/>
            <a:ext cx="11915775" cy="5815011"/>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General anesthetics </a:t>
            </a:r>
            <a:r>
              <a:rPr lang="en-US" sz="3200" dirty="0">
                <a:solidFill>
                  <a:srgbClr val="7030A0"/>
                </a:solidFill>
                <a:latin typeface="Times New Roman" pitchFamily="18" charset="0"/>
                <a:cs typeface="Times New Roman" pitchFamily="18" charset="0"/>
              </a:rPr>
              <a:t>are often used concurrently in surgery. </a:t>
            </a:r>
          </a:p>
          <a:p>
            <a:r>
              <a:rPr lang="en-US" sz="3200" dirty="0">
                <a:solidFill>
                  <a:srgbClr val="7030A0"/>
                </a:solidFill>
                <a:latin typeface="Times New Roman" pitchFamily="18" charset="0"/>
                <a:cs typeface="Times New Roman" pitchFamily="18" charset="0"/>
              </a:rPr>
              <a:t> Dosage of tubocurarine should be reduced to prevent extreme neuromuscular blockade.</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Aminoglycosides and tetracyclines </a:t>
            </a:r>
            <a:r>
              <a:rPr lang="en-US" sz="3200" dirty="0">
                <a:solidFill>
                  <a:srgbClr val="7030A0"/>
                </a:solidFill>
                <a:latin typeface="Times New Roman" pitchFamily="18" charset="0"/>
                <a:cs typeface="Times New Roman" pitchFamily="18" charset="0"/>
              </a:rPr>
              <a:t>can increase the effects of neuromuscular blockade. </a:t>
            </a:r>
          </a:p>
          <a:p>
            <a:r>
              <a:rPr lang="en-US" sz="3200" dirty="0">
                <a:solidFill>
                  <a:srgbClr val="7030A0"/>
                </a:solidFill>
                <a:latin typeface="Times New Roman" pitchFamily="18" charset="0"/>
                <a:cs typeface="Times New Roman" pitchFamily="18" charset="0"/>
              </a:rPr>
              <a:t> Take complete medication history of clients who are to receive neuromuscular blockade. </a:t>
            </a:r>
          </a:p>
          <a:p>
            <a:pPr marL="0" indent="0">
              <a:buNone/>
            </a:pPr>
            <a:r>
              <a:rPr lang="en-US" sz="3200" b="1" dirty="0">
                <a:solidFill>
                  <a:srgbClr val="7030A0"/>
                </a:solidFill>
                <a:latin typeface="Times New Roman" pitchFamily="18" charset="0"/>
                <a:cs typeface="Times New Roman" pitchFamily="18" charset="0"/>
              </a:rPr>
              <a:t>Neostigmine</a:t>
            </a:r>
            <a:r>
              <a:rPr lang="en-US" sz="3200" dirty="0">
                <a:solidFill>
                  <a:srgbClr val="7030A0"/>
                </a:solidFill>
                <a:latin typeface="Times New Roman" pitchFamily="18" charset="0"/>
                <a:cs typeface="Times New Roman" pitchFamily="18" charset="0"/>
              </a:rPr>
              <a:t> and other cholinesterase inhibitors increase the effects of depolarizing neuromuscular blockers, such as succinylcholine. </a:t>
            </a:r>
          </a:p>
          <a:p>
            <a:r>
              <a:rPr lang="en-US" sz="3200" dirty="0">
                <a:solidFill>
                  <a:srgbClr val="7030A0"/>
                </a:solidFill>
                <a:latin typeface="Times New Roman" pitchFamily="18" charset="0"/>
                <a:cs typeface="Times New Roman" pitchFamily="18" charset="0"/>
              </a:rPr>
              <a:t> Monitor clients during neuromuscular blockade reversal after surgery</a:t>
            </a:r>
          </a:p>
        </p:txBody>
      </p:sp>
    </p:spTree>
    <p:extLst>
      <p:ext uri="{BB962C8B-B14F-4D97-AF65-F5344CB8AC3E}">
        <p14:creationId xmlns:p14="http://schemas.microsoft.com/office/powerpoint/2010/main" val="35974180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65EF01-2907-4A48-AC86-EB3B74D2FDA7}"/>
              </a:ext>
            </a:extLst>
          </p:cNvPr>
          <p:cNvSpPr>
            <a:spLocks noGrp="1"/>
          </p:cNvSpPr>
          <p:nvPr>
            <p:ph type="title"/>
          </p:nvPr>
        </p:nvSpPr>
        <p:spPr>
          <a:xfrm>
            <a:off x="157163" y="1"/>
            <a:ext cx="11196637" cy="985838"/>
          </a:xfrm>
        </p:spPr>
        <p:txBody>
          <a:bodyPr/>
          <a:lstStyle/>
          <a:p>
            <a:r>
              <a:rPr lang="en-US" b="1" dirty="0"/>
              <a:t>        </a:t>
            </a:r>
            <a:r>
              <a:rPr lang="en-US" b="1" dirty="0" smtClean="0">
                <a:solidFill>
                  <a:srgbClr val="FF0000"/>
                </a:solidFill>
                <a:latin typeface="Times New Roman" pitchFamily="18" charset="0"/>
                <a:cs typeface="Times New Roman" pitchFamily="18" charset="0"/>
              </a:rPr>
              <a:t>LOCAL </a:t>
            </a:r>
            <a:r>
              <a:rPr lang="en-US" b="1" dirty="0">
                <a:solidFill>
                  <a:srgbClr val="FF0000"/>
                </a:solidFill>
                <a:latin typeface="Times New Roman" pitchFamily="18" charset="0"/>
                <a:cs typeface="Times New Roman" pitchFamily="18" charset="0"/>
              </a:rPr>
              <a:t>ANAESTHETICS </a:t>
            </a:r>
          </a:p>
        </p:txBody>
      </p:sp>
      <p:sp>
        <p:nvSpPr>
          <p:cNvPr id="3" name="Content Placeholder 2">
            <a:extLst>
              <a:ext uri="{FF2B5EF4-FFF2-40B4-BE49-F238E27FC236}">
                <a16:creationId xmlns="" xmlns:a16="http://schemas.microsoft.com/office/drawing/2014/main" id="{605E68BB-50BD-469D-9D36-629FB846EF27}"/>
              </a:ext>
            </a:extLst>
          </p:cNvPr>
          <p:cNvSpPr>
            <a:spLocks noGrp="1"/>
          </p:cNvSpPr>
          <p:nvPr>
            <p:ph idx="1"/>
          </p:nvPr>
        </p:nvSpPr>
        <p:spPr>
          <a:xfrm>
            <a:off x="142875" y="1243013"/>
            <a:ext cx="11915775" cy="5486400"/>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local anesthetic bind reversibly to a specific receptor site within the pore of the sodium channels in nerves and block ion movement when applied locally to nerve tissues in appropriate concentration.</a:t>
            </a:r>
          </a:p>
          <a:p>
            <a:pPr>
              <a:buFont typeface="Wingdings" pitchFamily="2" charset="2"/>
              <a:buChar char="q"/>
            </a:pPr>
            <a:r>
              <a:rPr lang="en-US" sz="3200" dirty="0">
                <a:solidFill>
                  <a:srgbClr val="7030A0"/>
                </a:solidFill>
                <a:latin typeface="Times New Roman" pitchFamily="18" charset="0"/>
                <a:cs typeface="Times New Roman" pitchFamily="18" charset="0"/>
              </a:rPr>
              <a:t>Local anesthetic can act on any part of the nervous system, on every type of nerve fibers, reversibly blocking the action potentials responsible for nerve conduction. </a:t>
            </a:r>
          </a:p>
          <a:p>
            <a:pPr>
              <a:buFont typeface="Wingdings" pitchFamily="2" charset="2"/>
              <a:buChar char="q"/>
            </a:pPr>
            <a:r>
              <a:rPr lang="en-US" sz="3200" dirty="0">
                <a:solidFill>
                  <a:srgbClr val="7030A0"/>
                </a:solidFill>
                <a:latin typeface="Times New Roman" pitchFamily="18" charset="0"/>
                <a:cs typeface="Times New Roman" pitchFamily="18" charset="0"/>
              </a:rPr>
              <a:t>Thus a local anesthetic in contact with a nerve trunk can cause both sensory and motor paralysis in the area innervated.</a:t>
            </a:r>
          </a:p>
        </p:txBody>
      </p:sp>
    </p:spTree>
    <p:extLst>
      <p:ext uri="{BB962C8B-B14F-4D97-AF65-F5344CB8AC3E}">
        <p14:creationId xmlns:p14="http://schemas.microsoft.com/office/powerpoint/2010/main" val="2881760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9CC38-CEF2-4029-8681-76C78BF8AD17}"/>
              </a:ext>
            </a:extLst>
          </p:cNvPr>
          <p:cNvSpPr>
            <a:spLocks noGrp="1"/>
          </p:cNvSpPr>
          <p:nvPr>
            <p:ph type="title"/>
          </p:nvPr>
        </p:nvSpPr>
        <p:spPr>
          <a:xfrm>
            <a:off x="228600" y="1"/>
            <a:ext cx="11125200" cy="1690688"/>
          </a:xfrm>
        </p:spPr>
        <p:txBody>
          <a:bodyPr/>
          <a:lstStyle/>
          <a:p>
            <a:r>
              <a:rPr lang="en-US" b="1" dirty="0">
                <a:solidFill>
                  <a:srgbClr val="FF0000"/>
                </a:solidFill>
                <a:latin typeface="Times New Roman" pitchFamily="18" charset="0"/>
                <a:cs typeface="Times New Roman" pitchFamily="18" charset="0"/>
              </a:rPr>
              <a:t>Mechanism of action</a:t>
            </a:r>
          </a:p>
        </p:txBody>
      </p:sp>
      <p:sp>
        <p:nvSpPr>
          <p:cNvPr id="3" name="Content Placeholder 2">
            <a:extLst>
              <a:ext uri="{FF2B5EF4-FFF2-40B4-BE49-F238E27FC236}">
                <a16:creationId xmlns="" xmlns:a16="http://schemas.microsoft.com/office/drawing/2014/main" id="{F22B8980-E31F-48AE-AF54-C26231669B7B}"/>
              </a:ext>
            </a:extLst>
          </p:cNvPr>
          <p:cNvSpPr>
            <a:spLocks noGrp="1"/>
          </p:cNvSpPr>
          <p:nvPr>
            <p:ph idx="1"/>
          </p:nvPr>
        </p:nvSpPr>
        <p:spPr>
          <a:xfrm>
            <a:off x="142875" y="1343024"/>
            <a:ext cx="11930063" cy="5400675"/>
          </a:xfrm>
        </p:spPr>
        <p:txBody>
          <a:bodyPr/>
          <a:lstStyle/>
          <a:p>
            <a:endParaRPr lang="en-US" dirty="0" smtClean="0"/>
          </a:p>
          <a:p>
            <a:pPr>
              <a:buFont typeface="Wingdings" pitchFamily="2" charset="2"/>
              <a:buChar char="q"/>
            </a:pPr>
            <a:r>
              <a:rPr lang="en-US" sz="3200" dirty="0" smtClean="0">
                <a:solidFill>
                  <a:srgbClr val="7030A0"/>
                </a:solidFill>
                <a:latin typeface="Times New Roman" pitchFamily="18" charset="0"/>
                <a:cs typeface="Times New Roman" pitchFamily="18" charset="0"/>
              </a:rPr>
              <a:t>Local </a:t>
            </a:r>
            <a:r>
              <a:rPr lang="en-US" sz="3200" dirty="0">
                <a:solidFill>
                  <a:srgbClr val="7030A0"/>
                </a:solidFill>
                <a:latin typeface="Times New Roman" pitchFamily="18" charset="0"/>
                <a:cs typeface="Times New Roman" pitchFamily="18" charset="0"/>
              </a:rPr>
              <a:t>anesthetic block conduction by decreasing or preventing the large transient increase in the permeability of excitable membranes.</a:t>
            </a:r>
          </a:p>
          <a:p>
            <a:pPr>
              <a:buFont typeface="Wingdings" pitchFamily="2" charset="2"/>
              <a:buChar char="q"/>
            </a:pPr>
            <a:r>
              <a:rPr lang="en-US" sz="3200" dirty="0">
                <a:solidFill>
                  <a:srgbClr val="7030A0"/>
                </a:solidFill>
                <a:latin typeface="Times New Roman" pitchFamily="18" charset="0"/>
                <a:cs typeface="Times New Roman" pitchFamily="18" charset="0"/>
              </a:rPr>
              <a:t>This action is due to direct interaction with voltage gated sodium channels. </a:t>
            </a:r>
          </a:p>
          <a:p>
            <a:pPr>
              <a:buFont typeface="Wingdings" pitchFamily="2" charset="2"/>
              <a:buChar char="q"/>
            </a:pPr>
            <a:r>
              <a:rPr lang="en-US" sz="3200" dirty="0">
                <a:solidFill>
                  <a:srgbClr val="7030A0"/>
                </a:solidFill>
                <a:latin typeface="Times New Roman" pitchFamily="18" charset="0"/>
                <a:cs typeface="Times New Roman" pitchFamily="18" charset="0"/>
              </a:rPr>
              <a:t>As the anesthetic action progressively develops in the nerve ,the threshold for electrical excitability increase. The rate of rise of the action potential also declines, impulse conduction slows, and nerve conduction eventually </a:t>
            </a:r>
            <a:r>
              <a:rPr lang="en-US" sz="3200" dirty="0" smtClean="0">
                <a:solidFill>
                  <a:srgbClr val="7030A0"/>
                </a:solidFill>
                <a:latin typeface="Times New Roman" pitchFamily="18" charset="0"/>
                <a:cs typeface="Times New Roman" pitchFamily="18" charset="0"/>
              </a:rPr>
              <a:t>fails.</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381347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53968-192A-4876-BD96-7865911CF700}"/>
              </a:ext>
            </a:extLst>
          </p:cNvPr>
          <p:cNvSpPr>
            <a:spLocks noGrp="1"/>
          </p:cNvSpPr>
          <p:nvPr>
            <p:ph type="title"/>
          </p:nvPr>
        </p:nvSpPr>
        <p:spPr>
          <a:xfrm>
            <a:off x="228600" y="128589"/>
            <a:ext cx="11125200" cy="957261"/>
          </a:xfrm>
        </p:spPr>
        <p:txBody>
          <a:bodyPr>
            <a:normAutofit/>
          </a:bodyPr>
          <a:lstStyle/>
          <a:p>
            <a:r>
              <a:rPr lang="en-US" b="1" dirty="0"/>
              <a:t>   </a:t>
            </a:r>
            <a:r>
              <a:rPr lang="en-US" sz="5400" b="1" dirty="0" smtClean="0">
                <a:solidFill>
                  <a:srgbClr val="FF0000"/>
                </a:solidFill>
                <a:latin typeface="Times New Roman" pitchFamily="18" charset="0"/>
                <a:cs typeface="Times New Roman" pitchFamily="18" charset="0"/>
              </a:rPr>
              <a:t>Routes </a:t>
            </a:r>
            <a:r>
              <a:rPr lang="en-US" sz="5400" b="1" dirty="0">
                <a:solidFill>
                  <a:srgbClr val="FF0000"/>
                </a:solidFill>
                <a:latin typeface="Times New Roman" pitchFamily="18" charset="0"/>
                <a:cs typeface="Times New Roman" pitchFamily="18" charset="0"/>
              </a:rPr>
              <a:t>of drug administration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4F664AF-106A-41F6-B5C9-BB284990E7AE}"/>
              </a:ext>
            </a:extLst>
          </p:cNvPr>
          <p:cNvSpPr>
            <a:spLocks noGrp="1"/>
          </p:cNvSpPr>
          <p:nvPr>
            <p:ph idx="1"/>
          </p:nvPr>
        </p:nvSpPr>
        <p:spPr>
          <a:xfrm>
            <a:off x="128588" y="1825625"/>
            <a:ext cx="12063412" cy="4889500"/>
          </a:xfrm>
        </p:spPr>
        <p:txBody>
          <a:bodyPr>
            <a:no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A drugs route of administration affects the rate and extend of absorption.</a:t>
            </a:r>
          </a:p>
          <a:p>
            <a:pPr>
              <a:buFont typeface="Wingdings" pitchFamily="2" charset="2"/>
              <a:buChar char="q"/>
            </a:pPr>
            <a:r>
              <a:rPr lang="en-US" sz="3200" b="1" dirty="0">
                <a:solidFill>
                  <a:srgbClr val="7030A0"/>
                </a:solidFill>
                <a:latin typeface="Times New Roman" pitchFamily="18" charset="0"/>
                <a:cs typeface="Times New Roman" pitchFamily="18" charset="0"/>
              </a:rPr>
              <a:t> Enteral route</a:t>
            </a:r>
            <a:r>
              <a:rPr lang="en-US" sz="3200" dirty="0">
                <a:solidFill>
                  <a:srgbClr val="7030A0"/>
                </a:solidFill>
                <a:latin typeface="Times New Roman" pitchFamily="18" charset="0"/>
                <a:cs typeface="Times New Roman" pitchFamily="18" charset="0"/>
              </a:rPr>
              <a:t> : drugs given along any portion of  the GIT.it is most </a:t>
            </a:r>
            <a:r>
              <a:rPr lang="en-US" sz="3200" b="1" dirty="0">
                <a:solidFill>
                  <a:srgbClr val="7030A0"/>
                </a:solidFill>
                <a:latin typeface="Times New Roman" pitchFamily="18" charset="0"/>
                <a:cs typeface="Times New Roman" pitchFamily="18" charset="0"/>
              </a:rPr>
              <a:t>common, safe, convenient. and economical</a:t>
            </a:r>
            <a:r>
              <a:rPr lang="en-US" sz="3200" dirty="0">
                <a:solidFill>
                  <a:srgbClr val="7030A0"/>
                </a:solidFill>
                <a:latin typeface="Times New Roman" pitchFamily="18" charset="0"/>
                <a:cs typeface="Times New Roman" pitchFamily="18" charset="0"/>
              </a:rPr>
              <a:t>. but it is the </a:t>
            </a:r>
            <a:r>
              <a:rPr lang="en-US" sz="3200" b="1" dirty="0">
                <a:solidFill>
                  <a:srgbClr val="7030A0"/>
                </a:solidFill>
                <a:latin typeface="Times New Roman" pitchFamily="18" charset="0"/>
                <a:cs typeface="Times New Roman" pitchFamily="18" charset="0"/>
              </a:rPr>
              <a:t>slowest, </a:t>
            </a:r>
            <a:r>
              <a:rPr lang="en-US" sz="3200" dirty="0">
                <a:solidFill>
                  <a:srgbClr val="7030A0"/>
                </a:solidFill>
                <a:latin typeface="Times New Roman" pitchFamily="18" charset="0"/>
                <a:cs typeface="Times New Roman" pitchFamily="18" charset="0"/>
              </a:rPr>
              <a:t>it can be  orally, sublingually, and rectally.</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b="1" dirty="0">
                <a:solidFill>
                  <a:srgbClr val="7030A0"/>
                </a:solidFill>
                <a:latin typeface="Times New Roman" pitchFamily="18" charset="0"/>
                <a:cs typeface="Times New Roman" pitchFamily="18" charset="0"/>
              </a:rPr>
              <a:t>Parenteral route: </a:t>
            </a:r>
            <a:r>
              <a:rPr lang="en-US" sz="3200" dirty="0">
                <a:solidFill>
                  <a:srgbClr val="7030A0"/>
                </a:solidFill>
                <a:latin typeface="Times New Roman" pitchFamily="18" charset="0"/>
                <a:cs typeface="Times New Roman" pitchFamily="18" charset="0"/>
              </a:rPr>
              <a:t>intradermally, subcutaneous, intramuscular, intrathecal intravenous.</a:t>
            </a:r>
          </a:p>
          <a:p>
            <a:pPr>
              <a:buFont typeface="Wingdings" pitchFamily="2" charset="2"/>
              <a:buChar char="q"/>
            </a:pPr>
            <a:r>
              <a:rPr lang="en-US" sz="3200" b="1" dirty="0">
                <a:solidFill>
                  <a:srgbClr val="7030A0"/>
                </a:solidFill>
                <a:latin typeface="Times New Roman" pitchFamily="18" charset="0"/>
                <a:cs typeface="Times New Roman" pitchFamily="18" charset="0"/>
              </a:rPr>
              <a:t>Pulmonary route</a:t>
            </a:r>
            <a:r>
              <a:rPr lang="en-US" sz="3200" dirty="0">
                <a:solidFill>
                  <a:srgbClr val="7030A0"/>
                </a:solidFill>
                <a:latin typeface="Times New Roman" pitchFamily="18" charset="0"/>
                <a:cs typeface="Times New Roman" pitchFamily="18" charset="0"/>
              </a:rPr>
              <a:t>: administered by in halation.</a:t>
            </a:r>
          </a:p>
          <a:p>
            <a:pPr>
              <a:buFont typeface="Wingdings" pitchFamily="2" charset="2"/>
              <a:buChar char="q"/>
            </a:pPr>
            <a:r>
              <a:rPr lang="en-US" sz="3200" b="1" dirty="0">
                <a:solidFill>
                  <a:srgbClr val="7030A0"/>
                </a:solidFill>
                <a:latin typeface="Times New Roman" pitchFamily="18" charset="0"/>
                <a:cs typeface="Times New Roman" pitchFamily="18" charset="0"/>
              </a:rPr>
              <a:t>topical: </a:t>
            </a:r>
            <a:r>
              <a:rPr lang="en-US" sz="3200" dirty="0">
                <a:solidFill>
                  <a:srgbClr val="7030A0"/>
                </a:solidFill>
                <a:latin typeface="Times New Roman" pitchFamily="18" charset="0"/>
                <a:cs typeface="Times New Roman" pitchFamily="18" charset="0"/>
              </a:rPr>
              <a:t>applied on the skin, mucus membrane of eyes, ears, nasal mucosa, bladder, vagina and the penis.</a:t>
            </a:r>
          </a:p>
        </p:txBody>
      </p:sp>
    </p:spTree>
    <p:extLst>
      <p:ext uri="{BB962C8B-B14F-4D97-AF65-F5344CB8AC3E}">
        <p14:creationId xmlns:p14="http://schemas.microsoft.com/office/powerpoint/2010/main" val="14900246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33898-A95C-49C1-B1F4-C1DC234AA3D1}"/>
              </a:ext>
            </a:extLst>
          </p:cNvPr>
          <p:cNvSpPr>
            <a:spLocks noGrp="1"/>
          </p:cNvSpPr>
          <p:nvPr>
            <p:ph type="title"/>
          </p:nvPr>
        </p:nvSpPr>
        <p:spPr>
          <a:xfrm>
            <a:off x="185738" y="100013"/>
            <a:ext cx="11168062" cy="985837"/>
          </a:xfrm>
        </p:spPr>
        <p:txBody>
          <a:bodyPr/>
          <a:lstStyle/>
          <a:p>
            <a:r>
              <a:rPr lang="en-US" b="1" dirty="0">
                <a:solidFill>
                  <a:srgbClr val="FF0000"/>
                </a:solidFill>
                <a:latin typeface="Times New Roman" pitchFamily="18" charset="0"/>
                <a:cs typeface="Times New Roman" pitchFamily="18" charset="0"/>
              </a:rPr>
              <a:t>Local anesthetics</a:t>
            </a:r>
          </a:p>
        </p:txBody>
      </p:sp>
      <p:graphicFrame>
        <p:nvGraphicFramePr>
          <p:cNvPr id="4" name="Content Placeholder 3">
            <a:extLst>
              <a:ext uri="{FF2B5EF4-FFF2-40B4-BE49-F238E27FC236}">
                <a16:creationId xmlns="" xmlns:a16="http://schemas.microsoft.com/office/drawing/2014/main" id="{E86EE090-F4FE-4BAA-83DD-46F25D3CE64C}"/>
              </a:ext>
            </a:extLst>
          </p:cNvPr>
          <p:cNvGraphicFramePr>
            <a:graphicFrameLocks noGrp="1"/>
          </p:cNvGraphicFramePr>
          <p:nvPr>
            <p:ph idx="1"/>
            <p:extLst>
              <p:ext uri="{D42A27DB-BD31-4B8C-83A1-F6EECF244321}">
                <p14:modId xmlns:p14="http://schemas.microsoft.com/office/powerpoint/2010/main" val="1819773208"/>
              </p:ext>
            </p:extLst>
          </p:nvPr>
        </p:nvGraphicFramePr>
        <p:xfrm>
          <a:off x="314325" y="1243016"/>
          <a:ext cx="11725275" cy="5614984"/>
        </p:xfrm>
        <a:graphic>
          <a:graphicData uri="http://schemas.openxmlformats.org/drawingml/2006/table">
            <a:tbl>
              <a:tblPr firstRow="1" bandRow="1">
                <a:tableStyleId>{5C22544A-7EE6-4342-B048-85BDC9FD1C3A}</a:tableStyleId>
              </a:tblPr>
              <a:tblGrid>
                <a:gridCol w="5826224">
                  <a:extLst>
                    <a:ext uri="{9D8B030D-6E8A-4147-A177-3AD203B41FA5}">
                      <a16:colId xmlns="" xmlns:a16="http://schemas.microsoft.com/office/drawing/2014/main" val="3747158142"/>
                    </a:ext>
                  </a:extLst>
                </a:gridCol>
                <a:gridCol w="5899051">
                  <a:extLst>
                    <a:ext uri="{9D8B030D-6E8A-4147-A177-3AD203B41FA5}">
                      <a16:colId xmlns="" xmlns:a16="http://schemas.microsoft.com/office/drawing/2014/main" val="96376904"/>
                    </a:ext>
                  </a:extLst>
                </a:gridCol>
              </a:tblGrid>
              <a:tr h="701873">
                <a:tc>
                  <a:txBody>
                    <a:bodyPr/>
                    <a:lstStyle/>
                    <a:p>
                      <a:r>
                        <a:rPr lang="en-US" dirty="0"/>
                        <a:t>Drug </a:t>
                      </a:r>
                    </a:p>
                  </a:txBody>
                  <a:tcPr/>
                </a:tc>
                <a:tc>
                  <a:txBody>
                    <a:bodyPr/>
                    <a:lstStyle/>
                    <a:p>
                      <a:r>
                        <a:rPr lang="en-US" dirty="0"/>
                        <a:t>Duration of action </a:t>
                      </a:r>
                    </a:p>
                  </a:txBody>
                  <a:tcPr/>
                </a:tc>
                <a:extLst>
                  <a:ext uri="{0D108BD9-81ED-4DB2-BD59-A6C34878D82A}">
                    <a16:rowId xmlns="" xmlns:a16="http://schemas.microsoft.com/office/drawing/2014/main" val="2893006114"/>
                  </a:ext>
                </a:extLst>
              </a:tr>
              <a:tr h="701873">
                <a:tc>
                  <a:txBody>
                    <a:bodyPr/>
                    <a:lstStyle/>
                    <a:p>
                      <a:r>
                        <a:rPr lang="en-US" dirty="0"/>
                        <a:t>lidocaine</a:t>
                      </a:r>
                    </a:p>
                  </a:txBody>
                  <a:tcPr/>
                </a:tc>
                <a:tc>
                  <a:txBody>
                    <a:bodyPr/>
                    <a:lstStyle/>
                    <a:p>
                      <a:r>
                        <a:rPr lang="en-US" dirty="0"/>
                        <a:t>medium</a:t>
                      </a:r>
                    </a:p>
                  </a:txBody>
                  <a:tcPr/>
                </a:tc>
                <a:extLst>
                  <a:ext uri="{0D108BD9-81ED-4DB2-BD59-A6C34878D82A}">
                    <a16:rowId xmlns="" xmlns:a16="http://schemas.microsoft.com/office/drawing/2014/main" val="1233643933"/>
                  </a:ext>
                </a:extLst>
              </a:tr>
              <a:tr h="701873">
                <a:tc>
                  <a:txBody>
                    <a:bodyPr/>
                    <a:lstStyle/>
                    <a:p>
                      <a:r>
                        <a:rPr lang="en-US" dirty="0"/>
                        <a:t>Bupivacaine (Marcaine),levobupivacaine (</a:t>
                      </a:r>
                      <a:r>
                        <a:rPr lang="en-US" dirty="0" err="1"/>
                        <a:t>chirocaine</a:t>
                      </a:r>
                      <a:r>
                        <a:rPr lang="en-US" dirty="0"/>
                        <a:t>)</a:t>
                      </a:r>
                    </a:p>
                  </a:txBody>
                  <a:tcPr/>
                </a:tc>
                <a:tc>
                  <a:txBody>
                    <a:bodyPr/>
                    <a:lstStyle/>
                    <a:p>
                      <a:r>
                        <a:rPr lang="en-US" dirty="0"/>
                        <a:t>long</a:t>
                      </a:r>
                    </a:p>
                  </a:txBody>
                  <a:tcPr/>
                </a:tc>
                <a:extLst>
                  <a:ext uri="{0D108BD9-81ED-4DB2-BD59-A6C34878D82A}">
                    <a16:rowId xmlns="" xmlns:a16="http://schemas.microsoft.com/office/drawing/2014/main" val="854350963"/>
                  </a:ext>
                </a:extLst>
              </a:tr>
              <a:tr h="701873">
                <a:tc>
                  <a:txBody>
                    <a:bodyPr/>
                    <a:lstStyle/>
                    <a:p>
                      <a:r>
                        <a:rPr lang="en-US" dirty="0"/>
                        <a:t>Ropivacaine (naropin)</a:t>
                      </a:r>
                    </a:p>
                  </a:txBody>
                  <a:tcPr/>
                </a:tc>
                <a:tc>
                  <a:txBody>
                    <a:bodyPr/>
                    <a:lstStyle/>
                    <a:p>
                      <a:r>
                        <a:rPr lang="en-US" dirty="0"/>
                        <a:t>long</a:t>
                      </a:r>
                    </a:p>
                  </a:txBody>
                  <a:tcPr/>
                </a:tc>
                <a:extLst>
                  <a:ext uri="{0D108BD9-81ED-4DB2-BD59-A6C34878D82A}">
                    <a16:rowId xmlns="" xmlns:a16="http://schemas.microsoft.com/office/drawing/2014/main" val="2005242031"/>
                  </a:ext>
                </a:extLst>
              </a:tr>
              <a:tr h="701873">
                <a:tc>
                  <a:txBody>
                    <a:bodyPr/>
                    <a:lstStyle/>
                    <a:p>
                      <a:r>
                        <a:rPr lang="en-US" dirty="0"/>
                        <a:t>Mepivacaine (carbocaine, isocaine)</a:t>
                      </a:r>
                    </a:p>
                  </a:txBody>
                  <a:tcPr/>
                </a:tc>
                <a:tc>
                  <a:txBody>
                    <a:bodyPr/>
                    <a:lstStyle/>
                    <a:p>
                      <a:r>
                        <a:rPr lang="en-US" dirty="0"/>
                        <a:t>medium</a:t>
                      </a:r>
                    </a:p>
                  </a:txBody>
                  <a:tcPr/>
                </a:tc>
                <a:extLst>
                  <a:ext uri="{0D108BD9-81ED-4DB2-BD59-A6C34878D82A}">
                    <a16:rowId xmlns="" xmlns:a16="http://schemas.microsoft.com/office/drawing/2014/main" val="200831821"/>
                  </a:ext>
                </a:extLst>
              </a:tr>
              <a:tr h="701873">
                <a:tc>
                  <a:txBody>
                    <a:bodyPr/>
                    <a:lstStyle/>
                    <a:p>
                      <a:r>
                        <a:rPr lang="en-US" dirty="0" err="1"/>
                        <a:t>articaine</a:t>
                      </a:r>
                      <a:endParaRPr lang="en-US" dirty="0"/>
                    </a:p>
                  </a:txBody>
                  <a:tcPr/>
                </a:tc>
                <a:tc>
                  <a:txBody>
                    <a:bodyPr/>
                    <a:lstStyle/>
                    <a:p>
                      <a:r>
                        <a:rPr lang="en-US" dirty="0"/>
                        <a:t>medium</a:t>
                      </a:r>
                    </a:p>
                  </a:txBody>
                  <a:tcPr/>
                </a:tc>
                <a:extLst>
                  <a:ext uri="{0D108BD9-81ED-4DB2-BD59-A6C34878D82A}">
                    <a16:rowId xmlns="" xmlns:a16="http://schemas.microsoft.com/office/drawing/2014/main" val="984853669"/>
                  </a:ext>
                </a:extLst>
              </a:tr>
              <a:tr h="701873">
                <a:tc>
                  <a:txBody>
                    <a:bodyPr/>
                    <a:lstStyle/>
                    <a:p>
                      <a:r>
                        <a:rPr lang="en-US" dirty="0"/>
                        <a:t>benzocaine</a:t>
                      </a:r>
                    </a:p>
                  </a:txBody>
                  <a:tcPr/>
                </a:tc>
                <a:tc>
                  <a:txBody>
                    <a:bodyPr/>
                    <a:lstStyle/>
                    <a:p>
                      <a:r>
                        <a:rPr lang="en-US" dirty="0"/>
                        <a:t>Surface use only</a:t>
                      </a:r>
                    </a:p>
                  </a:txBody>
                  <a:tcPr/>
                </a:tc>
                <a:extLst>
                  <a:ext uri="{0D108BD9-81ED-4DB2-BD59-A6C34878D82A}">
                    <a16:rowId xmlns="" xmlns:a16="http://schemas.microsoft.com/office/drawing/2014/main" val="133359821"/>
                  </a:ext>
                </a:extLst>
              </a:tr>
              <a:tr h="701873">
                <a:tc>
                  <a:txBody>
                    <a:bodyPr/>
                    <a:lstStyle/>
                    <a:p>
                      <a:r>
                        <a:rPr lang="en-US" dirty="0"/>
                        <a:t>Tetracaine (</a:t>
                      </a:r>
                      <a:r>
                        <a:rPr lang="en-US" dirty="0" err="1"/>
                        <a:t>pontocaine</a:t>
                      </a:r>
                      <a:r>
                        <a:rPr lang="en-US" dirty="0"/>
                        <a:t>)</a:t>
                      </a:r>
                    </a:p>
                  </a:txBody>
                  <a:tcPr/>
                </a:tc>
                <a:tc>
                  <a:txBody>
                    <a:bodyPr/>
                    <a:lstStyle/>
                    <a:p>
                      <a:r>
                        <a:rPr lang="en-US" dirty="0"/>
                        <a:t>long</a:t>
                      </a:r>
                    </a:p>
                  </a:txBody>
                  <a:tcPr/>
                </a:tc>
                <a:extLst>
                  <a:ext uri="{0D108BD9-81ED-4DB2-BD59-A6C34878D82A}">
                    <a16:rowId xmlns="" xmlns:a16="http://schemas.microsoft.com/office/drawing/2014/main" val="333297187"/>
                  </a:ext>
                </a:extLst>
              </a:tr>
            </a:tbl>
          </a:graphicData>
        </a:graphic>
      </p:graphicFrame>
      <p:graphicFrame>
        <p:nvGraphicFramePr>
          <p:cNvPr id="5" name="Table 4">
            <a:extLst>
              <a:ext uri="{FF2B5EF4-FFF2-40B4-BE49-F238E27FC236}">
                <a16:creationId xmlns="" xmlns:a16="http://schemas.microsoft.com/office/drawing/2014/main" id="{2025BC3D-2064-498F-BC68-2E0559692449}"/>
              </a:ext>
            </a:extLst>
          </p:cNvPr>
          <p:cNvGraphicFramePr>
            <a:graphicFrameLocks noGrp="1"/>
          </p:cNvGraphicFramePr>
          <p:nvPr>
            <p:extLst>
              <p:ext uri="{D42A27DB-BD31-4B8C-83A1-F6EECF244321}">
                <p14:modId xmlns:p14="http://schemas.microsoft.com/office/powerpoint/2010/main" val="1198891510"/>
              </p:ext>
            </p:extLst>
          </p:nvPr>
        </p:nvGraphicFramePr>
        <p:xfrm>
          <a:off x="903111" y="5113302"/>
          <a:ext cx="10450688" cy="365760"/>
        </p:xfrm>
        <a:graphic>
          <a:graphicData uri="http://schemas.openxmlformats.org/drawingml/2006/table">
            <a:tbl>
              <a:tblPr firstCol="1"/>
              <a:tblGrid>
                <a:gridCol w="10450688">
                  <a:extLst>
                    <a:ext uri="{9D8B030D-6E8A-4147-A177-3AD203B41FA5}">
                      <a16:colId xmlns="" xmlns:a16="http://schemas.microsoft.com/office/drawing/2014/main" val="269178217"/>
                    </a:ext>
                  </a:extLst>
                </a:gridCol>
              </a:tblGrid>
              <a:tr h="0">
                <a:tc>
                  <a:txBody>
                    <a:bodyPr/>
                    <a:lstStyle/>
                    <a:p>
                      <a:r>
                        <a:rPr lang="en-US" dirty="0"/>
                        <a:t>Procaine                                                                                       short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20000"/>
                        <a:lumOff val="80000"/>
                      </a:schemeClr>
                    </a:solidFill>
                  </a:tcPr>
                </a:tc>
                <a:extLst>
                  <a:ext uri="{0D108BD9-81ED-4DB2-BD59-A6C34878D82A}">
                    <a16:rowId xmlns="" xmlns:a16="http://schemas.microsoft.com/office/drawing/2014/main" val="701581127"/>
                  </a:ext>
                </a:extLst>
              </a:tr>
            </a:tbl>
          </a:graphicData>
        </a:graphic>
      </p:graphicFrame>
      <p:graphicFrame>
        <p:nvGraphicFramePr>
          <p:cNvPr id="6" name="Table 5">
            <a:extLst>
              <a:ext uri="{FF2B5EF4-FFF2-40B4-BE49-F238E27FC236}">
                <a16:creationId xmlns="" xmlns:a16="http://schemas.microsoft.com/office/drawing/2014/main" id="{13F558DD-C0E8-4F90-A0EC-CC0A4B7A712B}"/>
              </a:ext>
            </a:extLst>
          </p:cNvPr>
          <p:cNvGraphicFramePr>
            <a:graphicFrameLocks noGrp="1"/>
          </p:cNvGraphicFramePr>
          <p:nvPr>
            <p:extLst>
              <p:ext uri="{D42A27DB-BD31-4B8C-83A1-F6EECF244321}">
                <p14:modId xmlns:p14="http://schemas.microsoft.com/office/powerpoint/2010/main" val="2551899874"/>
              </p:ext>
            </p:extLst>
          </p:nvPr>
        </p:nvGraphicFramePr>
        <p:xfrm>
          <a:off x="914400" y="5294488"/>
          <a:ext cx="208280" cy="365760"/>
        </p:xfrm>
        <a:graphic>
          <a:graphicData uri="http://schemas.openxmlformats.org/drawingml/2006/table">
            <a:tbl>
              <a:tblPr/>
              <a:tblGrid>
                <a:gridCol w="208280">
                  <a:extLst>
                    <a:ext uri="{9D8B030D-6E8A-4147-A177-3AD203B41FA5}">
                      <a16:colId xmlns="" xmlns:a16="http://schemas.microsoft.com/office/drawing/2014/main" val="3302286746"/>
                    </a:ext>
                  </a:extLst>
                </a:gridCol>
              </a:tblGrid>
              <a:tr h="29802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228800156"/>
                  </a:ext>
                </a:extLst>
              </a:tr>
            </a:tbl>
          </a:graphicData>
        </a:graphic>
      </p:graphicFrame>
      <p:graphicFrame>
        <p:nvGraphicFramePr>
          <p:cNvPr id="7" name="Table 6">
            <a:extLst>
              <a:ext uri="{FF2B5EF4-FFF2-40B4-BE49-F238E27FC236}">
                <a16:creationId xmlns="" xmlns:a16="http://schemas.microsoft.com/office/drawing/2014/main" id="{F8013974-0F73-4FDB-8473-F24679C621F4}"/>
              </a:ext>
            </a:extLst>
          </p:cNvPr>
          <p:cNvGraphicFramePr>
            <a:graphicFrameLocks noGrp="1"/>
          </p:cNvGraphicFramePr>
          <p:nvPr>
            <p:extLst>
              <p:ext uri="{D42A27DB-BD31-4B8C-83A1-F6EECF244321}">
                <p14:modId xmlns:p14="http://schemas.microsoft.com/office/powerpoint/2010/main" val="2425732807"/>
              </p:ext>
            </p:extLst>
          </p:nvPr>
        </p:nvGraphicFramePr>
        <p:xfrm>
          <a:off x="914400" y="4752622"/>
          <a:ext cx="208280" cy="654756"/>
        </p:xfrm>
        <a:graphic>
          <a:graphicData uri="http://schemas.openxmlformats.org/drawingml/2006/table">
            <a:tbl>
              <a:tblPr/>
              <a:tblGrid>
                <a:gridCol w="208280">
                  <a:extLst>
                    <a:ext uri="{9D8B030D-6E8A-4147-A177-3AD203B41FA5}">
                      <a16:colId xmlns="" xmlns:a16="http://schemas.microsoft.com/office/drawing/2014/main" val="703978244"/>
                    </a:ext>
                  </a:extLst>
                </a:gridCol>
              </a:tblGrid>
              <a:tr h="65475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313748172"/>
                  </a:ext>
                </a:extLst>
              </a:tr>
            </a:tbl>
          </a:graphicData>
        </a:graphic>
      </p:graphicFrame>
      <p:graphicFrame>
        <p:nvGraphicFramePr>
          <p:cNvPr id="8" name="Table 7">
            <a:extLst>
              <a:ext uri="{FF2B5EF4-FFF2-40B4-BE49-F238E27FC236}">
                <a16:creationId xmlns="" xmlns:a16="http://schemas.microsoft.com/office/drawing/2014/main" id="{EC7B552F-63FB-4EFA-ACA4-8CD38104A071}"/>
              </a:ext>
            </a:extLst>
          </p:cNvPr>
          <p:cNvGraphicFramePr>
            <a:graphicFrameLocks noGrp="1"/>
          </p:cNvGraphicFramePr>
          <p:nvPr>
            <p:extLst>
              <p:ext uri="{D42A27DB-BD31-4B8C-83A1-F6EECF244321}">
                <p14:modId xmlns:p14="http://schemas.microsoft.com/office/powerpoint/2010/main" val="3222016544"/>
              </p:ext>
            </p:extLst>
          </p:nvPr>
        </p:nvGraphicFramePr>
        <p:xfrm>
          <a:off x="914400" y="5256670"/>
          <a:ext cx="10453511" cy="365760"/>
        </p:xfrm>
        <a:graphic>
          <a:graphicData uri="http://schemas.openxmlformats.org/drawingml/2006/table">
            <a:tbl>
              <a:tblPr/>
              <a:tblGrid>
                <a:gridCol w="10453511">
                  <a:extLst>
                    <a:ext uri="{9D8B030D-6E8A-4147-A177-3AD203B41FA5}">
                      <a16:colId xmlns="" xmlns:a16="http://schemas.microsoft.com/office/drawing/2014/main" val="1874821918"/>
                    </a:ext>
                  </a:extLst>
                </a:gridCol>
              </a:tblGrid>
              <a:tr h="0">
                <a:tc>
                  <a:txBody>
                    <a:bodyPr/>
                    <a:lstStyle/>
                    <a:p>
                      <a:r>
                        <a:rPr lang="en-US" dirty="0"/>
                        <a:t>Cocaine </a:t>
                      </a:r>
                      <a:r>
                        <a:rPr lang="en-US" dirty="0" smtClean="0"/>
                        <a:t>                                                                                       </a:t>
                      </a:r>
                      <a:r>
                        <a:rPr lang="en-US" dirty="0"/>
                        <a:t>medium</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 xmlns:a16="http://schemas.microsoft.com/office/drawing/2014/main" val="3956013314"/>
                  </a:ext>
                </a:extLst>
              </a:tr>
            </a:tbl>
          </a:graphicData>
        </a:graphic>
      </p:graphicFrame>
    </p:spTree>
    <p:extLst>
      <p:ext uri="{BB962C8B-B14F-4D97-AF65-F5344CB8AC3E}">
        <p14:creationId xmlns:p14="http://schemas.microsoft.com/office/powerpoint/2010/main" val="27025401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FC8A6-084A-4048-AD34-2D949D0CEFD7}"/>
              </a:ext>
            </a:extLst>
          </p:cNvPr>
          <p:cNvSpPr>
            <a:spLocks noGrp="1"/>
          </p:cNvSpPr>
          <p:nvPr>
            <p:ph type="title"/>
          </p:nvPr>
        </p:nvSpPr>
        <p:spPr>
          <a:xfrm>
            <a:off x="157163" y="0"/>
            <a:ext cx="11196637" cy="1057275"/>
          </a:xfrm>
        </p:spPr>
        <p:txBody>
          <a:bodyPr>
            <a:normAutofit/>
          </a:bodyPr>
          <a:lstStyle/>
          <a:p>
            <a:r>
              <a:rPr lang="en-US" sz="4800" dirty="0">
                <a:solidFill>
                  <a:srgbClr val="FF0000"/>
                </a:solidFill>
                <a:latin typeface="Times New Roman" pitchFamily="18" charset="0"/>
                <a:cs typeface="Times New Roman" pitchFamily="18" charset="0"/>
              </a:rPr>
              <a:t>Neuromuscular agents</a:t>
            </a:r>
          </a:p>
        </p:txBody>
      </p:sp>
      <p:sp>
        <p:nvSpPr>
          <p:cNvPr id="3" name="Content Placeholder 2">
            <a:extLst>
              <a:ext uri="{FF2B5EF4-FFF2-40B4-BE49-F238E27FC236}">
                <a16:creationId xmlns="" xmlns:a16="http://schemas.microsoft.com/office/drawing/2014/main" id="{EAA7A4A7-2881-4FD3-B19B-451747896390}"/>
              </a:ext>
            </a:extLst>
          </p:cNvPr>
          <p:cNvSpPr>
            <a:spLocks noGrp="1"/>
          </p:cNvSpPr>
          <p:nvPr>
            <p:ph idx="1"/>
          </p:nvPr>
        </p:nvSpPr>
        <p:spPr>
          <a:xfrm>
            <a:off x="114299" y="1143000"/>
            <a:ext cx="11972925" cy="5715000"/>
          </a:xfrm>
        </p:spPr>
        <p:txBody>
          <a:bodyPr/>
          <a:lstStyle/>
          <a:p>
            <a:pPr marL="0" indent="0">
              <a:buNone/>
            </a:pPr>
            <a:endParaRPr lang="en-US" dirty="0" smtClean="0"/>
          </a:p>
          <a:p>
            <a:pPr marL="0" indent="0">
              <a:buNone/>
            </a:pPr>
            <a:r>
              <a:rPr lang="en-US" sz="3200" dirty="0" smtClean="0">
                <a:solidFill>
                  <a:srgbClr val="7030A0"/>
                </a:solidFill>
                <a:latin typeface="Times New Roman" pitchFamily="18" charset="0"/>
                <a:cs typeface="Times New Roman" pitchFamily="18" charset="0"/>
              </a:rPr>
              <a:t>The </a:t>
            </a:r>
            <a:r>
              <a:rPr lang="en-US" sz="3200" dirty="0">
                <a:solidFill>
                  <a:srgbClr val="7030A0"/>
                </a:solidFill>
                <a:latin typeface="Times New Roman" pitchFamily="18" charset="0"/>
                <a:cs typeface="Times New Roman" pitchFamily="18" charset="0"/>
              </a:rPr>
              <a:t>action of  non depolarizing muscle relaxant is  antagonized, once muscle paralysis is no longer desired with an acetylcholinesterase inhibitor such as </a:t>
            </a:r>
            <a:r>
              <a:rPr lang="en-US" sz="3200" b="1" dirty="0">
                <a:solidFill>
                  <a:srgbClr val="7030A0"/>
                </a:solidFill>
                <a:latin typeface="Times New Roman" pitchFamily="18" charset="0"/>
                <a:cs typeface="Times New Roman" pitchFamily="18" charset="0"/>
              </a:rPr>
              <a:t>neostigmine</a:t>
            </a:r>
            <a:r>
              <a:rPr lang="en-US" sz="3200" dirty="0">
                <a:solidFill>
                  <a:srgbClr val="7030A0"/>
                </a:solidFill>
                <a:latin typeface="Times New Roman" pitchFamily="18" charset="0"/>
                <a:cs typeface="Times New Roman" pitchFamily="18" charset="0"/>
              </a:rPr>
              <a:t> or </a:t>
            </a:r>
            <a:r>
              <a:rPr lang="en-US" sz="3200" b="1" dirty="0" err="1" smtClean="0">
                <a:solidFill>
                  <a:srgbClr val="7030A0"/>
                </a:solidFill>
                <a:latin typeface="Times New Roman" pitchFamily="18" charset="0"/>
                <a:cs typeface="Times New Roman" pitchFamily="18" charset="0"/>
              </a:rPr>
              <a:t>edrophonium</a:t>
            </a:r>
            <a:r>
              <a:rPr lang="en-US" sz="3200" b="1" dirty="0" smtClean="0">
                <a:solidFill>
                  <a:srgbClr val="7030A0"/>
                </a:solidFill>
                <a:latin typeface="Times New Roman" pitchFamily="18" charset="0"/>
                <a:cs typeface="Times New Roman" pitchFamily="18" charset="0"/>
              </a:rPr>
              <a:t>.</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4048077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39E60-EA76-4D7D-8651-08C4096F5120}"/>
              </a:ext>
            </a:extLst>
          </p:cNvPr>
          <p:cNvSpPr>
            <a:spLocks noGrp="1"/>
          </p:cNvSpPr>
          <p:nvPr>
            <p:ph type="title"/>
          </p:nvPr>
        </p:nvSpPr>
        <p:spPr>
          <a:xfrm>
            <a:off x="100013" y="1"/>
            <a:ext cx="11253787" cy="1100138"/>
          </a:xfrm>
        </p:spPr>
        <p:txBody>
          <a:bodyPr/>
          <a:lstStyle/>
          <a:p>
            <a:r>
              <a:rPr lang="en-US" b="1" dirty="0">
                <a:solidFill>
                  <a:srgbClr val="FF0000"/>
                </a:solidFill>
                <a:latin typeface="Times New Roman" pitchFamily="18" charset="0"/>
                <a:cs typeface="Times New Roman" pitchFamily="18" charset="0"/>
              </a:rPr>
              <a:t>Skeletal </a:t>
            </a:r>
            <a:r>
              <a:rPr lang="en-US" b="1" dirty="0" smtClean="0">
                <a:solidFill>
                  <a:srgbClr val="FF0000"/>
                </a:solidFill>
                <a:latin typeface="Times New Roman" pitchFamily="18" charset="0"/>
                <a:cs typeface="Times New Roman" pitchFamily="18" charset="0"/>
              </a:rPr>
              <a:t>Muscle Relaxants</a:t>
            </a:r>
            <a:endParaRPr lang="en-US" b="1" dirty="0">
              <a:solidFill>
                <a:srgbClr val="FF0000"/>
              </a:solidFill>
              <a:latin typeface="Times New Roman" pitchFamily="18" charset="0"/>
              <a:cs typeface="Times New Roman" pitchFamily="18" charset="0"/>
            </a:endParaRPr>
          </a:p>
        </p:txBody>
      </p:sp>
      <p:sp>
        <p:nvSpPr>
          <p:cNvPr id="6" name="Content Placeholder 5">
            <a:extLst>
              <a:ext uri="{FF2B5EF4-FFF2-40B4-BE49-F238E27FC236}">
                <a16:creationId xmlns="" xmlns:a16="http://schemas.microsoft.com/office/drawing/2014/main" id="{F125097C-BBEC-41E3-8555-C40042B3E2FF}"/>
              </a:ext>
            </a:extLst>
          </p:cNvPr>
          <p:cNvSpPr>
            <a:spLocks noGrp="1"/>
          </p:cNvSpPr>
          <p:nvPr>
            <p:ph idx="1"/>
          </p:nvPr>
        </p:nvSpPr>
        <p:spPr>
          <a:xfrm>
            <a:off x="228600" y="957263"/>
            <a:ext cx="11844338" cy="5757862"/>
          </a:xfrm>
        </p:spPr>
        <p:txBody>
          <a:bodyPr>
            <a:noAutofit/>
          </a:bodyPr>
          <a:lstStyle/>
          <a:p>
            <a:pPr marL="0" indent="0">
              <a:buNone/>
            </a:pPr>
            <a:r>
              <a:rPr lang="en-US" sz="3200" b="1" dirty="0">
                <a:solidFill>
                  <a:srgbClr val="7030A0"/>
                </a:solidFill>
                <a:latin typeface="Times New Roman" pitchFamily="18" charset="0"/>
                <a:cs typeface="Times New Roman" pitchFamily="18" charset="0"/>
              </a:rPr>
              <a:t>Succinylcholine </a:t>
            </a:r>
          </a:p>
          <a:p>
            <a:r>
              <a:rPr lang="en-US" sz="3200" dirty="0">
                <a:solidFill>
                  <a:srgbClr val="7030A0"/>
                </a:solidFill>
                <a:latin typeface="Times New Roman" pitchFamily="18" charset="0"/>
                <a:cs typeface="Times New Roman" pitchFamily="18" charset="0"/>
              </a:rPr>
              <a:t> Succinylcholine mimics ACh by binding with cholinergic receptors at the neuromuscular junction. This agent fills the cholinergic receptors, preventing ACh from binding with them, and causes sustained depolarization of the muscle, resulting in muscle paralysis. </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Reversal agent: </a:t>
            </a:r>
            <a:r>
              <a:rPr lang="en-US" sz="3200" dirty="0">
                <a:solidFill>
                  <a:srgbClr val="7030A0"/>
                </a:solidFill>
                <a:latin typeface="Times New Roman" pitchFamily="18" charset="0"/>
                <a:cs typeface="Times New Roman" pitchFamily="18" charset="0"/>
              </a:rPr>
              <a:t>Pseudo cholinesterase enzyme</a:t>
            </a:r>
          </a:p>
          <a:p>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Pancuronium, atracurium, vecuronium </a:t>
            </a:r>
          </a:p>
          <a:p>
            <a:r>
              <a:rPr lang="en-US" sz="3200" dirty="0">
                <a:solidFill>
                  <a:srgbClr val="7030A0"/>
                </a:solidFill>
                <a:latin typeface="Times New Roman" pitchFamily="18" charset="0"/>
                <a:cs typeface="Times New Roman" pitchFamily="18" charset="0"/>
              </a:rPr>
              <a:t> These agents block ACh from binding with cholinergic receptors at the motor end plate. Muscle paralysis occurs because of inhibited nerve depolarization and skeletal muscle contraction. </a:t>
            </a:r>
          </a:p>
          <a:p>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Reversal agent: </a:t>
            </a:r>
            <a:r>
              <a:rPr lang="en-US" sz="3200" dirty="0">
                <a:solidFill>
                  <a:srgbClr val="7030A0"/>
                </a:solidFill>
                <a:latin typeface="Times New Roman" pitchFamily="18" charset="0"/>
                <a:cs typeface="Times New Roman" pitchFamily="18" charset="0"/>
              </a:rPr>
              <a:t>Neostigmine (Prostigmin)</a:t>
            </a:r>
          </a:p>
        </p:txBody>
      </p:sp>
    </p:spTree>
    <p:extLst>
      <p:ext uri="{BB962C8B-B14F-4D97-AF65-F5344CB8AC3E}">
        <p14:creationId xmlns:p14="http://schemas.microsoft.com/office/powerpoint/2010/main" val="38390332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41005-4120-4835-931B-50EB5D1D9F72}"/>
              </a:ext>
            </a:extLst>
          </p:cNvPr>
          <p:cNvSpPr>
            <a:spLocks noGrp="1"/>
          </p:cNvSpPr>
          <p:nvPr>
            <p:ph type="title"/>
          </p:nvPr>
        </p:nvSpPr>
        <p:spPr>
          <a:xfrm>
            <a:off x="185738" y="114301"/>
            <a:ext cx="11168062" cy="1014412"/>
          </a:xfrm>
        </p:spPr>
        <p:txBody>
          <a:bodyPr/>
          <a:lstStyle/>
          <a:p>
            <a:r>
              <a:rPr lang="en-US" dirty="0"/>
              <a:t>    </a:t>
            </a:r>
            <a:r>
              <a:rPr lang="en-US" sz="4800" b="1" dirty="0" smtClean="0">
                <a:solidFill>
                  <a:srgbClr val="FF0000"/>
                </a:solidFill>
                <a:latin typeface="Times New Roman" pitchFamily="18" charset="0"/>
                <a:cs typeface="Times New Roman" pitchFamily="18" charset="0"/>
              </a:rPr>
              <a:t>General </a:t>
            </a:r>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nesthetics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ED95677-D2F2-4FDD-AE54-CC92A5108D1B}"/>
              </a:ext>
            </a:extLst>
          </p:cNvPr>
          <p:cNvSpPr>
            <a:spLocks noGrp="1"/>
          </p:cNvSpPr>
          <p:nvPr>
            <p:ph idx="1"/>
          </p:nvPr>
        </p:nvSpPr>
        <p:spPr>
          <a:xfrm>
            <a:off x="114300" y="1214438"/>
            <a:ext cx="11830050" cy="5643562"/>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General anesthetics depress the CNS sufficiently to permit surgery and other noxious or unpleasant procedures. </a:t>
            </a:r>
          </a:p>
          <a:p>
            <a:pPr>
              <a:buFont typeface="Wingdings" pitchFamily="2" charset="2"/>
              <a:buChar char="q"/>
            </a:pPr>
            <a:r>
              <a:rPr lang="en-US" sz="3200" dirty="0">
                <a:solidFill>
                  <a:srgbClr val="7030A0"/>
                </a:solidFill>
                <a:latin typeface="Times New Roman" pitchFamily="18" charset="0"/>
                <a:cs typeface="Times New Roman" pitchFamily="18" charset="0"/>
              </a:rPr>
              <a:t>Gas have a low therapeutic indices and are require great care in administration.</a:t>
            </a:r>
          </a:p>
          <a:p>
            <a:pPr>
              <a:buFont typeface="Wingdings" pitchFamily="2" charset="2"/>
              <a:buChar char="q"/>
            </a:pPr>
            <a:r>
              <a:rPr lang="en-US" sz="3200" dirty="0">
                <a:solidFill>
                  <a:srgbClr val="7030A0"/>
                </a:solidFill>
                <a:latin typeface="Times New Roman" pitchFamily="18" charset="0"/>
                <a:cs typeface="Times New Roman" pitchFamily="18" charset="0"/>
              </a:rPr>
              <a:t>The consideration of patients age, associated medical condition and medication use is important. </a:t>
            </a:r>
          </a:p>
          <a:p>
            <a:pPr>
              <a:buFont typeface="Wingdings" pitchFamily="2" charset="2"/>
              <a:buChar char="q"/>
            </a:pPr>
            <a:r>
              <a:rPr lang="en-US" sz="3200" dirty="0">
                <a:solidFill>
                  <a:srgbClr val="7030A0"/>
                </a:solidFill>
                <a:latin typeface="Times New Roman" pitchFamily="18" charset="0"/>
                <a:cs typeface="Times New Roman" pitchFamily="18" charset="0"/>
              </a:rPr>
              <a:t>The physiological state induced by general anesthesia include; </a:t>
            </a:r>
            <a:r>
              <a:rPr lang="en-US" sz="3200" b="1" dirty="0">
                <a:solidFill>
                  <a:srgbClr val="7030A0"/>
                </a:solidFill>
                <a:latin typeface="Times New Roman" pitchFamily="18" charset="0"/>
                <a:cs typeface="Times New Roman" pitchFamily="18" charset="0"/>
              </a:rPr>
              <a:t>analgesia</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amnesia, loss of consciousness</a:t>
            </a:r>
            <a:r>
              <a:rPr lang="en-US" sz="3200" dirty="0">
                <a:solidFill>
                  <a:srgbClr val="7030A0"/>
                </a:solidFill>
                <a:latin typeface="Times New Roman" pitchFamily="18" charset="0"/>
                <a:cs typeface="Times New Roman" pitchFamily="18" charset="0"/>
              </a:rPr>
              <a:t>, inhibition of s</a:t>
            </a:r>
            <a:r>
              <a:rPr lang="en-US" sz="3200" b="1" dirty="0">
                <a:solidFill>
                  <a:srgbClr val="7030A0"/>
                </a:solidFill>
                <a:latin typeface="Times New Roman" pitchFamily="18" charset="0"/>
                <a:cs typeface="Times New Roman" pitchFamily="18" charset="0"/>
              </a:rPr>
              <a:t>ensory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autonomic reflexes</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skeletal muscle relaxation.</a:t>
            </a:r>
          </a:p>
        </p:txBody>
      </p:sp>
    </p:spTree>
    <p:extLst>
      <p:ext uri="{BB962C8B-B14F-4D97-AF65-F5344CB8AC3E}">
        <p14:creationId xmlns:p14="http://schemas.microsoft.com/office/powerpoint/2010/main" val="27483867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4223C-9625-4834-8814-4C4863FEDC4A}"/>
              </a:ext>
            </a:extLst>
          </p:cNvPr>
          <p:cNvSpPr>
            <a:spLocks noGrp="1"/>
          </p:cNvSpPr>
          <p:nvPr>
            <p:ph type="title"/>
          </p:nvPr>
        </p:nvSpPr>
        <p:spPr>
          <a:xfrm>
            <a:off x="0" y="1"/>
            <a:ext cx="12192000" cy="1285874"/>
          </a:xfrm>
        </p:spPr>
        <p:txBody>
          <a:bodyPr>
            <a:normAutofit/>
          </a:bodyPr>
          <a:lstStyle/>
          <a:p>
            <a:r>
              <a:rPr lang="en-US" sz="4800" b="1" dirty="0">
                <a:solidFill>
                  <a:srgbClr val="FF0000"/>
                </a:solidFill>
                <a:latin typeface="Times New Roman" pitchFamily="18" charset="0"/>
                <a:cs typeface="Times New Roman" pitchFamily="18" charset="0"/>
              </a:rPr>
              <a:t>a)Parenteral anesthetics</a:t>
            </a:r>
          </a:p>
        </p:txBody>
      </p:sp>
      <p:sp>
        <p:nvSpPr>
          <p:cNvPr id="3" name="Content Placeholder 2">
            <a:extLst>
              <a:ext uri="{FF2B5EF4-FFF2-40B4-BE49-F238E27FC236}">
                <a16:creationId xmlns="" xmlns:a16="http://schemas.microsoft.com/office/drawing/2014/main" id="{A40A927E-60EA-414F-9A1F-6545CE96ABA8}"/>
              </a:ext>
            </a:extLst>
          </p:cNvPr>
          <p:cNvSpPr>
            <a:spLocks noGrp="1"/>
          </p:cNvSpPr>
          <p:nvPr>
            <p:ph idx="1"/>
          </p:nvPr>
        </p:nvSpPr>
        <p:spPr>
          <a:xfrm>
            <a:off x="114300" y="1200150"/>
            <a:ext cx="11972925" cy="5514975"/>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Pharmacokinetic </a:t>
            </a:r>
            <a:r>
              <a:rPr lang="en-US" sz="3200" b="1" dirty="0">
                <a:solidFill>
                  <a:srgbClr val="7030A0"/>
                </a:solidFill>
                <a:latin typeface="Times New Roman" pitchFamily="18" charset="0"/>
                <a:cs typeface="Times New Roman" pitchFamily="18" charset="0"/>
              </a:rPr>
              <a:t>principle</a:t>
            </a:r>
          </a:p>
          <a:p>
            <a:pPr>
              <a:buFont typeface="Wingdings" pitchFamily="2" charset="2"/>
              <a:buChar char="q"/>
            </a:pPr>
            <a:r>
              <a:rPr lang="en-US" sz="3200" dirty="0">
                <a:solidFill>
                  <a:srgbClr val="7030A0"/>
                </a:solidFill>
                <a:latin typeface="Times New Roman" pitchFamily="18" charset="0"/>
                <a:cs typeface="Times New Roman" pitchFamily="18" charset="0"/>
              </a:rPr>
              <a:t>After a single intravenous bolus these drugs preferentially partition into the highly perfused and lipophilic tissues of the brain and the spinal cord where they produce anesthesia within a single circulation.</a:t>
            </a:r>
          </a:p>
          <a:p>
            <a:pPr>
              <a:buFont typeface="Wingdings" pitchFamily="2" charset="2"/>
              <a:buChar char="q"/>
            </a:pPr>
            <a:r>
              <a:rPr lang="en-US" sz="3200" dirty="0">
                <a:solidFill>
                  <a:srgbClr val="7030A0"/>
                </a:solidFill>
                <a:latin typeface="Times New Roman" pitchFamily="18" charset="0"/>
                <a:cs typeface="Times New Roman" pitchFamily="18" charset="0"/>
              </a:rPr>
              <a:t>Blood levels falls rapidly, resulting in drug redistribution out of the </a:t>
            </a:r>
            <a:r>
              <a:rPr lang="en-US" sz="3200" dirty="0" err="1">
                <a:solidFill>
                  <a:srgbClr val="7030A0"/>
                </a:solidFill>
                <a:latin typeface="Times New Roman" pitchFamily="18" charset="0"/>
                <a:cs typeface="Times New Roman" pitchFamily="18" charset="0"/>
              </a:rPr>
              <a:t>cns</a:t>
            </a:r>
            <a:r>
              <a:rPr lang="en-US" sz="3200" dirty="0">
                <a:solidFill>
                  <a:srgbClr val="7030A0"/>
                </a:solidFill>
                <a:latin typeface="Times New Roman" pitchFamily="18" charset="0"/>
                <a:cs typeface="Times New Roman" pitchFamily="18" charset="0"/>
              </a:rPr>
              <a:t> back into the blood.</a:t>
            </a:r>
          </a:p>
          <a:p>
            <a:pPr>
              <a:buFont typeface="Wingdings" pitchFamily="2" charset="2"/>
              <a:buChar char="q"/>
            </a:pPr>
            <a:r>
              <a:rPr lang="en-US" sz="3200" dirty="0">
                <a:solidFill>
                  <a:srgbClr val="7030A0"/>
                </a:solidFill>
                <a:latin typeface="Times New Roman" pitchFamily="18" charset="0"/>
                <a:cs typeface="Times New Roman" pitchFamily="18" charset="0"/>
              </a:rPr>
              <a:t>The  anesthetics then perfuse into less perfused tissues such as  muscle and viscera , and at a slower rate into the poorly perfused but very hydrophobic adipose tissue.</a:t>
            </a:r>
          </a:p>
        </p:txBody>
      </p:sp>
    </p:spTree>
    <p:extLst>
      <p:ext uri="{BB962C8B-B14F-4D97-AF65-F5344CB8AC3E}">
        <p14:creationId xmlns:p14="http://schemas.microsoft.com/office/powerpoint/2010/main" val="36007416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11B4F-9F64-41B4-BA12-BE54D2E18DFC}"/>
              </a:ext>
            </a:extLst>
          </p:cNvPr>
          <p:cNvSpPr>
            <a:spLocks noGrp="1"/>
          </p:cNvSpPr>
          <p:nvPr>
            <p:ph type="title"/>
          </p:nvPr>
        </p:nvSpPr>
        <p:spPr>
          <a:xfrm>
            <a:off x="157163" y="1"/>
            <a:ext cx="11196637" cy="1157287"/>
          </a:xfrm>
        </p:spPr>
        <p:txBody>
          <a:bodyPr>
            <a:normAutofit/>
          </a:bodyPr>
          <a:lstStyle/>
          <a:p>
            <a:r>
              <a:rPr lang="en-US" sz="4800" b="1" dirty="0">
                <a:solidFill>
                  <a:srgbClr val="FF0000"/>
                </a:solidFill>
                <a:latin typeface="Times New Roman" pitchFamily="18" charset="0"/>
                <a:cs typeface="Times New Roman" pitchFamily="18" charset="0"/>
              </a:rPr>
              <a:t>Parenteral </a:t>
            </a:r>
            <a:r>
              <a:rPr lang="en-US" sz="4800" b="1" dirty="0" smtClean="0">
                <a:solidFill>
                  <a:srgbClr val="FF0000"/>
                </a:solidFill>
                <a:latin typeface="Times New Roman" pitchFamily="18" charset="0"/>
                <a:cs typeface="Times New Roman" pitchFamily="18" charset="0"/>
              </a:rPr>
              <a:t>Anesthetics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6918DC6-6ACA-458B-9CAE-4BB521210D75}"/>
              </a:ext>
            </a:extLst>
          </p:cNvPr>
          <p:cNvSpPr>
            <a:spLocks noGrp="1"/>
          </p:cNvSpPr>
          <p:nvPr>
            <p:ph idx="1"/>
          </p:nvPr>
        </p:nvSpPr>
        <p:spPr>
          <a:xfrm>
            <a:off x="171450" y="1185863"/>
            <a:ext cx="11844338" cy="5529262"/>
          </a:xfrm>
        </p:spPr>
        <p:txBody>
          <a:bodyPr>
            <a:normAutofit/>
          </a:bodyPr>
          <a:lstStyle/>
          <a:p>
            <a:pPr>
              <a:buFont typeface="Wingdings" pitchFamily="2" charset="2"/>
              <a:buChar char="v"/>
            </a:pPr>
            <a:r>
              <a:rPr lang="en-US" sz="3200" b="1" dirty="0">
                <a:solidFill>
                  <a:srgbClr val="7030A0"/>
                </a:solidFill>
                <a:latin typeface="Times New Roman" pitchFamily="18" charset="0"/>
                <a:cs typeface="Times New Roman" pitchFamily="18" charset="0"/>
              </a:rPr>
              <a:t>Thiopental </a:t>
            </a:r>
            <a:r>
              <a:rPr lang="en-US" sz="3200" dirty="0">
                <a:solidFill>
                  <a:srgbClr val="7030A0"/>
                </a:solidFill>
                <a:latin typeface="Times New Roman" pitchFamily="18" charset="0"/>
                <a:cs typeface="Times New Roman" pitchFamily="18" charset="0"/>
              </a:rPr>
              <a:t>and</a:t>
            </a:r>
            <a:r>
              <a:rPr lang="en-US" sz="3200" b="1" dirty="0">
                <a:solidFill>
                  <a:srgbClr val="7030A0"/>
                </a:solidFill>
                <a:latin typeface="Times New Roman" pitchFamily="18" charset="0"/>
                <a:cs typeface="Times New Roman" pitchFamily="18" charset="0"/>
              </a:rPr>
              <a:t> Propofol</a:t>
            </a:r>
            <a:r>
              <a:rPr lang="en-US" sz="3200" dirty="0">
                <a:solidFill>
                  <a:srgbClr val="7030A0"/>
                </a:solidFill>
                <a:latin typeface="Times New Roman" pitchFamily="18" charset="0"/>
                <a:cs typeface="Times New Roman" pitchFamily="18" charset="0"/>
              </a:rPr>
              <a:t> are the two most commonly used parenteral agents.</a:t>
            </a:r>
          </a:p>
          <a:p>
            <a:pPr>
              <a:buFont typeface="Wingdings" pitchFamily="2" charset="2"/>
              <a:buChar char="v"/>
            </a:pPr>
            <a:r>
              <a:rPr lang="en-US" sz="3200" b="1" dirty="0">
                <a:solidFill>
                  <a:srgbClr val="7030A0"/>
                </a:solidFill>
                <a:latin typeface="Times New Roman" pitchFamily="18" charset="0"/>
                <a:cs typeface="Times New Roman" pitchFamily="18" charset="0"/>
              </a:rPr>
              <a:t>thiopental</a:t>
            </a:r>
            <a:r>
              <a:rPr lang="en-US" sz="3200" dirty="0">
                <a:solidFill>
                  <a:srgbClr val="7030A0"/>
                </a:solidFill>
                <a:latin typeface="Times New Roman" pitchFamily="18" charset="0"/>
                <a:cs typeface="Times New Roman" pitchFamily="18" charset="0"/>
              </a:rPr>
              <a:t> has a long established track record of  </a:t>
            </a:r>
            <a:r>
              <a:rPr lang="en-US" sz="3200" b="1" dirty="0">
                <a:solidFill>
                  <a:srgbClr val="7030A0"/>
                </a:solidFill>
                <a:latin typeface="Times New Roman" pitchFamily="18" charset="0"/>
                <a:cs typeface="Times New Roman" pitchFamily="18" charset="0"/>
              </a:rPr>
              <a:t>safety.</a:t>
            </a:r>
          </a:p>
          <a:p>
            <a:pPr>
              <a:buFont typeface="Wingdings" pitchFamily="2" charset="2"/>
              <a:buChar char="v"/>
            </a:pPr>
            <a:r>
              <a:rPr lang="en-US" sz="3200" b="1" dirty="0">
                <a:solidFill>
                  <a:srgbClr val="7030A0"/>
                </a:solidFill>
                <a:latin typeface="Times New Roman" pitchFamily="18" charset="0"/>
                <a:cs typeface="Times New Roman" pitchFamily="18" charset="0"/>
              </a:rPr>
              <a:t>Propofol</a:t>
            </a:r>
            <a:r>
              <a:rPr lang="en-US" sz="3200" dirty="0">
                <a:solidFill>
                  <a:srgbClr val="7030A0"/>
                </a:solidFill>
                <a:latin typeface="Times New Roman" pitchFamily="18" charset="0"/>
                <a:cs typeface="Times New Roman" pitchFamily="18" charset="0"/>
              </a:rPr>
              <a:t> is advantageous for procedures where </a:t>
            </a:r>
            <a:r>
              <a:rPr lang="en-US" sz="3200" b="1" dirty="0">
                <a:solidFill>
                  <a:srgbClr val="7030A0"/>
                </a:solidFill>
                <a:latin typeface="Times New Roman" pitchFamily="18" charset="0"/>
                <a:cs typeface="Times New Roman" pitchFamily="18" charset="0"/>
              </a:rPr>
              <a:t>rapid return </a:t>
            </a:r>
            <a:r>
              <a:rPr lang="en-US" sz="3200" dirty="0">
                <a:solidFill>
                  <a:srgbClr val="7030A0"/>
                </a:solidFill>
                <a:latin typeface="Times New Roman" pitchFamily="18" charset="0"/>
                <a:cs typeface="Times New Roman" pitchFamily="18" charset="0"/>
              </a:rPr>
              <a:t>to a preoperative mental status is desirable. </a:t>
            </a:r>
          </a:p>
          <a:p>
            <a:pPr>
              <a:buFont typeface="Wingdings" pitchFamily="2" charset="2"/>
              <a:buChar char="v"/>
            </a:pPr>
            <a:r>
              <a:rPr lang="en-US" sz="3200" b="1" dirty="0">
                <a:solidFill>
                  <a:srgbClr val="7030A0"/>
                </a:solidFill>
                <a:latin typeface="Times New Roman" pitchFamily="18" charset="0"/>
                <a:cs typeface="Times New Roman" pitchFamily="18" charset="0"/>
              </a:rPr>
              <a:t>Etomidate</a:t>
            </a:r>
            <a:r>
              <a:rPr lang="en-US" sz="3200" dirty="0">
                <a:solidFill>
                  <a:srgbClr val="7030A0"/>
                </a:solidFill>
                <a:latin typeface="Times New Roman" pitchFamily="18" charset="0"/>
                <a:cs typeface="Times New Roman" pitchFamily="18" charset="0"/>
              </a:rPr>
              <a:t> usually is reserved for patients at risk for </a:t>
            </a:r>
            <a:r>
              <a:rPr lang="en-US" sz="3200" b="1" dirty="0">
                <a:solidFill>
                  <a:srgbClr val="7030A0"/>
                </a:solidFill>
                <a:latin typeface="Times New Roman" pitchFamily="18" charset="0"/>
                <a:cs typeface="Times New Roman" pitchFamily="18" charset="0"/>
              </a:rPr>
              <a:t>hypotension</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myocardial ischemia</a:t>
            </a:r>
          </a:p>
          <a:p>
            <a:pPr>
              <a:buFont typeface="Wingdings" pitchFamily="2" charset="2"/>
              <a:buChar char="v"/>
            </a:pPr>
            <a:r>
              <a:rPr lang="en-US" sz="3200" b="1" dirty="0">
                <a:solidFill>
                  <a:srgbClr val="7030A0"/>
                </a:solidFill>
                <a:latin typeface="Times New Roman" pitchFamily="18" charset="0"/>
                <a:cs typeface="Times New Roman" pitchFamily="18" charset="0"/>
              </a:rPr>
              <a:t>Ketamine</a:t>
            </a:r>
            <a:r>
              <a:rPr lang="en-US" sz="3200" dirty="0">
                <a:solidFill>
                  <a:srgbClr val="7030A0"/>
                </a:solidFill>
                <a:latin typeface="Times New Roman" pitchFamily="18" charset="0"/>
                <a:cs typeface="Times New Roman" pitchFamily="18" charset="0"/>
              </a:rPr>
              <a:t> is best suited for patients with </a:t>
            </a:r>
            <a:r>
              <a:rPr lang="en-US" sz="3200" b="1" dirty="0">
                <a:solidFill>
                  <a:srgbClr val="7030A0"/>
                </a:solidFill>
                <a:latin typeface="Times New Roman" pitchFamily="18" charset="0"/>
                <a:cs typeface="Times New Roman" pitchFamily="18" charset="0"/>
              </a:rPr>
              <a:t>asthma</a:t>
            </a:r>
            <a:r>
              <a:rPr lang="en-US" sz="3200" dirty="0">
                <a:solidFill>
                  <a:srgbClr val="7030A0"/>
                </a:solidFill>
                <a:latin typeface="Times New Roman" pitchFamily="18" charset="0"/>
                <a:cs typeface="Times New Roman" pitchFamily="18" charset="0"/>
              </a:rPr>
              <a:t>,</a:t>
            </a:r>
            <a:r>
              <a:rPr lang="en-US" sz="3200" b="1" dirty="0">
                <a:solidFill>
                  <a:srgbClr val="7030A0"/>
                </a:solidFill>
                <a:latin typeface="Times New Roman" pitchFamily="18" charset="0"/>
                <a:cs typeface="Times New Roman" pitchFamily="18" charset="0"/>
              </a:rPr>
              <a:t> children </a:t>
            </a:r>
            <a:r>
              <a:rPr lang="en-US" sz="3200" dirty="0">
                <a:solidFill>
                  <a:srgbClr val="7030A0"/>
                </a:solidFill>
                <a:latin typeface="Times New Roman" pitchFamily="18" charset="0"/>
                <a:cs typeface="Times New Roman" pitchFamily="18" charset="0"/>
              </a:rPr>
              <a:t>undergoing short ,painful procedures</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0410008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B253F-EA05-4A85-9336-96797DA6E51E}"/>
              </a:ext>
            </a:extLst>
          </p:cNvPr>
          <p:cNvSpPr>
            <a:spLocks noGrp="1"/>
          </p:cNvSpPr>
          <p:nvPr>
            <p:ph type="title"/>
          </p:nvPr>
        </p:nvSpPr>
        <p:spPr>
          <a:xfrm>
            <a:off x="0" y="0"/>
            <a:ext cx="12344399" cy="857250"/>
          </a:xfrm>
        </p:spPr>
        <p:txBody>
          <a:bodyPr>
            <a:normAutofit/>
          </a:bodyPr>
          <a:lstStyle/>
          <a:p>
            <a:r>
              <a:rPr lang="en-US" sz="3600" b="1" dirty="0">
                <a:solidFill>
                  <a:srgbClr val="FF0000"/>
                </a:solidFill>
                <a:latin typeface="Times New Roman" pitchFamily="18" charset="0"/>
                <a:cs typeface="Times New Roman" pitchFamily="18" charset="0"/>
              </a:rPr>
              <a:t>Pharmacological characteristics of parenteral anesthetics (IV)</a:t>
            </a:r>
          </a:p>
        </p:txBody>
      </p:sp>
      <p:graphicFrame>
        <p:nvGraphicFramePr>
          <p:cNvPr id="7" name="Content Placeholder 6">
            <a:extLst>
              <a:ext uri="{FF2B5EF4-FFF2-40B4-BE49-F238E27FC236}">
                <a16:creationId xmlns="" xmlns:a16="http://schemas.microsoft.com/office/drawing/2014/main" id="{F4DBFCC1-A4FC-48D5-A432-2DEF3F0342C3}"/>
              </a:ext>
            </a:extLst>
          </p:cNvPr>
          <p:cNvGraphicFramePr>
            <a:graphicFrameLocks noGrp="1"/>
          </p:cNvGraphicFramePr>
          <p:nvPr>
            <p:ph idx="1"/>
            <p:extLst>
              <p:ext uri="{D42A27DB-BD31-4B8C-83A1-F6EECF244321}">
                <p14:modId xmlns:p14="http://schemas.microsoft.com/office/powerpoint/2010/main" val="1996793991"/>
              </p:ext>
            </p:extLst>
          </p:nvPr>
        </p:nvGraphicFramePr>
        <p:xfrm>
          <a:off x="0" y="1128713"/>
          <a:ext cx="12192000" cy="5639752"/>
        </p:xfrm>
        <a:graphic>
          <a:graphicData uri="http://schemas.openxmlformats.org/drawingml/2006/table">
            <a:tbl>
              <a:tblPr firstRow="1" bandRow="1">
                <a:tableStyleId>{5C22544A-7EE6-4342-B048-85BDC9FD1C3A}</a:tableStyleId>
              </a:tblPr>
              <a:tblGrid>
                <a:gridCol w="4118172">
                  <a:extLst>
                    <a:ext uri="{9D8B030D-6E8A-4147-A177-3AD203B41FA5}">
                      <a16:colId xmlns="" xmlns:a16="http://schemas.microsoft.com/office/drawing/2014/main" val="4023873126"/>
                    </a:ext>
                  </a:extLst>
                </a:gridCol>
                <a:gridCol w="4176679">
                  <a:extLst>
                    <a:ext uri="{9D8B030D-6E8A-4147-A177-3AD203B41FA5}">
                      <a16:colId xmlns="" xmlns:a16="http://schemas.microsoft.com/office/drawing/2014/main" val="2748756249"/>
                    </a:ext>
                  </a:extLst>
                </a:gridCol>
                <a:gridCol w="3897149">
                  <a:extLst>
                    <a:ext uri="{9D8B030D-6E8A-4147-A177-3AD203B41FA5}">
                      <a16:colId xmlns="" xmlns:a16="http://schemas.microsoft.com/office/drawing/2014/main" val="156281025"/>
                    </a:ext>
                  </a:extLst>
                </a:gridCol>
              </a:tblGrid>
              <a:tr h="423126">
                <a:tc>
                  <a:txBody>
                    <a:bodyPr/>
                    <a:lstStyle/>
                    <a:p>
                      <a:r>
                        <a:rPr lang="en-US" dirty="0"/>
                        <a:t>DRUG</a:t>
                      </a:r>
                    </a:p>
                  </a:txBody>
                  <a:tcPr/>
                </a:tc>
                <a:tc>
                  <a:txBody>
                    <a:bodyPr/>
                    <a:lstStyle/>
                    <a:p>
                      <a:r>
                        <a:rPr lang="en-US" dirty="0"/>
                        <a:t>INDUCTION AND RECOVERY</a:t>
                      </a:r>
                    </a:p>
                  </a:txBody>
                  <a:tcPr/>
                </a:tc>
                <a:tc>
                  <a:txBody>
                    <a:bodyPr/>
                    <a:lstStyle/>
                    <a:p>
                      <a:r>
                        <a:rPr lang="en-US" dirty="0"/>
                        <a:t>COMMENTS</a:t>
                      </a:r>
                    </a:p>
                  </a:txBody>
                  <a:tcPr/>
                </a:tc>
                <a:extLst>
                  <a:ext uri="{0D108BD9-81ED-4DB2-BD59-A6C34878D82A}">
                    <a16:rowId xmlns="" xmlns:a16="http://schemas.microsoft.com/office/drawing/2014/main" val="1231005220"/>
                  </a:ext>
                </a:extLst>
              </a:tr>
              <a:tr h="834660">
                <a:tc>
                  <a:txBody>
                    <a:bodyPr/>
                    <a:lstStyle/>
                    <a:p>
                      <a:r>
                        <a:rPr lang="en-US" sz="1600" dirty="0"/>
                        <a:t>etomidate</a:t>
                      </a:r>
                    </a:p>
                  </a:txBody>
                  <a:tcPr/>
                </a:tc>
                <a:tc>
                  <a:txBody>
                    <a:bodyPr/>
                    <a:lstStyle/>
                    <a:p>
                      <a:r>
                        <a:rPr lang="en-US" sz="1600" dirty="0"/>
                        <a:t>Rapid onset and moderate fast recovery</a:t>
                      </a:r>
                    </a:p>
                  </a:txBody>
                  <a:tcPr/>
                </a:tc>
                <a:tc>
                  <a:txBody>
                    <a:bodyPr/>
                    <a:lstStyle/>
                    <a:p>
                      <a:r>
                        <a:rPr lang="en-US" sz="1400" dirty="0"/>
                        <a:t>Provides cardiovascular stability, causes decreased steroidal genesis and involuntary muscle movement</a:t>
                      </a:r>
                    </a:p>
                  </a:txBody>
                  <a:tcPr/>
                </a:tc>
                <a:extLst>
                  <a:ext uri="{0D108BD9-81ED-4DB2-BD59-A6C34878D82A}">
                    <a16:rowId xmlns="" xmlns:a16="http://schemas.microsoft.com/office/drawing/2014/main" val="1886475381"/>
                  </a:ext>
                </a:extLst>
              </a:tr>
              <a:tr h="834660">
                <a:tc>
                  <a:txBody>
                    <a:bodyPr/>
                    <a:lstStyle/>
                    <a:p>
                      <a:r>
                        <a:rPr lang="en-US" sz="1600" dirty="0"/>
                        <a:t>ketamine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Moderate onset and recovery</a:t>
                      </a:r>
                    </a:p>
                    <a:p>
                      <a:endParaRPr lang="en-US" sz="1600" dirty="0"/>
                    </a:p>
                  </a:txBody>
                  <a:tcPr/>
                </a:tc>
                <a:tc>
                  <a:txBody>
                    <a:bodyPr/>
                    <a:lstStyle/>
                    <a:p>
                      <a:r>
                        <a:rPr lang="en-US" sz="1400" dirty="0"/>
                        <a:t>Causes cardiovascular stimulation, increase cerebral blood flow </a:t>
                      </a:r>
                      <a:r>
                        <a:rPr kumimoji="0" lang="en-US" sz="1400" b="0" i="0" u="none" strike="noStrike" kern="1200" cap="none" spc="0" normalizeH="0" baseline="0" noProof="0" dirty="0">
                          <a:ln>
                            <a:noFill/>
                          </a:ln>
                          <a:solidFill>
                            <a:prstClr val="black"/>
                          </a:solidFill>
                          <a:effectLst/>
                          <a:uLnTx/>
                          <a:uFillTx/>
                          <a:latin typeface="+mn-lt"/>
                          <a:ea typeface="+mn-ea"/>
                          <a:cs typeface="+mn-cs"/>
                        </a:rPr>
                        <a:t>and emergence reaction that impair recovery</a:t>
                      </a:r>
                      <a:endParaRPr lang="en-US" sz="1400" dirty="0"/>
                    </a:p>
                  </a:txBody>
                  <a:tcPr/>
                </a:tc>
                <a:extLst>
                  <a:ext uri="{0D108BD9-81ED-4DB2-BD59-A6C34878D82A}">
                    <a16:rowId xmlns="" xmlns:a16="http://schemas.microsoft.com/office/drawing/2014/main" val="3504575196"/>
                  </a:ext>
                </a:extLst>
              </a:tr>
              <a:tr h="834660">
                <a:tc>
                  <a:txBody>
                    <a:bodyPr/>
                    <a:lstStyle/>
                    <a:p>
                      <a:r>
                        <a:rPr lang="en-US" sz="1600" dirty="0"/>
                        <a:t>midazolam</a:t>
                      </a:r>
                    </a:p>
                  </a:txBody>
                  <a:tcPr/>
                </a:tc>
                <a:tc>
                  <a:txBody>
                    <a:bodyPr/>
                    <a:lstStyle/>
                    <a:p>
                      <a:r>
                        <a:rPr kumimoji="0" lang="en-US" sz="1600" b="0" i="0" u="none" strike="noStrike" kern="1200" cap="none" spc="0" normalizeH="0" baseline="0" noProof="0" dirty="0">
                          <a:ln>
                            <a:noFill/>
                          </a:ln>
                          <a:solidFill>
                            <a:prstClr val="black"/>
                          </a:solidFill>
                          <a:effectLst/>
                          <a:uLnTx/>
                          <a:uFillTx/>
                          <a:latin typeface="+mn-lt"/>
                          <a:ea typeface="+mn-ea"/>
                          <a:cs typeface="+mn-cs"/>
                        </a:rPr>
                        <a:t>Slow onset and recovery; flumazenil reversal available</a:t>
                      </a:r>
                      <a:endParaRPr lang="en-US" sz="1600" dirty="0"/>
                    </a:p>
                  </a:txBody>
                  <a:tcPr/>
                </a:tc>
                <a:tc>
                  <a:txBody>
                    <a:bodyPr/>
                    <a:lstStyle/>
                    <a:p>
                      <a:r>
                        <a:rPr lang="en-US" sz="1400" dirty="0"/>
                        <a:t>Provides cardiovascular stability and marked amnesia, used in balanced anesthesia and conscious sedation.</a:t>
                      </a:r>
                    </a:p>
                  </a:txBody>
                  <a:tcPr/>
                </a:tc>
                <a:extLst>
                  <a:ext uri="{0D108BD9-81ED-4DB2-BD59-A6C34878D82A}">
                    <a16:rowId xmlns="" xmlns:a16="http://schemas.microsoft.com/office/drawing/2014/main" val="3971612765"/>
                  </a:ext>
                </a:extLst>
              </a:tr>
              <a:tr h="834660">
                <a:tc>
                  <a:txBody>
                    <a:bodyPr/>
                    <a:lstStyle/>
                    <a:p>
                      <a:r>
                        <a:rPr lang="en-US" sz="1600" dirty="0"/>
                        <a:t>Propofol</a:t>
                      </a:r>
                    </a:p>
                  </a:txBody>
                  <a:tcPr/>
                </a:tc>
                <a:tc>
                  <a:txBody>
                    <a:bodyPr/>
                    <a:lstStyle/>
                    <a:p>
                      <a:r>
                        <a:rPr lang="en-US" sz="1600" dirty="0"/>
                        <a:t>Rapid onset and recovery</a:t>
                      </a:r>
                    </a:p>
                  </a:txBody>
                  <a:tcPr/>
                </a:tc>
                <a:tc>
                  <a:txBody>
                    <a:bodyPr/>
                    <a:lstStyle/>
                    <a:p>
                      <a:r>
                        <a:rPr lang="en-US" sz="1400" dirty="0"/>
                        <a:t>Used in induction and maintenance can cause hypotension ,has useful antiemetic action.</a:t>
                      </a:r>
                    </a:p>
                  </a:txBody>
                  <a:tcPr/>
                </a:tc>
                <a:extLst>
                  <a:ext uri="{0D108BD9-81ED-4DB2-BD59-A6C34878D82A}">
                    <a16:rowId xmlns="" xmlns:a16="http://schemas.microsoft.com/office/drawing/2014/main" val="3706380969"/>
                  </a:ext>
                </a:extLst>
              </a:tr>
              <a:tr h="938993">
                <a:tc>
                  <a:txBody>
                    <a:bodyPr/>
                    <a:lstStyle/>
                    <a:p>
                      <a:r>
                        <a:rPr lang="en-US" sz="1600" dirty="0"/>
                        <a:t>thiopental</a:t>
                      </a:r>
                    </a:p>
                  </a:txBody>
                  <a:tcPr/>
                </a:tc>
                <a:tc>
                  <a:txBody>
                    <a:bodyPr/>
                    <a:lstStyle/>
                    <a:p>
                      <a:r>
                        <a:rPr lang="en-US" sz="1600" dirty="0"/>
                        <a:t>Rapid onset and recovery (bolus dose) slow recovery following infusion.</a:t>
                      </a:r>
                    </a:p>
                  </a:txBody>
                  <a:tcPr/>
                </a:tc>
                <a:tc>
                  <a:txBody>
                    <a:bodyPr/>
                    <a:lstStyle/>
                    <a:p>
                      <a:r>
                        <a:rPr lang="en-US" sz="1600" dirty="0"/>
                        <a:t>Standard induction agent, causes cardiovascular depression, avoid in porphyria's </a:t>
                      </a:r>
                    </a:p>
                  </a:txBody>
                  <a:tcPr/>
                </a:tc>
                <a:extLst>
                  <a:ext uri="{0D108BD9-81ED-4DB2-BD59-A6C34878D82A}">
                    <a16:rowId xmlns="" xmlns:a16="http://schemas.microsoft.com/office/drawing/2014/main" val="2559109606"/>
                  </a:ext>
                </a:extLst>
              </a:tr>
              <a:tr h="938993">
                <a:tc>
                  <a:txBody>
                    <a:bodyPr/>
                    <a:lstStyle/>
                    <a:p>
                      <a:r>
                        <a:rPr lang="en-US" sz="1600" dirty="0"/>
                        <a:t>fentanyl</a:t>
                      </a:r>
                    </a:p>
                  </a:txBody>
                  <a:tcPr/>
                </a:tc>
                <a:tc>
                  <a:txBody>
                    <a:bodyPr/>
                    <a:lstStyle/>
                    <a:p>
                      <a:r>
                        <a:rPr lang="en-US" sz="1600" dirty="0"/>
                        <a:t>Slow onset and recovery.</a:t>
                      </a:r>
                    </a:p>
                    <a:p>
                      <a:r>
                        <a:rPr lang="en-US" sz="1600" dirty="0"/>
                        <a:t>Naloxone reversal available</a:t>
                      </a:r>
                    </a:p>
                  </a:txBody>
                  <a:tcPr/>
                </a:tc>
                <a:tc>
                  <a:txBody>
                    <a:bodyPr/>
                    <a:lstStyle/>
                    <a:p>
                      <a:r>
                        <a:rPr lang="en-US" sz="1600" dirty="0"/>
                        <a:t> opioid used in balanced anesthesia and conscious sedation produces marked analgesia</a:t>
                      </a:r>
                    </a:p>
                  </a:txBody>
                  <a:tcPr/>
                </a:tc>
                <a:extLst>
                  <a:ext uri="{0D108BD9-81ED-4DB2-BD59-A6C34878D82A}">
                    <a16:rowId xmlns="" xmlns:a16="http://schemas.microsoft.com/office/drawing/2014/main" val="4257901854"/>
                  </a:ext>
                </a:extLst>
              </a:tr>
            </a:tbl>
          </a:graphicData>
        </a:graphic>
      </p:graphicFrame>
    </p:spTree>
    <p:extLst>
      <p:ext uri="{BB962C8B-B14F-4D97-AF65-F5344CB8AC3E}">
        <p14:creationId xmlns:p14="http://schemas.microsoft.com/office/powerpoint/2010/main" val="34993667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DBF47-CAEC-445B-8B22-173570312C65}"/>
              </a:ext>
            </a:extLst>
          </p:cNvPr>
          <p:cNvSpPr>
            <a:spLocks noGrp="1"/>
          </p:cNvSpPr>
          <p:nvPr>
            <p:ph type="title"/>
          </p:nvPr>
        </p:nvSpPr>
        <p:spPr>
          <a:xfrm>
            <a:off x="214313" y="1"/>
            <a:ext cx="11139487" cy="1085849"/>
          </a:xfrm>
        </p:spPr>
        <p:txBody>
          <a:bodyPr/>
          <a:lstStyle/>
          <a:p>
            <a:r>
              <a:rPr lang="en-US" dirty="0"/>
              <a:t>     </a:t>
            </a:r>
            <a:r>
              <a:rPr lang="en-US" sz="5400" b="1" dirty="0" smtClean="0">
                <a:solidFill>
                  <a:srgbClr val="FF0000"/>
                </a:solidFill>
                <a:latin typeface="Times New Roman" pitchFamily="18" charset="0"/>
                <a:cs typeface="Times New Roman" pitchFamily="18" charset="0"/>
              </a:rPr>
              <a:t>Inhalation </a:t>
            </a:r>
            <a:r>
              <a:rPr lang="en-US" sz="5400" b="1" dirty="0">
                <a:solidFill>
                  <a:srgbClr val="FF0000"/>
                </a:solidFill>
                <a:latin typeface="Times New Roman" pitchFamily="18" charset="0"/>
                <a:cs typeface="Times New Roman" pitchFamily="18" charset="0"/>
              </a:rPr>
              <a:t>A</a:t>
            </a:r>
            <a:r>
              <a:rPr lang="en-US" sz="5400" b="1" dirty="0" smtClean="0">
                <a:solidFill>
                  <a:srgbClr val="FF0000"/>
                </a:solidFill>
                <a:latin typeface="Times New Roman" pitchFamily="18" charset="0"/>
                <a:cs typeface="Times New Roman" pitchFamily="18" charset="0"/>
              </a:rPr>
              <a:t>nesthetics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8065FDE-5540-423F-9071-A1FB0D25F768}"/>
              </a:ext>
            </a:extLst>
          </p:cNvPr>
          <p:cNvSpPr>
            <a:spLocks noGrp="1"/>
          </p:cNvSpPr>
          <p:nvPr>
            <p:ph idx="1"/>
          </p:nvPr>
        </p:nvSpPr>
        <p:spPr>
          <a:xfrm>
            <a:off x="100013" y="1200150"/>
            <a:ext cx="12091987" cy="5657850"/>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They have a low safety margin.</a:t>
            </a:r>
          </a:p>
          <a:p>
            <a:pPr>
              <a:buFont typeface="Wingdings" pitchFamily="2" charset="2"/>
              <a:buChar char="q"/>
            </a:pPr>
            <a:r>
              <a:rPr lang="en-US" sz="3200" dirty="0">
                <a:solidFill>
                  <a:srgbClr val="7030A0"/>
                </a:solidFill>
                <a:latin typeface="Times New Roman" pitchFamily="18" charset="0"/>
                <a:cs typeface="Times New Roman" pitchFamily="18" charset="0"/>
              </a:rPr>
              <a:t>The selection of inhalation anesthetic is often marching a patient pathophysiology with drug side effects.</a:t>
            </a:r>
          </a:p>
          <a:p>
            <a:pPr>
              <a:buFont typeface="Wingdings" pitchFamily="2" charset="2"/>
              <a:buChar char="q"/>
            </a:pPr>
            <a:r>
              <a:rPr lang="en-US" sz="3200" dirty="0">
                <a:solidFill>
                  <a:srgbClr val="7030A0"/>
                </a:solidFill>
                <a:latin typeface="Times New Roman" pitchFamily="18" charset="0"/>
                <a:cs typeface="Times New Roman" pitchFamily="18" charset="0"/>
              </a:rPr>
              <a:t>The inhalation anesthetics also vary widely in their physical properties, which govern the pharmacokinetics of the inhalation agents</a:t>
            </a:r>
          </a:p>
          <a:p>
            <a:pPr>
              <a:buFont typeface="Wingdings" pitchFamily="2" charset="2"/>
              <a:buChar char="q"/>
            </a:pPr>
            <a:r>
              <a:rPr lang="en-US" sz="3200" dirty="0">
                <a:solidFill>
                  <a:srgbClr val="7030A0"/>
                </a:solidFill>
                <a:latin typeface="Times New Roman" pitchFamily="18" charset="0"/>
                <a:cs typeface="Times New Roman" pitchFamily="18" charset="0"/>
              </a:rPr>
              <a:t>They produce a rapid induction of anesthesia and a rapid recovery following discontinuation. </a:t>
            </a:r>
          </a:p>
          <a:p>
            <a:pPr>
              <a:buFont typeface="Wingdings" pitchFamily="2" charset="2"/>
              <a:buChar char="q"/>
            </a:pPr>
            <a:r>
              <a:rPr lang="en-US" sz="3200" dirty="0">
                <a:solidFill>
                  <a:srgbClr val="7030A0"/>
                </a:solidFill>
                <a:latin typeface="Times New Roman" pitchFamily="18" charset="0"/>
                <a:cs typeface="Times New Roman" pitchFamily="18" charset="0"/>
              </a:rPr>
              <a:t>Examples are: </a:t>
            </a:r>
            <a:r>
              <a:rPr lang="en-US" sz="3200" b="1" dirty="0">
                <a:solidFill>
                  <a:srgbClr val="7030A0"/>
                </a:solidFill>
                <a:latin typeface="Times New Roman" pitchFamily="18" charset="0"/>
                <a:cs typeface="Times New Roman" pitchFamily="18" charset="0"/>
              </a:rPr>
              <a:t>nitrous oxide, halothane,</a:t>
            </a:r>
            <a:r>
              <a:rPr lang="en-US" sz="3200" dirty="0">
                <a:solidFill>
                  <a:srgbClr val="7030A0"/>
                </a:solidFill>
                <a:latin typeface="Times New Roman" pitchFamily="18" charset="0"/>
                <a:cs typeface="Times New Roman" pitchFamily="18" charset="0"/>
              </a:rPr>
              <a:t> desflurane, sevoflurane, enflurane,  and methoxyflurane.</a:t>
            </a:r>
          </a:p>
        </p:txBody>
      </p:sp>
    </p:spTree>
    <p:extLst>
      <p:ext uri="{BB962C8B-B14F-4D97-AF65-F5344CB8AC3E}">
        <p14:creationId xmlns:p14="http://schemas.microsoft.com/office/powerpoint/2010/main" val="37016674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4D1FA8-920D-4D81-A010-43B3AAA197B0}"/>
              </a:ext>
            </a:extLst>
          </p:cNvPr>
          <p:cNvSpPr>
            <a:spLocks noGrp="1"/>
          </p:cNvSpPr>
          <p:nvPr>
            <p:ph type="title"/>
          </p:nvPr>
        </p:nvSpPr>
        <p:spPr>
          <a:xfrm>
            <a:off x="185738" y="1"/>
            <a:ext cx="11168062" cy="1128712"/>
          </a:xfrm>
        </p:spPr>
        <p:txBody>
          <a:bodyPr>
            <a:normAutofit/>
          </a:bodyPr>
          <a:lstStyle/>
          <a:p>
            <a:r>
              <a:rPr lang="en-US" sz="4800" b="1" dirty="0">
                <a:solidFill>
                  <a:srgbClr val="FF0000"/>
                </a:solidFill>
                <a:latin typeface="Times New Roman" pitchFamily="18" charset="0"/>
                <a:cs typeface="Times New Roman" pitchFamily="18" charset="0"/>
              </a:rPr>
              <a:t>Side effect of </a:t>
            </a:r>
            <a:r>
              <a:rPr lang="en-US" sz="4800" b="1" dirty="0" smtClean="0">
                <a:solidFill>
                  <a:srgbClr val="FF0000"/>
                </a:solidFill>
                <a:latin typeface="Times New Roman" pitchFamily="18" charset="0"/>
                <a:cs typeface="Times New Roman" pitchFamily="18" charset="0"/>
              </a:rPr>
              <a:t>Anesthetics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E042E1A-F8BE-4D60-BD7A-0190A3645284}"/>
              </a:ext>
            </a:extLst>
          </p:cNvPr>
          <p:cNvSpPr>
            <a:spLocks noGrp="1"/>
          </p:cNvSpPr>
          <p:nvPr>
            <p:ph idx="1"/>
          </p:nvPr>
        </p:nvSpPr>
        <p:spPr>
          <a:xfrm>
            <a:off x="128588" y="1271588"/>
            <a:ext cx="11225212" cy="5586412"/>
          </a:xfrm>
        </p:spPr>
        <p:txBody>
          <a:bodyPr>
            <a:normAutofit/>
          </a:bodyPr>
          <a:lstStyle/>
          <a:p>
            <a:pPr>
              <a:buFont typeface="Wingdings" pitchFamily="2" charset="2"/>
              <a:buChar char="q"/>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q"/>
            </a:pPr>
            <a:r>
              <a:rPr lang="en-US" sz="3200" dirty="0" smtClean="0">
                <a:solidFill>
                  <a:srgbClr val="7030A0"/>
                </a:solidFill>
                <a:latin typeface="Times New Roman" pitchFamily="18" charset="0"/>
                <a:cs typeface="Times New Roman" pitchFamily="18" charset="0"/>
              </a:rPr>
              <a:t>Hemodynamic </a:t>
            </a:r>
            <a:r>
              <a:rPr lang="en-US" sz="3200" dirty="0">
                <a:solidFill>
                  <a:srgbClr val="7030A0"/>
                </a:solidFill>
                <a:latin typeface="Times New Roman" pitchFamily="18" charset="0"/>
                <a:cs typeface="Times New Roman" pitchFamily="18" charset="0"/>
              </a:rPr>
              <a:t>effect e.g. decrease in systemic arteria  BP.</a:t>
            </a:r>
          </a:p>
          <a:p>
            <a:pPr>
              <a:buFont typeface="Wingdings" pitchFamily="2" charset="2"/>
              <a:buChar char="q"/>
            </a:pPr>
            <a:r>
              <a:rPr lang="en-US" sz="3200" dirty="0">
                <a:solidFill>
                  <a:srgbClr val="7030A0"/>
                </a:solidFill>
                <a:latin typeface="Times New Roman" pitchFamily="18" charset="0"/>
                <a:cs typeface="Times New Roman" pitchFamily="18" charset="0"/>
              </a:rPr>
              <a:t> respiratory effects; elimination of both ventilatory drive and reflex that maintain airway patency, gag reflex is lost, no cough stimulus, lower esophageal sphincter tone is reduced.</a:t>
            </a:r>
          </a:p>
          <a:p>
            <a:pPr>
              <a:buFont typeface="Wingdings" pitchFamily="2" charset="2"/>
              <a:buChar char="q"/>
            </a:pPr>
            <a:r>
              <a:rPr lang="en-US" sz="3200" dirty="0">
                <a:solidFill>
                  <a:srgbClr val="7030A0"/>
                </a:solidFill>
                <a:latin typeface="Times New Roman" pitchFamily="18" charset="0"/>
                <a:cs typeface="Times New Roman" pitchFamily="18" charset="0"/>
              </a:rPr>
              <a:t>Hypothermia, nausea and vomiting.</a:t>
            </a:r>
          </a:p>
        </p:txBody>
      </p:sp>
    </p:spTree>
    <p:extLst>
      <p:ext uri="{BB962C8B-B14F-4D97-AF65-F5344CB8AC3E}">
        <p14:creationId xmlns:p14="http://schemas.microsoft.com/office/powerpoint/2010/main" val="1905982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A875E-6FFF-4F89-B9F0-DDDBF097C6F2}"/>
              </a:ext>
            </a:extLst>
          </p:cNvPr>
          <p:cNvSpPr>
            <a:spLocks noGrp="1"/>
          </p:cNvSpPr>
          <p:nvPr>
            <p:ph type="title"/>
          </p:nvPr>
        </p:nvSpPr>
        <p:spPr>
          <a:xfrm>
            <a:off x="214313" y="-1"/>
            <a:ext cx="11758612" cy="957263"/>
          </a:xfrm>
        </p:spPr>
        <p:txBody>
          <a:bodyPr>
            <a:noAutofit/>
          </a:bodyPr>
          <a:lstStyle/>
          <a:p>
            <a:pPr lvl="0">
              <a:spcBef>
                <a:spcPts val="1000"/>
              </a:spcBef>
            </a:pPr>
            <a:r>
              <a:rPr lang="en-US" b="1" dirty="0" smtClean="0">
                <a:solidFill>
                  <a:srgbClr val="FF0000"/>
                </a:solidFill>
                <a:latin typeface="Times New Roman" pitchFamily="18" charset="0"/>
                <a:ea typeface="+mn-ea"/>
                <a:cs typeface="Times New Roman" pitchFamily="18" charset="0"/>
              </a:rPr>
              <a:t/>
            </a:r>
            <a:br>
              <a:rPr lang="en-US" b="1" dirty="0" smtClean="0">
                <a:solidFill>
                  <a:srgbClr val="FF0000"/>
                </a:solidFill>
                <a:latin typeface="Times New Roman" pitchFamily="18" charset="0"/>
                <a:ea typeface="+mn-ea"/>
                <a:cs typeface="Times New Roman" pitchFamily="18" charset="0"/>
              </a:rPr>
            </a:br>
            <a:r>
              <a:rPr lang="en-US" b="1" dirty="0" smtClean="0">
                <a:solidFill>
                  <a:srgbClr val="FF0000"/>
                </a:solidFill>
                <a:latin typeface="Times New Roman" pitchFamily="18" charset="0"/>
                <a:ea typeface="+mn-ea"/>
                <a:cs typeface="Times New Roman" pitchFamily="18" charset="0"/>
              </a:rPr>
              <a:t>Other Emergence </a:t>
            </a:r>
            <a:r>
              <a:rPr lang="en-US" b="1" dirty="0">
                <a:solidFill>
                  <a:srgbClr val="FF0000"/>
                </a:solidFill>
                <a:latin typeface="Times New Roman" pitchFamily="18" charset="0"/>
                <a:ea typeface="+mn-ea"/>
                <a:cs typeface="Times New Roman" pitchFamily="18" charset="0"/>
              </a:rPr>
              <a:t>Postoperative effects</a:t>
            </a:r>
            <a:br>
              <a:rPr lang="en-US" b="1" dirty="0">
                <a:solidFill>
                  <a:srgbClr val="FF0000"/>
                </a:solidFill>
                <a:latin typeface="Times New Roman" pitchFamily="18" charset="0"/>
                <a:ea typeface="+mn-ea"/>
                <a:cs typeface="Times New Roman" pitchFamily="18" charset="0"/>
              </a:rPr>
            </a:br>
            <a:endParaRPr lang="en-US" sz="66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D79CDD5-0440-4D4A-A4F6-FDC37631EF4A}"/>
              </a:ext>
            </a:extLst>
          </p:cNvPr>
          <p:cNvSpPr>
            <a:spLocks noGrp="1"/>
          </p:cNvSpPr>
          <p:nvPr>
            <p:ph idx="1"/>
          </p:nvPr>
        </p:nvSpPr>
        <p:spPr>
          <a:xfrm>
            <a:off x="128589" y="928688"/>
            <a:ext cx="11958636" cy="5929312"/>
          </a:xfrm>
        </p:spPr>
        <p:txBody>
          <a:bodyPr>
            <a:normAutofit fontScale="92500" lnSpcReduction="10000"/>
          </a:bodyPr>
          <a:lstStyle/>
          <a:p>
            <a:pPr>
              <a:buFont typeface="Wingdings" pitchFamily="2" charset="2"/>
              <a:buChar char="q"/>
            </a:pPr>
            <a:r>
              <a:rPr lang="en-US" sz="3200" dirty="0">
                <a:solidFill>
                  <a:srgbClr val="7030A0"/>
                </a:solidFill>
                <a:latin typeface="Times New Roman" pitchFamily="18" charset="0"/>
                <a:cs typeface="Times New Roman" pitchFamily="18" charset="0"/>
              </a:rPr>
              <a:t>Hypotension and tachycardia,</a:t>
            </a:r>
          </a:p>
          <a:p>
            <a:pPr>
              <a:buFont typeface="Wingdings" pitchFamily="2" charset="2"/>
              <a:buChar char="q"/>
            </a:pPr>
            <a:r>
              <a:rPr lang="en-US" sz="3200" dirty="0">
                <a:solidFill>
                  <a:srgbClr val="7030A0"/>
                </a:solidFill>
                <a:latin typeface="Times New Roman" pitchFamily="18" charset="0"/>
                <a:cs typeface="Times New Roman" pitchFamily="18" charset="0"/>
              </a:rPr>
              <a:t> myocardial ischemia,</a:t>
            </a:r>
          </a:p>
          <a:p>
            <a:pPr>
              <a:buFont typeface="Wingdings" pitchFamily="2" charset="2"/>
              <a:buChar char="q"/>
            </a:pPr>
            <a:r>
              <a:rPr lang="en-US" sz="3200" dirty="0">
                <a:solidFill>
                  <a:srgbClr val="7030A0"/>
                </a:solidFill>
                <a:latin typeface="Times New Roman" pitchFamily="18" charset="0"/>
                <a:cs typeface="Times New Roman" pitchFamily="18" charset="0"/>
              </a:rPr>
              <a:t> post anesthesia shivering, (give small dose of </a:t>
            </a:r>
            <a:r>
              <a:rPr lang="en-US" sz="3200" b="1" dirty="0">
                <a:solidFill>
                  <a:srgbClr val="7030A0"/>
                </a:solidFill>
                <a:latin typeface="Times New Roman" pitchFamily="18" charset="0"/>
                <a:cs typeface="Times New Roman" pitchFamily="18" charset="0"/>
              </a:rPr>
              <a:t>meperidine </a:t>
            </a:r>
            <a:r>
              <a:rPr lang="en-US" sz="3200" dirty="0">
                <a:solidFill>
                  <a:srgbClr val="7030A0"/>
                </a:solidFill>
                <a:latin typeface="Times New Roman" pitchFamily="18" charset="0"/>
                <a:cs typeface="Times New Roman" pitchFamily="18" charset="0"/>
              </a:rPr>
              <a:t>12 mg lowers the shivering triggers temperature.</a:t>
            </a:r>
          </a:p>
          <a:p>
            <a:pPr>
              <a:buFont typeface="Wingdings" pitchFamily="2" charset="2"/>
              <a:buChar char="q"/>
            </a:pPr>
            <a:r>
              <a:rPr lang="en-US" sz="3200" dirty="0">
                <a:solidFill>
                  <a:srgbClr val="7030A0"/>
                </a:solidFill>
                <a:latin typeface="Times New Roman" pitchFamily="18" charset="0"/>
                <a:cs typeface="Times New Roman" pitchFamily="18" charset="0"/>
              </a:rPr>
              <a:t>Airway obstruction</a:t>
            </a:r>
          </a:p>
          <a:p>
            <a:pPr>
              <a:buFont typeface="Wingdings" pitchFamily="2" charset="2"/>
              <a:buChar char="q"/>
            </a:pPr>
            <a:r>
              <a:rPr lang="en-US" sz="3200" dirty="0">
                <a:solidFill>
                  <a:srgbClr val="7030A0"/>
                </a:solidFill>
                <a:latin typeface="Times New Roman" pitchFamily="18" charset="0"/>
                <a:cs typeface="Times New Roman" pitchFamily="18" charset="0"/>
              </a:rPr>
              <a:t>Respiratory suppression</a:t>
            </a:r>
          </a:p>
          <a:p>
            <a:pPr>
              <a:buFont typeface="Wingdings" pitchFamily="2" charset="2"/>
              <a:buChar char="q"/>
            </a:pPr>
            <a:r>
              <a:rPr lang="en-US" sz="3200" dirty="0">
                <a:solidFill>
                  <a:srgbClr val="7030A0"/>
                </a:solidFill>
                <a:latin typeface="Times New Roman" pitchFamily="18" charset="0"/>
                <a:cs typeface="Times New Roman" pitchFamily="18" charset="0"/>
              </a:rPr>
              <a:t>Hypoxemia may occur</a:t>
            </a:r>
          </a:p>
          <a:p>
            <a:pPr>
              <a:buFont typeface="Wingdings" pitchFamily="2" charset="2"/>
              <a:buChar char="q"/>
            </a:pPr>
            <a:r>
              <a:rPr lang="en-US" sz="3200" dirty="0">
                <a:solidFill>
                  <a:srgbClr val="7030A0"/>
                </a:solidFill>
                <a:latin typeface="Times New Roman" pitchFamily="18" charset="0"/>
                <a:cs typeface="Times New Roman" pitchFamily="18" charset="0"/>
              </a:rPr>
              <a:t>Negative pressure pulmonary edema may occur due to strong inspiratory efforts against a closed glottis </a:t>
            </a:r>
          </a:p>
          <a:p>
            <a:pPr>
              <a:buFont typeface="Wingdings" pitchFamily="2" charset="2"/>
              <a:buChar char="q"/>
            </a:pPr>
            <a:r>
              <a:rPr lang="en-US" sz="3200" dirty="0">
                <a:solidFill>
                  <a:srgbClr val="7030A0"/>
                </a:solidFill>
                <a:latin typeface="Times New Roman" pitchFamily="18" charset="0"/>
                <a:cs typeface="Times New Roman" pitchFamily="18" charset="0"/>
              </a:rPr>
              <a:t>pain control can be complicated</a:t>
            </a:r>
          </a:p>
          <a:p>
            <a:pPr>
              <a:buFont typeface="Wingdings" pitchFamily="2" charset="2"/>
              <a:buChar char="q"/>
            </a:pPr>
            <a:r>
              <a:rPr lang="en-US" sz="3200" dirty="0">
                <a:solidFill>
                  <a:srgbClr val="7030A0"/>
                </a:solidFill>
                <a:latin typeface="Times New Roman" pitchFamily="18" charset="0"/>
                <a:cs typeface="Times New Roman" pitchFamily="18" charset="0"/>
              </a:rPr>
              <a:t>These emergence phenomena can be greatly reduced when opioids are employed as part of the intraoperative regimen</a:t>
            </a:r>
          </a:p>
          <a:p>
            <a:endParaRPr lang="en-US" dirty="0"/>
          </a:p>
        </p:txBody>
      </p:sp>
    </p:spTree>
    <p:extLst>
      <p:ext uri="{BB962C8B-B14F-4D97-AF65-F5344CB8AC3E}">
        <p14:creationId xmlns:p14="http://schemas.microsoft.com/office/powerpoint/2010/main" val="34547320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28D31-C6DB-4D2B-A3FB-0383537547E8}"/>
              </a:ext>
            </a:extLst>
          </p:cNvPr>
          <p:cNvSpPr>
            <a:spLocks noGrp="1"/>
          </p:cNvSpPr>
          <p:nvPr>
            <p:ph type="title"/>
          </p:nvPr>
        </p:nvSpPr>
        <p:spPr>
          <a:xfrm>
            <a:off x="128588" y="1"/>
            <a:ext cx="11944350" cy="1690688"/>
          </a:xfrm>
        </p:spPr>
        <p:txBody>
          <a:bodyPr/>
          <a:lstStyle/>
          <a:p>
            <a:r>
              <a:rPr lang="en-US" b="1" dirty="0">
                <a:solidFill>
                  <a:srgbClr val="FF0000"/>
                </a:solidFill>
                <a:latin typeface="Times New Roman" pitchFamily="18" charset="0"/>
                <a:cs typeface="Times New Roman" pitchFamily="18" charset="0"/>
              </a:rPr>
              <a:t>Factors to consider when choosing the route of drug administration</a:t>
            </a:r>
          </a:p>
        </p:txBody>
      </p:sp>
      <p:sp>
        <p:nvSpPr>
          <p:cNvPr id="3" name="Content Placeholder 2">
            <a:extLst>
              <a:ext uri="{FF2B5EF4-FFF2-40B4-BE49-F238E27FC236}">
                <a16:creationId xmlns="" xmlns:a16="http://schemas.microsoft.com/office/drawing/2014/main" id="{8E1269E4-09BD-480E-8824-94741A5AC63D}"/>
              </a:ext>
            </a:extLst>
          </p:cNvPr>
          <p:cNvSpPr>
            <a:spLocks noGrp="1"/>
          </p:cNvSpPr>
          <p:nvPr>
            <p:ph idx="1"/>
          </p:nvPr>
        </p:nvSpPr>
        <p:spPr>
          <a:xfrm>
            <a:off x="0" y="1825625"/>
            <a:ext cx="12015788" cy="5032375"/>
          </a:xfrm>
        </p:spPr>
        <p:txBody>
          <a:bodyPr>
            <a:normAutofit/>
          </a:bodyPr>
          <a:lstStyle/>
          <a:p>
            <a:pPr marL="514350" indent="-514350">
              <a:buFont typeface="+mj-lt"/>
              <a:buAutoNum type="arabicPeriod"/>
            </a:pPr>
            <a:r>
              <a:rPr lang="en-US" sz="3200" dirty="0">
                <a:solidFill>
                  <a:srgbClr val="7030A0"/>
                </a:solidFill>
                <a:latin typeface="Times New Roman" pitchFamily="18" charset="0"/>
                <a:cs typeface="Times New Roman" pitchFamily="18" charset="0"/>
              </a:rPr>
              <a:t>The time at which the effect of the drug is required.</a:t>
            </a:r>
          </a:p>
          <a:p>
            <a:pPr marL="514350" indent="-514350">
              <a:buFont typeface="+mj-lt"/>
              <a:buAutoNum type="arabicPeriod"/>
            </a:pPr>
            <a:r>
              <a:rPr lang="en-US" sz="3200" dirty="0">
                <a:solidFill>
                  <a:srgbClr val="7030A0"/>
                </a:solidFill>
                <a:latin typeface="Times New Roman" pitchFamily="18" charset="0"/>
                <a:cs typeface="Times New Roman" pitchFamily="18" charset="0"/>
              </a:rPr>
              <a:t>The method most suitable for the drug required.</a:t>
            </a:r>
          </a:p>
          <a:p>
            <a:pPr marL="514350" indent="-514350">
              <a:buFont typeface="+mj-lt"/>
              <a:buAutoNum type="arabicPeriod"/>
            </a:pPr>
            <a:r>
              <a:rPr lang="en-US" sz="3200" dirty="0">
                <a:solidFill>
                  <a:srgbClr val="7030A0"/>
                </a:solidFill>
                <a:latin typeface="Times New Roman" pitchFamily="18" charset="0"/>
                <a:cs typeface="Times New Roman" pitchFamily="18" charset="0"/>
              </a:rPr>
              <a:t>The site of drug action.</a:t>
            </a:r>
          </a:p>
          <a:p>
            <a:pPr marL="514350" indent="-514350">
              <a:buFont typeface="+mj-lt"/>
              <a:buAutoNum type="arabicPeriod"/>
            </a:pPr>
            <a:r>
              <a:rPr lang="en-US" sz="3200" dirty="0">
                <a:solidFill>
                  <a:srgbClr val="7030A0"/>
                </a:solidFill>
                <a:latin typeface="Times New Roman" pitchFamily="18" charset="0"/>
                <a:cs typeface="Times New Roman" pitchFamily="18" charset="0"/>
              </a:rPr>
              <a:t>Patients status whether conscious or unconscious.</a:t>
            </a:r>
          </a:p>
          <a:p>
            <a:pPr marL="514350" indent="-514350">
              <a:buFont typeface="+mj-lt"/>
              <a:buAutoNum type="arabicPeriod"/>
            </a:pPr>
            <a:r>
              <a:rPr lang="en-US" sz="3200" dirty="0">
                <a:solidFill>
                  <a:srgbClr val="7030A0"/>
                </a:solidFill>
                <a:latin typeface="Times New Roman" pitchFamily="18" charset="0"/>
                <a:cs typeface="Times New Roman" pitchFamily="18" charset="0"/>
              </a:rPr>
              <a:t>Desire off the patient.</a:t>
            </a:r>
          </a:p>
        </p:txBody>
      </p:sp>
    </p:spTree>
    <p:extLst>
      <p:ext uri="{BB962C8B-B14F-4D97-AF65-F5344CB8AC3E}">
        <p14:creationId xmlns:p14="http://schemas.microsoft.com/office/powerpoint/2010/main" val="14351410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4F83C-DF66-42C6-BB87-C96592FD5AF7}"/>
              </a:ext>
            </a:extLst>
          </p:cNvPr>
          <p:cNvSpPr>
            <a:spLocks noGrp="1"/>
          </p:cNvSpPr>
          <p:nvPr>
            <p:ph type="title"/>
          </p:nvPr>
        </p:nvSpPr>
        <p:spPr>
          <a:xfrm>
            <a:off x="228600" y="1"/>
            <a:ext cx="11125199" cy="1214437"/>
          </a:xfrm>
        </p:spPr>
        <p:txBody>
          <a:bodyPr>
            <a:normAutofit/>
          </a:bodyPr>
          <a:lstStyle/>
          <a:p>
            <a:r>
              <a:rPr lang="en-US" sz="4800" dirty="0"/>
              <a:t>    </a:t>
            </a:r>
            <a:r>
              <a:rPr lang="en-US" sz="4800" b="1" dirty="0" smtClean="0">
                <a:solidFill>
                  <a:srgbClr val="FF0000"/>
                </a:solidFill>
                <a:latin typeface="Times New Roman" pitchFamily="18" charset="0"/>
                <a:cs typeface="Times New Roman" pitchFamily="18" charset="0"/>
              </a:rPr>
              <a:t>CVS</a:t>
            </a:r>
            <a:r>
              <a:rPr lang="en-US" sz="4800" b="1" dirty="0">
                <a:solidFill>
                  <a:srgbClr val="FF0000"/>
                </a:solidFill>
                <a:latin typeface="Times New Roman" pitchFamily="18" charset="0"/>
                <a:cs typeface="Times New Roman" pitchFamily="18" charset="0"/>
              </a:rPr>
              <a:t>: DIURETICS</a:t>
            </a:r>
          </a:p>
        </p:txBody>
      </p:sp>
      <p:sp>
        <p:nvSpPr>
          <p:cNvPr id="3" name="Content Placeholder 2">
            <a:extLst>
              <a:ext uri="{FF2B5EF4-FFF2-40B4-BE49-F238E27FC236}">
                <a16:creationId xmlns="" xmlns:a16="http://schemas.microsoft.com/office/drawing/2014/main" id="{DEEB22D7-F13B-4B24-99F9-65CA6FC43413}"/>
              </a:ext>
            </a:extLst>
          </p:cNvPr>
          <p:cNvSpPr>
            <a:spLocks noGrp="1"/>
          </p:cNvSpPr>
          <p:nvPr>
            <p:ph idx="1"/>
          </p:nvPr>
        </p:nvSpPr>
        <p:spPr>
          <a:xfrm>
            <a:off x="142875" y="1128712"/>
            <a:ext cx="11915775" cy="5614987"/>
          </a:xfrm>
        </p:spPr>
        <p:txBody>
          <a:bodyPr/>
          <a:lstStyle/>
          <a:p>
            <a:endParaRPr lang="en-US" dirty="0" smtClean="0"/>
          </a:p>
          <a:p>
            <a:pPr>
              <a:buFont typeface="Wingdings" pitchFamily="2" charset="2"/>
              <a:buChar char="q"/>
            </a:pPr>
            <a:r>
              <a:rPr lang="en-US" sz="3200" dirty="0" smtClean="0">
                <a:solidFill>
                  <a:srgbClr val="7030A0"/>
                </a:solidFill>
                <a:latin typeface="Times New Roman" pitchFamily="18" charset="0"/>
                <a:cs typeface="Times New Roman" pitchFamily="18" charset="0"/>
              </a:rPr>
              <a:t>Diuretics </a:t>
            </a:r>
            <a:r>
              <a:rPr lang="en-US" sz="3200" dirty="0">
                <a:solidFill>
                  <a:srgbClr val="7030A0"/>
                </a:solidFill>
                <a:latin typeface="Times New Roman" pitchFamily="18" charset="0"/>
                <a:cs typeface="Times New Roman" pitchFamily="18" charset="0"/>
              </a:rPr>
              <a:t>are drugs that increase the rate of urine flow; clinically useful diuretics also increase the rate of excretion of sodium and accompanying anion chloride.</a:t>
            </a:r>
          </a:p>
          <a:p>
            <a:pPr>
              <a:buFont typeface="Wingdings" pitchFamily="2" charset="2"/>
              <a:buChar char="q"/>
            </a:pPr>
            <a:r>
              <a:rPr lang="en-US" sz="3200" dirty="0">
                <a:solidFill>
                  <a:srgbClr val="7030A0"/>
                </a:solidFill>
                <a:latin typeface="Times New Roman" pitchFamily="18" charset="0"/>
                <a:cs typeface="Times New Roman" pitchFamily="18" charset="0"/>
              </a:rPr>
              <a:t>Most clinical application of diuretics aim to reduce extracellular fluid volume by decreasing total sodium chloride volume.</a:t>
            </a:r>
          </a:p>
          <a:p>
            <a:pPr>
              <a:buFont typeface="Wingdings" pitchFamily="2" charset="2"/>
              <a:buChar char="q"/>
            </a:pPr>
            <a:r>
              <a:rPr lang="en-US" sz="3200" dirty="0">
                <a:solidFill>
                  <a:srgbClr val="7030A0"/>
                </a:solidFill>
                <a:latin typeface="Times New Roman" pitchFamily="18" charset="0"/>
                <a:cs typeface="Times New Roman" pitchFamily="18" charset="0"/>
              </a:rPr>
              <a:t>diuretics alter excretion of sodium and also may modify handling   of other cations(potassium, hydrogen and magnesium)  anions (chloride, bicarbonate, hydrogen phosphate ), and uric </a:t>
            </a:r>
            <a:r>
              <a:rPr lang="en-US" sz="3200" dirty="0" smtClean="0">
                <a:solidFill>
                  <a:srgbClr val="7030A0"/>
                </a:solidFill>
                <a:latin typeface="Times New Roman" pitchFamily="18" charset="0"/>
                <a:cs typeface="Times New Roman" pitchFamily="18" charset="0"/>
              </a:rPr>
              <a:t>acid. </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9620861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61053-5304-4A3B-BE79-5BD109BCF22B}"/>
              </a:ext>
            </a:extLst>
          </p:cNvPr>
          <p:cNvSpPr>
            <a:spLocks noGrp="1"/>
          </p:cNvSpPr>
          <p:nvPr>
            <p:ph type="title"/>
          </p:nvPr>
        </p:nvSpPr>
        <p:spPr>
          <a:xfrm>
            <a:off x="171449" y="100013"/>
            <a:ext cx="11872913" cy="957262"/>
          </a:xfrm>
        </p:spPr>
        <p:txBody>
          <a:bodyPr>
            <a:normAutofit/>
          </a:bodyPr>
          <a:lstStyle/>
          <a:p>
            <a:r>
              <a:rPr lang="en-US" sz="4800" b="1" dirty="0">
                <a:solidFill>
                  <a:srgbClr val="FF0000"/>
                </a:solidFill>
                <a:latin typeface="Times New Roman" pitchFamily="18" charset="0"/>
                <a:cs typeface="Times New Roman" pitchFamily="18" charset="0"/>
              </a:rPr>
              <a:t>Clinical P</a:t>
            </a:r>
            <a:r>
              <a:rPr lang="en-US" sz="4800" b="1" dirty="0" smtClean="0">
                <a:solidFill>
                  <a:srgbClr val="FF0000"/>
                </a:solidFill>
                <a:latin typeface="Times New Roman" pitchFamily="18" charset="0"/>
                <a:cs typeface="Times New Roman" pitchFamily="18" charset="0"/>
              </a:rPr>
              <a:t>harmacology </a:t>
            </a:r>
            <a:r>
              <a:rPr lang="en-US" sz="4800" b="1" dirty="0">
                <a:solidFill>
                  <a:srgbClr val="FF0000"/>
                </a:solidFill>
                <a:latin typeface="Times New Roman" pitchFamily="18" charset="0"/>
                <a:cs typeface="Times New Roman" pitchFamily="18" charset="0"/>
              </a:rPr>
              <a:t>of </a:t>
            </a:r>
            <a:r>
              <a:rPr lang="en-US" sz="4800" b="1" dirty="0" smtClean="0">
                <a:solidFill>
                  <a:srgbClr val="FF0000"/>
                </a:solidFill>
                <a:latin typeface="Times New Roman" pitchFamily="18" charset="0"/>
                <a:cs typeface="Times New Roman" pitchFamily="18" charset="0"/>
              </a:rPr>
              <a:t>Diuretics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DBA8BC7-5712-4ED7-850E-85A80438DB9D}"/>
              </a:ext>
            </a:extLst>
          </p:cNvPr>
          <p:cNvSpPr>
            <a:spLocks noGrp="1"/>
          </p:cNvSpPr>
          <p:nvPr>
            <p:ph idx="1"/>
          </p:nvPr>
        </p:nvSpPr>
        <p:spPr>
          <a:xfrm>
            <a:off x="114300" y="1071564"/>
            <a:ext cx="11972925" cy="5672136"/>
          </a:xfrm>
        </p:spPr>
        <p:txBody>
          <a:bodyPr>
            <a:noAutofit/>
          </a:bodyPr>
          <a:lstStyle/>
          <a:p>
            <a:pPr>
              <a:buFont typeface="Wingdings" pitchFamily="2" charset="2"/>
              <a:buChar char="v"/>
            </a:pPr>
            <a:r>
              <a:rPr lang="en-US" sz="3200" b="1" dirty="0">
                <a:solidFill>
                  <a:srgbClr val="7030A0"/>
                </a:solidFill>
                <a:latin typeface="Times New Roman" pitchFamily="18" charset="0"/>
                <a:cs typeface="Times New Roman" pitchFamily="18" charset="0"/>
              </a:rPr>
              <a:t>Edematous </a:t>
            </a:r>
            <a:r>
              <a:rPr lang="en-US" sz="3200" dirty="0">
                <a:solidFill>
                  <a:srgbClr val="7030A0"/>
                </a:solidFill>
                <a:latin typeface="Times New Roman" pitchFamily="18" charset="0"/>
                <a:cs typeface="Times New Roman" pitchFamily="18" charset="0"/>
              </a:rPr>
              <a:t>state :in heart failure, kidney disease and in renal failure.</a:t>
            </a:r>
          </a:p>
          <a:p>
            <a:pPr>
              <a:buFont typeface="Wingdings" pitchFamily="2" charset="2"/>
              <a:buChar char="v"/>
            </a:pPr>
            <a:r>
              <a:rPr lang="en-US" sz="3200" b="1" dirty="0">
                <a:solidFill>
                  <a:srgbClr val="7030A0"/>
                </a:solidFill>
                <a:latin typeface="Times New Roman" pitchFamily="18" charset="0"/>
                <a:cs typeface="Times New Roman" pitchFamily="18" charset="0"/>
              </a:rPr>
              <a:t>Non edematous state : </a:t>
            </a:r>
            <a:r>
              <a:rPr lang="en-US" sz="3200" dirty="0">
                <a:solidFill>
                  <a:srgbClr val="7030A0"/>
                </a:solidFill>
                <a:latin typeface="Times New Roman" pitchFamily="18" charset="0"/>
                <a:cs typeface="Times New Roman" pitchFamily="18" charset="0"/>
              </a:rPr>
              <a:t>in hypertension, nephrolithiasis </a:t>
            </a:r>
            <a:r>
              <a:rPr lang="en-US" sz="3200" dirty="0" err="1">
                <a:solidFill>
                  <a:srgbClr val="7030A0"/>
                </a:solidFill>
                <a:latin typeface="Times New Roman" pitchFamily="18" charset="0"/>
                <a:cs typeface="Times New Roman" pitchFamily="18" charset="0"/>
              </a:rPr>
              <a:t>hypercalcemia</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marL="0" indent="0">
              <a:buNone/>
            </a:pPr>
            <a:r>
              <a:rPr lang="en-US" sz="4000" b="1" dirty="0" smtClean="0">
                <a:solidFill>
                  <a:srgbClr val="7030A0"/>
                </a:solidFill>
                <a:latin typeface="Times New Roman" pitchFamily="18" charset="0"/>
                <a:cs typeface="Times New Roman" pitchFamily="18" charset="0"/>
              </a:rPr>
              <a:t>	</a:t>
            </a:r>
            <a:r>
              <a:rPr lang="en-US" sz="4400" b="1" dirty="0" smtClean="0">
                <a:solidFill>
                  <a:srgbClr val="00B050"/>
                </a:solidFill>
                <a:latin typeface="Times New Roman" pitchFamily="18" charset="0"/>
                <a:cs typeface="Times New Roman" pitchFamily="18" charset="0"/>
              </a:rPr>
              <a:t>Classification </a:t>
            </a:r>
            <a:r>
              <a:rPr lang="en-US" sz="4400" b="1" dirty="0">
                <a:solidFill>
                  <a:srgbClr val="00B050"/>
                </a:solidFill>
                <a:latin typeface="Times New Roman" pitchFamily="18" charset="0"/>
                <a:cs typeface="Times New Roman" pitchFamily="18" charset="0"/>
              </a:rPr>
              <a:t>of diuretics</a:t>
            </a:r>
          </a:p>
          <a:p>
            <a:pPr>
              <a:buFont typeface="Wingdings" panose="05000000000000000000" pitchFamily="2" charset="2"/>
              <a:buChar char="Ø"/>
            </a:pPr>
            <a:r>
              <a:rPr lang="en-US" sz="3200" i="1" dirty="0">
                <a:solidFill>
                  <a:srgbClr val="00B0F0"/>
                </a:solidFill>
                <a:latin typeface="Times New Roman" pitchFamily="18" charset="0"/>
                <a:cs typeface="Times New Roman" pitchFamily="18" charset="0"/>
              </a:rPr>
              <a:t>Loop </a:t>
            </a:r>
            <a:r>
              <a:rPr lang="en-US" sz="3200" i="1" dirty="0" smtClean="0">
                <a:solidFill>
                  <a:srgbClr val="00B0F0"/>
                </a:solidFill>
                <a:latin typeface="Times New Roman" pitchFamily="18" charset="0"/>
                <a:cs typeface="Times New Roman" pitchFamily="18" charset="0"/>
              </a:rPr>
              <a:t>Diuretics </a:t>
            </a:r>
            <a:r>
              <a:rPr lang="en-US" sz="3200" dirty="0">
                <a:solidFill>
                  <a:srgbClr val="7030A0"/>
                </a:solidFill>
                <a:latin typeface="Times New Roman" pitchFamily="18" charset="0"/>
                <a:cs typeface="Times New Roman" pitchFamily="18" charset="0"/>
              </a:rPr>
              <a:t>: furosemide</a:t>
            </a:r>
          </a:p>
          <a:p>
            <a:pPr>
              <a:buFont typeface="Wingdings" panose="05000000000000000000" pitchFamily="2" charset="2"/>
              <a:buChar char="Ø"/>
            </a:pPr>
            <a:r>
              <a:rPr lang="en-US" sz="3200" i="1" dirty="0">
                <a:solidFill>
                  <a:srgbClr val="00B0F0"/>
                </a:solidFill>
                <a:latin typeface="Times New Roman" pitchFamily="18" charset="0"/>
                <a:cs typeface="Times New Roman" pitchFamily="18" charset="0"/>
              </a:rPr>
              <a:t>Thiazide </a:t>
            </a:r>
            <a:r>
              <a:rPr lang="en-US" sz="3200" i="1" dirty="0" smtClean="0">
                <a:solidFill>
                  <a:srgbClr val="00B0F0"/>
                </a:solidFill>
                <a:latin typeface="Times New Roman" pitchFamily="18" charset="0"/>
                <a:cs typeface="Times New Roman" pitchFamily="18" charset="0"/>
              </a:rPr>
              <a:t>Diuretics</a:t>
            </a:r>
            <a:r>
              <a:rPr lang="en-US" sz="3200" dirty="0">
                <a:solidFill>
                  <a:srgbClr val="7030A0"/>
                </a:solidFill>
                <a:latin typeface="Times New Roman" pitchFamily="18" charset="0"/>
                <a:cs typeface="Times New Roman" pitchFamily="18" charset="0"/>
              </a:rPr>
              <a:t>: hydrochlorothiazide</a:t>
            </a:r>
          </a:p>
          <a:p>
            <a:pPr>
              <a:buFont typeface="Wingdings" panose="05000000000000000000" pitchFamily="2" charset="2"/>
              <a:buChar char="Ø"/>
            </a:pPr>
            <a:r>
              <a:rPr lang="en-US" sz="3200" i="1" dirty="0">
                <a:solidFill>
                  <a:srgbClr val="00B0F0"/>
                </a:solidFill>
                <a:latin typeface="Times New Roman" pitchFamily="18" charset="0"/>
                <a:cs typeface="Times New Roman" pitchFamily="18" charset="0"/>
              </a:rPr>
              <a:t>Potassium </a:t>
            </a:r>
            <a:r>
              <a:rPr lang="en-US" sz="3200" i="1" dirty="0" smtClean="0">
                <a:solidFill>
                  <a:srgbClr val="00B0F0"/>
                </a:solidFill>
                <a:latin typeface="Times New Roman" pitchFamily="18" charset="0"/>
                <a:cs typeface="Times New Roman" pitchFamily="18" charset="0"/>
              </a:rPr>
              <a:t>Sparing </a:t>
            </a:r>
            <a:r>
              <a:rPr lang="en-US" sz="3200" i="1" dirty="0">
                <a:solidFill>
                  <a:srgbClr val="00B0F0"/>
                </a:solidFill>
                <a:latin typeface="Times New Roman" pitchFamily="18" charset="0"/>
                <a:cs typeface="Times New Roman" pitchFamily="18" charset="0"/>
              </a:rPr>
              <a:t>diuretics</a:t>
            </a:r>
            <a:r>
              <a:rPr lang="en-US" sz="3200" dirty="0">
                <a:solidFill>
                  <a:srgbClr val="7030A0"/>
                </a:solidFill>
                <a:latin typeface="Times New Roman" pitchFamily="18" charset="0"/>
                <a:cs typeface="Times New Roman" pitchFamily="18" charset="0"/>
              </a:rPr>
              <a:t>: spironolactone</a:t>
            </a:r>
          </a:p>
          <a:p>
            <a:pPr>
              <a:buFont typeface="Wingdings" panose="05000000000000000000" pitchFamily="2" charset="2"/>
              <a:buChar char="Ø"/>
            </a:pPr>
            <a:r>
              <a:rPr lang="en-US" sz="3200" i="1" dirty="0">
                <a:solidFill>
                  <a:srgbClr val="00B0F0"/>
                </a:solidFill>
                <a:latin typeface="Times New Roman" pitchFamily="18" charset="0"/>
                <a:cs typeface="Times New Roman" pitchFamily="18" charset="0"/>
              </a:rPr>
              <a:t>Osmotic </a:t>
            </a:r>
            <a:r>
              <a:rPr lang="en-US" sz="3200" i="1" dirty="0" smtClean="0">
                <a:solidFill>
                  <a:srgbClr val="00B0F0"/>
                </a:solidFill>
                <a:latin typeface="Times New Roman" pitchFamily="18" charset="0"/>
                <a:cs typeface="Times New Roman" pitchFamily="18" charset="0"/>
              </a:rPr>
              <a:t>Diuretic</a:t>
            </a:r>
            <a:r>
              <a:rPr lang="en-US" sz="3200" dirty="0">
                <a:solidFill>
                  <a:srgbClr val="7030A0"/>
                </a:solidFill>
                <a:latin typeface="Times New Roman" pitchFamily="18" charset="0"/>
                <a:cs typeface="Times New Roman" pitchFamily="18" charset="0"/>
              </a:rPr>
              <a:t>: mannitol</a:t>
            </a:r>
          </a:p>
          <a:p>
            <a:pPr>
              <a:buFont typeface="Wingdings" panose="05000000000000000000" pitchFamily="2" charset="2"/>
              <a:buChar char="Ø"/>
            </a:pPr>
            <a:r>
              <a:rPr lang="en-US" sz="3200" i="1" dirty="0">
                <a:solidFill>
                  <a:srgbClr val="00B0F0"/>
                </a:solidFill>
                <a:latin typeface="Times New Roman" pitchFamily="18" charset="0"/>
                <a:cs typeface="Times New Roman" pitchFamily="18" charset="0"/>
              </a:rPr>
              <a:t>Carbonic </a:t>
            </a:r>
            <a:r>
              <a:rPr lang="en-US" sz="3200" i="1" dirty="0" smtClean="0">
                <a:solidFill>
                  <a:srgbClr val="00B0F0"/>
                </a:solidFill>
                <a:latin typeface="Times New Roman" pitchFamily="18" charset="0"/>
                <a:cs typeface="Times New Roman" pitchFamily="18" charset="0"/>
              </a:rPr>
              <a:t>Anhydrase </a:t>
            </a:r>
            <a:r>
              <a:rPr lang="en-US" sz="3200" i="1" dirty="0">
                <a:solidFill>
                  <a:srgbClr val="00B0F0"/>
                </a:solidFill>
                <a:latin typeface="Times New Roman" pitchFamily="18" charset="0"/>
                <a:cs typeface="Times New Roman" pitchFamily="18" charset="0"/>
              </a:rPr>
              <a:t>I</a:t>
            </a:r>
            <a:r>
              <a:rPr lang="en-US" sz="3200" i="1" dirty="0" smtClean="0">
                <a:solidFill>
                  <a:srgbClr val="00B0F0"/>
                </a:solidFill>
                <a:latin typeface="Times New Roman" pitchFamily="18" charset="0"/>
                <a:cs typeface="Times New Roman" pitchFamily="18" charset="0"/>
              </a:rPr>
              <a:t>nhibitors</a:t>
            </a:r>
            <a:r>
              <a:rPr lang="en-US" sz="3200" dirty="0">
                <a:solidFill>
                  <a:srgbClr val="7030A0"/>
                </a:solidFill>
                <a:latin typeface="Times New Roman" pitchFamily="18" charset="0"/>
                <a:cs typeface="Times New Roman" pitchFamily="18" charset="0"/>
              </a:rPr>
              <a:t>: acetazolamide (DIAMOX)</a:t>
            </a:r>
          </a:p>
        </p:txBody>
      </p:sp>
    </p:spTree>
    <p:extLst>
      <p:ext uri="{BB962C8B-B14F-4D97-AF65-F5344CB8AC3E}">
        <p14:creationId xmlns:p14="http://schemas.microsoft.com/office/powerpoint/2010/main" val="36893449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3AA3C55-C815-4420-8DEF-AEFAAA8A0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 y="0"/>
            <a:ext cx="12049125" cy="6858000"/>
          </a:xfrm>
        </p:spPr>
      </p:pic>
    </p:spTree>
    <p:extLst>
      <p:ext uri="{BB962C8B-B14F-4D97-AF65-F5344CB8AC3E}">
        <p14:creationId xmlns:p14="http://schemas.microsoft.com/office/powerpoint/2010/main" val="30705047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0EC1B-78AE-4B71-8A6D-ACC3EAEB53B6}"/>
              </a:ext>
            </a:extLst>
          </p:cNvPr>
          <p:cNvSpPr>
            <a:spLocks noGrp="1"/>
          </p:cNvSpPr>
          <p:nvPr>
            <p:ph type="title"/>
          </p:nvPr>
        </p:nvSpPr>
        <p:spPr>
          <a:xfrm>
            <a:off x="128588" y="0"/>
            <a:ext cx="12063412" cy="957263"/>
          </a:xfrm>
        </p:spPr>
        <p:txBody>
          <a:bodyPr>
            <a:normAutofit/>
          </a:bodyPr>
          <a:lstStyle/>
          <a:p>
            <a:r>
              <a:rPr lang="en-US" sz="5400" b="1" dirty="0">
                <a:solidFill>
                  <a:srgbClr val="FF0000"/>
                </a:solidFill>
                <a:latin typeface="Times New Roman" pitchFamily="18" charset="0"/>
                <a:cs typeface="Times New Roman" pitchFamily="18" charset="0"/>
              </a:rPr>
              <a:t>a)High Ceiling Loop Diuretics</a:t>
            </a:r>
          </a:p>
        </p:txBody>
      </p:sp>
      <p:sp>
        <p:nvSpPr>
          <p:cNvPr id="3" name="Content Placeholder 2">
            <a:extLst>
              <a:ext uri="{FF2B5EF4-FFF2-40B4-BE49-F238E27FC236}">
                <a16:creationId xmlns="" xmlns:a16="http://schemas.microsoft.com/office/drawing/2014/main" id="{866E72B4-DEA4-49B0-BD06-EBAF5FC5F965}"/>
              </a:ext>
            </a:extLst>
          </p:cNvPr>
          <p:cNvSpPr>
            <a:spLocks noGrp="1"/>
          </p:cNvSpPr>
          <p:nvPr>
            <p:ph idx="1"/>
          </p:nvPr>
        </p:nvSpPr>
        <p:spPr>
          <a:xfrm>
            <a:off x="171449" y="1185863"/>
            <a:ext cx="11872913" cy="5543550"/>
          </a:xfrm>
        </p:spPr>
        <p:txBody>
          <a:bodyPr>
            <a:normAutofit lnSpcReduction="10000"/>
          </a:bodyPr>
          <a:lstStyle/>
          <a:p>
            <a:pPr marL="0" indent="0">
              <a:buNone/>
            </a:pPr>
            <a:r>
              <a:rPr lang="en-US" dirty="0"/>
              <a:t> </a:t>
            </a:r>
            <a:r>
              <a:rPr lang="en-US" dirty="0" smtClean="0"/>
              <a:t>		</a:t>
            </a:r>
            <a:r>
              <a:rPr lang="en-US" sz="3200" b="1" i="1" dirty="0" smtClean="0">
                <a:solidFill>
                  <a:srgbClr val="00B0F0"/>
                </a:solidFill>
                <a:latin typeface="Times New Roman" pitchFamily="18" charset="0"/>
                <a:cs typeface="Times New Roman" pitchFamily="18" charset="0"/>
              </a:rPr>
              <a:t>Furosemide </a:t>
            </a:r>
            <a:r>
              <a:rPr lang="en-US" sz="3200" b="1" i="1" dirty="0">
                <a:solidFill>
                  <a:srgbClr val="00B0F0"/>
                </a:solidFill>
                <a:latin typeface="Times New Roman" pitchFamily="18" charset="0"/>
                <a:cs typeface="Times New Roman" pitchFamily="18" charset="0"/>
              </a:rPr>
              <a:t>(Lasix) </a:t>
            </a:r>
          </a:p>
          <a:p>
            <a:pPr marL="0" indent="0">
              <a:buNone/>
            </a:pPr>
            <a:r>
              <a:rPr lang="en-US" sz="3200" dirty="0">
                <a:solidFill>
                  <a:srgbClr val="7030A0"/>
                </a:solidFill>
                <a:latin typeface="Times New Roman" pitchFamily="18" charset="0"/>
                <a:cs typeface="Times New Roman" pitchFamily="18" charset="0"/>
              </a:rPr>
              <a:t>Other Medications: </a:t>
            </a:r>
          </a:p>
          <a:p>
            <a:pPr>
              <a:buFont typeface="Wingdings" pitchFamily="2" charset="2"/>
              <a:buChar char="q"/>
            </a:pPr>
            <a:r>
              <a:rPr lang="en-US" sz="3200" dirty="0">
                <a:solidFill>
                  <a:srgbClr val="7030A0"/>
                </a:solidFill>
                <a:latin typeface="Times New Roman" pitchFamily="18" charset="0"/>
                <a:cs typeface="Times New Roman" pitchFamily="18" charset="0"/>
              </a:rPr>
              <a:t>Ethacrynic acid (Edecrin) </a:t>
            </a:r>
          </a:p>
          <a:p>
            <a:pPr>
              <a:buFont typeface="Wingdings" pitchFamily="2" charset="2"/>
              <a:buChar char="q"/>
            </a:pPr>
            <a:r>
              <a:rPr lang="en-US" sz="3200" dirty="0">
                <a:solidFill>
                  <a:srgbClr val="7030A0"/>
                </a:solidFill>
                <a:latin typeface="Times New Roman" pitchFamily="18" charset="0"/>
                <a:cs typeface="Times New Roman" pitchFamily="18" charset="0"/>
              </a:rPr>
              <a:t> Bumetanide (Bumex) </a:t>
            </a:r>
          </a:p>
          <a:p>
            <a:pPr>
              <a:buFont typeface="Wingdings" pitchFamily="2" charset="2"/>
              <a:buChar char="q"/>
            </a:pPr>
            <a:r>
              <a:rPr lang="en-US" sz="3200" dirty="0">
                <a:solidFill>
                  <a:srgbClr val="7030A0"/>
                </a:solidFill>
                <a:latin typeface="Times New Roman" pitchFamily="18" charset="0"/>
                <a:cs typeface="Times New Roman" pitchFamily="18" charset="0"/>
              </a:rPr>
              <a:t> Torsemide (Demadex) </a:t>
            </a: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00B0F0"/>
                </a:solidFill>
                <a:latin typeface="Times New Roman" pitchFamily="18" charset="0"/>
                <a:cs typeface="Times New Roman" pitchFamily="18" charset="0"/>
              </a:rPr>
              <a:t>Expected </a:t>
            </a:r>
            <a:r>
              <a:rPr lang="en-US" sz="3200" b="1" i="1" dirty="0">
                <a:solidFill>
                  <a:srgbClr val="00B0F0"/>
                </a:solidFill>
                <a:latin typeface="Times New Roman" pitchFamily="18" charset="0"/>
                <a:cs typeface="Times New Roman" pitchFamily="18" charset="0"/>
              </a:rPr>
              <a:t>Pharmacological Action </a:t>
            </a:r>
          </a:p>
          <a:p>
            <a:pPr>
              <a:buFont typeface="Wingdings" pitchFamily="2" charset="2"/>
              <a:buChar char="q"/>
            </a:pPr>
            <a:r>
              <a:rPr lang="en-US" sz="3200" dirty="0">
                <a:solidFill>
                  <a:srgbClr val="7030A0"/>
                </a:solidFill>
                <a:latin typeface="Times New Roman" pitchFamily="18" charset="0"/>
                <a:cs typeface="Times New Roman" pitchFamily="18" charset="0"/>
              </a:rPr>
              <a:t>High ceiling loop diuretics work in the </a:t>
            </a:r>
            <a:r>
              <a:rPr lang="en-US" sz="3200" b="1" dirty="0">
                <a:solidFill>
                  <a:srgbClr val="7030A0"/>
                </a:solidFill>
                <a:latin typeface="Times New Roman" pitchFamily="18" charset="0"/>
                <a:cs typeface="Times New Roman" pitchFamily="18" charset="0"/>
              </a:rPr>
              <a:t>ascending limb of loop of Henle </a:t>
            </a:r>
            <a:r>
              <a:rPr lang="en-US" sz="3200" dirty="0">
                <a:solidFill>
                  <a:srgbClr val="7030A0"/>
                </a:solidFill>
                <a:latin typeface="Times New Roman" pitchFamily="18" charset="0"/>
                <a:cs typeface="Times New Roman" pitchFamily="18" charset="0"/>
              </a:rPr>
              <a:t>to:</a:t>
            </a:r>
          </a:p>
          <a:p>
            <a:pPr>
              <a:buFont typeface="Wingdings" pitchFamily="2" charset="2"/>
              <a:buChar char="q"/>
            </a:pPr>
            <a:r>
              <a:rPr lang="en-US" sz="3200" dirty="0">
                <a:solidFill>
                  <a:srgbClr val="7030A0"/>
                </a:solidFill>
                <a:latin typeface="Times New Roman" pitchFamily="18" charset="0"/>
                <a:cs typeface="Times New Roman" pitchFamily="18" charset="0"/>
              </a:rPr>
              <a:t> Block reabsorption of sodium and chloride and to prevent reabsorption of water,  Cause extensive diuresis even with severe renal impairment.</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3360651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E5E1A-AE05-48F3-87AD-3B4E9ECCE75F}"/>
              </a:ext>
            </a:extLst>
          </p:cNvPr>
          <p:cNvSpPr>
            <a:spLocks noGrp="1"/>
          </p:cNvSpPr>
          <p:nvPr>
            <p:ph type="title"/>
          </p:nvPr>
        </p:nvSpPr>
        <p:spPr>
          <a:xfrm>
            <a:off x="142875" y="1"/>
            <a:ext cx="11930063" cy="985838"/>
          </a:xfrm>
        </p:spPr>
        <p:txBody>
          <a:bodyPr>
            <a:normAutofit/>
          </a:bodyPr>
          <a:lstStyle/>
          <a:p>
            <a:r>
              <a:rPr lang="en-US" sz="3600" b="1" dirty="0">
                <a:solidFill>
                  <a:prstClr val="black"/>
                </a:solidFill>
                <a:latin typeface="Calibri" panose="020F0502020204030204"/>
                <a:ea typeface="+mn-ea"/>
                <a:cs typeface="+mn-cs"/>
              </a:rPr>
              <a:t> </a:t>
            </a:r>
            <a:r>
              <a:rPr lang="en-US" sz="4800" b="1" dirty="0">
                <a:solidFill>
                  <a:srgbClr val="FF0000"/>
                </a:solidFill>
                <a:latin typeface="Times New Roman" pitchFamily="18" charset="0"/>
                <a:ea typeface="+mn-ea"/>
                <a:cs typeface="Times New Roman" pitchFamily="18" charset="0"/>
              </a:rPr>
              <a:t>Therapeutic </a:t>
            </a:r>
            <a:r>
              <a:rPr lang="en-US" sz="4800" b="1" dirty="0" smtClean="0">
                <a:solidFill>
                  <a:srgbClr val="FF0000"/>
                </a:solidFill>
                <a:latin typeface="Times New Roman" pitchFamily="18" charset="0"/>
                <a:ea typeface="+mn-ea"/>
                <a:cs typeface="Times New Roman" pitchFamily="18" charset="0"/>
              </a:rPr>
              <a:t>Uses of </a:t>
            </a:r>
            <a:r>
              <a:rPr lang="en-US" sz="4800" b="1" dirty="0" smtClean="0">
                <a:solidFill>
                  <a:srgbClr val="FF0000"/>
                </a:solidFill>
                <a:latin typeface="Times New Roman" pitchFamily="18" charset="0"/>
                <a:cs typeface="Times New Roman" pitchFamily="18" charset="0"/>
              </a:rPr>
              <a:t>Furosemide </a:t>
            </a:r>
            <a:r>
              <a:rPr lang="en-US" sz="4800" b="1" dirty="0">
                <a:solidFill>
                  <a:srgbClr val="FF0000"/>
                </a:solidFill>
                <a:latin typeface="Times New Roman" pitchFamily="18" charset="0"/>
                <a:cs typeface="Times New Roman" pitchFamily="18" charset="0"/>
              </a:rPr>
              <a:t>(Lasix) </a:t>
            </a:r>
            <a:endParaRPr lang="en-US" sz="4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C617A48-CD74-49CF-813F-6EC1FC14C5B3}"/>
              </a:ext>
            </a:extLst>
          </p:cNvPr>
          <p:cNvSpPr>
            <a:spLocks noGrp="1"/>
          </p:cNvSpPr>
          <p:nvPr>
            <p:ph idx="1"/>
          </p:nvPr>
        </p:nvSpPr>
        <p:spPr>
          <a:xfrm>
            <a:off x="0" y="1014412"/>
            <a:ext cx="12058650" cy="5729287"/>
          </a:xfrm>
        </p:spPr>
        <p:txBody>
          <a:bodyPr>
            <a:normAutofit/>
          </a:bodyPr>
          <a:lstStyle/>
          <a:p>
            <a:pPr marL="0" indent="0">
              <a:buNone/>
            </a:pPr>
            <a:r>
              <a:rPr lang="en-US" dirty="0"/>
              <a:t> </a:t>
            </a:r>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High </a:t>
            </a:r>
            <a:r>
              <a:rPr lang="en-US" sz="3200" dirty="0">
                <a:solidFill>
                  <a:srgbClr val="7030A0"/>
                </a:solidFill>
                <a:latin typeface="Times New Roman" pitchFamily="18" charset="0"/>
                <a:cs typeface="Times New Roman" pitchFamily="18" charset="0"/>
              </a:rPr>
              <a:t>ceiling loop diuretics are used when there is an </a:t>
            </a:r>
            <a:r>
              <a:rPr lang="en-US" sz="3200" b="1" dirty="0">
                <a:solidFill>
                  <a:srgbClr val="7030A0"/>
                </a:solidFill>
                <a:latin typeface="Times New Roman" pitchFamily="18" charset="0"/>
                <a:cs typeface="Times New Roman" pitchFamily="18" charset="0"/>
              </a:rPr>
              <a:t>emergent</a:t>
            </a:r>
            <a:r>
              <a:rPr lang="en-US" sz="3200" dirty="0">
                <a:solidFill>
                  <a:srgbClr val="7030A0"/>
                </a:solidFill>
                <a:latin typeface="Times New Roman" pitchFamily="18" charset="0"/>
                <a:cs typeface="Times New Roman" pitchFamily="18" charset="0"/>
              </a:rPr>
              <a:t> need for rapid mobilization of fluid such as: </a:t>
            </a:r>
          </a:p>
          <a:p>
            <a:pPr>
              <a:buFont typeface="Wingdings" pitchFamily="2" charset="2"/>
              <a:buChar char="v"/>
            </a:pPr>
            <a:r>
              <a:rPr lang="en-US" sz="3200" dirty="0">
                <a:solidFill>
                  <a:srgbClr val="7030A0"/>
                </a:solidFill>
                <a:latin typeface="Times New Roman" pitchFamily="18" charset="0"/>
                <a:cs typeface="Times New Roman" pitchFamily="18" charset="0"/>
              </a:rPr>
              <a:t>Pulmonary edema caused by heart failure </a:t>
            </a:r>
          </a:p>
          <a:p>
            <a:pPr>
              <a:buFont typeface="Wingdings" pitchFamily="2" charset="2"/>
              <a:buChar char="v"/>
            </a:pPr>
            <a:r>
              <a:rPr lang="en-US" sz="3200" dirty="0">
                <a:solidFill>
                  <a:srgbClr val="7030A0"/>
                </a:solidFill>
                <a:latin typeface="Times New Roman" pitchFamily="18" charset="0"/>
                <a:cs typeface="Times New Roman" pitchFamily="18" charset="0"/>
              </a:rPr>
              <a:t>Conditions not responsive to other diuretics such as edema caused by </a:t>
            </a:r>
            <a:r>
              <a:rPr lang="en-US" sz="3200" b="1" dirty="0">
                <a:solidFill>
                  <a:srgbClr val="7030A0"/>
                </a:solidFill>
                <a:latin typeface="Times New Roman" pitchFamily="18" charset="0"/>
                <a:cs typeface="Times New Roman" pitchFamily="18" charset="0"/>
              </a:rPr>
              <a:t>liver, cardiac, or kidney disease; hypertension </a:t>
            </a:r>
          </a:p>
          <a:p>
            <a:pPr>
              <a:buFont typeface="Wingdings" pitchFamily="2" charset="2"/>
              <a:buChar char="v"/>
            </a:pPr>
            <a:r>
              <a:rPr lang="en-US" sz="3200" dirty="0">
                <a:solidFill>
                  <a:srgbClr val="7030A0"/>
                </a:solidFill>
                <a:latin typeface="Times New Roman" pitchFamily="18" charset="0"/>
                <a:cs typeface="Times New Roman" pitchFamily="18" charset="0"/>
              </a:rPr>
              <a:t> These medications may also be used to treat </a:t>
            </a:r>
            <a:r>
              <a:rPr lang="en-US" sz="3200" b="1" dirty="0">
                <a:solidFill>
                  <a:srgbClr val="7030A0"/>
                </a:solidFill>
                <a:latin typeface="Times New Roman" pitchFamily="18" charset="0"/>
                <a:cs typeface="Times New Roman" pitchFamily="18" charset="0"/>
              </a:rPr>
              <a:t>hypercalcemia</a:t>
            </a:r>
            <a:r>
              <a:rPr lang="en-US" sz="3200" dirty="0">
                <a:solidFill>
                  <a:srgbClr val="7030A0"/>
                </a:solidFill>
                <a:latin typeface="Times New Roman" pitchFamily="18" charset="0"/>
                <a:cs typeface="Times New Roman" pitchFamily="18" charset="0"/>
              </a:rPr>
              <a:t> related to kidney stone formation. </a:t>
            </a:r>
          </a:p>
          <a:p>
            <a:pPr>
              <a:buFont typeface="Wingdings" pitchFamily="2" charset="2"/>
              <a:buChar char="v"/>
            </a:pPr>
            <a:r>
              <a:rPr lang="en-US" sz="3200" dirty="0">
                <a:solidFill>
                  <a:srgbClr val="7030A0"/>
                </a:solidFill>
                <a:latin typeface="Times New Roman" pitchFamily="18" charset="0"/>
                <a:cs typeface="Times New Roman" pitchFamily="18" charset="0"/>
              </a:rPr>
              <a:t>Route of administration:</a:t>
            </a:r>
            <a:r>
              <a:rPr lang="en-US" sz="3200" b="1" dirty="0">
                <a:solidFill>
                  <a:srgbClr val="7030A0"/>
                </a:solidFill>
                <a:latin typeface="Times New Roman" pitchFamily="18" charset="0"/>
                <a:cs typeface="Times New Roman" pitchFamily="18" charset="0"/>
              </a:rPr>
              <a:t> Oral, IV, IM.</a:t>
            </a:r>
          </a:p>
        </p:txBody>
      </p:sp>
    </p:spTree>
    <p:extLst>
      <p:ext uri="{BB962C8B-B14F-4D97-AF65-F5344CB8AC3E}">
        <p14:creationId xmlns:p14="http://schemas.microsoft.com/office/powerpoint/2010/main" val="33453648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35F8B-6695-42ED-907F-62912F4AA410}"/>
              </a:ext>
            </a:extLst>
          </p:cNvPr>
          <p:cNvSpPr>
            <a:spLocks noGrp="1"/>
          </p:cNvSpPr>
          <p:nvPr>
            <p:ph type="title"/>
          </p:nvPr>
        </p:nvSpPr>
        <p:spPr>
          <a:xfrm>
            <a:off x="285750" y="1"/>
            <a:ext cx="11068050" cy="1100137"/>
          </a:xfrm>
        </p:spPr>
        <p:txBody>
          <a:bodyPr>
            <a:normAutofit/>
          </a:bodyPr>
          <a:lstStyle/>
          <a:p>
            <a:r>
              <a:rPr lang="en-US" sz="4800" b="1" dirty="0">
                <a:solidFill>
                  <a:srgbClr val="FF0000"/>
                </a:solidFill>
                <a:latin typeface="Times New Roman" pitchFamily="18" charset="0"/>
                <a:cs typeface="Times New Roman" pitchFamily="18" charset="0"/>
              </a:rPr>
              <a:t>Side </a:t>
            </a:r>
            <a:r>
              <a:rPr lang="en-US" sz="4800" b="1" dirty="0" smtClean="0">
                <a:solidFill>
                  <a:srgbClr val="FF0000"/>
                </a:solidFill>
                <a:latin typeface="Times New Roman" pitchFamily="18" charset="0"/>
                <a:cs typeface="Times New Roman" pitchFamily="18" charset="0"/>
              </a:rPr>
              <a:t>Effects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BFE1F30-8E3A-412B-B053-1EB9AD149055}"/>
              </a:ext>
            </a:extLst>
          </p:cNvPr>
          <p:cNvSpPr>
            <a:spLocks noGrp="1"/>
          </p:cNvSpPr>
          <p:nvPr>
            <p:ph idx="1"/>
          </p:nvPr>
        </p:nvSpPr>
        <p:spPr>
          <a:xfrm>
            <a:off x="142875" y="928688"/>
            <a:ext cx="11915775" cy="5929312"/>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Dehydration, hyponatremia, hypochloremia.</a:t>
            </a:r>
          </a:p>
          <a:p>
            <a:pPr>
              <a:buFont typeface="Wingdings" pitchFamily="2" charset="2"/>
              <a:buChar char="q"/>
            </a:pPr>
            <a:r>
              <a:rPr lang="en-US" sz="3200" dirty="0">
                <a:solidFill>
                  <a:srgbClr val="7030A0"/>
                </a:solidFill>
                <a:latin typeface="Times New Roman" pitchFamily="18" charset="0"/>
                <a:cs typeface="Times New Roman" pitchFamily="18" charset="0"/>
              </a:rPr>
              <a:t>Hypotension</a:t>
            </a:r>
          </a:p>
          <a:p>
            <a:pPr>
              <a:buFont typeface="Wingdings" pitchFamily="2" charset="2"/>
              <a:buChar char="q"/>
            </a:pPr>
            <a:r>
              <a:rPr lang="en-US" sz="3200" dirty="0">
                <a:solidFill>
                  <a:srgbClr val="7030A0"/>
                </a:solidFill>
                <a:latin typeface="Times New Roman" pitchFamily="18" charset="0"/>
                <a:cs typeface="Times New Roman" pitchFamily="18" charset="0"/>
              </a:rPr>
              <a:t>Ototoxicity (transient with furosemide and irreversible with ethacrynic acid)</a:t>
            </a:r>
          </a:p>
          <a:p>
            <a:pPr>
              <a:buFont typeface="Wingdings" pitchFamily="2" charset="2"/>
              <a:buChar char="q"/>
            </a:pPr>
            <a:r>
              <a:rPr lang="en-US" sz="3200" dirty="0">
                <a:solidFill>
                  <a:srgbClr val="7030A0"/>
                </a:solidFill>
                <a:latin typeface="Times New Roman" pitchFamily="18" charset="0"/>
                <a:cs typeface="Times New Roman" pitchFamily="18" charset="0"/>
              </a:rPr>
              <a:t> Hypokalemia (K+ less than 3.5 mEq/L</a:t>
            </a:r>
          </a:p>
          <a:p>
            <a:pPr>
              <a:buFont typeface="Wingdings" pitchFamily="2" charset="2"/>
              <a:buChar char="q"/>
            </a:pPr>
            <a:r>
              <a:rPr lang="en-US" sz="3200" dirty="0">
                <a:solidFill>
                  <a:srgbClr val="7030A0"/>
                </a:solidFill>
                <a:latin typeface="Times New Roman" pitchFamily="18" charset="0"/>
                <a:cs typeface="Times New Roman" pitchFamily="18" charset="0"/>
              </a:rPr>
              <a:t> Other adverse effects (hyperglycemia, hyperuricemia, and decrease in calcium and magnesium levels) </a:t>
            </a:r>
          </a:p>
          <a:p>
            <a:pPr>
              <a:buFont typeface="Wingdings" pitchFamily="2" charset="2"/>
              <a:buChar char="q"/>
            </a:pPr>
            <a:r>
              <a:rPr lang="en-US" sz="3200" b="1" dirty="0">
                <a:solidFill>
                  <a:srgbClr val="7030A0"/>
                </a:solidFill>
                <a:latin typeface="Times New Roman" pitchFamily="18" charset="0"/>
                <a:cs typeface="Times New Roman" pitchFamily="18" charset="0"/>
              </a:rPr>
              <a:t>Contraindications/Precautions ;</a:t>
            </a:r>
            <a:r>
              <a:rPr lang="en-US" sz="3200" dirty="0">
                <a:solidFill>
                  <a:srgbClr val="7030A0"/>
                </a:solidFill>
                <a:latin typeface="Times New Roman" pitchFamily="18" charset="0"/>
                <a:cs typeface="Times New Roman" pitchFamily="18" charset="0"/>
              </a:rPr>
              <a:t>Pregnancy Risk Category C , Avoid using these medications during pregnancy unless absolutely required.  Use cautiously in clients who have diabetes and/or gout</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a:p>
            <a:pPr>
              <a:buFont typeface="Wingdings" pitchFamily="2" charset="2"/>
              <a:buChar char="q"/>
            </a:pPr>
            <a:endParaRPr lang="en-US" sz="3200" dirty="0">
              <a:solidFill>
                <a:srgbClr val="7030A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3587507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76B644-4B23-4C99-983F-F0AE91C037AB}"/>
              </a:ext>
            </a:extLst>
          </p:cNvPr>
          <p:cNvSpPr>
            <a:spLocks noGrp="1"/>
          </p:cNvSpPr>
          <p:nvPr>
            <p:ph type="title"/>
          </p:nvPr>
        </p:nvSpPr>
        <p:spPr>
          <a:xfrm>
            <a:off x="200025" y="100014"/>
            <a:ext cx="11153775" cy="1014412"/>
          </a:xfrm>
        </p:spPr>
        <p:txBody>
          <a:bodyPr/>
          <a:lstStyle/>
          <a:p>
            <a:r>
              <a:rPr lang="en-US" b="1" dirty="0">
                <a:solidFill>
                  <a:srgbClr val="FF0000"/>
                </a:solidFill>
                <a:latin typeface="Times New Roman" pitchFamily="18" charset="0"/>
                <a:cs typeface="Times New Roman" pitchFamily="18" charset="0"/>
              </a:rPr>
              <a:t>Drug  </a:t>
            </a:r>
            <a:r>
              <a:rPr lang="en-US" b="1" dirty="0" smtClean="0">
                <a:solidFill>
                  <a:srgbClr val="FF0000"/>
                </a:solidFill>
                <a:latin typeface="Times New Roman" pitchFamily="18" charset="0"/>
                <a:cs typeface="Times New Roman" pitchFamily="18" charset="0"/>
              </a:rPr>
              <a:t>Interaction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51D0F53-F378-4369-9A3F-6F351189483C}"/>
              </a:ext>
            </a:extLst>
          </p:cNvPr>
          <p:cNvSpPr>
            <a:spLocks noGrp="1"/>
          </p:cNvSpPr>
          <p:nvPr>
            <p:ph idx="1"/>
          </p:nvPr>
        </p:nvSpPr>
        <p:spPr>
          <a:xfrm>
            <a:off x="142875" y="1228724"/>
            <a:ext cx="11915775" cy="5629275"/>
          </a:xfrm>
        </p:spPr>
        <p:txBody>
          <a:bodyPr/>
          <a:lstStyle/>
          <a:p>
            <a:pPr>
              <a:buFont typeface="Wingdings" pitchFamily="2" charset="2"/>
              <a:buChar char="v"/>
            </a:pPr>
            <a:r>
              <a:rPr lang="en-US" sz="3200" dirty="0">
                <a:solidFill>
                  <a:srgbClr val="7030A0"/>
                </a:solidFill>
                <a:latin typeface="Times New Roman" pitchFamily="18" charset="0"/>
                <a:cs typeface="Times New Roman" pitchFamily="18" charset="0"/>
              </a:rPr>
              <a:t>Digoxin (Lanoxin) toxicity can occur in the presence of hypokalemia.</a:t>
            </a:r>
          </a:p>
          <a:p>
            <a:pPr>
              <a:buFont typeface="Wingdings" pitchFamily="2" charset="2"/>
              <a:buChar char="v"/>
            </a:pPr>
            <a:r>
              <a:rPr lang="en-US" sz="3200" dirty="0">
                <a:solidFill>
                  <a:srgbClr val="7030A0"/>
                </a:solidFill>
                <a:latin typeface="Times New Roman" pitchFamily="18" charset="0"/>
                <a:cs typeface="Times New Roman" pitchFamily="18" charset="0"/>
              </a:rPr>
              <a:t>Concurrent use of antihypertensive can have additive hypotensive effect. </a:t>
            </a:r>
          </a:p>
          <a:p>
            <a:pPr>
              <a:buFont typeface="Wingdings" pitchFamily="2" charset="2"/>
              <a:buChar char="v"/>
            </a:pPr>
            <a:r>
              <a:rPr lang="en-US" sz="3200" dirty="0">
                <a:solidFill>
                  <a:srgbClr val="7030A0"/>
                </a:solidFill>
                <a:latin typeface="Times New Roman" pitchFamily="18" charset="0"/>
                <a:cs typeface="Times New Roman" pitchFamily="18" charset="0"/>
              </a:rPr>
              <a:t>Hyponatremia can lead to decrease in lithium carbonate excretion, which may lead to toxicity.</a:t>
            </a:r>
          </a:p>
          <a:p>
            <a:pPr>
              <a:buFont typeface="Wingdings" pitchFamily="2" charset="2"/>
              <a:buChar char="v"/>
            </a:pPr>
            <a:r>
              <a:rPr lang="en-US" sz="3200" dirty="0">
                <a:solidFill>
                  <a:srgbClr val="7030A0"/>
                </a:solidFill>
                <a:latin typeface="Times New Roman" pitchFamily="18" charset="0"/>
                <a:cs typeface="Times New Roman" pitchFamily="18" charset="0"/>
              </a:rPr>
              <a:t> NSAIDs reduce diuretic effect.</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9301433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2D18F-6B5B-4F65-8876-15734B4BA176}"/>
              </a:ext>
            </a:extLst>
          </p:cNvPr>
          <p:cNvSpPr>
            <a:spLocks noGrp="1"/>
          </p:cNvSpPr>
          <p:nvPr>
            <p:ph type="title"/>
          </p:nvPr>
        </p:nvSpPr>
        <p:spPr>
          <a:xfrm>
            <a:off x="0" y="1"/>
            <a:ext cx="12072938" cy="914400"/>
          </a:xfrm>
        </p:spPr>
        <p:txBody>
          <a:bodyPr>
            <a:normAutofit/>
          </a:bodyPr>
          <a:lstStyle/>
          <a:p>
            <a:r>
              <a:rPr lang="en-US" sz="4800" b="1" dirty="0" smtClean="0">
                <a:solidFill>
                  <a:srgbClr val="FF0000"/>
                </a:solidFill>
                <a:latin typeface="Times New Roman" pitchFamily="18" charset="0"/>
                <a:cs typeface="Times New Roman" pitchFamily="18" charset="0"/>
              </a:rPr>
              <a:t>Precautions During  </a:t>
            </a:r>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dministration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55E64C8-8C02-4D2B-9BD7-3308F7EE41F3}"/>
              </a:ext>
            </a:extLst>
          </p:cNvPr>
          <p:cNvSpPr>
            <a:spLocks noGrp="1"/>
          </p:cNvSpPr>
          <p:nvPr>
            <p:ph idx="1"/>
          </p:nvPr>
        </p:nvSpPr>
        <p:spPr>
          <a:xfrm>
            <a:off x="0" y="785814"/>
            <a:ext cx="12191999" cy="6072186"/>
          </a:xfrm>
        </p:spPr>
        <p:txBody>
          <a:bodyPr>
            <a:no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Obtain the client’s baseline data to include orthostatic blood pressure, weight, electrolytes, and location and extent of edema. </a:t>
            </a:r>
          </a:p>
          <a:p>
            <a:pPr>
              <a:buFont typeface="Wingdings" pitchFamily="2" charset="2"/>
              <a:buChar char="v"/>
            </a:pPr>
            <a:r>
              <a:rPr lang="en-US" sz="3200" dirty="0">
                <a:solidFill>
                  <a:srgbClr val="7030A0"/>
                </a:solidFill>
                <a:latin typeface="Times New Roman" pitchFamily="18" charset="0"/>
                <a:cs typeface="Times New Roman" pitchFamily="18" charset="0"/>
              </a:rPr>
              <a:t> Weigh clients at the same time each day; usually upon awakening. </a:t>
            </a:r>
          </a:p>
          <a:p>
            <a:pPr>
              <a:buFont typeface="Wingdings" pitchFamily="2" charset="2"/>
              <a:buChar char="v"/>
            </a:pPr>
            <a:r>
              <a:rPr lang="en-US" sz="3200" dirty="0">
                <a:solidFill>
                  <a:srgbClr val="7030A0"/>
                </a:solidFill>
                <a:latin typeface="Times New Roman" pitchFamily="18" charset="0"/>
                <a:cs typeface="Times New Roman" pitchFamily="18" charset="0"/>
              </a:rPr>
              <a:t> Monitor the client’s blood pressure and I&amp;O. </a:t>
            </a:r>
          </a:p>
          <a:p>
            <a:pPr>
              <a:buFont typeface="Wingdings" pitchFamily="2" charset="2"/>
              <a:buChar char="v"/>
            </a:pPr>
            <a:r>
              <a:rPr lang="en-US" sz="3200" dirty="0">
                <a:solidFill>
                  <a:srgbClr val="7030A0"/>
                </a:solidFill>
                <a:latin typeface="Times New Roman" pitchFamily="18" charset="0"/>
                <a:cs typeface="Times New Roman" pitchFamily="18" charset="0"/>
              </a:rPr>
              <a:t> Avoid administering the medication late in the day to prevent nocturia. Usual dosing time is 0800 and 1400. </a:t>
            </a:r>
          </a:p>
          <a:p>
            <a:pPr>
              <a:buFont typeface="Wingdings" pitchFamily="2" charset="2"/>
              <a:buChar char="v"/>
            </a:pPr>
            <a:r>
              <a:rPr lang="en-US" sz="3200" dirty="0">
                <a:solidFill>
                  <a:srgbClr val="7030A0"/>
                </a:solidFill>
                <a:latin typeface="Times New Roman" pitchFamily="18" charset="0"/>
                <a:cs typeface="Times New Roman" pitchFamily="18" charset="0"/>
              </a:rPr>
              <a:t> Administer furosemide orally, IV bolus dose, or continuous IV infusion. Infuse IV doses at 20 mg/min or slower to avoid abrupt hypotension and hypovolemia. </a:t>
            </a:r>
          </a:p>
          <a:p>
            <a:pPr>
              <a:buFont typeface="Wingdings" pitchFamily="2" charset="2"/>
              <a:buChar char="v"/>
            </a:pPr>
            <a:r>
              <a:rPr lang="en-US" sz="3200" dirty="0">
                <a:solidFill>
                  <a:srgbClr val="7030A0"/>
                </a:solidFill>
                <a:latin typeface="Times New Roman" pitchFamily="18" charset="0"/>
                <a:cs typeface="Times New Roman" pitchFamily="18" charset="0"/>
              </a:rPr>
              <a:t>If potassium level drops below 3.5 mEq/L, clients should be placed on a potassium supplement. </a:t>
            </a:r>
          </a:p>
        </p:txBody>
      </p:sp>
    </p:spTree>
    <p:extLst>
      <p:ext uri="{BB962C8B-B14F-4D97-AF65-F5344CB8AC3E}">
        <p14:creationId xmlns:p14="http://schemas.microsoft.com/office/powerpoint/2010/main" val="28183763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BEAA6E-CC80-4987-A450-0844708B809C}"/>
              </a:ext>
            </a:extLst>
          </p:cNvPr>
          <p:cNvSpPr>
            <a:spLocks noGrp="1"/>
          </p:cNvSpPr>
          <p:nvPr>
            <p:ph type="title"/>
          </p:nvPr>
        </p:nvSpPr>
        <p:spPr>
          <a:xfrm>
            <a:off x="157163" y="128589"/>
            <a:ext cx="12034837" cy="728661"/>
          </a:xfrm>
        </p:spPr>
        <p:txBody>
          <a:bodyPr/>
          <a:lstStyle/>
          <a:p>
            <a:r>
              <a:rPr lang="en-US" b="1" dirty="0">
                <a:solidFill>
                  <a:srgbClr val="FF0000"/>
                </a:solidFill>
                <a:latin typeface="Times New Roman" pitchFamily="18" charset="0"/>
                <a:cs typeface="Times New Roman" pitchFamily="18" charset="0"/>
              </a:rPr>
              <a:t>Precautions </a:t>
            </a:r>
            <a:r>
              <a:rPr lang="en-US" b="1" dirty="0" smtClean="0">
                <a:solidFill>
                  <a:srgbClr val="FF0000"/>
                </a:solidFill>
                <a:latin typeface="Times New Roman" pitchFamily="18" charset="0"/>
                <a:cs typeface="Times New Roman" pitchFamily="18" charset="0"/>
              </a:rPr>
              <a:t>During  Administration </a:t>
            </a:r>
            <a:r>
              <a:rPr lang="en-US" b="1" dirty="0" err="1">
                <a:solidFill>
                  <a:srgbClr val="FF0000"/>
                </a:solidFill>
                <a:latin typeface="Times New Roman" pitchFamily="18" charset="0"/>
                <a:cs typeface="Times New Roman" pitchFamily="18" charset="0"/>
              </a:rPr>
              <a:t>C</a:t>
            </a:r>
            <a:r>
              <a:rPr lang="en-US" b="1" dirty="0" err="1" smtClean="0">
                <a:solidFill>
                  <a:srgbClr val="FF0000"/>
                </a:solidFill>
                <a:latin typeface="Times New Roman" pitchFamily="18" charset="0"/>
                <a:cs typeface="Times New Roman" pitchFamily="18" charset="0"/>
              </a:rPr>
              <a:t>ont</a:t>
            </a:r>
            <a:r>
              <a:rPr lang="en-US" b="1" dirty="0" smtClean="0">
                <a:solidFill>
                  <a:srgbClr val="FF0000"/>
                </a:solidFill>
                <a:latin typeface="Times New Roman" pitchFamily="18" charset="0"/>
                <a:cs typeface="Times New Roman" pitchFamily="18" charset="0"/>
              </a:rPr>
              <a:t>…</a:t>
            </a:r>
            <a:endParaRPr lang="en-US" b="1" dirty="0"/>
          </a:p>
        </p:txBody>
      </p:sp>
      <p:sp>
        <p:nvSpPr>
          <p:cNvPr id="3" name="Content Placeholder 2">
            <a:extLst>
              <a:ext uri="{FF2B5EF4-FFF2-40B4-BE49-F238E27FC236}">
                <a16:creationId xmlns="" xmlns:a16="http://schemas.microsoft.com/office/drawing/2014/main" id="{4FFD61E6-A9B6-4E8A-86E9-16C1DB084F89}"/>
              </a:ext>
            </a:extLst>
          </p:cNvPr>
          <p:cNvSpPr>
            <a:spLocks noGrp="1"/>
          </p:cNvSpPr>
          <p:nvPr>
            <p:ph idx="1"/>
          </p:nvPr>
        </p:nvSpPr>
        <p:spPr>
          <a:xfrm>
            <a:off x="0" y="871538"/>
            <a:ext cx="12191999" cy="5986461"/>
          </a:xfrm>
        </p:spPr>
        <p:txBody>
          <a:bodyPr>
            <a:normAutofit lnSpcReduction="10000"/>
          </a:bodyPr>
          <a:lstStyle/>
          <a:p>
            <a:r>
              <a:rPr lang="en-US" dirty="0"/>
              <a:t> </a:t>
            </a:r>
            <a:r>
              <a:rPr lang="en-US" sz="3200" dirty="0">
                <a:solidFill>
                  <a:srgbClr val="7030A0"/>
                </a:solidFill>
                <a:latin typeface="Times New Roman" pitchFamily="18" charset="0"/>
                <a:cs typeface="Times New Roman" pitchFamily="18" charset="0"/>
              </a:rPr>
              <a:t>If the medication is used for hypertension, teach clients to self-monitor blood pressure and weight by keeping a log. </a:t>
            </a:r>
          </a:p>
          <a:p>
            <a:r>
              <a:rPr lang="en-US" sz="3200" dirty="0">
                <a:solidFill>
                  <a:srgbClr val="7030A0"/>
                </a:solidFill>
                <a:latin typeface="Times New Roman" pitchFamily="18" charset="0"/>
                <a:cs typeface="Times New Roman" pitchFamily="18" charset="0"/>
              </a:rPr>
              <a:t> Advise clients to get up slowly to minimize postural hypotension. If faintness or dizziness occurs, instruct clients to sit or lie down. </a:t>
            </a:r>
          </a:p>
          <a:p>
            <a:r>
              <a:rPr lang="en-US" sz="3200" dirty="0">
                <a:solidFill>
                  <a:srgbClr val="7030A0"/>
                </a:solidFill>
                <a:latin typeface="Times New Roman" pitchFamily="18" charset="0"/>
                <a:cs typeface="Times New Roman" pitchFamily="18" charset="0"/>
              </a:rPr>
              <a:t> Teach clients to report significant weight loss, lightheadedness, dizziness, GI distress, and/ or general weakness to the provider. </a:t>
            </a:r>
          </a:p>
          <a:p>
            <a:r>
              <a:rPr lang="en-US" sz="3200" dirty="0">
                <a:solidFill>
                  <a:srgbClr val="7030A0"/>
                </a:solidFill>
                <a:latin typeface="Times New Roman" pitchFamily="18" charset="0"/>
                <a:cs typeface="Times New Roman" pitchFamily="18" charset="0"/>
              </a:rPr>
              <a:t> Encourage clients to consume foods high in potassium, such as avocados and strawberries. </a:t>
            </a:r>
          </a:p>
          <a:p>
            <a:r>
              <a:rPr lang="en-US" sz="3200" dirty="0">
                <a:solidFill>
                  <a:srgbClr val="7030A0"/>
                </a:solidFill>
                <a:latin typeface="Times New Roman" pitchFamily="18" charset="0"/>
                <a:cs typeface="Times New Roman" pitchFamily="18" charset="0"/>
              </a:rPr>
              <a:t> Instruct clients with diabetes to monitor for elevated blood glucose levels. </a:t>
            </a:r>
          </a:p>
          <a:p>
            <a:r>
              <a:rPr lang="en-US" sz="3200" dirty="0">
                <a:solidFill>
                  <a:srgbClr val="7030A0"/>
                </a:solidFill>
                <a:latin typeface="Times New Roman" pitchFamily="18" charset="0"/>
                <a:cs typeface="Times New Roman" pitchFamily="18" charset="0"/>
              </a:rPr>
              <a:t> Instruct clients to observe for signs of low magnesium levels such as muscle twitching and tremors.</a:t>
            </a:r>
          </a:p>
        </p:txBody>
      </p:sp>
    </p:spTree>
    <p:extLst>
      <p:ext uri="{BB962C8B-B14F-4D97-AF65-F5344CB8AC3E}">
        <p14:creationId xmlns:p14="http://schemas.microsoft.com/office/powerpoint/2010/main" val="19538321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867786-01F9-42FF-8834-C3354A71FA49}"/>
              </a:ext>
            </a:extLst>
          </p:cNvPr>
          <p:cNvSpPr>
            <a:spLocks noGrp="1"/>
          </p:cNvSpPr>
          <p:nvPr>
            <p:ph type="title"/>
          </p:nvPr>
        </p:nvSpPr>
        <p:spPr>
          <a:xfrm>
            <a:off x="157163" y="1"/>
            <a:ext cx="11153774" cy="1142999"/>
          </a:xfrm>
        </p:spPr>
        <p:txBody>
          <a:bodyPr/>
          <a:lstStyle/>
          <a:p>
            <a:r>
              <a:rPr lang="en-US" b="1" dirty="0"/>
              <a:t>  </a:t>
            </a:r>
            <a:r>
              <a:rPr lang="en-US" sz="4800" b="1" dirty="0" smtClean="0">
                <a:solidFill>
                  <a:srgbClr val="FF0000"/>
                </a:solidFill>
                <a:latin typeface="Times New Roman" pitchFamily="18" charset="0"/>
                <a:cs typeface="Times New Roman" pitchFamily="18" charset="0"/>
              </a:rPr>
              <a:t>b)Thiazide </a:t>
            </a:r>
            <a:r>
              <a:rPr lang="en-US" sz="4800" b="1" dirty="0">
                <a:solidFill>
                  <a:srgbClr val="FF0000"/>
                </a:solidFill>
                <a:latin typeface="Times New Roman" pitchFamily="18" charset="0"/>
                <a:cs typeface="Times New Roman" pitchFamily="18" charset="0"/>
              </a:rPr>
              <a:t>Diuretics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1A36E61-BF47-4B71-84F4-28F6A24F7533}"/>
              </a:ext>
            </a:extLst>
          </p:cNvPr>
          <p:cNvSpPr>
            <a:spLocks noGrp="1"/>
          </p:cNvSpPr>
          <p:nvPr>
            <p:ph idx="1"/>
          </p:nvPr>
        </p:nvSpPr>
        <p:spPr>
          <a:xfrm>
            <a:off x="114300" y="1257300"/>
            <a:ext cx="11944350" cy="5472113"/>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H</a:t>
            </a:r>
            <a:r>
              <a:rPr lang="en-US" sz="3200" dirty="0" smtClean="0">
                <a:solidFill>
                  <a:srgbClr val="7030A0"/>
                </a:solidFill>
                <a:latin typeface="Times New Roman" pitchFamily="18" charset="0"/>
                <a:cs typeface="Times New Roman" pitchFamily="18" charset="0"/>
              </a:rPr>
              <a:t>ydrochlorothiazide </a:t>
            </a:r>
            <a:r>
              <a:rPr lang="en-US" sz="3200" dirty="0">
                <a:solidFill>
                  <a:srgbClr val="7030A0"/>
                </a:solidFill>
                <a:latin typeface="Times New Roman" pitchFamily="18" charset="0"/>
                <a:cs typeface="Times New Roman" pitchFamily="18" charset="0"/>
              </a:rPr>
              <a:t>(Hydrodiuril)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Other </a:t>
            </a:r>
            <a:r>
              <a:rPr lang="en-US" sz="3200" b="1" dirty="0">
                <a:solidFill>
                  <a:srgbClr val="7030A0"/>
                </a:solidFill>
                <a:latin typeface="Times New Roman" pitchFamily="18" charset="0"/>
                <a:cs typeface="Times New Roman" pitchFamily="18" charset="0"/>
              </a:rPr>
              <a:t>Medications: </a:t>
            </a:r>
          </a:p>
          <a:p>
            <a:pPr>
              <a:buFont typeface="Wingdings" pitchFamily="2" charset="2"/>
              <a:buChar char="q"/>
            </a:pPr>
            <a:r>
              <a:rPr lang="en-US" sz="3200" dirty="0">
                <a:solidFill>
                  <a:srgbClr val="7030A0"/>
                </a:solidFill>
                <a:latin typeface="Times New Roman" pitchFamily="18" charset="0"/>
                <a:cs typeface="Times New Roman" pitchFamily="18" charset="0"/>
              </a:rPr>
              <a:t>Chlorothiazide (Diuril) </a:t>
            </a:r>
          </a:p>
          <a:p>
            <a:pPr>
              <a:buFont typeface="Wingdings" pitchFamily="2" charset="2"/>
              <a:buChar char="q"/>
            </a:pPr>
            <a:r>
              <a:rPr lang="en-US" sz="3200" dirty="0">
                <a:solidFill>
                  <a:srgbClr val="7030A0"/>
                </a:solidFill>
                <a:latin typeface="Times New Roman" pitchFamily="18" charset="0"/>
                <a:cs typeface="Times New Roman" pitchFamily="18" charset="0"/>
              </a:rPr>
              <a:t>Methyclothiazide (Enduron) </a:t>
            </a:r>
          </a:p>
          <a:p>
            <a:pPr marL="0" indent="0">
              <a:buNone/>
            </a:pPr>
            <a:r>
              <a:rPr lang="en-US" sz="3200" b="1" dirty="0" smtClean="0">
                <a:solidFill>
                  <a:srgbClr val="7030A0"/>
                </a:solidFill>
                <a:latin typeface="Times New Roman" pitchFamily="18" charset="0"/>
                <a:cs typeface="Times New Roman" pitchFamily="18" charset="0"/>
              </a:rPr>
              <a:t>		Thiazide-type </a:t>
            </a:r>
            <a:r>
              <a:rPr lang="en-US" sz="3200" b="1" dirty="0">
                <a:solidFill>
                  <a:srgbClr val="7030A0"/>
                </a:solidFill>
                <a:latin typeface="Times New Roman" pitchFamily="18" charset="0"/>
                <a:cs typeface="Times New Roman" pitchFamily="18" charset="0"/>
              </a:rPr>
              <a:t>diuretics: </a:t>
            </a:r>
          </a:p>
          <a:p>
            <a:pPr>
              <a:buFont typeface="Wingdings" pitchFamily="2" charset="2"/>
              <a:buChar char="q"/>
            </a:pPr>
            <a:r>
              <a:rPr lang="en-US" sz="3200" dirty="0">
                <a:solidFill>
                  <a:srgbClr val="7030A0"/>
                </a:solidFill>
                <a:latin typeface="Times New Roman" pitchFamily="18" charset="0"/>
                <a:cs typeface="Times New Roman" pitchFamily="18" charset="0"/>
              </a:rPr>
              <a:t> indapamide (Lozide, Lozol) </a:t>
            </a:r>
          </a:p>
          <a:p>
            <a:pPr>
              <a:buFont typeface="Wingdings" pitchFamily="2" charset="2"/>
              <a:buChar char="q"/>
            </a:pPr>
            <a:r>
              <a:rPr lang="en-US" sz="3200" dirty="0">
                <a:solidFill>
                  <a:srgbClr val="7030A0"/>
                </a:solidFill>
                <a:latin typeface="Times New Roman" pitchFamily="18" charset="0"/>
                <a:cs typeface="Times New Roman" pitchFamily="18" charset="0"/>
              </a:rPr>
              <a:t> chlorthalidone (Hygroton) </a:t>
            </a:r>
          </a:p>
          <a:p>
            <a:pPr>
              <a:buFont typeface="Wingdings" pitchFamily="2" charset="2"/>
              <a:buChar char="q"/>
            </a:pPr>
            <a:r>
              <a:rPr lang="en-US" sz="3200" dirty="0">
                <a:solidFill>
                  <a:srgbClr val="7030A0"/>
                </a:solidFill>
                <a:latin typeface="Times New Roman" pitchFamily="18" charset="0"/>
                <a:cs typeface="Times New Roman" pitchFamily="18" charset="0"/>
              </a:rPr>
              <a:t> metolazone (Zaroxolyn)</a:t>
            </a:r>
          </a:p>
        </p:txBody>
      </p:sp>
    </p:spTree>
    <p:extLst>
      <p:ext uri="{BB962C8B-B14F-4D97-AF65-F5344CB8AC3E}">
        <p14:creationId xmlns:p14="http://schemas.microsoft.com/office/powerpoint/2010/main" val="5785129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3B3B0-CA61-4750-9A01-2C13BF4D32D8}"/>
              </a:ext>
            </a:extLst>
          </p:cNvPr>
          <p:cNvSpPr>
            <a:spLocks noGrp="1"/>
          </p:cNvSpPr>
          <p:nvPr>
            <p:ph type="title"/>
          </p:nvPr>
        </p:nvSpPr>
        <p:spPr>
          <a:xfrm>
            <a:off x="157163" y="114301"/>
            <a:ext cx="11196637" cy="885824"/>
          </a:xfrm>
        </p:spPr>
        <p:txBody>
          <a:bodyPr/>
          <a:lstStyle/>
          <a:p>
            <a:r>
              <a:rPr lang="en-US" b="1" dirty="0" smtClean="0">
                <a:solidFill>
                  <a:srgbClr val="FF0000"/>
                </a:solidFill>
                <a:latin typeface="Times New Roman" pitchFamily="18" charset="0"/>
                <a:cs typeface="Times New Roman" pitchFamily="18" charset="0"/>
              </a:rPr>
              <a:t>Conti……</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448C48B-98AC-487D-A8E1-741762C21867}"/>
              </a:ext>
            </a:extLst>
          </p:cNvPr>
          <p:cNvSpPr>
            <a:spLocks noGrp="1"/>
          </p:cNvSpPr>
          <p:nvPr>
            <p:ph idx="1"/>
          </p:nvPr>
        </p:nvSpPr>
        <p:spPr>
          <a:xfrm>
            <a:off x="185738" y="1028700"/>
            <a:ext cx="11872912" cy="5829300"/>
          </a:xfrm>
        </p:spPr>
        <p:txBody>
          <a:bodyPr>
            <a:normAutofit/>
          </a:bodyPr>
          <a:lstStyle/>
          <a:p>
            <a:r>
              <a:rPr lang="en-US" sz="3200" dirty="0">
                <a:solidFill>
                  <a:srgbClr val="7030A0"/>
                </a:solidFill>
                <a:latin typeface="Times New Roman" pitchFamily="18" charset="0"/>
                <a:cs typeface="Times New Roman" pitchFamily="18" charset="0"/>
              </a:rPr>
              <a:t>When prescribing drugs the dose may vary with certain factors ; </a:t>
            </a:r>
            <a:r>
              <a:rPr lang="en-US" sz="3200" b="1" dirty="0">
                <a:solidFill>
                  <a:srgbClr val="7030A0"/>
                </a:solidFill>
                <a:latin typeface="Times New Roman" pitchFamily="18" charset="0"/>
                <a:cs typeface="Times New Roman" pitchFamily="18" charset="0"/>
              </a:rPr>
              <a:t>age</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route, assimilation.</a:t>
            </a:r>
          </a:p>
          <a:p>
            <a:pPr marL="0" indent="0">
              <a:buNone/>
            </a:pPr>
            <a:r>
              <a:rPr lang="en-US" sz="3200" b="1" dirty="0">
                <a:solidFill>
                  <a:srgbClr val="7030A0"/>
                </a:solidFill>
                <a:latin typeface="Times New Roman" pitchFamily="18" charset="0"/>
                <a:cs typeface="Times New Roman" pitchFamily="18" charset="0"/>
              </a:rPr>
              <a:t>ii)</a:t>
            </a:r>
            <a:r>
              <a:rPr lang="en-US" sz="4000" b="1" dirty="0">
                <a:solidFill>
                  <a:srgbClr val="7030A0"/>
                </a:solidFill>
                <a:latin typeface="Times New Roman" pitchFamily="18" charset="0"/>
                <a:cs typeface="Times New Roman" pitchFamily="18" charset="0"/>
              </a:rPr>
              <a:t>distribution: </a:t>
            </a:r>
            <a:r>
              <a:rPr lang="en-US" sz="3200" dirty="0">
                <a:solidFill>
                  <a:srgbClr val="7030A0"/>
                </a:solidFill>
                <a:latin typeface="Times New Roman" pitchFamily="18" charset="0"/>
                <a:cs typeface="Times New Roman" pitchFamily="18" charset="0"/>
              </a:rPr>
              <a:t>this is the transport of a drug in body  fluids to various tissues of the body and ultimately site of action.</a:t>
            </a:r>
          </a:p>
          <a:p>
            <a:pPr marL="0" indent="0">
              <a:buNone/>
            </a:pPr>
            <a:r>
              <a:rPr lang="en-US" sz="3200" b="1" dirty="0">
                <a:solidFill>
                  <a:srgbClr val="7030A0"/>
                </a:solidFill>
                <a:latin typeface="Times New Roman" pitchFamily="18" charset="0"/>
                <a:cs typeface="Times New Roman" pitchFamily="18" charset="0"/>
              </a:rPr>
              <a:t>The rate of distribution depends on;</a:t>
            </a:r>
          </a:p>
          <a:p>
            <a:r>
              <a:rPr lang="en-US" sz="3200" dirty="0">
                <a:solidFill>
                  <a:srgbClr val="7030A0"/>
                </a:solidFill>
                <a:latin typeface="Times New Roman" pitchFamily="18" charset="0"/>
                <a:cs typeface="Times New Roman" pitchFamily="18" charset="0"/>
              </a:rPr>
              <a:t>The permeability of the capillary to the drug.</a:t>
            </a:r>
          </a:p>
          <a:p>
            <a:r>
              <a:rPr lang="en-US" sz="3200" dirty="0">
                <a:solidFill>
                  <a:srgbClr val="7030A0"/>
                </a:solidFill>
                <a:latin typeface="Times New Roman" pitchFamily="18" charset="0"/>
                <a:cs typeface="Times New Roman" pitchFamily="18" charset="0"/>
              </a:rPr>
              <a:t>Lipid solubility and ionization of the drug. lipid soluble drugs are more rapidly absorbed and distributed than their lipid insoluble drugs</a:t>
            </a:r>
          </a:p>
          <a:p>
            <a:r>
              <a:rPr lang="en-US" sz="3200" dirty="0">
                <a:solidFill>
                  <a:srgbClr val="7030A0"/>
                </a:solidFill>
                <a:latin typeface="Times New Roman" pitchFamily="18" charset="0"/>
                <a:cs typeface="Times New Roman" pitchFamily="18" charset="0"/>
              </a:rPr>
              <a:t>Cardiac function e.g. cardiac out put and regional blood, drug are fast distributed to areas with rich blood flow(</a:t>
            </a:r>
            <a:r>
              <a:rPr lang="en-US" sz="3200" b="1" dirty="0">
                <a:solidFill>
                  <a:srgbClr val="7030A0"/>
                </a:solidFill>
                <a:latin typeface="Times New Roman" pitchFamily="18" charset="0"/>
                <a:cs typeface="Times New Roman" pitchFamily="18" charset="0"/>
              </a:rPr>
              <a:t>Heart, kidneys, brain</a:t>
            </a:r>
            <a:r>
              <a:rPr lang="en-US" sz="3200" dirty="0">
                <a:solidFill>
                  <a:srgbClr val="7030A0"/>
                </a:solidFill>
                <a:latin typeface="Times New Roman" pitchFamily="18" charset="0"/>
                <a:cs typeface="Times New Roman" pitchFamily="18" charset="0"/>
              </a:rPr>
              <a:t>) later to areas of low blood flow (</a:t>
            </a:r>
            <a:r>
              <a:rPr lang="en-US" sz="3200" b="1" dirty="0">
                <a:solidFill>
                  <a:srgbClr val="7030A0"/>
                </a:solidFill>
                <a:latin typeface="Times New Roman" pitchFamily="18" charset="0"/>
                <a:cs typeface="Times New Roman" pitchFamily="18" charset="0"/>
              </a:rPr>
              <a:t>muscle</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fat tissue).</a:t>
            </a:r>
          </a:p>
          <a:p>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81098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669F3-C18E-48F4-8F87-E55895DE807D}"/>
              </a:ext>
            </a:extLst>
          </p:cNvPr>
          <p:cNvSpPr>
            <a:spLocks noGrp="1"/>
          </p:cNvSpPr>
          <p:nvPr>
            <p:ph type="title"/>
          </p:nvPr>
        </p:nvSpPr>
        <p:spPr>
          <a:xfrm>
            <a:off x="185738" y="0"/>
            <a:ext cx="11168062" cy="971550"/>
          </a:xfrm>
        </p:spPr>
        <p:txBody>
          <a:bodyPr>
            <a:normAutofit/>
          </a:bodyPr>
          <a:lstStyle/>
          <a:p>
            <a:r>
              <a:rPr lang="en-US" sz="5400" b="1" dirty="0">
                <a:solidFill>
                  <a:srgbClr val="FF0000"/>
                </a:solidFill>
                <a:latin typeface="Times New Roman" pitchFamily="18" charset="0"/>
                <a:cs typeface="Times New Roman" pitchFamily="18" charset="0"/>
              </a:rPr>
              <a:t>Mechanism of </a:t>
            </a:r>
            <a:r>
              <a:rPr lang="en-US" sz="5400" b="1" dirty="0" smtClean="0">
                <a:solidFill>
                  <a:srgbClr val="FF0000"/>
                </a:solidFill>
                <a:latin typeface="Times New Roman" pitchFamily="18" charset="0"/>
                <a:cs typeface="Times New Roman" pitchFamily="18" charset="0"/>
              </a:rPr>
              <a:t>Action</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B312DCB-614F-4A92-BFC4-0A0FF2ECF30F}"/>
              </a:ext>
            </a:extLst>
          </p:cNvPr>
          <p:cNvSpPr>
            <a:spLocks noGrp="1"/>
          </p:cNvSpPr>
          <p:nvPr>
            <p:ph idx="1"/>
          </p:nvPr>
        </p:nvSpPr>
        <p:spPr>
          <a:xfrm>
            <a:off x="142875" y="1171574"/>
            <a:ext cx="11901488" cy="5572125"/>
          </a:xfrm>
        </p:spPr>
        <p:txBody>
          <a:bodyPr>
            <a:normAutofit/>
          </a:bodyPr>
          <a:lstStyle/>
          <a:p>
            <a:pPr marL="0" indent="0">
              <a:buNone/>
            </a:pPr>
            <a:r>
              <a:rPr lang="en-US" dirty="0"/>
              <a:t> </a:t>
            </a:r>
            <a:r>
              <a:rPr lang="en-US" dirty="0" smtClean="0"/>
              <a:t>			</a:t>
            </a:r>
            <a:r>
              <a:rPr lang="en-US" sz="3200" b="1" dirty="0" smtClean="0">
                <a:solidFill>
                  <a:srgbClr val="00B0F0"/>
                </a:solidFill>
                <a:latin typeface="Times New Roman" pitchFamily="18" charset="0"/>
                <a:cs typeface="Times New Roman" pitchFamily="18" charset="0"/>
              </a:rPr>
              <a:t>Expected </a:t>
            </a:r>
            <a:r>
              <a:rPr lang="en-US" sz="3200" b="1" dirty="0">
                <a:solidFill>
                  <a:srgbClr val="00B0F0"/>
                </a:solidFill>
                <a:latin typeface="Times New Roman" pitchFamily="18" charset="0"/>
                <a:cs typeface="Times New Roman" pitchFamily="18" charset="0"/>
              </a:rPr>
              <a:t>Pharmacological Action </a:t>
            </a:r>
          </a:p>
          <a:p>
            <a:pPr>
              <a:buFont typeface="Wingdings" pitchFamily="2" charset="2"/>
              <a:buChar char="v"/>
            </a:pPr>
            <a:r>
              <a:rPr lang="en-US" sz="3200" dirty="0">
                <a:solidFill>
                  <a:srgbClr val="7030A0"/>
                </a:solidFill>
                <a:latin typeface="Times New Roman" pitchFamily="18" charset="0"/>
                <a:cs typeface="Times New Roman" pitchFamily="18" charset="0"/>
              </a:rPr>
              <a:t> Thiazide diuretics work in the early distal convoluted tubule to: </a:t>
            </a:r>
          </a:p>
          <a:p>
            <a:pPr>
              <a:buFont typeface="Wingdings" pitchFamily="2" charset="2"/>
              <a:buChar char="v"/>
            </a:pPr>
            <a:r>
              <a:rPr lang="en-US" sz="3200" dirty="0">
                <a:solidFill>
                  <a:srgbClr val="7030A0"/>
                </a:solidFill>
                <a:latin typeface="Times New Roman" pitchFamily="18" charset="0"/>
                <a:cs typeface="Times New Roman" pitchFamily="18" charset="0"/>
              </a:rPr>
              <a:t> Block the reabsorption of sodium and chloride, and prevent the reabsorption of water at this site </a:t>
            </a:r>
          </a:p>
          <a:p>
            <a:pPr>
              <a:buFont typeface="Wingdings" pitchFamily="2" charset="2"/>
              <a:buChar char="v"/>
            </a:pPr>
            <a:r>
              <a:rPr lang="en-US" sz="3200" dirty="0">
                <a:solidFill>
                  <a:srgbClr val="7030A0"/>
                </a:solidFill>
                <a:latin typeface="Times New Roman" pitchFamily="18" charset="0"/>
                <a:cs typeface="Times New Roman" pitchFamily="18" charset="0"/>
              </a:rPr>
              <a:t> Promote diuresis when renal function is not impaired </a:t>
            </a:r>
          </a:p>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00B0F0"/>
                </a:solidFill>
                <a:latin typeface="Times New Roman" pitchFamily="18" charset="0"/>
                <a:cs typeface="Times New Roman" pitchFamily="18" charset="0"/>
              </a:rPr>
              <a:t>Therapeutic </a:t>
            </a:r>
            <a:r>
              <a:rPr lang="en-US" sz="3600" b="1" dirty="0">
                <a:solidFill>
                  <a:srgbClr val="00B0F0"/>
                </a:solidFill>
                <a:latin typeface="Times New Roman" pitchFamily="18" charset="0"/>
                <a:cs typeface="Times New Roman" pitchFamily="18" charset="0"/>
              </a:rPr>
              <a:t>Uses </a:t>
            </a:r>
            <a:endParaRPr lang="en-US" sz="3200" b="1" dirty="0">
              <a:solidFill>
                <a:srgbClr val="00B0F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 Thiazide diuretics are often the medication of first choice for essential hypertension. </a:t>
            </a:r>
          </a:p>
          <a:p>
            <a:pPr>
              <a:buFont typeface="Wingdings" pitchFamily="2" charset="2"/>
              <a:buChar char="q"/>
            </a:pPr>
            <a:r>
              <a:rPr lang="en-US" sz="3200" dirty="0">
                <a:solidFill>
                  <a:srgbClr val="7030A0"/>
                </a:solidFill>
                <a:latin typeface="Times New Roman" pitchFamily="18" charset="0"/>
                <a:cs typeface="Times New Roman" pitchFamily="18" charset="0"/>
              </a:rPr>
              <a:t> These medications may be used for edema of mild-to-moderate heart failure and liver and kidney disease.</a:t>
            </a:r>
          </a:p>
        </p:txBody>
      </p:sp>
    </p:spTree>
    <p:extLst>
      <p:ext uri="{BB962C8B-B14F-4D97-AF65-F5344CB8AC3E}">
        <p14:creationId xmlns:p14="http://schemas.microsoft.com/office/powerpoint/2010/main" val="10867109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780477-4214-48E1-81C4-9B7353D3B9F7}"/>
              </a:ext>
            </a:extLst>
          </p:cNvPr>
          <p:cNvSpPr>
            <a:spLocks noGrp="1"/>
          </p:cNvSpPr>
          <p:nvPr>
            <p:ph type="title"/>
          </p:nvPr>
        </p:nvSpPr>
        <p:spPr>
          <a:xfrm>
            <a:off x="142875" y="1"/>
            <a:ext cx="11210925" cy="985837"/>
          </a:xfrm>
        </p:spPr>
        <p:txBody>
          <a:bodyPr>
            <a:normAutofit/>
          </a:bodyPr>
          <a:lstStyle/>
          <a:p>
            <a:r>
              <a:rPr lang="en-US" sz="4800" b="1" dirty="0">
                <a:solidFill>
                  <a:srgbClr val="FF0000"/>
                </a:solidFill>
                <a:latin typeface="Times New Roman" pitchFamily="18" charset="0"/>
                <a:cs typeface="Times New Roman" pitchFamily="18" charset="0"/>
              </a:rPr>
              <a:t>Side/Adverse Effects</a:t>
            </a:r>
          </a:p>
        </p:txBody>
      </p:sp>
      <p:sp>
        <p:nvSpPr>
          <p:cNvPr id="3" name="Content Placeholder 2">
            <a:extLst>
              <a:ext uri="{FF2B5EF4-FFF2-40B4-BE49-F238E27FC236}">
                <a16:creationId xmlns="" xmlns:a16="http://schemas.microsoft.com/office/drawing/2014/main" id="{E783BE02-0D9D-4B68-A26B-0FA241D01876}"/>
              </a:ext>
            </a:extLst>
          </p:cNvPr>
          <p:cNvSpPr>
            <a:spLocks noGrp="1"/>
          </p:cNvSpPr>
          <p:nvPr>
            <p:ph idx="1"/>
          </p:nvPr>
        </p:nvSpPr>
        <p:spPr>
          <a:xfrm>
            <a:off x="142875" y="885825"/>
            <a:ext cx="12049125" cy="5800725"/>
          </a:xfrm>
        </p:spPr>
        <p:txBody>
          <a:bodyPr>
            <a:normAutofit fontScale="92500" lnSpcReduction="10000"/>
          </a:bodyPr>
          <a:lstStyle/>
          <a:p>
            <a:pPr>
              <a:buFont typeface="Wingdings" pitchFamily="2" charset="2"/>
              <a:buChar char="q"/>
            </a:pPr>
            <a:r>
              <a:rPr lang="en-US" sz="3600" dirty="0">
                <a:solidFill>
                  <a:srgbClr val="7030A0"/>
                </a:solidFill>
                <a:latin typeface="Times New Roman" pitchFamily="18" charset="0"/>
                <a:cs typeface="Times New Roman" pitchFamily="18" charset="0"/>
              </a:rPr>
              <a:t>D</a:t>
            </a:r>
            <a:r>
              <a:rPr lang="en-US" sz="3600" dirty="0" smtClean="0">
                <a:solidFill>
                  <a:srgbClr val="7030A0"/>
                </a:solidFill>
                <a:latin typeface="Times New Roman" pitchFamily="18" charset="0"/>
                <a:cs typeface="Times New Roman" pitchFamily="18" charset="0"/>
              </a:rPr>
              <a:t>ehydration</a:t>
            </a:r>
            <a:endParaRPr lang="en-US" sz="3600" dirty="0">
              <a:solidFill>
                <a:srgbClr val="7030A0"/>
              </a:solidFill>
              <a:latin typeface="Times New Roman" pitchFamily="18" charset="0"/>
              <a:cs typeface="Times New Roman" pitchFamily="18" charset="0"/>
            </a:endParaRPr>
          </a:p>
          <a:p>
            <a:pPr>
              <a:buFont typeface="Wingdings" pitchFamily="2" charset="2"/>
              <a:buChar char="q"/>
            </a:pPr>
            <a:r>
              <a:rPr lang="en-US" sz="3600" dirty="0">
                <a:solidFill>
                  <a:srgbClr val="7030A0"/>
                </a:solidFill>
                <a:latin typeface="Times New Roman" pitchFamily="18" charset="0"/>
                <a:cs typeface="Times New Roman" pitchFamily="18" charset="0"/>
              </a:rPr>
              <a:t>Hypokalemia (K+ less than 3.5 mEq/L)</a:t>
            </a:r>
          </a:p>
          <a:p>
            <a:pPr>
              <a:buFont typeface="Wingdings" pitchFamily="2" charset="2"/>
              <a:buChar char="q"/>
            </a:pPr>
            <a:r>
              <a:rPr lang="en-US" sz="3600" dirty="0">
                <a:solidFill>
                  <a:srgbClr val="7030A0"/>
                </a:solidFill>
                <a:latin typeface="Times New Roman" pitchFamily="18" charset="0"/>
                <a:cs typeface="Times New Roman" pitchFamily="18" charset="0"/>
              </a:rPr>
              <a:t>Hyperglycemia</a:t>
            </a:r>
          </a:p>
          <a:p>
            <a:pPr marL="0" indent="0">
              <a:buNone/>
            </a:pPr>
            <a:r>
              <a:rPr lang="en-US" sz="3600" b="1" dirty="0" smtClean="0">
                <a:solidFill>
                  <a:srgbClr val="7030A0"/>
                </a:solidFill>
                <a:latin typeface="Times New Roman" pitchFamily="18" charset="0"/>
                <a:cs typeface="Times New Roman" pitchFamily="18" charset="0"/>
              </a:rPr>
              <a:t>		Medication/Food </a:t>
            </a:r>
            <a:r>
              <a:rPr lang="en-US" sz="3600" b="1" dirty="0">
                <a:solidFill>
                  <a:srgbClr val="7030A0"/>
                </a:solidFill>
                <a:latin typeface="Times New Roman" pitchFamily="18" charset="0"/>
                <a:cs typeface="Times New Roman" pitchFamily="18" charset="0"/>
              </a:rPr>
              <a:t>Interactions</a:t>
            </a:r>
          </a:p>
          <a:p>
            <a:pPr>
              <a:buFont typeface="Wingdings" pitchFamily="2" charset="2"/>
              <a:buChar char="q"/>
            </a:pPr>
            <a:r>
              <a:rPr lang="en-US" sz="3600" dirty="0">
                <a:solidFill>
                  <a:srgbClr val="7030A0"/>
                </a:solidFill>
                <a:latin typeface="Times New Roman" pitchFamily="18" charset="0"/>
                <a:cs typeface="Times New Roman" pitchFamily="18" charset="0"/>
              </a:rPr>
              <a:t>Digoxin (Lanoxin) toxicity can occur in the presence of hypokalemia</a:t>
            </a:r>
          </a:p>
          <a:p>
            <a:pPr>
              <a:buFont typeface="Wingdings" pitchFamily="2" charset="2"/>
              <a:buChar char="q"/>
            </a:pPr>
            <a:r>
              <a:rPr lang="en-US" sz="3600" dirty="0">
                <a:solidFill>
                  <a:srgbClr val="7030A0"/>
                </a:solidFill>
                <a:latin typeface="Times New Roman" pitchFamily="18" charset="0"/>
                <a:cs typeface="Times New Roman" pitchFamily="18" charset="0"/>
              </a:rPr>
              <a:t>Antihypertensive have additive hypotensive effects.  Monitor the client’s blood pressure. </a:t>
            </a:r>
          </a:p>
          <a:p>
            <a:pPr>
              <a:buFont typeface="Wingdings" pitchFamily="2" charset="2"/>
              <a:buChar char="q"/>
            </a:pPr>
            <a:r>
              <a:rPr lang="en-US" sz="3600" dirty="0">
                <a:solidFill>
                  <a:srgbClr val="7030A0"/>
                </a:solidFill>
                <a:latin typeface="Times New Roman" pitchFamily="18" charset="0"/>
                <a:cs typeface="Times New Roman" pitchFamily="18" charset="0"/>
              </a:rPr>
              <a:t>Hyponatremia can lead to decrease in lithium (Eskalith) excretion, which may lead to toxicity.</a:t>
            </a:r>
          </a:p>
          <a:p>
            <a:pPr>
              <a:buFont typeface="Wingdings" pitchFamily="2" charset="2"/>
              <a:buChar char="q"/>
            </a:pPr>
            <a:r>
              <a:rPr lang="en-US" sz="3600" dirty="0">
                <a:solidFill>
                  <a:srgbClr val="7030A0"/>
                </a:solidFill>
                <a:latin typeface="Times New Roman" pitchFamily="18" charset="0"/>
                <a:cs typeface="Times New Roman" pitchFamily="18" charset="0"/>
              </a:rPr>
              <a:t> </a:t>
            </a:r>
            <a:r>
              <a:rPr lang="en-US" sz="4000" dirty="0">
                <a:solidFill>
                  <a:srgbClr val="7030A0"/>
                </a:solidFill>
                <a:latin typeface="Times New Roman" pitchFamily="18" charset="0"/>
                <a:cs typeface="Times New Roman" pitchFamily="18" charset="0"/>
              </a:rPr>
              <a:t>NSAIDs reduce diuretic effect</a:t>
            </a:r>
            <a:endParaRPr lang="en-US" sz="3600" dirty="0">
              <a:solidFill>
                <a:srgbClr val="7030A0"/>
              </a:solidFill>
              <a:latin typeface="Times New Roman" pitchFamily="18" charset="0"/>
              <a:cs typeface="Times New Roman" pitchFamily="18" charset="0"/>
            </a:endParaRPr>
          </a:p>
          <a:p>
            <a:endParaRPr lang="en-US" sz="3600" dirty="0">
              <a:solidFill>
                <a:srgbClr val="7030A0"/>
              </a:solidFill>
              <a:latin typeface="Times New Roman" pitchFamily="18" charset="0"/>
              <a:cs typeface="Times New Roman" pitchFamily="18" charset="0"/>
            </a:endParaRPr>
          </a:p>
          <a:p>
            <a:endParaRPr lang="en-US" sz="3600" dirty="0"/>
          </a:p>
          <a:p>
            <a:pPr marL="0" indent="0">
              <a:buNone/>
            </a:pPr>
            <a:endParaRPr lang="en-US" sz="3600" b="1" dirty="0"/>
          </a:p>
          <a:p>
            <a:endParaRPr lang="en-US" dirty="0"/>
          </a:p>
        </p:txBody>
      </p:sp>
    </p:spTree>
    <p:extLst>
      <p:ext uri="{BB962C8B-B14F-4D97-AF65-F5344CB8AC3E}">
        <p14:creationId xmlns:p14="http://schemas.microsoft.com/office/powerpoint/2010/main" val="42385476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9616EE-004C-4438-AD58-515BF53D1A8F}"/>
              </a:ext>
            </a:extLst>
          </p:cNvPr>
          <p:cNvSpPr>
            <a:spLocks noGrp="1"/>
          </p:cNvSpPr>
          <p:nvPr>
            <p:ph type="title"/>
          </p:nvPr>
        </p:nvSpPr>
        <p:spPr>
          <a:xfrm>
            <a:off x="100013" y="1"/>
            <a:ext cx="12091987" cy="985837"/>
          </a:xfrm>
        </p:spPr>
        <p:txBody>
          <a:bodyPr>
            <a:normAutofit/>
          </a:bodyPr>
          <a:lstStyle/>
          <a:p>
            <a:r>
              <a:rPr lang="en-US" sz="5400" b="1" dirty="0" smtClean="0">
                <a:solidFill>
                  <a:srgbClr val="FF0000"/>
                </a:solidFill>
                <a:latin typeface="Times New Roman" pitchFamily="18" charset="0"/>
                <a:cs typeface="Times New Roman" pitchFamily="18" charset="0"/>
              </a:rPr>
              <a:t>Precautions During  </a:t>
            </a:r>
            <a:r>
              <a:rPr lang="en-US" sz="5400" b="1" dirty="0">
                <a:solidFill>
                  <a:srgbClr val="FF0000"/>
                </a:solidFill>
                <a:latin typeface="Times New Roman" pitchFamily="18" charset="0"/>
                <a:cs typeface="Times New Roman" pitchFamily="18" charset="0"/>
              </a:rPr>
              <a:t>A</a:t>
            </a:r>
            <a:r>
              <a:rPr lang="en-US" sz="5400" b="1" dirty="0" smtClean="0">
                <a:solidFill>
                  <a:srgbClr val="FF0000"/>
                </a:solidFill>
                <a:latin typeface="Times New Roman" pitchFamily="18" charset="0"/>
                <a:cs typeface="Times New Roman" pitchFamily="18" charset="0"/>
              </a:rPr>
              <a:t>dministration </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B7450D3-78A6-4AE5-8929-A231CC92CB0E}"/>
              </a:ext>
            </a:extLst>
          </p:cNvPr>
          <p:cNvSpPr>
            <a:spLocks noGrp="1"/>
          </p:cNvSpPr>
          <p:nvPr>
            <p:ph idx="1"/>
          </p:nvPr>
        </p:nvSpPr>
        <p:spPr>
          <a:xfrm>
            <a:off x="185738" y="1228724"/>
            <a:ext cx="11887200" cy="5472113"/>
          </a:xfrm>
        </p:spPr>
        <p:txBody>
          <a:bodyPr>
            <a:normAutofit/>
          </a:bodyPr>
          <a:lstStyle/>
          <a:p>
            <a:pPr>
              <a:buFont typeface="Wingdings" pitchFamily="2" charset="2"/>
              <a:buChar char="v"/>
            </a:pPr>
            <a:r>
              <a:rPr lang="en-US" dirty="0"/>
              <a:t> </a:t>
            </a:r>
            <a:r>
              <a:rPr lang="en-US" dirty="0">
                <a:solidFill>
                  <a:srgbClr val="7030A0"/>
                </a:solidFill>
                <a:latin typeface="Times New Roman" pitchFamily="18" charset="0"/>
                <a:cs typeface="Times New Roman" pitchFamily="18" charset="0"/>
              </a:rPr>
              <a:t>Chlorothiazide may be administered orally and IV, all others can only be given orally. </a:t>
            </a:r>
          </a:p>
          <a:p>
            <a:pPr>
              <a:buFont typeface="Wingdings" pitchFamily="2" charset="2"/>
              <a:buChar char="v"/>
            </a:pPr>
            <a:r>
              <a:rPr lang="en-US" dirty="0">
                <a:solidFill>
                  <a:srgbClr val="7030A0"/>
                </a:solidFill>
                <a:latin typeface="Times New Roman" pitchFamily="18" charset="0"/>
                <a:cs typeface="Times New Roman" pitchFamily="18" charset="0"/>
              </a:rPr>
              <a:t> Obtain the client’s baseline data to include orthostatic blood pressure, weight, electrolytes, and location and extent of edema. </a:t>
            </a:r>
          </a:p>
          <a:p>
            <a:pPr>
              <a:buFont typeface="Wingdings" pitchFamily="2" charset="2"/>
              <a:buChar char="v"/>
            </a:pPr>
            <a:r>
              <a:rPr lang="en-US" dirty="0">
                <a:solidFill>
                  <a:srgbClr val="7030A0"/>
                </a:solidFill>
                <a:latin typeface="Times New Roman" pitchFamily="18" charset="0"/>
                <a:cs typeface="Times New Roman" pitchFamily="18" charset="0"/>
              </a:rPr>
              <a:t> Monitor the client’s potassium levels</a:t>
            </a:r>
          </a:p>
          <a:p>
            <a:pPr>
              <a:buFont typeface="Wingdings" pitchFamily="2" charset="2"/>
              <a:buChar char="v"/>
            </a:pPr>
            <a:r>
              <a:rPr lang="en-US" dirty="0">
                <a:solidFill>
                  <a:srgbClr val="7030A0"/>
                </a:solidFill>
                <a:latin typeface="Times New Roman" pitchFamily="18" charset="0"/>
                <a:cs typeface="Times New Roman" pitchFamily="18" charset="0"/>
              </a:rPr>
              <a:t> Instruct clients to take the medication first thing in the morning; if twice-a-day dosing is prescribed, be sure the second dose is taken by 1400 to prevent nocturia. </a:t>
            </a:r>
          </a:p>
          <a:p>
            <a:pPr>
              <a:buFont typeface="Wingdings" pitchFamily="2" charset="2"/>
              <a:buChar char="v"/>
            </a:pPr>
            <a:r>
              <a:rPr lang="en-US" dirty="0">
                <a:solidFill>
                  <a:srgbClr val="7030A0"/>
                </a:solidFill>
                <a:latin typeface="Times New Roman" pitchFamily="18" charset="0"/>
                <a:cs typeface="Times New Roman" pitchFamily="18" charset="0"/>
              </a:rPr>
              <a:t> Encourage clients to consume foods high in potassium and maintain adequate fluid intake (1,500 mL per day, unless contraindicated). </a:t>
            </a:r>
          </a:p>
          <a:p>
            <a:pPr>
              <a:buFont typeface="Wingdings" pitchFamily="2" charset="2"/>
              <a:buChar char="v"/>
            </a:pPr>
            <a:r>
              <a:rPr lang="en-US" dirty="0">
                <a:solidFill>
                  <a:srgbClr val="7030A0"/>
                </a:solidFill>
                <a:latin typeface="Times New Roman" pitchFamily="18" charset="0"/>
                <a:cs typeface="Times New Roman" pitchFamily="18" charset="0"/>
              </a:rPr>
              <a:t>If GI upset occurs, clients should take the medication with or after meals. ●</a:t>
            </a:r>
          </a:p>
          <a:p>
            <a:pPr>
              <a:buFont typeface="Wingdings" pitchFamily="2" charset="2"/>
              <a:buChar char="v"/>
            </a:pPr>
            <a:r>
              <a:rPr lang="en-US" dirty="0">
                <a:solidFill>
                  <a:srgbClr val="7030A0"/>
                </a:solidFill>
                <a:latin typeface="Times New Roman" pitchFamily="18" charset="0"/>
                <a:cs typeface="Times New Roman" pitchFamily="18" charset="0"/>
              </a:rPr>
              <a:t>Alternate-day dosing can decrease electrolyte imbalance</a:t>
            </a:r>
          </a:p>
        </p:txBody>
      </p:sp>
    </p:spTree>
    <p:extLst>
      <p:ext uri="{BB962C8B-B14F-4D97-AF65-F5344CB8AC3E}">
        <p14:creationId xmlns:p14="http://schemas.microsoft.com/office/powerpoint/2010/main" val="6812450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A0456-0F5C-43C9-B1EF-8556E3DC75AD}"/>
              </a:ext>
            </a:extLst>
          </p:cNvPr>
          <p:cNvSpPr>
            <a:spLocks noGrp="1"/>
          </p:cNvSpPr>
          <p:nvPr>
            <p:ph type="title"/>
          </p:nvPr>
        </p:nvSpPr>
        <p:spPr>
          <a:xfrm>
            <a:off x="114300" y="1"/>
            <a:ext cx="12077700" cy="1028699"/>
          </a:xfrm>
        </p:spPr>
        <p:txBody>
          <a:bodyPr>
            <a:normAutofit/>
          </a:bodyPr>
          <a:lstStyle/>
          <a:p>
            <a:r>
              <a:rPr lang="en-US" sz="4800" b="1" dirty="0">
                <a:solidFill>
                  <a:srgbClr val="FF0000"/>
                </a:solidFill>
                <a:latin typeface="Times New Roman" pitchFamily="18" charset="0"/>
                <a:cs typeface="Times New Roman" pitchFamily="18" charset="0"/>
              </a:rPr>
              <a:t>c)Potassium-Sparing Diuretics</a:t>
            </a:r>
          </a:p>
        </p:txBody>
      </p:sp>
      <p:sp>
        <p:nvSpPr>
          <p:cNvPr id="3" name="Content Placeholder 2">
            <a:extLst>
              <a:ext uri="{FF2B5EF4-FFF2-40B4-BE49-F238E27FC236}">
                <a16:creationId xmlns="" xmlns:a16="http://schemas.microsoft.com/office/drawing/2014/main" id="{CCAD4D9C-F6D6-4C91-B745-56E48A099130}"/>
              </a:ext>
            </a:extLst>
          </p:cNvPr>
          <p:cNvSpPr>
            <a:spLocks noGrp="1"/>
          </p:cNvSpPr>
          <p:nvPr>
            <p:ph idx="1"/>
          </p:nvPr>
        </p:nvSpPr>
        <p:spPr>
          <a:xfrm>
            <a:off x="157163" y="1042988"/>
            <a:ext cx="12034837" cy="5815012"/>
          </a:xfrm>
        </p:spPr>
        <p:txBody>
          <a:bodyPr>
            <a:normAutofit/>
          </a:bodyPr>
          <a:lstStyle/>
          <a:p>
            <a:pPr marL="0" indent="0">
              <a:buNone/>
            </a:pPr>
            <a:r>
              <a:rPr lang="en-US" dirty="0"/>
              <a:t> </a:t>
            </a:r>
            <a:r>
              <a:rPr lang="en-US" sz="3200" dirty="0" smtClean="0">
                <a:solidFill>
                  <a:srgbClr val="7030A0"/>
                </a:solidFill>
                <a:latin typeface="Times New Roman" pitchFamily="18" charset="0"/>
                <a:cs typeface="Times New Roman" pitchFamily="18" charset="0"/>
              </a:rPr>
              <a:t>Spironolactone </a:t>
            </a:r>
            <a:r>
              <a:rPr lang="en-US" sz="3200" dirty="0">
                <a:solidFill>
                  <a:srgbClr val="7030A0"/>
                </a:solidFill>
                <a:latin typeface="Times New Roman" pitchFamily="18" charset="0"/>
                <a:cs typeface="Times New Roman" pitchFamily="18" charset="0"/>
              </a:rPr>
              <a:t>(Aldactone) </a:t>
            </a:r>
          </a:p>
          <a:p>
            <a:pPr marL="0" indent="0">
              <a:buNone/>
            </a:pPr>
            <a:r>
              <a:rPr lang="en-US" sz="3200" b="1" dirty="0">
                <a:solidFill>
                  <a:srgbClr val="7030A0"/>
                </a:solidFill>
                <a:latin typeface="Times New Roman" pitchFamily="18" charset="0"/>
                <a:cs typeface="Times New Roman" pitchFamily="18" charset="0"/>
              </a:rPr>
              <a:t> Other Medications</a:t>
            </a:r>
            <a:r>
              <a:rPr lang="en-US" sz="3200" dirty="0">
                <a:solidFill>
                  <a:srgbClr val="7030A0"/>
                </a:solidFill>
                <a:latin typeface="Times New Roman" pitchFamily="18" charset="0"/>
                <a:cs typeface="Times New Roman" pitchFamily="18" charset="0"/>
              </a:rPr>
              <a:t>: </a:t>
            </a:r>
            <a:endParaRPr lang="en-US" sz="3200" dirty="0" smtClean="0">
              <a:solidFill>
                <a:srgbClr val="7030A0"/>
              </a:solidFill>
              <a:latin typeface="Times New Roman" pitchFamily="18" charset="0"/>
              <a:cs typeface="Times New Roman" pitchFamily="18" charset="0"/>
            </a:endParaRPr>
          </a:p>
          <a:p>
            <a:pPr marL="0" indent="0">
              <a:buNone/>
            </a:pPr>
            <a:r>
              <a:rPr lang="en-US" sz="3200" dirty="0" smtClean="0">
                <a:solidFill>
                  <a:srgbClr val="7030A0"/>
                </a:solidFill>
                <a:latin typeface="Times New Roman" pitchFamily="18" charset="0"/>
                <a:cs typeface="Times New Roman" pitchFamily="18" charset="0"/>
              </a:rPr>
              <a:t>t\Triamterene </a:t>
            </a:r>
            <a:r>
              <a:rPr lang="en-US" sz="3200" dirty="0">
                <a:solidFill>
                  <a:srgbClr val="7030A0"/>
                </a:solidFill>
                <a:latin typeface="Times New Roman" pitchFamily="18" charset="0"/>
                <a:cs typeface="Times New Roman" pitchFamily="18" charset="0"/>
              </a:rPr>
              <a:t>(</a:t>
            </a:r>
            <a:r>
              <a:rPr lang="en-US" sz="3200" dirty="0" err="1">
                <a:solidFill>
                  <a:srgbClr val="7030A0"/>
                </a:solidFill>
                <a:latin typeface="Times New Roman" pitchFamily="18" charset="0"/>
                <a:cs typeface="Times New Roman" pitchFamily="18" charset="0"/>
              </a:rPr>
              <a:t>Dyrenium</a:t>
            </a:r>
            <a:r>
              <a:rPr lang="en-US" sz="3200" dirty="0">
                <a:solidFill>
                  <a:srgbClr val="7030A0"/>
                </a:solidFill>
                <a:latin typeface="Times New Roman" pitchFamily="18" charset="0"/>
                <a:cs typeface="Times New Roman" pitchFamily="18" charset="0"/>
              </a:rPr>
              <a:t>), amiloride (</a:t>
            </a:r>
            <a:r>
              <a:rPr lang="en-US" sz="3200" dirty="0" err="1">
                <a:solidFill>
                  <a:srgbClr val="7030A0"/>
                </a:solidFill>
                <a:latin typeface="Times New Roman" pitchFamily="18" charset="0"/>
                <a:cs typeface="Times New Roman" pitchFamily="18" charset="0"/>
              </a:rPr>
              <a:t>Midamor</a:t>
            </a:r>
            <a:r>
              <a:rPr lang="en-US" sz="3200" dirty="0">
                <a:solidFill>
                  <a:srgbClr val="7030A0"/>
                </a:solidFill>
                <a:latin typeface="Times New Roman" pitchFamily="18" charset="0"/>
                <a:cs typeface="Times New Roman" pitchFamily="18" charset="0"/>
              </a:rPr>
              <a:t>) </a:t>
            </a:r>
          </a:p>
          <a:p>
            <a:pPr marL="0" indent="0">
              <a:buNone/>
            </a:pPr>
            <a:endParaRPr lang="en-US" sz="3200" b="1"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Expected </a:t>
            </a:r>
            <a:r>
              <a:rPr lang="en-US" sz="3200" b="1" dirty="0">
                <a:solidFill>
                  <a:srgbClr val="7030A0"/>
                </a:solidFill>
                <a:latin typeface="Times New Roman" pitchFamily="18" charset="0"/>
                <a:cs typeface="Times New Roman" pitchFamily="18" charset="0"/>
              </a:rPr>
              <a:t>Pharmacological Action </a:t>
            </a:r>
          </a:p>
          <a:p>
            <a:pPr marL="0" indent="0">
              <a:buNone/>
            </a:pPr>
            <a:r>
              <a:rPr lang="en-US" sz="3200" dirty="0">
                <a:solidFill>
                  <a:srgbClr val="7030A0"/>
                </a:solidFill>
                <a:latin typeface="Times New Roman" pitchFamily="18" charset="0"/>
                <a:cs typeface="Times New Roman" pitchFamily="18" charset="0"/>
              </a:rPr>
              <a:t> Potassium-sparing diuretics block the action of aldosterone (sodium and water retention), which results in potassium retention and the secretion of sodium and water. </a:t>
            </a:r>
          </a:p>
          <a:p>
            <a:pPr marL="0" indent="0">
              <a:buNone/>
            </a:pPr>
            <a:r>
              <a:rPr lang="en-US" dirty="0"/>
              <a:t> </a:t>
            </a:r>
          </a:p>
        </p:txBody>
      </p:sp>
    </p:spTree>
    <p:extLst>
      <p:ext uri="{BB962C8B-B14F-4D97-AF65-F5344CB8AC3E}">
        <p14:creationId xmlns:p14="http://schemas.microsoft.com/office/powerpoint/2010/main" val="15374339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D12017-2F0E-464E-AB21-77EFBBFBAEDB}"/>
              </a:ext>
            </a:extLst>
          </p:cNvPr>
          <p:cNvSpPr>
            <a:spLocks noGrp="1"/>
          </p:cNvSpPr>
          <p:nvPr>
            <p:ph type="title"/>
          </p:nvPr>
        </p:nvSpPr>
        <p:spPr>
          <a:xfrm>
            <a:off x="100013" y="0"/>
            <a:ext cx="11253787" cy="1128714"/>
          </a:xfrm>
        </p:spPr>
        <p:txBody>
          <a:bodyPr>
            <a:normAutofit/>
          </a:bodyPr>
          <a:lstStyle/>
          <a:p>
            <a:r>
              <a:rPr lang="en-US" b="1" dirty="0">
                <a:solidFill>
                  <a:srgbClr val="FF0000"/>
                </a:solidFill>
                <a:latin typeface="Times New Roman" pitchFamily="18" charset="0"/>
                <a:ea typeface="+mn-ea"/>
                <a:cs typeface="Times New Roman" pitchFamily="18" charset="0"/>
              </a:rPr>
              <a:t>Therapeutic Uses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1C8A683-09D5-404C-835C-4A9943F7AA4B}"/>
              </a:ext>
            </a:extLst>
          </p:cNvPr>
          <p:cNvSpPr>
            <a:spLocks noGrp="1"/>
          </p:cNvSpPr>
          <p:nvPr>
            <p:ph idx="1"/>
          </p:nvPr>
        </p:nvSpPr>
        <p:spPr>
          <a:xfrm>
            <a:off x="100013" y="1071562"/>
            <a:ext cx="11987212" cy="5786437"/>
          </a:xfrm>
        </p:spPr>
        <p:txBody>
          <a:bodyPr>
            <a:normAutofit/>
          </a:bodyPr>
          <a:lstStyle/>
          <a:p>
            <a:pPr>
              <a:buFont typeface="Wingdings" pitchFamily="2" charset="2"/>
              <a:buChar char="v"/>
            </a:pPr>
            <a:r>
              <a:rPr lang="en-US" dirty="0">
                <a:solidFill>
                  <a:prstClr val="black"/>
                </a:solidFill>
              </a:rPr>
              <a:t> </a:t>
            </a:r>
            <a:r>
              <a:rPr lang="en-US" sz="3200" dirty="0">
                <a:solidFill>
                  <a:srgbClr val="7030A0"/>
                </a:solidFill>
                <a:latin typeface="Times New Roman" pitchFamily="18" charset="0"/>
                <a:cs typeface="Times New Roman" pitchFamily="18" charset="0"/>
              </a:rPr>
              <a:t>Potassium-sparing diuretics are combined with other diuretics for potassium-sparing effects. </a:t>
            </a:r>
          </a:p>
          <a:p>
            <a:pPr>
              <a:buFont typeface="Wingdings" pitchFamily="2" charset="2"/>
              <a:buChar char="v"/>
            </a:pPr>
            <a:r>
              <a:rPr lang="en-US" sz="3200" dirty="0">
                <a:solidFill>
                  <a:srgbClr val="7030A0"/>
                </a:solidFill>
                <a:latin typeface="Times New Roman" pitchFamily="18" charset="0"/>
                <a:cs typeface="Times New Roman" pitchFamily="18" charset="0"/>
              </a:rPr>
              <a:t>Potassium-sparing diuretics are used for heart failure. </a:t>
            </a:r>
          </a:p>
          <a:p>
            <a:pPr>
              <a:buFont typeface="Wingdings" pitchFamily="2" charset="2"/>
              <a:buChar char="v"/>
            </a:pPr>
            <a:r>
              <a:rPr lang="en-US" sz="3200" dirty="0">
                <a:solidFill>
                  <a:srgbClr val="7030A0"/>
                </a:solidFill>
                <a:latin typeface="Times New Roman" pitchFamily="18" charset="0"/>
                <a:cs typeface="Times New Roman" pitchFamily="18" charset="0"/>
              </a:rPr>
              <a:t>In primary hyperaldosteronism, potassium-sparing diuretics block actions of aldosterone</a:t>
            </a:r>
            <a:r>
              <a:rPr lang="en-US" sz="3200" b="1" dirty="0">
                <a:solidFill>
                  <a:srgbClr val="7030A0"/>
                </a:solidFill>
                <a:latin typeface="Times New Roman" pitchFamily="18" charset="0"/>
                <a:cs typeface="Times New Roman" pitchFamily="18" charset="0"/>
              </a:rPr>
              <a:t>. </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Route of administration</a:t>
            </a:r>
            <a:r>
              <a:rPr lang="en-US" sz="3200" dirty="0">
                <a:solidFill>
                  <a:srgbClr val="7030A0"/>
                </a:solidFill>
                <a:latin typeface="Times New Roman" pitchFamily="18" charset="0"/>
                <a:cs typeface="Times New Roman" pitchFamily="18" charset="0"/>
              </a:rPr>
              <a:t>: Oral </a:t>
            </a:r>
          </a:p>
          <a:p>
            <a:pPr marL="0" indent="0">
              <a:buNone/>
            </a:pPr>
            <a:r>
              <a:rPr lang="en-US" sz="4000" b="1" dirty="0" smtClean="0">
                <a:solidFill>
                  <a:srgbClr val="7030A0"/>
                </a:solidFill>
                <a:latin typeface="Times New Roman" pitchFamily="18" charset="0"/>
                <a:cs typeface="Times New Roman" pitchFamily="18" charset="0"/>
              </a:rPr>
              <a:t>			Side/Adverse </a:t>
            </a:r>
            <a:r>
              <a:rPr lang="en-US" sz="4000" b="1" dirty="0">
                <a:solidFill>
                  <a:srgbClr val="7030A0"/>
                </a:solidFill>
                <a:latin typeface="Times New Roman" pitchFamily="18" charset="0"/>
                <a:cs typeface="Times New Roman" pitchFamily="18" charset="0"/>
              </a:rPr>
              <a:t>Effects;</a:t>
            </a:r>
          </a:p>
          <a:p>
            <a:pPr>
              <a:buFont typeface="Wingdings" pitchFamily="2" charset="2"/>
              <a:buChar char="v"/>
            </a:pPr>
            <a:r>
              <a:rPr lang="en-US" sz="3200" dirty="0">
                <a:solidFill>
                  <a:srgbClr val="7030A0"/>
                </a:solidFill>
                <a:latin typeface="Times New Roman" pitchFamily="18" charset="0"/>
                <a:cs typeface="Times New Roman" pitchFamily="18" charset="0"/>
              </a:rPr>
              <a:t> Hyperkalemia (K+ greater than 5.0 mEq/L) </a:t>
            </a:r>
          </a:p>
          <a:p>
            <a:pPr>
              <a:buFont typeface="Wingdings" pitchFamily="2" charset="2"/>
              <a:buChar char="v"/>
            </a:pPr>
            <a:r>
              <a:rPr lang="en-US" sz="3200" dirty="0">
                <a:solidFill>
                  <a:srgbClr val="7030A0"/>
                </a:solidFill>
                <a:latin typeface="Times New Roman" pitchFamily="18" charset="0"/>
                <a:cs typeface="Times New Roman" pitchFamily="18" charset="0"/>
              </a:rPr>
              <a:t>Endocrine effects (impotence in male clients; irregularities of menstrual cycle in female clients</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marL="0" indent="0">
              <a:buNone/>
            </a:pPr>
            <a:endParaRPr lang="en-US" b="1" dirty="0">
              <a:solidFill>
                <a:prstClr val="black"/>
              </a:solidFill>
            </a:endParaRPr>
          </a:p>
          <a:p>
            <a:endParaRPr lang="en-US" dirty="0"/>
          </a:p>
        </p:txBody>
      </p:sp>
    </p:spTree>
    <p:extLst>
      <p:ext uri="{BB962C8B-B14F-4D97-AF65-F5344CB8AC3E}">
        <p14:creationId xmlns:p14="http://schemas.microsoft.com/office/powerpoint/2010/main" val="33085391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D6552E-48AC-416E-B959-2A231A986B3F}"/>
              </a:ext>
            </a:extLst>
          </p:cNvPr>
          <p:cNvSpPr>
            <a:spLocks noGrp="1"/>
          </p:cNvSpPr>
          <p:nvPr>
            <p:ph type="title"/>
          </p:nvPr>
        </p:nvSpPr>
        <p:spPr>
          <a:xfrm>
            <a:off x="228600" y="1"/>
            <a:ext cx="11125200" cy="985837"/>
          </a:xfrm>
        </p:spPr>
        <p:txBody>
          <a:bodyPr>
            <a:normAutofit/>
          </a:bodyPr>
          <a:lstStyle/>
          <a:p>
            <a:r>
              <a:rPr lang="en-US" b="1" dirty="0">
                <a:solidFill>
                  <a:srgbClr val="FF0000"/>
                </a:solidFill>
                <a:latin typeface="Times New Roman" pitchFamily="18" charset="0"/>
                <a:ea typeface="+mn-ea"/>
                <a:cs typeface="Times New Roman" pitchFamily="18" charset="0"/>
              </a:rPr>
              <a:t>Contraindications/Precaution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180915C-0915-47A7-AA58-3B20D89F7A0E}"/>
              </a:ext>
            </a:extLst>
          </p:cNvPr>
          <p:cNvSpPr>
            <a:spLocks noGrp="1"/>
          </p:cNvSpPr>
          <p:nvPr>
            <p:ph idx="1"/>
          </p:nvPr>
        </p:nvSpPr>
        <p:spPr>
          <a:xfrm>
            <a:off x="114299" y="1314450"/>
            <a:ext cx="11972925" cy="5414963"/>
          </a:xfrm>
        </p:spPr>
        <p:txBody>
          <a:bodyPr>
            <a:normAutofit/>
          </a:bodyPr>
          <a:lstStyle/>
          <a:p>
            <a:pPr>
              <a:buFont typeface="Wingdings" pitchFamily="2" charset="2"/>
              <a:buChar char="v"/>
            </a:pPr>
            <a:r>
              <a:rPr lang="en-US" dirty="0"/>
              <a:t> </a:t>
            </a:r>
            <a:r>
              <a:rPr lang="en-US" sz="3200" dirty="0">
                <a:solidFill>
                  <a:srgbClr val="7030A0"/>
                </a:solidFill>
                <a:latin typeface="Times New Roman" pitchFamily="18" charset="0"/>
                <a:cs typeface="Times New Roman" pitchFamily="18" charset="0"/>
              </a:rPr>
              <a:t>Do not administer to clients who have hyperkalemia. </a:t>
            </a:r>
          </a:p>
          <a:p>
            <a:pPr>
              <a:buFont typeface="Wingdings" pitchFamily="2" charset="2"/>
              <a:buChar char="v"/>
            </a:pPr>
            <a:r>
              <a:rPr lang="en-US" sz="3200" dirty="0">
                <a:solidFill>
                  <a:srgbClr val="7030A0"/>
                </a:solidFill>
                <a:latin typeface="Times New Roman" pitchFamily="18" charset="0"/>
                <a:cs typeface="Times New Roman" pitchFamily="18" charset="0"/>
              </a:rPr>
              <a:t> Potassium-sparing diuretics are contraindicated in clients who have severe renal failure and anuria. </a:t>
            </a:r>
          </a:p>
          <a:p>
            <a:pPr marL="0" indent="0">
              <a:buNone/>
            </a:pPr>
            <a:r>
              <a:rPr lang="en-US" sz="4000" b="1" dirty="0" smtClean="0">
                <a:solidFill>
                  <a:srgbClr val="7030A0"/>
                </a:solidFill>
                <a:latin typeface="Times New Roman" pitchFamily="18" charset="0"/>
                <a:cs typeface="Times New Roman" pitchFamily="18" charset="0"/>
              </a:rPr>
              <a:t>		Medication/Food </a:t>
            </a:r>
            <a:r>
              <a:rPr lang="en-US" sz="4000" b="1" dirty="0">
                <a:solidFill>
                  <a:srgbClr val="7030A0"/>
                </a:solidFill>
                <a:latin typeface="Times New Roman" pitchFamily="18" charset="0"/>
                <a:cs typeface="Times New Roman" pitchFamily="18" charset="0"/>
              </a:rPr>
              <a:t>Interaction</a:t>
            </a:r>
          </a:p>
          <a:p>
            <a:pPr>
              <a:buFont typeface="Wingdings" pitchFamily="2" charset="2"/>
              <a:buChar char="q"/>
            </a:pPr>
            <a:r>
              <a:rPr lang="en-US" sz="3200" dirty="0">
                <a:solidFill>
                  <a:srgbClr val="7030A0"/>
                </a:solidFill>
                <a:latin typeface="Times New Roman" pitchFamily="18" charset="0"/>
                <a:cs typeface="Times New Roman" pitchFamily="18" charset="0"/>
              </a:rPr>
              <a:t>Concurrent use of ACE inhibitors increases the risk of hyperkalemia </a:t>
            </a:r>
          </a:p>
          <a:p>
            <a:pPr>
              <a:buFont typeface="Wingdings" pitchFamily="2" charset="2"/>
              <a:buChar char="q"/>
            </a:pPr>
            <a:r>
              <a:rPr lang="en-US" sz="3200" dirty="0">
                <a:solidFill>
                  <a:srgbClr val="7030A0"/>
                </a:solidFill>
                <a:latin typeface="Times New Roman" pitchFamily="18" charset="0"/>
                <a:cs typeface="Times New Roman" pitchFamily="18" charset="0"/>
              </a:rPr>
              <a:t>Concurrent use of potassium supplements increases the risk of </a:t>
            </a:r>
            <a:r>
              <a:rPr lang="en-US" sz="3200" dirty="0" smtClean="0">
                <a:solidFill>
                  <a:srgbClr val="7030A0"/>
                </a:solidFill>
                <a:latin typeface="Times New Roman" pitchFamily="18" charset="0"/>
                <a:cs typeface="Times New Roman" pitchFamily="18" charset="0"/>
              </a:rPr>
              <a:t>hyperkalemia. </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 </a:t>
            </a:r>
            <a:endParaRPr lang="en-US" sz="3200" b="1" dirty="0">
              <a:solidFill>
                <a:srgbClr val="7030A0"/>
              </a:solidFill>
              <a:latin typeface="Times New Roman" pitchFamily="18" charset="0"/>
              <a:cs typeface="Times New Roman" pitchFamily="18" charset="0"/>
            </a:endParaRPr>
          </a:p>
          <a:p>
            <a:pPr marL="0" indent="0">
              <a:buNone/>
            </a:pPr>
            <a:endParaRPr lang="en-US" sz="3600" b="1" dirty="0"/>
          </a:p>
          <a:p>
            <a:endParaRPr lang="en-US" dirty="0"/>
          </a:p>
        </p:txBody>
      </p:sp>
    </p:spTree>
    <p:extLst>
      <p:ext uri="{BB962C8B-B14F-4D97-AF65-F5344CB8AC3E}">
        <p14:creationId xmlns:p14="http://schemas.microsoft.com/office/powerpoint/2010/main" val="6918457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D017F6-DEEB-4165-8942-1A0888E531FB}"/>
              </a:ext>
            </a:extLst>
          </p:cNvPr>
          <p:cNvSpPr>
            <a:spLocks noGrp="1"/>
          </p:cNvSpPr>
          <p:nvPr>
            <p:ph type="title"/>
          </p:nvPr>
        </p:nvSpPr>
        <p:spPr>
          <a:xfrm>
            <a:off x="142875" y="1"/>
            <a:ext cx="11210925" cy="957262"/>
          </a:xfrm>
        </p:spPr>
        <p:txBody>
          <a:bodyPr>
            <a:normAutofit/>
          </a:bodyPr>
          <a:lstStyle/>
          <a:p>
            <a:r>
              <a:rPr lang="en-US" b="1" dirty="0" smtClean="0">
                <a:solidFill>
                  <a:srgbClr val="FF0000"/>
                </a:solidFill>
                <a:latin typeface="Times New Roman" pitchFamily="18" charset="0"/>
                <a:ea typeface="+mn-ea"/>
                <a:cs typeface="Times New Roman" pitchFamily="18" charset="0"/>
              </a:rPr>
              <a:t>Precautions during  </a:t>
            </a:r>
            <a:r>
              <a:rPr lang="en-US" b="1" dirty="0">
                <a:solidFill>
                  <a:srgbClr val="FF0000"/>
                </a:solidFill>
                <a:latin typeface="Times New Roman" pitchFamily="18" charset="0"/>
                <a:ea typeface="+mn-ea"/>
                <a:cs typeface="Times New Roman" pitchFamily="18" charset="0"/>
              </a:rPr>
              <a:t>Administration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64CE6F3-2D50-4222-B87A-CB292318AB03}"/>
              </a:ext>
            </a:extLst>
          </p:cNvPr>
          <p:cNvSpPr>
            <a:spLocks noGrp="1"/>
          </p:cNvSpPr>
          <p:nvPr>
            <p:ph idx="1"/>
          </p:nvPr>
        </p:nvSpPr>
        <p:spPr>
          <a:xfrm>
            <a:off x="171449" y="1128712"/>
            <a:ext cx="11872913" cy="5614987"/>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Obtain the client’s baseline data. </a:t>
            </a:r>
          </a:p>
          <a:p>
            <a:pPr>
              <a:buFont typeface="Wingdings" pitchFamily="2" charset="2"/>
              <a:buChar char="v"/>
            </a:pPr>
            <a:r>
              <a:rPr lang="en-US" sz="3200" dirty="0">
                <a:solidFill>
                  <a:srgbClr val="7030A0"/>
                </a:solidFill>
                <a:latin typeface="Times New Roman" pitchFamily="18" charset="0"/>
                <a:cs typeface="Times New Roman" pitchFamily="18" charset="0"/>
              </a:rPr>
              <a:t> Monitor the client’s potassium levels regularly. </a:t>
            </a:r>
          </a:p>
          <a:p>
            <a:pPr>
              <a:buFont typeface="Wingdings" pitchFamily="2" charset="2"/>
              <a:buChar char="v"/>
            </a:pPr>
            <a:r>
              <a:rPr lang="en-US" sz="3200" dirty="0">
                <a:solidFill>
                  <a:srgbClr val="7030A0"/>
                </a:solidFill>
                <a:latin typeface="Times New Roman" pitchFamily="18" charset="0"/>
                <a:cs typeface="Times New Roman" pitchFamily="18" charset="0"/>
              </a:rPr>
              <a:t> Can only be given orally. </a:t>
            </a:r>
          </a:p>
          <a:p>
            <a:pPr>
              <a:buFont typeface="Wingdings" pitchFamily="2" charset="2"/>
              <a:buChar char="v"/>
            </a:pPr>
            <a:r>
              <a:rPr lang="en-US" sz="3200" dirty="0">
                <a:solidFill>
                  <a:srgbClr val="7030A0"/>
                </a:solidFill>
                <a:latin typeface="Times New Roman" pitchFamily="18" charset="0"/>
                <a:cs typeface="Times New Roman" pitchFamily="18" charset="0"/>
              </a:rPr>
              <a:t> Teach clients to avoid salt substitutes that contain potassium. </a:t>
            </a:r>
          </a:p>
          <a:p>
            <a:pPr>
              <a:buFont typeface="Wingdings" pitchFamily="2" charset="2"/>
              <a:buChar char="v"/>
            </a:pPr>
            <a:r>
              <a:rPr lang="en-US" sz="3200" dirty="0">
                <a:solidFill>
                  <a:srgbClr val="7030A0"/>
                </a:solidFill>
                <a:latin typeface="Times New Roman" pitchFamily="18" charset="0"/>
                <a:cs typeface="Times New Roman" pitchFamily="18" charset="0"/>
              </a:rPr>
              <a:t> Teach clients to self-monitor blood pressure. </a:t>
            </a:r>
          </a:p>
          <a:p>
            <a:pPr>
              <a:buFont typeface="Wingdings" pitchFamily="2" charset="2"/>
              <a:buChar char="v"/>
            </a:pPr>
            <a:r>
              <a:rPr lang="en-US" sz="3200" dirty="0">
                <a:solidFill>
                  <a:srgbClr val="7030A0"/>
                </a:solidFill>
                <a:latin typeface="Times New Roman" pitchFamily="18" charset="0"/>
                <a:cs typeface="Times New Roman" pitchFamily="18" charset="0"/>
              </a:rPr>
              <a:t> Instruct clients to keep a log of blood pressure and weight. </a:t>
            </a:r>
          </a:p>
          <a:p>
            <a:pPr>
              <a:buFont typeface="Wingdings" pitchFamily="2" charset="2"/>
              <a:buChar char="v"/>
            </a:pPr>
            <a:r>
              <a:rPr lang="en-US" sz="3200" dirty="0">
                <a:solidFill>
                  <a:srgbClr val="7030A0"/>
                </a:solidFill>
                <a:latin typeface="Times New Roman" pitchFamily="18" charset="0"/>
                <a:cs typeface="Times New Roman" pitchFamily="18" charset="0"/>
              </a:rPr>
              <a:t> Warn clients that </a:t>
            </a:r>
            <a:r>
              <a:rPr lang="en-US" sz="3200" b="1" dirty="0">
                <a:solidFill>
                  <a:srgbClr val="7030A0"/>
                </a:solidFill>
                <a:latin typeface="Times New Roman" pitchFamily="18" charset="0"/>
                <a:cs typeface="Times New Roman" pitchFamily="18" charset="0"/>
              </a:rPr>
              <a:t>triamterene</a:t>
            </a:r>
            <a:r>
              <a:rPr lang="en-US" sz="3200" dirty="0">
                <a:solidFill>
                  <a:srgbClr val="7030A0"/>
                </a:solidFill>
                <a:latin typeface="Times New Roman" pitchFamily="18" charset="0"/>
                <a:cs typeface="Times New Roman" pitchFamily="18" charset="0"/>
              </a:rPr>
              <a:t> may turn urine a </a:t>
            </a:r>
            <a:r>
              <a:rPr lang="en-US" sz="3200" b="1" dirty="0">
                <a:solidFill>
                  <a:srgbClr val="7030A0"/>
                </a:solidFill>
                <a:latin typeface="Times New Roman" pitchFamily="18" charset="0"/>
                <a:cs typeface="Times New Roman" pitchFamily="18" charset="0"/>
              </a:rPr>
              <a:t>bluish color. </a:t>
            </a:r>
          </a:p>
        </p:txBody>
      </p:sp>
    </p:spTree>
    <p:extLst>
      <p:ext uri="{BB962C8B-B14F-4D97-AF65-F5344CB8AC3E}">
        <p14:creationId xmlns:p14="http://schemas.microsoft.com/office/powerpoint/2010/main" val="15646934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15BBB-842D-401E-AC8E-AB4688CFCB77}"/>
              </a:ext>
            </a:extLst>
          </p:cNvPr>
          <p:cNvSpPr>
            <a:spLocks noGrp="1"/>
          </p:cNvSpPr>
          <p:nvPr>
            <p:ph type="title"/>
          </p:nvPr>
        </p:nvSpPr>
        <p:spPr>
          <a:xfrm>
            <a:off x="171450" y="1"/>
            <a:ext cx="11182350" cy="585788"/>
          </a:xfrm>
        </p:spPr>
        <p:txBody>
          <a:bodyPr>
            <a:normAutofit fontScale="90000"/>
          </a:bodyPr>
          <a:lstStyle/>
          <a:p>
            <a:r>
              <a:rPr lang="en-US" b="1" dirty="0"/>
              <a:t>    </a:t>
            </a:r>
            <a:r>
              <a:rPr lang="en-US" b="1" dirty="0" smtClean="0">
                <a:solidFill>
                  <a:srgbClr val="FF0000"/>
                </a:solidFill>
                <a:latin typeface="Times New Roman" pitchFamily="18" charset="0"/>
                <a:cs typeface="Times New Roman" pitchFamily="18" charset="0"/>
              </a:rPr>
              <a:t>d)Osmotic </a:t>
            </a:r>
            <a:r>
              <a:rPr lang="en-US" b="1" dirty="0">
                <a:solidFill>
                  <a:srgbClr val="FF0000"/>
                </a:solidFill>
                <a:latin typeface="Times New Roman" pitchFamily="18" charset="0"/>
                <a:cs typeface="Times New Roman" pitchFamily="18" charset="0"/>
              </a:rPr>
              <a:t>Diuretics</a:t>
            </a:r>
          </a:p>
        </p:txBody>
      </p:sp>
      <p:sp>
        <p:nvSpPr>
          <p:cNvPr id="3" name="Content Placeholder 2">
            <a:extLst>
              <a:ext uri="{FF2B5EF4-FFF2-40B4-BE49-F238E27FC236}">
                <a16:creationId xmlns="" xmlns:a16="http://schemas.microsoft.com/office/drawing/2014/main" id="{FCE3C108-63F0-4980-BEC0-4E1DCEDCD95A}"/>
              </a:ext>
            </a:extLst>
          </p:cNvPr>
          <p:cNvSpPr>
            <a:spLocks noGrp="1"/>
          </p:cNvSpPr>
          <p:nvPr>
            <p:ph idx="1"/>
          </p:nvPr>
        </p:nvSpPr>
        <p:spPr>
          <a:xfrm>
            <a:off x="185738" y="757238"/>
            <a:ext cx="12006262" cy="6100761"/>
          </a:xfrm>
        </p:spPr>
        <p:txBody>
          <a:bodyPr>
            <a:noAutofit/>
          </a:bodyPr>
          <a:lstStyle/>
          <a:p>
            <a:pPr>
              <a:buFont typeface="Wingdings" pitchFamily="2" charset="2"/>
              <a:buChar char="ü"/>
            </a:pPr>
            <a:r>
              <a:rPr lang="en-US" dirty="0" err="1">
                <a:solidFill>
                  <a:srgbClr val="7030A0"/>
                </a:solidFill>
                <a:latin typeface="Times New Roman" pitchFamily="18" charset="0"/>
                <a:cs typeface="Times New Roman" pitchFamily="18" charset="0"/>
              </a:rPr>
              <a:t>M</a:t>
            </a:r>
            <a:r>
              <a:rPr lang="en-US" dirty="0" err="1" smtClean="0">
                <a:solidFill>
                  <a:srgbClr val="7030A0"/>
                </a:solidFill>
                <a:latin typeface="Times New Roman" pitchFamily="18" charset="0"/>
                <a:cs typeface="Times New Roman" pitchFamily="18" charset="0"/>
              </a:rPr>
              <a:t>annitol</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(Osmitrol) </a:t>
            </a:r>
          </a:p>
          <a:p>
            <a:pPr marL="0" indent="0">
              <a:buNone/>
            </a:pPr>
            <a:r>
              <a:rPr lang="en-US" dirty="0" smtClean="0">
                <a:solidFill>
                  <a:srgbClr val="7030A0"/>
                </a:solidFill>
                <a:latin typeface="Times New Roman" pitchFamily="18" charset="0"/>
                <a:cs typeface="Times New Roman" pitchFamily="18" charset="0"/>
              </a:rPr>
              <a:t>		 </a:t>
            </a:r>
            <a:r>
              <a:rPr lang="en-US" b="1" dirty="0">
                <a:solidFill>
                  <a:srgbClr val="00B050"/>
                </a:solidFill>
                <a:latin typeface="Times New Roman" pitchFamily="18" charset="0"/>
                <a:cs typeface="Times New Roman" pitchFamily="18" charset="0"/>
              </a:rPr>
              <a:t>Expected Pharmacological Action </a:t>
            </a:r>
          </a:p>
          <a:p>
            <a:pPr>
              <a:buFont typeface="Wingdings" pitchFamily="2" charset="2"/>
              <a:buChar char="ü"/>
            </a:pPr>
            <a:r>
              <a:rPr lang="en-US" dirty="0">
                <a:solidFill>
                  <a:srgbClr val="7030A0"/>
                </a:solidFill>
                <a:latin typeface="Times New Roman" pitchFamily="18" charset="0"/>
                <a:cs typeface="Times New Roman" pitchFamily="18" charset="0"/>
              </a:rPr>
              <a:t> Osmotic diuretics reduce intracranial pressure and intraocular pressure by raising serum osmolality and drawing fluid back into the vascular and extravascular space. </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Therapeutic </a:t>
            </a:r>
            <a:r>
              <a:rPr lang="en-US" b="1" dirty="0">
                <a:solidFill>
                  <a:srgbClr val="00B050"/>
                </a:solidFill>
                <a:latin typeface="Times New Roman" pitchFamily="18" charset="0"/>
                <a:cs typeface="Times New Roman" pitchFamily="18" charset="0"/>
              </a:rPr>
              <a:t>Uses </a:t>
            </a:r>
          </a:p>
          <a:p>
            <a:pPr>
              <a:buFont typeface="Wingdings" pitchFamily="2" charset="2"/>
              <a:buChar char="ü"/>
            </a:pPr>
            <a:r>
              <a:rPr lang="en-US" dirty="0">
                <a:solidFill>
                  <a:srgbClr val="7030A0"/>
                </a:solidFill>
                <a:latin typeface="Times New Roman" pitchFamily="18" charset="0"/>
                <a:cs typeface="Times New Roman" pitchFamily="18" charset="0"/>
              </a:rPr>
              <a:t> Osmotic diuretics prevent renal failure in specific situations, such as hypovolemic shock and severe hypotension. </a:t>
            </a:r>
          </a:p>
          <a:p>
            <a:pPr>
              <a:buFont typeface="Wingdings" pitchFamily="2" charset="2"/>
              <a:buChar char="ü"/>
            </a:pPr>
            <a:r>
              <a:rPr lang="en-US" dirty="0">
                <a:solidFill>
                  <a:srgbClr val="7030A0"/>
                </a:solidFill>
                <a:latin typeface="Times New Roman" pitchFamily="18" charset="0"/>
                <a:cs typeface="Times New Roman" pitchFamily="18" charset="0"/>
              </a:rPr>
              <a:t>These medications decrease intracranial pressure (ICP) caused by cerebral edema. </a:t>
            </a:r>
          </a:p>
          <a:p>
            <a:pPr>
              <a:buFont typeface="Wingdings" pitchFamily="2" charset="2"/>
              <a:buChar char="ü"/>
            </a:pPr>
            <a:r>
              <a:rPr lang="en-US" dirty="0">
                <a:solidFill>
                  <a:srgbClr val="7030A0"/>
                </a:solidFill>
                <a:latin typeface="Times New Roman" pitchFamily="18" charset="0"/>
                <a:cs typeface="Times New Roman" pitchFamily="18" charset="0"/>
              </a:rPr>
              <a:t> These medications decrease intraocular pressure (IOP). </a:t>
            </a:r>
          </a:p>
          <a:p>
            <a:pPr>
              <a:buFont typeface="Wingdings" pitchFamily="2" charset="2"/>
              <a:buChar char="ü"/>
            </a:pPr>
            <a:r>
              <a:rPr lang="en-US" dirty="0">
                <a:solidFill>
                  <a:srgbClr val="7030A0"/>
                </a:solidFill>
                <a:latin typeface="Times New Roman" pitchFamily="18" charset="0"/>
                <a:cs typeface="Times New Roman" pitchFamily="18" charset="0"/>
              </a:rPr>
              <a:t> Osmotic diuretics promote sodium retention and water excretion in clients with hyponatremia and fluid volume excess</a:t>
            </a:r>
          </a:p>
        </p:txBody>
      </p:sp>
    </p:spTree>
    <p:extLst>
      <p:ext uri="{BB962C8B-B14F-4D97-AF65-F5344CB8AC3E}">
        <p14:creationId xmlns:p14="http://schemas.microsoft.com/office/powerpoint/2010/main" val="12002457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8B9B9-CAC1-4B26-812D-4A03A71E159F}"/>
              </a:ext>
            </a:extLst>
          </p:cNvPr>
          <p:cNvSpPr>
            <a:spLocks noGrp="1"/>
          </p:cNvSpPr>
          <p:nvPr>
            <p:ph type="title"/>
          </p:nvPr>
        </p:nvSpPr>
        <p:spPr>
          <a:xfrm>
            <a:off x="100013" y="0"/>
            <a:ext cx="11253787" cy="842963"/>
          </a:xfrm>
        </p:spPr>
        <p:txBody>
          <a:bodyPr/>
          <a:lstStyle/>
          <a:p>
            <a:r>
              <a:rPr lang="en-US" b="1" dirty="0">
                <a:solidFill>
                  <a:srgbClr val="FF0000"/>
                </a:solidFill>
                <a:latin typeface="Times New Roman" pitchFamily="18" charset="0"/>
                <a:cs typeface="Times New Roman" pitchFamily="18" charset="0"/>
              </a:rPr>
              <a:t>Side/Adverse Effects</a:t>
            </a:r>
          </a:p>
        </p:txBody>
      </p:sp>
      <p:sp>
        <p:nvSpPr>
          <p:cNvPr id="3" name="Content Placeholder 2">
            <a:extLst>
              <a:ext uri="{FF2B5EF4-FFF2-40B4-BE49-F238E27FC236}">
                <a16:creationId xmlns="" xmlns:a16="http://schemas.microsoft.com/office/drawing/2014/main" id="{163ACBA0-6359-422F-8065-64019EEC78FC}"/>
              </a:ext>
            </a:extLst>
          </p:cNvPr>
          <p:cNvSpPr>
            <a:spLocks noGrp="1"/>
          </p:cNvSpPr>
          <p:nvPr>
            <p:ph idx="1"/>
          </p:nvPr>
        </p:nvSpPr>
        <p:spPr>
          <a:xfrm>
            <a:off x="242888" y="857250"/>
            <a:ext cx="11815762" cy="5829300"/>
          </a:xfrm>
        </p:spPr>
        <p:txBody>
          <a:bodyPr/>
          <a:lstStyle/>
          <a:p>
            <a:endParaRPr lang="en-US" dirty="0" smtClean="0"/>
          </a:p>
          <a:p>
            <a:pPr>
              <a:buFont typeface="Wingdings" pitchFamily="2" charset="2"/>
              <a:buChar char="q"/>
            </a:pPr>
            <a:r>
              <a:rPr lang="en-US" sz="3200" dirty="0" smtClean="0">
                <a:solidFill>
                  <a:srgbClr val="7030A0"/>
                </a:solidFill>
                <a:latin typeface="Times New Roman" pitchFamily="18" charset="0"/>
                <a:cs typeface="Times New Roman" pitchFamily="18" charset="0"/>
              </a:rPr>
              <a:t>Renal </a:t>
            </a:r>
            <a:r>
              <a:rPr lang="en-US" sz="3200" dirty="0">
                <a:solidFill>
                  <a:srgbClr val="7030A0"/>
                </a:solidFill>
                <a:latin typeface="Times New Roman" pitchFamily="18" charset="0"/>
                <a:cs typeface="Times New Roman" pitchFamily="18" charset="0"/>
              </a:rPr>
              <a:t>failure </a:t>
            </a:r>
          </a:p>
          <a:p>
            <a:pPr>
              <a:buFont typeface="Wingdings" pitchFamily="2" charset="2"/>
              <a:buChar char="q"/>
            </a:pPr>
            <a:r>
              <a:rPr lang="en-US" sz="3200" dirty="0">
                <a:solidFill>
                  <a:srgbClr val="7030A0"/>
                </a:solidFill>
                <a:latin typeface="Times New Roman" pitchFamily="18" charset="0"/>
                <a:cs typeface="Times New Roman" pitchFamily="18" charset="0"/>
              </a:rPr>
              <a:t>Heart failure, pulmonary edema</a:t>
            </a:r>
          </a:p>
          <a:p>
            <a:pPr>
              <a:buFont typeface="Wingdings" pitchFamily="2" charset="2"/>
              <a:buChar char="q"/>
            </a:pPr>
            <a:r>
              <a:rPr lang="en-US" sz="3200" dirty="0">
                <a:solidFill>
                  <a:srgbClr val="7030A0"/>
                </a:solidFill>
                <a:latin typeface="Times New Roman" pitchFamily="18" charset="0"/>
                <a:cs typeface="Times New Roman" pitchFamily="18" charset="0"/>
              </a:rPr>
              <a:t> Fluid and electrolyte imbalances</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4000" b="1" dirty="0" smtClean="0">
                <a:solidFill>
                  <a:srgbClr val="00B0F0"/>
                </a:solidFill>
                <a:latin typeface="Times New Roman" pitchFamily="18" charset="0"/>
                <a:cs typeface="Times New Roman" pitchFamily="18" charset="0"/>
              </a:rPr>
              <a:t>Contraindications/Precautions  </a:t>
            </a:r>
            <a:endParaRPr lang="en-US" sz="4000" b="1" dirty="0">
              <a:solidFill>
                <a:srgbClr val="00B0F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Use extreme caution in clients with heart failure.</a:t>
            </a:r>
          </a:p>
        </p:txBody>
      </p:sp>
    </p:spTree>
    <p:extLst>
      <p:ext uri="{BB962C8B-B14F-4D97-AF65-F5344CB8AC3E}">
        <p14:creationId xmlns:p14="http://schemas.microsoft.com/office/powerpoint/2010/main" val="7882500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B3902-E75B-4989-B2D5-7278AC4A8317}"/>
              </a:ext>
            </a:extLst>
          </p:cNvPr>
          <p:cNvSpPr>
            <a:spLocks noGrp="1"/>
          </p:cNvSpPr>
          <p:nvPr>
            <p:ph type="title"/>
          </p:nvPr>
        </p:nvSpPr>
        <p:spPr>
          <a:xfrm>
            <a:off x="200025" y="1"/>
            <a:ext cx="11153775" cy="1257299"/>
          </a:xfrm>
        </p:spPr>
        <p:txBody>
          <a:bodyPr>
            <a:normAutofit/>
          </a:bodyPr>
          <a:lstStyle/>
          <a:p>
            <a:r>
              <a:rPr lang="en-US" b="1" dirty="0" smtClean="0">
                <a:solidFill>
                  <a:srgbClr val="FF0000"/>
                </a:solidFill>
                <a:latin typeface="Times New Roman" pitchFamily="18" charset="0"/>
                <a:ea typeface="+mn-ea"/>
                <a:cs typeface="Times New Roman" pitchFamily="18" charset="0"/>
              </a:rPr>
              <a:t>Drug Interactions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160BB80-7AF6-47FC-931B-3362FE16F927}"/>
              </a:ext>
            </a:extLst>
          </p:cNvPr>
          <p:cNvSpPr>
            <a:spLocks noGrp="1"/>
          </p:cNvSpPr>
          <p:nvPr>
            <p:ph idx="1"/>
          </p:nvPr>
        </p:nvSpPr>
        <p:spPr>
          <a:xfrm>
            <a:off x="171449" y="1157288"/>
            <a:ext cx="11872913" cy="5700712"/>
          </a:xfrm>
        </p:spPr>
        <p:txBody>
          <a:bodyPr>
            <a:normAutofit/>
          </a:bodyPr>
          <a:lstStyle/>
          <a:p>
            <a:r>
              <a:rPr lang="en-US" sz="3200" dirty="0">
                <a:solidFill>
                  <a:srgbClr val="7030A0"/>
                </a:solidFill>
                <a:latin typeface="Times New Roman" pitchFamily="18" charset="0"/>
                <a:cs typeface="Times New Roman" pitchFamily="18" charset="0"/>
              </a:rPr>
              <a:t>Furosemide contributes to therapeutic effect by promoting renal excretion of fluid drawn into vasculature by osmotic diuretics.</a:t>
            </a:r>
          </a:p>
          <a:p>
            <a:pPr marL="0" indent="0">
              <a:buNone/>
            </a:pPr>
            <a:r>
              <a:rPr lang="en-US" sz="3200" dirty="0">
                <a:solidFill>
                  <a:srgbClr val="7030A0"/>
                </a:solidFill>
                <a:latin typeface="Times New Roman" pitchFamily="18" charset="0"/>
                <a:cs typeface="Times New Roman" pitchFamily="18" charset="0"/>
              </a:rPr>
              <a:t> </a:t>
            </a:r>
            <a:r>
              <a:rPr lang="en-US" sz="3200" b="1" i="1" dirty="0" smtClean="0">
                <a:solidFill>
                  <a:srgbClr val="0070C0"/>
                </a:solidFill>
                <a:latin typeface="Times New Roman" pitchFamily="18" charset="0"/>
                <a:cs typeface="Times New Roman" pitchFamily="18" charset="0"/>
              </a:rPr>
              <a:t>Precautions during  </a:t>
            </a:r>
            <a:r>
              <a:rPr lang="en-US" sz="3200" b="1" i="1" dirty="0">
                <a:solidFill>
                  <a:srgbClr val="0070C0"/>
                </a:solidFill>
                <a:latin typeface="Times New Roman" pitchFamily="18" charset="0"/>
                <a:cs typeface="Times New Roman" pitchFamily="18" charset="0"/>
              </a:rPr>
              <a:t>Administration </a:t>
            </a:r>
          </a:p>
          <a:p>
            <a:pPr marL="0" indent="0">
              <a:buNone/>
            </a:pPr>
            <a:r>
              <a:rPr lang="en-US" sz="3200" dirty="0">
                <a:solidFill>
                  <a:srgbClr val="7030A0"/>
                </a:solidFill>
                <a:latin typeface="Times New Roman" pitchFamily="18" charset="0"/>
                <a:cs typeface="Times New Roman" pitchFamily="18" charset="0"/>
              </a:rPr>
              <a:t>Administer mannitol by continuous IV infusion. </a:t>
            </a:r>
          </a:p>
          <a:p>
            <a:pPr marL="0" indent="0">
              <a:buNone/>
            </a:pPr>
            <a:r>
              <a:rPr lang="en-US" sz="3200" dirty="0">
                <a:solidFill>
                  <a:srgbClr val="7030A0"/>
                </a:solidFill>
                <a:latin typeface="Times New Roman" pitchFamily="18" charset="0"/>
                <a:cs typeface="Times New Roman" pitchFamily="18" charset="0"/>
              </a:rPr>
              <a:t> To prevent administering microscopic crystals, use a filter needle when drawing from the vial and a filter in the IV tubing. </a:t>
            </a:r>
          </a:p>
          <a:p>
            <a:pPr marL="0" indent="0">
              <a:buNone/>
            </a:pPr>
            <a:r>
              <a:rPr lang="en-US" sz="3200" dirty="0">
                <a:solidFill>
                  <a:srgbClr val="7030A0"/>
                </a:solidFill>
                <a:latin typeface="Times New Roman" pitchFamily="18" charset="0"/>
                <a:cs typeface="Times New Roman" pitchFamily="18" charset="0"/>
              </a:rPr>
              <a:t> Monitor daily weight, I &amp; 0, and serum electrolytes. </a:t>
            </a:r>
          </a:p>
          <a:p>
            <a:pPr marL="0" indent="0">
              <a:buNone/>
            </a:pPr>
            <a:r>
              <a:rPr lang="en-US" sz="3200" dirty="0">
                <a:solidFill>
                  <a:srgbClr val="7030A0"/>
                </a:solidFill>
                <a:latin typeface="Times New Roman" pitchFamily="18" charset="0"/>
                <a:cs typeface="Times New Roman" pitchFamily="18" charset="0"/>
              </a:rPr>
              <a:t> Monitor for signs of dehydration, acute renal failure, and edema. </a:t>
            </a:r>
          </a:p>
          <a:p>
            <a:pPr marL="0" indent="0">
              <a:buNone/>
            </a:pPr>
            <a:r>
              <a:rPr lang="en-US" sz="3200" dirty="0">
                <a:solidFill>
                  <a:srgbClr val="7030A0"/>
                </a:solidFill>
                <a:latin typeface="Times New Roman" pitchFamily="18" charset="0"/>
                <a:cs typeface="Times New Roman" pitchFamily="18" charset="0"/>
              </a:rPr>
              <a:t> Use of furosemide may help prevent rebound fluid retention; this contributes to therapeutic effect.</a:t>
            </a:r>
          </a:p>
        </p:txBody>
      </p:sp>
    </p:spTree>
    <p:extLst>
      <p:ext uri="{BB962C8B-B14F-4D97-AF65-F5344CB8AC3E}">
        <p14:creationId xmlns:p14="http://schemas.microsoft.com/office/powerpoint/2010/main" val="21439331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F875FC-2C1E-4F68-8FE3-A06B13F5DCC7}"/>
              </a:ext>
            </a:extLst>
          </p:cNvPr>
          <p:cNvSpPr>
            <a:spLocks noGrp="1"/>
          </p:cNvSpPr>
          <p:nvPr>
            <p:ph type="title"/>
          </p:nvPr>
        </p:nvSpPr>
        <p:spPr>
          <a:xfrm>
            <a:off x="171450" y="100013"/>
            <a:ext cx="11182350" cy="871537"/>
          </a:xfrm>
        </p:spPr>
        <p:txBody>
          <a:bodyPr/>
          <a:lstStyle/>
          <a:p>
            <a:r>
              <a:rPr lang="en-US" b="1" dirty="0" smtClean="0">
                <a:solidFill>
                  <a:srgbClr val="FF0000"/>
                </a:solidFill>
                <a:latin typeface="Times New Roman" pitchFamily="18" charset="0"/>
                <a:cs typeface="Times New Roman" pitchFamily="18" charset="0"/>
              </a:rPr>
              <a:t>Conti…..</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0395E5D-AA96-49A4-BED8-A302C1B449EB}"/>
              </a:ext>
            </a:extLst>
          </p:cNvPr>
          <p:cNvSpPr>
            <a:spLocks noGrp="1"/>
          </p:cNvSpPr>
          <p:nvPr>
            <p:ph idx="1"/>
          </p:nvPr>
        </p:nvSpPr>
        <p:spPr>
          <a:xfrm>
            <a:off x="185738" y="1114424"/>
            <a:ext cx="11872912" cy="5629275"/>
          </a:xfrm>
        </p:spPr>
        <p:txBody>
          <a:bodyPr>
            <a:normAutofit/>
          </a:bodyPr>
          <a:lstStyle/>
          <a:p>
            <a:r>
              <a:rPr lang="en-US" sz="3200" dirty="0">
                <a:solidFill>
                  <a:srgbClr val="7030A0"/>
                </a:solidFill>
                <a:latin typeface="Times New Roman" pitchFamily="18" charset="0"/>
                <a:cs typeface="Times New Roman" pitchFamily="18" charset="0"/>
              </a:rPr>
              <a:t>Drugs are widely distributed in body water (</a:t>
            </a:r>
            <a:r>
              <a:rPr lang="en-US" sz="3200" b="1" dirty="0">
                <a:solidFill>
                  <a:srgbClr val="7030A0"/>
                </a:solidFill>
                <a:latin typeface="Times New Roman" pitchFamily="18" charset="0"/>
                <a:cs typeface="Times New Roman" pitchFamily="18" charset="0"/>
              </a:rPr>
              <a:t>free fraction of drug</a:t>
            </a:r>
            <a:r>
              <a:rPr lang="en-US" sz="3200" dirty="0">
                <a:solidFill>
                  <a:srgbClr val="7030A0"/>
                </a:solidFill>
                <a:latin typeface="Times New Roman" pitchFamily="18" charset="0"/>
                <a:cs typeface="Times New Roman" pitchFamily="18" charset="0"/>
              </a:rPr>
              <a:t>)and partly as bound to </a:t>
            </a:r>
            <a:r>
              <a:rPr lang="en-US" sz="3200" b="1" dirty="0">
                <a:solidFill>
                  <a:srgbClr val="7030A0"/>
                </a:solidFill>
                <a:latin typeface="Times New Roman" pitchFamily="18" charset="0"/>
                <a:cs typeface="Times New Roman" pitchFamily="18" charset="0"/>
              </a:rPr>
              <a:t>plasma proteins </a:t>
            </a:r>
            <a:r>
              <a:rPr lang="en-US" sz="3200" dirty="0">
                <a:solidFill>
                  <a:srgbClr val="7030A0"/>
                </a:solidFill>
                <a:latin typeface="Times New Roman" pitchFamily="18" charset="0"/>
                <a:cs typeface="Times New Roman" pitchFamily="18" charset="0"/>
              </a:rPr>
              <a:t>and or tissues.</a:t>
            </a:r>
          </a:p>
          <a:p>
            <a:r>
              <a:rPr lang="en-US" sz="3200" dirty="0">
                <a:solidFill>
                  <a:srgbClr val="7030A0"/>
                </a:solidFill>
                <a:latin typeface="Times New Roman" pitchFamily="18" charset="0"/>
                <a:cs typeface="Times New Roman" pitchFamily="18" charset="0"/>
              </a:rPr>
              <a:t>Plasma protein and tissue binding of drug reservoirs that sustain pharmacological action of a drug. The bound fraction and the free fraction are usually in a state of equilibrium </a:t>
            </a:r>
          </a:p>
          <a:p>
            <a:r>
              <a:rPr lang="en-US" sz="3200" dirty="0">
                <a:solidFill>
                  <a:srgbClr val="7030A0"/>
                </a:solidFill>
                <a:latin typeface="Times New Roman" pitchFamily="18" charset="0"/>
                <a:cs typeface="Times New Roman" pitchFamily="18" charset="0"/>
              </a:rPr>
              <a:t>other proteins involved in drug binding include; </a:t>
            </a:r>
            <a:r>
              <a:rPr lang="en-US" sz="3200" b="1" dirty="0">
                <a:solidFill>
                  <a:srgbClr val="7030A0"/>
                </a:solidFill>
                <a:latin typeface="Times New Roman" pitchFamily="18" charset="0"/>
                <a:cs typeface="Times New Roman" pitchFamily="18" charset="0"/>
              </a:rPr>
              <a:t>lipoproteins, glycoprotein and globulins.</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462092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D5BEE5-67B6-4C41-A0DB-4EF806865D6E}"/>
              </a:ext>
            </a:extLst>
          </p:cNvPr>
          <p:cNvSpPr>
            <a:spLocks noGrp="1"/>
          </p:cNvSpPr>
          <p:nvPr>
            <p:ph type="title"/>
          </p:nvPr>
        </p:nvSpPr>
        <p:spPr>
          <a:xfrm>
            <a:off x="100013" y="1"/>
            <a:ext cx="11253787" cy="1085849"/>
          </a:xfrm>
        </p:spPr>
        <p:txBody>
          <a:bodyPr/>
          <a:lstStyle/>
          <a:p>
            <a:r>
              <a:rPr lang="en-US" b="1" dirty="0">
                <a:solidFill>
                  <a:srgbClr val="FF0000"/>
                </a:solidFill>
                <a:latin typeface="Times New Roman" pitchFamily="18" charset="0"/>
                <a:cs typeface="Times New Roman" pitchFamily="18" charset="0"/>
              </a:rPr>
              <a:t>Carbonic </a:t>
            </a:r>
            <a:r>
              <a:rPr lang="en-US" b="1" dirty="0" smtClean="0">
                <a:solidFill>
                  <a:srgbClr val="FF0000"/>
                </a:solidFill>
                <a:latin typeface="Times New Roman" pitchFamily="18" charset="0"/>
                <a:cs typeface="Times New Roman" pitchFamily="18" charset="0"/>
              </a:rPr>
              <a:t>Anhydrase </a:t>
            </a:r>
            <a:r>
              <a:rPr lang="en-US" b="1" dirty="0">
                <a:solidFill>
                  <a:srgbClr val="FF0000"/>
                </a:solidFill>
                <a:latin typeface="Times New Roman" pitchFamily="18" charset="0"/>
                <a:cs typeface="Times New Roman" pitchFamily="18" charset="0"/>
              </a:rPr>
              <a:t>I</a:t>
            </a:r>
            <a:r>
              <a:rPr lang="en-US" b="1" dirty="0" smtClean="0">
                <a:solidFill>
                  <a:srgbClr val="FF0000"/>
                </a:solidFill>
                <a:latin typeface="Times New Roman" pitchFamily="18" charset="0"/>
                <a:cs typeface="Times New Roman" pitchFamily="18" charset="0"/>
              </a:rPr>
              <a:t>nhibitors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F30D5DC-C43A-4E63-86B7-B4FC24CC3A97}"/>
              </a:ext>
            </a:extLst>
          </p:cNvPr>
          <p:cNvSpPr>
            <a:spLocks noGrp="1"/>
          </p:cNvSpPr>
          <p:nvPr>
            <p:ph idx="1"/>
          </p:nvPr>
        </p:nvSpPr>
        <p:spPr>
          <a:xfrm>
            <a:off x="171449" y="1114424"/>
            <a:ext cx="11872913" cy="5743575"/>
          </a:xfrm>
        </p:spPr>
        <p:txBody>
          <a:bodyPr>
            <a:normAutofit/>
          </a:bodyPr>
          <a:lstStyle/>
          <a:p>
            <a:pPr>
              <a:buFont typeface="Wingdings" pitchFamily="2" charset="2"/>
              <a:buChar char="q"/>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q"/>
            </a:pPr>
            <a:r>
              <a:rPr lang="en-US" sz="3200" dirty="0" smtClean="0">
                <a:solidFill>
                  <a:srgbClr val="7030A0"/>
                </a:solidFill>
                <a:latin typeface="Times New Roman" pitchFamily="18" charset="0"/>
                <a:cs typeface="Times New Roman" pitchFamily="18" charset="0"/>
              </a:rPr>
              <a:t>Blockade </a:t>
            </a:r>
            <a:r>
              <a:rPr lang="en-US" sz="3200" dirty="0">
                <a:solidFill>
                  <a:srgbClr val="7030A0"/>
                </a:solidFill>
                <a:latin typeface="Times New Roman" pitchFamily="18" charset="0"/>
                <a:cs typeface="Times New Roman" pitchFamily="18" charset="0"/>
              </a:rPr>
              <a:t>of carbonic anhydrase activity induces a sodium bicarbonate  diuresis, which reduces body bicarbonate levels.</a:t>
            </a:r>
          </a:p>
          <a:p>
            <a:pPr>
              <a:buFont typeface="Wingdings" pitchFamily="2" charset="2"/>
              <a:buChar char="q"/>
            </a:pPr>
            <a:r>
              <a:rPr lang="en-US" sz="3200" dirty="0">
                <a:solidFill>
                  <a:srgbClr val="7030A0"/>
                </a:solidFill>
                <a:latin typeface="Times New Roman" pitchFamily="18" charset="0"/>
                <a:cs typeface="Times New Roman" pitchFamily="18" charset="0"/>
              </a:rPr>
              <a:t>These drugs include;</a:t>
            </a:r>
          </a:p>
          <a:p>
            <a:pPr>
              <a:buFont typeface="Wingdings" pitchFamily="2" charset="2"/>
              <a:buChar char="q"/>
            </a:pPr>
            <a:r>
              <a:rPr lang="en-US" sz="3200" dirty="0">
                <a:solidFill>
                  <a:srgbClr val="7030A0"/>
                </a:solidFill>
                <a:latin typeface="Times New Roman" pitchFamily="18" charset="0"/>
                <a:cs typeface="Times New Roman" pitchFamily="18" charset="0"/>
              </a:rPr>
              <a:t>Acetazolamide (DIAMOX)</a:t>
            </a:r>
          </a:p>
          <a:p>
            <a:pPr>
              <a:buFont typeface="Wingdings" pitchFamily="2" charset="2"/>
              <a:buChar char="q"/>
            </a:pPr>
            <a:r>
              <a:rPr lang="en-US" sz="3200" dirty="0">
                <a:solidFill>
                  <a:srgbClr val="7030A0"/>
                </a:solidFill>
                <a:latin typeface="Times New Roman" pitchFamily="18" charset="0"/>
                <a:cs typeface="Times New Roman" pitchFamily="18" charset="0"/>
              </a:rPr>
              <a:t>Dichlorphenamide (DARANIDE)</a:t>
            </a:r>
          </a:p>
          <a:p>
            <a:pPr>
              <a:buFont typeface="Wingdings" pitchFamily="2" charset="2"/>
              <a:buChar char="q"/>
            </a:pPr>
            <a:r>
              <a:rPr lang="en-US" sz="3200" dirty="0">
                <a:solidFill>
                  <a:srgbClr val="7030A0"/>
                </a:solidFill>
                <a:latin typeface="Times New Roman" pitchFamily="18" charset="0"/>
                <a:cs typeface="Times New Roman" pitchFamily="18" charset="0"/>
              </a:rPr>
              <a:t>Methazolamide (GLAUCTABS)</a:t>
            </a:r>
          </a:p>
          <a:p>
            <a:pPr>
              <a:buFont typeface="Wingdings" pitchFamily="2" charset="2"/>
              <a:buChar char="q"/>
            </a:pPr>
            <a:r>
              <a:rPr lang="en-US" sz="3200" dirty="0">
                <a:solidFill>
                  <a:srgbClr val="7030A0"/>
                </a:solidFill>
                <a:latin typeface="Times New Roman" pitchFamily="18" charset="0"/>
                <a:cs typeface="Times New Roman" pitchFamily="18" charset="0"/>
              </a:rPr>
              <a:t>Acetazolamide</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administration causes  a reduction in aqueous </a:t>
            </a:r>
            <a:r>
              <a:rPr lang="en-US" sz="3200" dirty="0" err="1">
                <a:solidFill>
                  <a:srgbClr val="7030A0"/>
                </a:solidFill>
                <a:latin typeface="Times New Roman" pitchFamily="18" charset="0"/>
                <a:cs typeface="Times New Roman" pitchFamily="18" charset="0"/>
              </a:rPr>
              <a:t>humour</a:t>
            </a:r>
            <a:r>
              <a:rPr lang="en-US" sz="3200" dirty="0">
                <a:solidFill>
                  <a:srgbClr val="7030A0"/>
                </a:solidFill>
                <a:latin typeface="Times New Roman" pitchFamily="18" charset="0"/>
                <a:cs typeface="Times New Roman" pitchFamily="18" charset="0"/>
              </a:rPr>
              <a:t> and CSF fluid production</a:t>
            </a:r>
          </a:p>
        </p:txBody>
      </p:sp>
    </p:spTree>
    <p:extLst>
      <p:ext uri="{BB962C8B-B14F-4D97-AF65-F5344CB8AC3E}">
        <p14:creationId xmlns:p14="http://schemas.microsoft.com/office/powerpoint/2010/main" val="3366889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5BEE1A-9977-4C8C-A757-7E5B6A18691E}"/>
              </a:ext>
            </a:extLst>
          </p:cNvPr>
          <p:cNvSpPr>
            <a:spLocks noGrp="1"/>
          </p:cNvSpPr>
          <p:nvPr>
            <p:ph type="title"/>
          </p:nvPr>
        </p:nvSpPr>
        <p:spPr>
          <a:xfrm>
            <a:off x="200025" y="-557213"/>
            <a:ext cx="11153775" cy="1414463"/>
          </a:xfrm>
        </p:spPr>
        <p:txBody>
          <a:bodyPr>
            <a:normAutofit/>
          </a:bodyPr>
          <a:lstStyle/>
          <a:p>
            <a:r>
              <a:rPr lang="en-US" sz="5400" b="1" dirty="0">
                <a:solidFill>
                  <a:srgbClr val="FF0000"/>
                </a:solidFill>
                <a:latin typeface="Times New Roman" pitchFamily="18" charset="0"/>
                <a:cs typeface="Times New Roman" pitchFamily="18" charset="0"/>
              </a:rPr>
              <a:t>A</a:t>
            </a:r>
            <a:r>
              <a:rPr lang="en-US" sz="5400" b="1" dirty="0" smtClean="0">
                <a:solidFill>
                  <a:srgbClr val="FF0000"/>
                </a:solidFill>
                <a:latin typeface="Times New Roman" pitchFamily="18" charset="0"/>
                <a:cs typeface="Times New Roman" pitchFamily="18" charset="0"/>
              </a:rPr>
              <a:t>cetazolamide  </a:t>
            </a:r>
            <a:r>
              <a:rPr lang="en-US" sz="5400" b="1" dirty="0" err="1" smtClean="0">
                <a:solidFill>
                  <a:srgbClr val="FF0000"/>
                </a:solidFill>
                <a:latin typeface="Times New Roman" pitchFamily="18" charset="0"/>
                <a:cs typeface="Times New Roman" pitchFamily="18" charset="0"/>
              </a:rPr>
              <a:t>cont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F8C93DF-0741-42BA-B1B0-4566D0805870}"/>
              </a:ext>
            </a:extLst>
          </p:cNvPr>
          <p:cNvSpPr>
            <a:spLocks noGrp="1"/>
          </p:cNvSpPr>
          <p:nvPr>
            <p:ph idx="1"/>
          </p:nvPr>
        </p:nvSpPr>
        <p:spPr>
          <a:xfrm>
            <a:off x="157163" y="757238"/>
            <a:ext cx="11915775" cy="5986461"/>
          </a:xfrm>
        </p:spPr>
        <p:txBody>
          <a:bodyPr>
            <a:no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a:t>
            </a:r>
            <a:r>
              <a:rPr lang="en-US" sz="3200" dirty="0" smtClean="0">
                <a:solidFill>
                  <a:srgbClr val="7030A0"/>
                </a:solidFill>
                <a:latin typeface="Times New Roman" pitchFamily="18" charset="0"/>
                <a:cs typeface="Times New Roman" pitchFamily="18" charset="0"/>
              </a:rPr>
              <a:t>he </a:t>
            </a:r>
            <a:r>
              <a:rPr lang="en-US" sz="3200" dirty="0">
                <a:solidFill>
                  <a:srgbClr val="7030A0"/>
                </a:solidFill>
                <a:latin typeface="Times New Roman" pitchFamily="18" charset="0"/>
                <a:cs typeface="Times New Roman" pitchFamily="18" charset="0"/>
              </a:rPr>
              <a:t>proximal tubule is the major site of action of carbonic anhydrase inhibitors. </a:t>
            </a:r>
          </a:p>
          <a:p>
            <a:pPr>
              <a:buFont typeface="Wingdings" pitchFamily="2" charset="2"/>
              <a:buChar char="q"/>
            </a:pPr>
            <a:r>
              <a:rPr lang="en-US" sz="3200" dirty="0">
                <a:solidFill>
                  <a:srgbClr val="7030A0"/>
                </a:solidFill>
                <a:latin typeface="Times New Roman" pitchFamily="18" charset="0"/>
                <a:cs typeface="Times New Roman" pitchFamily="18" charset="0"/>
              </a:rPr>
              <a:t>the collecting duct is the secondary site of action </a:t>
            </a:r>
            <a:r>
              <a:rPr lang="en-US" sz="3200" dirty="0" smtClean="0">
                <a:solidFill>
                  <a:srgbClr val="7030A0"/>
                </a:solidFill>
                <a:latin typeface="Times New Roman" pitchFamily="18" charset="0"/>
                <a:cs typeface="Times New Roman" pitchFamily="18" charset="0"/>
              </a:rPr>
              <a:t>.</a:t>
            </a:r>
            <a:endParaRPr lang="en-US" sz="3200" b="1" dirty="0" smtClean="0">
              <a:solidFill>
                <a:srgbClr val="7030A0"/>
              </a:solidFill>
              <a:latin typeface="Times New Roman" pitchFamily="18" charset="0"/>
              <a:cs typeface="Times New Roman" pitchFamily="18" charset="0"/>
            </a:endParaRPr>
          </a:p>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F0"/>
                </a:solidFill>
                <a:latin typeface="Times New Roman" pitchFamily="18" charset="0"/>
                <a:cs typeface="Times New Roman" pitchFamily="18" charset="0"/>
              </a:rPr>
              <a:t>Clinical </a:t>
            </a:r>
            <a:r>
              <a:rPr lang="en-US" b="1" dirty="0">
                <a:solidFill>
                  <a:srgbClr val="00B0F0"/>
                </a:solidFill>
                <a:latin typeface="Times New Roman" pitchFamily="18" charset="0"/>
                <a:cs typeface="Times New Roman" pitchFamily="18" charset="0"/>
              </a:rPr>
              <a:t>application</a:t>
            </a:r>
          </a:p>
          <a:p>
            <a:pPr marL="0" indent="0">
              <a:buNone/>
            </a:pPr>
            <a:r>
              <a:rPr lang="en-US" b="1" dirty="0">
                <a:solidFill>
                  <a:srgbClr val="7030A0"/>
                </a:solidFill>
                <a:latin typeface="Times New Roman" pitchFamily="18" charset="0"/>
                <a:cs typeface="Times New Roman" pitchFamily="18" charset="0"/>
              </a:rPr>
              <a:t>Glaucoma; </a:t>
            </a:r>
            <a:r>
              <a:rPr lang="en-US" dirty="0">
                <a:solidFill>
                  <a:srgbClr val="7030A0"/>
                </a:solidFill>
                <a:latin typeface="Times New Roman" pitchFamily="18" charset="0"/>
                <a:cs typeface="Times New Roman" pitchFamily="18" charset="0"/>
              </a:rPr>
              <a:t>because acetazolamide decreases the rate of aqueous humor production, a decline in IOP occurs.</a:t>
            </a:r>
          </a:p>
          <a:p>
            <a:pPr marL="0" indent="0">
              <a:buNone/>
            </a:pPr>
            <a:r>
              <a:rPr lang="en-US" dirty="0">
                <a:solidFill>
                  <a:srgbClr val="7030A0"/>
                </a:solidFill>
                <a:latin typeface="Times New Roman" pitchFamily="18" charset="0"/>
                <a:cs typeface="Times New Roman" pitchFamily="18" charset="0"/>
              </a:rPr>
              <a:t>The major indication </a:t>
            </a:r>
            <a:r>
              <a:rPr lang="en-US" dirty="0" smtClean="0">
                <a:solidFill>
                  <a:srgbClr val="7030A0"/>
                </a:solidFill>
                <a:latin typeface="Times New Roman" pitchFamily="18" charset="0"/>
                <a:cs typeface="Times New Roman" pitchFamily="18" charset="0"/>
              </a:rPr>
              <a:t>of </a:t>
            </a:r>
            <a:r>
              <a:rPr lang="en-US" dirty="0">
                <a:solidFill>
                  <a:srgbClr val="7030A0"/>
                </a:solidFill>
                <a:latin typeface="Times New Roman" pitchFamily="18" charset="0"/>
                <a:cs typeface="Times New Roman" pitchFamily="18" charset="0"/>
              </a:rPr>
              <a:t>carbonate anhydrase inhibitor is </a:t>
            </a:r>
            <a:r>
              <a:rPr lang="en-US" b="1" dirty="0">
                <a:solidFill>
                  <a:srgbClr val="7030A0"/>
                </a:solidFill>
                <a:latin typeface="Times New Roman" pitchFamily="18" charset="0"/>
                <a:cs typeface="Times New Roman" pitchFamily="18" charset="0"/>
              </a:rPr>
              <a:t>open angle glaucoma.</a:t>
            </a:r>
          </a:p>
          <a:p>
            <a:pPr marL="0" indent="0">
              <a:buNone/>
            </a:pPr>
            <a:r>
              <a:rPr lang="en-US" dirty="0">
                <a:solidFill>
                  <a:srgbClr val="7030A0"/>
                </a:solidFill>
                <a:latin typeface="Times New Roman" pitchFamily="18" charset="0"/>
                <a:cs typeface="Times New Roman" pitchFamily="18" charset="0"/>
              </a:rPr>
              <a:t>It may also be given in </a:t>
            </a:r>
            <a:r>
              <a:rPr lang="en-US" b="1" dirty="0">
                <a:solidFill>
                  <a:srgbClr val="7030A0"/>
                </a:solidFill>
                <a:latin typeface="Times New Roman" pitchFamily="18" charset="0"/>
                <a:cs typeface="Times New Roman" pitchFamily="18" charset="0"/>
              </a:rPr>
              <a:t>secondary  glaucoma</a:t>
            </a:r>
          </a:p>
          <a:p>
            <a:pPr marL="0" indent="0">
              <a:buNone/>
            </a:pPr>
            <a:r>
              <a:rPr lang="en-US" dirty="0">
                <a:solidFill>
                  <a:srgbClr val="7030A0"/>
                </a:solidFill>
                <a:latin typeface="Times New Roman" pitchFamily="18" charset="0"/>
                <a:cs typeface="Times New Roman" pitchFamily="18" charset="0"/>
              </a:rPr>
              <a:t>Preoperatively in acute angle glaucoma.</a:t>
            </a:r>
          </a:p>
          <a:p>
            <a:pPr marL="0" indent="0">
              <a:buNone/>
            </a:pPr>
            <a:r>
              <a:rPr lang="en-US" dirty="0">
                <a:solidFill>
                  <a:srgbClr val="7030A0"/>
                </a:solidFill>
                <a:latin typeface="Times New Roman" pitchFamily="18" charset="0"/>
                <a:cs typeface="Times New Roman" pitchFamily="18" charset="0"/>
              </a:rPr>
              <a:t>Treatment of epilepsy.</a:t>
            </a:r>
          </a:p>
          <a:p>
            <a:pPr marL="0" indent="0">
              <a:buNone/>
            </a:pPr>
            <a:r>
              <a:rPr lang="en-US" dirty="0">
                <a:solidFill>
                  <a:srgbClr val="7030A0"/>
                </a:solidFill>
                <a:latin typeface="Times New Roman" pitchFamily="18" charset="0"/>
                <a:cs typeface="Times New Roman" pitchFamily="18" charset="0"/>
              </a:rPr>
              <a:t>Altitude sickness familial periodic paralysis</a:t>
            </a:r>
          </a:p>
        </p:txBody>
      </p:sp>
    </p:spTree>
    <p:extLst>
      <p:ext uri="{BB962C8B-B14F-4D97-AF65-F5344CB8AC3E}">
        <p14:creationId xmlns:p14="http://schemas.microsoft.com/office/powerpoint/2010/main" val="33387363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590E4-87D0-4ADB-8A9E-A32CAE663672}"/>
              </a:ext>
            </a:extLst>
          </p:cNvPr>
          <p:cNvSpPr>
            <a:spLocks noGrp="1"/>
          </p:cNvSpPr>
          <p:nvPr>
            <p:ph type="title"/>
          </p:nvPr>
        </p:nvSpPr>
        <p:spPr>
          <a:xfrm>
            <a:off x="242888" y="0"/>
            <a:ext cx="11110912" cy="1114425"/>
          </a:xfrm>
        </p:spPr>
        <p:txBody>
          <a:bodyPr/>
          <a:lstStyle/>
          <a:p>
            <a:r>
              <a:rPr lang="en-US" b="1" dirty="0">
                <a:solidFill>
                  <a:srgbClr val="FF0000"/>
                </a:solidFill>
                <a:latin typeface="Times New Roman" pitchFamily="18" charset="0"/>
                <a:cs typeface="Times New Roman" pitchFamily="18" charset="0"/>
              </a:rPr>
              <a:t>T</a:t>
            </a:r>
            <a:r>
              <a:rPr lang="en-US" b="1" dirty="0" smtClean="0">
                <a:solidFill>
                  <a:srgbClr val="FF0000"/>
                </a:solidFill>
                <a:latin typeface="Times New Roman" pitchFamily="18" charset="0"/>
                <a:cs typeface="Times New Roman" pitchFamily="18" charset="0"/>
              </a:rPr>
              <a:t>oxicity</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41854D2-B1E1-4005-A157-8DB144081DDC}"/>
              </a:ext>
            </a:extLst>
          </p:cNvPr>
          <p:cNvSpPr>
            <a:spLocks noGrp="1"/>
          </p:cNvSpPr>
          <p:nvPr>
            <p:ph idx="1"/>
          </p:nvPr>
        </p:nvSpPr>
        <p:spPr>
          <a:xfrm>
            <a:off x="185738" y="1028700"/>
            <a:ext cx="11872912" cy="5700713"/>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Hyper chloremic acidosis.</a:t>
            </a:r>
          </a:p>
          <a:p>
            <a:pPr>
              <a:buFont typeface="Wingdings" pitchFamily="2" charset="2"/>
              <a:buChar char="q"/>
            </a:pPr>
            <a:r>
              <a:rPr lang="en-US" sz="3200" dirty="0">
                <a:solidFill>
                  <a:srgbClr val="7030A0"/>
                </a:solidFill>
                <a:latin typeface="Times New Roman" pitchFamily="18" charset="0"/>
                <a:cs typeface="Times New Roman" pitchFamily="18" charset="0"/>
              </a:rPr>
              <a:t>Renal potassium loss.</a:t>
            </a:r>
          </a:p>
          <a:p>
            <a:pPr marL="0" indent="0">
              <a:buNone/>
            </a:pPr>
            <a:r>
              <a:rPr lang="en-US" sz="3200" b="1" dirty="0" smtClean="0">
                <a:solidFill>
                  <a:srgbClr val="7030A0"/>
                </a:solidFill>
                <a:latin typeface="Times New Roman" pitchFamily="18" charset="0"/>
                <a:cs typeface="Times New Roman" pitchFamily="18" charset="0"/>
              </a:rPr>
              <a:t>			Contraindication</a:t>
            </a:r>
            <a:endParaRPr lang="en-US" sz="3200" b="1"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Hepatic cirrhosis.</a:t>
            </a:r>
          </a:p>
        </p:txBody>
      </p:sp>
    </p:spTree>
    <p:extLst>
      <p:ext uri="{BB962C8B-B14F-4D97-AF65-F5344CB8AC3E}">
        <p14:creationId xmlns:p14="http://schemas.microsoft.com/office/powerpoint/2010/main" val="39418013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B9C3A-E93D-4274-A0CC-E6046EABB362}"/>
              </a:ext>
            </a:extLst>
          </p:cNvPr>
          <p:cNvSpPr>
            <a:spLocks noGrp="1"/>
          </p:cNvSpPr>
          <p:nvPr>
            <p:ph type="title"/>
          </p:nvPr>
        </p:nvSpPr>
        <p:spPr>
          <a:xfrm>
            <a:off x="157163" y="1"/>
            <a:ext cx="11196637" cy="1085850"/>
          </a:xfrm>
        </p:spPr>
        <p:txBody>
          <a:bodyPr/>
          <a:lstStyle/>
          <a:p>
            <a:r>
              <a:rPr lang="en-US" dirty="0"/>
              <a:t>     </a:t>
            </a:r>
            <a:r>
              <a:rPr lang="en-US" sz="4800" b="1" dirty="0" err="1" smtClean="0">
                <a:solidFill>
                  <a:srgbClr val="FF0000"/>
                </a:solidFill>
                <a:latin typeface="Times New Roman" pitchFamily="18" charset="0"/>
                <a:cs typeface="Times New Roman" pitchFamily="18" charset="0"/>
              </a:rPr>
              <a:t>Antihypertensives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A0893DE-F44C-46F9-A1A0-8B733F5D5D18}"/>
              </a:ext>
            </a:extLst>
          </p:cNvPr>
          <p:cNvSpPr>
            <a:spLocks noGrp="1"/>
          </p:cNvSpPr>
          <p:nvPr>
            <p:ph idx="1"/>
          </p:nvPr>
        </p:nvSpPr>
        <p:spPr>
          <a:xfrm>
            <a:off x="128589" y="1071562"/>
            <a:ext cx="11958636" cy="5672137"/>
          </a:xfrm>
        </p:spPr>
        <p:txBody>
          <a:bodyPr/>
          <a:lstStyle/>
          <a:p>
            <a:pPr marL="0" indent="0">
              <a:buNone/>
            </a:pPr>
            <a:r>
              <a:rPr lang="en-US" sz="3200" b="1" i="1" dirty="0" smtClean="0">
                <a:solidFill>
                  <a:srgbClr val="00B050"/>
                </a:solidFill>
                <a:latin typeface="Times New Roman" pitchFamily="18" charset="0"/>
                <a:cs typeface="Times New Roman" pitchFamily="18" charset="0"/>
              </a:rPr>
              <a:t>		Cardiovascular </a:t>
            </a:r>
            <a:r>
              <a:rPr lang="en-US" sz="3200" b="1" i="1" dirty="0">
                <a:solidFill>
                  <a:srgbClr val="00B050"/>
                </a:solidFill>
                <a:latin typeface="Times New Roman" pitchFamily="18" charset="0"/>
                <a:cs typeface="Times New Roman" pitchFamily="18" charset="0"/>
              </a:rPr>
              <a:t>pharmacology</a:t>
            </a:r>
          </a:p>
          <a:p>
            <a:pPr>
              <a:buFont typeface="Wingdings" pitchFamily="2" charset="2"/>
              <a:buChar char="q"/>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q"/>
            </a:pPr>
            <a:r>
              <a:rPr lang="en-US" sz="3200" dirty="0" smtClean="0">
                <a:solidFill>
                  <a:srgbClr val="7030A0"/>
                </a:solidFill>
                <a:latin typeface="Times New Roman" pitchFamily="18" charset="0"/>
                <a:cs typeface="Times New Roman" pitchFamily="18" charset="0"/>
              </a:rPr>
              <a:t>Antihypertensive </a:t>
            </a:r>
            <a:r>
              <a:rPr lang="en-US" sz="3200" dirty="0">
                <a:solidFill>
                  <a:srgbClr val="7030A0"/>
                </a:solidFill>
                <a:latin typeface="Times New Roman" pitchFamily="18" charset="0"/>
                <a:cs typeface="Times New Roman" pitchFamily="18" charset="0"/>
              </a:rPr>
              <a:t>drugs  potential drug targets;</a:t>
            </a:r>
          </a:p>
          <a:p>
            <a:pPr>
              <a:buFont typeface="Wingdings" pitchFamily="2" charset="2"/>
              <a:buChar char="q"/>
            </a:pPr>
            <a:r>
              <a:rPr lang="en-US" sz="3200" dirty="0">
                <a:solidFill>
                  <a:srgbClr val="7030A0"/>
                </a:solidFill>
                <a:latin typeface="Times New Roman" pitchFamily="18" charset="0"/>
                <a:cs typeface="Times New Roman" pitchFamily="18" charset="0"/>
              </a:rPr>
              <a:t>CNS: decrease sympathetic tone</a:t>
            </a:r>
          </a:p>
          <a:p>
            <a:pPr>
              <a:buFont typeface="Wingdings" pitchFamily="2" charset="2"/>
              <a:buChar char="q"/>
            </a:pPr>
            <a:r>
              <a:rPr lang="en-US" sz="3200" dirty="0">
                <a:solidFill>
                  <a:srgbClr val="7030A0"/>
                </a:solidFill>
                <a:latin typeface="Times New Roman" pitchFamily="18" charset="0"/>
                <a:cs typeface="Times New Roman" pitchFamily="18" charset="0"/>
              </a:rPr>
              <a:t>Heart: decrease cardiac out put</a:t>
            </a:r>
          </a:p>
          <a:p>
            <a:pPr>
              <a:buFont typeface="Wingdings" pitchFamily="2" charset="2"/>
              <a:buChar char="q"/>
            </a:pPr>
            <a:r>
              <a:rPr lang="en-US" sz="3200" dirty="0">
                <a:solidFill>
                  <a:srgbClr val="7030A0"/>
                </a:solidFill>
                <a:latin typeface="Times New Roman" pitchFamily="18" charset="0"/>
                <a:cs typeface="Times New Roman" pitchFamily="18" charset="0"/>
              </a:rPr>
              <a:t>Veins: dilate; decrease preload</a:t>
            </a:r>
          </a:p>
          <a:p>
            <a:pPr>
              <a:buFont typeface="Wingdings" pitchFamily="2" charset="2"/>
              <a:buChar char="q"/>
            </a:pPr>
            <a:r>
              <a:rPr lang="en-US" sz="3200" dirty="0">
                <a:solidFill>
                  <a:srgbClr val="7030A0"/>
                </a:solidFill>
                <a:latin typeface="Times New Roman" pitchFamily="18" charset="0"/>
                <a:cs typeface="Times New Roman" pitchFamily="18" charset="0"/>
              </a:rPr>
              <a:t>arterioles: dilate; decrease preload</a:t>
            </a:r>
          </a:p>
          <a:p>
            <a:pPr>
              <a:buFont typeface="Wingdings" pitchFamily="2" charset="2"/>
              <a:buChar char="q"/>
            </a:pPr>
            <a:r>
              <a:rPr lang="en-US" sz="3200" dirty="0">
                <a:solidFill>
                  <a:srgbClr val="7030A0"/>
                </a:solidFill>
                <a:latin typeface="Times New Roman" pitchFamily="18" charset="0"/>
                <a:cs typeface="Times New Roman" pitchFamily="18" charset="0"/>
              </a:rPr>
              <a:t>Kidneys: increase diuresis; inhibit renin angiotensin aldosterone</a:t>
            </a:r>
          </a:p>
          <a:p>
            <a:pPr>
              <a:buFont typeface="Wingdings" pitchFamily="2" charset="2"/>
              <a:buChar char="q"/>
            </a:pP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4760364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48B0A4-AA62-44D4-B42A-46CF6265984B}"/>
              </a:ext>
            </a:extLst>
          </p:cNvPr>
          <p:cNvSpPr>
            <a:spLocks noGrp="1"/>
          </p:cNvSpPr>
          <p:nvPr>
            <p:ph type="title"/>
          </p:nvPr>
        </p:nvSpPr>
        <p:spPr>
          <a:xfrm>
            <a:off x="100013" y="1"/>
            <a:ext cx="12091987" cy="1014412"/>
          </a:xfrm>
        </p:spPr>
        <p:txBody>
          <a:bodyPr>
            <a:normAutofit/>
          </a:bodyPr>
          <a:lstStyle/>
          <a:p>
            <a:r>
              <a:rPr lang="en-US" sz="5400" b="1" dirty="0">
                <a:solidFill>
                  <a:srgbClr val="FF0000"/>
                </a:solidFill>
                <a:latin typeface="Times New Roman" pitchFamily="18" charset="0"/>
                <a:cs typeface="Times New Roman" pitchFamily="18" charset="0"/>
              </a:rPr>
              <a:t>Classification of </a:t>
            </a:r>
            <a:r>
              <a:rPr lang="en-US" sz="5400" b="1" dirty="0" smtClean="0">
                <a:solidFill>
                  <a:srgbClr val="FF0000"/>
                </a:solidFill>
                <a:latin typeface="Times New Roman" pitchFamily="18" charset="0"/>
                <a:cs typeface="Times New Roman" pitchFamily="18" charset="0"/>
              </a:rPr>
              <a:t>Anti </a:t>
            </a:r>
            <a:r>
              <a:rPr lang="en-US" sz="5400" b="1" dirty="0" err="1" smtClean="0">
                <a:solidFill>
                  <a:srgbClr val="FF0000"/>
                </a:solidFill>
                <a:latin typeface="Times New Roman" pitchFamily="18" charset="0"/>
                <a:cs typeface="Times New Roman" pitchFamily="18" charset="0"/>
              </a:rPr>
              <a:t>Hypertensives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9CF0DA4-5457-45A6-BC11-36227FDF7F49}"/>
              </a:ext>
            </a:extLst>
          </p:cNvPr>
          <p:cNvSpPr>
            <a:spLocks noGrp="1"/>
          </p:cNvSpPr>
          <p:nvPr>
            <p:ph idx="1"/>
          </p:nvPr>
        </p:nvSpPr>
        <p:spPr>
          <a:xfrm>
            <a:off x="0" y="771526"/>
            <a:ext cx="12058650" cy="6086474"/>
          </a:xfrm>
        </p:spPr>
        <p:txBody>
          <a:bodyPr>
            <a:normAutofit/>
          </a:bodyPr>
          <a:lstStyle/>
          <a:p>
            <a:pPr marL="0" indent="0">
              <a:buNone/>
            </a:pPr>
            <a:r>
              <a:rPr lang="en-US" b="1" dirty="0" smtClean="0"/>
              <a:t>		</a:t>
            </a:r>
            <a:r>
              <a:rPr lang="en-US" sz="3200" b="1" dirty="0" smtClean="0">
                <a:solidFill>
                  <a:srgbClr val="FF0000"/>
                </a:solidFill>
                <a:latin typeface="Times New Roman" pitchFamily="18" charset="0"/>
                <a:cs typeface="Times New Roman" pitchFamily="18" charset="0"/>
              </a:rPr>
              <a:t> </a:t>
            </a:r>
            <a:r>
              <a:rPr lang="en-US" sz="3200" b="1" dirty="0" smtClean="0">
                <a:solidFill>
                  <a:srgbClr val="00B0F0"/>
                </a:solidFill>
                <a:latin typeface="Times New Roman" pitchFamily="18" charset="0"/>
                <a:cs typeface="Times New Roman" pitchFamily="18" charset="0"/>
              </a:rPr>
              <a:t>Diuretics</a:t>
            </a:r>
            <a:r>
              <a:rPr lang="en-US" sz="3200" b="1" dirty="0">
                <a:solidFill>
                  <a:srgbClr val="00B0F0"/>
                </a:solidFill>
                <a:latin typeface="Times New Roman" pitchFamily="18" charset="0"/>
                <a:cs typeface="Times New Roman" pitchFamily="18" charset="0"/>
              </a:rPr>
              <a:t>:</a:t>
            </a:r>
            <a:endParaRPr lang="en-US" b="1" dirty="0">
              <a:solidFill>
                <a:srgbClr val="00B0F0"/>
              </a:solidFill>
              <a:latin typeface="Times New Roman" pitchFamily="18" charset="0"/>
              <a:cs typeface="Times New Roman" pitchFamily="18" charset="0"/>
            </a:endParaRP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Thiazide  and related agents (hydrochlorothiazide, chlorthalidone)</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Loop diuretics (furosemide, bumetanide,, torsemide, ethacrynic)</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Potassium sparing diuretics (amiloride, triamterene, spironolactone)  </a:t>
            </a:r>
          </a:p>
          <a:p>
            <a:pPr marL="0" indent="0">
              <a:buNone/>
            </a:pPr>
            <a:r>
              <a:rPr lang="en-US" dirty="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Angiotensin-converting </a:t>
            </a:r>
            <a:r>
              <a:rPr lang="en-US" b="1" dirty="0">
                <a:solidFill>
                  <a:srgbClr val="00B050"/>
                </a:solidFill>
                <a:latin typeface="Times New Roman" pitchFamily="18" charset="0"/>
                <a:cs typeface="Times New Roman" pitchFamily="18" charset="0"/>
              </a:rPr>
              <a:t>enzyme (ACE) inhibitors </a:t>
            </a:r>
            <a:r>
              <a:rPr lang="en-US" dirty="0">
                <a:solidFill>
                  <a:srgbClr val="7030A0"/>
                </a:solidFill>
                <a:latin typeface="Times New Roman" pitchFamily="18" charset="0"/>
                <a:cs typeface="Times New Roman" pitchFamily="18" charset="0"/>
              </a:rPr>
              <a:t>(</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captopril, enalapril, lisinopril, quinapril, Ramipril, benazepril)   </a:t>
            </a:r>
            <a:endParaRPr lang="en-US" b="1" dirty="0">
              <a:solidFill>
                <a:srgbClr val="7030A0"/>
              </a:solidFill>
              <a:latin typeface="Times New Roman" pitchFamily="18" charset="0"/>
              <a:cs typeface="Times New Roman" pitchFamily="18" charset="0"/>
            </a:endParaRPr>
          </a:p>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Angiotensin </a:t>
            </a:r>
            <a:r>
              <a:rPr lang="en-US" b="1" dirty="0">
                <a:solidFill>
                  <a:srgbClr val="00B050"/>
                </a:solidFill>
                <a:latin typeface="Times New Roman" pitchFamily="18" charset="0"/>
                <a:cs typeface="Times New Roman" pitchFamily="18" charset="0"/>
              </a:rPr>
              <a:t>II receptor blockers (ARBS) </a:t>
            </a:r>
          </a:p>
          <a:p>
            <a:pPr marL="0" lvl="0" indent="0">
              <a:buNone/>
            </a:pP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losartan, candesartan, Irbesartan, valsartan, telmisartan, eprosartan)</a:t>
            </a:r>
          </a:p>
          <a:p>
            <a:pPr marL="0" indent="0">
              <a:buNone/>
            </a:pPr>
            <a:r>
              <a:rPr lang="en-US" sz="3000" b="1" dirty="0" smtClean="0">
                <a:solidFill>
                  <a:srgbClr val="7030A0"/>
                </a:solidFill>
                <a:latin typeface="Times New Roman" pitchFamily="18" charset="0"/>
                <a:cs typeface="Times New Roman" pitchFamily="18" charset="0"/>
              </a:rPr>
              <a:t>	</a:t>
            </a:r>
            <a:r>
              <a:rPr lang="en-US" sz="3000" b="1" dirty="0" smtClean="0">
                <a:solidFill>
                  <a:srgbClr val="00B050"/>
                </a:solidFill>
                <a:latin typeface="Times New Roman" pitchFamily="18" charset="0"/>
                <a:cs typeface="Times New Roman" pitchFamily="18" charset="0"/>
              </a:rPr>
              <a:t>Calcium </a:t>
            </a:r>
            <a:r>
              <a:rPr lang="en-US" sz="3000" b="1" dirty="0">
                <a:solidFill>
                  <a:srgbClr val="00B050"/>
                </a:solidFill>
                <a:latin typeface="Times New Roman" pitchFamily="18" charset="0"/>
                <a:cs typeface="Times New Roman" pitchFamily="18" charset="0"/>
              </a:rPr>
              <a:t>channel blockers (CCB)</a:t>
            </a:r>
          </a:p>
          <a:p>
            <a:pPr marL="0" lvl="0" indent="0">
              <a:buNone/>
            </a:pPr>
            <a:r>
              <a:rPr lang="en-US" sz="3000" b="1" dirty="0">
                <a:solidFill>
                  <a:srgbClr val="7030A0"/>
                </a:solidFill>
                <a:latin typeface="Times New Roman" pitchFamily="18" charset="0"/>
                <a:cs typeface="Times New Roman" pitchFamily="18" charset="0"/>
              </a:rPr>
              <a:t> </a:t>
            </a:r>
            <a:r>
              <a:rPr lang="en-US" sz="3000" dirty="0">
                <a:solidFill>
                  <a:srgbClr val="7030A0"/>
                </a:solidFill>
                <a:latin typeface="Times New Roman" pitchFamily="18" charset="0"/>
                <a:cs typeface="Times New Roman" pitchFamily="18" charset="0"/>
              </a:rPr>
              <a:t>(verapamil, diltiazem, </a:t>
            </a:r>
            <a:r>
              <a:rPr lang="en-US" sz="3000" b="1" dirty="0">
                <a:solidFill>
                  <a:srgbClr val="7030A0"/>
                </a:solidFill>
                <a:latin typeface="Times New Roman" pitchFamily="18" charset="0"/>
                <a:cs typeface="Times New Roman" pitchFamily="18" charset="0"/>
              </a:rPr>
              <a:t>nifedipine</a:t>
            </a:r>
            <a:r>
              <a:rPr lang="en-US" sz="1800" dirty="0">
                <a:solidFill>
                  <a:srgbClr val="7030A0"/>
                </a:solidFill>
                <a:latin typeface="Times New Roman" pitchFamily="18" charset="0"/>
                <a:cs typeface="Times New Roman" pitchFamily="18" charset="0"/>
              </a:rPr>
              <a:t>,</a:t>
            </a:r>
            <a:r>
              <a:rPr lang="en-US" dirty="0">
                <a:solidFill>
                  <a:srgbClr val="7030A0"/>
                </a:solidFill>
                <a:latin typeface="Times New Roman" pitchFamily="18" charset="0"/>
                <a:cs typeface="Times New Roman" pitchFamily="18" charset="0"/>
              </a:rPr>
              <a:t> felodipine, nicardipine, isradipine, </a:t>
            </a:r>
            <a:r>
              <a:rPr lang="en-US" b="1" dirty="0">
                <a:solidFill>
                  <a:srgbClr val="7030A0"/>
                </a:solidFill>
                <a:latin typeface="Times New Roman" pitchFamily="18" charset="0"/>
                <a:cs typeface="Times New Roman" pitchFamily="18" charset="0"/>
              </a:rPr>
              <a:t>amlodipine</a:t>
            </a:r>
            <a:r>
              <a:rPr lang="en-US" dirty="0" smtClean="0">
                <a:solidFill>
                  <a:srgbClr val="7030A0"/>
                </a:solidFill>
                <a:latin typeface="Times New Roman" pitchFamily="18" charset="0"/>
                <a:cs typeface="Times New Roman" pitchFamily="18" charset="0"/>
              </a:rPr>
              <a:t>),. </a:t>
            </a:r>
            <a:endParaRPr lang="en-US" dirty="0">
              <a:solidFill>
                <a:srgbClr val="7030A0"/>
              </a:solidFill>
              <a:latin typeface="Times New Roman" pitchFamily="18" charset="0"/>
              <a:cs typeface="Times New Roman" pitchFamily="18" charset="0"/>
            </a:endParaRPr>
          </a:p>
          <a:p>
            <a:endParaRPr lang="en-US" b="1" dirty="0"/>
          </a:p>
          <a:p>
            <a:endParaRPr lang="en-US" dirty="0"/>
          </a:p>
        </p:txBody>
      </p:sp>
    </p:spTree>
    <p:extLst>
      <p:ext uri="{BB962C8B-B14F-4D97-AF65-F5344CB8AC3E}">
        <p14:creationId xmlns:p14="http://schemas.microsoft.com/office/powerpoint/2010/main" val="11132240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5D1FEE-FAD8-4B04-BA19-C788B9E130B0}"/>
              </a:ext>
            </a:extLst>
          </p:cNvPr>
          <p:cNvSpPr>
            <a:spLocks noGrp="1"/>
          </p:cNvSpPr>
          <p:nvPr>
            <p:ph type="title"/>
          </p:nvPr>
        </p:nvSpPr>
        <p:spPr>
          <a:xfrm>
            <a:off x="0" y="0"/>
            <a:ext cx="12072938" cy="957263"/>
          </a:xfrm>
        </p:spPr>
        <p:txBody>
          <a:bodyPr>
            <a:normAutofit/>
          </a:bodyPr>
          <a:lstStyle/>
          <a:p>
            <a:r>
              <a:rPr lang="en-US" sz="4800" b="1" dirty="0">
                <a:solidFill>
                  <a:srgbClr val="FF0000"/>
                </a:solidFill>
                <a:latin typeface="Times New Roman" pitchFamily="18" charset="0"/>
                <a:cs typeface="Times New Roman" pitchFamily="18" charset="0"/>
              </a:rPr>
              <a:t>Classification of A</a:t>
            </a:r>
            <a:r>
              <a:rPr lang="en-US" sz="4800" b="1" dirty="0" smtClean="0">
                <a:solidFill>
                  <a:srgbClr val="FF0000"/>
                </a:solidFill>
                <a:latin typeface="Times New Roman" pitchFamily="18" charset="0"/>
                <a:cs typeface="Times New Roman" pitchFamily="18" charset="0"/>
              </a:rPr>
              <a:t>ntihypertensive Cont..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8F97442-800A-4351-9BF4-A3967D68952B}"/>
              </a:ext>
            </a:extLst>
          </p:cNvPr>
          <p:cNvSpPr>
            <a:spLocks noGrp="1"/>
          </p:cNvSpPr>
          <p:nvPr>
            <p:ph idx="1"/>
          </p:nvPr>
        </p:nvSpPr>
        <p:spPr>
          <a:xfrm>
            <a:off x="0" y="1042988"/>
            <a:ext cx="12192000" cy="5815011"/>
          </a:xfrm>
        </p:spPr>
        <p:txBody>
          <a:bodyPr>
            <a:no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Vasodilators</a:t>
            </a:r>
            <a:endParaRPr lang="en-US" sz="3200" b="1" dirty="0">
              <a:solidFill>
                <a:srgbClr val="00B050"/>
              </a:solidFill>
              <a:latin typeface="Times New Roman" pitchFamily="18" charset="0"/>
              <a:cs typeface="Times New Roman" pitchFamily="18" charset="0"/>
            </a:endParaRPr>
          </a:p>
          <a:p>
            <a:pPr lvl="0">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Arterial</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hydralazine, minoxidil, diazoxide fenoldopam)</a:t>
            </a:r>
          </a:p>
          <a:p>
            <a:pPr lvl="0">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Arterial and venous (nitroprusside)</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Sympatholytic </a:t>
            </a:r>
            <a:r>
              <a:rPr lang="en-US" sz="3200" b="1" dirty="0">
                <a:solidFill>
                  <a:srgbClr val="00B050"/>
                </a:solidFill>
                <a:latin typeface="Times New Roman" pitchFamily="18" charset="0"/>
                <a:cs typeface="Times New Roman" pitchFamily="18" charset="0"/>
              </a:rPr>
              <a:t>drugs</a:t>
            </a:r>
          </a:p>
          <a:p>
            <a:pPr marL="0" lvl="0" indent="0">
              <a:buNone/>
            </a:pPr>
            <a:r>
              <a:rPr lang="en-US" sz="3200" dirty="0">
                <a:solidFill>
                  <a:srgbClr val="7030A0"/>
                </a:solidFill>
                <a:latin typeface="Times New Roman" pitchFamily="18" charset="0"/>
                <a:cs typeface="Times New Roman" pitchFamily="18" charset="0"/>
              </a:rPr>
              <a:t> </a:t>
            </a:r>
            <a:r>
              <a:rPr lang="en-US" sz="3200" b="1" i="1" dirty="0">
                <a:solidFill>
                  <a:srgbClr val="00B050"/>
                </a:solidFill>
                <a:latin typeface="Times New Roman" pitchFamily="18" charset="0"/>
                <a:cs typeface="Times New Roman" pitchFamily="18" charset="0"/>
              </a:rPr>
              <a:t>Alpha adrenergic blockers</a:t>
            </a:r>
            <a:r>
              <a:rPr lang="en-US" sz="3200" dirty="0">
                <a:solidFill>
                  <a:srgbClr val="7030A0"/>
                </a:solidFill>
                <a:latin typeface="Times New Roman" pitchFamily="18" charset="0"/>
                <a:cs typeface="Times New Roman" pitchFamily="18" charset="0"/>
              </a:rPr>
              <a:t>;  (prazosin, terazosin, doxazosin, phentolamine, phenoxybenzamine)</a:t>
            </a:r>
          </a:p>
          <a:p>
            <a:pPr marL="0" lvl="0" indent="0">
              <a:buNone/>
            </a:pPr>
            <a:r>
              <a:rPr lang="en-US" sz="3200" b="1" i="1" dirty="0">
                <a:solidFill>
                  <a:srgbClr val="00B050"/>
                </a:solidFill>
                <a:latin typeface="Times New Roman" pitchFamily="18" charset="0"/>
                <a:cs typeface="Times New Roman" pitchFamily="18" charset="0"/>
              </a:rPr>
              <a:t>Beta adrenergic blockers</a:t>
            </a:r>
            <a:r>
              <a:rPr lang="en-US" sz="3200" dirty="0">
                <a:solidFill>
                  <a:srgbClr val="7030A0"/>
                </a:solidFill>
                <a:latin typeface="Times New Roman" pitchFamily="18" charset="0"/>
                <a:cs typeface="Times New Roman" pitchFamily="18" charset="0"/>
              </a:rPr>
              <a:t>; (metoprolol, atenolol, </a:t>
            </a:r>
            <a:r>
              <a:rPr lang="en-US" sz="3200" dirty="0" err="1">
                <a:solidFill>
                  <a:srgbClr val="7030A0"/>
                </a:solidFill>
                <a:latin typeface="Times New Roman" pitchFamily="18" charset="0"/>
                <a:cs typeface="Times New Roman" pitchFamily="18" charset="0"/>
              </a:rPr>
              <a:t>etc</a:t>
            </a:r>
            <a:r>
              <a:rPr lang="en-US" sz="3200" dirty="0">
                <a:solidFill>
                  <a:srgbClr val="7030A0"/>
                </a:solidFill>
                <a:latin typeface="Times New Roman" pitchFamily="18" charset="0"/>
                <a:cs typeface="Times New Roman" pitchFamily="18" charset="0"/>
              </a:rPr>
              <a:t> )</a:t>
            </a:r>
          </a:p>
          <a:p>
            <a:pPr marL="0" lvl="0" indent="0">
              <a:buNone/>
            </a:pPr>
            <a:r>
              <a:rPr lang="en-US" sz="3200" b="1" i="1" dirty="0">
                <a:solidFill>
                  <a:srgbClr val="00B050"/>
                </a:solidFill>
                <a:latin typeface="Times New Roman" pitchFamily="18" charset="0"/>
                <a:cs typeface="Times New Roman" pitchFamily="18" charset="0"/>
              </a:rPr>
              <a:t>Mixed adrenergic</a:t>
            </a:r>
            <a:r>
              <a:rPr lang="en-US" sz="3200" dirty="0">
                <a:solidFill>
                  <a:srgbClr val="7030A0"/>
                </a:solidFill>
                <a:latin typeface="Times New Roman" pitchFamily="18" charset="0"/>
                <a:cs typeface="Times New Roman" pitchFamily="18" charset="0"/>
              </a:rPr>
              <a:t>; ( labetalol, carvedilol)</a:t>
            </a:r>
          </a:p>
          <a:p>
            <a:pPr marL="0" lvl="0" indent="0">
              <a:buNone/>
            </a:pPr>
            <a:r>
              <a:rPr lang="en-US" sz="3200" b="1" i="1" dirty="0">
                <a:solidFill>
                  <a:srgbClr val="00B050"/>
                </a:solidFill>
                <a:latin typeface="Times New Roman" pitchFamily="18" charset="0"/>
                <a:cs typeface="Times New Roman" pitchFamily="18" charset="0"/>
              </a:rPr>
              <a:t>Centrally acting alpha2 agonists  </a:t>
            </a:r>
            <a:r>
              <a:rPr lang="en-US" sz="3200" dirty="0">
                <a:solidFill>
                  <a:srgbClr val="7030A0"/>
                </a:solidFill>
                <a:latin typeface="Times New Roman" pitchFamily="18" charset="0"/>
                <a:cs typeface="Times New Roman" pitchFamily="18" charset="0"/>
              </a:rPr>
              <a:t>(methyldopa, clonidine, guanabenz)</a:t>
            </a:r>
          </a:p>
          <a:p>
            <a:pPr marL="0" lvl="0" indent="0">
              <a:buNone/>
            </a:pPr>
            <a:r>
              <a:rPr lang="en-US" sz="3200" b="1" i="1" dirty="0">
                <a:solidFill>
                  <a:srgbClr val="00B050"/>
                </a:solidFill>
                <a:latin typeface="Times New Roman" pitchFamily="18" charset="0"/>
                <a:cs typeface="Times New Roman" pitchFamily="18" charset="0"/>
              </a:rPr>
              <a:t>Adrenergic neuron blocking agents</a:t>
            </a:r>
            <a:r>
              <a:rPr lang="en-US" sz="3200" dirty="0">
                <a:solidFill>
                  <a:srgbClr val="7030A0"/>
                </a:solidFill>
                <a:latin typeface="Times New Roman" pitchFamily="18" charset="0"/>
                <a:cs typeface="Times New Roman" pitchFamily="18" charset="0"/>
              </a:rPr>
              <a:t>;( guanethidine, reserpine) </a:t>
            </a:r>
          </a:p>
          <a:p>
            <a:pPr marL="0" lvl="0" indent="0">
              <a:buNone/>
            </a:pPr>
            <a:r>
              <a:rPr lang="en-US" sz="24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42468425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1FB125-B80D-4E3D-B1E4-3F9FC541B9CD}"/>
              </a:ext>
            </a:extLst>
          </p:cNvPr>
          <p:cNvSpPr>
            <a:spLocks noGrp="1"/>
          </p:cNvSpPr>
          <p:nvPr>
            <p:ph type="title"/>
          </p:nvPr>
        </p:nvSpPr>
        <p:spPr>
          <a:xfrm>
            <a:off x="100013" y="1"/>
            <a:ext cx="11944350" cy="985837"/>
          </a:xfrm>
        </p:spPr>
        <p:txBody>
          <a:bodyPr/>
          <a:lstStyle/>
          <a:p>
            <a:r>
              <a:rPr lang="en-US" dirty="0" smtClean="0"/>
              <a:t> </a:t>
            </a:r>
            <a:r>
              <a:rPr lang="en-US" sz="4000" b="1" dirty="0">
                <a:solidFill>
                  <a:srgbClr val="FF0000"/>
                </a:solidFill>
                <a:latin typeface="Times New Roman" pitchFamily="18" charset="0"/>
                <a:cs typeface="Times New Roman" pitchFamily="18" charset="0"/>
              </a:rPr>
              <a:t>Angiotensin-Converting Enzyme (ACE) Inhibitors</a:t>
            </a:r>
          </a:p>
        </p:txBody>
      </p:sp>
      <p:sp>
        <p:nvSpPr>
          <p:cNvPr id="3" name="Content Placeholder 2">
            <a:extLst>
              <a:ext uri="{FF2B5EF4-FFF2-40B4-BE49-F238E27FC236}">
                <a16:creationId xmlns="" xmlns:a16="http://schemas.microsoft.com/office/drawing/2014/main" id="{55C515E6-3ECE-4501-8B14-0179EE98E4D2}"/>
              </a:ext>
            </a:extLst>
          </p:cNvPr>
          <p:cNvSpPr>
            <a:spLocks noGrp="1"/>
          </p:cNvSpPr>
          <p:nvPr>
            <p:ph idx="1"/>
          </p:nvPr>
        </p:nvSpPr>
        <p:spPr>
          <a:xfrm>
            <a:off x="185738" y="1171574"/>
            <a:ext cx="11887200" cy="5572125"/>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Captopril </a:t>
            </a:r>
            <a:r>
              <a:rPr lang="en-US" sz="3200" b="1" dirty="0">
                <a:solidFill>
                  <a:srgbClr val="7030A0"/>
                </a:solidFill>
                <a:latin typeface="Times New Roman" pitchFamily="18" charset="0"/>
                <a:cs typeface="Times New Roman" pitchFamily="18" charset="0"/>
              </a:rPr>
              <a:t>(Capoten) </a:t>
            </a:r>
            <a:r>
              <a:rPr lang="en-US" sz="3200" dirty="0">
                <a:solidFill>
                  <a:srgbClr val="7030A0"/>
                </a:solidFill>
                <a:latin typeface="Times New Roman" pitchFamily="18" charset="0"/>
                <a:cs typeface="Times New Roman" pitchFamily="18" charset="0"/>
              </a:rPr>
              <a:t> </a:t>
            </a:r>
          </a:p>
          <a:p>
            <a:pPr>
              <a:buFont typeface="Wingdings" pitchFamily="2" charset="2"/>
              <a:buChar char="q"/>
            </a:pPr>
            <a:r>
              <a:rPr lang="en-US" sz="3200" dirty="0">
                <a:solidFill>
                  <a:srgbClr val="7030A0"/>
                </a:solidFill>
                <a:latin typeface="Times New Roman" pitchFamily="18" charset="0"/>
                <a:cs typeface="Times New Roman" pitchFamily="18" charset="0"/>
              </a:rPr>
              <a:t>Other Medications: Enalapril (Vasotec), Enalaprilat (Vasotec IV),  Fosinopril (Monopril),  Lisinopril (Prinivil), Ramipril (Altace)</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action</a:t>
            </a:r>
          </a:p>
          <a:p>
            <a:pPr marL="0" indent="0">
              <a:buNone/>
            </a:pPr>
            <a:r>
              <a:rPr lang="en-US" sz="3200" dirty="0">
                <a:solidFill>
                  <a:srgbClr val="7030A0"/>
                </a:solidFill>
                <a:latin typeface="Times New Roman" pitchFamily="18" charset="0"/>
                <a:cs typeface="Times New Roman" pitchFamily="18" charset="0"/>
              </a:rPr>
              <a:t>ACEIs prevents conversion of angiotensin I to angiotensin II which is a potent vasoconstrictor. this causes  vasodilation, reduces peripheral resistance, and decreases secretion of aldosterone (thereby resulting in decrease sodium and water retention and extracellular volume</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3396029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7831C9-1190-432F-96FF-A5989C2BCCB3}"/>
              </a:ext>
            </a:extLst>
          </p:cNvPr>
          <p:cNvSpPr>
            <a:spLocks noGrp="1"/>
          </p:cNvSpPr>
          <p:nvPr>
            <p:ph type="title"/>
          </p:nvPr>
        </p:nvSpPr>
        <p:spPr>
          <a:xfrm>
            <a:off x="214313" y="1"/>
            <a:ext cx="11139487" cy="928687"/>
          </a:xfrm>
        </p:spPr>
        <p:txBody>
          <a:bodyPr/>
          <a:lstStyle/>
          <a:p>
            <a:r>
              <a:rPr lang="en-US" b="1" dirty="0">
                <a:solidFill>
                  <a:srgbClr val="FF0000"/>
                </a:solidFill>
                <a:latin typeface="Times New Roman" pitchFamily="18" charset="0"/>
                <a:cs typeface="Times New Roman" pitchFamily="18" charset="0"/>
              </a:rPr>
              <a:t>Merits of ACEIs</a:t>
            </a:r>
          </a:p>
        </p:txBody>
      </p:sp>
      <p:sp>
        <p:nvSpPr>
          <p:cNvPr id="3" name="Content Placeholder 2">
            <a:extLst>
              <a:ext uri="{FF2B5EF4-FFF2-40B4-BE49-F238E27FC236}">
                <a16:creationId xmlns="" xmlns:a16="http://schemas.microsoft.com/office/drawing/2014/main" id="{59C843EF-13AD-419C-BF35-496E902E3356}"/>
              </a:ext>
            </a:extLst>
          </p:cNvPr>
          <p:cNvSpPr>
            <a:spLocks noGrp="1"/>
          </p:cNvSpPr>
          <p:nvPr>
            <p:ph idx="1"/>
          </p:nvPr>
        </p:nvSpPr>
        <p:spPr>
          <a:xfrm>
            <a:off x="128587" y="985838"/>
            <a:ext cx="11958637" cy="5872162"/>
          </a:xfrm>
        </p:spPr>
        <p:txBody>
          <a:bodyPr>
            <a:normAutofit/>
          </a:bodyPr>
          <a:lstStyle/>
          <a:p>
            <a:pPr>
              <a:buFont typeface="Wingdings" pitchFamily="2" charset="2"/>
              <a:buChar char="v"/>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v"/>
            </a:pPr>
            <a:r>
              <a:rPr lang="en-US" sz="3200" dirty="0" smtClean="0">
                <a:solidFill>
                  <a:srgbClr val="7030A0"/>
                </a:solidFill>
                <a:latin typeface="Times New Roman" pitchFamily="18" charset="0"/>
                <a:cs typeface="Times New Roman" pitchFamily="18" charset="0"/>
              </a:rPr>
              <a:t>Safe </a:t>
            </a:r>
            <a:r>
              <a:rPr lang="en-US" sz="3200" dirty="0">
                <a:solidFill>
                  <a:srgbClr val="7030A0"/>
                </a:solidFill>
                <a:latin typeface="Times New Roman" pitchFamily="18" charset="0"/>
                <a:cs typeface="Times New Roman" pitchFamily="18" charset="0"/>
              </a:rPr>
              <a:t>for asthmatics, diabetics</a:t>
            </a:r>
          </a:p>
          <a:p>
            <a:pPr>
              <a:buFont typeface="Wingdings" pitchFamily="2" charset="2"/>
              <a:buChar char="v"/>
            </a:pPr>
            <a:r>
              <a:rPr lang="en-US" sz="3200" dirty="0">
                <a:solidFill>
                  <a:srgbClr val="7030A0"/>
                </a:solidFill>
                <a:latin typeface="Times New Roman" pitchFamily="18" charset="0"/>
                <a:cs typeface="Times New Roman" pitchFamily="18" charset="0"/>
              </a:rPr>
              <a:t>Absence of rebound hypertension upon abrupt withdrawal.</a:t>
            </a:r>
          </a:p>
          <a:p>
            <a:pPr>
              <a:buFont typeface="Wingdings" pitchFamily="2" charset="2"/>
              <a:buChar char="v"/>
            </a:pPr>
            <a:r>
              <a:rPr lang="en-US" sz="3200" dirty="0">
                <a:solidFill>
                  <a:srgbClr val="7030A0"/>
                </a:solidFill>
                <a:latin typeface="Times New Roman" pitchFamily="18" charset="0"/>
                <a:cs typeface="Times New Roman" pitchFamily="18" charset="0"/>
              </a:rPr>
              <a:t>Total absence of postural hypotension.</a:t>
            </a:r>
          </a:p>
          <a:p>
            <a:pPr>
              <a:buFont typeface="Wingdings" pitchFamily="2" charset="2"/>
              <a:buChar char="v"/>
            </a:pPr>
            <a:r>
              <a:rPr lang="en-US" sz="3200" dirty="0">
                <a:solidFill>
                  <a:srgbClr val="7030A0"/>
                </a:solidFill>
                <a:latin typeface="Times New Roman" pitchFamily="18" charset="0"/>
                <a:cs typeface="Times New Roman" pitchFamily="18" charset="0"/>
              </a:rPr>
              <a:t> maintains renal blood flow. </a:t>
            </a:r>
          </a:p>
          <a:p>
            <a:pPr>
              <a:buFont typeface="Wingdings" pitchFamily="2" charset="2"/>
              <a:buChar char="v"/>
            </a:pPr>
            <a:r>
              <a:rPr lang="en-US" sz="3200" dirty="0">
                <a:solidFill>
                  <a:srgbClr val="7030A0"/>
                </a:solidFill>
                <a:latin typeface="Times New Roman" pitchFamily="18" charset="0"/>
                <a:cs typeface="Times New Roman" pitchFamily="18" charset="0"/>
              </a:rPr>
              <a:t>devoid of electrolyte imbalance.</a:t>
            </a:r>
          </a:p>
        </p:txBody>
      </p:sp>
    </p:spTree>
    <p:extLst>
      <p:ext uri="{BB962C8B-B14F-4D97-AF65-F5344CB8AC3E}">
        <p14:creationId xmlns:p14="http://schemas.microsoft.com/office/powerpoint/2010/main" val="2505953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5A50C3-49C8-4E5F-8660-76D2E66621D3}"/>
              </a:ext>
            </a:extLst>
          </p:cNvPr>
          <p:cNvSpPr>
            <a:spLocks noGrp="1"/>
          </p:cNvSpPr>
          <p:nvPr>
            <p:ph type="title"/>
          </p:nvPr>
        </p:nvSpPr>
        <p:spPr>
          <a:xfrm>
            <a:off x="200025" y="1"/>
            <a:ext cx="11153775" cy="771524"/>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Therapeutic </a:t>
            </a:r>
            <a:r>
              <a:rPr lang="en-US" b="1" dirty="0">
                <a:solidFill>
                  <a:srgbClr val="FF0000"/>
                </a:solidFill>
                <a:latin typeface="Times New Roman" pitchFamily="18" charset="0"/>
                <a:cs typeface="Times New Roman" pitchFamily="18" charset="0"/>
              </a:rPr>
              <a:t>Uses </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1B728D2-7514-434E-82A7-CF234A703F48}"/>
              </a:ext>
            </a:extLst>
          </p:cNvPr>
          <p:cNvSpPr>
            <a:spLocks noGrp="1"/>
          </p:cNvSpPr>
          <p:nvPr>
            <p:ph idx="1"/>
          </p:nvPr>
        </p:nvSpPr>
        <p:spPr>
          <a:xfrm>
            <a:off x="157163" y="800100"/>
            <a:ext cx="11930062" cy="5929313"/>
          </a:xfrm>
        </p:spPr>
        <p:txBody>
          <a:bodyPr>
            <a:normAutofit/>
          </a:bodyPr>
          <a:lstStyle/>
          <a:p>
            <a:pPr>
              <a:buFont typeface="Wingdings" pitchFamily="2" charset="2"/>
              <a:buChar char="v"/>
            </a:pPr>
            <a:r>
              <a:rPr lang="en-US" sz="3200" dirty="0" smtClean="0">
                <a:solidFill>
                  <a:srgbClr val="7030A0"/>
                </a:solidFill>
                <a:latin typeface="Times New Roman" pitchFamily="18" charset="0"/>
                <a:cs typeface="Times New Roman" pitchFamily="18" charset="0"/>
              </a:rPr>
              <a:t>Hypertension </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Heart failure </a:t>
            </a:r>
          </a:p>
          <a:p>
            <a:pPr>
              <a:buFont typeface="Wingdings" pitchFamily="2" charset="2"/>
              <a:buChar char="v"/>
            </a:pPr>
            <a:r>
              <a:rPr lang="en-US" sz="3200" dirty="0">
                <a:solidFill>
                  <a:srgbClr val="7030A0"/>
                </a:solidFill>
                <a:latin typeface="Times New Roman" pitchFamily="18" charset="0"/>
                <a:cs typeface="Times New Roman" pitchFamily="18" charset="0"/>
              </a:rPr>
              <a:t> Myocardial infarction (To decrease mortality and to decrease risk of heart failure and left ventricular dysfunction) </a:t>
            </a:r>
          </a:p>
          <a:p>
            <a:pPr>
              <a:buFont typeface="Wingdings" pitchFamily="2" charset="2"/>
              <a:buChar char="v"/>
            </a:pPr>
            <a:r>
              <a:rPr lang="en-US" sz="3200" dirty="0">
                <a:solidFill>
                  <a:srgbClr val="7030A0"/>
                </a:solidFill>
                <a:latin typeface="Times New Roman" pitchFamily="18" charset="0"/>
                <a:cs typeface="Times New Roman" pitchFamily="18" charset="0"/>
              </a:rPr>
              <a:t>Diabetic and nondiabetic nephropathy </a:t>
            </a:r>
          </a:p>
          <a:p>
            <a:pPr>
              <a:buFont typeface="Wingdings" pitchFamily="2" charset="2"/>
              <a:buChar char="v"/>
            </a:pPr>
            <a:r>
              <a:rPr lang="en-US" sz="3200" dirty="0">
                <a:solidFill>
                  <a:srgbClr val="7030A0"/>
                </a:solidFill>
                <a:latin typeface="Times New Roman" pitchFamily="18" charset="0"/>
                <a:cs typeface="Times New Roman" pitchFamily="18" charset="0"/>
              </a:rPr>
              <a:t> For clients at high risk for a cardiovascular event, Ramipril can be used to prevent MI, stroke, or death.</a:t>
            </a:r>
          </a:p>
        </p:txBody>
      </p:sp>
    </p:spTree>
    <p:extLst>
      <p:ext uri="{BB962C8B-B14F-4D97-AF65-F5344CB8AC3E}">
        <p14:creationId xmlns:p14="http://schemas.microsoft.com/office/powerpoint/2010/main" val="31672484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4D8E7-6358-400D-B51E-ABC0329E8F27}"/>
              </a:ext>
            </a:extLst>
          </p:cNvPr>
          <p:cNvSpPr>
            <a:spLocks noGrp="1"/>
          </p:cNvSpPr>
          <p:nvPr>
            <p:ph type="title"/>
          </p:nvPr>
        </p:nvSpPr>
        <p:spPr>
          <a:xfrm>
            <a:off x="171450" y="128589"/>
            <a:ext cx="11182350" cy="1100136"/>
          </a:xfrm>
        </p:spPr>
        <p:txBody>
          <a:bodyPr/>
          <a:lstStyle/>
          <a:p>
            <a:r>
              <a:rPr lang="en-US" b="1" dirty="0">
                <a:solidFill>
                  <a:srgbClr val="FF0000"/>
                </a:solidFill>
                <a:latin typeface="Times New Roman" pitchFamily="18" charset="0"/>
                <a:cs typeface="Times New Roman" pitchFamily="18" charset="0"/>
              </a:rPr>
              <a:t>Side/Adverse Effects</a:t>
            </a:r>
          </a:p>
        </p:txBody>
      </p:sp>
      <p:sp>
        <p:nvSpPr>
          <p:cNvPr id="3" name="Content Placeholder 2">
            <a:extLst>
              <a:ext uri="{FF2B5EF4-FFF2-40B4-BE49-F238E27FC236}">
                <a16:creationId xmlns="" xmlns:a16="http://schemas.microsoft.com/office/drawing/2014/main" id="{B9AF856D-AC69-499D-9C53-0D5C90B130C2}"/>
              </a:ext>
            </a:extLst>
          </p:cNvPr>
          <p:cNvSpPr>
            <a:spLocks noGrp="1"/>
          </p:cNvSpPr>
          <p:nvPr>
            <p:ph idx="1"/>
          </p:nvPr>
        </p:nvSpPr>
        <p:spPr>
          <a:xfrm>
            <a:off x="100013" y="1228725"/>
            <a:ext cx="11958637" cy="5500688"/>
          </a:xfrm>
        </p:spPr>
        <p:txBody>
          <a:bodyPr/>
          <a:lstStyle/>
          <a:p>
            <a:pPr>
              <a:buFont typeface="Wingdings" pitchFamily="2" charset="2"/>
              <a:buChar char="q"/>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q"/>
            </a:pPr>
            <a:r>
              <a:rPr lang="en-US" sz="3200" dirty="0" smtClean="0">
                <a:solidFill>
                  <a:srgbClr val="7030A0"/>
                </a:solidFill>
                <a:latin typeface="Times New Roman" pitchFamily="18" charset="0"/>
                <a:cs typeface="Times New Roman" pitchFamily="18" charset="0"/>
              </a:rPr>
              <a:t>Cough </a:t>
            </a:r>
            <a:r>
              <a:rPr lang="en-US" sz="3200" dirty="0">
                <a:solidFill>
                  <a:srgbClr val="7030A0"/>
                </a:solidFill>
                <a:latin typeface="Times New Roman" pitchFamily="18" charset="0"/>
                <a:cs typeface="Times New Roman" pitchFamily="18" charset="0"/>
              </a:rPr>
              <a:t>related to inhibition of kinase II (alternative name for ACE) which results in increase in bradykinin</a:t>
            </a:r>
          </a:p>
          <a:p>
            <a:pPr>
              <a:buFont typeface="Wingdings" pitchFamily="2" charset="2"/>
              <a:buChar char="q"/>
            </a:pPr>
            <a:r>
              <a:rPr lang="en-US" sz="3200" dirty="0">
                <a:solidFill>
                  <a:srgbClr val="7030A0"/>
                </a:solidFill>
                <a:latin typeface="Times New Roman" pitchFamily="18" charset="0"/>
                <a:cs typeface="Times New Roman" pitchFamily="18" charset="0"/>
              </a:rPr>
              <a:t>First-dose orthostatic hypotension.</a:t>
            </a:r>
          </a:p>
          <a:p>
            <a:pPr>
              <a:buFont typeface="Wingdings" pitchFamily="2" charset="2"/>
              <a:buChar char="q"/>
            </a:pPr>
            <a:r>
              <a:rPr lang="en-US" sz="3200" dirty="0">
                <a:solidFill>
                  <a:srgbClr val="7030A0"/>
                </a:solidFill>
                <a:latin typeface="Times New Roman" pitchFamily="18" charset="0"/>
                <a:cs typeface="Times New Roman" pitchFamily="18" charset="0"/>
              </a:rPr>
              <a:t> Hyperkalemia</a:t>
            </a:r>
          </a:p>
          <a:p>
            <a:pPr>
              <a:buFont typeface="Wingdings" pitchFamily="2" charset="2"/>
              <a:buChar char="q"/>
            </a:pPr>
            <a:r>
              <a:rPr lang="en-US" sz="3200" dirty="0">
                <a:solidFill>
                  <a:srgbClr val="7030A0"/>
                </a:solidFill>
                <a:latin typeface="Times New Roman" pitchFamily="18" charset="0"/>
                <a:cs typeface="Times New Roman" pitchFamily="18" charset="0"/>
              </a:rPr>
              <a:t>Rash and dysgeusia (altered taste), primarily with captopril</a:t>
            </a:r>
          </a:p>
          <a:p>
            <a:pPr>
              <a:buFont typeface="Wingdings" pitchFamily="2" charset="2"/>
              <a:buChar char="q"/>
            </a:pPr>
            <a:r>
              <a:rPr lang="en-US" sz="3200" dirty="0">
                <a:solidFill>
                  <a:srgbClr val="7030A0"/>
                </a:solidFill>
                <a:latin typeface="Times New Roman" pitchFamily="18" charset="0"/>
                <a:cs typeface="Times New Roman" pitchFamily="18" charset="0"/>
              </a:rPr>
              <a:t> Angioedema. </a:t>
            </a:r>
          </a:p>
          <a:p>
            <a:pPr>
              <a:buFont typeface="Wingdings" pitchFamily="2" charset="2"/>
              <a:buChar char="q"/>
            </a:pPr>
            <a:r>
              <a:rPr lang="en-US" sz="3200" dirty="0">
                <a:solidFill>
                  <a:srgbClr val="7030A0"/>
                </a:solidFill>
                <a:latin typeface="Times New Roman" pitchFamily="18" charset="0"/>
                <a:cs typeface="Times New Roman" pitchFamily="18" charset="0"/>
              </a:rPr>
              <a:t>Neutropenia (rare but serious complication of captopril)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782836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2FA64-FA8E-4444-B7BC-C496F2FA58D5}"/>
              </a:ext>
            </a:extLst>
          </p:cNvPr>
          <p:cNvSpPr>
            <a:spLocks noGrp="1"/>
          </p:cNvSpPr>
          <p:nvPr>
            <p:ph type="title"/>
          </p:nvPr>
        </p:nvSpPr>
        <p:spPr>
          <a:xfrm>
            <a:off x="0" y="103239"/>
            <a:ext cx="12403394" cy="978801"/>
          </a:xfrm>
        </p:spPr>
        <p:txBody>
          <a:bodyPr/>
          <a:lstStyle/>
          <a:p>
            <a:r>
              <a:rPr lang="en-US" dirty="0"/>
              <a:t>    </a:t>
            </a:r>
            <a:r>
              <a:rPr lang="en-US" sz="3600" b="1" dirty="0">
                <a:solidFill>
                  <a:srgbClr val="FF0000"/>
                </a:solidFill>
                <a:latin typeface="Times New Roman" pitchFamily="18" charset="0"/>
                <a:cs typeface="Times New Roman" pitchFamily="18" charset="0"/>
              </a:rPr>
              <a:t>Biological membranes which limit the </a:t>
            </a:r>
            <a:r>
              <a:rPr lang="en-US" sz="3600" b="1" dirty="0" smtClean="0">
                <a:solidFill>
                  <a:srgbClr val="FF0000"/>
                </a:solidFill>
                <a:latin typeface="Times New Roman" pitchFamily="18" charset="0"/>
                <a:cs typeface="Times New Roman" pitchFamily="18" charset="0"/>
              </a:rPr>
              <a:t>distribution </a:t>
            </a:r>
            <a:r>
              <a:rPr lang="en-US" sz="3600" b="1" dirty="0">
                <a:solidFill>
                  <a:srgbClr val="FF0000"/>
                </a:solidFill>
                <a:latin typeface="Times New Roman" pitchFamily="18" charset="0"/>
                <a:cs typeface="Times New Roman" pitchFamily="18" charset="0"/>
              </a:rPr>
              <a:t>of drugs</a:t>
            </a: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9803FC7-F70E-42D7-A221-79EFCBFAAB50}"/>
              </a:ext>
            </a:extLst>
          </p:cNvPr>
          <p:cNvSpPr>
            <a:spLocks noGrp="1"/>
          </p:cNvSpPr>
          <p:nvPr>
            <p:ph idx="1"/>
          </p:nvPr>
        </p:nvSpPr>
        <p:spPr>
          <a:xfrm>
            <a:off x="206477" y="1143000"/>
            <a:ext cx="11872452" cy="5714999"/>
          </a:xfrm>
        </p:spPr>
        <p:txBody>
          <a:bodyPr>
            <a:normAutofit/>
          </a:bodyPr>
          <a:lstStyle/>
          <a:p>
            <a:r>
              <a:rPr lang="en-US" sz="3200" b="1" dirty="0">
                <a:solidFill>
                  <a:srgbClr val="7030A0"/>
                </a:solidFill>
                <a:latin typeface="Times New Roman" pitchFamily="18" charset="0"/>
                <a:cs typeface="Times New Roman" pitchFamily="18" charset="0"/>
              </a:rPr>
              <a:t>Blood brain barrier: </a:t>
            </a:r>
            <a:r>
              <a:rPr lang="en-US" sz="3200" dirty="0">
                <a:solidFill>
                  <a:srgbClr val="7030A0"/>
                </a:solidFill>
                <a:latin typeface="Times New Roman" pitchFamily="18" charset="0"/>
                <a:cs typeface="Times New Roman" pitchFamily="18" charset="0"/>
              </a:rPr>
              <a:t>allows distribution of only lipid soluble drugs e.g. </a:t>
            </a:r>
            <a:r>
              <a:rPr lang="en-US" sz="3200" b="1" dirty="0">
                <a:solidFill>
                  <a:srgbClr val="7030A0"/>
                </a:solidFill>
                <a:latin typeface="Times New Roman" pitchFamily="18" charset="0"/>
                <a:cs typeface="Times New Roman" pitchFamily="18" charset="0"/>
              </a:rPr>
              <a:t>general anesthetics, barbiturates </a:t>
            </a:r>
            <a:r>
              <a:rPr lang="en-US" sz="3200" dirty="0">
                <a:solidFill>
                  <a:srgbClr val="7030A0"/>
                </a:solidFill>
                <a:latin typeface="Times New Roman" pitchFamily="18" charset="0"/>
                <a:cs typeface="Times New Roman" pitchFamily="18" charset="0"/>
              </a:rPr>
              <a:t>into the brain and spinal cord.</a:t>
            </a:r>
          </a:p>
          <a:p>
            <a:r>
              <a:rPr lang="en-US" sz="3200" b="1" dirty="0">
                <a:solidFill>
                  <a:srgbClr val="7030A0"/>
                </a:solidFill>
                <a:latin typeface="Times New Roman" pitchFamily="18" charset="0"/>
                <a:cs typeface="Times New Roman" pitchFamily="18" charset="0"/>
              </a:rPr>
              <a:t>Placenta barrier:</a:t>
            </a:r>
            <a:r>
              <a:rPr lang="en-US" sz="3200" dirty="0">
                <a:solidFill>
                  <a:srgbClr val="7030A0"/>
                </a:solidFill>
                <a:latin typeface="Times New Roman" pitchFamily="18" charset="0"/>
                <a:cs typeface="Times New Roman" pitchFamily="18" charset="0"/>
              </a:rPr>
              <a:t> lipid soluble and some lipid insoluble can diffuse through hence some drug meant for the mother may pass through and harm the baby e.g</a:t>
            </a:r>
            <a:r>
              <a:rPr lang="en-US" sz="3200" b="1" dirty="0">
                <a:solidFill>
                  <a:srgbClr val="7030A0"/>
                </a:solidFill>
                <a:latin typeface="Times New Roman" pitchFamily="18" charset="0"/>
                <a:cs typeface="Times New Roman" pitchFamily="18" charset="0"/>
              </a:rPr>
              <a:t>. steroids ,narcotis </a:t>
            </a:r>
            <a:r>
              <a:rPr lang="en-US" sz="3200" dirty="0">
                <a:solidFill>
                  <a:srgbClr val="7030A0"/>
                </a:solidFill>
                <a:latin typeface="Times New Roman" pitchFamily="18" charset="0"/>
                <a:cs typeface="Times New Roman" pitchFamily="18" charset="0"/>
              </a:rPr>
              <a:t>and</a:t>
            </a:r>
            <a:r>
              <a:rPr lang="en-US" sz="3200" b="1" dirty="0">
                <a:solidFill>
                  <a:srgbClr val="7030A0"/>
                </a:solidFill>
                <a:latin typeface="Times New Roman" pitchFamily="18" charset="0"/>
                <a:cs typeface="Times New Roman" pitchFamily="18" charset="0"/>
              </a:rPr>
              <a:t> anaesthetics.</a:t>
            </a:r>
          </a:p>
          <a:p>
            <a:r>
              <a:rPr lang="en-US" sz="3200" b="1" dirty="0">
                <a:solidFill>
                  <a:srgbClr val="7030A0"/>
                </a:solidFill>
                <a:latin typeface="Times New Roman" pitchFamily="18" charset="0"/>
                <a:cs typeface="Times New Roman" pitchFamily="18" charset="0"/>
              </a:rPr>
              <a:t>Blood-testes barrier: </a:t>
            </a:r>
            <a:r>
              <a:rPr lang="en-US" sz="3200" dirty="0">
                <a:solidFill>
                  <a:srgbClr val="7030A0"/>
                </a:solidFill>
                <a:latin typeface="Times New Roman" pitchFamily="18" charset="0"/>
                <a:cs typeface="Times New Roman" pitchFamily="18" charset="0"/>
              </a:rPr>
              <a:t>this may limit some chemotherapeutic agents used for treating testicular neoplasms.</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7017345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4DFC9-C248-4D49-8FEA-44303BA1F1BA}"/>
              </a:ext>
            </a:extLst>
          </p:cNvPr>
          <p:cNvSpPr>
            <a:spLocks noGrp="1"/>
          </p:cNvSpPr>
          <p:nvPr>
            <p:ph type="title"/>
          </p:nvPr>
        </p:nvSpPr>
        <p:spPr>
          <a:xfrm>
            <a:off x="257175" y="1"/>
            <a:ext cx="11096625" cy="1100137"/>
          </a:xfrm>
        </p:spPr>
        <p:txBody>
          <a:bodyPr>
            <a:normAutofit/>
          </a:bodyPr>
          <a:lstStyle/>
          <a:p>
            <a:r>
              <a:rPr lang="en-US" sz="4800" b="1" dirty="0">
                <a:solidFill>
                  <a:srgbClr val="FF0000"/>
                </a:solidFill>
                <a:latin typeface="Times New Roman" pitchFamily="18" charset="0"/>
                <a:cs typeface="Times New Roman" pitchFamily="18" charset="0"/>
              </a:rPr>
              <a:t>Contraindications/Precautions </a:t>
            </a:r>
          </a:p>
        </p:txBody>
      </p:sp>
      <p:sp>
        <p:nvSpPr>
          <p:cNvPr id="3" name="Content Placeholder 2">
            <a:extLst>
              <a:ext uri="{FF2B5EF4-FFF2-40B4-BE49-F238E27FC236}">
                <a16:creationId xmlns="" xmlns:a16="http://schemas.microsoft.com/office/drawing/2014/main" id="{688EF2FD-FA64-4335-9BC4-47CC5D898133}"/>
              </a:ext>
            </a:extLst>
          </p:cNvPr>
          <p:cNvSpPr>
            <a:spLocks noGrp="1"/>
          </p:cNvSpPr>
          <p:nvPr>
            <p:ph idx="1"/>
          </p:nvPr>
        </p:nvSpPr>
        <p:spPr>
          <a:xfrm>
            <a:off x="114299" y="885825"/>
            <a:ext cx="11930063" cy="5829300"/>
          </a:xfrm>
        </p:spPr>
        <p:txBody>
          <a:bodyPr>
            <a:normAutofit/>
          </a:bodyPr>
          <a:lstStyle/>
          <a:p>
            <a:pPr>
              <a:buFont typeface="Wingdings" pitchFamily="2" charset="2"/>
              <a:buChar char="v"/>
            </a:pPr>
            <a:r>
              <a:rPr lang="en-US" dirty="0"/>
              <a:t> </a:t>
            </a:r>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These </a:t>
            </a:r>
            <a:r>
              <a:rPr lang="en-US" sz="3200" dirty="0">
                <a:solidFill>
                  <a:srgbClr val="7030A0"/>
                </a:solidFill>
                <a:latin typeface="Times New Roman" pitchFamily="18" charset="0"/>
                <a:cs typeface="Times New Roman" pitchFamily="18" charset="0"/>
              </a:rPr>
              <a:t>medications are Pregnancy Risk Category D during the second and third trimester, related to fetal injury.</a:t>
            </a:r>
          </a:p>
          <a:p>
            <a:pPr>
              <a:buFont typeface="Wingdings" pitchFamily="2" charset="2"/>
              <a:buChar char="v"/>
            </a:pPr>
            <a:r>
              <a:rPr lang="en-US" sz="3200" dirty="0">
                <a:solidFill>
                  <a:srgbClr val="7030A0"/>
                </a:solidFill>
                <a:latin typeface="Times New Roman" pitchFamily="18" charset="0"/>
                <a:cs typeface="Times New Roman" pitchFamily="18" charset="0"/>
              </a:rPr>
              <a:t>renal stenosis when present bilaterally or in a single remaining kidney. </a:t>
            </a:r>
          </a:p>
          <a:p>
            <a:pPr>
              <a:buFont typeface="Wingdings" pitchFamily="2" charset="2"/>
              <a:buChar char="v"/>
            </a:pPr>
            <a:r>
              <a:rPr lang="en-US" sz="3200" dirty="0">
                <a:solidFill>
                  <a:srgbClr val="7030A0"/>
                </a:solidFill>
                <a:latin typeface="Times New Roman" pitchFamily="18" charset="0"/>
                <a:cs typeface="Times New Roman" pitchFamily="18" charset="0"/>
              </a:rPr>
              <a:t>history of angioedema following use of ACE inhibitor. </a:t>
            </a:r>
          </a:p>
          <a:p>
            <a:pPr>
              <a:buFont typeface="Wingdings" pitchFamily="2" charset="2"/>
              <a:buChar char="v"/>
            </a:pPr>
            <a:r>
              <a:rPr lang="en-US" sz="3200" dirty="0">
                <a:solidFill>
                  <a:srgbClr val="7030A0"/>
                </a:solidFill>
                <a:latin typeface="Times New Roman" pitchFamily="18" charset="0"/>
                <a:cs typeface="Times New Roman" pitchFamily="18" charset="0"/>
              </a:rPr>
              <a:t>Use cautiously in clients with renal impairment and </a:t>
            </a:r>
          </a:p>
          <a:p>
            <a:pPr>
              <a:buFont typeface="Wingdings" pitchFamily="2" charset="2"/>
              <a:buChar char="v"/>
            </a:pPr>
            <a:r>
              <a:rPr lang="en-US" sz="3200" dirty="0">
                <a:solidFill>
                  <a:srgbClr val="7030A0"/>
                </a:solidFill>
                <a:latin typeface="Times New Roman" pitchFamily="18" charset="0"/>
                <a:cs typeface="Times New Roman" pitchFamily="18" charset="0"/>
              </a:rPr>
              <a:t>collagen vascular disease because they are at greater risk for developing neutropenia. Closely monitor these clients for signs of infection.</a:t>
            </a:r>
          </a:p>
          <a:p>
            <a:pPr>
              <a:buFont typeface="Wingdings" pitchFamily="2" charset="2"/>
              <a:buChar char="v"/>
            </a:pPr>
            <a:r>
              <a:rPr lang="en-US" sz="3200" dirty="0">
                <a:solidFill>
                  <a:srgbClr val="7030A0"/>
                </a:solidFill>
                <a:latin typeface="Times New Roman" pitchFamily="18" charset="0"/>
                <a:cs typeface="Times New Roman" pitchFamily="18" charset="0"/>
              </a:rPr>
              <a:t>hypotension </a:t>
            </a:r>
          </a:p>
        </p:txBody>
      </p:sp>
    </p:spTree>
    <p:extLst>
      <p:ext uri="{BB962C8B-B14F-4D97-AF65-F5344CB8AC3E}">
        <p14:creationId xmlns:p14="http://schemas.microsoft.com/office/powerpoint/2010/main" val="37940524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B8610-6797-4C50-8B0B-7508F96A6B21}"/>
              </a:ext>
            </a:extLst>
          </p:cNvPr>
          <p:cNvSpPr>
            <a:spLocks noGrp="1"/>
          </p:cNvSpPr>
          <p:nvPr>
            <p:ph type="title"/>
          </p:nvPr>
        </p:nvSpPr>
        <p:spPr>
          <a:xfrm>
            <a:off x="357188" y="157163"/>
            <a:ext cx="10996612" cy="985837"/>
          </a:xfrm>
        </p:spPr>
        <p:txBody>
          <a:bodyPr/>
          <a:lstStyle/>
          <a:p>
            <a:r>
              <a:rPr lang="en-US" b="1" dirty="0" smtClean="0">
                <a:solidFill>
                  <a:srgbClr val="FF0000"/>
                </a:solidFill>
                <a:latin typeface="Times New Roman" pitchFamily="18" charset="0"/>
                <a:cs typeface="Times New Roman" pitchFamily="18" charset="0"/>
              </a:rPr>
              <a:t>Drug Interactions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4F96485-101A-4976-9544-E0ACA8B836D6}"/>
              </a:ext>
            </a:extLst>
          </p:cNvPr>
          <p:cNvSpPr>
            <a:spLocks noGrp="1"/>
          </p:cNvSpPr>
          <p:nvPr>
            <p:ph idx="1"/>
          </p:nvPr>
        </p:nvSpPr>
        <p:spPr>
          <a:xfrm>
            <a:off x="185738" y="1171575"/>
            <a:ext cx="11872912" cy="5486400"/>
          </a:xfrm>
        </p:spPr>
        <p:txBody>
          <a:bodyPr/>
          <a:lstStyle/>
          <a:p>
            <a:pPr>
              <a:buFont typeface="Wingdings" pitchFamily="2" charset="2"/>
              <a:buChar char="q"/>
            </a:pPr>
            <a:r>
              <a:rPr lang="en-US" sz="3200" dirty="0">
                <a:solidFill>
                  <a:srgbClr val="7030A0"/>
                </a:solidFill>
                <a:latin typeface="Times New Roman" pitchFamily="18" charset="0"/>
                <a:cs typeface="Times New Roman" pitchFamily="18" charset="0"/>
              </a:rPr>
              <a:t>Diuretics can contribute to first-dose hypotension</a:t>
            </a:r>
          </a:p>
          <a:p>
            <a:pPr>
              <a:buFont typeface="Wingdings" pitchFamily="2" charset="2"/>
              <a:buChar char="q"/>
            </a:pPr>
            <a:r>
              <a:rPr lang="en-US" sz="3200" dirty="0">
                <a:solidFill>
                  <a:srgbClr val="7030A0"/>
                </a:solidFill>
                <a:latin typeface="Times New Roman" pitchFamily="18" charset="0"/>
                <a:cs typeface="Times New Roman" pitchFamily="18" charset="0"/>
              </a:rPr>
              <a:t>Antihypertensive medications may have an additive hypotensive effect.</a:t>
            </a:r>
          </a:p>
          <a:p>
            <a:pPr>
              <a:buFont typeface="Wingdings" pitchFamily="2" charset="2"/>
              <a:buChar char="q"/>
            </a:pPr>
            <a:r>
              <a:rPr lang="en-US" sz="3200" dirty="0">
                <a:solidFill>
                  <a:srgbClr val="7030A0"/>
                </a:solidFill>
                <a:latin typeface="Times New Roman" pitchFamily="18" charset="0"/>
                <a:cs typeface="Times New Roman" pitchFamily="18" charset="0"/>
              </a:rPr>
              <a:t> Potassium supplements and potassium-sparing diuretics increase the risk of hyperkalemia.</a:t>
            </a:r>
          </a:p>
          <a:p>
            <a:pPr>
              <a:buFont typeface="Wingdings" pitchFamily="2" charset="2"/>
              <a:buChar char="q"/>
            </a:pPr>
            <a:r>
              <a:rPr lang="en-US" sz="3200" dirty="0">
                <a:solidFill>
                  <a:srgbClr val="7030A0"/>
                </a:solidFill>
                <a:latin typeface="Times New Roman" pitchFamily="18" charset="0"/>
                <a:cs typeface="Times New Roman" pitchFamily="18" charset="0"/>
              </a:rPr>
              <a:t>ACE inhibitors can increase levels of lithium carbonate (Eskalith)</a:t>
            </a:r>
          </a:p>
          <a:p>
            <a:pPr>
              <a:buFont typeface="Wingdings" pitchFamily="2" charset="2"/>
              <a:buChar char="q"/>
            </a:pPr>
            <a:r>
              <a:rPr lang="en-US" sz="3200" dirty="0">
                <a:solidFill>
                  <a:srgbClr val="7030A0"/>
                </a:solidFill>
                <a:latin typeface="Times New Roman" pitchFamily="18" charset="0"/>
                <a:cs typeface="Times New Roman" pitchFamily="18" charset="0"/>
              </a:rPr>
              <a:t> Use of NSAIDs may decrease the antihypertensive effect of ACE inhibitors.</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157892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F957F-7796-4002-90C5-1AA8F743AE12}"/>
              </a:ext>
            </a:extLst>
          </p:cNvPr>
          <p:cNvSpPr>
            <a:spLocks noGrp="1"/>
          </p:cNvSpPr>
          <p:nvPr>
            <p:ph type="title"/>
          </p:nvPr>
        </p:nvSpPr>
        <p:spPr>
          <a:xfrm>
            <a:off x="228600" y="1"/>
            <a:ext cx="11125200" cy="1214437"/>
          </a:xfrm>
        </p:spPr>
        <p:txBody>
          <a:bodyPr>
            <a:normAutofit/>
          </a:bodyPr>
          <a:lstStyle/>
          <a:p>
            <a:r>
              <a:rPr lang="en-US" b="1" dirty="0" smtClean="0">
                <a:solidFill>
                  <a:srgbClr val="FF0000"/>
                </a:solidFill>
                <a:latin typeface="Times New Roman" pitchFamily="18" charset="0"/>
                <a:ea typeface="+mn-ea"/>
                <a:cs typeface="Times New Roman" pitchFamily="18" charset="0"/>
              </a:rPr>
              <a:t>Precautions during  </a:t>
            </a:r>
            <a:r>
              <a:rPr lang="en-US" b="1" dirty="0">
                <a:solidFill>
                  <a:srgbClr val="FF0000"/>
                </a:solidFill>
                <a:latin typeface="Times New Roman" pitchFamily="18" charset="0"/>
                <a:ea typeface="+mn-ea"/>
                <a:cs typeface="Times New Roman" pitchFamily="18" charset="0"/>
              </a:rPr>
              <a:t>Administration</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F1BE988-FC79-4255-B7E7-82B5828FD11A}"/>
              </a:ext>
            </a:extLst>
          </p:cNvPr>
          <p:cNvSpPr>
            <a:spLocks noGrp="1"/>
          </p:cNvSpPr>
          <p:nvPr>
            <p:ph idx="1"/>
          </p:nvPr>
        </p:nvSpPr>
        <p:spPr>
          <a:xfrm>
            <a:off x="200025" y="1028700"/>
            <a:ext cx="11844338" cy="5829300"/>
          </a:xfrm>
        </p:spPr>
        <p:txBody>
          <a:bodyPr>
            <a:normAutofit/>
          </a:bodyPr>
          <a:lstStyle/>
          <a:p>
            <a:pPr>
              <a:buFont typeface="Wingdings" pitchFamily="2" charset="2"/>
              <a:buChar char="v"/>
            </a:pPr>
            <a:r>
              <a:rPr lang="en-US" dirty="0"/>
              <a:t> </a:t>
            </a:r>
            <a:r>
              <a:rPr lang="en-US" sz="3200" dirty="0">
                <a:solidFill>
                  <a:srgbClr val="7030A0"/>
                </a:solidFill>
                <a:latin typeface="Times New Roman" pitchFamily="18" charset="0"/>
                <a:cs typeface="Times New Roman" pitchFamily="18" charset="0"/>
              </a:rPr>
              <a:t>Administer ACE inhibitors orally except enalapril, which is the only ACE inhibitor for IV use.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that the medication may be prescribed as a single formulation or in combination with hydrochlorothiazide.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that blood pressure has to be monitored after the first dose for at least 2 hr. to detect hypotension. </a:t>
            </a:r>
          </a:p>
          <a:p>
            <a:pPr>
              <a:buFont typeface="Wingdings" pitchFamily="2" charset="2"/>
              <a:buChar char="v"/>
            </a:pPr>
            <a:r>
              <a:rPr lang="en-US" sz="3200" dirty="0">
                <a:solidFill>
                  <a:srgbClr val="7030A0"/>
                </a:solidFill>
                <a:latin typeface="Times New Roman" pitchFamily="18" charset="0"/>
                <a:cs typeface="Times New Roman" pitchFamily="18" charset="0"/>
              </a:rPr>
              <a:t> Instruct clients that captopril should be taken at least 1 hr. before meals. All other ACE inhibitors can be taken with or without food. </a:t>
            </a:r>
          </a:p>
          <a:p>
            <a:pPr>
              <a:buFont typeface="Wingdings" pitchFamily="2" charset="2"/>
              <a:buChar char="v"/>
            </a:pPr>
            <a:r>
              <a:rPr lang="en-US" sz="3200" dirty="0">
                <a:solidFill>
                  <a:srgbClr val="7030A0"/>
                </a:solidFill>
                <a:latin typeface="Times New Roman" pitchFamily="18" charset="0"/>
                <a:cs typeface="Times New Roman" pitchFamily="18" charset="0"/>
              </a:rPr>
              <a:t>Advise clients to notify the provider if </a:t>
            </a:r>
            <a:r>
              <a:rPr lang="en-US" sz="3200" b="1" dirty="0">
                <a:solidFill>
                  <a:srgbClr val="7030A0"/>
                </a:solidFill>
                <a:latin typeface="Times New Roman" pitchFamily="18" charset="0"/>
                <a:cs typeface="Times New Roman" pitchFamily="18" charset="0"/>
              </a:rPr>
              <a:t>cough, rash, dysgeusia </a:t>
            </a:r>
            <a:r>
              <a:rPr lang="en-US" sz="3200" dirty="0">
                <a:solidFill>
                  <a:srgbClr val="7030A0"/>
                </a:solidFill>
                <a:latin typeface="Times New Roman" pitchFamily="18" charset="0"/>
                <a:cs typeface="Times New Roman" pitchFamily="18" charset="0"/>
              </a:rPr>
              <a:t>(lack of taste), and/or </a:t>
            </a:r>
            <a:r>
              <a:rPr lang="en-US" sz="3200" b="1" dirty="0">
                <a:solidFill>
                  <a:srgbClr val="7030A0"/>
                </a:solidFill>
                <a:latin typeface="Times New Roman" pitchFamily="18" charset="0"/>
                <a:cs typeface="Times New Roman" pitchFamily="18" charset="0"/>
              </a:rPr>
              <a:t>signs of infection </a:t>
            </a:r>
            <a:r>
              <a:rPr lang="en-US" sz="3200" dirty="0">
                <a:solidFill>
                  <a:srgbClr val="7030A0"/>
                </a:solidFill>
                <a:latin typeface="Times New Roman" pitchFamily="18" charset="0"/>
                <a:cs typeface="Times New Roman" pitchFamily="18" charset="0"/>
              </a:rPr>
              <a:t>occur</a:t>
            </a:r>
          </a:p>
        </p:txBody>
      </p:sp>
    </p:spTree>
    <p:extLst>
      <p:ext uri="{BB962C8B-B14F-4D97-AF65-F5344CB8AC3E}">
        <p14:creationId xmlns:p14="http://schemas.microsoft.com/office/powerpoint/2010/main" val="811248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12D335-C25D-48CE-B39D-A2A7E24D3355}"/>
              </a:ext>
            </a:extLst>
          </p:cNvPr>
          <p:cNvSpPr>
            <a:spLocks noGrp="1"/>
          </p:cNvSpPr>
          <p:nvPr>
            <p:ph type="title"/>
          </p:nvPr>
        </p:nvSpPr>
        <p:spPr>
          <a:xfrm>
            <a:off x="200025" y="114301"/>
            <a:ext cx="11991975" cy="985837"/>
          </a:xfrm>
        </p:spPr>
        <p:txBody>
          <a:bodyPr>
            <a:normAutofit/>
          </a:bodyPr>
          <a:lstStyle/>
          <a:p>
            <a:r>
              <a:rPr lang="sv-SE" sz="4800" b="1" dirty="0">
                <a:solidFill>
                  <a:srgbClr val="FF0000"/>
                </a:solidFill>
                <a:latin typeface="Times New Roman" pitchFamily="18" charset="0"/>
                <a:cs typeface="Times New Roman" pitchFamily="18" charset="0"/>
              </a:rPr>
              <a:t>Angiotensin II Receptor Blockers (ARBs)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E2C83E3-F811-42A1-835F-3ECC5A79E17F}"/>
              </a:ext>
            </a:extLst>
          </p:cNvPr>
          <p:cNvSpPr>
            <a:spLocks noGrp="1"/>
          </p:cNvSpPr>
          <p:nvPr>
            <p:ph idx="1"/>
          </p:nvPr>
        </p:nvSpPr>
        <p:spPr>
          <a:xfrm>
            <a:off x="157163" y="1185863"/>
            <a:ext cx="11887200" cy="5429250"/>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Losartan </a:t>
            </a:r>
            <a:r>
              <a:rPr lang="en-US" sz="3200" b="1" dirty="0">
                <a:solidFill>
                  <a:srgbClr val="7030A0"/>
                </a:solidFill>
                <a:latin typeface="Times New Roman" pitchFamily="18" charset="0"/>
                <a:cs typeface="Times New Roman" pitchFamily="18" charset="0"/>
              </a:rPr>
              <a:t>(Cozaar) </a:t>
            </a:r>
          </a:p>
          <a:p>
            <a:r>
              <a:rPr lang="en-US" sz="3200" dirty="0">
                <a:solidFill>
                  <a:srgbClr val="7030A0"/>
                </a:solidFill>
                <a:latin typeface="Times New Roman" pitchFamily="18" charset="0"/>
                <a:cs typeface="Times New Roman" pitchFamily="18" charset="0"/>
              </a:rPr>
              <a:t> Other Medications:  Valsartan (Diovan) ,  Irbesartan (Avapro) ,  Candesartan (</a:t>
            </a:r>
            <a:r>
              <a:rPr lang="en-US" sz="3200" dirty="0" err="1">
                <a:solidFill>
                  <a:srgbClr val="7030A0"/>
                </a:solidFill>
                <a:latin typeface="Times New Roman" pitchFamily="18" charset="0"/>
                <a:cs typeface="Times New Roman" pitchFamily="18" charset="0"/>
              </a:rPr>
              <a:t>Atacand</a:t>
            </a:r>
            <a:r>
              <a:rPr lang="en-US" sz="3200" dirty="0">
                <a:solidFill>
                  <a:srgbClr val="7030A0"/>
                </a:solidFill>
                <a:latin typeface="Times New Roman" pitchFamily="18" charset="0"/>
                <a:cs typeface="Times New Roman" pitchFamily="18" charset="0"/>
              </a:rPr>
              <a:t>) ,  </a:t>
            </a:r>
            <a:r>
              <a:rPr lang="en-US" sz="3200" dirty="0" err="1">
                <a:solidFill>
                  <a:srgbClr val="7030A0"/>
                </a:solidFill>
                <a:latin typeface="Times New Roman" pitchFamily="18" charset="0"/>
                <a:cs typeface="Times New Roman" pitchFamily="18" charset="0"/>
              </a:rPr>
              <a:t>Olmesartan</a:t>
            </a:r>
            <a:r>
              <a:rPr lang="en-US" sz="3200" dirty="0">
                <a:solidFill>
                  <a:srgbClr val="7030A0"/>
                </a:solidFill>
                <a:latin typeface="Times New Roman" pitchFamily="18" charset="0"/>
                <a:cs typeface="Times New Roman" pitchFamily="18" charset="0"/>
              </a:rPr>
              <a:t> (Benicar)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Expected </a:t>
            </a:r>
            <a:r>
              <a:rPr lang="en-US" sz="3200" b="1" dirty="0">
                <a:solidFill>
                  <a:srgbClr val="7030A0"/>
                </a:solidFill>
                <a:latin typeface="Times New Roman" pitchFamily="18" charset="0"/>
                <a:cs typeface="Times New Roman" pitchFamily="18" charset="0"/>
              </a:rPr>
              <a:t>Pharmacological Action </a:t>
            </a:r>
          </a:p>
          <a:p>
            <a:pPr marL="0" indent="0">
              <a:buNone/>
            </a:pPr>
            <a:r>
              <a:rPr lang="en-US" sz="3200" dirty="0">
                <a:solidFill>
                  <a:srgbClr val="7030A0"/>
                </a:solidFill>
                <a:latin typeface="Times New Roman" pitchFamily="18" charset="0"/>
                <a:cs typeface="Times New Roman" pitchFamily="18" charset="0"/>
              </a:rPr>
              <a:t> These medications block the action of angiotensin II in the body.</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This </a:t>
            </a:r>
            <a:r>
              <a:rPr lang="en-US" sz="3200" b="1" dirty="0">
                <a:solidFill>
                  <a:srgbClr val="7030A0"/>
                </a:solidFill>
                <a:latin typeface="Times New Roman" pitchFamily="18" charset="0"/>
                <a:cs typeface="Times New Roman" pitchFamily="18" charset="0"/>
              </a:rPr>
              <a:t>results in: </a:t>
            </a:r>
          </a:p>
          <a:p>
            <a:r>
              <a:rPr lang="en-US" sz="3200" dirty="0">
                <a:solidFill>
                  <a:srgbClr val="7030A0"/>
                </a:solidFill>
                <a:latin typeface="Times New Roman" pitchFamily="18" charset="0"/>
                <a:cs typeface="Times New Roman" pitchFamily="18" charset="0"/>
              </a:rPr>
              <a:t>Vasodilation (mostly arteriole) </a:t>
            </a:r>
          </a:p>
          <a:p>
            <a:r>
              <a:rPr lang="en-US" sz="3200" dirty="0">
                <a:solidFill>
                  <a:srgbClr val="7030A0"/>
                </a:solidFill>
                <a:latin typeface="Times New Roman" pitchFamily="18" charset="0"/>
                <a:cs typeface="Times New Roman" pitchFamily="18" charset="0"/>
              </a:rPr>
              <a:t> Excretion of sodium and water, and retention of potassium (through effects on the kidney) </a:t>
            </a:r>
          </a:p>
        </p:txBody>
      </p:sp>
    </p:spTree>
    <p:extLst>
      <p:ext uri="{BB962C8B-B14F-4D97-AF65-F5344CB8AC3E}">
        <p14:creationId xmlns:p14="http://schemas.microsoft.com/office/powerpoint/2010/main" val="23617084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4AE69D-B883-4D88-B751-DBDDFF5CF0A3}"/>
              </a:ext>
            </a:extLst>
          </p:cNvPr>
          <p:cNvSpPr>
            <a:spLocks noGrp="1"/>
          </p:cNvSpPr>
          <p:nvPr>
            <p:ph type="title"/>
          </p:nvPr>
        </p:nvSpPr>
        <p:spPr>
          <a:xfrm>
            <a:off x="314325" y="100014"/>
            <a:ext cx="11039475" cy="1014412"/>
          </a:xfrm>
        </p:spPr>
        <p:txBody>
          <a:bodyPr>
            <a:normAutofit fontScale="90000"/>
          </a:bodyPr>
          <a:lstStyle/>
          <a:p>
            <a:pPr lvl="0">
              <a:spcBef>
                <a:spcPts val="1000"/>
              </a:spcBef>
            </a:pPr>
            <a:r>
              <a:rPr lang="en-US" sz="2600" b="1" dirty="0">
                <a:solidFill>
                  <a:prstClr val="black"/>
                </a:solidFill>
                <a:latin typeface="Calibri" panose="020F0502020204030204"/>
                <a:ea typeface="+mn-ea"/>
                <a:cs typeface="+mn-cs"/>
              </a:rPr>
              <a:t>                                                                                                                                                                                                      </a:t>
            </a:r>
            <a:r>
              <a:rPr lang="en-US" sz="4900" b="1" dirty="0">
                <a:solidFill>
                  <a:srgbClr val="FF0000"/>
                </a:solidFill>
                <a:latin typeface="Times New Roman" pitchFamily="18" charset="0"/>
                <a:ea typeface="+mn-ea"/>
                <a:cs typeface="Times New Roman" pitchFamily="18" charset="0"/>
              </a:rPr>
              <a:t>Therapeutic Uses </a:t>
            </a:r>
            <a:r>
              <a:rPr lang="en-US" sz="4900" dirty="0">
                <a:solidFill>
                  <a:srgbClr val="FF0000"/>
                </a:solidFill>
                <a:latin typeface="Times New Roman" pitchFamily="18" charset="0"/>
                <a:ea typeface="+mn-ea"/>
                <a:cs typeface="Times New Roman" pitchFamily="18" charset="0"/>
              </a:rPr>
              <a:t/>
            </a:r>
            <a:br>
              <a:rPr lang="en-US" sz="4900" dirty="0">
                <a:solidFill>
                  <a:srgbClr val="FF0000"/>
                </a:solidFill>
                <a:latin typeface="Times New Roman" pitchFamily="18" charset="0"/>
                <a:ea typeface="+mn-ea"/>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0361CFB-FB3A-4E9D-A907-1F5CE29C8387}"/>
              </a:ext>
            </a:extLst>
          </p:cNvPr>
          <p:cNvSpPr>
            <a:spLocks noGrp="1"/>
          </p:cNvSpPr>
          <p:nvPr>
            <p:ph idx="1"/>
          </p:nvPr>
        </p:nvSpPr>
        <p:spPr>
          <a:xfrm>
            <a:off x="142875" y="1085850"/>
            <a:ext cx="11872913" cy="5586413"/>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Hypertension,  </a:t>
            </a:r>
          </a:p>
          <a:p>
            <a:pPr>
              <a:buFont typeface="Wingdings" pitchFamily="2" charset="2"/>
              <a:buChar char="v"/>
            </a:pPr>
            <a:r>
              <a:rPr lang="en-US" sz="3200" dirty="0">
                <a:solidFill>
                  <a:srgbClr val="7030A0"/>
                </a:solidFill>
                <a:latin typeface="Times New Roman" pitchFamily="18" charset="0"/>
                <a:cs typeface="Times New Roman" pitchFamily="18" charset="0"/>
              </a:rPr>
              <a:t>Heart failure and prevention of mortality following MI,</a:t>
            </a:r>
          </a:p>
          <a:p>
            <a:pPr>
              <a:buFont typeface="Wingdings" pitchFamily="2" charset="2"/>
              <a:buChar char="v"/>
            </a:pPr>
            <a:r>
              <a:rPr lang="en-US" sz="3200" dirty="0">
                <a:solidFill>
                  <a:srgbClr val="7030A0"/>
                </a:solidFill>
                <a:latin typeface="Times New Roman" pitchFamily="18" charset="0"/>
                <a:cs typeface="Times New Roman" pitchFamily="18" charset="0"/>
              </a:rPr>
              <a:t> Stroke prevention ,</a:t>
            </a:r>
          </a:p>
          <a:p>
            <a:pPr>
              <a:buFont typeface="Wingdings" pitchFamily="2" charset="2"/>
              <a:buChar char="v"/>
            </a:pPr>
            <a:r>
              <a:rPr lang="en-US" sz="3200" dirty="0">
                <a:solidFill>
                  <a:srgbClr val="7030A0"/>
                </a:solidFill>
                <a:latin typeface="Times New Roman" pitchFamily="18" charset="0"/>
                <a:cs typeface="Times New Roman" pitchFamily="18" charset="0"/>
              </a:rPr>
              <a:t> Delay progression of diabetic nephropathy</a:t>
            </a:r>
          </a:p>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Complications</a:t>
            </a:r>
            <a:r>
              <a:rPr lang="en-US" sz="3600" dirty="0" smtClean="0">
                <a:solidFill>
                  <a:srgbClr val="00B05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 The major difference between ARBs and ACE inhibitors is that cough and hyperkalemia are not side effects of ARBs</a:t>
            </a:r>
          </a:p>
          <a:p>
            <a:endParaRPr lang="en-US" sz="2600" dirty="0">
              <a:solidFill>
                <a:prstClr val="black"/>
              </a:solidFill>
            </a:endParaRPr>
          </a:p>
          <a:p>
            <a:endParaRPr lang="en-US" dirty="0"/>
          </a:p>
        </p:txBody>
      </p:sp>
    </p:spTree>
    <p:extLst>
      <p:ext uri="{BB962C8B-B14F-4D97-AF65-F5344CB8AC3E}">
        <p14:creationId xmlns:p14="http://schemas.microsoft.com/office/powerpoint/2010/main" val="31140173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A1046-6A26-4F9D-8C85-A2D9A92E3C15}"/>
              </a:ext>
            </a:extLst>
          </p:cNvPr>
          <p:cNvSpPr>
            <a:spLocks noGrp="1"/>
          </p:cNvSpPr>
          <p:nvPr>
            <p:ph type="title"/>
          </p:nvPr>
        </p:nvSpPr>
        <p:spPr>
          <a:xfrm>
            <a:off x="0" y="1"/>
            <a:ext cx="11182350" cy="1271588"/>
          </a:xfrm>
        </p:spPr>
        <p:txBody>
          <a:bodyPr>
            <a:normAutofit/>
          </a:bodyPr>
          <a:lstStyle/>
          <a:p>
            <a:r>
              <a:rPr lang="en-US" sz="4800" b="1" dirty="0">
                <a:solidFill>
                  <a:srgbClr val="FF0000"/>
                </a:solidFill>
                <a:latin typeface="Times New Roman" pitchFamily="18" charset="0"/>
                <a:cs typeface="Times New Roman" pitchFamily="18" charset="0"/>
              </a:rPr>
              <a:t>Side/Adverse Effects</a:t>
            </a:r>
          </a:p>
        </p:txBody>
      </p:sp>
      <p:sp>
        <p:nvSpPr>
          <p:cNvPr id="3" name="Content Placeholder 2">
            <a:extLst>
              <a:ext uri="{FF2B5EF4-FFF2-40B4-BE49-F238E27FC236}">
                <a16:creationId xmlns="" xmlns:a16="http://schemas.microsoft.com/office/drawing/2014/main" id="{A3ACCD82-0E01-4F14-960A-B67A76EE6F40}"/>
              </a:ext>
            </a:extLst>
          </p:cNvPr>
          <p:cNvSpPr>
            <a:spLocks noGrp="1"/>
          </p:cNvSpPr>
          <p:nvPr>
            <p:ph idx="1"/>
          </p:nvPr>
        </p:nvSpPr>
        <p:spPr>
          <a:xfrm>
            <a:off x="171450" y="1300163"/>
            <a:ext cx="11858624" cy="537210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Angioedema</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Contraindication </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Hypersensitivity </a:t>
            </a:r>
          </a:p>
          <a:p>
            <a:pPr>
              <a:buFont typeface="Wingdings" pitchFamily="2" charset="2"/>
              <a:buChar char="v"/>
            </a:pPr>
            <a:r>
              <a:rPr lang="en-US" sz="3200" dirty="0">
                <a:solidFill>
                  <a:srgbClr val="7030A0"/>
                </a:solidFill>
                <a:latin typeface="Times New Roman" pitchFamily="18" charset="0"/>
                <a:cs typeface="Times New Roman" pitchFamily="18" charset="0"/>
              </a:rPr>
              <a:t>Pregnancy</a:t>
            </a:r>
          </a:p>
          <a:p>
            <a:pPr>
              <a:buFont typeface="Wingdings" pitchFamily="2" charset="2"/>
              <a:buChar char="v"/>
            </a:pPr>
            <a:r>
              <a:rPr lang="en-US" sz="3200" dirty="0">
                <a:solidFill>
                  <a:srgbClr val="7030A0"/>
                </a:solidFill>
                <a:latin typeface="Times New Roman" pitchFamily="18" charset="0"/>
                <a:cs typeface="Times New Roman" pitchFamily="18" charset="0"/>
              </a:rPr>
              <a:t>renal stenosis when present bilaterally or in a single remaining kidney</a:t>
            </a:r>
          </a:p>
          <a:p>
            <a:pPr marL="914400" lvl="2" indent="0">
              <a:buNone/>
            </a:pPr>
            <a:r>
              <a:rPr lang="en-US" sz="3200" b="1" dirty="0">
                <a:solidFill>
                  <a:srgbClr val="00B050"/>
                </a:solidFill>
                <a:latin typeface="Times New Roman" pitchFamily="18" charset="0"/>
                <a:cs typeface="Times New Roman" pitchFamily="18" charset="0"/>
              </a:rPr>
              <a:t>C</a:t>
            </a:r>
            <a:r>
              <a:rPr lang="en-US" sz="3200" b="1" dirty="0" smtClean="0">
                <a:solidFill>
                  <a:srgbClr val="00B050"/>
                </a:solidFill>
                <a:latin typeface="Times New Roman" pitchFamily="18" charset="0"/>
                <a:cs typeface="Times New Roman" pitchFamily="18" charset="0"/>
              </a:rPr>
              <a:t>onsiderations</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monitor BP, HR, Weight, Edema, Blood Urea Nitrogen, Serum Creatinine.</a:t>
            </a:r>
          </a:p>
          <a:p>
            <a:pPr>
              <a:buFont typeface="Wingdings" pitchFamily="2" charset="2"/>
              <a:buChar char="v"/>
            </a:pPr>
            <a:r>
              <a:rPr lang="en-US" sz="3200" dirty="0">
                <a:solidFill>
                  <a:srgbClr val="7030A0"/>
                </a:solidFill>
                <a:latin typeface="Times New Roman" pitchFamily="18" charset="0"/>
                <a:cs typeface="Times New Roman" pitchFamily="18" charset="0"/>
              </a:rPr>
              <a:t>can be used in patients intolerant to </a:t>
            </a:r>
            <a:r>
              <a:rPr lang="en-US" sz="3200" dirty="0" err="1">
                <a:solidFill>
                  <a:srgbClr val="7030A0"/>
                </a:solidFill>
                <a:latin typeface="Times New Roman" pitchFamily="18" charset="0"/>
                <a:cs typeface="Times New Roman" pitchFamily="18" charset="0"/>
              </a:rPr>
              <a:t>aceis</a:t>
            </a:r>
            <a:r>
              <a:rPr lang="en-US" sz="3200" dirty="0">
                <a:solidFill>
                  <a:srgbClr val="7030A0"/>
                </a:solidFill>
                <a:latin typeface="Times New Roman" pitchFamily="18" charset="0"/>
                <a:cs typeface="Times New Roman" pitchFamily="18" charset="0"/>
              </a:rPr>
              <a:t> (due to cough)</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a:p>
            <a:endParaRPr lang="en-US" dirty="0"/>
          </a:p>
          <a:p>
            <a:endParaRPr lang="en-US" dirty="0"/>
          </a:p>
        </p:txBody>
      </p:sp>
    </p:spTree>
    <p:extLst>
      <p:ext uri="{BB962C8B-B14F-4D97-AF65-F5344CB8AC3E}">
        <p14:creationId xmlns:p14="http://schemas.microsoft.com/office/powerpoint/2010/main" val="32577306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D516D1-41C9-4A5A-8AA3-2D65ADF26A8B}"/>
              </a:ext>
            </a:extLst>
          </p:cNvPr>
          <p:cNvSpPr>
            <a:spLocks noGrp="1"/>
          </p:cNvSpPr>
          <p:nvPr>
            <p:ph type="title"/>
          </p:nvPr>
        </p:nvSpPr>
        <p:spPr>
          <a:xfrm>
            <a:off x="114300" y="1"/>
            <a:ext cx="12077700" cy="1228724"/>
          </a:xfrm>
        </p:spPr>
        <p:txBody>
          <a:bodyPr/>
          <a:lstStyle/>
          <a:p>
            <a:r>
              <a:rPr lang="en-US" b="1" dirty="0"/>
              <a:t>     </a:t>
            </a:r>
            <a:r>
              <a:rPr lang="en-US" b="1" dirty="0" smtClean="0">
                <a:solidFill>
                  <a:srgbClr val="FF0000"/>
                </a:solidFill>
                <a:latin typeface="Times New Roman" pitchFamily="18" charset="0"/>
                <a:cs typeface="Times New Roman" pitchFamily="18" charset="0"/>
              </a:rPr>
              <a:t>CALCIUM </a:t>
            </a:r>
            <a:r>
              <a:rPr lang="en-US" b="1" dirty="0">
                <a:solidFill>
                  <a:srgbClr val="FF0000"/>
                </a:solidFill>
                <a:latin typeface="Times New Roman" pitchFamily="18" charset="0"/>
                <a:cs typeface="Times New Roman" pitchFamily="18" charset="0"/>
              </a:rPr>
              <a:t>CHANNEL BLOCKERS</a:t>
            </a:r>
          </a:p>
        </p:txBody>
      </p:sp>
      <p:sp>
        <p:nvSpPr>
          <p:cNvPr id="3" name="Content Placeholder 2">
            <a:extLst>
              <a:ext uri="{FF2B5EF4-FFF2-40B4-BE49-F238E27FC236}">
                <a16:creationId xmlns="" xmlns:a16="http://schemas.microsoft.com/office/drawing/2014/main" id="{CE6B1D7C-1DFA-445A-ABE9-9D144C5921F0}"/>
              </a:ext>
            </a:extLst>
          </p:cNvPr>
          <p:cNvSpPr>
            <a:spLocks noGrp="1"/>
          </p:cNvSpPr>
          <p:nvPr>
            <p:ph idx="1"/>
          </p:nvPr>
        </p:nvSpPr>
        <p:spPr>
          <a:xfrm>
            <a:off x="157163" y="1214438"/>
            <a:ext cx="11901487" cy="5472112"/>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 Nifedipine (Adalat, Procardia) </a:t>
            </a:r>
          </a:p>
          <a:p>
            <a:pPr>
              <a:buFont typeface="Wingdings" pitchFamily="2" charset="2"/>
              <a:buChar char="v"/>
            </a:pPr>
            <a:r>
              <a:rPr lang="en-US" sz="3200" dirty="0">
                <a:solidFill>
                  <a:srgbClr val="7030A0"/>
                </a:solidFill>
                <a:latin typeface="Times New Roman" pitchFamily="18" charset="0"/>
                <a:cs typeface="Times New Roman" pitchFamily="18" charset="0"/>
              </a:rPr>
              <a:t> Verapamil (Calan) </a:t>
            </a:r>
          </a:p>
          <a:p>
            <a:pPr>
              <a:buFont typeface="Wingdings" pitchFamily="2" charset="2"/>
              <a:buChar char="v"/>
            </a:pPr>
            <a:r>
              <a:rPr lang="en-US" sz="3200" dirty="0">
                <a:solidFill>
                  <a:srgbClr val="7030A0"/>
                </a:solidFill>
                <a:latin typeface="Times New Roman" pitchFamily="18" charset="0"/>
                <a:cs typeface="Times New Roman" pitchFamily="18" charset="0"/>
              </a:rPr>
              <a:t> Amlodipine (Norvasc)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600" b="1" dirty="0" smtClean="0">
                <a:solidFill>
                  <a:srgbClr val="00B0F0"/>
                </a:solidFill>
                <a:latin typeface="Times New Roman" pitchFamily="18" charset="0"/>
                <a:cs typeface="Times New Roman" pitchFamily="18" charset="0"/>
              </a:rPr>
              <a:t>Other </a:t>
            </a:r>
            <a:r>
              <a:rPr lang="en-US" sz="3600" b="1" dirty="0">
                <a:solidFill>
                  <a:srgbClr val="00B0F0"/>
                </a:solidFill>
                <a:latin typeface="Times New Roman" pitchFamily="18" charset="0"/>
                <a:cs typeface="Times New Roman" pitchFamily="18" charset="0"/>
              </a:rPr>
              <a:t>Medications: </a:t>
            </a:r>
            <a:endParaRPr lang="en-US" sz="3600" dirty="0">
              <a:solidFill>
                <a:srgbClr val="00B0F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Amlodipine (Norvasc) </a:t>
            </a:r>
          </a:p>
          <a:p>
            <a:pPr>
              <a:buFont typeface="Wingdings" pitchFamily="2" charset="2"/>
              <a:buChar char="v"/>
            </a:pPr>
            <a:r>
              <a:rPr lang="en-US" sz="3200" dirty="0">
                <a:solidFill>
                  <a:srgbClr val="7030A0"/>
                </a:solidFill>
                <a:latin typeface="Times New Roman" pitchFamily="18" charset="0"/>
                <a:cs typeface="Times New Roman" pitchFamily="18" charset="0"/>
              </a:rPr>
              <a:t> Felodipine (Plendil) </a:t>
            </a:r>
          </a:p>
          <a:p>
            <a:pPr>
              <a:buFont typeface="Wingdings" pitchFamily="2" charset="2"/>
              <a:buChar char="v"/>
            </a:pPr>
            <a:r>
              <a:rPr lang="en-US" sz="3200" dirty="0">
                <a:solidFill>
                  <a:srgbClr val="7030A0"/>
                </a:solidFill>
                <a:latin typeface="Times New Roman" pitchFamily="18" charset="0"/>
                <a:cs typeface="Times New Roman" pitchFamily="18" charset="0"/>
              </a:rPr>
              <a:t>Nicardipine (Cardene, Cleviprex)</a:t>
            </a:r>
          </a:p>
          <a:p>
            <a:pPr>
              <a:buFont typeface="Wingdings" pitchFamily="2" charset="2"/>
              <a:buChar char="v"/>
            </a:pPr>
            <a:r>
              <a:rPr lang="en-US" sz="3200" dirty="0">
                <a:solidFill>
                  <a:srgbClr val="7030A0"/>
                </a:solidFill>
                <a:latin typeface="Times New Roman" pitchFamily="18" charset="0"/>
                <a:cs typeface="Times New Roman" pitchFamily="18" charset="0"/>
              </a:rPr>
              <a:t> Diltiazem (Cardizem) </a:t>
            </a:r>
          </a:p>
        </p:txBody>
      </p:sp>
    </p:spTree>
    <p:extLst>
      <p:ext uri="{BB962C8B-B14F-4D97-AF65-F5344CB8AC3E}">
        <p14:creationId xmlns:p14="http://schemas.microsoft.com/office/powerpoint/2010/main" val="25617995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584C87-FFD0-42C9-82DC-307EA8978771}"/>
              </a:ext>
            </a:extLst>
          </p:cNvPr>
          <p:cNvSpPr>
            <a:spLocks noGrp="1"/>
          </p:cNvSpPr>
          <p:nvPr>
            <p:ph type="title"/>
          </p:nvPr>
        </p:nvSpPr>
        <p:spPr>
          <a:xfrm>
            <a:off x="185738" y="1"/>
            <a:ext cx="11168062" cy="871537"/>
          </a:xfrm>
        </p:spPr>
        <p:txBody>
          <a:bodyPr>
            <a:noAutofit/>
          </a:bodyPr>
          <a:lstStyle/>
          <a:p>
            <a:pPr lvl="0">
              <a:spcBef>
                <a:spcPts val="1000"/>
              </a:spcBef>
            </a:pPr>
            <a:r>
              <a:rPr lang="en-US" b="1" dirty="0" smtClean="0">
                <a:solidFill>
                  <a:srgbClr val="FF0000"/>
                </a:solidFill>
                <a:latin typeface="Times New Roman" pitchFamily="18" charset="0"/>
                <a:ea typeface="+mn-ea"/>
                <a:cs typeface="Times New Roman" pitchFamily="18" charset="0"/>
              </a:rPr>
              <a:t/>
            </a:r>
            <a:br>
              <a:rPr lang="en-US" b="1" dirty="0" smtClean="0">
                <a:solidFill>
                  <a:srgbClr val="FF0000"/>
                </a:solidFill>
                <a:latin typeface="Times New Roman" pitchFamily="18" charset="0"/>
                <a:ea typeface="+mn-ea"/>
                <a:cs typeface="Times New Roman" pitchFamily="18" charset="0"/>
              </a:rPr>
            </a:br>
            <a:r>
              <a:rPr lang="en-US" b="1" dirty="0" smtClean="0">
                <a:solidFill>
                  <a:srgbClr val="FF0000"/>
                </a:solidFill>
                <a:latin typeface="Times New Roman" pitchFamily="18" charset="0"/>
                <a:ea typeface="+mn-ea"/>
                <a:cs typeface="Times New Roman" pitchFamily="18" charset="0"/>
              </a:rPr>
              <a:t>Mechanism </a:t>
            </a:r>
            <a:r>
              <a:rPr lang="en-US" b="1" dirty="0">
                <a:solidFill>
                  <a:srgbClr val="FF0000"/>
                </a:solidFill>
                <a:latin typeface="Times New Roman" pitchFamily="18" charset="0"/>
                <a:ea typeface="+mn-ea"/>
                <a:cs typeface="Times New Roman" pitchFamily="18" charset="0"/>
              </a:rPr>
              <a:t>of action of CCB</a:t>
            </a:r>
            <a:br>
              <a:rPr lang="en-US" b="1" dirty="0">
                <a:solidFill>
                  <a:srgbClr val="FF0000"/>
                </a:solidFill>
                <a:latin typeface="Times New Roman" pitchFamily="18" charset="0"/>
                <a:ea typeface="+mn-ea"/>
                <a:cs typeface="Times New Roman" pitchFamily="18" charset="0"/>
              </a:rPr>
            </a:b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AE881CF-685B-475C-8E51-9FCA9C8306BC}"/>
              </a:ext>
            </a:extLst>
          </p:cNvPr>
          <p:cNvSpPr>
            <a:spLocks noGrp="1"/>
          </p:cNvSpPr>
          <p:nvPr>
            <p:ph idx="1"/>
          </p:nvPr>
        </p:nvSpPr>
        <p:spPr>
          <a:xfrm>
            <a:off x="157163" y="1171574"/>
            <a:ext cx="11901487" cy="5557839"/>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F0"/>
                </a:solidFill>
                <a:latin typeface="Times New Roman" pitchFamily="18" charset="0"/>
                <a:cs typeface="Times New Roman" pitchFamily="18" charset="0"/>
              </a:rPr>
              <a:t>Mechanism </a:t>
            </a:r>
            <a:r>
              <a:rPr lang="en-US" sz="3200" b="1" dirty="0">
                <a:solidFill>
                  <a:srgbClr val="00B0F0"/>
                </a:solidFill>
                <a:latin typeface="Times New Roman" pitchFamily="18" charset="0"/>
                <a:cs typeface="Times New Roman" pitchFamily="18" charset="0"/>
              </a:rPr>
              <a:t>of action </a:t>
            </a:r>
          </a:p>
          <a:p>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I</a:t>
            </a:r>
            <a:r>
              <a:rPr lang="en-US" sz="3200" dirty="0" smtClean="0">
                <a:solidFill>
                  <a:srgbClr val="7030A0"/>
                </a:solidFill>
                <a:latin typeface="Times New Roman" pitchFamily="18" charset="0"/>
                <a:cs typeface="Times New Roman" pitchFamily="18" charset="0"/>
              </a:rPr>
              <a:t>nhibits </a:t>
            </a:r>
            <a:r>
              <a:rPr lang="en-US" sz="3200" dirty="0">
                <a:solidFill>
                  <a:srgbClr val="7030A0"/>
                </a:solidFill>
                <a:latin typeface="Times New Roman" pitchFamily="18" charset="0"/>
                <a:cs typeface="Times New Roman" pitchFamily="18" charset="0"/>
              </a:rPr>
              <a:t>calcium influx in the smooth muscles and the myocardium. </a:t>
            </a:r>
          </a:p>
          <a:p>
            <a:r>
              <a:rPr lang="en-US" sz="3200" dirty="0">
                <a:solidFill>
                  <a:srgbClr val="7030A0"/>
                </a:solidFill>
                <a:latin typeface="Times New Roman" pitchFamily="18" charset="0"/>
                <a:cs typeface="Times New Roman" pitchFamily="18" charset="0"/>
              </a:rPr>
              <a:t>Blocking of calcium channels in blood vessels leads to vasodilation of peripheral arterioles and arteries/arterioles of the heart, slows down heart conduction and reduction of blood pressure.</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F0"/>
                </a:solidFill>
                <a:latin typeface="Times New Roman" pitchFamily="18" charset="0"/>
                <a:cs typeface="Times New Roman" pitchFamily="18" charset="0"/>
              </a:rPr>
              <a:t>NIFEDIPINE </a:t>
            </a:r>
            <a:r>
              <a:rPr lang="en-US" sz="3200" b="1" dirty="0">
                <a:solidFill>
                  <a:srgbClr val="00B0F0"/>
                </a:solidFill>
                <a:latin typeface="Times New Roman" pitchFamily="18" charset="0"/>
                <a:cs typeface="Times New Roman" pitchFamily="18" charset="0"/>
              </a:rPr>
              <a:t>(ADALAT)</a:t>
            </a:r>
          </a:p>
          <a:p>
            <a:r>
              <a:rPr lang="en-US" sz="3200" dirty="0">
                <a:solidFill>
                  <a:srgbClr val="7030A0"/>
                </a:solidFill>
                <a:latin typeface="Times New Roman" pitchFamily="18" charset="0"/>
                <a:cs typeface="Times New Roman" pitchFamily="18" charset="0"/>
              </a:rPr>
              <a:t>give rise to coronary vasodilation.</a:t>
            </a:r>
          </a:p>
          <a:p>
            <a:r>
              <a:rPr lang="en-US" sz="3200" dirty="0">
                <a:solidFill>
                  <a:srgbClr val="7030A0"/>
                </a:solidFill>
                <a:latin typeface="Times New Roman" pitchFamily="18" charset="0"/>
                <a:cs typeface="Times New Roman" pitchFamily="18" charset="0"/>
              </a:rPr>
              <a:t>Enhances coronary blood flow.</a:t>
            </a:r>
          </a:p>
          <a:p>
            <a:r>
              <a:rPr lang="en-US" sz="3200" dirty="0">
                <a:solidFill>
                  <a:srgbClr val="7030A0"/>
                </a:solidFill>
                <a:latin typeface="Times New Roman" pitchFamily="18" charset="0"/>
                <a:cs typeface="Times New Roman" pitchFamily="18" charset="0"/>
              </a:rPr>
              <a:t>Reduces total periphery resistance, reduces systolic and diastolic pressure</a:t>
            </a:r>
          </a:p>
        </p:txBody>
      </p:sp>
    </p:spTree>
    <p:extLst>
      <p:ext uri="{BB962C8B-B14F-4D97-AF65-F5344CB8AC3E}">
        <p14:creationId xmlns:p14="http://schemas.microsoft.com/office/powerpoint/2010/main" val="33076599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7080B-CCBB-4C73-99EA-64AFCE877554}"/>
              </a:ext>
            </a:extLst>
          </p:cNvPr>
          <p:cNvSpPr>
            <a:spLocks noGrp="1"/>
          </p:cNvSpPr>
          <p:nvPr>
            <p:ph type="title"/>
          </p:nvPr>
        </p:nvSpPr>
        <p:spPr>
          <a:xfrm>
            <a:off x="128588" y="1"/>
            <a:ext cx="11225212" cy="1185862"/>
          </a:xfrm>
        </p:spPr>
        <p:txBody>
          <a:bodyPr>
            <a:normAutofit/>
          </a:bodyPr>
          <a:lstStyle/>
          <a:p>
            <a:r>
              <a:rPr lang="en-US" sz="4800" b="1" dirty="0">
                <a:solidFill>
                  <a:srgbClr val="FF0000"/>
                </a:solidFill>
                <a:latin typeface="Times New Roman" pitchFamily="18" charset="0"/>
                <a:cs typeface="Times New Roman" pitchFamily="18" charset="0"/>
              </a:rPr>
              <a:t>Therapeutic use</a:t>
            </a:r>
          </a:p>
        </p:txBody>
      </p:sp>
      <p:sp>
        <p:nvSpPr>
          <p:cNvPr id="3" name="Content Placeholder 2">
            <a:extLst>
              <a:ext uri="{FF2B5EF4-FFF2-40B4-BE49-F238E27FC236}">
                <a16:creationId xmlns="" xmlns:a16="http://schemas.microsoft.com/office/drawing/2014/main" id="{1AF94533-CC1F-4221-9C31-5101A8A4BB44}"/>
              </a:ext>
            </a:extLst>
          </p:cNvPr>
          <p:cNvSpPr>
            <a:spLocks noGrp="1"/>
          </p:cNvSpPr>
          <p:nvPr>
            <p:ph idx="1"/>
          </p:nvPr>
        </p:nvSpPr>
        <p:spPr>
          <a:xfrm>
            <a:off x="157163" y="1057275"/>
            <a:ext cx="11844337" cy="5672138"/>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Chronic angina</a:t>
            </a:r>
          </a:p>
          <a:p>
            <a:pPr>
              <a:buFont typeface="Wingdings" pitchFamily="2" charset="2"/>
              <a:buChar char="v"/>
            </a:pPr>
            <a:r>
              <a:rPr lang="en-US" sz="3200" dirty="0">
                <a:solidFill>
                  <a:srgbClr val="7030A0"/>
                </a:solidFill>
                <a:latin typeface="Times New Roman" pitchFamily="18" charset="0"/>
                <a:cs typeface="Times New Roman" pitchFamily="18" charset="0"/>
              </a:rPr>
              <a:t>Congestive heart failure</a:t>
            </a:r>
          </a:p>
          <a:p>
            <a:pPr>
              <a:buFont typeface="Wingdings" pitchFamily="2" charset="2"/>
              <a:buChar char="v"/>
            </a:pPr>
            <a:r>
              <a:rPr lang="en-US" sz="3200" dirty="0">
                <a:solidFill>
                  <a:srgbClr val="7030A0"/>
                </a:solidFill>
                <a:latin typeface="Times New Roman" pitchFamily="18" charset="0"/>
                <a:cs typeface="Times New Roman" pitchFamily="18" charset="0"/>
              </a:rPr>
              <a:t>Acute myocardial infarction</a:t>
            </a:r>
          </a:p>
          <a:p>
            <a:pPr>
              <a:buFont typeface="Wingdings" pitchFamily="2" charset="2"/>
              <a:buChar char="v"/>
            </a:pPr>
            <a:r>
              <a:rPr lang="en-US" sz="3200" dirty="0">
                <a:solidFill>
                  <a:srgbClr val="7030A0"/>
                </a:solidFill>
                <a:latin typeface="Times New Roman" pitchFamily="18" charset="0"/>
                <a:cs typeface="Times New Roman" pitchFamily="18" charset="0"/>
              </a:rPr>
              <a:t>Peripheral vascular disorders</a:t>
            </a:r>
          </a:p>
          <a:p>
            <a:pPr marL="0" indent="0">
              <a:buNone/>
            </a:pPr>
            <a:r>
              <a:rPr lang="en-US" sz="3200" b="1" dirty="0" smtClean="0">
                <a:solidFill>
                  <a:srgbClr val="7030A0"/>
                </a:solidFill>
                <a:latin typeface="Times New Roman" pitchFamily="18" charset="0"/>
                <a:cs typeface="Times New Roman" pitchFamily="18" charset="0"/>
              </a:rPr>
              <a:t>		Adverse </a:t>
            </a:r>
            <a:r>
              <a:rPr lang="en-US" sz="3200" b="1" dirty="0">
                <a:solidFill>
                  <a:srgbClr val="7030A0"/>
                </a:solidFill>
                <a:latin typeface="Times New Roman" pitchFamily="18" charset="0"/>
                <a:cs typeface="Times New Roman" pitchFamily="18" charset="0"/>
              </a:rPr>
              <a:t>drug reaction</a:t>
            </a:r>
          </a:p>
          <a:p>
            <a:pPr marL="0" indent="0">
              <a:buNone/>
            </a:pPr>
            <a:r>
              <a:rPr lang="en-US" sz="3200" dirty="0">
                <a:solidFill>
                  <a:srgbClr val="7030A0"/>
                </a:solidFill>
                <a:latin typeface="Times New Roman" pitchFamily="18" charset="0"/>
                <a:cs typeface="Times New Roman" pitchFamily="18" charset="0"/>
              </a:rPr>
              <a:t>Palpitation, nausea, vomiting, flushing, headache, edema.</a:t>
            </a:r>
          </a:p>
        </p:txBody>
      </p:sp>
    </p:spTree>
    <p:extLst>
      <p:ext uri="{BB962C8B-B14F-4D97-AF65-F5344CB8AC3E}">
        <p14:creationId xmlns:p14="http://schemas.microsoft.com/office/powerpoint/2010/main" val="10844011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CC39E-7676-4C95-92C5-27691A2DBF4A}"/>
              </a:ext>
            </a:extLst>
          </p:cNvPr>
          <p:cNvSpPr>
            <a:spLocks noGrp="1"/>
          </p:cNvSpPr>
          <p:nvPr>
            <p:ph type="title"/>
          </p:nvPr>
        </p:nvSpPr>
        <p:spPr>
          <a:xfrm>
            <a:off x="142875" y="1"/>
            <a:ext cx="11210925" cy="1028699"/>
          </a:xfrm>
        </p:spPr>
        <p:txBody>
          <a:bodyPr/>
          <a:lstStyle/>
          <a:p>
            <a:r>
              <a:rPr lang="en-US" b="1" dirty="0"/>
              <a:t>     </a:t>
            </a:r>
            <a:r>
              <a:rPr lang="en-US" sz="5400" b="1" dirty="0" smtClean="0">
                <a:solidFill>
                  <a:srgbClr val="FF0000"/>
                </a:solidFill>
                <a:latin typeface="Times New Roman" pitchFamily="18" charset="0"/>
                <a:cs typeface="Times New Roman" pitchFamily="18" charset="0"/>
              </a:rPr>
              <a:t>Amlodipine</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E714406-3F2C-4912-8FEA-689D78198069}"/>
              </a:ext>
            </a:extLst>
          </p:cNvPr>
          <p:cNvSpPr>
            <a:spLocks noGrp="1"/>
          </p:cNvSpPr>
          <p:nvPr>
            <p:ph idx="1"/>
          </p:nvPr>
        </p:nvSpPr>
        <p:spPr>
          <a:xfrm>
            <a:off x="185737" y="1385888"/>
            <a:ext cx="11858625" cy="5314950"/>
          </a:xfrm>
        </p:spPr>
        <p:txBody>
          <a:bodyPr/>
          <a:lstStyle/>
          <a:p>
            <a:r>
              <a:rPr lang="en-US" sz="3200" dirty="0">
                <a:solidFill>
                  <a:srgbClr val="7030A0"/>
                </a:solidFill>
                <a:latin typeface="Times New Roman" pitchFamily="18" charset="0"/>
                <a:cs typeface="Times New Roman" pitchFamily="18" charset="0"/>
              </a:rPr>
              <a:t>Serves as a long acting calcium channel blocker.</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Therapeutic </a:t>
            </a:r>
            <a:r>
              <a:rPr lang="en-US" sz="3200" b="1" dirty="0">
                <a:solidFill>
                  <a:srgbClr val="00B050"/>
                </a:solidFill>
                <a:latin typeface="Times New Roman" pitchFamily="18" charset="0"/>
                <a:cs typeface="Times New Roman" pitchFamily="18" charset="0"/>
              </a:rPr>
              <a:t>use </a:t>
            </a:r>
          </a:p>
          <a:p>
            <a:r>
              <a:rPr lang="en-US" sz="3200" dirty="0">
                <a:solidFill>
                  <a:srgbClr val="7030A0"/>
                </a:solidFill>
                <a:latin typeface="Times New Roman" pitchFamily="18" charset="0"/>
                <a:cs typeface="Times New Roman" pitchFamily="18" charset="0"/>
              </a:rPr>
              <a:t>Treatment of essential hypertension.</a:t>
            </a:r>
          </a:p>
          <a:p>
            <a:r>
              <a:rPr lang="en-US" sz="3200" dirty="0">
                <a:solidFill>
                  <a:srgbClr val="7030A0"/>
                </a:solidFill>
                <a:latin typeface="Times New Roman" pitchFamily="18" charset="0"/>
                <a:cs typeface="Times New Roman" pitchFamily="18" charset="0"/>
              </a:rPr>
              <a:t>Angina pectoris</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Adverse </a:t>
            </a:r>
            <a:r>
              <a:rPr lang="en-US" sz="3200" b="1" dirty="0">
                <a:solidFill>
                  <a:srgbClr val="00B050"/>
                </a:solidFill>
                <a:latin typeface="Times New Roman" pitchFamily="18" charset="0"/>
                <a:cs typeface="Times New Roman" pitchFamily="18" charset="0"/>
              </a:rPr>
              <a:t>drug reaction</a:t>
            </a:r>
          </a:p>
          <a:p>
            <a:pPr marL="0" indent="0">
              <a:buNone/>
            </a:pPr>
            <a:r>
              <a:rPr lang="en-US" sz="3200" dirty="0">
                <a:solidFill>
                  <a:srgbClr val="7030A0"/>
                </a:solidFill>
                <a:latin typeface="Times New Roman" pitchFamily="18" charset="0"/>
                <a:cs typeface="Times New Roman" pitchFamily="18" charset="0"/>
              </a:rPr>
              <a:t>Palpitation,epixtasis,cough,nocturia,musclecramps,breathless,importence, conjunctivitis</a:t>
            </a:r>
          </a:p>
          <a:p>
            <a:endParaRPr lang="en-US" dirty="0"/>
          </a:p>
        </p:txBody>
      </p:sp>
    </p:spTree>
    <p:extLst>
      <p:ext uri="{BB962C8B-B14F-4D97-AF65-F5344CB8AC3E}">
        <p14:creationId xmlns:p14="http://schemas.microsoft.com/office/powerpoint/2010/main" val="210810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8AF7F-1041-4EF5-95C6-CCAB67725243}"/>
              </a:ext>
            </a:extLst>
          </p:cNvPr>
          <p:cNvSpPr>
            <a:spLocks noGrp="1"/>
          </p:cNvSpPr>
          <p:nvPr>
            <p:ph type="title"/>
          </p:nvPr>
        </p:nvSpPr>
        <p:spPr>
          <a:xfrm>
            <a:off x="128588" y="114301"/>
            <a:ext cx="11225212" cy="971549"/>
          </a:xfrm>
        </p:spPr>
        <p:txBody>
          <a:bodyPr/>
          <a:lstStyle/>
          <a:p>
            <a:r>
              <a:rPr lang="en-US" b="1" dirty="0">
                <a:solidFill>
                  <a:srgbClr val="FF0000"/>
                </a:solidFill>
                <a:latin typeface="Times New Roman" pitchFamily="18" charset="0"/>
                <a:cs typeface="Times New Roman" pitchFamily="18" charset="0"/>
              </a:rPr>
              <a:t>M</a:t>
            </a:r>
            <a:r>
              <a:rPr lang="en-US" b="1" dirty="0" smtClean="0">
                <a:solidFill>
                  <a:srgbClr val="FF0000"/>
                </a:solidFill>
                <a:latin typeface="Times New Roman" pitchFamily="18" charset="0"/>
                <a:cs typeface="Times New Roman" pitchFamily="18" charset="0"/>
              </a:rPr>
              <a:t>etabolism</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1B25264-8562-44ED-B11B-71EE8469D7D6}"/>
              </a:ext>
            </a:extLst>
          </p:cNvPr>
          <p:cNvSpPr>
            <a:spLocks noGrp="1"/>
          </p:cNvSpPr>
          <p:nvPr>
            <p:ph idx="1"/>
          </p:nvPr>
        </p:nvSpPr>
        <p:spPr>
          <a:xfrm>
            <a:off x="157163" y="1825624"/>
            <a:ext cx="11915775" cy="4860925"/>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iii)metabolism/biotransformation</a:t>
            </a:r>
            <a:r>
              <a:rPr lang="en-US" sz="3200" dirty="0">
                <a:solidFill>
                  <a:srgbClr val="7030A0"/>
                </a:solidFill>
                <a:latin typeface="Times New Roman" pitchFamily="18" charset="0"/>
                <a:cs typeface="Times New Roman" pitchFamily="18" charset="0"/>
              </a:rPr>
              <a:t>:</a:t>
            </a:r>
          </a:p>
          <a:p>
            <a:pPr marL="0" indent="0">
              <a:buNone/>
            </a:pPr>
            <a:r>
              <a:rPr lang="en-US" sz="3200" dirty="0">
                <a:solidFill>
                  <a:srgbClr val="7030A0"/>
                </a:solidFill>
                <a:latin typeface="Times New Roman" pitchFamily="18" charset="0"/>
                <a:cs typeface="Times New Roman" pitchFamily="18" charset="0"/>
              </a:rPr>
              <a:t>the biological transformation of a drug into an inactive metabolite, a more soluble compound ,or a more potent metabolite.</a:t>
            </a:r>
          </a:p>
          <a:p>
            <a:pPr marL="0" indent="0">
              <a:buNone/>
            </a:pPr>
            <a:r>
              <a:rPr lang="en-US" sz="3200" dirty="0">
                <a:solidFill>
                  <a:srgbClr val="7030A0"/>
                </a:solidFill>
                <a:latin typeface="Times New Roman" pitchFamily="18" charset="0"/>
                <a:cs typeface="Times New Roman" pitchFamily="18" charset="0"/>
              </a:rPr>
              <a:t>The </a:t>
            </a:r>
            <a:r>
              <a:rPr lang="en-US" sz="3200" b="1" dirty="0">
                <a:solidFill>
                  <a:srgbClr val="7030A0"/>
                </a:solidFill>
                <a:latin typeface="Times New Roman" pitchFamily="18" charset="0"/>
                <a:cs typeface="Times New Roman" pitchFamily="18" charset="0"/>
              </a:rPr>
              <a:t>Liver</a:t>
            </a:r>
            <a:r>
              <a:rPr lang="en-US" sz="3200" dirty="0">
                <a:solidFill>
                  <a:srgbClr val="7030A0"/>
                </a:solidFill>
                <a:latin typeface="Times New Roman" pitchFamily="18" charset="0"/>
                <a:cs typeface="Times New Roman" pitchFamily="18" charset="0"/>
              </a:rPr>
              <a:t> is the main organ of metabolism.</a:t>
            </a:r>
          </a:p>
          <a:p>
            <a:pPr marL="0" indent="0">
              <a:buNone/>
            </a:pPr>
            <a:r>
              <a:rPr lang="en-US" sz="3200" dirty="0">
                <a:solidFill>
                  <a:srgbClr val="7030A0"/>
                </a:solidFill>
                <a:latin typeface="Times New Roman" pitchFamily="18" charset="0"/>
                <a:cs typeface="Times New Roman" pitchFamily="18" charset="0"/>
              </a:rPr>
              <a:t>The </a:t>
            </a:r>
            <a:r>
              <a:rPr lang="en-US" sz="3200" b="1" dirty="0">
                <a:solidFill>
                  <a:srgbClr val="7030A0"/>
                </a:solidFill>
                <a:latin typeface="Times New Roman" pitchFamily="18" charset="0"/>
                <a:cs typeface="Times New Roman" pitchFamily="18" charset="0"/>
              </a:rPr>
              <a:t>Kidneys, gut mucosa, lungs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the skin </a:t>
            </a:r>
            <a:r>
              <a:rPr lang="en-US" sz="3200" dirty="0">
                <a:solidFill>
                  <a:srgbClr val="7030A0"/>
                </a:solidFill>
                <a:latin typeface="Times New Roman" pitchFamily="18" charset="0"/>
                <a:cs typeface="Times New Roman" pitchFamily="18" charset="0"/>
              </a:rPr>
              <a:t>are also involved in drug metabolism.</a:t>
            </a:r>
          </a:p>
          <a:p>
            <a:pPr marL="0" indent="0">
              <a:buNone/>
            </a:pPr>
            <a:r>
              <a:rPr lang="en-US" sz="3200" dirty="0">
                <a:solidFill>
                  <a:srgbClr val="7030A0"/>
                </a:solidFill>
                <a:latin typeface="Times New Roman" pitchFamily="18" charset="0"/>
                <a:cs typeface="Times New Roman" pitchFamily="18" charset="0"/>
              </a:rPr>
              <a:t>NB: Delayed drug metabolism results in accumulation of drug in the body and prolonged effect of the drug</a:t>
            </a:r>
          </a:p>
        </p:txBody>
      </p:sp>
    </p:spTree>
    <p:extLst>
      <p:ext uri="{BB962C8B-B14F-4D97-AF65-F5344CB8AC3E}">
        <p14:creationId xmlns:p14="http://schemas.microsoft.com/office/powerpoint/2010/main" val="39659563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CBC9E-6396-4833-9224-6E62FB115D63}"/>
              </a:ext>
            </a:extLst>
          </p:cNvPr>
          <p:cNvSpPr>
            <a:spLocks noGrp="1"/>
          </p:cNvSpPr>
          <p:nvPr>
            <p:ph type="title"/>
          </p:nvPr>
        </p:nvSpPr>
        <p:spPr>
          <a:xfrm>
            <a:off x="142875" y="1"/>
            <a:ext cx="11210925" cy="914399"/>
          </a:xfrm>
        </p:spPr>
        <p:txBody>
          <a:bodyPr/>
          <a:lstStyle/>
          <a:p>
            <a:r>
              <a:rPr lang="en-US" b="1" dirty="0"/>
              <a:t>             </a:t>
            </a:r>
            <a:r>
              <a:rPr lang="en-US" sz="4800" b="1" dirty="0" smtClean="0">
                <a:solidFill>
                  <a:srgbClr val="FF0000"/>
                </a:solidFill>
                <a:latin typeface="Times New Roman" pitchFamily="18" charset="0"/>
                <a:cs typeface="Times New Roman" pitchFamily="18" charset="0"/>
              </a:rPr>
              <a:t>Verapamil</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1F6A9A6-582A-4DF9-AAB4-A7224E78633E}"/>
              </a:ext>
            </a:extLst>
          </p:cNvPr>
          <p:cNvSpPr>
            <a:spLocks noGrp="1"/>
          </p:cNvSpPr>
          <p:nvPr>
            <p:ph idx="1"/>
          </p:nvPr>
        </p:nvSpPr>
        <p:spPr>
          <a:xfrm>
            <a:off x="185738" y="1185862"/>
            <a:ext cx="11872912" cy="5514975"/>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Enhances coronary blood flow </a:t>
            </a:r>
            <a:r>
              <a:rPr lang="en-US" sz="3200" dirty="0" err="1">
                <a:solidFill>
                  <a:srgbClr val="7030A0"/>
                </a:solidFill>
                <a:latin typeface="Times New Roman" pitchFamily="18" charset="0"/>
                <a:cs typeface="Times New Roman" pitchFamily="18" charset="0"/>
              </a:rPr>
              <a:t>rate,vasodilation</a:t>
            </a:r>
            <a:r>
              <a:rPr lang="en-US" sz="3200" dirty="0">
                <a:solidFill>
                  <a:srgbClr val="7030A0"/>
                </a:solidFill>
                <a:latin typeface="Times New Roman" pitchFamily="18" charset="0"/>
                <a:cs typeface="Times New Roman" pitchFamily="18" charset="0"/>
              </a:rPr>
              <a:t>.</a:t>
            </a:r>
          </a:p>
          <a:p>
            <a:pPr>
              <a:buFont typeface="Wingdings" pitchFamily="2" charset="2"/>
              <a:buChar char="v"/>
            </a:pPr>
            <a:r>
              <a:rPr lang="en-US" sz="3200" dirty="0">
                <a:solidFill>
                  <a:srgbClr val="7030A0"/>
                </a:solidFill>
                <a:latin typeface="Times New Roman" pitchFamily="18" charset="0"/>
                <a:cs typeface="Times New Roman" pitchFamily="18" charset="0"/>
              </a:rPr>
              <a:t>Exerts anti arrhythmic action.</a:t>
            </a:r>
          </a:p>
          <a:p>
            <a:pPr>
              <a:buFont typeface="Wingdings" pitchFamily="2" charset="2"/>
              <a:buChar char="v"/>
            </a:pPr>
            <a:r>
              <a:rPr lang="en-US" sz="3200" dirty="0">
                <a:solidFill>
                  <a:srgbClr val="7030A0"/>
                </a:solidFill>
                <a:latin typeface="Times New Roman" pitchFamily="18" charset="0"/>
                <a:cs typeface="Times New Roman" pitchFamily="18" charset="0"/>
              </a:rPr>
              <a:t>Reduces peripheral resistance.</a:t>
            </a:r>
          </a:p>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Therapeutic  </a:t>
            </a:r>
            <a:r>
              <a:rPr lang="en-US" sz="3600" b="1" dirty="0">
                <a:solidFill>
                  <a:srgbClr val="00B050"/>
                </a:solidFill>
                <a:latin typeface="Times New Roman" pitchFamily="18" charset="0"/>
                <a:cs typeface="Times New Roman" pitchFamily="18" charset="0"/>
              </a:rPr>
              <a:t>uses</a:t>
            </a:r>
          </a:p>
          <a:p>
            <a:pPr>
              <a:buFont typeface="Wingdings" pitchFamily="2" charset="2"/>
              <a:buChar char="v"/>
            </a:pPr>
            <a:r>
              <a:rPr lang="en-US" sz="3200" dirty="0">
                <a:solidFill>
                  <a:srgbClr val="7030A0"/>
                </a:solidFill>
                <a:latin typeface="Times New Roman" pitchFamily="18" charset="0"/>
                <a:cs typeface="Times New Roman" pitchFamily="18" charset="0"/>
              </a:rPr>
              <a:t>Supraventricular tachycardia.</a:t>
            </a:r>
          </a:p>
          <a:p>
            <a:pPr>
              <a:buFont typeface="Wingdings" pitchFamily="2" charset="2"/>
              <a:buChar char="v"/>
            </a:pPr>
            <a:r>
              <a:rPr lang="en-US" sz="3200" dirty="0">
                <a:solidFill>
                  <a:srgbClr val="7030A0"/>
                </a:solidFill>
                <a:latin typeface="Times New Roman" pitchFamily="18" charset="0"/>
                <a:cs typeface="Times New Roman" pitchFamily="18" charset="0"/>
              </a:rPr>
              <a:t>Acute coronary spasms</a:t>
            </a:r>
          </a:p>
          <a:p>
            <a:pPr>
              <a:buFont typeface="Wingdings" pitchFamily="2" charset="2"/>
              <a:buChar char="v"/>
            </a:pPr>
            <a:r>
              <a:rPr lang="en-US" sz="3200" dirty="0">
                <a:solidFill>
                  <a:srgbClr val="7030A0"/>
                </a:solidFill>
                <a:latin typeface="Times New Roman" pitchFamily="18" charset="0"/>
                <a:cs typeface="Times New Roman" pitchFamily="18" charset="0"/>
              </a:rPr>
              <a:t>Angina pectoris</a:t>
            </a:r>
          </a:p>
          <a:p>
            <a:pPr>
              <a:buFont typeface="Wingdings" pitchFamily="2" charset="2"/>
              <a:buChar char="v"/>
            </a:pPr>
            <a:r>
              <a:rPr lang="en-US" sz="3200" dirty="0">
                <a:solidFill>
                  <a:srgbClr val="7030A0"/>
                </a:solidFill>
                <a:latin typeface="Times New Roman" pitchFamily="18" charset="0"/>
                <a:cs typeface="Times New Roman" pitchFamily="18" charset="0"/>
              </a:rPr>
              <a:t>Hypertension with myocardial infarction</a:t>
            </a:r>
          </a:p>
        </p:txBody>
      </p:sp>
    </p:spTree>
    <p:extLst>
      <p:ext uri="{BB962C8B-B14F-4D97-AF65-F5344CB8AC3E}">
        <p14:creationId xmlns:p14="http://schemas.microsoft.com/office/powerpoint/2010/main" val="18392311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D8A6C2-CF10-46D1-9B47-84F14DA718F4}"/>
              </a:ext>
            </a:extLst>
          </p:cNvPr>
          <p:cNvSpPr>
            <a:spLocks noGrp="1"/>
          </p:cNvSpPr>
          <p:nvPr>
            <p:ph type="title"/>
          </p:nvPr>
        </p:nvSpPr>
        <p:spPr>
          <a:xfrm>
            <a:off x="128589" y="0"/>
            <a:ext cx="11225212" cy="685800"/>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Adverse </a:t>
            </a:r>
            <a:r>
              <a:rPr lang="en-US" b="1" dirty="0">
                <a:solidFill>
                  <a:srgbClr val="FF0000"/>
                </a:solidFill>
                <a:latin typeface="Times New Roman" pitchFamily="18" charset="0"/>
                <a:cs typeface="Times New Roman" pitchFamily="18" charset="0"/>
              </a:rPr>
              <a:t>R</a:t>
            </a:r>
            <a:r>
              <a:rPr lang="en-US" b="1" dirty="0" smtClean="0">
                <a:solidFill>
                  <a:srgbClr val="FF0000"/>
                </a:solidFill>
                <a:latin typeface="Times New Roman" pitchFamily="18" charset="0"/>
                <a:cs typeface="Times New Roman" pitchFamily="18" charset="0"/>
              </a:rPr>
              <a:t>eaction</a:t>
            </a:r>
            <a:r>
              <a:rPr lang="en-US" b="1" dirty="0" smtClean="0"/>
              <a:t> </a:t>
            </a:r>
            <a:r>
              <a:rPr lang="en-US" b="1" dirty="0" smtClean="0">
                <a:solidFill>
                  <a:srgbClr val="FF0000"/>
                </a:solidFill>
                <a:latin typeface="Times New Roman" pitchFamily="18" charset="0"/>
                <a:cs typeface="Times New Roman" pitchFamily="18" charset="0"/>
              </a:rPr>
              <a:t>of</a:t>
            </a:r>
            <a:r>
              <a:rPr lang="en-US" b="1" dirty="0" smtClean="0"/>
              <a:t> </a:t>
            </a:r>
            <a:r>
              <a:rPr lang="en-US" b="1" dirty="0" smtClean="0">
                <a:solidFill>
                  <a:srgbClr val="FF0000"/>
                </a:solidFill>
                <a:latin typeface="Times New Roman" pitchFamily="18" charset="0"/>
                <a:cs typeface="Times New Roman" pitchFamily="18" charset="0"/>
              </a:rPr>
              <a:t>Verapamil</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7D8F3445-F2FE-49E0-881E-2851D61A6B40}"/>
              </a:ext>
            </a:extLst>
          </p:cNvPr>
          <p:cNvSpPr>
            <a:spLocks noGrp="1"/>
          </p:cNvSpPr>
          <p:nvPr>
            <p:ph idx="1"/>
          </p:nvPr>
        </p:nvSpPr>
        <p:spPr>
          <a:xfrm>
            <a:off x="214313" y="1000124"/>
            <a:ext cx="11977687" cy="5857875"/>
          </a:xfrm>
        </p:spPr>
        <p:txBody>
          <a:bodyPr>
            <a:normAutofit lnSpcReduction="10000"/>
          </a:bodyPr>
          <a:lstStyle/>
          <a:p>
            <a:r>
              <a:rPr lang="en-US" dirty="0">
                <a:solidFill>
                  <a:srgbClr val="7030A0"/>
                </a:solidFill>
                <a:latin typeface="Times New Roman" pitchFamily="18" charset="0"/>
                <a:cs typeface="Times New Roman" pitchFamily="18" charset="0"/>
              </a:rPr>
              <a:t>Dizziness, vertigo, constipation, hypotension, nausea, pedal edema</a:t>
            </a:r>
          </a:p>
          <a:p>
            <a:pPr marL="0" indent="0">
              <a:buNone/>
            </a:pPr>
            <a:r>
              <a:rPr lang="en-US" sz="3600" b="1" dirty="0" smtClean="0">
                <a:solidFill>
                  <a:srgbClr val="7030A0"/>
                </a:solidFill>
                <a:latin typeface="Times New Roman" pitchFamily="18" charset="0"/>
                <a:cs typeface="Times New Roman" pitchFamily="18" charset="0"/>
              </a:rPr>
              <a:t>	Advantages </a:t>
            </a:r>
            <a:r>
              <a:rPr lang="en-US" sz="3600" b="1" dirty="0">
                <a:solidFill>
                  <a:srgbClr val="7030A0"/>
                </a:solidFill>
                <a:latin typeface="Times New Roman" pitchFamily="18" charset="0"/>
                <a:cs typeface="Times New Roman" pitchFamily="18" charset="0"/>
              </a:rPr>
              <a:t>of calcium channel blockers</a:t>
            </a:r>
          </a:p>
          <a:p>
            <a:pPr>
              <a:buFont typeface="Wingdings" pitchFamily="2" charset="2"/>
              <a:buChar char="v"/>
            </a:pPr>
            <a:r>
              <a:rPr lang="en-US" dirty="0">
                <a:solidFill>
                  <a:srgbClr val="7030A0"/>
                </a:solidFill>
                <a:latin typeface="Times New Roman" pitchFamily="18" charset="0"/>
                <a:cs typeface="Times New Roman" pitchFamily="18" charset="0"/>
              </a:rPr>
              <a:t>Exhibits rapid onset and longer duration of action hence administered once a day.</a:t>
            </a:r>
          </a:p>
          <a:p>
            <a:pPr>
              <a:buFont typeface="Wingdings" pitchFamily="2" charset="2"/>
              <a:buChar char="v"/>
            </a:pPr>
            <a:r>
              <a:rPr lang="en-US" dirty="0">
                <a:solidFill>
                  <a:srgbClr val="7030A0"/>
                </a:solidFill>
                <a:latin typeface="Times New Roman" pitchFamily="18" charset="0"/>
                <a:cs typeface="Times New Roman" pitchFamily="18" charset="0"/>
              </a:rPr>
              <a:t>Do not exhibit cardiac depression. </a:t>
            </a:r>
          </a:p>
          <a:p>
            <a:pPr>
              <a:buFont typeface="Wingdings" pitchFamily="2" charset="2"/>
              <a:buChar char="v"/>
            </a:pPr>
            <a:r>
              <a:rPr lang="en-US" dirty="0">
                <a:solidFill>
                  <a:srgbClr val="7030A0"/>
                </a:solidFill>
                <a:latin typeface="Times New Roman" pitchFamily="18" charset="0"/>
                <a:cs typeface="Times New Roman" pitchFamily="18" charset="0"/>
              </a:rPr>
              <a:t>Do not cause adverse effects on the fetus.</a:t>
            </a:r>
          </a:p>
          <a:p>
            <a:pPr>
              <a:buFont typeface="Wingdings" pitchFamily="2" charset="2"/>
              <a:buChar char="v"/>
            </a:pPr>
            <a:r>
              <a:rPr lang="en-US" dirty="0">
                <a:solidFill>
                  <a:srgbClr val="7030A0"/>
                </a:solidFill>
                <a:latin typeface="Times New Roman" pitchFamily="18" charset="0"/>
                <a:cs typeface="Times New Roman" pitchFamily="18" charset="0"/>
              </a:rPr>
              <a:t>Cause no sedation.</a:t>
            </a:r>
          </a:p>
          <a:p>
            <a:pPr>
              <a:buFont typeface="Wingdings" pitchFamily="2" charset="2"/>
              <a:buChar char="v"/>
            </a:pPr>
            <a:r>
              <a:rPr lang="en-US" dirty="0">
                <a:solidFill>
                  <a:srgbClr val="7030A0"/>
                </a:solidFill>
                <a:latin typeface="Times New Roman" pitchFamily="18" charset="0"/>
                <a:cs typeface="Times New Roman" pitchFamily="18" charset="0"/>
              </a:rPr>
              <a:t>Recommended for patients having </a:t>
            </a:r>
            <a:r>
              <a:rPr lang="en-US" b="1" dirty="0">
                <a:solidFill>
                  <a:srgbClr val="7030A0"/>
                </a:solidFill>
                <a:latin typeface="Times New Roman" pitchFamily="18" charset="0"/>
                <a:cs typeface="Times New Roman" pitchFamily="18" charset="0"/>
              </a:rPr>
              <a:t>angina</a:t>
            </a:r>
            <a:r>
              <a:rPr lang="en-US" dirty="0">
                <a:solidFill>
                  <a:srgbClr val="7030A0"/>
                </a:solidFill>
                <a:latin typeface="Times New Roman" pitchFamily="18" charset="0"/>
                <a:cs typeface="Times New Roman" pitchFamily="18" charset="0"/>
              </a:rPr>
              <a:t> and </a:t>
            </a:r>
            <a:r>
              <a:rPr lang="en-US" b="1" dirty="0">
                <a:solidFill>
                  <a:srgbClr val="7030A0"/>
                </a:solidFill>
                <a:latin typeface="Times New Roman" pitchFamily="18" charset="0"/>
                <a:cs typeface="Times New Roman" pitchFamily="18" charset="0"/>
              </a:rPr>
              <a:t>asthma.</a:t>
            </a:r>
          </a:p>
          <a:p>
            <a:pPr>
              <a:buFont typeface="Wingdings" pitchFamily="2" charset="2"/>
              <a:buChar char="v"/>
            </a:pPr>
            <a:r>
              <a:rPr lang="en-US" dirty="0">
                <a:solidFill>
                  <a:srgbClr val="7030A0"/>
                </a:solidFill>
                <a:latin typeface="Times New Roman" pitchFamily="18" charset="0"/>
                <a:cs typeface="Times New Roman" pitchFamily="18" charset="0"/>
              </a:rPr>
              <a:t>Do not cause male impotence.</a:t>
            </a:r>
          </a:p>
          <a:p>
            <a:pPr>
              <a:buFont typeface="Wingdings" pitchFamily="2" charset="2"/>
              <a:buChar char="v"/>
            </a:pPr>
            <a:r>
              <a:rPr lang="en-US" dirty="0">
                <a:solidFill>
                  <a:srgbClr val="7030A0"/>
                </a:solidFill>
                <a:latin typeface="Times New Roman" pitchFamily="18" charset="0"/>
                <a:cs typeface="Times New Roman" pitchFamily="18" charset="0"/>
              </a:rPr>
              <a:t>Mostly indicated for the elderly, pregnant and asthmatic.</a:t>
            </a:r>
          </a:p>
          <a:p>
            <a:pPr>
              <a:buFont typeface="Wingdings" pitchFamily="2" charset="2"/>
              <a:buChar char="v"/>
            </a:pPr>
            <a:r>
              <a:rPr lang="en-US" dirty="0">
                <a:solidFill>
                  <a:srgbClr val="7030A0"/>
                </a:solidFill>
                <a:latin typeface="Times New Roman" pitchFamily="18" charset="0"/>
                <a:cs typeface="Times New Roman" pitchFamily="18" charset="0"/>
              </a:rPr>
              <a:t>safe with history of renal impairment.</a:t>
            </a:r>
          </a:p>
          <a:p>
            <a:pPr>
              <a:buFont typeface="Wingdings" pitchFamily="2" charset="2"/>
              <a:buChar char="v"/>
            </a:pPr>
            <a:r>
              <a:rPr lang="en-US" dirty="0">
                <a:solidFill>
                  <a:srgbClr val="7030A0"/>
                </a:solidFill>
                <a:latin typeface="Times New Roman" pitchFamily="18" charset="0"/>
                <a:cs typeface="Times New Roman" pitchFamily="18" charset="0"/>
              </a:rPr>
              <a:t>Do not exhibit action on electrolyte balance.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82414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F94E1-F2F8-4B90-8077-BB7341604B33}"/>
              </a:ext>
            </a:extLst>
          </p:cNvPr>
          <p:cNvSpPr>
            <a:spLocks noGrp="1"/>
          </p:cNvSpPr>
          <p:nvPr>
            <p:ph type="title"/>
          </p:nvPr>
        </p:nvSpPr>
        <p:spPr>
          <a:xfrm>
            <a:off x="114300" y="0"/>
            <a:ext cx="11239500" cy="1185863"/>
          </a:xfrm>
        </p:spPr>
        <p:txBody>
          <a:bodyPr/>
          <a:lstStyle/>
          <a:p>
            <a:r>
              <a:rPr lang="en-US" b="1" dirty="0">
                <a:solidFill>
                  <a:srgbClr val="FF0000"/>
                </a:solidFill>
                <a:latin typeface="Times New Roman" pitchFamily="18" charset="0"/>
                <a:cs typeface="Times New Roman" pitchFamily="18" charset="0"/>
              </a:rPr>
              <a:t>C</a:t>
            </a:r>
            <a:r>
              <a:rPr lang="en-US" b="1" dirty="0" smtClean="0">
                <a:solidFill>
                  <a:srgbClr val="FF0000"/>
                </a:solidFill>
                <a:latin typeface="Times New Roman" pitchFamily="18" charset="0"/>
                <a:cs typeface="Times New Roman" pitchFamily="18" charset="0"/>
              </a:rPr>
              <a:t>onsiderations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867DF10-898C-4483-B029-5C3E3E159418}"/>
              </a:ext>
            </a:extLst>
          </p:cNvPr>
          <p:cNvSpPr>
            <a:spLocks noGrp="1"/>
          </p:cNvSpPr>
          <p:nvPr>
            <p:ph idx="1"/>
          </p:nvPr>
        </p:nvSpPr>
        <p:spPr>
          <a:xfrm>
            <a:off x="128588" y="1000124"/>
            <a:ext cx="11887200" cy="5857875"/>
          </a:xfrm>
        </p:spPr>
        <p:txBody>
          <a:bodyPr/>
          <a:lstStyle/>
          <a:p>
            <a:pPr>
              <a:buFont typeface="Wingdings" pitchFamily="2" charset="2"/>
              <a:buChar char="v"/>
            </a:pPr>
            <a:r>
              <a:rPr lang="en-US" sz="3200" dirty="0">
                <a:solidFill>
                  <a:srgbClr val="7030A0"/>
                </a:solidFill>
                <a:latin typeface="Times New Roman" pitchFamily="18" charset="0"/>
                <a:cs typeface="Times New Roman" pitchFamily="18" charset="0"/>
              </a:rPr>
              <a:t>Monitor BP, HR, rhythm,</a:t>
            </a:r>
          </a:p>
          <a:p>
            <a:pPr>
              <a:buFont typeface="Wingdings" pitchFamily="2" charset="2"/>
              <a:buChar char="v"/>
            </a:pPr>
            <a:r>
              <a:rPr lang="en-US" sz="3200" dirty="0">
                <a:solidFill>
                  <a:srgbClr val="7030A0"/>
                </a:solidFill>
                <a:latin typeface="Times New Roman" pitchFamily="18" charset="0"/>
                <a:cs typeface="Times New Roman" pitchFamily="18" charset="0"/>
              </a:rPr>
              <a:t>Control calcium supplement.</a:t>
            </a:r>
          </a:p>
          <a:p>
            <a:pPr>
              <a:buFont typeface="Wingdings" pitchFamily="2" charset="2"/>
              <a:buChar char="v"/>
            </a:pPr>
            <a:r>
              <a:rPr lang="en-US" sz="3200" dirty="0">
                <a:solidFill>
                  <a:srgbClr val="7030A0"/>
                </a:solidFill>
                <a:latin typeface="Times New Roman" pitchFamily="18" charset="0"/>
                <a:cs typeface="Times New Roman" pitchFamily="18" charset="0"/>
              </a:rPr>
              <a:t>Inform patient not to stop drug abruptly.</a:t>
            </a:r>
          </a:p>
          <a:p>
            <a:pPr>
              <a:buFont typeface="Wingdings" pitchFamily="2" charset="2"/>
              <a:buChar char="v"/>
            </a:pPr>
            <a:r>
              <a:rPr lang="en-US" sz="3200" dirty="0">
                <a:solidFill>
                  <a:srgbClr val="7030A0"/>
                </a:solidFill>
                <a:latin typeface="Times New Roman" pitchFamily="18" charset="0"/>
                <a:cs typeface="Times New Roman" pitchFamily="18" charset="0"/>
              </a:rPr>
              <a:t>Patient to report signs of adverse effects such as irregular heart beat, shortness of breath, oedema in the hands and feet, dizziness, constipation, nausea and hypotension.</a:t>
            </a:r>
          </a:p>
          <a:p>
            <a:pPr>
              <a:buFont typeface="Wingdings" pitchFamily="2" charset="2"/>
              <a:buChar char="v"/>
            </a:pPr>
            <a:r>
              <a:rPr lang="en-US" sz="3200" dirty="0">
                <a:solidFill>
                  <a:srgbClr val="7030A0"/>
                </a:solidFill>
                <a:latin typeface="Times New Roman" pitchFamily="18" charset="0"/>
                <a:cs typeface="Times New Roman" pitchFamily="18" charset="0"/>
              </a:rPr>
              <a:t>Discontinue in breast feeding because they are excreted in breast milk and have potential for adverse effects in neonates.</a:t>
            </a:r>
          </a:p>
          <a:p>
            <a:endParaRPr lang="en-US" dirty="0"/>
          </a:p>
        </p:txBody>
      </p:sp>
    </p:spTree>
    <p:extLst>
      <p:ext uri="{BB962C8B-B14F-4D97-AF65-F5344CB8AC3E}">
        <p14:creationId xmlns:p14="http://schemas.microsoft.com/office/powerpoint/2010/main" val="19026715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470AF-EAD4-4EE0-849C-D1597C90C4B0}"/>
              </a:ext>
            </a:extLst>
          </p:cNvPr>
          <p:cNvSpPr>
            <a:spLocks noGrp="1"/>
          </p:cNvSpPr>
          <p:nvPr>
            <p:ph type="title"/>
          </p:nvPr>
        </p:nvSpPr>
        <p:spPr>
          <a:xfrm>
            <a:off x="185738" y="114301"/>
            <a:ext cx="11168062" cy="1057274"/>
          </a:xfrm>
        </p:spPr>
        <p:txBody>
          <a:bodyPr/>
          <a:lstStyle/>
          <a:p>
            <a:r>
              <a:rPr lang="en-US" b="1" dirty="0"/>
              <a:t>    </a:t>
            </a:r>
            <a:r>
              <a:rPr lang="en-US" b="1" dirty="0" smtClean="0">
                <a:solidFill>
                  <a:srgbClr val="FF0000"/>
                </a:solidFill>
                <a:latin typeface="Times New Roman" pitchFamily="18" charset="0"/>
                <a:cs typeface="Times New Roman" pitchFamily="18" charset="0"/>
              </a:rPr>
              <a:t>DIRECT </a:t>
            </a:r>
            <a:r>
              <a:rPr lang="en-US" b="1" dirty="0">
                <a:solidFill>
                  <a:srgbClr val="FF0000"/>
                </a:solidFill>
                <a:latin typeface="Times New Roman" pitchFamily="18" charset="0"/>
                <a:cs typeface="Times New Roman" pitchFamily="18" charset="0"/>
              </a:rPr>
              <a:t>ACTING VASODILATORS</a:t>
            </a:r>
          </a:p>
        </p:txBody>
      </p:sp>
      <p:sp>
        <p:nvSpPr>
          <p:cNvPr id="3" name="Content Placeholder 2">
            <a:extLst>
              <a:ext uri="{FF2B5EF4-FFF2-40B4-BE49-F238E27FC236}">
                <a16:creationId xmlns="" xmlns:a16="http://schemas.microsoft.com/office/drawing/2014/main" id="{4944CF40-9106-4E2C-AF59-87E13C6D449C}"/>
              </a:ext>
            </a:extLst>
          </p:cNvPr>
          <p:cNvSpPr>
            <a:spLocks noGrp="1"/>
          </p:cNvSpPr>
          <p:nvPr>
            <p:ph idx="1"/>
          </p:nvPr>
        </p:nvSpPr>
        <p:spPr>
          <a:xfrm>
            <a:off x="171449" y="1314450"/>
            <a:ext cx="11858625" cy="5543550"/>
          </a:xfrm>
        </p:spPr>
        <p:txBody>
          <a:bodyPr/>
          <a:lstStyle/>
          <a:p>
            <a:pPr marL="0" indent="0">
              <a:buNone/>
            </a:pPr>
            <a:r>
              <a:rPr lang="en-US" sz="3200" b="1" dirty="0">
                <a:solidFill>
                  <a:srgbClr val="00B050"/>
                </a:solidFill>
                <a:latin typeface="Times New Roman" pitchFamily="18" charset="0"/>
                <a:cs typeface="Times New Roman" pitchFamily="18" charset="0"/>
              </a:rPr>
              <a:t>HYDRALAZINE</a:t>
            </a:r>
          </a:p>
          <a:p>
            <a:pPr marL="0" indent="0">
              <a:buNone/>
            </a:pPr>
            <a:endParaRPr lang="en-US" sz="3200" dirty="0" smtClean="0">
              <a:solidFill>
                <a:srgbClr val="7030A0"/>
              </a:solidFill>
              <a:latin typeface="Times New Roman" pitchFamily="18" charset="0"/>
              <a:cs typeface="Times New Roman" pitchFamily="18" charset="0"/>
            </a:endParaRPr>
          </a:p>
          <a:p>
            <a:pPr marL="0" indent="0">
              <a:buNone/>
            </a:pPr>
            <a:r>
              <a:rPr lang="en-US" sz="3200" dirty="0" smtClean="0">
                <a:solidFill>
                  <a:srgbClr val="7030A0"/>
                </a:solidFill>
                <a:latin typeface="Times New Roman" pitchFamily="18" charset="0"/>
                <a:cs typeface="Times New Roman" pitchFamily="18" charset="0"/>
              </a:rPr>
              <a:t>Hydralazine </a:t>
            </a:r>
            <a:r>
              <a:rPr lang="en-US" sz="3200" dirty="0">
                <a:solidFill>
                  <a:srgbClr val="7030A0"/>
                </a:solidFill>
                <a:latin typeface="Times New Roman" pitchFamily="18" charset="0"/>
                <a:cs typeface="Times New Roman" pitchFamily="18" charset="0"/>
              </a:rPr>
              <a:t>(APRESOLINE) causes direct relaxation of the </a:t>
            </a:r>
            <a:r>
              <a:rPr lang="en-US" sz="3200" dirty="0" err="1">
                <a:solidFill>
                  <a:srgbClr val="7030A0"/>
                </a:solidFill>
                <a:latin typeface="Times New Roman" pitchFamily="18" charset="0"/>
                <a:cs typeface="Times New Roman" pitchFamily="18" charset="0"/>
              </a:rPr>
              <a:t>arterio</a:t>
            </a:r>
            <a:r>
              <a:rPr lang="en-US" sz="3200" dirty="0">
                <a:solidFill>
                  <a:srgbClr val="7030A0"/>
                </a:solidFill>
                <a:latin typeface="Times New Roman" pitchFamily="18" charset="0"/>
                <a:cs typeface="Times New Roman" pitchFamily="18" charset="0"/>
              </a:rPr>
              <a:t> smooth muscle secondary to a fall in the intracellular calcium. this is associated with powerful stimulation of the sympathetic nervous system, due to baroreceptor mediated </a:t>
            </a:r>
            <a:r>
              <a:rPr lang="en-US" sz="3200" dirty="0" smtClean="0">
                <a:solidFill>
                  <a:srgbClr val="7030A0"/>
                </a:solidFill>
                <a:latin typeface="Times New Roman" pitchFamily="18" charset="0"/>
                <a:cs typeface="Times New Roman" pitchFamily="18" charset="0"/>
              </a:rPr>
              <a:t>reflexes.</a:t>
            </a:r>
            <a:endParaRPr lang="en-US" sz="3200" dirty="0">
              <a:solidFill>
                <a:srgbClr val="7030A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6654812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8426E-60FB-47B4-87FC-3A23863E709A}"/>
              </a:ext>
            </a:extLst>
          </p:cNvPr>
          <p:cNvSpPr>
            <a:spLocks noGrp="1"/>
          </p:cNvSpPr>
          <p:nvPr>
            <p:ph type="title"/>
          </p:nvPr>
        </p:nvSpPr>
        <p:spPr>
          <a:xfrm>
            <a:off x="100013" y="1"/>
            <a:ext cx="11253787" cy="1014412"/>
          </a:xfrm>
        </p:spPr>
        <p:txBody>
          <a:bodyPr>
            <a:normAutofit/>
          </a:bodyPr>
          <a:lstStyle/>
          <a:p>
            <a:r>
              <a:rPr lang="en-US" sz="4800" b="1" dirty="0">
                <a:solidFill>
                  <a:srgbClr val="FF0000"/>
                </a:solidFill>
                <a:latin typeface="Times New Roman" pitchFamily="18" charset="0"/>
                <a:cs typeface="Times New Roman" pitchFamily="18" charset="0"/>
              </a:rPr>
              <a:t>Toxicity and </a:t>
            </a:r>
            <a:r>
              <a:rPr lang="en-US" sz="4800" b="1" dirty="0" smtClean="0">
                <a:solidFill>
                  <a:srgbClr val="FF0000"/>
                </a:solidFill>
                <a:latin typeface="Times New Roman" pitchFamily="18" charset="0"/>
                <a:cs typeface="Times New Roman" pitchFamily="18" charset="0"/>
              </a:rPr>
              <a:t>Precaution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C4C68C0-868E-4FB7-BDDD-BF09934EB5EA}"/>
              </a:ext>
            </a:extLst>
          </p:cNvPr>
          <p:cNvSpPr>
            <a:spLocks noGrp="1"/>
          </p:cNvSpPr>
          <p:nvPr>
            <p:ph idx="1"/>
          </p:nvPr>
        </p:nvSpPr>
        <p:spPr>
          <a:xfrm>
            <a:off x="114300" y="1143000"/>
            <a:ext cx="11104033" cy="5543550"/>
          </a:xfrm>
        </p:spPr>
        <p:txBody>
          <a:bodyPr>
            <a:normAutofit lnSpcReduction="10000"/>
          </a:bodyPr>
          <a:lstStyle/>
          <a:p>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These </a:t>
            </a:r>
            <a:r>
              <a:rPr lang="en-US" sz="3200" dirty="0">
                <a:solidFill>
                  <a:srgbClr val="7030A0"/>
                </a:solidFill>
                <a:latin typeface="Times New Roman" pitchFamily="18" charset="0"/>
                <a:cs typeface="Times New Roman" pitchFamily="18" charset="0"/>
              </a:rPr>
              <a:t>includes; headache, nausea, flushing, hypotension, palpitation, tachycardia, dizziness and angina pectoris.</a:t>
            </a:r>
          </a:p>
          <a:p>
            <a:pPr>
              <a:buFont typeface="Wingdings" pitchFamily="2" charset="2"/>
              <a:buChar char="v"/>
            </a:pPr>
            <a:r>
              <a:rPr lang="en-US" sz="3200" dirty="0">
                <a:solidFill>
                  <a:srgbClr val="7030A0"/>
                </a:solidFill>
                <a:latin typeface="Times New Roman" pitchFamily="18" charset="0"/>
                <a:cs typeface="Times New Roman" pitchFamily="18" charset="0"/>
              </a:rPr>
              <a:t>Myocardial ischemia (increased oxygen demand)</a:t>
            </a:r>
          </a:p>
          <a:p>
            <a:pPr>
              <a:buFont typeface="Wingdings" pitchFamily="2" charset="2"/>
              <a:buChar char="v"/>
            </a:pPr>
            <a:r>
              <a:rPr lang="en-US" sz="3200" dirty="0">
                <a:solidFill>
                  <a:srgbClr val="7030A0"/>
                </a:solidFill>
                <a:latin typeface="Times New Roman" pitchFamily="18" charset="0"/>
                <a:cs typeface="Times New Roman" pitchFamily="18" charset="0"/>
              </a:rPr>
              <a:t>Immunological reactions, drug induced lupus syndrome. this occurs after six months of treatment with hydralazine.</a:t>
            </a:r>
          </a:p>
          <a:p>
            <a:pPr>
              <a:buFont typeface="Wingdings" pitchFamily="2" charset="2"/>
              <a:buChar char="v"/>
            </a:pPr>
            <a:r>
              <a:rPr lang="en-US" sz="3200" dirty="0">
                <a:solidFill>
                  <a:srgbClr val="7030A0"/>
                </a:solidFill>
                <a:latin typeface="Times New Roman" pitchFamily="18" charset="0"/>
                <a:cs typeface="Times New Roman" pitchFamily="18" charset="0"/>
              </a:rPr>
              <a:t>symptoms include, arthralgia, arthritis and fever.</a:t>
            </a:r>
          </a:p>
          <a:p>
            <a:pPr>
              <a:buFont typeface="Wingdings" pitchFamily="2" charset="2"/>
              <a:buChar char="v"/>
            </a:pPr>
            <a:r>
              <a:rPr lang="en-US" sz="3200" dirty="0">
                <a:solidFill>
                  <a:srgbClr val="7030A0"/>
                </a:solidFill>
                <a:latin typeface="Times New Roman" pitchFamily="18" charset="0"/>
                <a:cs typeface="Times New Roman" pitchFamily="18" charset="0"/>
              </a:rPr>
              <a:t>The treatment can result in an illness that resembles serum sickness, hemolytic anaemia, vasculitis, and glomerulonephritis.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43721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8CB4D-A4CA-4055-BCBF-C534810649BF}"/>
              </a:ext>
            </a:extLst>
          </p:cNvPr>
          <p:cNvSpPr>
            <a:spLocks noGrp="1"/>
          </p:cNvSpPr>
          <p:nvPr>
            <p:ph type="title"/>
          </p:nvPr>
        </p:nvSpPr>
        <p:spPr>
          <a:xfrm>
            <a:off x="128588" y="1"/>
            <a:ext cx="11225212" cy="1071562"/>
          </a:xfrm>
        </p:spPr>
        <p:txBody>
          <a:bodyPr>
            <a:normAutofit/>
          </a:bodyPr>
          <a:lstStyle/>
          <a:p>
            <a:r>
              <a:rPr lang="en-US" sz="4800" b="1" dirty="0">
                <a:solidFill>
                  <a:srgbClr val="FF0000"/>
                </a:solidFill>
                <a:latin typeface="Times New Roman" pitchFamily="18" charset="0"/>
                <a:cs typeface="Times New Roman" pitchFamily="18" charset="0"/>
              </a:rPr>
              <a:t>Therapeutic </a:t>
            </a:r>
            <a:r>
              <a:rPr lang="en-US" sz="4800" b="1" dirty="0" smtClean="0">
                <a:solidFill>
                  <a:srgbClr val="FF0000"/>
                </a:solidFill>
                <a:latin typeface="Times New Roman" pitchFamily="18" charset="0"/>
                <a:cs typeface="Times New Roman" pitchFamily="18" charset="0"/>
              </a:rPr>
              <a:t>Uses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70495C-9F4F-436E-9EA1-99EFC4ECA7E6}"/>
              </a:ext>
            </a:extLst>
          </p:cNvPr>
          <p:cNvSpPr>
            <a:spLocks noGrp="1"/>
          </p:cNvSpPr>
          <p:nvPr>
            <p:ph idx="1"/>
          </p:nvPr>
        </p:nvSpPr>
        <p:spPr>
          <a:xfrm>
            <a:off x="200025" y="1385888"/>
            <a:ext cx="11801475" cy="5343525"/>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Due to adverse effect profile, hydralazine is no longer a first line drug  in the treatment of hypertension.</a:t>
            </a:r>
          </a:p>
          <a:p>
            <a:pPr>
              <a:buFont typeface="Wingdings" pitchFamily="2" charset="2"/>
              <a:buChar char="v"/>
            </a:pPr>
            <a:r>
              <a:rPr lang="en-US" sz="3200" dirty="0">
                <a:solidFill>
                  <a:srgbClr val="7030A0"/>
                </a:solidFill>
                <a:latin typeface="Times New Roman" pitchFamily="18" charset="0"/>
                <a:cs typeface="Times New Roman" pitchFamily="18" charset="0"/>
              </a:rPr>
              <a:t>Used in patients with CCF(in combination with nitrates for patients who cannot tolerate ACE inhibitors.</a:t>
            </a:r>
          </a:p>
          <a:p>
            <a:pPr>
              <a:buFont typeface="Wingdings" pitchFamily="2" charset="2"/>
              <a:buChar char="v"/>
            </a:pPr>
            <a:r>
              <a:rPr lang="en-US" sz="3200" dirty="0">
                <a:solidFill>
                  <a:srgbClr val="7030A0"/>
                </a:solidFill>
                <a:latin typeface="Times New Roman" pitchFamily="18" charset="0"/>
                <a:cs typeface="Times New Roman" pitchFamily="18" charset="0"/>
              </a:rPr>
              <a:t>Treatment of hypertension emergencies in pregnancy.</a:t>
            </a:r>
          </a:p>
          <a:p>
            <a:pPr>
              <a:buFont typeface="Wingdings" pitchFamily="2" charset="2"/>
              <a:buChar char="v"/>
            </a:pPr>
            <a:r>
              <a:rPr lang="en-US" sz="3200" dirty="0">
                <a:solidFill>
                  <a:srgbClr val="7030A0"/>
                </a:solidFill>
                <a:latin typeface="Times New Roman" pitchFamily="18" charset="0"/>
                <a:cs typeface="Times New Roman" pitchFamily="18" charset="0"/>
              </a:rPr>
              <a:t>(especially preeclampsia).</a:t>
            </a:r>
          </a:p>
          <a:p>
            <a:pPr>
              <a:buFont typeface="Wingdings" pitchFamily="2" charset="2"/>
              <a:buChar char="v"/>
            </a:pPr>
            <a:r>
              <a:rPr lang="en-US" sz="3200" dirty="0">
                <a:solidFill>
                  <a:srgbClr val="7030A0"/>
                </a:solidFill>
                <a:latin typeface="Times New Roman" pitchFamily="18" charset="0"/>
                <a:cs typeface="Times New Roman" pitchFamily="18" charset="0"/>
              </a:rPr>
              <a:t>The usual dose is twenty five to 100mgs twice a day</a:t>
            </a:r>
          </a:p>
          <a:p>
            <a:pPr>
              <a:buFont typeface="Wingdings" pitchFamily="2" charset="2"/>
              <a:buChar char="v"/>
            </a:pPr>
            <a:r>
              <a:rPr lang="en-US" sz="3200" dirty="0">
                <a:solidFill>
                  <a:srgbClr val="7030A0"/>
                </a:solidFill>
                <a:latin typeface="Times New Roman" pitchFamily="18" charset="0"/>
                <a:cs typeface="Times New Roman" pitchFamily="18" charset="0"/>
              </a:rPr>
              <a:t>He maximum recommended dose of hydralazine is 200mg/day.</a:t>
            </a:r>
          </a:p>
        </p:txBody>
      </p:sp>
    </p:spTree>
    <p:extLst>
      <p:ext uri="{BB962C8B-B14F-4D97-AF65-F5344CB8AC3E}">
        <p14:creationId xmlns:p14="http://schemas.microsoft.com/office/powerpoint/2010/main" val="30075565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BF42C-D0C8-45CC-8BE3-23F1D9CEE91D}"/>
              </a:ext>
            </a:extLst>
          </p:cNvPr>
          <p:cNvSpPr>
            <a:spLocks noGrp="1"/>
          </p:cNvSpPr>
          <p:nvPr>
            <p:ph type="title"/>
          </p:nvPr>
        </p:nvSpPr>
        <p:spPr>
          <a:xfrm>
            <a:off x="0" y="1"/>
            <a:ext cx="11353800" cy="1042987"/>
          </a:xfrm>
        </p:spPr>
        <p:txBody>
          <a:bodyPr/>
          <a:lstStyle/>
          <a:p>
            <a:r>
              <a:rPr lang="en-US" b="1" dirty="0">
                <a:solidFill>
                  <a:srgbClr val="FF0000"/>
                </a:solidFill>
                <a:latin typeface="Times New Roman" pitchFamily="18" charset="0"/>
                <a:cs typeface="Times New Roman" pitchFamily="18" charset="0"/>
              </a:rPr>
              <a:t>Contraindication</a:t>
            </a:r>
            <a:r>
              <a:rPr lang="en-US" dirty="0"/>
              <a:t> </a:t>
            </a:r>
          </a:p>
        </p:txBody>
      </p:sp>
      <p:sp>
        <p:nvSpPr>
          <p:cNvPr id="3" name="Content Placeholder 2">
            <a:extLst>
              <a:ext uri="{FF2B5EF4-FFF2-40B4-BE49-F238E27FC236}">
                <a16:creationId xmlns="" xmlns:a16="http://schemas.microsoft.com/office/drawing/2014/main" id="{5639BBB5-1DB4-491E-8D9F-632FBA813EED}"/>
              </a:ext>
            </a:extLst>
          </p:cNvPr>
          <p:cNvSpPr>
            <a:spLocks noGrp="1"/>
          </p:cNvSpPr>
          <p:nvPr>
            <p:ph idx="1"/>
          </p:nvPr>
        </p:nvSpPr>
        <p:spPr>
          <a:xfrm>
            <a:off x="100013" y="1257300"/>
            <a:ext cx="11944350" cy="5457825"/>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Parenteral  administration in coronary artery disease.</a:t>
            </a:r>
          </a:p>
          <a:p>
            <a:pPr>
              <a:buFont typeface="Wingdings" pitchFamily="2" charset="2"/>
              <a:buChar char="q"/>
            </a:pPr>
            <a:r>
              <a:rPr lang="en-US" sz="3200" dirty="0">
                <a:solidFill>
                  <a:srgbClr val="7030A0"/>
                </a:solidFill>
                <a:latin typeface="Times New Roman" pitchFamily="18" charset="0"/>
                <a:cs typeface="Times New Roman" pitchFamily="18" charset="0"/>
              </a:rPr>
              <a:t>Elderly patients</a:t>
            </a:r>
          </a:p>
        </p:txBody>
      </p:sp>
    </p:spTree>
    <p:extLst>
      <p:ext uri="{BB962C8B-B14F-4D97-AF65-F5344CB8AC3E}">
        <p14:creationId xmlns:p14="http://schemas.microsoft.com/office/powerpoint/2010/main" val="26909320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919B6-73AC-4EDB-A7D3-D84B364319EB}"/>
              </a:ext>
            </a:extLst>
          </p:cNvPr>
          <p:cNvSpPr>
            <a:spLocks noGrp="1"/>
          </p:cNvSpPr>
          <p:nvPr>
            <p:ph type="title"/>
          </p:nvPr>
        </p:nvSpPr>
        <p:spPr>
          <a:xfrm>
            <a:off x="1" y="1"/>
            <a:ext cx="12192000" cy="1243012"/>
          </a:xfrm>
        </p:spPr>
        <p:txBody>
          <a:bodyPr>
            <a:normAutofit fontScale="90000"/>
          </a:bodyPr>
          <a:lstStyle/>
          <a:p>
            <a:pPr algn="ctr"/>
            <a:r>
              <a:rPr lang="en-US" sz="3200" b="1" dirty="0">
                <a:solidFill>
                  <a:srgbClr val="FF0000"/>
                </a:solidFill>
                <a:latin typeface="Times New Roman" pitchFamily="18" charset="0"/>
                <a:ea typeface="+mn-ea"/>
                <a:cs typeface="Times New Roman" pitchFamily="18" charset="0"/>
              </a:rPr>
              <a:t>  </a:t>
            </a:r>
            <a:r>
              <a:rPr lang="en-US" b="1" dirty="0" smtClean="0">
                <a:solidFill>
                  <a:srgbClr val="FF0000"/>
                </a:solidFill>
                <a:latin typeface="Times New Roman" pitchFamily="18" charset="0"/>
                <a:ea typeface="+mn-ea"/>
                <a:cs typeface="Times New Roman" pitchFamily="18" charset="0"/>
              </a:rPr>
              <a:t>ALPHA </a:t>
            </a:r>
            <a:r>
              <a:rPr lang="en-US" b="1" dirty="0">
                <a:solidFill>
                  <a:srgbClr val="FF0000"/>
                </a:solidFill>
                <a:latin typeface="Times New Roman" pitchFamily="18" charset="0"/>
                <a:ea typeface="+mn-ea"/>
                <a:cs typeface="Times New Roman" pitchFamily="18" charset="0"/>
              </a:rPr>
              <a:t>ADRENERGIC BLOCKERS </a:t>
            </a:r>
            <a:r>
              <a:rPr lang="en-US" b="1" dirty="0" smtClean="0">
                <a:solidFill>
                  <a:srgbClr val="FF0000"/>
                </a:solidFill>
                <a:latin typeface="Times New Roman" pitchFamily="18" charset="0"/>
                <a:ea typeface="+mn-ea"/>
                <a:cs typeface="Times New Roman" pitchFamily="18" charset="0"/>
              </a:rPr>
              <a:t/>
            </a:r>
            <a:br>
              <a:rPr lang="en-US" b="1" dirty="0" smtClean="0">
                <a:solidFill>
                  <a:srgbClr val="FF0000"/>
                </a:solidFill>
                <a:latin typeface="Times New Roman" pitchFamily="18" charset="0"/>
                <a:ea typeface="+mn-ea"/>
                <a:cs typeface="Times New Roman" pitchFamily="18" charset="0"/>
              </a:rPr>
            </a:br>
            <a:r>
              <a:rPr lang="en-US" b="1" dirty="0" smtClean="0">
                <a:solidFill>
                  <a:srgbClr val="FF0000"/>
                </a:solidFill>
                <a:latin typeface="Times New Roman" pitchFamily="18" charset="0"/>
                <a:ea typeface="+mn-ea"/>
                <a:cs typeface="Times New Roman" pitchFamily="18" charset="0"/>
              </a:rPr>
              <a:t>(</a:t>
            </a:r>
            <a:r>
              <a:rPr lang="en-US" b="1" dirty="0">
                <a:solidFill>
                  <a:srgbClr val="FF0000"/>
                </a:solidFill>
                <a:latin typeface="Times New Roman" pitchFamily="18" charset="0"/>
                <a:ea typeface="+mn-ea"/>
                <a:cs typeface="Times New Roman" pitchFamily="18" charset="0"/>
              </a:rPr>
              <a:t>SYMPATHOLYTICS)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5995E09-8422-490A-BB0B-5ABC8E7DDC8B}"/>
              </a:ext>
            </a:extLst>
          </p:cNvPr>
          <p:cNvSpPr>
            <a:spLocks noGrp="1"/>
          </p:cNvSpPr>
          <p:nvPr>
            <p:ph idx="1"/>
          </p:nvPr>
        </p:nvSpPr>
        <p:spPr>
          <a:xfrm>
            <a:off x="128587" y="1014413"/>
            <a:ext cx="11958637" cy="5843587"/>
          </a:xfrm>
        </p:spPr>
        <p:txBody>
          <a:bodyPr>
            <a:no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Medication: prazosin (Minipress)</a:t>
            </a:r>
          </a:p>
          <a:p>
            <a:pPr>
              <a:buFont typeface="Wingdings" pitchFamily="2" charset="2"/>
              <a:buChar char="ü"/>
            </a:pPr>
            <a:r>
              <a:rPr lang="en-US" sz="3200" dirty="0">
                <a:solidFill>
                  <a:srgbClr val="7030A0"/>
                </a:solidFill>
                <a:latin typeface="Times New Roman" pitchFamily="18" charset="0"/>
                <a:cs typeface="Times New Roman" pitchFamily="18" charset="0"/>
              </a:rPr>
              <a:t> doxazosin mesylate (Cardura)</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Expected </a:t>
            </a:r>
            <a:r>
              <a:rPr lang="en-US" sz="3200" b="1" dirty="0">
                <a:solidFill>
                  <a:srgbClr val="7030A0"/>
                </a:solidFill>
                <a:latin typeface="Times New Roman" pitchFamily="18" charset="0"/>
                <a:cs typeface="Times New Roman" pitchFamily="18" charset="0"/>
              </a:rPr>
              <a:t>Pharmacological Action </a:t>
            </a:r>
          </a:p>
          <a:p>
            <a:pPr>
              <a:buFont typeface="Wingdings" pitchFamily="2" charset="2"/>
              <a:buChar char="ü"/>
            </a:pPr>
            <a:r>
              <a:rPr lang="en-US" sz="3200" dirty="0">
                <a:solidFill>
                  <a:srgbClr val="7030A0"/>
                </a:solidFill>
                <a:latin typeface="Times New Roman" pitchFamily="18" charset="0"/>
                <a:cs typeface="Times New Roman" pitchFamily="18" charset="0"/>
              </a:rPr>
              <a:t>It inhibits Alpha adrenergic receptor causing Venous and arterial dilation leading to reduction in total peripheral vascular resistance.</a:t>
            </a:r>
          </a:p>
          <a:p>
            <a:pPr>
              <a:buFont typeface="Wingdings" pitchFamily="2" charset="2"/>
              <a:buChar char="ü"/>
            </a:pPr>
            <a:r>
              <a:rPr lang="en-US" sz="3200" dirty="0">
                <a:solidFill>
                  <a:srgbClr val="7030A0"/>
                </a:solidFill>
                <a:latin typeface="Times New Roman" pitchFamily="18" charset="0"/>
                <a:cs typeface="Times New Roman" pitchFamily="18" charset="0"/>
              </a:rPr>
              <a:t> Smooth muscle </a:t>
            </a:r>
            <a:r>
              <a:rPr lang="en-US" sz="3200" dirty="0" smtClean="0">
                <a:solidFill>
                  <a:srgbClr val="7030A0"/>
                </a:solidFill>
                <a:latin typeface="Times New Roman" pitchFamily="18" charset="0"/>
                <a:cs typeface="Times New Roman" pitchFamily="18" charset="0"/>
              </a:rPr>
              <a:t>relaxation </a:t>
            </a:r>
            <a:r>
              <a:rPr lang="en-US" sz="3200" dirty="0">
                <a:solidFill>
                  <a:srgbClr val="7030A0"/>
                </a:solidFill>
                <a:latin typeface="Times New Roman" pitchFamily="18" charset="0"/>
                <a:cs typeface="Times New Roman" pitchFamily="18" charset="0"/>
              </a:rPr>
              <a:t>of the prostatic capsule and bladder neck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Therapeutic </a:t>
            </a:r>
            <a:r>
              <a:rPr lang="en-US" sz="3200" b="1" dirty="0">
                <a:solidFill>
                  <a:srgbClr val="7030A0"/>
                </a:solidFill>
                <a:latin typeface="Times New Roman" pitchFamily="18" charset="0"/>
                <a:cs typeface="Times New Roman" pitchFamily="18" charset="0"/>
              </a:rPr>
              <a:t>uses </a:t>
            </a:r>
          </a:p>
          <a:p>
            <a:pPr>
              <a:buFont typeface="Wingdings" pitchFamily="2" charset="2"/>
              <a:buChar char="ü"/>
            </a:pPr>
            <a:r>
              <a:rPr lang="en-US" sz="3200" dirty="0">
                <a:solidFill>
                  <a:srgbClr val="7030A0"/>
                </a:solidFill>
                <a:latin typeface="Times New Roman" pitchFamily="18" charset="0"/>
                <a:cs typeface="Times New Roman" pitchFamily="18" charset="0"/>
              </a:rPr>
              <a:t> Primary hypertension. </a:t>
            </a:r>
          </a:p>
          <a:p>
            <a:pPr>
              <a:buFont typeface="Wingdings" pitchFamily="2" charset="2"/>
              <a:buChar char="ü"/>
            </a:pPr>
            <a:r>
              <a:rPr lang="en-US" sz="3200" dirty="0">
                <a:solidFill>
                  <a:srgbClr val="7030A0"/>
                </a:solidFill>
                <a:latin typeface="Times New Roman" pitchFamily="18" charset="0"/>
                <a:cs typeface="Times New Roman" pitchFamily="18" charset="0"/>
              </a:rPr>
              <a:t>Doxazosin mesylate (Cardura) may be used to decrease symptoms of benign prostatic hypertrophy (BPH), which include urgency, frequency, and dysuria.</a:t>
            </a:r>
          </a:p>
        </p:txBody>
      </p:sp>
    </p:spTree>
    <p:extLst>
      <p:ext uri="{BB962C8B-B14F-4D97-AF65-F5344CB8AC3E}">
        <p14:creationId xmlns:p14="http://schemas.microsoft.com/office/powerpoint/2010/main" val="32905346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2A0B2-B005-4BEA-A627-340F38095FFF}"/>
              </a:ext>
            </a:extLst>
          </p:cNvPr>
          <p:cNvSpPr>
            <a:spLocks noGrp="1"/>
          </p:cNvSpPr>
          <p:nvPr>
            <p:ph type="title"/>
          </p:nvPr>
        </p:nvSpPr>
        <p:spPr>
          <a:xfrm>
            <a:off x="185737" y="1"/>
            <a:ext cx="11901487" cy="1171574"/>
          </a:xfrm>
        </p:spPr>
        <p:txBody>
          <a:bodyPr>
            <a:normAutofit/>
          </a:bodyPr>
          <a:lstStyle/>
          <a:p>
            <a:r>
              <a:rPr lang="en-US" sz="4800" b="1" dirty="0">
                <a:solidFill>
                  <a:srgbClr val="FF0000"/>
                </a:solidFill>
                <a:latin typeface="Times New Roman" pitchFamily="18" charset="0"/>
                <a:cs typeface="Times New Roman" pitchFamily="18" charset="0"/>
              </a:rPr>
              <a:t>Side/Adverse Effects</a:t>
            </a:r>
          </a:p>
        </p:txBody>
      </p:sp>
      <p:sp>
        <p:nvSpPr>
          <p:cNvPr id="3" name="Content Placeholder 2">
            <a:extLst>
              <a:ext uri="{FF2B5EF4-FFF2-40B4-BE49-F238E27FC236}">
                <a16:creationId xmlns="" xmlns:a16="http://schemas.microsoft.com/office/drawing/2014/main" id="{5C0E4356-88FF-4F96-81EC-ACDDEEFDE09B}"/>
              </a:ext>
            </a:extLst>
          </p:cNvPr>
          <p:cNvSpPr>
            <a:spLocks noGrp="1"/>
          </p:cNvSpPr>
          <p:nvPr>
            <p:ph idx="1"/>
          </p:nvPr>
        </p:nvSpPr>
        <p:spPr>
          <a:xfrm>
            <a:off x="185738" y="1228724"/>
            <a:ext cx="11887200" cy="5514975"/>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First-dose </a:t>
            </a:r>
            <a:r>
              <a:rPr lang="en-US" sz="3200" b="1" dirty="0">
                <a:solidFill>
                  <a:srgbClr val="7030A0"/>
                </a:solidFill>
                <a:latin typeface="Times New Roman" pitchFamily="18" charset="0"/>
                <a:cs typeface="Times New Roman" pitchFamily="18" charset="0"/>
              </a:rPr>
              <a:t>orthostatic hypotension </a:t>
            </a:r>
          </a:p>
          <a:p>
            <a:pPr>
              <a:buFont typeface="Wingdings" pitchFamily="2" charset="2"/>
              <a:buChar char="Ø"/>
            </a:pPr>
            <a:r>
              <a:rPr lang="en-US" sz="3200" dirty="0">
                <a:solidFill>
                  <a:srgbClr val="7030A0"/>
                </a:solidFill>
                <a:latin typeface="Times New Roman" pitchFamily="18" charset="0"/>
                <a:cs typeface="Times New Roman" pitchFamily="18" charset="0"/>
              </a:rPr>
              <a:t> Start treatment with low dosage of medication. </a:t>
            </a:r>
          </a:p>
          <a:p>
            <a:pPr>
              <a:buFont typeface="Wingdings" pitchFamily="2" charset="2"/>
              <a:buChar char="Ø"/>
            </a:pPr>
            <a:r>
              <a:rPr lang="en-US" sz="3200" dirty="0">
                <a:solidFill>
                  <a:srgbClr val="7030A0"/>
                </a:solidFill>
                <a:latin typeface="Times New Roman" pitchFamily="18" charset="0"/>
                <a:cs typeface="Times New Roman" pitchFamily="18" charset="0"/>
              </a:rPr>
              <a:t> First dose may be given at night. </a:t>
            </a:r>
          </a:p>
          <a:p>
            <a:pPr>
              <a:buFont typeface="Wingdings" pitchFamily="2" charset="2"/>
              <a:buChar char="Ø"/>
            </a:pPr>
            <a:r>
              <a:rPr lang="en-US" sz="3200" dirty="0">
                <a:solidFill>
                  <a:srgbClr val="7030A0"/>
                </a:solidFill>
                <a:latin typeface="Times New Roman" pitchFamily="18" charset="0"/>
                <a:cs typeface="Times New Roman" pitchFamily="18" charset="0"/>
              </a:rPr>
              <a:t> Monitor blood pressure for 2 hr. after the initiation of treatment. </a:t>
            </a:r>
          </a:p>
          <a:p>
            <a:pPr>
              <a:buFont typeface="Wingdings" pitchFamily="2" charset="2"/>
              <a:buChar char="Ø"/>
            </a:pPr>
            <a:r>
              <a:rPr lang="en-US" sz="3200" dirty="0">
                <a:solidFill>
                  <a:srgbClr val="7030A0"/>
                </a:solidFill>
                <a:latin typeface="Times New Roman" pitchFamily="18" charset="0"/>
                <a:cs typeface="Times New Roman" pitchFamily="18" charset="0"/>
              </a:rPr>
              <a:t> Instruct clients to avoid activities requiring mental alertness for the first 12 to 24 hr. </a:t>
            </a:r>
          </a:p>
          <a:p>
            <a:pPr>
              <a:buFont typeface="Wingdings" pitchFamily="2" charset="2"/>
              <a:buChar char="Ø"/>
            </a:pPr>
            <a:r>
              <a:rPr lang="en-US" sz="3200" dirty="0">
                <a:solidFill>
                  <a:srgbClr val="7030A0"/>
                </a:solidFill>
                <a:latin typeface="Times New Roman" pitchFamily="18" charset="0"/>
                <a:cs typeface="Times New Roman" pitchFamily="18" charset="0"/>
              </a:rPr>
              <a:t> Instruct clients to change positions slowly and to lie down if feeling dizzy, lightheaded, or faint</a:t>
            </a:r>
          </a:p>
        </p:txBody>
      </p:sp>
    </p:spTree>
    <p:extLst>
      <p:ext uri="{BB962C8B-B14F-4D97-AF65-F5344CB8AC3E}">
        <p14:creationId xmlns:p14="http://schemas.microsoft.com/office/powerpoint/2010/main" val="6972901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4C2D4-2B49-491A-AA3F-865DFEDC31CA}"/>
              </a:ext>
            </a:extLst>
          </p:cNvPr>
          <p:cNvSpPr>
            <a:spLocks noGrp="1"/>
          </p:cNvSpPr>
          <p:nvPr>
            <p:ph type="title"/>
          </p:nvPr>
        </p:nvSpPr>
        <p:spPr>
          <a:xfrm>
            <a:off x="128587" y="-171451"/>
            <a:ext cx="11958637" cy="1028701"/>
          </a:xfrm>
        </p:spPr>
        <p:txBody>
          <a:bodyPr>
            <a:normAutofit/>
          </a:bodyPr>
          <a:lstStyle/>
          <a:p>
            <a:r>
              <a:rPr lang="en-US" sz="4000" b="1" dirty="0">
                <a:solidFill>
                  <a:srgbClr val="FF0000"/>
                </a:solidFill>
                <a:latin typeface="Times New Roman" pitchFamily="18" charset="0"/>
                <a:ea typeface="+mn-ea"/>
                <a:cs typeface="Times New Roman" pitchFamily="18" charset="0"/>
              </a:rPr>
              <a:t>Contraindications/Precautions</a:t>
            </a: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374DADD-9525-4095-BF71-3D7F680F3C9D}"/>
              </a:ext>
            </a:extLst>
          </p:cNvPr>
          <p:cNvSpPr>
            <a:spLocks noGrp="1"/>
          </p:cNvSpPr>
          <p:nvPr>
            <p:ph idx="1"/>
          </p:nvPr>
        </p:nvSpPr>
        <p:spPr>
          <a:xfrm>
            <a:off x="200025" y="771525"/>
            <a:ext cx="11815763" cy="6086475"/>
          </a:xfrm>
        </p:spPr>
        <p:txBody>
          <a:bodyPr>
            <a:normAutofit/>
          </a:bodyPr>
          <a:lstStyle/>
          <a:p>
            <a:pPr>
              <a:buFont typeface="Wingdings" pitchFamily="2" charset="2"/>
              <a:buChar char="ü"/>
            </a:pPr>
            <a:r>
              <a:rPr lang="en-US" dirty="0"/>
              <a:t> </a:t>
            </a:r>
            <a:r>
              <a:rPr lang="en-US" sz="3200" dirty="0">
                <a:solidFill>
                  <a:srgbClr val="7030A0"/>
                </a:solidFill>
                <a:latin typeface="Times New Roman" pitchFamily="18" charset="0"/>
                <a:cs typeface="Times New Roman" pitchFamily="18" charset="0"/>
              </a:rPr>
              <a:t>Pregnancy </a:t>
            </a:r>
          </a:p>
          <a:p>
            <a:pPr>
              <a:buFont typeface="Wingdings" pitchFamily="2" charset="2"/>
              <a:buChar char="ü"/>
            </a:pPr>
            <a:r>
              <a:rPr lang="en-US" sz="3200" dirty="0">
                <a:solidFill>
                  <a:srgbClr val="7030A0"/>
                </a:solidFill>
                <a:latin typeface="Times New Roman" pitchFamily="18" charset="0"/>
                <a:cs typeface="Times New Roman" pitchFamily="18" charset="0"/>
              </a:rPr>
              <a:t>clients with hypersensitivity to medication </a:t>
            </a:r>
            <a:endParaRPr lang="en-US" sz="3200" b="1" dirty="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Antihypertensive </a:t>
            </a:r>
            <a:r>
              <a:rPr lang="en-US" sz="3200" dirty="0">
                <a:solidFill>
                  <a:srgbClr val="7030A0"/>
                </a:solidFill>
                <a:latin typeface="Times New Roman" pitchFamily="18" charset="0"/>
                <a:cs typeface="Times New Roman" pitchFamily="18" charset="0"/>
              </a:rPr>
              <a:t>medications may have an additive hypotensive effect</a:t>
            </a:r>
          </a:p>
          <a:p>
            <a:pPr marL="0" indent="0">
              <a:buNone/>
            </a:pPr>
            <a:r>
              <a:rPr lang="en-US" sz="3200" dirty="0">
                <a:solidFill>
                  <a:srgbClr val="7030A0"/>
                </a:solidFill>
                <a:latin typeface="Times New Roman" pitchFamily="18" charset="0"/>
                <a:cs typeface="Times New Roman" pitchFamily="18" charset="0"/>
              </a:rPr>
              <a:t>  Instruct clients to observe for signs of hypotension (dizziness, lightheadedness, faintness). </a:t>
            </a:r>
          </a:p>
          <a:p>
            <a:pPr marL="0" indent="0">
              <a:buNone/>
            </a:pPr>
            <a:r>
              <a:rPr lang="en-US" sz="3200" dirty="0">
                <a:solidFill>
                  <a:srgbClr val="7030A0"/>
                </a:solidFill>
                <a:latin typeface="Times New Roman" pitchFamily="18" charset="0"/>
                <a:cs typeface="Times New Roman" pitchFamily="18" charset="0"/>
              </a:rPr>
              <a:t> Instruct clients to lie down if these symptoms occur, and to change positions slowly.</a:t>
            </a:r>
          </a:p>
          <a:p>
            <a:pPr>
              <a:buFont typeface="Wingdings" pitchFamily="2" charset="2"/>
              <a:buChar char="ü"/>
            </a:pPr>
            <a:r>
              <a:rPr lang="en-US" sz="3200" dirty="0" smtClean="0">
                <a:solidFill>
                  <a:srgbClr val="7030A0"/>
                </a:solidFill>
                <a:latin typeface="Times New Roman" pitchFamily="18" charset="0"/>
                <a:cs typeface="Times New Roman" pitchFamily="18" charset="0"/>
              </a:rPr>
              <a:t>NSAIDs </a:t>
            </a:r>
            <a:r>
              <a:rPr lang="en-US" sz="3200" dirty="0">
                <a:solidFill>
                  <a:srgbClr val="7030A0"/>
                </a:solidFill>
                <a:latin typeface="Times New Roman" pitchFamily="18" charset="0"/>
                <a:cs typeface="Times New Roman" pitchFamily="18" charset="0"/>
              </a:rPr>
              <a:t>and clonidine may decrease the antihypertensive effects of prazosin. </a:t>
            </a:r>
          </a:p>
          <a:p>
            <a:pPr marL="0" indent="0">
              <a:buNone/>
            </a:pPr>
            <a:r>
              <a:rPr lang="en-US" sz="3200" dirty="0">
                <a:solidFill>
                  <a:srgbClr val="7030A0"/>
                </a:solidFill>
                <a:latin typeface="Times New Roman" pitchFamily="18" charset="0"/>
                <a:cs typeface="Times New Roman" pitchFamily="18" charset="0"/>
              </a:rPr>
              <a:t> Advise clients to avoid OTC NSAIDs. </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06715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79E9E5-F8A2-4571-8E03-D469D03097FC}"/>
              </a:ext>
            </a:extLst>
          </p:cNvPr>
          <p:cNvSpPr>
            <a:spLocks noGrp="1"/>
          </p:cNvSpPr>
          <p:nvPr>
            <p:ph type="title"/>
          </p:nvPr>
        </p:nvSpPr>
        <p:spPr>
          <a:xfrm>
            <a:off x="157163" y="128589"/>
            <a:ext cx="11930062" cy="1114424"/>
          </a:xfrm>
        </p:spPr>
        <p:txBody>
          <a:bodyPr>
            <a:normAutofit/>
          </a:bodyPr>
          <a:lstStyle/>
          <a:p>
            <a:r>
              <a:rPr lang="en-US" sz="5400" b="1" dirty="0">
                <a:solidFill>
                  <a:srgbClr val="FF0000"/>
                </a:solidFill>
                <a:latin typeface="Times New Roman" pitchFamily="18" charset="0"/>
                <a:cs typeface="Times New Roman" pitchFamily="18" charset="0"/>
              </a:rPr>
              <a:t>Factors influencing metabolism</a:t>
            </a:r>
          </a:p>
        </p:txBody>
      </p:sp>
      <p:sp>
        <p:nvSpPr>
          <p:cNvPr id="3" name="Content Placeholder 2">
            <a:extLst>
              <a:ext uri="{FF2B5EF4-FFF2-40B4-BE49-F238E27FC236}">
                <a16:creationId xmlns="" xmlns:a16="http://schemas.microsoft.com/office/drawing/2014/main" id="{8AF686C9-BC61-4BD1-AA49-34BC69D9EC0D}"/>
              </a:ext>
            </a:extLst>
          </p:cNvPr>
          <p:cNvSpPr>
            <a:spLocks noGrp="1"/>
          </p:cNvSpPr>
          <p:nvPr>
            <p:ph idx="1"/>
          </p:nvPr>
        </p:nvSpPr>
        <p:spPr>
          <a:xfrm>
            <a:off x="128588" y="1836914"/>
            <a:ext cx="11944350" cy="5021086"/>
          </a:xfrm>
        </p:spPr>
        <p:txBody>
          <a:bodyPr/>
          <a:lstStyle/>
          <a:p>
            <a:endParaRPr lang="en-US" dirty="0"/>
          </a:p>
          <a:p>
            <a:r>
              <a:rPr lang="en-US" sz="3200" b="1" dirty="0">
                <a:solidFill>
                  <a:srgbClr val="7030A0"/>
                </a:solidFill>
                <a:latin typeface="Times New Roman" pitchFamily="18" charset="0"/>
                <a:cs typeface="Times New Roman" pitchFamily="18" charset="0"/>
              </a:rPr>
              <a:t>Physiological factors </a:t>
            </a:r>
            <a:r>
              <a:rPr lang="en-US" sz="3200" dirty="0">
                <a:solidFill>
                  <a:srgbClr val="7030A0"/>
                </a:solidFill>
                <a:latin typeface="Times New Roman" pitchFamily="18" charset="0"/>
                <a:cs typeface="Times New Roman" pitchFamily="18" charset="0"/>
              </a:rPr>
              <a:t>like starvation, liver diseases, cardiovascular problems, these depress microsomal enzyme systems.</a:t>
            </a:r>
          </a:p>
          <a:p>
            <a:r>
              <a:rPr lang="en-US" sz="3200" b="1" dirty="0">
                <a:solidFill>
                  <a:srgbClr val="7030A0"/>
                </a:solidFill>
                <a:latin typeface="Times New Roman" pitchFamily="18" charset="0"/>
                <a:cs typeface="Times New Roman" pitchFamily="18" charset="0"/>
              </a:rPr>
              <a:t>Age</a:t>
            </a:r>
            <a:r>
              <a:rPr lang="en-US" sz="3200" dirty="0">
                <a:solidFill>
                  <a:srgbClr val="7030A0"/>
                </a:solidFill>
                <a:latin typeface="Times New Roman" pitchFamily="18" charset="0"/>
                <a:cs typeface="Times New Roman" pitchFamily="18" charset="0"/>
              </a:rPr>
              <a:t> people with extreme ages have decreased metabolism</a:t>
            </a:r>
          </a:p>
          <a:p>
            <a:r>
              <a:rPr lang="en-US" sz="3200" b="1" dirty="0">
                <a:solidFill>
                  <a:srgbClr val="7030A0"/>
                </a:solidFill>
                <a:latin typeface="Times New Roman" pitchFamily="18" charset="0"/>
                <a:cs typeface="Times New Roman" pitchFamily="18" charset="0"/>
              </a:rPr>
              <a:t>Genetic predisposition</a:t>
            </a:r>
            <a:r>
              <a:rPr lang="en-US" sz="3200" dirty="0">
                <a:solidFill>
                  <a:srgbClr val="7030A0"/>
                </a:solidFill>
                <a:latin typeface="Times New Roman" pitchFamily="18" charset="0"/>
                <a:cs typeface="Times New Roman" pitchFamily="18" charset="0"/>
              </a:rPr>
              <a:t> genetic differences in the rate of metabolism of some drugs exist.</a:t>
            </a:r>
          </a:p>
          <a:p>
            <a:r>
              <a:rPr lang="en-US" sz="3200" b="1" dirty="0">
                <a:solidFill>
                  <a:srgbClr val="7030A0"/>
                </a:solidFill>
                <a:latin typeface="Times New Roman" pitchFamily="18" charset="0"/>
                <a:cs typeface="Times New Roman" pitchFamily="18" charset="0"/>
              </a:rPr>
              <a:t>Prior administration of the particular drugs or other drugs </a:t>
            </a:r>
            <a:r>
              <a:rPr lang="en-US" sz="3200" dirty="0">
                <a:solidFill>
                  <a:srgbClr val="7030A0"/>
                </a:solidFill>
                <a:latin typeface="Times New Roman" pitchFamily="18" charset="0"/>
                <a:cs typeface="Times New Roman" pitchFamily="18" charset="0"/>
              </a:rPr>
              <a:t>e.g. repeated administration of a particular drug may cause induction or inhibition</a:t>
            </a:r>
          </a:p>
          <a:p>
            <a:pPr marL="0" indent="0">
              <a:buNone/>
            </a:pPr>
            <a:endParaRPr lang="en-US" sz="3200" dirty="0">
              <a:solidFill>
                <a:srgbClr val="7030A0"/>
              </a:solidFill>
              <a:latin typeface="Times New Roman" pitchFamily="18" charset="0"/>
              <a:cs typeface="Times New Roman" pitchFamily="18" charset="0"/>
            </a:endParaRPr>
          </a:p>
          <a:p>
            <a:endParaRPr lang="en-US" sz="3200" dirty="0">
              <a:solidFill>
                <a:srgbClr val="7030A0"/>
              </a:solidFill>
              <a:latin typeface="Times New Roman" pitchFamily="18" charset="0"/>
              <a:cs typeface="Times New Roman" pitchFamily="18" charset="0"/>
            </a:endParaRP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024409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00E9F-936E-49E3-9EFD-70C60E30305F}"/>
              </a:ext>
            </a:extLst>
          </p:cNvPr>
          <p:cNvSpPr>
            <a:spLocks noGrp="1"/>
          </p:cNvSpPr>
          <p:nvPr>
            <p:ph type="title"/>
          </p:nvPr>
        </p:nvSpPr>
        <p:spPr>
          <a:xfrm>
            <a:off x="171450" y="1"/>
            <a:ext cx="11182350" cy="1271588"/>
          </a:xfrm>
        </p:spPr>
        <p:txBody>
          <a:bodyPr>
            <a:normAutofit/>
          </a:bodyPr>
          <a:lstStyle/>
          <a:p>
            <a:r>
              <a:rPr lang="en-US" sz="3200" b="1" dirty="0" smtClean="0">
                <a:solidFill>
                  <a:srgbClr val="FF0000"/>
                </a:solidFill>
                <a:latin typeface="Times New Roman" pitchFamily="18" charset="0"/>
                <a:cs typeface="Times New Roman" pitchFamily="18" charset="0"/>
              </a:rPr>
              <a:t>Contraindications/Precautions</a:t>
            </a:r>
            <a:r>
              <a:rPr lang="en-US" sz="3200" b="1" dirty="0">
                <a:solidFill>
                  <a:srgbClr val="FF0000"/>
                </a:solidFill>
                <a:latin typeface="Times New Roman" pitchFamily="18" charset="0"/>
                <a:ea typeface="+mn-ea"/>
                <a:cs typeface="Times New Roman" pitchFamily="18" charset="0"/>
              </a:rPr>
              <a:t> </a:t>
            </a:r>
            <a:r>
              <a:rPr lang="en-US" sz="3200" b="1" dirty="0" smtClean="0">
                <a:solidFill>
                  <a:srgbClr val="FF0000"/>
                </a:solidFill>
                <a:latin typeface="Times New Roman" pitchFamily="18" charset="0"/>
                <a:ea typeface="+mn-ea"/>
                <a:cs typeface="Times New Roman" pitchFamily="18" charset="0"/>
              </a:rPr>
              <a:t>During  </a:t>
            </a:r>
            <a:r>
              <a:rPr lang="en-US" sz="3200" b="1" dirty="0">
                <a:solidFill>
                  <a:srgbClr val="FF0000"/>
                </a:solidFill>
                <a:latin typeface="Times New Roman" pitchFamily="18" charset="0"/>
                <a:ea typeface="+mn-ea"/>
                <a:cs typeface="Times New Roman" pitchFamily="18" charset="0"/>
              </a:rPr>
              <a:t>Administration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30857FA-3260-4561-B064-0E48D1FC8B35}"/>
              </a:ext>
            </a:extLst>
          </p:cNvPr>
          <p:cNvSpPr>
            <a:spLocks noGrp="1"/>
          </p:cNvSpPr>
          <p:nvPr>
            <p:ph idx="1"/>
          </p:nvPr>
        </p:nvSpPr>
        <p:spPr>
          <a:xfrm>
            <a:off x="228600" y="1271588"/>
            <a:ext cx="11963400" cy="5586412"/>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Obtain baseline blood pressure and heart rate. </a:t>
            </a:r>
          </a:p>
          <a:p>
            <a:pPr>
              <a:buFont typeface="Wingdings" pitchFamily="2" charset="2"/>
              <a:buChar char="ü"/>
            </a:pPr>
            <a:r>
              <a:rPr lang="en-US" sz="3200" dirty="0">
                <a:solidFill>
                  <a:srgbClr val="7030A0"/>
                </a:solidFill>
                <a:latin typeface="Times New Roman" pitchFamily="18" charset="0"/>
                <a:cs typeface="Times New Roman" pitchFamily="18" charset="0"/>
              </a:rPr>
              <a:t> Instruct clients that the medication can be taken with food. </a:t>
            </a:r>
          </a:p>
          <a:p>
            <a:pPr>
              <a:buFont typeface="Wingdings" pitchFamily="2" charset="2"/>
              <a:buChar char="ü"/>
            </a:pPr>
            <a:r>
              <a:rPr lang="en-US" sz="3200" dirty="0">
                <a:solidFill>
                  <a:srgbClr val="7030A0"/>
                </a:solidFill>
                <a:latin typeface="Times New Roman" pitchFamily="18" charset="0"/>
                <a:cs typeface="Times New Roman" pitchFamily="18" charset="0"/>
              </a:rPr>
              <a:t> Recommend that clients take the initial dose at bedtime to decrease “first-dose” hypotensive effect.</a:t>
            </a:r>
          </a:p>
        </p:txBody>
      </p:sp>
    </p:spTree>
    <p:extLst>
      <p:ext uri="{BB962C8B-B14F-4D97-AF65-F5344CB8AC3E}">
        <p14:creationId xmlns:p14="http://schemas.microsoft.com/office/powerpoint/2010/main" val="1011195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4E7E89-5A52-4B13-9923-FE7E4A1A98E8}"/>
              </a:ext>
            </a:extLst>
          </p:cNvPr>
          <p:cNvSpPr>
            <a:spLocks noGrp="1"/>
          </p:cNvSpPr>
          <p:nvPr>
            <p:ph type="title"/>
          </p:nvPr>
        </p:nvSpPr>
        <p:spPr>
          <a:xfrm>
            <a:off x="0" y="1"/>
            <a:ext cx="12192000" cy="900112"/>
          </a:xfrm>
        </p:spPr>
        <p:txBody>
          <a:bodyPr/>
          <a:lstStyle/>
          <a:p>
            <a:r>
              <a:rPr lang="en-US" dirty="0"/>
              <a:t> </a:t>
            </a:r>
            <a:r>
              <a:rPr lang="en-US" b="1" dirty="0">
                <a:solidFill>
                  <a:srgbClr val="FF0000"/>
                </a:solidFill>
                <a:latin typeface="Times New Roman" pitchFamily="18" charset="0"/>
                <a:cs typeface="Times New Roman" pitchFamily="18" charset="0"/>
              </a:rPr>
              <a:t>CENTRALLY ACTING ALPHA2 AGONISTS</a:t>
            </a:r>
          </a:p>
        </p:txBody>
      </p:sp>
      <p:sp>
        <p:nvSpPr>
          <p:cNvPr id="3" name="Content Placeholder 2">
            <a:extLst>
              <a:ext uri="{FF2B5EF4-FFF2-40B4-BE49-F238E27FC236}">
                <a16:creationId xmlns="" xmlns:a16="http://schemas.microsoft.com/office/drawing/2014/main" id="{38CEA973-3E66-4292-8307-5EAF7280E611}"/>
              </a:ext>
            </a:extLst>
          </p:cNvPr>
          <p:cNvSpPr>
            <a:spLocks noGrp="1"/>
          </p:cNvSpPr>
          <p:nvPr>
            <p:ph idx="1"/>
          </p:nvPr>
        </p:nvSpPr>
        <p:spPr>
          <a:xfrm>
            <a:off x="0" y="657225"/>
            <a:ext cx="12192000" cy="6200775"/>
          </a:xfrm>
        </p:spPr>
        <p:txBody>
          <a:bodyPr>
            <a:noAutofit/>
          </a:bodyPr>
          <a:lstStyle/>
          <a:p>
            <a:pPr marL="0" indent="0">
              <a:buNone/>
            </a:pPr>
            <a:r>
              <a:rPr lang="en-US" sz="4000" b="1" dirty="0" smtClean="0">
                <a:solidFill>
                  <a:srgbClr val="7030A0"/>
                </a:solidFill>
                <a:latin typeface="Times New Roman" pitchFamily="18" charset="0"/>
                <a:cs typeface="Times New Roman" pitchFamily="18" charset="0"/>
              </a:rPr>
              <a:t>		Clonidine </a:t>
            </a:r>
            <a:r>
              <a:rPr lang="en-US" sz="4000" b="1" dirty="0">
                <a:solidFill>
                  <a:srgbClr val="7030A0"/>
                </a:solidFill>
                <a:latin typeface="Times New Roman" pitchFamily="18" charset="0"/>
                <a:cs typeface="Times New Roman" pitchFamily="18" charset="0"/>
              </a:rPr>
              <a:t>(</a:t>
            </a:r>
            <a:r>
              <a:rPr lang="en-US" sz="4000" b="1" dirty="0" err="1">
                <a:solidFill>
                  <a:srgbClr val="7030A0"/>
                </a:solidFill>
                <a:latin typeface="Times New Roman" pitchFamily="18" charset="0"/>
                <a:cs typeface="Times New Roman" pitchFamily="18" charset="0"/>
              </a:rPr>
              <a:t>Catapres</a:t>
            </a:r>
            <a:r>
              <a:rPr lang="en-US" sz="4000" b="1" dirty="0">
                <a:solidFill>
                  <a:srgbClr val="7030A0"/>
                </a:solidFill>
                <a:latin typeface="Times New Roman" pitchFamily="18" charset="0"/>
                <a:cs typeface="Times New Roman" pitchFamily="18" charset="0"/>
              </a:rPr>
              <a:t>) </a:t>
            </a:r>
          </a:p>
          <a:p>
            <a:r>
              <a:rPr lang="en-US" sz="3200" dirty="0" err="1">
                <a:solidFill>
                  <a:srgbClr val="7030A0"/>
                </a:solidFill>
                <a:latin typeface="Times New Roman" pitchFamily="18" charset="0"/>
                <a:cs typeface="Times New Roman" pitchFamily="18" charset="0"/>
              </a:rPr>
              <a:t>guanfacine</a:t>
            </a:r>
            <a:r>
              <a:rPr lang="en-US" sz="3200" dirty="0">
                <a:solidFill>
                  <a:srgbClr val="7030A0"/>
                </a:solidFill>
                <a:latin typeface="Times New Roman" pitchFamily="18" charset="0"/>
                <a:cs typeface="Times New Roman" pitchFamily="18" charset="0"/>
              </a:rPr>
              <a:t> HCl (Tenex), </a:t>
            </a:r>
          </a:p>
          <a:p>
            <a:r>
              <a:rPr lang="en-US" sz="3200" dirty="0">
                <a:solidFill>
                  <a:srgbClr val="7030A0"/>
                </a:solidFill>
                <a:latin typeface="Times New Roman" pitchFamily="18" charset="0"/>
                <a:cs typeface="Times New Roman" pitchFamily="18" charset="0"/>
              </a:rPr>
              <a:t>methyldopa (</a:t>
            </a:r>
            <a:r>
              <a:rPr lang="en-US" sz="3200" dirty="0" err="1">
                <a:solidFill>
                  <a:srgbClr val="7030A0"/>
                </a:solidFill>
                <a:latin typeface="Times New Roman" pitchFamily="18" charset="0"/>
                <a:cs typeface="Times New Roman" pitchFamily="18" charset="0"/>
              </a:rPr>
              <a:t>Aldomet</a:t>
            </a:r>
            <a:r>
              <a:rPr lang="en-US" sz="3200" dirty="0">
                <a:solidFill>
                  <a:srgbClr val="7030A0"/>
                </a:solidFill>
                <a:latin typeface="Times New Roman" pitchFamily="18" charset="0"/>
                <a:cs typeface="Times New Roman" pitchFamily="18" charset="0"/>
              </a:rPr>
              <a:t>) </a:t>
            </a:r>
          </a:p>
          <a:p>
            <a:pPr marL="0" indent="0">
              <a:buNone/>
            </a:pPr>
            <a:r>
              <a:rPr lang="en-US" sz="3200" b="1" dirty="0" smtClean="0">
                <a:solidFill>
                  <a:srgbClr val="7030A0"/>
                </a:solidFill>
                <a:latin typeface="Times New Roman" pitchFamily="18" charset="0"/>
                <a:cs typeface="Times New Roman" pitchFamily="18" charset="0"/>
              </a:rPr>
              <a:t>		Expected </a:t>
            </a:r>
            <a:r>
              <a:rPr lang="en-US" sz="3200" b="1" dirty="0">
                <a:solidFill>
                  <a:srgbClr val="7030A0"/>
                </a:solidFill>
                <a:latin typeface="Times New Roman" pitchFamily="18" charset="0"/>
                <a:cs typeface="Times New Roman" pitchFamily="18" charset="0"/>
              </a:rPr>
              <a:t>Pharmacological Action </a:t>
            </a:r>
          </a:p>
          <a:p>
            <a:r>
              <a:rPr lang="en-US" sz="3200" dirty="0">
                <a:solidFill>
                  <a:srgbClr val="7030A0"/>
                </a:solidFill>
                <a:latin typeface="Times New Roman" pitchFamily="18" charset="0"/>
                <a:cs typeface="Times New Roman" pitchFamily="18" charset="0"/>
              </a:rPr>
              <a:t>These medications act within the CNS to decrease sympathetic outflow resulting in decreased stimulation of the adrenergic receptors (both alpha and beta receptors) of the heart and peripheral vascular system. </a:t>
            </a:r>
          </a:p>
          <a:p>
            <a:r>
              <a:rPr lang="en-US" sz="3200" dirty="0">
                <a:solidFill>
                  <a:srgbClr val="7030A0"/>
                </a:solidFill>
                <a:latin typeface="Times New Roman" pitchFamily="18" charset="0"/>
                <a:cs typeface="Times New Roman" pitchFamily="18" charset="0"/>
              </a:rPr>
              <a:t> Decrease in sympathetic outflow to the myocardium results in bradycardia and decreased cardiac output (CO). </a:t>
            </a:r>
          </a:p>
          <a:p>
            <a:r>
              <a:rPr lang="en-US" sz="3200" dirty="0">
                <a:solidFill>
                  <a:srgbClr val="7030A0"/>
                </a:solidFill>
                <a:latin typeface="Times New Roman" pitchFamily="18" charset="0"/>
                <a:cs typeface="Times New Roman" pitchFamily="18" charset="0"/>
              </a:rPr>
              <a:t> Decrease in sympathetic outflow to the peripheral vasculature results in vasodilation, which leads to decreased blood pressure.</a:t>
            </a:r>
          </a:p>
        </p:txBody>
      </p:sp>
    </p:spTree>
    <p:extLst>
      <p:ext uri="{BB962C8B-B14F-4D97-AF65-F5344CB8AC3E}">
        <p14:creationId xmlns:p14="http://schemas.microsoft.com/office/powerpoint/2010/main" val="1250772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AC2BF-80D7-4194-BB74-408A0EB11098}"/>
              </a:ext>
            </a:extLst>
          </p:cNvPr>
          <p:cNvSpPr>
            <a:spLocks noGrp="1"/>
          </p:cNvSpPr>
          <p:nvPr>
            <p:ph type="title"/>
          </p:nvPr>
        </p:nvSpPr>
        <p:spPr>
          <a:xfrm>
            <a:off x="114300" y="1"/>
            <a:ext cx="11239500" cy="885824"/>
          </a:xfrm>
        </p:spPr>
        <p:txBody>
          <a:bodyPr>
            <a:normAutofit fontScale="90000"/>
          </a:bodyPr>
          <a:lstStyle/>
          <a:p>
            <a:r>
              <a:rPr lang="en-US" b="1" dirty="0" smtClean="0"/>
              <a:t/>
            </a:r>
            <a:br>
              <a:rPr lang="en-US" b="1" dirty="0" smtClean="0"/>
            </a:br>
            <a:r>
              <a:rPr lang="en-US" sz="4900" b="1" dirty="0" smtClean="0">
                <a:solidFill>
                  <a:srgbClr val="FF0000"/>
                </a:solidFill>
                <a:latin typeface="Times New Roman" pitchFamily="18" charset="0"/>
                <a:cs typeface="Times New Roman" pitchFamily="18" charset="0"/>
              </a:rPr>
              <a:t>Therapeutic </a:t>
            </a:r>
            <a:r>
              <a:rPr lang="en-US" sz="4900" b="1" dirty="0">
                <a:solidFill>
                  <a:srgbClr val="FF0000"/>
                </a:solidFill>
                <a:latin typeface="Times New Roman" pitchFamily="18" charset="0"/>
                <a:cs typeface="Times New Roman" pitchFamily="18" charset="0"/>
              </a:rPr>
              <a:t>Uses </a:t>
            </a:r>
            <a:br>
              <a:rPr lang="en-US" sz="4900" b="1" dirty="0">
                <a:solidFill>
                  <a:srgbClr val="FF0000"/>
                </a:solidFill>
                <a:latin typeface="Times New Roman" pitchFamily="18" charset="0"/>
                <a:cs typeface="Times New Roman" pitchFamily="18" charset="0"/>
              </a:rPr>
            </a:br>
            <a:endParaRPr lang="en-US" sz="49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EEDCA8B-07B8-4551-891D-5295AFEE7D76}"/>
              </a:ext>
            </a:extLst>
          </p:cNvPr>
          <p:cNvSpPr>
            <a:spLocks noGrp="1"/>
          </p:cNvSpPr>
          <p:nvPr>
            <p:ph idx="1"/>
          </p:nvPr>
        </p:nvSpPr>
        <p:spPr>
          <a:xfrm>
            <a:off x="128587" y="1071562"/>
            <a:ext cx="11958637" cy="5786437"/>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Primary </a:t>
            </a:r>
            <a:r>
              <a:rPr lang="en-US" sz="3200" dirty="0">
                <a:solidFill>
                  <a:srgbClr val="7030A0"/>
                </a:solidFill>
                <a:latin typeface="Times New Roman" pitchFamily="18" charset="0"/>
                <a:cs typeface="Times New Roman" pitchFamily="18" charset="0"/>
              </a:rPr>
              <a:t>hypertension (administered alone, with a diuretic, or with another antihypertensive agent) </a:t>
            </a:r>
          </a:p>
          <a:p>
            <a:pPr>
              <a:buFont typeface="Wingdings" pitchFamily="2" charset="2"/>
              <a:buChar char="ü"/>
            </a:pPr>
            <a:r>
              <a:rPr lang="en-US" sz="3200" dirty="0">
                <a:solidFill>
                  <a:srgbClr val="7030A0"/>
                </a:solidFill>
                <a:latin typeface="Times New Roman" pitchFamily="18" charset="0"/>
                <a:cs typeface="Times New Roman" pitchFamily="18" charset="0"/>
              </a:rPr>
              <a:t> Severe cancer pain (administered parenterally by epidural infusion)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Investigational </a:t>
            </a:r>
            <a:r>
              <a:rPr lang="en-US" sz="3600" b="1" dirty="0">
                <a:solidFill>
                  <a:srgbClr val="00B050"/>
                </a:solidFill>
                <a:latin typeface="Times New Roman" pitchFamily="18" charset="0"/>
                <a:cs typeface="Times New Roman" pitchFamily="18" charset="0"/>
              </a:rPr>
              <a:t>use </a:t>
            </a:r>
          </a:p>
          <a:p>
            <a:pPr>
              <a:buFont typeface="Wingdings" pitchFamily="2" charset="2"/>
              <a:buChar char="ü"/>
            </a:pPr>
            <a:r>
              <a:rPr lang="en-US" sz="3200" dirty="0">
                <a:solidFill>
                  <a:srgbClr val="7030A0"/>
                </a:solidFill>
                <a:latin typeface="Times New Roman" pitchFamily="18" charset="0"/>
                <a:cs typeface="Times New Roman" pitchFamily="18" charset="0"/>
              </a:rPr>
              <a:t> Migraine headache </a:t>
            </a:r>
          </a:p>
          <a:p>
            <a:pPr>
              <a:buFont typeface="Wingdings" pitchFamily="2" charset="2"/>
              <a:buChar char="ü"/>
            </a:pPr>
            <a:r>
              <a:rPr lang="en-US" sz="3200" dirty="0">
                <a:solidFill>
                  <a:srgbClr val="7030A0"/>
                </a:solidFill>
                <a:latin typeface="Times New Roman" pitchFamily="18" charset="0"/>
                <a:cs typeface="Times New Roman" pitchFamily="18" charset="0"/>
              </a:rPr>
              <a:t>Flushing from menopause </a:t>
            </a:r>
          </a:p>
          <a:p>
            <a:pPr>
              <a:buFont typeface="Wingdings" pitchFamily="2" charset="2"/>
              <a:buChar char="ü"/>
            </a:pPr>
            <a:r>
              <a:rPr lang="en-US" sz="3200" dirty="0">
                <a:solidFill>
                  <a:srgbClr val="7030A0"/>
                </a:solidFill>
                <a:latin typeface="Times New Roman" pitchFamily="18" charset="0"/>
                <a:cs typeface="Times New Roman" pitchFamily="18" charset="0"/>
              </a:rPr>
              <a:t>Management of ADHD and Tourette’s syndrome </a:t>
            </a:r>
          </a:p>
          <a:p>
            <a:pPr>
              <a:buFont typeface="Wingdings" pitchFamily="2" charset="2"/>
              <a:buChar char="ü"/>
            </a:pPr>
            <a:r>
              <a:rPr lang="en-US" sz="3200" dirty="0">
                <a:solidFill>
                  <a:srgbClr val="7030A0"/>
                </a:solidFill>
                <a:latin typeface="Times New Roman" pitchFamily="18" charset="0"/>
                <a:cs typeface="Times New Roman" pitchFamily="18" charset="0"/>
              </a:rPr>
              <a:t> Management of withdrawal symptoms from alcohol, tobacco, and opioids</a:t>
            </a:r>
          </a:p>
        </p:txBody>
      </p:sp>
    </p:spTree>
    <p:extLst>
      <p:ext uri="{BB962C8B-B14F-4D97-AF65-F5344CB8AC3E}">
        <p14:creationId xmlns:p14="http://schemas.microsoft.com/office/powerpoint/2010/main" val="40702069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137DC6-5F83-4127-90AC-3849408EEF26}"/>
              </a:ext>
            </a:extLst>
          </p:cNvPr>
          <p:cNvSpPr>
            <a:spLocks noGrp="1"/>
          </p:cNvSpPr>
          <p:nvPr>
            <p:ph type="title"/>
          </p:nvPr>
        </p:nvSpPr>
        <p:spPr>
          <a:xfrm>
            <a:off x="100013" y="1"/>
            <a:ext cx="11253787" cy="1271587"/>
          </a:xfrm>
        </p:spPr>
        <p:txBody>
          <a:bodyPr/>
          <a:lstStyle/>
          <a:p>
            <a:r>
              <a:rPr lang="en-US" b="1" dirty="0">
                <a:solidFill>
                  <a:srgbClr val="FF0000"/>
                </a:solidFill>
                <a:latin typeface="Times New Roman" pitchFamily="18" charset="0"/>
                <a:cs typeface="Times New Roman" pitchFamily="18" charset="0"/>
              </a:rPr>
              <a:t>Side/Adverse Effects</a:t>
            </a:r>
          </a:p>
        </p:txBody>
      </p:sp>
      <p:sp>
        <p:nvSpPr>
          <p:cNvPr id="3" name="Content Placeholder 2">
            <a:extLst>
              <a:ext uri="{FF2B5EF4-FFF2-40B4-BE49-F238E27FC236}">
                <a16:creationId xmlns="" xmlns:a16="http://schemas.microsoft.com/office/drawing/2014/main" id="{E78CBB12-D2D1-4D28-BBD8-BDE36C8B4345}"/>
              </a:ext>
            </a:extLst>
          </p:cNvPr>
          <p:cNvSpPr>
            <a:spLocks noGrp="1"/>
          </p:cNvSpPr>
          <p:nvPr>
            <p:ph idx="1"/>
          </p:nvPr>
        </p:nvSpPr>
        <p:spPr>
          <a:xfrm>
            <a:off x="0" y="1157288"/>
            <a:ext cx="12192001" cy="5700712"/>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Drowsiness and sedation  </a:t>
            </a:r>
          </a:p>
          <a:p>
            <a:pPr>
              <a:buFont typeface="Wingdings" pitchFamily="2" charset="2"/>
              <a:buChar char="v"/>
            </a:pPr>
            <a:r>
              <a:rPr lang="en-US" sz="3200" dirty="0">
                <a:solidFill>
                  <a:srgbClr val="7030A0"/>
                </a:solidFill>
                <a:latin typeface="Times New Roman" pitchFamily="18" charset="0"/>
                <a:cs typeface="Times New Roman" pitchFamily="18" charset="0"/>
              </a:rPr>
              <a:t>Dry mouth </a:t>
            </a:r>
          </a:p>
          <a:p>
            <a:pPr>
              <a:buFont typeface="Wingdings" pitchFamily="2" charset="2"/>
              <a:buChar char="v"/>
            </a:pPr>
            <a:r>
              <a:rPr lang="en-US" sz="3200" dirty="0">
                <a:solidFill>
                  <a:srgbClr val="7030A0"/>
                </a:solidFill>
                <a:latin typeface="Times New Roman" pitchFamily="18" charset="0"/>
                <a:cs typeface="Times New Roman" pitchFamily="18" charset="0"/>
              </a:rPr>
              <a:t> Rebound hypertension</a:t>
            </a:r>
          </a:p>
          <a:p>
            <a:pPr marL="0" indent="0">
              <a:buNone/>
            </a:pPr>
            <a:r>
              <a:rPr lang="en-US" b="1" dirty="0" smtClean="0"/>
              <a:t>		</a:t>
            </a:r>
            <a:r>
              <a:rPr lang="en-US" b="1" dirty="0" smtClean="0">
                <a:solidFill>
                  <a:srgbClr val="0070C0"/>
                </a:solidFill>
                <a:latin typeface="Times New Roman" pitchFamily="18" charset="0"/>
                <a:cs typeface="Times New Roman" pitchFamily="18" charset="0"/>
              </a:rPr>
              <a:t>Contraindication</a:t>
            </a:r>
            <a:endParaRPr lang="en-US" b="1" dirty="0">
              <a:solidFill>
                <a:srgbClr val="0070C0"/>
              </a:solidFill>
              <a:latin typeface="Times New Roman" pitchFamily="18" charset="0"/>
              <a:cs typeface="Times New Roman" pitchFamily="18" charset="0"/>
            </a:endParaRPr>
          </a:p>
          <a:p>
            <a:pPr>
              <a:buFont typeface="Wingdings" pitchFamily="2" charset="2"/>
              <a:buChar char="ü"/>
            </a:pPr>
            <a:r>
              <a:rPr lang="en-US" dirty="0"/>
              <a:t> </a:t>
            </a:r>
            <a:r>
              <a:rPr lang="en-US" dirty="0">
                <a:solidFill>
                  <a:srgbClr val="7030A0"/>
                </a:solidFill>
                <a:latin typeface="Times New Roman" pitchFamily="18" charset="0"/>
                <a:cs typeface="Times New Roman" pitchFamily="18" charset="0"/>
              </a:rPr>
              <a:t>Clonidine is Pregnancy Risk Category C. </a:t>
            </a:r>
          </a:p>
          <a:p>
            <a:pPr>
              <a:buFont typeface="Wingdings" pitchFamily="2" charset="2"/>
              <a:buChar char="ü"/>
            </a:pPr>
            <a:r>
              <a:rPr lang="en-US" dirty="0">
                <a:solidFill>
                  <a:srgbClr val="7030A0"/>
                </a:solidFill>
                <a:latin typeface="Times New Roman" pitchFamily="18" charset="0"/>
                <a:cs typeface="Times New Roman" pitchFamily="18" charset="0"/>
              </a:rPr>
              <a:t> Avoid use during lactation. </a:t>
            </a:r>
          </a:p>
          <a:p>
            <a:pPr>
              <a:buFont typeface="Wingdings" pitchFamily="2" charset="2"/>
              <a:buChar char="ü"/>
            </a:pPr>
            <a:r>
              <a:rPr lang="en-US" dirty="0">
                <a:solidFill>
                  <a:srgbClr val="7030A0"/>
                </a:solidFill>
                <a:latin typeface="Times New Roman" pitchFamily="18" charset="0"/>
                <a:cs typeface="Times New Roman" pitchFamily="18" charset="0"/>
              </a:rPr>
              <a:t> This medication is contraindicated for clients taking anticoagulant medications </a:t>
            </a:r>
          </a:p>
          <a:p>
            <a:pPr>
              <a:buFont typeface="Wingdings" pitchFamily="2" charset="2"/>
              <a:buChar char="ü"/>
            </a:pPr>
            <a:r>
              <a:rPr lang="en-US" dirty="0">
                <a:solidFill>
                  <a:srgbClr val="7030A0"/>
                </a:solidFill>
                <a:latin typeface="Times New Roman" pitchFamily="18" charset="0"/>
                <a:cs typeface="Times New Roman" pitchFamily="18" charset="0"/>
              </a:rPr>
              <a:t> Avoid use of transdermal patch on affected skin in scleroderma and systemic lupus erythematosus (SLE). </a:t>
            </a:r>
          </a:p>
          <a:p>
            <a:pPr>
              <a:buFont typeface="Wingdings" pitchFamily="2" charset="2"/>
              <a:buChar char="ü"/>
            </a:pPr>
            <a:r>
              <a:rPr lang="en-US" dirty="0">
                <a:solidFill>
                  <a:srgbClr val="7030A0"/>
                </a:solidFill>
                <a:latin typeface="Times New Roman" pitchFamily="18" charset="0"/>
                <a:cs typeface="Times New Roman" pitchFamily="18" charset="0"/>
              </a:rPr>
              <a:t> Use cautiously in clients with cerebrovascular disease, recent MI, diabetes mellitus, major depressive disorder, or chronic renal failure</a:t>
            </a:r>
          </a:p>
          <a:p>
            <a:endParaRPr lang="en-US" dirty="0"/>
          </a:p>
        </p:txBody>
      </p:sp>
    </p:spTree>
    <p:extLst>
      <p:ext uri="{BB962C8B-B14F-4D97-AF65-F5344CB8AC3E}">
        <p14:creationId xmlns:p14="http://schemas.microsoft.com/office/powerpoint/2010/main" val="19458456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3F2D6-ABE2-48F5-9591-6FFA53FC30C4}"/>
              </a:ext>
            </a:extLst>
          </p:cNvPr>
          <p:cNvSpPr>
            <a:spLocks noGrp="1"/>
          </p:cNvSpPr>
          <p:nvPr>
            <p:ph type="title"/>
          </p:nvPr>
        </p:nvSpPr>
        <p:spPr>
          <a:xfrm>
            <a:off x="157163" y="1"/>
            <a:ext cx="11196637" cy="1157287"/>
          </a:xfrm>
        </p:spPr>
        <p:txBody>
          <a:bodyPr>
            <a:normAutofit/>
          </a:bodyPr>
          <a:lstStyle/>
          <a:p>
            <a:r>
              <a:rPr lang="en-US" b="1" dirty="0">
                <a:solidFill>
                  <a:srgbClr val="FF0000"/>
                </a:solidFill>
                <a:latin typeface="Times New Roman" pitchFamily="18" charset="0"/>
                <a:cs typeface="Times New Roman" pitchFamily="18" charset="0"/>
              </a:rPr>
              <a:t>Side/Adverse </a:t>
            </a:r>
            <a:r>
              <a:rPr lang="en-US" b="1" dirty="0" smtClean="0">
                <a:solidFill>
                  <a:srgbClr val="FF0000"/>
                </a:solidFill>
                <a:latin typeface="Times New Roman" pitchFamily="18" charset="0"/>
                <a:cs typeface="Times New Roman" pitchFamily="18" charset="0"/>
              </a:rPr>
              <a:t>Effects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a:extLst>
              <a:ext uri="{FF2B5EF4-FFF2-40B4-BE49-F238E27FC236}">
                <a16:creationId xmlns="" xmlns:a16="http://schemas.microsoft.com/office/drawing/2014/main" id="{0EE463CA-484C-4171-BBA9-715EB0AB7056}"/>
              </a:ext>
            </a:extLst>
          </p:cNvPr>
          <p:cNvSpPr>
            <a:spLocks noGrp="1"/>
          </p:cNvSpPr>
          <p:nvPr>
            <p:ph idx="1"/>
          </p:nvPr>
        </p:nvSpPr>
        <p:spPr>
          <a:xfrm>
            <a:off x="157162" y="1871663"/>
            <a:ext cx="11858625" cy="4872037"/>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Antihypertensive medications may have an additive hypotensive effect.</a:t>
            </a:r>
          </a:p>
          <a:p>
            <a:pPr>
              <a:buFont typeface="Wingdings" pitchFamily="2" charset="2"/>
              <a:buChar char="ü"/>
            </a:pPr>
            <a:r>
              <a:rPr lang="en-US" sz="3200" dirty="0">
                <a:solidFill>
                  <a:srgbClr val="7030A0"/>
                </a:solidFill>
                <a:latin typeface="Times New Roman" pitchFamily="18" charset="0"/>
                <a:cs typeface="Times New Roman" pitchFamily="18" charset="0"/>
              </a:rPr>
              <a:t>Concurrent use of prazosin (Minipress), MAOI s, and tricyclic antidepressants can counteract the antihypertensive effect of clonidine.</a:t>
            </a:r>
          </a:p>
          <a:p>
            <a:pPr>
              <a:buFont typeface="Wingdings" pitchFamily="2" charset="2"/>
              <a:buChar char="ü"/>
            </a:pPr>
            <a:r>
              <a:rPr lang="en-US" sz="3200" dirty="0">
                <a:solidFill>
                  <a:srgbClr val="7030A0"/>
                </a:solidFill>
                <a:latin typeface="Times New Roman" pitchFamily="18" charset="0"/>
                <a:cs typeface="Times New Roman" pitchFamily="18" charset="0"/>
              </a:rPr>
              <a:t> Additive CNS depression can occur with concurrent use of other CNS depressants, such as alcohol.</a:t>
            </a:r>
          </a:p>
          <a:p>
            <a:pPr>
              <a:buFont typeface="Wingdings" pitchFamily="2" charset="2"/>
              <a:buChar char="ü"/>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0274017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D4F40-D171-49D5-84B1-7A8DA04E34CB}"/>
              </a:ext>
            </a:extLst>
          </p:cNvPr>
          <p:cNvSpPr>
            <a:spLocks noGrp="1"/>
          </p:cNvSpPr>
          <p:nvPr>
            <p:ph type="title"/>
          </p:nvPr>
        </p:nvSpPr>
        <p:spPr>
          <a:xfrm>
            <a:off x="171450" y="1"/>
            <a:ext cx="11182350" cy="1328737"/>
          </a:xfrm>
        </p:spPr>
        <p:txBody>
          <a:bodyPr>
            <a:normAutofit/>
          </a:bodyPr>
          <a:lstStyle/>
          <a:p>
            <a:r>
              <a:rPr lang="en-US" b="1" dirty="0" smtClean="0">
                <a:solidFill>
                  <a:srgbClr val="FF0000"/>
                </a:solidFill>
                <a:latin typeface="Times New Roman" pitchFamily="18" charset="0"/>
                <a:ea typeface="+mn-ea"/>
                <a:cs typeface="Times New Roman" pitchFamily="18" charset="0"/>
              </a:rPr>
              <a:t>Precautions During  </a:t>
            </a:r>
            <a:r>
              <a:rPr lang="en-US" b="1" dirty="0">
                <a:solidFill>
                  <a:srgbClr val="FF0000"/>
                </a:solidFill>
                <a:latin typeface="Times New Roman" pitchFamily="18" charset="0"/>
                <a:ea typeface="+mn-ea"/>
                <a:cs typeface="Times New Roman" pitchFamily="18" charset="0"/>
              </a:rPr>
              <a:t>Administration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ABBFBCC-FBC3-4A54-A1C3-E1E228D0BC31}"/>
              </a:ext>
            </a:extLst>
          </p:cNvPr>
          <p:cNvSpPr>
            <a:spLocks noGrp="1"/>
          </p:cNvSpPr>
          <p:nvPr>
            <p:ph idx="1"/>
          </p:nvPr>
        </p:nvSpPr>
        <p:spPr>
          <a:xfrm>
            <a:off x="200025" y="1185862"/>
            <a:ext cx="11815763" cy="5672137"/>
          </a:xfrm>
        </p:spPr>
        <p:txBody>
          <a:bodyPr/>
          <a:lstStyle/>
          <a:p>
            <a:pPr>
              <a:buFont typeface="Wingdings" pitchFamily="2" charset="2"/>
              <a:buChar char="q"/>
            </a:pPr>
            <a:r>
              <a:rPr lang="en-US" dirty="0"/>
              <a:t> </a:t>
            </a:r>
            <a:r>
              <a:rPr lang="en-US" sz="3200" dirty="0">
                <a:solidFill>
                  <a:srgbClr val="7030A0"/>
                </a:solidFill>
                <a:latin typeface="Times New Roman" pitchFamily="18" charset="0"/>
                <a:cs typeface="Times New Roman" pitchFamily="18" charset="0"/>
              </a:rPr>
              <a:t>Administer medication by </a:t>
            </a:r>
            <a:r>
              <a:rPr lang="en-US" sz="3200" b="1" dirty="0">
                <a:solidFill>
                  <a:srgbClr val="7030A0"/>
                </a:solidFill>
                <a:latin typeface="Times New Roman" pitchFamily="18" charset="0"/>
                <a:cs typeface="Times New Roman" pitchFamily="18" charset="0"/>
              </a:rPr>
              <a:t>oral, epidural, and transdermal routes</a:t>
            </a:r>
            <a:r>
              <a:rPr lang="en-US" sz="3200" dirty="0">
                <a:solidFill>
                  <a:srgbClr val="7030A0"/>
                </a:solidFill>
                <a:latin typeface="Times New Roman" pitchFamily="18" charset="0"/>
                <a:cs typeface="Times New Roman" pitchFamily="18" charset="0"/>
              </a:rPr>
              <a:t>. </a:t>
            </a:r>
          </a:p>
          <a:p>
            <a:pPr>
              <a:buFont typeface="Wingdings" pitchFamily="2" charset="2"/>
              <a:buChar char="q"/>
            </a:pPr>
            <a:r>
              <a:rPr lang="en-US" sz="3200" dirty="0">
                <a:solidFill>
                  <a:srgbClr val="7030A0"/>
                </a:solidFill>
                <a:latin typeface="Times New Roman" pitchFamily="18" charset="0"/>
                <a:cs typeface="Times New Roman" pitchFamily="18" charset="0"/>
              </a:rPr>
              <a:t> Medication is usually administered twice a day in divided doses. Take larger dose at bedtime to decrease the occurrence of daytime sleepiness. </a:t>
            </a:r>
          </a:p>
          <a:p>
            <a:pPr>
              <a:buFont typeface="Wingdings" pitchFamily="2" charset="2"/>
              <a:buChar char="q"/>
            </a:pPr>
            <a:r>
              <a:rPr lang="en-US" sz="3200" dirty="0">
                <a:solidFill>
                  <a:srgbClr val="7030A0"/>
                </a:solidFill>
                <a:latin typeface="Times New Roman" pitchFamily="18" charset="0"/>
                <a:cs typeface="Times New Roman" pitchFamily="18" charset="0"/>
              </a:rPr>
              <a:t>Transdermal patches are applied every seven days. Advise clients to apply patch on hairless, intact skin on torso or upper arm.</a:t>
            </a:r>
          </a:p>
        </p:txBody>
      </p:sp>
    </p:spTree>
    <p:extLst>
      <p:ext uri="{BB962C8B-B14F-4D97-AF65-F5344CB8AC3E}">
        <p14:creationId xmlns:p14="http://schemas.microsoft.com/office/powerpoint/2010/main" val="29652462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A9F8F-6A4B-4181-B95D-FC10DFE0F873}"/>
              </a:ext>
            </a:extLst>
          </p:cNvPr>
          <p:cNvSpPr>
            <a:spLocks noGrp="1"/>
          </p:cNvSpPr>
          <p:nvPr>
            <p:ph type="title"/>
          </p:nvPr>
        </p:nvSpPr>
        <p:spPr>
          <a:xfrm>
            <a:off x="128588" y="1"/>
            <a:ext cx="11225212" cy="1285874"/>
          </a:xfrm>
        </p:spPr>
        <p:txBody>
          <a:bodyPr/>
          <a:lstStyle/>
          <a:p>
            <a:r>
              <a:rPr lang="en-US" dirty="0"/>
              <a:t>             </a:t>
            </a:r>
            <a:r>
              <a:rPr lang="en-US" sz="5400" b="1" dirty="0">
                <a:solidFill>
                  <a:srgbClr val="FF0000"/>
                </a:solidFill>
                <a:latin typeface="Times New Roman" pitchFamily="18" charset="0"/>
                <a:cs typeface="Times New Roman" pitchFamily="18" charset="0"/>
              </a:rPr>
              <a:t>Methyldopa (ALDOMET)</a:t>
            </a:r>
          </a:p>
        </p:txBody>
      </p:sp>
      <p:sp>
        <p:nvSpPr>
          <p:cNvPr id="3" name="Content Placeholder 2">
            <a:extLst>
              <a:ext uri="{FF2B5EF4-FFF2-40B4-BE49-F238E27FC236}">
                <a16:creationId xmlns="" xmlns:a16="http://schemas.microsoft.com/office/drawing/2014/main" id="{63F7E401-CD1E-46A4-B7F6-3C116BD7998F}"/>
              </a:ext>
            </a:extLst>
          </p:cNvPr>
          <p:cNvSpPr>
            <a:spLocks noGrp="1"/>
          </p:cNvSpPr>
          <p:nvPr>
            <p:ph idx="1"/>
          </p:nvPr>
        </p:nvSpPr>
        <p:spPr>
          <a:xfrm>
            <a:off x="128588" y="1028700"/>
            <a:ext cx="12063412" cy="582930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Acts through its metabolites (amethylnorepinephrine)which stimulates central alpha adrenergic receptors, thus increasing total peripheral resistance.</a:t>
            </a:r>
          </a:p>
          <a:p>
            <a:pPr>
              <a:buFont typeface="Wingdings" pitchFamily="2" charset="2"/>
              <a:buChar char="v"/>
            </a:pPr>
            <a:r>
              <a:rPr lang="en-US" sz="3200" dirty="0">
                <a:solidFill>
                  <a:srgbClr val="7030A0"/>
                </a:solidFill>
                <a:latin typeface="Times New Roman" pitchFamily="18" charset="0"/>
                <a:cs typeface="Times New Roman" pitchFamily="18" charset="0"/>
              </a:rPr>
              <a:t>It does </a:t>
            </a:r>
            <a:r>
              <a:rPr lang="en-US" sz="3200" b="1" dirty="0">
                <a:solidFill>
                  <a:srgbClr val="7030A0"/>
                </a:solidFill>
                <a:latin typeface="Times New Roman" pitchFamily="18" charset="0"/>
                <a:cs typeface="Times New Roman" pitchFamily="18" charset="0"/>
              </a:rPr>
              <a:t>not</a:t>
            </a:r>
            <a:r>
              <a:rPr lang="en-US" sz="3200" dirty="0">
                <a:solidFill>
                  <a:srgbClr val="7030A0"/>
                </a:solidFill>
                <a:latin typeface="Times New Roman" pitchFamily="18" charset="0"/>
                <a:cs typeface="Times New Roman" pitchFamily="18" charset="0"/>
              </a:rPr>
              <a:t> affect </a:t>
            </a:r>
            <a:r>
              <a:rPr lang="en-US" sz="3200" b="1" dirty="0">
                <a:solidFill>
                  <a:srgbClr val="7030A0"/>
                </a:solidFill>
                <a:latin typeface="Times New Roman" pitchFamily="18" charset="0"/>
                <a:cs typeface="Times New Roman" pitchFamily="18" charset="0"/>
              </a:rPr>
              <a:t>glomerular filtration, cardiac output or heart rate.</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Therapeutic </a:t>
            </a:r>
            <a:r>
              <a:rPr lang="en-US" sz="3200" b="1" dirty="0">
                <a:solidFill>
                  <a:srgbClr val="00B050"/>
                </a:solidFill>
                <a:latin typeface="Times New Roman" pitchFamily="18" charset="0"/>
                <a:cs typeface="Times New Roman" pitchFamily="18" charset="0"/>
              </a:rPr>
              <a:t>effects</a:t>
            </a:r>
          </a:p>
          <a:p>
            <a:pPr marL="0" indent="0">
              <a:buNone/>
            </a:pPr>
            <a:r>
              <a:rPr lang="en-US" sz="3200" dirty="0" smtClean="0">
                <a:solidFill>
                  <a:srgbClr val="7030A0"/>
                </a:solidFill>
                <a:latin typeface="Times New Roman" pitchFamily="18" charset="0"/>
                <a:cs typeface="Times New Roman" pitchFamily="18" charset="0"/>
              </a:rPr>
              <a:t>Moderate </a:t>
            </a:r>
            <a:r>
              <a:rPr lang="en-US" sz="3200" dirty="0">
                <a:solidFill>
                  <a:srgbClr val="7030A0"/>
                </a:solidFill>
                <a:latin typeface="Times New Roman" pitchFamily="18" charset="0"/>
                <a:cs typeface="Times New Roman" pitchFamily="18" charset="0"/>
              </a:rPr>
              <a:t>to severe hypertension</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Adverse effects</a:t>
            </a:r>
            <a:endParaRPr lang="en-US" sz="3200" b="1" dirty="0">
              <a:solidFill>
                <a:srgbClr val="00B05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GIT upsets, sedation, depression, nasal stuffiness, myocarditis edema, orthostatic hypotension, diarrhea, dry mouth, erectile dysfunction, eosinophilia, hemolytic anemia, fever.</a:t>
            </a:r>
          </a:p>
        </p:txBody>
      </p:sp>
    </p:spTree>
    <p:extLst>
      <p:ext uri="{BB962C8B-B14F-4D97-AF65-F5344CB8AC3E}">
        <p14:creationId xmlns:p14="http://schemas.microsoft.com/office/powerpoint/2010/main" val="18839569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B13740-1BA7-4744-A8C9-79FC2B375360}"/>
              </a:ext>
            </a:extLst>
          </p:cNvPr>
          <p:cNvSpPr>
            <a:spLocks noGrp="1"/>
          </p:cNvSpPr>
          <p:nvPr>
            <p:ph type="title"/>
          </p:nvPr>
        </p:nvSpPr>
        <p:spPr>
          <a:xfrm>
            <a:off x="157163" y="1"/>
            <a:ext cx="11196637" cy="1385888"/>
          </a:xfrm>
        </p:spPr>
        <p:txBody>
          <a:bodyPr/>
          <a:lstStyle/>
          <a:p>
            <a:r>
              <a:rPr lang="en-US" b="1" dirty="0">
                <a:solidFill>
                  <a:srgbClr val="FF0000"/>
                </a:solidFill>
                <a:latin typeface="Times New Roman" pitchFamily="18" charset="0"/>
                <a:cs typeface="Times New Roman" pitchFamily="18" charset="0"/>
              </a:rPr>
              <a:t>C</a:t>
            </a:r>
            <a:r>
              <a:rPr lang="en-US" b="1" dirty="0" smtClean="0">
                <a:solidFill>
                  <a:srgbClr val="FF0000"/>
                </a:solidFill>
                <a:latin typeface="Times New Roman" pitchFamily="18" charset="0"/>
                <a:cs typeface="Times New Roman" pitchFamily="18" charset="0"/>
              </a:rPr>
              <a:t>ontraindication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8CC7D54-E3DF-40DA-B36F-27673CE904F5}"/>
              </a:ext>
            </a:extLst>
          </p:cNvPr>
          <p:cNvSpPr>
            <a:spLocks noGrp="1"/>
          </p:cNvSpPr>
          <p:nvPr>
            <p:ph idx="1"/>
          </p:nvPr>
        </p:nvSpPr>
        <p:spPr>
          <a:xfrm>
            <a:off x="200025" y="971550"/>
            <a:ext cx="10826397" cy="5715000"/>
          </a:xfrm>
        </p:spPr>
        <p:txBody>
          <a:bodyPr>
            <a:noAutofit/>
          </a:bodyPr>
          <a:lstStyle/>
          <a:p>
            <a:pPr>
              <a:buFont typeface="Wingdings" pitchFamily="2" charset="2"/>
              <a:buChar char="ü"/>
            </a:pPr>
            <a:r>
              <a:rPr lang="en-US" sz="3200" dirty="0">
                <a:solidFill>
                  <a:srgbClr val="7030A0"/>
                </a:solidFill>
                <a:latin typeface="Times New Roman" pitchFamily="18" charset="0"/>
                <a:ea typeface="+mj-ea"/>
                <a:cs typeface="Times New Roman" pitchFamily="18" charset="0"/>
              </a:rPr>
              <a:t>Hypersensitivity, activity liver disease, those who developed liver cirrhosis with previous treatment of methyldopa.</a:t>
            </a:r>
          </a:p>
          <a:p>
            <a:pPr marL="0" indent="0">
              <a:buNone/>
            </a:pPr>
            <a:r>
              <a:rPr lang="en-US" sz="3200" b="1" dirty="0" smtClean="0">
                <a:solidFill>
                  <a:srgbClr val="7030A0"/>
                </a:solidFill>
                <a:latin typeface="Times New Roman" pitchFamily="18" charset="0"/>
                <a:ea typeface="+mj-ea"/>
                <a:cs typeface="Times New Roman" pitchFamily="18" charset="0"/>
              </a:rPr>
              <a:t>		</a:t>
            </a:r>
            <a:r>
              <a:rPr lang="en-US" sz="4400" b="1" dirty="0" smtClean="0">
                <a:solidFill>
                  <a:srgbClr val="FF0000"/>
                </a:solidFill>
                <a:latin typeface="Times New Roman" pitchFamily="18" charset="0"/>
                <a:ea typeface="+mj-ea"/>
                <a:cs typeface="Times New Roman" pitchFamily="18" charset="0"/>
              </a:rPr>
              <a:t>Caution</a:t>
            </a:r>
            <a:r>
              <a:rPr lang="en-US" sz="4400" b="1" dirty="0">
                <a:solidFill>
                  <a:srgbClr val="FF0000"/>
                </a:solidFill>
                <a:latin typeface="Times New Roman" pitchFamily="18" charset="0"/>
                <a:ea typeface="+mj-ea"/>
                <a:cs typeface="Times New Roman" pitchFamily="18" charset="0"/>
              </a:rPr>
              <a:t>;</a:t>
            </a:r>
          </a:p>
          <a:p>
            <a:pPr>
              <a:buFont typeface="Wingdings" pitchFamily="2" charset="2"/>
              <a:buChar char="ü"/>
            </a:pPr>
            <a:r>
              <a:rPr lang="en-US" sz="3200" dirty="0">
                <a:solidFill>
                  <a:srgbClr val="7030A0"/>
                </a:solidFill>
                <a:latin typeface="Times New Roman" pitchFamily="18" charset="0"/>
                <a:ea typeface="+mj-ea"/>
                <a:cs typeface="Times New Roman" pitchFamily="18" charset="0"/>
              </a:rPr>
              <a:t>Patients taking diuretics and antihypertensive.</a:t>
            </a:r>
          </a:p>
          <a:p>
            <a:pPr>
              <a:buFont typeface="Wingdings" pitchFamily="2" charset="2"/>
              <a:buChar char="ü"/>
            </a:pPr>
            <a:r>
              <a:rPr lang="en-US" sz="3200" dirty="0">
                <a:solidFill>
                  <a:srgbClr val="7030A0"/>
                </a:solidFill>
                <a:latin typeface="Times New Roman" pitchFamily="18" charset="0"/>
                <a:ea typeface="+mj-ea"/>
                <a:cs typeface="Times New Roman" pitchFamily="18" charset="0"/>
              </a:rPr>
              <a:t>Those taking levodopa because of potential for additive antihypertensive effects.</a:t>
            </a:r>
          </a:p>
          <a:p>
            <a:pPr marL="0" indent="0">
              <a:buNone/>
            </a:pPr>
            <a:r>
              <a:rPr lang="en-US" sz="3200" b="1" dirty="0" smtClean="0">
                <a:solidFill>
                  <a:srgbClr val="7030A0"/>
                </a:solidFill>
                <a:latin typeface="Times New Roman" pitchFamily="18" charset="0"/>
                <a:ea typeface="+mj-ea"/>
                <a:cs typeface="Times New Roman" pitchFamily="18" charset="0"/>
              </a:rPr>
              <a:t>		Consideration </a:t>
            </a:r>
            <a:endParaRPr lang="en-US" sz="3200" b="1" dirty="0">
              <a:solidFill>
                <a:srgbClr val="7030A0"/>
              </a:solidFill>
              <a:latin typeface="Times New Roman" pitchFamily="18" charset="0"/>
              <a:ea typeface="+mj-ea"/>
              <a:cs typeface="Times New Roman" pitchFamily="18" charset="0"/>
            </a:endParaRPr>
          </a:p>
          <a:p>
            <a:pPr>
              <a:buFont typeface="Wingdings" pitchFamily="2" charset="2"/>
              <a:buChar char="ü"/>
            </a:pPr>
            <a:r>
              <a:rPr lang="en-US" sz="3200" dirty="0">
                <a:solidFill>
                  <a:srgbClr val="7030A0"/>
                </a:solidFill>
                <a:latin typeface="Times New Roman" pitchFamily="18" charset="0"/>
                <a:ea typeface="+mj-ea"/>
                <a:cs typeface="Times New Roman" pitchFamily="18" charset="0"/>
              </a:rPr>
              <a:t>patient to avoid hazardous task.</a:t>
            </a:r>
          </a:p>
          <a:p>
            <a:pPr>
              <a:buFont typeface="Wingdings" pitchFamily="2" charset="2"/>
              <a:buChar char="ü"/>
            </a:pPr>
            <a:r>
              <a:rPr lang="en-US" sz="3200" dirty="0">
                <a:solidFill>
                  <a:srgbClr val="7030A0"/>
                </a:solidFill>
                <a:latin typeface="Times New Roman" pitchFamily="18" charset="0"/>
                <a:ea typeface="+mj-ea"/>
                <a:cs typeface="Times New Roman" pitchFamily="18" charset="0"/>
              </a:rPr>
              <a:t>Lower dose in impaired renal disease.</a:t>
            </a:r>
          </a:p>
          <a:p>
            <a:pPr>
              <a:buFont typeface="Wingdings" pitchFamily="2" charset="2"/>
              <a:buChar char="ü"/>
            </a:pPr>
            <a:r>
              <a:rPr lang="en-US" sz="3200" dirty="0">
                <a:solidFill>
                  <a:srgbClr val="7030A0"/>
                </a:solidFill>
                <a:latin typeface="Times New Roman" pitchFamily="18" charset="0"/>
                <a:ea typeface="+mj-ea"/>
                <a:cs typeface="Times New Roman" pitchFamily="18" charset="0"/>
              </a:rPr>
              <a:t>Monitor liver functions.</a:t>
            </a:r>
          </a:p>
        </p:txBody>
      </p:sp>
    </p:spTree>
    <p:extLst>
      <p:ext uri="{BB962C8B-B14F-4D97-AF65-F5344CB8AC3E}">
        <p14:creationId xmlns:p14="http://schemas.microsoft.com/office/powerpoint/2010/main" val="2776911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81D7D2-FE56-4585-8AC1-6548E00DB80E}"/>
              </a:ext>
            </a:extLst>
          </p:cNvPr>
          <p:cNvSpPr>
            <a:spLocks noGrp="1"/>
          </p:cNvSpPr>
          <p:nvPr>
            <p:ph type="title"/>
          </p:nvPr>
        </p:nvSpPr>
        <p:spPr>
          <a:xfrm>
            <a:off x="0" y="1"/>
            <a:ext cx="11353800" cy="1371599"/>
          </a:xfrm>
        </p:spPr>
        <p:txBody>
          <a:bodyPr/>
          <a:lstStyle/>
          <a:p>
            <a:r>
              <a:rPr lang="en-US" b="1" dirty="0">
                <a:solidFill>
                  <a:srgbClr val="FF0000"/>
                </a:solidFill>
                <a:latin typeface="Times New Roman" pitchFamily="18" charset="0"/>
                <a:cs typeface="Times New Roman" pitchFamily="18" charset="0"/>
              </a:rPr>
              <a:t>Caution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0639273-7163-4CB5-BE27-D1AE09D8D160}"/>
              </a:ext>
            </a:extLst>
          </p:cNvPr>
          <p:cNvSpPr>
            <a:spLocks noGrp="1"/>
          </p:cNvSpPr>
          <p:nvPr>
            <p:ph idx="1"/>
          </p:nvPr>
        </p:nvSpPr>
        <p:spPr>
          <a:xfrm>
            <a:off x="114300" y="1085850"/>
            <a:ext cx="11944350" cy="565785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Monitor HB, RBCs for signs of anemia.</a:t>
            </a:r>
          </a:p>
          <a:p>
            <a:pPr>
              <a:buFont typeface="Wingdings" pitchFamily="2" charset="2"/>
              <a:buChar char="v"/>
            </a:pPr>
            <a:r>
              <a:rPr lang="en-US" sz="3200" dirty="0">
                <a:solidFill>
                  <a:srgbClr val="7030A0"/>
                </a:solidFill>
                <a:latin typeface="Times New Roman" pitchFamily="18" charset="0"/>
                <a:cs typeface="Times New Roman" pitchFamily="18" charset="0"/>
              </a:rPr>
              <a:t>Monitor weight, fluid input and out put.</a:t>
            </a:r>
          </a:p>
          <a:p>
            <a:pPr>
              <a:buFont typeface="Wingdings" pitchFamily="2" charset="2"/>
              <a:buChar char="v"/>
            </a:pPr>
            <a:r>
              <a:rPr lang="en-US" sz="3200" dirty="0">
                <a:solidFill>
                  <a:srgbClr val="7030A0"/>
                </a:solidFill>
                <a:latin typeface="Times New Roman" pitchFamily="18" charset="0"/>
                <a:cs typeface="Times New Roman" pitchFamily="18" charset="0"/>
              </a:rPr>
              <a:t>Signs of drug induced depression, </a:t>
            </a:r>
          </a:p>
          <a:p>
            <a:pPr>
              <a:buFont typeface="Wingdings" pitchFamily="2" charset="2"/>
              <a:buChar char="v"/>
            </a:pPr>
            <a:r>
              <a:rPr lang="en-US" sz="3200" dirty="0">
                <a:solidFill>
                  <a:srgbClr val="7030A0"/>
                </a:solidFill>
                <a:latin typeface="Times New Roman" pitchFamily="18" charset="0"/>
                <a:cs typeface="Times New Roman" pitchFamily="18" charset="0"/>
              </a:rPr>
              <a:t>Take BP in different patients position during dose adjustments, warn of signs and symptoms of adverse effects and toxicity</a:t>
            </a:r>
          </a:p>
          <a:p>
            <a:pPr>
              <a:buFont typeface="Wingdings" pitchFamily="2" charset="2"/>
              <a:buChar char="v"/>
            </a:pPr>
            <a:r>
              <a:rPr lang="en-US" sz="3200" dirty="0">
                <a:solidFill>
                  <a:srgbClr val="7030A0"/>
                </a:solidFill>
                <a:latin typeface="Times New Roman" pitchFamily="18" charset="0"/>
                <a:cs typeface="Times New Roman" pitchFamily="18" charset="0"/>
              </a:rPr>
              <a:t>Tolerance may develop 2to 3 weeks after start of treatment.</a:t>
            </a:r>
          </a:p>
          <a:p>
            <a:pPr>
              <a:buFont typeface="Wingdings" pitchFamily="2" charset="2"/>
              <a:buChar char="v"/>
            </a:pPr>
            <a:r>
              <a:rPr lang="en-US" sz="3200" dirty="0">
                <a:solidFill>
                  <a:srgbClr val="7030A0"/>
                </a:solidFill>
                <a:latin typeface="Times New Roman" pitchFamily="18" charset="0"/>
                <a:cs typeface="Times New Roman" pitchFamily="18" charset="0"/>
              </a:rPr>
              <a:t>Urine may darken on exposure to air(as drug is broken down to  its metabolites)</a:t>
            </a:r>
          </a:p>
          <a:p>
            <a:pPr>
              <a:buFont typeface="Wingdings" pitchFamily="2" charset="2"/>
              <a:buChar char="v"/>
            </a:pPr>
            <a:r>
              <a:rPr lang="en-US" sz="3200" dirty="0">
                <a:solidFill>
                  <a:srgbClr val="7030A0"/>
                </a:solidFill>
                <a:latin typeface="Times New Roman" pitchFamily="18" charset="0"/>
                <a:cs typeface="Times New Roman" pitchFamily="18" charset="0"/>
              </a:rPr>
              <a:t>Dose increase should be made with the evening dose to minimize the effects of drowsiness.</a:t>
            </a:r>
          </a:p>
        </p:txBody>
      </p:sp>
    </p:spTree>
    <p:extLst>
      <p:ext uri="{BB962C8B-B14F-4D97-AF65-F5344CB8AC3E}">
        <p14:creationId xmlns:p14="http://schemas.microsoft.com/office/powerpoint/2010/main" val="11555764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631C6-F2D2-46FC-81AC-0399253066A2}"/>
              </a:ext>
            </a:extLst>
          </p:cNvPr>
          <p:cNvSpPr>
            <a:spLocks noGrp="1"/>
          </p:cNvSpPr>
          <p:nvPr>
            <p:ph type="title"/>
          </p:nvPr>
        </p:nvSpPr>
        <p:spPr>
          <a:xfrm>
            <a:off x="114300" y="1"/>
            <a:ext cx="12077699" cy="1300162"/>
          </a:xfrm>
        </p:spPr>
        <p:txBody>
          <a:bodyPr>
            <a:normAutofit/>
          </a:bodyPr>
          <a:lstStyle/>
          <a:p>
            <a:r>
              <a:rPr lang="en-US" sz="3600" b="1" dirty="0">
                <a:solidFill>
                  <a:srgbClr val="FF0000"/>
                </a:solidFill>
                <a:latin typeface="Times New Roman" pitchFamily="18" charset="0"/>
                <a:ea typeface="+mn-ea"/>
                <a:cs typeface="Times New Roman" pitchFamily="18" charset="0"/>
              </a:rPr>
              <a:t>BETA ADRENERGIC BLOCKERS (SYMPATHOLYTICS)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FC549FE-3870-4877-8006-4554028AD89F}"/>
              </a:ext>
            </a:extLst>
          </p:cNvPr>
          <p:cNvSpPr>
            <a:spLocks noGrp="1"/>
          </p:cNvSpPr>
          <p:nvPr>
            <p:ph idx="1"/>
          </p:nvPr>
        </p:nvSpPr>
        <p:spPr>
          <a:xfrm>
            <a:off x="300039" y="1228724"/>
            <a:ext cx="11744324" cy="5514975"/>
          </a:xfrm>
        </p:spPr>
        <p:txBody>
          <a:bodyPr>
            <a:normAutofit/>
          </a:bodyPr>
          <a:lstStyle/>
          <a:p>
            <a:pPr marL="0" indent="0">
              <a:buNone/>
            </a:pPr>
            <a:r>
              <a:rPr lang="en-US" sz="3200" b="1" dirty="0" smtClean="0">
                <a:solidFill>
                  <a:srgbClr val="00B050"/>
                </a:solidFill>
                <a:latin typeface="Times New Roman" pitchFamily="18" charset="0"/>
                <a:cs typeface="Times New Roman" pitchFamily="18" charset="0"/>
              </a:rPr>
              <a:t>		</a:t>
            </a:r>
            <a:r>
              <a:rPr lang="en-US" sz="3200" b="1" dirty="0" err="1" smtClean="0">
                <a:solidFill>
                  <a:srgbClr val="00B050"/>
                </a:solidFill>
                <a:latin typeface="Times New Roman" pitchFamily="18" charset="0"/>
                <a:cs typeface="Times New Roman" pitchFamily="18" charset="0"/>
              </a:rPr>
              <a:t>Cardioselective</a:t>
            </a:r>
            <a:r>
              <a:rPr lang="en-US" sz="3200" dirty="0">
                <a:solidFill>
                  <a:srgbClr val="7030A0"/>
                </a:solidFill>
                <a:latin typeface="Times New Roman" pitchFamily="18" charset="0"/>
                <a:cs typeface="Times New Roman" pitchFamily="18" charset="0"/>
              </a:rPr>
              <a:t>: Beta1 </a:t>
            </a:r>
          </a:p>
          <a:p>
            <a:r>
              <a:rPr lang="en-US" sz="3200" dirty="0">
                <a:solidFill>
                  <a:srgbClr val="7030A0"/>
                </a:solidFill>
                <a:latin typeface="Times New Roman" pitchFamily="18" charset="0"/>
                <a:cs typeface="Times New Roman" pitchFamily="18" charset="0"/>
              </a:rPr>
              <a:t> Metoprolol (Lopressor) </a:t>
            </a:r>
          </a:p>
          <a:p>
            <a:r>
              <a:rPr lang="en-US" sz="3200" dirty="0">
                <a:solidFill>
                  <a:srgbClr val="7030A0"/>
                </a:solidFill>
                <a:latin typeface="Times New Roman" pitchFamily="18" charset="0"/>
                <a:cs typeface="Times New Roman" pitchFamily="18" charset="0"/>
              </a:rPr>
              <a:t> Atenolol (Tenormin) </a:t>
            </a:r>
          </a:p>
          <a:p>
            <a:r>
              <a:rPr lang="en-US" sz="3200" dirty="0">
                <a:solidFill>
                  <a:srgbClr val="7030A0"/>
                </a:solidFill>
                <a:latin typeface="Times New Roman" pitchFamily="18" charset="0"/>
                <a:cs typeface="Times New Roman" pitchFamily="18" charset="0"/>
              </a:rPr>
              <a:t>Metoprolol succinate (Toprol XL) </a:t>
            </a:r>
          </a:p>
          <a:p>
            <a:r>
              <a:rPr lang="en-US" sz="3200" dirty="0">
                <a:solidFill>
                  <a:srgbClr val="7030A0"/>
                </a:solidFill>
                <a:latin typeface="Times New Roman" pitchFamily="18" charset="0"/>
                <a:cs typeface="Times New Roman" pitchFamily="18" charset="0"/>
              </a:rPr>
              <a:t> Esmolol HCL (Brevibloc)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Nonselective</a:t>
            </a:r>
            <a:r>
              <a:rPr lang="en-US" sz="3200" b="1" dirty="0">
                <a:solidFill>
                  <a:srgbClr val="00B05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(Beta1 and Beta2) </a:t>
            </a:r>
          </a:p>
          <a:p>
            <a:r>
              <a:rPr lang="en-US" sz="3200" b="1" dirty="0">
                <a:solidFill>
                  <a:srgbClr val="7030A0"/>
                </a:solidFill>
                <a:latin typeface="Times New Roman" pitchFamily="18" charset="0"/>
                <a:cs typeface="Times New Roman" pitchFamily="18" charset="0"/>
              </a:rPr>
              <a:t>Propranolol (Inderal) </a:t>
            </a:r>
          </a:p>
          <a:p>
            <a:r>
              <a:rPr lang="en-US" sz="3200" dirty="0">
                <a:solidFill>
                  <a:srgbClr val="7030A0"/>
                </a:solidFill>
                <a:latin typeface="Times New Roman" pitchFamily="18" charset="0"/>
                <a:cs typeface="Times New Roman" pitchFamily="18" charset="0"/>
              </a:rPr>
              <a:t> Nadolol (Corgard) </a:t>
            </a:r>
          </a:p>
          <a:p>
            <a:r>
              <a:rPr lang="en-US" sz="3200" b="1" dirty="0">
                <a:solidFill>
                  <a:srgbClr val="7030A0"/>
                </a:solidFill>
                <a:latin typeface="Times New Roman" pitchFamily="18" charset="0"/>
                <a:cs typeface="Times New Roman" pitchFamily="18" charset="0"/>
              </a:rPr>
              <a:t>Labetalol (Normodyne)</a:t>
            </a:r>
          </a:p>
        </p:txBody>
      </p:sp>
    </p:spTree>
    <p:extLst>
      <p:ext uri="{BB962C8B-B14F-4D97-AF65-F5344CB8AC3E}">
        <p14:creationId xmlns:p14="http://schemas.microsoft.com/office/powerpoint/2010/main" val="37925873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B639F-3657-4564-B7CB-F0CC03732959}"/>
              </a:ext>
            </a:extLst>
          </p:cNvPr>
          <p:cNvSpPr>
            <a:spLocks noGrp="1"/>
          </p:cNvSpPr>
          <p:nvPr>
            <p:ph type="title"/>
          </p:nvPr>
        </p:nvSpPr>
        <p:spPr>
          <a:xfrm>
            <a:off x="171450" y="100013"/>
            <a:ext cx="11182350" cy="928687"/>
          </a:xfrm>
        </p:spPr>
        <p:txBody>
          <a:bodyPr>
            <a:normAutofit/>
          </a:bodyPr>
          <a:lstStyle/>
          <a:p>
            <a:r>
              <a:rPr lang="en-US" sz="4800" b="1" dirty="0">
                <a:solidFill>
                  <a:srgbClr val="FF0000"/>
                </a:solidFill>
                <a:latin typeface="Times New Roman" pitchFamily="18" charset="0"/>
                <a:cs typeface="Times New Roman" pitchFamily="18" charset="0"/>
              </a:rPr>
              <a:t>Enzyme induction or inhibition</a:t>
            </a:r>
          </a:p>
        </p:txBody>
      </p:sp>
      <p:sp>
        <p:nvSpPr>
          <p:cNvPr id="3" name="Content Placeholder 2">
            <a:extLst>
              <a:ext uri="{FF2B5EF4-FFF2-40B4-BE49-F238E27FC236}">
                <a16:creationId xmlns="" xmlns:a16="http://schemas.microsoft.com/office/drawing/2014/main" id="{3049C7A9-1C15-46DE-A68C-E386A26BA50E}"/>
              </a:ext>
            </a:extLst>
          </p:cNvPr>
          <p:cNvSpPr>
            <a:spLocks noGrp="1"/>
          </p:cNvSpPr>
          <p:nvPr>
            <p:ph idx="1"/>
          </p:nvPr>
        </p:nvSpPr>
        <p:spPr>
          <a:xfrm>
            <a:off x="114300" y="1825624"/>
            <a:ext cx="12077700" cy="4875213"/>
          </a:xfrm>
        </p:spPr>
        <p:txBody>
          <a:bodyPr>
            <a:normAutofit/>
          </a:bodyPr>
          <a:lstStyle/>
          <a:p>
            <a:r>
              <a:rPr lang="en-US" dirty="0"/>
              <a:t> </a:t>
            </a:r>
            <a:r>
              <a:rPr lang="en-US" sz="3200" dirty="0">
                <a:solidFill>
                  <a:srgbClr val="7030A0"/>
                </a:solidFill>
                <a:latin typeface="Times New Roman" pitchFamily="18" charset="0"/>
                <a:cs typeface="Times New Roman" pitchFamily="18" charset="0"/>
              </a:rPr>
              <a:t>enzyme induction this is a situation whereby the re is an increase in amount and activity of the liver microsomal enzymes usually due to exposure to certain substances such as drugs and endogenous substances.</a:t>
            </a:r>
          </a:p>
          <a:p>
            <a:r>
              <a:rPr lang="en-US" sz="3200" dirty="0">
                <a:solidFill>
                  <a:srgbClr val="7030A0"/>
                </a:solidFill>
                <a:latin typeface="Times New Roman" pitchFamily="18" charset="0"/>
                <a:cs typeface="Times New Roman" pitchFamily="18" charset="0"/>
              </a:rPr>
              <a:t>A drug may induce its own metabolism</a:t>
            </a:r>
          </a:p>
          <a:p>
            <a:pPr marL="0" indent="0">
              <a:buNone/>
            </a:pPr>
            <a:r>
              <a:rPr lang="en-US" sz="3200" b="1" dirty="0">
                <a:solidFill>
                  <a:srgbClr val="7030A0"/>
                </a:solidFill>
                <a:latin typeface="Times New Roman" pitchFamily="18" charset="0"/>
                <a:cs typeface="Times New Roman" pitchFamily="18" charset="0"/>
              </a:rPr>
              <a:t> pharmacological Importance of enzyme induction</a:t>
            </a:r>
          </a:p>
          <a:p>
            <a:pPr marL="514350" indent="-514350">
              <a:buFont typeface="+mj-lt"/>
              <a:buAutoNum type="arabicPeriod"/>
            </a:pPr>
            <a:r>
              <a:rPr lang="en-US" sz="3200" dirty="0">
                <a:solidFill>
                  <a:srgbClr val="7030A0"/>
                </a:solidFill>
                <a:latin typeface="Times New Roman" pitchFamily="18" charset="0"/>
                <a:cs typeface="Times New Roman" pitchFamily="18" charset="0"/>
              </a:rPr>
              <a:t>Drug interaction may occur.</a:t>
            </a:r>
          </a:p>
          <a:p>
            <a:pPr marL="514350" indent="-514350">
              <a:buFont typeface="+mj-lt"/>
              <a:buAutoNum type="arabicPeriod"/>
            </a:pPr>
            <a:r>
              <a:rPr lang="en-US" sz="3200" dirty="0">
                <a:solidFill>
                  <a:srgbClr val="7030A0"/>
                </a:solidFill>
                <a:latin typeface="Times New Roman" pitchFamily="18" charset="0"/>
                <a:cs typeface="Times New Roman" pitchFamily="18" charset="0"/>
              </a:rPr>
              <a:t>Disease may result .</a:t>
            </a:r>
          </a:p>
          <a:p>
            <a:pPr marL="514350" indent="-514350">
              <a:buFont typeface="+mj-lt"/>
              <a:buAutoNum type="arabicPeriod"/>
            </a:pPr>
            <a:r>
              <a:rPr lang="en-US" sz="3200" dirty="0">
                <a:solidFill>
                  <a:srgbClr val="7030A0"/>
                </a:solidFill>
                <a:latin typeface="Times New Roman" pitchFamily="18" charset="0"/>
                <a:cs typeface="Times New Roman" pitchFamily="18" charset="0"/>
              </a:rPr>
              <a:t>Tolerance (metabolic) to the drug.</a:t>
            </a:r>
          </a:p>
        </p:txBody>
      </p:sp>
    </p:spTree>
    <p:extLst>
      <p:ext uri="{BB962C8B-B14F-4D97-AF65-F5344CB8AC3E}">
        <p14:creationId xmlns:p14="http://schemas.microsoft.com/office/powerpoint/2010/main" val="3444451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8B336-20F1-409C-A8AE-3B7D7CDB8182}"/>
              </a:ext>
            </a:extLst>
          </p:cNvPr>
          <p:cNvSpPr>
            <a:spLocks noGrp="1"/>
          </p:cNvSpPr>
          <p:nvPr>
            <p:ph type="title"/>
          </p:nvPr>
        </p:nvSpPr>
        <p:spPr>
          <a:xfrm>
            <a:off x="214313" y="1"/>
            <a:ext cx="11139487" cy="1071562"/>
          </a:xfrm>
        </p:spPr>
        <p:txBody>
          <a:bodyPr>
            <a:normAutofit/>
          </a:bodyPr>
          <a:lstStyle/>
          <a:p>
            <a:r>
              <a:rPr lang="en-US" b="1" dirty="0">
                <a:solidFill>
                  <a:srgbClr val="FF0000"/>
                </a:solidFill>
                <a:latin typeface="Times New Roman" pitchFamily="18" charset="0"/>
                <a:ea typeface="+mn-ea"/>
                <a:cs typeface="Times New Roman" pitchFamily="18" charset="0"/>
              </a:rPr>
              <a:t>Expected Pharmacological Action</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A5C75A8-5D62-4D3E-9F99-180B5BFDDAAD}"/>
              </a:ext>
            </a:extLst>
          </p:cNvPr>
          <p:cNvSpPr>
            <a:spLocks noGrp="1"/>
          </p:cNvSpPr>
          <p:nvPr>
            <p:ph idx="1"/>
          </p:nvPr>
        </p:nvSpPr>
        <p:spPr>
          <a:xfrm>
            <a:off x="185738" y="1185862"/>
            <a:ext cx="11872912" cy="5672137"/>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They block  beta-  adrenergic receptors in  the myocardium and in the electrical conduction system of the heart. </a:t>
            </a:r>
          </a:p>
          <a:p>
            <a:pPr>
              <a:buFont typeface="Wingdings" pitchFamily="2" charset="2"/>
              <a:buChar char="v"/>
            </a:pPr>
            <a:r>
              <a:rPr lang="en-US" sz="3200" dirty="0">
                <a:solidFill>
                  <a:srgbClr val="7030A0"/>
                </a:solidFill>
                <a:latin typeface="Times New Roman" pitchFamily="18" charset="0"/>
                <a:cs typeface="Times New Roman" pitchFamily="18" charset="0"/>
              </a:rPr>
              <a:t>Decreased heart rate </a:t>
            </a:r>
          </a:p>
          <a:p>
            <a:pPr>
              <a:buFont typeface="Wingdings" pitchFamily="2" charset="2"/>
              <a:buChar char="v"/>
            </a:pPr>
            <a:r>
              <a:rPr lang="en-US" sz="3200" dirty="0">
                <a:solidFill>
                  <a:srgbClr val="7030A0"/>
                </a:solidFill>
                <a:latin typeface="Times New Roman" pitchFamily="18" charset="0"/>
                <a:cs typeface="Times New Roman" pitchFamily="18" charset="0"/>
              </a:rPr>
              <a:t>Decreased myocardial contractility </a:t>
            </a:r>
          </a:p>
          <a:p>
            <a:pPr>
              <a:buFont typeface="Wingdings" pitchFamily="2" charset="2"/>
              <a:buChar char="v"/>
            </a:pPr>
            <a:r>
              <a:rPr lang="en-US" sz="3200" dirty="0">
                <a:solidFill>
                  <a:srgbClr val="7030A0"/>
                </a:solidFill>
                <a:latin typeface="Times New Roman" pitchFamily="18" charset="0"/>
                <a:cs typeface="Times New Roman" pitchFamily="18" charset="0"/>
              </a:rPr>
              <a:t>Decreased rate of conduction through the AV node </a:t>
            </a:r>
          </a:p>
          <a:p>
            <a:pPr mar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 </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hypertension , Angina, arrhythmias, heart failure and myocardial infarction. </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Other uses may include</a:t>
            </a:r>
            <a:r>
              <a:rPr lang="en-US" sz="3200" dirty="0">
                <a:solidFill>
                  <a:srgbClr val="7030A0"/>
                </a:solidFill>
                <a:latin typeface="Times New Roman" pitchFamily="18" charset="0"/>
                <a:cs typeface="Times New Roman" pitchFamily="18" charset="0"/>
              </a:rPr>
              <a:t>:  Treatment of hyperthyroidism, migraine headache, pheochromocytoma, and glaucoma</a:t>
            </a:r>
          </a:p>
        </p:txBody>
      </p:sp>
    </p:spTree>
    <p:extLst>
      <p:ext uri="{BB962C8B-B14F-4D97-AF65-F5344CB8AC3E}">
        <p14:creationId xmlns:p14="http://schemas.microsoft.com/office/powerpoint/2010/main" val="37017878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F1A7D-4F6A-49CD-976F-EF8BF433B067}"/>
              </a:ext>
            </a:extLst>
          </p:cNvPr>
          <p:cNvSpPr>
            <a:spLocks noGrp="1"/>
          </p:cNvSpPr>
          <p:nvPr>
            <p:ph type="title"/>
          </p:nvPr>
        </p:nvSpPr>
        <p:spPr>
          <a:xfrm>
            <a:off x="171450" y="1"/>
            <a:ext cx="11182350" cy="985837"/>
          </a:xfrm>
        </p:spPr>
        <p:txBody>
          <a:bodyPr>
            <a:normAutofit fontScale="90000"/>
          </a:bodyPr>
          <a:lstStyle/>
          <a:p>
            <a:r>
              <a:rPr lang="en-US" dirty="0"/>
              <a:t>                                                                                             </a:t>
            </a:r>
            <a:r>
              <a:rPr lang="en-US" sz="4900" b="1" dirty="0">
                <a:solidFill>
                  <a:srgbClr val="FF0000"/>
                </a:solidFill>
                <a:latin typeface="Times New Roman" pitchFamily="18" charset="0"/>
                <a:cs typeface="Times New Roman" pitchFamily="18" charset="0"/>
              </a:rPr>
              <a:t>A</a:t>
            </a:r>
            <a:r>
              <a:rPr lang="en-US" sz="4900" b="1" dirty="0" smtClean="0">
                <a:solidFill>
                  <a:srgbClr val="FF0000"/>
                </a:solidFill>
                <a:latin typeface="Times New Roman" pitchFamily="18" charset="0"/>
                <a:cs typeface="Times New Roman" pitchFamily="18" charset="0"/>
              </a:rPr>
              <a:t>dverse </a:t>
            </a:r>
            <a:r>
              <a:rPr lang="en-US" sz="4900" b="1" dirty="0">
                <a:solidFill>
                  <a:srgbClr val="FF0000"/>
                </a:solidFill>
                <a:latin typeface="Times New Roman" pitchFamily="18" charset="0"/>
                <a:cs typeface="Times New Roman" pitchFamily="18" charset="0"/>
              </a:rPr>
              <a:t>effects</a:t>
            </a:r>
            <a:endParaRPr lang="en-US" sz="4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C9BE478-87D0-4C3C-A4D3-C44CA4F6EF09}"/>
              </a:ext>
            </a:extLst>
          </p:cNvPr>
          <p:cNvSpPr>
            <a:spLocks noGrp="1"/>
          </p:cNvSpPr>
          <p:nvPr>
            <p:ph idx="1"/>
          </p:nvPr>
        </p:nvSpPr>
        <p:spPr>
          <a:xfrm>
            <a:off x="171450" y="1228725"/>
            <a:ext cx="11901488" cy="5500688"/>
          </a:xfrm>
        </p:spPr>
        <p:txBody>
          <a:bodyPr>
            <a:noAutofit/>
          </a:bodyPr>
          <a:lstStyle/>
          <a:p>
            <a:r>
              <a:rPr lang="en-US" sz="3200" dirty="0">
                <a:solidFill>
                  <a:srgbClr val="7030A0"/>
                </a:solidFill>
                <a:latin typeface="Times New Roman" pitchFamily="18" charset="0"/>
                <a:cs typeface="Times New Roman" pitchFamily="18" charset="0"/>
              </a:rPr>
              <a:t>Bradycardia, fatigue, dizziness, nightmares, depression, memory loss, hallucination, impotence, cold extremities, elevated serum cholesterol.</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Contraindication </a:t>
            </a:r>
            <a:endParaRPr lang="en-US" sz="3200" b="1" dirty="0">
              <a:solidFill>
                <a:srgbClr val="00B05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       severe hypotension, bradycardia, congestive heart failure, asthma,          diabetics, critically abnormal lipid profile</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Consideration</a:t>
            </a:r>
            <a:endParaRPr lang="en-US" sz="3200" b="1" dirty="0">
              <a:solidFill>
                <a:srgbClr val="00B05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Explain the rationale of therapy and importance of taking drugs as prescribed.</a:t>
            </a:r>
          </a:p>
          <a:p>
            <a:r>
              <a:rPr lang="en-US" sz="3200" dirty="0">
                <a:solidFill>
                  <a:srgbClr val="7030A0"/>
                </a:solidFill>
                <a:latin typeface="Times New Roman" pitchFamily="18" charset="0"/>
                <a:cs typeface="Times New Roman" pitchFamily="18" charset="0"/>
              </a:rPr>
              <a:t>Patient should not discontinue drugs abruptly because it can cause MI or angina</a:t>
            </a:r>
          </a:p>
        </p:txBody>
      </p:sp>
    </p:spTree>
    <p:extLst>
      <p:ext uri="{BB962C8B-B14F-4D97-AF65-F5344CB8AC3E}">
        <p14:creationId xmlns:p14="http://schemas.microsoft.com/office/powerpoint/2010/main" val="14322403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387250-B802-496B-9C0E-D1A49ECE0579}"/>
              </a:ext>
            </a:extLst>
          </p:cNvPr>
          <p:cNvSpPr>
            <a:spLocks noGrp="1"/>
          </p:cNvSpPr>
          <p:nvPr>
            <p:ph type="title"/>
          </p:nvPr>
        </p:nvSpPr>
        <p:spPr>
          <a:xfrm>
            <a:off x="128588" y="1"/>
            <a:ext cx="11225212" cy="1143000"/>
          </a:xfrm>
        </p:spPr>
        <p:txBody>
          <a:bodyPr/>
          <a:lstStyle/>
          <a:p>
            <a:r>
              <a:rPr lang="en-US" b="1" dirty="0">
                <a:solidFill>
                  <a:srgbClr val="FF0000"/>
                </a:solidFill>
                <a:latin typeface="Times New Roman" pitchFamily="18" charset="0"/>
                <a:cs typeface="Times New Roman" pitchFamily="18" charset="0"/>
              </a:rPr>
              <a:t>Consideration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3AB8209-0E2F-4F55-A476-D4323BFAED43}"/>
              </a:ext>
            </a:extLst>
          </p:cNvPr>
          <p:cNvSpPr>
            <a:spLocks noGrp="1"/>
          </p:cNvSpPr>
          <p:nvPr>
            <p:ph idx="1"/>
          </p:nvPr>
        </p:nvSpPr>
        <p:spPr>
          <a:xfrm>
            <a:off x="171449" y="900113"/>
            <a:ext cx="11915775" cy="5957887"/>
          </a:xfrm>
        </p:spPr>
        <p:txBody>
          <a:bodyPr>
            <a:normAutofit lnSpcReduction="10000"/>
          </a:bodyPr>
          <a:lstStyle/>
          <a:p>
            <a:pPr>
              <a:buFont typeface="Wingdings" pitchFamily="2" charset="2"/>
              <a:buChar char="v"/>
            </a:pPr>
            <a:r>
              <a:rPr lang="en-US" sz="3200" dirty="0">
                <a:solidFill>
                  <a:srgbClr val="7030A0"/>
                </a:solidFill>
                <a:latin typeface="Times New Roman" pitchFamily="18" charset="0"/>
                <a:cs typeface="Times New Roman" pitchFamily="18" charset="0"/>
              </a:rPr>
              <a:t>Advise clients to avoid sudden changes in position to prevent occurrence of orthostatic hypotension </a:t>
            </a:r>
          </a:p>
          <a:p>
            <a:pPr>
              <a:buFont typeface="Wingdings" pitchFamily="2" charset="2"/>
              <a:buChar char="v"/>
            </a:pPr>
            <a:r>
              <a:rPr lang="en-US" sz="3200" dirty="0">
                <a:solidFill>
                  <a:srgbClr val="7030A0"/>
                </a:solidFill>
                <a:latin typeface="Times New Roman" pitchFamily="18" charset="0"/>
                <a:cs typeface="Times New Roman" pitchFamily="18" charset="0"/>
              </a:rPr>
              <a:t>Administer medications orally, usually once or twice a day. </a:t>
            </a:r>
          </a:p>
          <a:p>
            <a:pPr>
              <a:buFont typeface="Wingdings" pitchFamily="2" charset="2"/>
              <a:buChar char="v"/>
            </a:pPr>
            <a:r>
              <a:rPr lang="en-US" sz="3200" dirty="0">
                <a:solidFill>
                  <a:srgbClr val="7030A0"/>
                </a:solidFill>
                <a:latin typeface="Times New Roman" pitchFamily="18" charset="0"/>
                <a:cs typeface="Times New Roman" pitchFamily="18" charset="0"/>
              </a:rPr>
              <a:t> Administer the following medications by IV route: atenolol, metoprolol, labetalol, propranolol.</a:t>
            </a:r>
          </a:p>
          <a:p>
            <a:pPr>
              <a:buFont typeface="Wingdings" pitchFamily="2" charset="2"/>
              <a:buChar char="v"/>
            </a:pPr>
            <a:r>
              <a:rPr lang="en-US" sz="3200" dirty="0">
                <a:solidFill>
                  <a:srgbClr val="7030A0"/>
                </a:solidFill>
                <a:latin typeface="Times New Roman" pitchFamily="18" charset="0"/>
                <a:cs typeface="Times New Roman" pitchFamily="18" charset="0"/>
              </a:rPr>
              <a:t> Teach clients to self monitor heart rate and blood pressure at home on a daily basis.</a:t>
            </a:r>
          </a:p>
          <a:p>
            <a:pPr>
              <a:buFont typeface="Wingdings" pitchFamily="2" charset="2"/>
              <a:buChar char="v"/>
            </a:pPr>
            <a:r>
              <a:rPr lang="en-US" sz="3200" dirty="0">
                <a:solidFill>
                  <a:srgbClr val="7030A0"/>
                </a:solidFill>
                <a:latin typeface="Times New Roman" pitchFamily="18" charset="0"/>
                <a:cs typeface="Times New Roman" pitchFamily="18" charset="0"/>
              </a:rPr>
              <a:t>Monitor weight &amp; signs of hypovolemic shock especially in diabetic patients.</a:t>
            </a:r>
          </a:p>
          <a:p>
            <a:pPr>
              <a:buFont typeface="Wingdings" pitchFamily="2" charset="2"/>
              <a:buChar char="v"/>
            </a:pPr>
            <a:r>
              <a:rPr lang="en-US" sz="3200" dirty="0">
                <a:solidFill>
                  <a:srgbClr val="7030A0"/>
                </a:solidFill>
                <a:latin typeface="Times New Roman" pitchFamily="18" charset="0"/>
                <a:cs typeface="Times New Roman" pitchFamily="18" charset="0"/>
              </a:rPr>
              <a:t>Glucagon is prescribed to reverse signs of overdose.</a:t>
            </a:r>
          </a:p>
          <a:p>
            <a:pPr>
              <a:buFont typeface="Wingdings" pitchFamily="2" charset="2"/>
              <a:buChar char="v"/>
            </a:pPr>
            <a:r>
              <a:rPr lang="en-US" sz="3200" dirty="0">
                <a:solidFill>
                  <a:srgbClr val="7030A0"/>
                </a:solidFill>
                <a:latin typeface="Times New Roman" pitchFamily="18" charset="0"/>
                <a:cs typeface="Times New Roman" pitchFamily="18" charset="0"/>
              </a:rPr>
              <a:t>Dose are lowered in geriatrics due to delayed metabolism and enhanced side effects.</a:t>
            </a:r>
          </a:p>
          <a:p>
            <a:endParaRPr lang="en-US" dirty="0"/>
          </a:p>
        </p:txBody>
      </p:sp>
    </p:spTree>
    <p:extLst>
      <p:ext uri="{BB962C8B-B14F-4D97-AF65-F5344CB8AC3E}">
        <p14:creationId xmlns:p14="http://schemas.microsoft.com/office/powerpoint/2010/main" val="6045404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69281-267F-4167-992D-5D408C2B91ED}"/>
              </a:ext>
            </a:extLst>
          </p:cNvPr>
          <p:cNvSpPr>
            <a:spLocks noGrp="1"/>
          </p:cNvSpPr>
          <p:nvPr>
            <p:ph type="title"/>
          </p:nvPr>
        </p:nvSpPr>
        <p:spPr>
          <a:xfrm>
            <a:off x="0" y="-485775"/>
            <a:ext cx="12192000" cy="1343025"/>
          </a:xfrm>
        </p:spPr>
        <p:txBody>
          <a:bodyPr>
            <a:normAutofit/>
          </a:bodyPr>
          <a:lstStyle/>
          <a:p>
            <a:r>
              <a:rPr lang="en-US" sz="5400" b="1" dirty="0">
                <a:solidFill>
                  <a:srgbClr val="FF0000"/>
                </a:solidFill>
                <a:latin typeface="Times New Roman" pitchFamily="18" charset="0"/>
                <a:cs typeface="Times New Roman" pitchFamily="18" charset="0"/>
              </a:rPr>
              <a:t>Medications for Hypertensive Crisis</a:t>
            </a:r>
          </a:p>
        </p:txBody>
      </p:sp>
      <p:sp>
        <p:nvSpPr>
          <p:cNvPr id="3" name="Content Placeholder 2">
            <a:extLst>
              <a:ext uri="{FF2B5EF4-FFF2-40B4-BE49-F238E27FC236}">
                <a16:creationId xmlns="" xmlns:a16="http://schemas.microsoft.com/office/drawing/2014/main" id="{68365B64-F227-4EFD-ABEB-CA00C332ED30}"/>
              </a:ext>
            </a:extLst>
          </p:cNvPr>
          <p:cNvSpPr>
            <a:spLocks noGrp="1"/>
          </p:cNvSpPr>
          <p:nvPr>
            <p:ph idx="1"/>
          </p:nvPr>
        </p:nvSpPr>
        <p:spPr>
          <a:xfrm>
            <a:off x="157163" y="871538"/>
            <a:ext cx="12034837" cy="5986462"/>
          </a:xfrm>
        </p:spPr>
        <p:txBody>
          <a:bodyPr>
            <a:normAutofit/>
          </a:bodyPr>
          <a:lstStyle/>
          <a:p>
            <a:pPr marL="0" lvl="0" indent="0">
              <a:buNone/>
            </a:pPr>
            <a:r>
              <a:rPr lang="en-US" sz="3200" b="1" dirty="0" err="1">
                <a:solidFill>
                  <a:srgbClr val="7030A0"/>
                </a:solidFill>
                <a:latin typeface="Times New Roman" pitchFamily="18" charset="0"/>
                <a:cs typeface="Times New Roman" pitchFamily="18" charset="0"/>
              </a:rPr>
              <a:t>N</a:t>
            </a:r>
            <a:r>
              <a:rPr lang="en-US" sz="3200" b="1" dirty="0" err="1" smtClean="0">
                <a:solidFill>
                  <a:srgbClr val="7030A0"/>
                </a:solidFill>
                <a:latin typeface="Times New Roman" pitchFamily="18" charset="0"/>
                <a:cs typeface="Times New Roman" pitchFamily="18" charset="0"/>
              </a:rPr>
              <a:t>itroprusside</a:t>
            </a:r>
            <a:r>
              <a:rPr lang="en-US" sz="3200" b="1"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sodium (Nitropress) </a:t>
            </a:r>
          </a:p>
          <a:p>
            <a:pPr marL="0" lv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Other </a:t>
            </a:r>
            <a:r>
              <a:rPr lang="en-US" sz="3200" b="1" dirty="0">
                <a:solidFill>
                  <a:srgbClr val="00B050"/>
                </a:solidFill>
                <a:latin typeface="Times New Roman" pitchFamily="18" charset="0"/>
                <a:cs typeface="Times New Roman" pitchFamily="18" charset="0"/>
              </a:rPr>
              <a:t>Medications</a:t>
            </a:r>
            <a:r>
              <a:rPr lang="en-US" sz="3200" dirty="0">
                <a:solidFill>
                  <a:srgbClr val="7030A0"/>
                </a:solidFill>
                <a:latin typeface="Times New Roman" pitchFamily="18" charset="0"/>
                <a:cs typeface="Times New Roman" pitchFamily="18" charset="0"/>
              </a:rPr>
              <a:t>: </a:t>
            </a:r>
          </a:p>
          <a:p>
            <a:pPr lvl="0">
              <a:buFont typeface="Wingdings" pitchFamily="2" charset="2"/>
              <a:buChar char="v"/>
            </a:pPr>
            <a:r>
              <a:rPr lang="en-US" sz="3200" dirty="0">
                <a:solidFill>
                  <a:srgbClr val="7030A0"/>
                </a:solidFill>
                <a:latin typeface="Times New Roman" pitchFamily="18" charset="0"/>
                <a:cs typeface="Times New Roman" pitchFamily="18" charset="0"/>
              </a:rPr>
              <a:t> Nitroglycerin (Nitrostat IV) </a:t>
            </a:r>
          </a:p>
          <a:p>
            <a:pPr lvl="0">
              <a:buFont typeface="Wingdings" pitchFamily="2" charset="2"/>
              <a:buChar char="v"/>
            </a:pPr>
            <a:r>
              <a:rPr lang="en-US" sz="3200" dirty="0">
                <a:solidFill>
                  <a:srgbClr val="7030A0"/>
                </a:solidFill>
                <a:latin typeface="Times New Roman" pitchFamily="18" charset="0"/>
                <a:cs typeface="Times New Roman" pitchFamily="18" charset="0"/>
              </a:rPr>
              <a:t> Nicardipine (Cardene) </a:t>
            </a:r>
          </a:p>
          <a:p>
            <a:pPr lvl="0">
              <a:buFont typeface="Wingdings" pitchFamily="2" charset="2"/>
              <a:buChar char="v"/>
            </a:pPr>
            <a:r>
              <a:rPr lang="en-US" sz="3200" dirty="0">
                <a:solidFill>
                  <a:srgbClr val="7030A0"/>
                </a:solidFill>
                <a:latin typeface="Times New Roman" pitchFamily="18" charset="0"/>
                <a:cs typeface="Times New Roman" pitchFamily="18" charset="0"/>
              </a:rPr>
              <a:t> Clevidipine (Cleviprex) </a:t>
            </a:r>
          </a:p>
          <a:p>
            <a:pPr lvl="0">
              <a:buFont typeface="Wingdings" pitchFamily="2" charset="2"/>
              <a:buChar char="v"/>
            </a:pPr>
            <a:r>
              <a:rPr lang="en-US" sz="3200" dirty="0">
                <a:solidFill>
                  <a:srgbClr val="7030A0"/>
                </a:solidFill>
                <a:latin typeface="Times New Roman" pitchFamily="18" charset="0"/>
                <a:cs typeface="Times New Roman" pitchFamily="18" charset="0"/>
              </a:rPr>
              <a:t> Enalaprilat (Vasotec IV) </a:t>
            </a:r>
          </a:p>
          <a:p>
            <a:pPr lvl="0">
              <a:buFont typeface="Wingdings" pitchFamily="2" charset="2"/>
              <a:buChar char="v"/>
            </a:pPr>
            <a:r>
              <a:rPr lang="en-US" sz="3200" dirty="0">
                <a:solidFill>
                  <a:srgbClr val="7030A0"/>
                </a:solidFill>
                <a:latin typeface="Times New Roman" pitchFamily="18" charset="0"/>
                <a:cs typeface="Times New Roman" pitchFamily="18" charset="0"/>
              </a:rPr>
              <a:t>Esmolol HCL (Brevibloc)</a:t>
            </a:r>
          </a:p>
          <a:p>
            <a:pPr marL="0" lvl="0" indent="0">
              <a:buNone/>
            </a:pPr>
            <a:r>
              <a:rPr lang="en-US" sz="3200" b="1" dirty="0">
                <a:solidFill>
                  <a:srgbClr val="00B050"/>
                </a:solidFill>
                <a:latin typeface="Times New Roman" pitchFamily="18" charset="0"/>
                <a:cs typeface="Times New Roman" pitchFamily="18" charset="0"/>
              </a:rPr>
              <a:t>M</a:t>
            </a:r>
            <a:r>
              <a:rPr lang="en-US" sz="3200" b="1" dirty="0" smtClean="0">
                <a:solidFill>
                  <a:srgbClr val="00B050"/>
                </a:solidFill>
                <a:latin typeface="Times New Roman" pitchFamily="18" charset="0"/>
                <a:cs typeface="Times New Roman" pitchFamily="18" charset="0"/>
              </a:rPr>
              <a:t>echanism </a:t>
            </a:r>
            <a:r>
              <a:rPr lang="en-US" sz="3200" b="1" dirty="0">
                <a:solidFill>
                  <a:srgbClr val="00B050"/>
                </a:solidFill>
                <a:latin typeface="Times New Roman" pitchFamily="18" charset="0"/>
                <a:cs typeface="Times New Roman" pitchFamily="18" charset="0"/>
              </a:rPr>
              <a:t>of </a:t>
            </a:r>
            <a:r>
              <a:rPr lang="en-US" sz="3200" b="1" dirty="0" smtClean="0">
                <a:solidFill>
                  <a:srgbClr val="00B050"/>
                </a:solidFill>
                <a:latin typeface="Times New Roman" pitchFamily="18" charset="0"/>
                <a:cs typeface="Times New Roman" pitchFamily="18" charset="0"/>
              </a:rPr>
              <a:t>Action; </a:t>
            </a:r>
            <a:r>
              <a:rPr lang="en-US" sz="3200" dirty="0">
                <a:solidFill>
                  <a:srgbClr val="7030A0"/>
                </a:solidFill>
                <a:latin typeface="Times New Roman" pitchFamily="18" charset="0"/>
                <a:cs typeface="Times New Roman" pitchFamily="18" charset="0"/>
              </a:rPr>
              <a:t>Direct vasodilation of arteries and veins resulting in rapid reduction of blood pressure (decreased preload and afterload) </a:t>
            </a:r>
            <a:endParaRPr lang="en-US" sz="3200" dirty="0" smtClean="0">
              <a:solidFill>
                <a:srgbClr val="7030A0"/>
              </a:solidFill>
              <a:latin typeface="Times New Roman" pitchFamily="18" charset="0"/>
              <a:cs typeface="Times New Roman" pitchFamily="18" charset="0"/>
            </a:endParaRPr>
          </a:p>
          <a:p>
            <a:pPr lvl="0">
              <a:buFont typeface="Wingdings" pitchFamily="2" charset="2"/>
              <a:buChar char="v"/>
            </a:pPr>
            <a:r>
              <a:rPr lang="en-US" sz="3200" dirty="0" smtClean="0">
                <a:solidFill>
                  <a:srgbClr val="7030A0"/>
                </a:solidFill>
                <a:latin typeface="Times New Roman" pitchFamily="18" charset="0"/>
                <a:cs typeface="Times New Roman" pitchFamily="18" charset="0"/>
              </a:rPr>
              <a:t> </a:t>
            </a:r>
            <a:r>
              <a:rPr lang="en-US" sz="3200" b="1" dirty="0">
                <a:solidFill>
                  <a:srgbClr val="00B050"/>
                </a:solidFill>
                <a:latin typeface="Times New Roman" pitchFamily="18" charset="0"/>
                <a:cs typeface="Times New Roman" pitchFamily="18" charset="0"/>
              </a:rPr>
              <a:t>Therapeutic </a:t>
            </a:r>
            <a:r>
              <a:rPr lang="en-US" sz="3200" b="1" dirty="0" smtClean="0">
                <a:solidFill>
                  <a:srgbClr val="00B050"/>
                </a:solidFill>
                <a:latin typeface="Times New Roman" pitchFamily="18" charset="0"/>
                <a:cs typeface="Times New Roman" pitchFamily="18" charset="0"/>
              </a:rPr>
              <a:t>Uses;  </a:t>
            </a:r>
            <a:r>
              <a:rPr lang="en-US" sz="3200" dirty="0">
                <a:solidFill>
                  <a:srgbClr val="7030A0"/>
                </a:solidFill>
                <a:latin typeface="Times New Roman" pitchFamily="18" charset="0"/>
                <a:cs typeface="Times New Roman" pitchFamily="18" charset="0"/>
              </a:rPr>
              <a:t>Hypertensive emergencies</a:t>
            </a:r>
          </a:p>
          <a:p>
            <a:endParaRPr lang="en-US" dirty="0"/>
          </a:p>
        </p:txBody>
      </p:sp>
    </p:spTree>
    <p:extLst>
      <p:ext uri="{BB962C8B-B14F-4D97-AF65-F5344CB8AC3E}">
        <p14:creationId xmlns:p14="http://schemas.microsoft.com/office/powerpoint/2010/main" val="39206944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3DCB2-8FEF-4C24-B0DF-34D796B085FD}"/>
              </a:ext>
            </a:extLst>
          </p:cNvPr>
          <p:cNvSpPr>
            <a:spLocks noGrp="1"/>
          </p:cNvSpPr>
          <p:nvPr>
            <p:ph type="title"/>
          </p:nvPr>
        </p:nvSpPr>
        <p:spPr>
          <a:xfrm>
            <a:off x="0" y="1"/>
            <a:ext cx="11353799" cy="1114424"/>
          </a:xfrm>
        </p:spPr>
        <p:txBody>
          <a:bodyPr>
            <a:normAutofit/>
          </a:bodyPr>
          <a:lstStyle/>
          <a:p>
            <a:r>
              <a:rPr lang="en-US" sz="4800" b="1" dirty="0">
                <a:solidFill>
                  <a:srgbClr val="FF0000"/>
                </a:solidFill>
                <a:latin typeface="Times New Roman" pitchFamily="18" charset="0"/>
                <a:cs typeface="Times New Roman" pitchFamily="18" charset="0"/>
              </a:rPr>
              <a:t>Side </a:t>
            </a:r>
            <a:r>
              <a:rPr lang="en-US" sz="4800" b="1" dirty="0" smtClean="0">
                <a:solidFill>
                  <a:srgbClr val="FF0000"/>
                </a:solidFill>
                <a:latin typeface="Times New Roman" pitchFamily="18" charset="0"/>
                <a:cs typeface="Times New Roman" pitchFamily="18" charset="0"/>
              </a:rPr>
              <a:t>Effects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39011FA-AC61-4C3E-9B30-6AD0771019EC}"/>
              </a:ext>
            </a:extLst>
          </p:cNvPr>
          <p:cNvSpPr>
            <a:spLocks noGrp="1"/>
          </p:cNvSpPr>
          <p:nvPr>
            <p:ph idx="1"/>
          </p:nvPr>
        </p:nvSpPr>
        <p:spPr>
          <a:xfrm>
            <a:off x="142875" y="942975"/>
            <a:ext cx="11872913" cy="5786438"/>
          </a:xfrm>
        </p:spPr>
        <p:txBody>
          <a:bodyPr>
            <a:normAutofit/>
          </a:bodyPr>
          <a:lstStyle/>
          <a:p>
            <a:pPr marL="0" indent="0">
              <a:buNone/>
            </a:pPr>
            <a:endParaRPr lang="en-US" sz="3200"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00B050"/>
                </a:solidFill>
                <a:latin typeface="Times New Roman" pitchFamily="18" charset="0"/>
                <a:cs typeface="Times New Roman" pitchFamily="18" charset="0"/>
              </a:rPr>
              <a:t>Excessive </a:t>
            </a:r>
            <a:r>
              <a:rPr lang="en-US" sz="3200" b="1" dirty="0">
                <a:solidFill>
                  <a:srgbClr val="00B050"/>
                </a:solidFill>
                <a:latin typeface="Times New Roman" pitchFamily="18" charset="0"/>
                <a:cs typeface="Times New Roman" pitchFamily="18" charset="0"/>
              </a:rPr>
              <a:t>hypotension</a:t>
            </a:r>
          </a:p>
          <a:p>
            <a:pPr>
              <a:buFont typeface="Wingdings" pitchFamily="2" charset="2"/>
              <a:buChar char="v"/>
            </a:pPr>
            <a:r>
              <a:rPr lang="en-US" sz="3200" dirty="0">
                <a:solidFill>
                  <a:srgbClr val="7030A0"/>
                </a:solidFill>
                <a:latin typeface="Times New Roman" pitchFamily="18" charset="0"/>
                <a:cs typeface="Times New Roman" pitchFamily="18" charset="0"/>
              </a:rPr>
              <a:t> Administer medication slowly because rapid administration will cause blood pressure to go down rapidly. </a:t>
            </a:r>
            <a:endParaRPr lang="en-US" sz="3200" dirty="0" smtClean="0">
              <a:solidFill>
                <a:srgbClr val="7030A0"/>
              </a:solidFill>
              <a:latin typeface="Times New Roman" pitchFamily="18" charset="0"/>
              <a:cs typeface="Times New Roman" pitchFamily="18" charset="0"/>
            </a:endParaRPr>
          </a:p>
          <a:p>
            <a:pPr>
              <a:buFont typeface="Wingdings" pitchFamily="2" charset="2"/>
              <a:buChar char="v"/>
            </a:pPr>
            <a:r>
              <a:rPr lang="en-US" sz="3200" dirty="0" smtClean="0">
                <a:solidFill>
                  <a:srgbClr val="7030A0"/>
                </a:solidFill>
                <a:latin typeface="Times New Roman" pitchFamily="18" charset="0"/>
                <a:cs typeface="Times New Roman" pitchFamily="18" charset="0"/>
              </a:rPr>
              <a:t>Monitor </a:t>
            </a:r>
            <a:r>
              <a:rPr lang="en-US" sz="3200" dirty="0">
                <a:solidFill>
                  <a:srgbClr val="7030A0"/>
                </a:solidFill>
                <a:latin typeface="Times New Roman" pitchFamily="18" charset="0"/>
                <a:cs typeface="Times New Roman" pitchFamily="18" charset="0"/>
              </a:rPr>
              <a:t>the client’s blood pressure and ECG.</a:t>
            </a:r>
          </a:p>
        </p:txBody>
      </p:sp>
    </p:spTree>
    <p:extLst>
      <p:ext uri="{BB962C8B-B14F-4D97-AF65-F5344CB8AC3E}">
        <p14:creationId xmlns:p14="http://schemas.microsoft.com/office/powerpoint/2010/main" val="23869201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43BF3-7466-4A34-931B-5A4E1E643569}"/>
              </a:ext>
            </a:extLst>
          </p:cNvPr>
          <p:cNvSpPr>
            <a:spLocks noGrp="1"/>
          </p:cNvSpPr>
          <p:nvPr>
            <p:ph type="title"/>
          </p:nvPr>
        </p:nvSpPr>
        <p:spPr>
          <a:xfrm>
            <a:off x="0" y="0"/>
            <a:ext cx="11353800" cy="1200150"/>
          </a:xfrm>
        </p:spPr>
        <p:txBody>
          <a:bodyPr/>
          <a:lstStyle/>
          <a:p>
            <a:r>
              <a:rPr lang="en-US" sz="2600" b="1" dirty="0">
                <a:solidFill>
                  <a:prstClr val="black"/>
                </a:solidFill>
                <a:latin typeface="Calibri" panose="020F0502020204030204"/>
                <a:ea typeface="+mn-ea"/>
                <a:cs typeface="+mn-cs"/>
              </a:rPr>
              <a:t>                                                                                                                                       </a:t>
            </a:r>
            <a:r>
              <a:rPr lang="en-US" b="1" dirty="0" smtClean="0">
                <a:solidFill>
                  <a:srgbClr val="FF0000"/>
                </a:solidFill>
                <a:latin typeface="Times New Roman" pitchFamily="18" charset="0"/>
                <a:ea typeface="+mn-ea"/>
                <a:cs typeface="Times New Roman" pitchFamily="18" charset="0"/>
              </a:rPr>
              <a:t>Interactions</a:t>
            </a:r>
            <a:endParaRPr lang="en-US" sz="7200"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1449056-B6E3-4CD2-AAB3-5D1BFA6AD663}"/>
              </a:ext>
            </a:extLst>
          </p:cNvPr>
          <p:cNvSpPr>
            <a:spLocks noGrp="1"/>
          </p:cNvSpPr>
          <p:nvPr>
            <p:ph idx="1"/>
          </p:nvPr>
        </p:nvSpPr>
        <p:spPr>
          <a:xfrm>
            <a:off x="142875" y="1157288"/>
            <a:ext cx="11930063" cy="5700712"/>
          </a:xfrm>
        </p:spPr>
        <p:txBody>
          <a:bodyPr>
            <a:normAutofit/>
          </a:bodyPr>
          <a:lstStyle/>
          <a:p>
            <a:pPr marL="0" indent="0">
              <a:buNone/>
            </a:pPr>
            <a:r>
              <a:rPr lang="en-US" dirty="0"/>
              <a:t> </a:t>
            </a:r>
          </a:p>
          <a:p>
            <a:pPr marL="0" indent="0">
              <a:buNone/>
            </a:pPr>
            <a:r>
              <a:rPr lang="en-US" dirty="0"/>
              <a:t> </a:t>
            </a:r>
            <a:r>
              <a:rPr lang="en-US" sz="3200" dirty="0">
                <a:solidFill>
                  <a:srgbClr val="7030A0"/>
                </a:solidFill>
                <a:latin typeface="Times New Roman" pitchFamily="18" charset="0"/>
                <a:cs typeface="Times New Roman" pitchFamily="18" charset="0"/>
              </a:rPr>
              <a:t>Nitroprusside should not be administered in the same infusion as any other medication.</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Precautions during  </a:t>
            </a:r>
            <a:r>
              <a:rPr lang="en-US" sz="3200" b="1" dirty="0">
                <a:solidFill>
                  <a:srgbClr val="00B050"/>
                </a:solidFill>
                <a:latin typeface="Times New Roman" pitchFamily="18" charset="0"/>
                <a:cs typeface="Times New Roman" pitchFamily="18" charset="0"/>
              </a:rPr>
              <a:t>Administration </a:t>
            </a:r>
          </a:p>
          <a:p>
            <a:pPr>
              <a:buFont typeface="Wingdings" pitchFamily="2" charset="2"/>
              <a:buChar char="v"/>
            </a:pPr>
            <a:r>
              <a:rPr lang="en-US" sz="3200" dirty="0">
                <a:solidFill>
                  <a:srgbClr val="7030A0"/>
                </a:solidFill>
                <a:latin typeface="Times New Roman" pitchFamily="18" charset="0"/>
                <a:cs typeface="Times New Roman" pitchFamily="18" charset="0"/>
              </a:rPr>
              <a:t> Prepare medication by adding to diluent for IV infusion. </a:t>
            </a:r>
          </a:p>
          <a:p>
            <a:pPr>
              <a:buFont typeface="Wingdings" pitchFamily="2" charset="2"/>
              <a:buChar char="v"/>
            </a:pPr>
            <a:r>
              <a:rPr lang="en-US" sz="3200" dirty="0">
                <a:solidFill>
                  <a:srgbClr val="7030A0"/>
                </a:solidFill>
                <a:latin typeface="Times New Roman" pitchFamily="18" charset="0"/>
                <a:cs typeface="Times New Roman" pitchFamily="18" charset="0"/>
              </a:rPr>
              <a:t> Note color of solution. Solution may be light brown in color. Discard solution of any other color. </a:t>
            </a:r>
          </a:p>
          <a:p>
            <a:pPr>
              <a:buFont typeface="Wingdings" pitchFamily="2" charset="2"/>
              <a:buChar char="v"/>
            </a:pPr>
            <a:r>
              <a:rPr lang="en-US" sz="3200" dirty="0">
                <a:solidFill>
                  <a:srgbClr val="7030A0"/>
                </a:solidFill>
                <a:latin typeface="Times New Roman" pitchFamily="18" charset="0"/>
                <a:cs typeface="Times New Roman" pitchFamily="18" charset="0"/>
              </a:rPr>
              <a:t> Protect IV container and tubing from light. </a:t>
            </a:r>
          </a:p>
          <a:p>
            <a:pPr>
              <a:buFont typeface="Wingdings" pitchFamily="2" charset="2"/>
              <a:buChar char="v"/>
            </a:pPr>
            <a:r>
              <a:rPr lang="en-US" sz="3200" dirty="0">
                <a:solidFill>
                  <a:srgbClr val="7030A0"/>
                </a:solidFill>
                <a:latin typeface="Times New Roman" pitchFamily="18" charset="0"/>
                <a:cs typeface="Times New Roman" pitchFamily="18" charset="0"/>
              </a:rPr>
              <a:t> Discard medication after 24 hr. </a:t>
            </a:r>
          </a:p>
          <a:p>
            <a:pPr>
              <a:buFont typeface="Wingdings" pitchFamily="2" charset="2"/>
              <a:buChar char="v"/>
            </a:pPr>
            <a:r>
              <a:rPr lang="en-US" sz="3200" dirty="0">
                <a:solidFill>
                  <a:srgbClr val="7030A0"/>
                </a:solidFill>
                <a:latin typeface="Times New Roman" pitchFamily="18" charset="0"/>
                <a:cs typeface="Times New Roman" pitchFamily="18" charset="0"/>
              </a:rPr>
              <a:t> Monitor vital signs and ECG continuously</a:t>
            </a:r>
          </a:p>
        </p:txBody>
      </p:sp>
    </p:spTree>
    <p:extLst>
      <p:ext uri="{BB962C8B-B14F-4D97-AF65-F5344CB8AC3E}">
        <p14:creationId xmlns:p14="http://schemas.microsoft.com/office/powerpoint/2010/main" val="2945179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F9764-E717-429E-AD3F-62B7CCFA1AC8}"/>
              </a:ext>
            </a:extLst>
          </p:cNvPr>
          <p:cNvSpPr>
            <a:spLocks noGrp="1"/>
          </p:cNvSpPr>
          <p:nvPr>
            <p:ph type="title"/>
          </p:nvPr>
        </p:nvSpPr>
        <p:spPr>
          <a:xfrm>
            <a:off x="157163" y="1"/>
            <a:ext cx="11930062" cy="942974"/>
          </a:xfrm>
        </p:spPr>
        <p:txBody>
          <a:bodyPr/>
          <a:lstStyle/>
          <a:p>
            <a:r>
              <a:rPr lang="en-US" dirty="0"/>
              <a:t>                </a:t>
            </a:r>
            <a:r>
              <a:rPr lang="en-US" sz="5400" b="1" dirty="0" smtClean="0">
                <a:solidFill>
                  <a:srgbClr val="FF0000"/>
                </a:solidFill>
                <a:latin typeface="Times New Roman" pitchFamily="18" charset="0"/>
                <a:cs typeface="Times New Roman" pitchFamily="18" charset="0"/>
              </a:rPr>
              <a:t>CARDIAC  </a:t>
            </a:r>
            <a:r>
              <a:rPr lang="en-US" sz="5400" b="1" dirty="0">
                <a:solidFill>
                  <a:srgbClr val="FF0000"/>
                </a:solidFill>
                <a:latin typeface="Times New Roman" pitchFamily="18" charset="0"/>
                <a:cs typeface="Times New Roman" pitchFamily="18" charset="0"/>
              </a:rPr>
              <a:t>GLYCOSIDE</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BC1459D-0E8A-4D95-BBD8-C007EEEBD872}"/>
              </a:ext>
            </a:extLst>
          </p:cNvPr>
          <p:cNvSpPr>
            <a:spLocks noGrp="1"/>
          </p:cNvSpPr>
          <p:nvPr>
            <p:ph idx="1"/>
          </p:nvPr>
        </p:nvSpPr>
        <p:spPr>
          <a:xfrm>
            <a:off x="128588" y="1042988"/>
            <a:ext cx="12063412" cy="5815012"/>
          </a:xfrm>
        </p:spPr>
        <p:txBody>
          <a:bodyPr/>
          <a:lstStyle/>
          <a:p>
            <a:pPr marL="0" lvl="0" indent="0">
              <a:buNone/>
            </a:pPr>
            <a:r>
              <a:rPr lang="en-US" sz="3600" b="1" dirty="0" smtClean="0">
                <a:solidFill>
                  <a:srgbClr val="00B050"/>
                </a:solidFill>
                <a:latin typeface="Times New Roman" pitchFamily="18" charset="0"/>
                <a:cs typeface="Times New Roman" pitchFamily="18" charset="0"/>
              </a:rPr>
              <a:t>		</a:t>
            </a:r>
          </a:p>
          <a:p>
            <a:pPr marL="0" lvl="0" indent="0">
              <a:buNone/>
            </a:pPr>
            <a:r>
              <a:rPr lang="en-US" sz="3600" b="1" dirty="0">
                <a:solidFill>
                  <a:srgbClr val="00B05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		Two </a:t>
            </a:r>
            <a:r>
              <a:rPr lang="en-US" sz="3600" b="1" dirty="0">
                <a:solidFill>
                  <a:srgbClr val="00B050"/>
                </a:solidFill>
                <a:latin typeface="Times New Roman" pitchFamily="18" charset="0"/>
                <a:cs typeface="Times New Roman" pitchFamily="18" charset="0"/>
              </a:rPr>
              <a:t>main types</a:t>
            </a:r>
          </a:p>
          <a:p>
            <a:pPr lvl="0">
              <a:buFont typeface="Wingdings" pitchFamily="2" charset="2"/>
              <a:buChar char="v"/>
            </a:pPr>
            <a:r>
              <a:rPr lang="en-US" sz="3200" dirty="0" err="1">
                <a:solidFill>
                  <a:srgbClr val="7030A0"/>
                </a:solidFill>
                <a:latin typeface="Times New Roman" pitchFamily="18" charset="0"/>
                <a:cs typeface="Times New Roman" pitchFamily="18" charset="0"/>
              </a:rPr>
              <a:t>C</a:t>
            </a:r>
            <a:r>
              <a:rPr lang="en-US" sz="3200" dirty="0" err="1" smtClean="0">
                <a:solidFill>
                  <a:srgbClr val="7030A0"/>
                </a:solidFill>
                <a:latin typeface="Times New Roman" pitchFamily="18" charset="0"/>
                <a:cs typeface="Times New Roman" pitchFamily="18" charset="0"/>
              </a:rPr>
              <a:t>ardenolides</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(digitalis, convallaria, oleandra)</a:t>
            </a:r>
          </a:p>
          <a:p>
            <a:pPr lvl="0">
              <a:buFont typeface="Wingdings" pitchFamily="2" charset="2"/>
              <a:buChar char="v"/>
            </a:pPr>
            <a:r>
              <a:rPr lang="en-US" sz="3200" dirty="0">
                <a:solidFill>
                  <a:srgbClr val="7030A0"/>
                </a:solidFill>
                <a:latin typeface="Times New Roman" pitchFamily="18" charset="0"/>
                <a:cs typeface="Times New Roman" pitchFamily="18" charset="0"/>
              </a:rPr>
              <a:t>Bufadienolides (Helleborus, Poison Arrow Frog)</a:t>
            </a:r>
          </a:p>
          <a:p>
            <a:pPr marL="0" lv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action</a:t>
            </a:r>
          </a:p>
          <a:p>
            <a:pPr marL="0" lvl="0" indent="0">
              <a:buNone/>
            </a:pPr>
            <a:r>
              <a:rPr lang="en-US" sz="3200" dirty="0">
                <a:solidFill>
                  <a:srgbClr val="7030A0"/>
                </a:solidFill>
                <a:latin typeface="Times New Roman" pitchFamily="18" charset="0"/>
                <a:cs typeface="Times New Roman" pitchFamily="18" charset="0"/>
              </a:rPr>
              <a:t>Cardiac glycoside slows down the heart rate and increase the force of contraction</a:t>
            </a:r>
          </a:p>
          <a:p>
            <a:endParaRPr lang="en-US" dirty="0"/>
          </a:p>
        </p:txBody>
      </p:sp>
    </p:spTree>
    <p:extLst>
      <p:ext uri="{BB962C8B-B14F-4D97-AF65-F5344CB8AC3E}">
        <p14:creationId xmlns:p14="http://schemas.microsoft.com/office/powerpoint/2010/main" val="1123913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06A812-1E1A-42A9-97F8-823BBA102109}"/>
              </a:ext>
            </a:extLst>
          </p:cNvPr>
          <p:cNvSpPr>
            <a:spLocks noGrp="1"/>
          </p:cNvSpPr>
          <p:nvPr>
            <p:ph type="title"/>
          </p:nvPr>
        </p:nvSpPr>
        <p:spPr>
          <a:xfrm>
            <a:off x="114300" y="1"/>
            <a:ext cx="11239500" cy="1014412"/>
          </a:xfrm>
        </p:spPr>
        <p:txBody>
          <a:bodyPr>
            <a:normAutofit/>
          </a:bodyPr>
          <a:lstStyle/>
          <a:p>
            <a:r>
              <a:rPr lang="en-US" sz="4800" b="1" dirty="0" smtClean="0">
                <a:solidFill>
                  <a:srgbClr val="FF0000"/>
                </a:solidFill>
                <a:latin typeface="Times New Roman" pitchFamily="18" charset="0"/>
                <a:cs typeface="Times New Roman" pitchFamily="18" charset="0"/>
              </a:rPr>
              <a:t>Pharmacological  Action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2A23CD5-B447-46D8-A033-162897AC5ACF}"/>
              </a:ext>
            </a:extLst>
          </p:cNvPr>
          <p:cNvSpPr>
            <a:spLocks noGrp="1"/>
          </p:cNvSpPr>
          <p:nvPr>
            <p:ph idx="1"/>
          </p:nvPr>
        </p:nvSpPr>
        <p:spPr>
          <a:xfrm>
            <a:off x="171450" y="1042988"/>
            <a:ext cx="11887200" cy="5686425"/>
          </a:xfrm>
        </p:spPr>
        <p:txBody>
          <a:bodyPr>
            <a:normAutofit/>
          </a:bodyPr>
          <a:lstStyle/>
          <a:p>
            <a:pPr>
              <a:buFont typeface="Wingdings" pitchFamily="2" charset="2"/>
              <a:buChar char="v"/>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v"/>
            </a:pPr>
            <a:r>
              <a:rPr lang="en-US" sz="3200" dirty="0" smtClean="0">
                <a:solidFill>
                  <a:srgbClr val="7030A0"/>
                </a:solidFill>
                <a:latin typeface="Times New Roman" pitchFamily="18" charset="0"/>
                <a:cs typeface="Times New Roman" pitchFamily="18" charset="0"/>
              </a:rPr>
              <a:t>Enhances </a:t>
            </a:r>
            <a:r>
              <a:rPr lang="en-US" sz="3200" dirty="0">
                <a:solidFill>
                  <a:srgbClr val="7030A0"/>
                </a:solidFill>
                <a:latin typeface="Times New Roman" pitchFamily="18" charset="0"/>
                <a:cs typeface="Times New Roman" pitchFamily="18" charset="0"/>
              </a:rPr>
              <a:t>myocardial contractility and is used in congestive cardiac failure.</a:t>
            </a:r>
          </a:p>
          <a:p>
            <a:pPr>
              <a:buFont typeface="Wingdings" pitchFamily="2" charset="2"/>
              <a:buChar char="v"/>
            </a:pPr>
            <a:r>
              <a:rPr lang="en-US" sz="3200" dirty="0">
                <a:solidFill>
                  <a:srgbClr val="7030A0"/>
                </a:solidFill>
                <a:latin typeface="Times New Roman" pitchFamily="18" charset="0"/>
                <a:cs typeface="Times New Roman" pitchFamily="18" charset="0"/>
              </a:rPr>
              <a:t>Enhances cardiac output, minimizes dilated cardiac size, blood volume and venous pressure.</a:t>
            </a:r>
          </a:p>
          <a:p>
            <a:pPr>
              <a:buFont typeface="Wingdings" pitchFamily="2" charset="2"/>
              <a:buChar char="v"/>
            </a:pPr>
            <a:r>
              <a:rPr lang="en-US" sz="3200" dirty="0">
                <a:solidFill>
                  <a:srgbClr val="7030A0"/>
                </a:solidFill>
                <a:latin typeface="Times New Roman" pitchFamily="18" charset="0"/>
                <a:cs typeface="Times New Roman" pitchFamily="18" charset="0"/>
              </a:rPr>
              <a:t>They modulate autonomic nervous system activity, and this contributes to their efficacy in management of heart failure.</a:t>
            </a:r>
          </a:p>
          <a:p>
            <a:pPr>
              <a:buFont typeface="Wingdings" pitchFamily="2" charset="2"/>
              <a:buChar char="v"/>
            </a:pPr>
            <a:r>
              <a:rPr lang="en-US" sz="3200" dirty="0">
                <a:solidFill>
                  <a:srgbClr val="7030A0"/>
                </a:solidFill>
                <a:latin typeface="Times New Roman" pitchFamily="18" charset="0"/>
                <a:cs typeface="Times New Roman" pitchFamily="18" charset="0"/>
              </a:rPr>
              <a:t>Diuretic effect, reduce oedema.</a:t>
            </a:r>
          </a:p>
          <a:p>
            <a:pPr>
              <a:buFont typeface="Wingdings" pitchFamily="2" charset="2"/>
              <a:buChar char="v"/>
            </a:pPr>
            <a:r>
              <a:rPr lang="en-US" sz="3200" dirty="0">
                <a:solidFill>
                  <a:srgbClr val="7030A0"/>
                </a:solidFill>
                <a:latin typeface="Times New Roman" pitchFamily="18" charset="0"/>
                <a:cs typeface="Times New Roman" pitchFamily="18" charset="0"/>
              </a:rPr>
              <a:t>It is usually given only  when diuretics and ACEIs have failed.</a:t>
            </a:r>
          </a:p>
        </p:txBody>
      </p:sp>
    </p:spTree>
    <p:extLst>
      <p:ext uri="{BB962C8B-B14F-4D97-AF65-F5344CB8AC3E}">
        <p14:creationId xmlns:p14="http://schemas.microsoft.com/office/powerpoint/2010/main" val="3276630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20764-318A-486D-A511-E7E85EBDF270}"/>
              </a:ext>
            </a:extLst>
          </p:cNvPr>
          <p:cNvSpPr>
            <a:spLocks noGrp="1"/>
          </p:cNvSpPr>
          <p:nvPr>
            <p:ph type="title"/>
          </p:nvPr>
        </p:nvSpPr>
        <p:spPr>
          <a:xfrm>
            <a:off x="100013" y="1"/>
            <a:ext cx="11253787" cy="1000124"/>
          </a:xfrm>
        </p:spPr>
        <p:txBody>
          <a:bodyPr>
            <a:normAutofit fontScale="90000"/>
          </a:bodyPr>
          <a:lstStyle/>
          <a:p>
            <a:r>
              <a:rPr lang="en-US" b="1" dirty="0"/>
              <a:t>                                                                                    </a:t>
            </a:r>
            <a:r>
              <a:rPr lang="en-US" sz="5300" b="1" dirty="0" smtClean="0">
                <a:solidFill>
                  <a:srgbClr val="FF0000"/>
                </a:solidFill>
                <a:latin typeface="Times New Roman" pitchFamily="18" charset="0"/>
                <a:cs typeface="Times New Roman" pitchFamily="18" charset="0"/>
              </a:rPr>
              <a:t>Indications</a:t>
            </a:r>
            <a:endParaRPr lang="en-US" sz="53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D2A6B44-3062-457A-82A8-2AAC3C165E80}"/>
              </a:ext>
            </a:extLst>
          </p:cNvPr>
          <p:cNvSpPr>
            <a:spLocks noGrp="1"/>
          </p:cNvSpPr>
          <p:nvPr>
            <p:ph idx="1"/>
          </p:nvPr>
        </p:nvSpPr>
        <p:spPr>
          <a:xfrm>
            <a:off x="114299" y="1314450"/>
            <a:ext cx="11972925" cy="5429250"/>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Congestive heart failure, heart failure with atrial fibrillation, or pts who remain symptomatic despite therapy with ACE inhibitors and b Adrenergic receptor antagonists</a:t>
            </a:r>
          </a:p>
          <a:p>
            <a:pPr>
              <a:buFont typeface="Wingdings" pitchFamily="2" charset="2"/>
              <a:buChar char="q"/>
            </a:pPr>
            <a:r>
              <a:rPr lang="en-US" sz="3200" dirty="0">
                <a:solidFill>
                  <a:srgbClr val="7030A0"/>
                </a:solidFill>
                <a:latin typeface="Times New Roman" pitchFamily="18" charset="0"/>
                <a:cs typeface="Times New Roman" pitchFamily="18" charset="0"/>
              </a:rPr>
              <a:t>Left ventricular failure.</a:t>
            </a:r>
          </a:p>
          <a:p>
            <a:pPr>
              <a:buFont typeface="Wingdings" pitchFamily="2" charset="2"/>
              <a:buChar char="q"/>
            </a:pPr>
            <a:r>
              <a:rPr lang="en-US" sz="3200" dirty="0">
                <a:solidFill>
                  <a:srgbClr val="7030A0"/>
                </a:solidFill>
                <a:latin typeface="Times New Roman" pitchFamily="18" charset="0"/>
                <a:cs typeface="Times New Roman" pitchFamily="18" charset="0"/>
              </a:rPr>
              <a:t>Atrial fibrillation.</a:t>
            </a:r>
          </a:p>
        </p:txBody>
      </p:sp>
    </p:spTree>
    <p:extLst>
      <p:ext uri="{BB962C8B-B14F-4D97-AF65-F5344CB8AC3E}">
        <p14:creationId xmlns:p14="http://schemas.microsoft.com/office/powerpoint/2010/main" val="35196429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D5519-9BD1-4978-8891-65167F9CF44F}"/>
              </a:ext>
            </a:extLst>
          </p:cNvPr>
          <p:cNvSpPr>
            <a:spLocks noGrp="1"/>
          </p:cNvSpPr>
          <p:nvPr>
            <p:ph type="title"/>
          </p:nvPr>
        </p:nvSpPr>
        <p:spPr>
          <a:xfrm>
            <a:off x="0" y="1"/>
            <a:ext cx="11353800" cy="1214437"/>
          </a:xfrm>
        </p:spPr>
        <p:txBody>
          <a:bodyPr/>
          <a:lstStyle/>
          <a:p>
            <a:r>
              <a:rPr lang="en-US" b="1" dirty="0"/>
              <a:t>      </a:t>
            </a:r>
            <a:r>
              <a:rPr lang="en-US" sz="5400" b="1" dirty="0" smtClean="0">
                <a:solidFill>
                  <a:srgbClr val="FF0000"/>
                </a:solidFill>
                <a:latin typeface="Times New Roman" pitchFamily="18" charset="0"/>
                <a:cs typeface="Times New Roman" pitchFamily="18" charset="0"/>
              </a:rPr>
              <a:t>Digoxin</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A5A55E4-D00D-42CE-9F4E-E55F1588468B}"/>
              </a:ext>
            </a:extLst>
          </p:cNvPr>
          <p:cNvSpPr>
            <a:spLocks noGrp="1"/>
          </p:cNvSpPr>
          <p:nvPr>
            <p:ph idx="1"/>
          </p:nvPr>
        </p:nvSpPr>
        <p:spPr>
          <a:xfrm>
            <a:off x="128587" y="1185863"/>
            <a:ext cx="11901487" cy="5500687"/>
          </a:xfrm>
        </p:spPr>
        <p:txBody>
          <a:bodyPr/>
          <a:lstStyle/>
          <a:p>
            <a:pPr marL="0" indent="0">
              <a:buNone/>
            </a:pPr>
            <a:r>
              <a:rPr lang="en-US" dirty="0" smtClean="0"/>
              <a:t>	</a:t>
            </a:r>
            <a:r>
              <a:rPr lang="en-US" sz="3200" dirty="0" smtClean="0">
                <a:solidFill>
                  <a:srgbClr val="00B050"/>
                </a:solidFill>
                <a:latin typeface="Times New Roman" pitchFamily="18" charset="0"/>
                <a:cs typeface="Times New Roman" pitchFamily="18" charset="0"/>
              </a:rPr>
              <a:t>It </a:t>
            </a:r>
            <a:r>
              <a:rPr lang="en-US" sz="3200" dirty="0">
                <a:solidFill>
                  <a:srgbClr val="00B050"/>
                </a:solidFill>
                <a:latin typeface="Times New Roman" pitchFamily="18" charset="0"/>
                <a:cs typeface="Times New Roman" pitchFamily="18" charset="0"/>
              </a:rPr>
              <a:t>is the most commonly  used digitalis </a:t>
            </a:r>
          </a:p>
          <a:p>
            <a:pPr marL="0" indent="0">
              <a:buNone/>
            </a:pPr>
            <a:r>
              <a:rPr lang="en-US" b="1" dirty="0"/>
              <a:t> </a:t>
            </a:r>
            <a:r>
              <a:rPr lang="en-US" b="1" dirty="0" smtClean="0"/>
              <a:t>	</a:t>
            </a:r>
            <a:r>
              <a:rPr lang="en-US" sz="3200" b="1" dirty="0" smtClean="0">
                <a:solidFill>
                  <a:srgbClr val="00B050"/>
                </a:solidFill>
                <a:latin typeface="Times New Roman" pitchFamily="18" charset="0"/>
                <a:cs typeface="Times New Roman" pitchFamily="18" charset="0"/>
              </a:rPr>
              <a:t>Forms</a:t>
            </a:r>
            <a:endParaRPr lang="en-US" sz="3200" b="1" dirty="0">
              <a:solidFill>
                <a:srgbClr val="00B05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Tablets (Lanoxin)</a:t>
            </a:r>
          </a:p>
          <a:p>
            <a:pPr marL="0" indent="0">
              <a:buNone/>
            </a:pPr>
            <a:r>
              <a:rPr lang="en-US" sz="3200" dirty="0">
                <a:solidFill>
                  <a:srgbClr val="7030A0"/>
                </a:solidFill>
                <a:latin typeface="Times New Roman" pitchFamily="18" charset="0"/>
                <a:cs typeface="Times New Roman" pitchFamily="18" charset="0"/>
              </a:rPr>
              <a:t>Capsules (lanoxicaps)</a:t>
            </a:r>
          </a:p>
          <a:p>
            <a:pPr marL="0" indent="0">
              <a:buNone/>
            </a:pPr>
            <a:r>
              <a:rPr lang="en-US" sz="3200" dirty="0">
                <a:solidFill>
                  <a:srgbClr val="7030A0"/>
                </a:solidFill>
                <a:latin typeface="Times New Roman" pitchFamily="18" charset="0"/>
                <a:cs typeface="Times New Roman" pitchFamily="18" charset="0"/>
              </a:rPr>
              <a:t>Parenteral digoxin is available for intravenous administration and maintenance doses can be given intravenously when oral </a:t>
            </a:r>
            <a:r>
              <a:rPr lang="en-US" sz="3200" dirty="0" err="1">
                <a:solidFill>
                  <a:srgbClr val="7030A0"/>
                </a:solidFill>
                <a:latin typeface="Times New Roman" pitchFamily="18" charset="0"/>
                <a:cs typeface="Times New Roman" pitchFamily="18" charset="0"/>
              </a:rPr>
              <a:t>dosin</a:t>
            </a:r>
            <a:r>
              <a:rPr lang="en-US" sz="3200" dirty="0">
                <a:solidFill>
                  <a:srgbClr val="7030A0"/>
                </a:solidFill>
                <a:latin typeface="Times New Roman" pitchFamily="18" charset="0"/>
                <a:cs typeface="Times New Roman" pitchFamily="18" charset="0"/>
              </a:rPr>
              <a:t> is impractical.</a:t>
            </a:r>
          </a:p>
        </p:txBody>
      </p:sp>
    </p:spTree>
    <p:extLst>
      <p:ext uri="{BB962C8B-B14F-4D97-AF65-F5344CB8AC3E}">
        <p14:creationId xmlns:p14="http://schemas.microsoft.com/office/powerpoint/2010/main" val="13449521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B3D4BA-3A7F-4F55-847D-695C785AC175}"/>
              </a:ext>
            </a:extLst>
          </p:cNvPr>
          <p:cNvSpPr>
            <a:spLocks noGrp="1"/>
          </p:cNvSpPr>
          <p:nvPr>
            <p:ph type="title"/>
          </p:nvPr>
        </p:nvSpPr>
        <p:spPr>
          <a:xfrm>
            <a:off x="157163" y="114301"/>
            <a:ext cx="11196637" cy="1576388"/>
          </a:xfrm>
        </p:spPr>
        <p:txBody>
          <a:bodyPr/>
          <a:lstStyle/>
          <a:p>
            <a:r>
              <a:rPr lang="en-US" dirty="0"/>
              <a:t> </a:t>
            </a:r>
            <a:r>
              <a:rPr lang="en-US" b="1" dirty="0">
                <a:solidFill>
                  <a:srgbClr val="FF0000"/>
                </a:solidFill>
                <a:latin typeface="Times New Roman" pitchFamily="18" charset="0"/>
                <a:cs typeface="Times New Roman" pitchFamily="18" charset="0"/>
              </a:rPr>
              <a:t>Enzyme induction or </a:t>
            </a:r>
            <a:r>
              <a:rPr lang="en-US" b="1" dirty="0" smtClean="0">
                <a:solidFill>
                  <a:srgbClr val="FF0000"/>
                </a:solidFill>
                <a:latin typeface="Times New Roman" pitchFamily="18" charset="0"/>
                <a:cs typeface="Times New Roman" pitchFamily="18" charset="0"/>
              </a:rPr>
              <a:t>inhibition </a:t>
            </a:r>
            <a:r>
              <a:rPr lang="en-US" b="1" dirty="0">
                <a:solidFill>
                  <a:srgbClr val="FF0000"/>
                </a:solidFill>
                <a:latin typeface="Times New Roman" pitchFamily="18" charset="0"/>
                <a:cs typeface="Times New Roman" pitchFamily="18" charset="0"/>
              </a:rPr>
              <a:t>C</a:t>
            </a:r>
            <a:r>
              <a:rPr lang="en-US" b="1" dirty="0" smtClean="0">
                <a:solidFill>
                  <a:srgbClr val="FF0000"/>
                </a:solidFill>
                <a:latin typeface="Times New Roman" pitchFamily="18" charset="0"/>
                <a:cs typeface="Times New Roman" pitchFamily="18" charset="0"/>
              </a:rPr>
              <a:t>onti</a:t>
            </a:r>
            <a:r>
              <a:rPr lang="en-US" b="1" dirty="0">
                <a:solidFill>
                  <a:srgbClr val="FF0000"/>
                </a:solidFill>
                <a:latin typeface="Times New Roman" pitchFamily="18" charset="0"/>
                <a:cs typeface="Times New Roman" pitchFamily="18" charset="0"/>
              </a:rPr>
              <a:t>.</a:t>
            </a:r>
          </a:p>
        </p:txBody>
      </p:sp>
      <p:sp>
        <p:nvSpPr>
          <p:cNvPr id="3" name="Content Placeholder 2">
            <a:extLst>
              <a:ext uri="{FF2B5EF4-FFF2-40B4-BE49-F238E27FC236}">
                <a16:creationId xmlns="" xmlns:a16="http://schemas.microsoft.com/office/drawing/2014/main" id="{2F41F93A-2BAE-4BF0-B22F-A5ABC00E76AC}"/>
              </a:ext>
            </a:extLst>
          </p:cNvPr>
          <p:cNvSpPr>
            <a:spLocks noGrp="1"/>
          </p:cNvSpPr>
          <p:nvPr>
            <p:ph idx="1"/>
          </p:nvPr>
        </p:nvSpPr>
        <p:spPr>
          <a:xfrm>
            <a:off x="100013" y="1825624"/>
            <a:ext cx="11944350" cy="4818063"/>
          </a:xfrm>
        </p:spPr>
        <p:txBody>
          <a:bodyPr>
            <a:normAutofit/>
          </a:bodyPr>
          <a:lstStyle/>
          <a:p>
            <a:r>
              <a:rPr lang="en-US" sz="3200" b="1" dirty="0">
                <a:solidFill>
                  <a:srgbClr val="7030A0"/>
                </a:solidFill>
                <a:latin typeface="Times New Roman" pitchFamily="18" charset="0"/>
                <a:cs typeface="Times New Roman" pitchFamily="18" charset="0"/>
              </a:rPr>
              <a:t>Enzyme inhibition</a:t>
            </a:r>
            <a:r>
              <a:rPr lang="en-US" sz="3200" dirty="0">
                <a:solidFill>
                  <a:srgbClr val="7030A0"/>
                </a:solidFill>
                <a:latin typeface="Times New Roman" pitchFamily="18" charset="0"/>
                <a:cs typeface="Times New Roman" pitchFamily="18" charset="0"/>
              </a:rPr>
              <a:t> this refers to decrease synthesis and activity of liver microsomal enzymes.it results in reduced metabolism  of other drugs/inhibiting drug and endogenous substance.</a:t>
            </a:r>
          </a:p>
          <a:p>
            <a:r>
              <a:rPr lang="en-US" sz="3200" dirty="0">
                <a:solidFill>
                  <a:srgbClr val="7030A0"/>
                </a:solidFill>
                <a:latin typeface="Times New Roman" pitchFamily="18" charset="0"/>
                <a:cs typeface="Times New Roman" pitchFamily="18" charset="0"/>
              </a:rPr>
              <a:t>General enzyme inhibition(beyond  liver enzymes  )has  a greater pharmacological importance utility than enzyme induction.</a:t>
            </a:r>
          </a:p>
          <a:p>
            <a:r>
              <a:rPr lang="en-US" sz="3200" dirty="0">
                <a:solidFill>
                  <a:srgbClr val="7030A0"/>
                </a:solidFill>
                <a:latin typeface="Times New Roman" pitchFamily="18" charset="0"/>
                <a:cs typeface="Times New Roman" pitchFamily="18" charset="0"/>
              </a:rPr>
              <a:t>Examples of drugs that inhibit enzymes include </a:t>
            </a:r>
            <a:r>
              <a:rPr lang="en-US" sz="3200" b="1" dirty="0">
                <a:solidFill>
                  <a:srgbClr val="7030A0"/>
                </a:solidFill>
                <a:latin typeface="Times New Roman" pitchFamily="18" charset="0"/>
                <a:cs typeface="Times New Roman" pitchFamily="18" charset="0"/>
              </a:rPr>
              <a:t>chloramphenicol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cimetidine</a:t>
            </a:r>
            <a:r>
              <a:rPr lang="en-US" sz="3200" dirty="0">
                <a:solidFill>
                  <a:srgbClr val="7030A0"/>
                </a:solidFill>
                <a:latin typeface="Times New Roman" pitchFamily="18" charset="0"/>
                <a:cs typeface="Times New Roman" pitchFamily="18" charset="0"/>
              </a:rPr>
              <a:t>.</a:t>
            </a:r>
          </a:p>
        </p:txBody>
      </p:sp>
    </p:spTree>
    <p:extLst>
      <p:ext uri="{BB962C8B-B14F-4D97-AF65-F5344CB8AC3E}">
        <p14:creationId xmlns:p14="http://schemas.microsoft.com/office/powerpoint/2010/main" val="33360013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44D9C-C9AC-400E-A2B3-601396F6C012}"/>
              </a:ext>
            </a:extLst>
          </p:cNvPr>
          <p:cNvSpPr>
            <a:spLocks noGrp="1"/>
          </p:cNvSpPr>
          <p:nvPr>
            <p:ph type="title"/>
          </p:nvPr>
        </p:nvSpPr>
        <p:spPr>
          <a:xfrm>
            <a:off x="142875" y="0"/>
            <a:ext cx="11210925" cy="757238"/>
          </a:xfrm>
        </p:spPr>
        <p:txBody>
          <a:bodyPr>
            <a:normAutofit fontScale="90000"/>
          </a:bodyPr>
          <a:lstStyle/>
          <a:p>
            <a:r>
              <a:rPr lang="en-US" sz="5400" b="1" dirty="0">
                <a:solidFill>
                  <a:srgbClr val="FF0000"/>
                </a:solidFill>
                <a:latin typeface="Times New Roman" pitchFamily="18" charset="0"/>
                <a:cs typeface="Times New Roman" pitchFamily="18" charset="0"/>
              </a:rPr>
              <a:t>Digoxin </a:t>
            </a:r>
            <a:r>
              <a:rPr lang="en-US" sz="5400" b="1" dirty="0" err="1">
                <a:solidFill>
                  <a:srgbClr val="FF0000"/>
                </a:solidFill>
                <a:latin typeface="Times New Roman" pitchFamily="18" charset="0"/>
                <a:cs typeface="Times New Roman" pitchFamily="18" charset="0"/>
              </a:rPr>
              <a:t>C</a:t>
            </a:r>
            <a:r>
              <a:rPr lang="en-US" sz="5400" b="1" dirty="0" err="1" smtClean="0">
                <a:solidFill>
                  <a:srgbClr val="FF0000"/>
                </a:solidFill>
                <a:latin typeface="Times New Roman" pitchFamily="18" charset="0"/>
                <a:cs typeface="Times New Roman" pitchFamily="18" charset="0"/>
              </a:rPr>
              <a:t>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FE41D7B-18B8-4734-AB59-CE2BA9E7E232}"/>
              </a:ext>
            </a:extLst>
          </p:cNvPr>
          <p:cNvSpPr>
            <a:spLocks noGrp="1"/>
          </p:cNvSpPr>
          <p:nvPr>
            <p:ph idx="1"/>
          </p:nvPr>
        </p:nvSpPr>
        <p:spPr>
          <a:xfrm>
            <a:off x="100013" y="728663"/>
            <a:ext cx="12091987" cy="6129337"/>
          </a:xfrm>
        </p:spPr>
        <p:txBody>
          <a:bodyPr>
            <a:normAutofit/>
          </a:bodyPr>
          <a:lstStyle/>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Expected </a:t>
            </a:r>
            <a:r>
              <a:rPr lang="en-US" b="1" dirty="0">
                <a:solidFill>
                  <a:srgbClr val="FF0000"/>
                </a:solidFill>
                <a:latin typeface="Times New Roman" pitchFamily="18" charset="0"/>
                <a:cs typeface="Times New Roman" pitchFamily="18" charset="0"/>
              </a:rPr>
              <a:t>Pharmacological Action </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00B0F0"/>
                </a:solidFill>
                <a:latin typeface="Times New Roman" pitchFamily="18" charset="0"/>
                <a:cs typeface="Times New Roman" pitchFamily="18" charset="0"/>
              </a:rPr>
              <a:t>Positive </a:t>
            </a:r>
            <a:r>
              <a:rPr lang="en-US" b="1" dirty="0">
                <a:solidFill>
                  <a:srgbClr val="00B0F0"/>
                </a:solidFill>
                <a:latin typeface="Times New Roman" pitchFamily="18" charset="0"/>
                <a:cs typeface="Times New Roman" pitchFamily="18" charset="0"/>
              </a:rPr>
              <a:t>inotropic effect </a:t>
            </a:r>
            <a:r>
              <a:rPr lang="en-US" dirty="0">
                <a:solidFill>
                  <a:srgbClr val="00B0F0"/>
                </a:solidFill>
                <a:latin typeface="Times New Roman" pitchFamily="18" charset="0"/>
                <a:cs typeface="Times New Roman" pitchFamily="18" charset="0"/>
              </a:rPr>
              <a:t>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increased force of myocardial contraction Increased force and efficiency of myocardial contraction improves the heart's effectiveness as a pump,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improving stroke volume and cardiac output.</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Increase perfusion of the kidneys which facilitates excretion of fluid by the kidneys</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00B0F0"/>
                </a:solidFill>
                <a:latin typeface="Times New Roman" pitchFamily="18" charset="0"/>
                <a:cs typeface="Times New Roman" pitchFamily="18" charset="0"/>
              </a:rPr>
              <a:t>Negative </a:t>
            </a:r>
            <a:r>
              <a:rPr lang="en-US" b="1" dirty="0">
                <a:solidFill>
                  <a:srgbClr val="00B0F0"/>
                </a:solidFill>
                <a:latin typeface="Times New Roman" pitchFamily="18" charset="0"/>
                <a:cs typeface="Times New Roman" pitchFamily="18" charset="0"/>
              </a:rPr>
              <a:t>chronotropic effect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decreased heart rate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 At therapeutic levels, digoxin slows the rate of SA node depolarization and the rate of impulses through the conduction system of the heart.</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  A decreased heart rate gives the ventricles more time to fill with blood coming from the atria, which leads to increased SV and increased CO. </a:t>
            </a:r>
          </a:p>
        </p:txBody>
      </p:sp>
    </p:spTree>
    <p:extLst>
      <p:ext uri="{BB962C8B-B14F-4D97-AF65-F5344CB8AC3E}">
        <p14:creationId xmlns:p14="http://schemas.microsoft.com/office/powerpoint/2010/main" val="750702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67518-BA25-4020-98AF-161B530EE0D2}"/>
              </a:ext>
            </a:extLst>
          </p:cNvPr>
          <p:cNvSpPr>
            <a:spLocks noGrp="1"/>
          </p:cNvSpPr>
          <p:nvPr>
            <p:ph type="title"/>
          </p:nvPr>
        </p:nvSpPr>
        <p:spPr>
          <a:xfrm>
            <a:off x="157163" y="1"/>
            <a:ext cx="11196637" cy="985837"/>
          </a:xfrm>
        </p:spPr>
        <p:txBody>
          <a:bodyPr>
            <a:normAutofit/>
          </a:bodyPr>
          <a:lstStyle/>
          <a:p>
            <a:r>
              <a:rPr lang="en-US" sz="5400" b="1" dirty="0">
                <a:solidFill>
                  <a:srgbClr val="FF0000"/>
                </a:solidFill>
                <a:latin typeface="Times New Roman" pitchFamily="18" charset="0"/>
                <a:cs typeface="Times New Roman" pitchFamily="18" charset="0"/>
              </a:rPr>
              <a:t>Digoxin </a:t>
            </a:r>
            <a:r>
              <a:rPr lang="en-US" sz="5400" b="1" dirty="0" err="1" smtClean="0">
                <a:solidFill>
                  <a:srgbClr val="FF0000"/>
                </a:solidFill>
                <a:latin typeface="Times New Roman" pitchFamily="18" charset="0"/>
                <a:cs typeface="Times New Roman" pitchFamily="18" charset="0"/>
              </a:rPr>
              <a:t>cont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9D53960-FA24-4B70-96EA-7277E07691EB}"/>
              </a:ext>
            </a:extLst>
          </p:cNvPr>
          <p:cNvSpPr>
            <a:spLocks noGrp="1"/>
          </p:cNvSpPr>
          <p:nvPr>
            <p:ph idx="1"/>
          </p:nvPr>
        </p:nvSpPr>
        <p:spPr>
          <a:xfrm>
            <a:off x="171449" y="842964"/>
            <a:ext cx="11872913" cy="6015036"/>
          </a:xfrm>
        </p:spPr>
        <p:txBody>
          <a:bodyPr>
            <a:normAutofit lnSpcReduction="10000"/>
          </a:bodyPr>
          <a:lstStyle/>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Therapeutic </a:t>
            </a:r>
            <a:r>
              <a:rPr lang="en-US" b="1" dirty="0">
                <a:solidFill>
                  <a:srgbClr val="00B050"/>
                </a:solidFill>
                <a:latin typeface="Times New Roman" pitchFamily="18" charset="0"/>
                <a:cs typeface="Times New Roman" pitchFamily="18" charset="0"/>
              </a:rPr>
              <a:t>Uses </a:t>
            </a:r>
          </a:p>
          <a:p>
            <a:pPr>
              <a:buFont typeface="Wingdings" pitchFamily="2" charset="2"/>
              <a:buChar char="v"/>
            </a:pPr>
            <a:r>
              <a:rPr lang="en-US" dirty="0" smtClean="0">
                <a:solidFill>
                  <a:srgbClr val="7030A0"/>
                </a:solidFill>
                <a:latin typeface="Times New Roman" pitchFamily="18" charset="0"/>
                <a:cs typeface="Times New Roman" pitchFamily="18" charset="0"/>
              </a:rPr>
              <a:t>Treatment </a:t>
            </a:r>
            <a:r>
              <a:rPr lang="en-US" dirty="0">
                <a:solidFill>
                  <a:srgbClr val="7030A0"/>
                </a:solidFill>
                <a:latin typeface="Times New Roman" pitchFamily="18" charset="0"/>
                <a:cs typeface="Times New Roman" pitchFamily="18" charset="0"/>
              </a:rPr>
              <a:t>of heart failure </a:t>
            </a:r>
          </a:p>
          <a:p>
            <a:pPr>
              <a:buFont typeface="Wingdings" pitchFamily="2" charset="2"/>
              <a:buChar char="v"/>
            </a:pPr>
            <a:r>
              <a:rPr lang="en-US" dirty="0">
                <a:solidFill>
                  <a:srgbClr val="7030A0"/>
                </a:solidFill>
                <a:latin typeface="Times New Roman" pitchFamily="18" charset="0"/>
                <a:cs typeface="Times New Roman" pitchFamily="18" charset="0"/>
              </a:rPr>
              <a:t>Dysrhythmias (atrial fibrillation)</a:t>
            </a:r>
          </a:p>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Side/adverse </a:t>
            </a:r>
            <a:r>
              <a:rPr lang="en-US" b="1" dirty="0">
                <a:solidFill>
                  <a:srgbClr val="00B050"/>
                </a:solidFill>
                <a:latin typeface="Times New Roman" pitchFamily="18" charset="0"/>
                <a:cs typeface="Times New Roman" pitchFamily="18" charset="0"/>
              </a:rPr>
              <a:t>effects</a:t>
            </a:r>
            <a:endParaRPr lang="en-US" dirty="0">
              <a:solidFill>
                <a:srgbClr val="00B050"/>
              </a:solidFill>
              <a:latin typeface="Times New Roman" pitchFamily="18" charset="0"/>
              <a:cs typeface="Times New Roman" pitchFamily="18" charset="0"/>
            </a:endParaRPr>
          </a:p>
          <a:p>
            <a:pPr>
              <a:buFont typeface="Wingdings" pitchFamily="2" charset="2"/>
              <a:buChar char="v"/>
            </a:pPr>
            <a:r>
              <a:rPr lang="en-US" dirty="0">
                <a:solidFill>
                  <a:srgbClr val="7030A0"/>
                </a:solidFill>
                <a:latin typeface="Times New Roman" pitchFamily="18" charset="0"/>
                <a:cs typeface="Times New Roman" pitchFamily="18" charset="0"/>
              </a:rPr>
              <a:t>Dysrhythmias (caused by interfering with the electrical conduction in the myocardium)  </a:t>
            </a:r>
          </a:p>
          <a:p>
            <a:pPr>
              <a:buFont typeface="Wingdings" pitchFamily="2" charset="2"/>
              <a:buChar char="v"/>
            </a:pPr>
            <a:r>
              <a:rPr lang="en-US" dirty="0">
                <a:solidFill>
                  <a:srgbClr val="7030A0"/>
                </a:solidFill>
                <a:latin typeface="Times New Roman" pitchFamily="18" charset="0"/>
                <a:cs typeface="Times New Roman" pitchFamily="18" charset="0"/>
              </a:rPr>
              <a:t>Cardiotoxicity leading to bradycardia. </a:t>
            </a:r>
          </a:p>
          <a:p>
            <a:pPr>
              <a:buFont typeface="Wingdings" pitchFamily="2" charset="2"/>
              <a:buChar char="v"/>
            </a:pPr>
            <a:r>
              <a:rPr lang="en-US" dirty="0">
                <a:solidFill>
                  <a:srgbClr val="7030A0"/>
                </a:solidFill>
                <a:latin typeface="Times New Roman" pitchFamily="18" charset="0"/>
                <a:cs typeface="Times New Roman" pitchFamily="18" charset="0"/>
              </a:rPr>
              <a:t>GI effects include anorexia (usually the first sign), nausea, vomiting, and abdominal pain. </a:t>
            </a:r>
          </a:p>
          <a:p>
            <a:pPr>
              <a:buFont typeface="Wingdings" pitchFamily="2" charset="2"/>
              <a:buChar char="v"/>
            </a:pPr>
            <a:r>
              <a:rPr lang="en-US" dirty="0">
                <a:solidFill>
                  <a:srgbClr val="7030A0"/>
                </a:solidFill>
                <a:latin typeface="Times New Roman" pitchFamily="18" charset="0"/>
                <a:cs typeface="Times New Roman" pitchFamily="18" charset="0"/>
              </a:rPr>
              <a:t> Teach clients to monitor for these effects and report to the provider if they occur. </a:t>
            </a:r>
          </a:p>
          <a:p>
            <a:pPr>
              <a:buFont typeface="Wingdings" pitchFamily="2" charset="2"/>
              <a:buChar char="v"/>
            </a:pPr>
            <a:r>
              <a:rPr lang="en-US" dirty="0">
                <a:solidFill>
                  <a:srgbClr val="7030A0"/>
                </a:solidFill>
                <a:latin typeface="Times New Roman" pitchFamily="18" charset="0"/>
                <a:cs typeface="Times New Roman" pitchFamily="18" charset="0"/>
              </a:rPr>
              <a:t> CNS effects include fatigue, weakness, vision changes (diplopia, blurred vision, yellow-green or white halos around objects).</a:t>
            </a:r>
          </a:p>
          <a:p>
            <a:endParaRPr lang="en-US" dirty="0"/>
          </a:p>
        </p:txBody>
      </p:sp>
    </p:spTree>
    <p:extLst>
      <p:ext uri="{BB962C8B-B14F-4D97-AF65-F5344CB8AC3E}">
        <p14:creationId xmlns:p14="http://schemas.microsoft.com/office/powerpoint/2010/main" val="24014538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F37D2-2C25-4482-B5E5-D8C6E114E726}"/>
              </a:ext>
            </a:extLst>
          </p:cNvPr>
          <p:cNvSpPr>
            <a:spLocks noGrp="1"/>
          </p:cNvSpPr>
          <p:nvPr>
            <p:ph type="title"/>
          </p:nvPr>
        </p:nvSpPr>
        <p:spPr>
          <a:xfrm>
            <a:off x="242888" y="1"/>
            <a:ext cx="11110912" cy="1171574"/>
          </a:xfrm>
        </p:spPr>
        <p:txBody>
          <a:bodyPr>
            <a:normAutofit/>
          </a:bodyPr>
          <a:lstStyle/>
          <a:p>
            <a:r>
              <a:rPr lang="en-US" sz="4800" b="1" dirty="0">
                <a:solidFill>
                  <a:srgbClr val="FF0000"/>
                </a:solidFill>
                <a:latin typeface="Times New Roman" pitchFamily="18" charset="0"/>
                <a:cs typeface="Times New Roman" pitchFamily="18" charset="0"/>
              </a:rPr>
              <a:t>Digoxin </a:t>
            </a:r>
            <a:r>
              <a:rPr lang="en-US" sz="4800" b="1" dirty="0" err="1" smtClean="0">
                <a:solidFill>
                  <a:srgbClr val="FF0000"/>
                </a:solidFill>
                <a:latin typeface="Times New Roman" pitchFamily="18" charset="0"/>
                <a:cs typeface="Times New Roman" pitchFamily="18" charset="0"/>
              </a:rPr>
              <a:t>cont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ACBD992-B25B-4C78-B437-8B9356AFCC09}"/>
              </a:ext>
            </a:extLst>
          </p:cNvPr>
          <p:cNvSpPr>
            <a:spLocks noGrp="1"/>
          </p:cNvSpPr>
          <p:nvPr>
            <p:ph idx="1"/>
          </p:nvPr>
        </p:nvSpPr>
        <p:spPr>
          <a:xfrm>
            <a:off x="185737" y="1057274"/>
            <a:ext cx="11858625" cy="5629275"/>
          </a:xfrm>
        </p:spPr>
        <p:txBody>
          <a:bodyPr>
            <a:normAutofit/>
          </a:bodyPr>
          <a:lstStyle/>
          <a:p>
            <a:pPr marL="0" indent="0">
              <a:buNone/>
            </a:pPr>
            <a:r>
              <a:rPr lang="en-US" b="1" dirty="0" smtClean="0"/>
              <a:t>		</a:t>
            </a:r>
            <a:r>
              <a:rPr lang="en-US" sz="3200" b="1" dirty="0" smtClean="0">
                <a:solidFill>
                  <a:srgbClr val="7030A0"/>
                </a:solidFill>
                <a:latin typeface="Times New Roman" pitchFamily="18" charset="0"/>
                <a:cs typeface="Times New Roman" pitchFamily="18" charset="0"/>
              </a:rPr>
              <a:t>Contraindications/Precautions </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In Pregnancy </a:t>
            </a:r>
          </a:p>
          <a:p>
            <a:pPr>
              <a:buFont typeface="Wingdings" pitchFamily="2" charset="2"/>
              <a:buChar char="v"/>
            </a:pPr>
            <a:r>
              <a:rPr lang="en-US" sz="3200" dirty="0">
                <a:solidFill>
                  <a:srgbClr val="7030A0"/>
                </a:solidFill>
                <a:latin typeface="Times New Roman" pitchFamily="18" charset="0"/>
                <a:cs typeface="Times New Roman" pitchFamily="18" charset="0"/>
              </a:rPr>
              <a:t>clients with disturbances in ventricular rhythm, including ventricular fibrillation, ventricular tachycardia, and second- and third-degree heart block. </a:t>
            </a:r>
          </a:p>
          <a:p>
            <a:pPr>
              <a:buFont typeface="Wingdings" pitchFamily="2" charset="2"/>
              <a:buChar char="v"/>
            </a:pPr>
            <a:r>
              <a:rPr lang="en-US" sz="3200" dirty="0">
                <a:solidFill>
                  <a:srgbClr val="7030A0"/>
                </a:solidFill>
                <a:latin typeface="Times New Roman" pitchFamily="18" charset="0"/>
                <a:cs typeface="Times New Roman" pitchFamily="18" charset="0"/>
              </a:rPr>
              <a:t>Use cautiously in clients who have hypokalemia, partial AV block, advanced heart failure, and renal insufficiency.</a:t>
            </a:r>
          </a:p>
        </p:txBody>
      </p:sp>
    </p:spTree>
    <p:extLst>
      <p:ext uri="{BB962C8B-B14F-4D97-AF65-F5344CB8AC3E}">
        <p14:creationId xmlns:p14="http://schemas.microsoft.com/office/powerpoint/2010/main" val="15785133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F3F8F-C1E2-4FC3-949B-F18468C31969}"/>
              </a:ext>
            </a:extLst>
          </p:cNvPr>
          <p:cNvSpPr>
            <a:spLocks noGrp="1"/>
          </p:cNvSpPr>
          <p:nvPr>
            <p:ph type="title"/>
          </p:nvPr>
        </p:nvSpPr>
        <p:spPr>
          <a:xfrm>
            <a:off x="171450" y="1"/>
            <a:ext cx="11182350" cy="1057274"/>
          </a:xfrm>
        </p:spPr>
        <p:txBody>
          <a:bodyPr>
            <a:normAutofit/>
          </a:bodyPr>
          <a:lstStyle/>
          <a:p>
            <a:r>
              <a:rPr lang="en-US" sz="4800" b="1" dirty="0">
                <a:solidFill>
                  <a:srgbClr val="FF0000"/>
                </a:solidFill>
                <a:latin typeface="Times New Roman" pitchFamily="18" charset="0"/>
                <a:cs typeface="Times New Roman" pitchFamily="18" charset="0"/>
              </a:rPr>
              <a:t>Medication </a:t>
            </a:r>
            <a:r>
              <a:rPr lang="en-US" sz="4800" b="1" dirty="0" smtClean="0">
                <a:solidFill>
                  <a:srgbClr val="FF0000"/>
                </a:solidFill>
                <a:latin typeface="Times New Roman" pitchFamily="18" charset="0"/>
                <a:cs typeface="Times New Roman" pitchFamily="18" charset="0"/>
              </a:rPr>
              <a:t>Interaction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5CA1A25-A524-40E2-8D06-99F745E9913F}"/>
              </a:ext>
            </a:extLst>
          </p:cNvPr>
          <p:cNvSpPr>
            <a:spLocks noGrp="1"/>
          </p:cNvSpPr>
          <p:nvPr>
            <p:ph idx="1"/>
          </p:nvPr>
        </p:nvSpPr>
        <p:spPr>
          <a:xfrm>
            <a:off x="185737" y="971550"/>
            <a:ext cx="11858625" cy="5757863"/>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Thiazide diuretics, such as hydrochlorothiazide (HCTZ), and loop diuretics, such as furosemide (Lasix), may lead to hypokalemia, which increases the risk of developing dysrhythmias </a:t>
            </a:r>
          </a:p>
          <a:p>
            <a:pPr>
              <a:buFont typeface="Wingdings" pitchFamily="2" charset="2"/>
              <a:buChar char="v"/>
            </a:pPr>
            <a:r>
              <a:rPr lang="en-US" sz="3200" dirty="0">
                <a:solidFill>
                  <a:srgbClr val="7030A0"/>
                </a:solidFill>
                <a:latin typeface="Times New Roman" pitchFamily="18" charset="0"/>
                <a:cs typeface="Times New Roman" pitchFamily="18" charset="0"/>
              </a:rPr>
              <a:t>ACE inhibitors and ARBs increase the risk of hyperkalemia, which can lead to decreased therapeutic effects of digoxin.</a:t>
            </a:r>
          </a:p>
          <a:p>
            <a:pPr>
              <a:buFont typeface="Wingdings" pitchFamily="2" charset="2"/>
              <a:buChar char="v"/>
            </a:pPr>
            <a:r>
              <a:rPr lang="en-US" sz="3200" dirty="0">
                <a:solidFill>
                  <a:srgbClr val="7030A0"/>
                </a:solidFill>
                <a:latin typeface="Times New Roman" pitchFamily="18" charset="0"/>
                <a:cs typeface="Times New Roman" pitchFamily="18" charset="0"/>
              </a:rPr>
              <a:t>  Sympathomimetic medications such as dopamine (</a:t>
            </a:r>
            <a:r>
              <a:rPr lang="en-US" sz="3200" dirty="0" err="1">
                <a:solidFill>
                  <a:srgbClr val="7030A0"/>
                </a:solidFill>
                <a:latin typeface="Times New Roman" pitchFamily="18" charset="0"/>
                <a:cs typeface="Times New Roman" pitchFamily="18" charset="0"/>
              </a:rPr>
              <a:t>Intropin</a:t>
            </a:r>
            <a:r>
              <a:rPr lang="en-US" sz="3200" dirty="0">
                <a:solidFill>
                  <a:srgbClr val="7030A0"/>
                </a:solidFill>
                <a:latin typeface="Times New Roman" pitchFamily="18" charset="0"/>
                <a:cs typeface="Times New Roman" pitchFamily="18" charset="0"/>
              </a:rPr>
              <a:t>) complement the inotropic action of digoxin and increase the rate and force of heart muscle contraction. </a:t>
            </a:r>
          </a:p>
          <a:p>
            <a:pPr>
              <a:buFont typeface="Wingdings" pitchFamily="2" charset="2"/>
              <a:buChar char="v"/>
            </a:pPr>
            <a:r>
              <a:rPr lang="en-US" sz="3200" dirty="0">
                <a:solidFill>
                  <a:srgbClr val="7030A0"/>
                </a:solidFill>
                <a:latin typeface="Times New Roman" pitchFamily="18" charset="0"/>
                <a:cs typeface="Times New Roman" pitchFamily="18" charset="0"/>
              </a:rPr>
              <a:t>Quinidine increases the risk of digoxin toxicity when used concurrently. </a:t>
            </a:r>
          </a:p>
          <a:p>
            <a:pPr>
              <a:buFont typeface="Wingdings" pitchFamily="2" charset="2"/>
              <a:buChar char="v"/>
            </a:pPr>
            <a:r>
              <a:rPr lang="en-US" sz="3200" dirty="0">
                <a:solidFill>
                  <a:srgbClr val="7030A0"/>
                </a:solidFill>
                <a:latin typeface="Times New Roman" pitchFamily="18" charset="0"/>
                <a:cs typeface="Times New Roman" pitchFamily="18" charset="0"/>
              </a:rPr>
              <a:t> Verapamil (</a:t>
            </a:r>
            <a:r>
              <a:rPr lang="en-US" sz="3200" dirty="0" err="1">
                <a:solidFill>
                  <a:srgbClr val="7030A0"/>
                </a:solidFill>
                <a:latin typeface="Times New Roman" pitchFamily="18" charset="0"/>
                <a:cs typeface="Times New Roman" pitchFamily="18" charset="0"/>
              </a:rPr>
              <a:t>Calan</a:t>
            </a:r>
            <a:r>
              <a:rPr lang="en-US" sz="3200" dirty="0">
                <a:solidFill>
                  <a:srgbClr val="7030A0"/>
                </a:solidFill>
                <a:latin typeface="Times New Roman" pitchFamily="18" charset="0"/>
                <a:cs typeface="Times New Roman" pitchFamily="18" charset="0"/>
              </a:rPr>
              <a:t>) increases plasma levels</a:t>
            </a:r>
          </a:p>
        </p:txBody>
      </p:sp>
    </p:spTree>
    <p:extLst>
      <p:ext uri="{BB962C8B-B14F-4D97-AF65-F5344CB8AC3E}">
        <p14:creationId xmlns:p14="http://schemas.microsoft.com/office/powerpoint/2010/main" val="28454849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ED3B6-10D2-4E79-98F8-0593789DD05F}"/>
              </a:ext>
            </a:extLst>
          </p:cNvPr>
          <p:cNvSpPr>
            <a:spLocks noGrp="1"/>
          </p:cNvSpPr>
          <p:nvPr>
            <p:ph type="title"/>
          </p:nvPr>
        </p:nvSpPr>
        <p:spPr>
          <a:xfrm>
            <a:off x="0" y="1"/>
            <a:ext cx="12192000" cy="1285874"/>
          </a:xfrm>
        </p:spPr>
        <p:txBody>
          <a:bodyPr>
            <a:normAutofit/>
          </a:bodyPr>
          <a:lstStyle/>
          <a:p>
            <a:r>
              <a:rPr lang="en-US" sz="3600" b="1" dirty="0" smtClean="0">
                <a:solidFill>
                  <a:srgbClr val="FF0000"/>
                </a:solidFill>
                <a:latin typeface="Times New Roman" pitchFamily="18" charset="0"/>
                <a:cs typeface="Times New Roman" pitchFamily="18" charset="0"/>
              </a:rPr>
              <a:t>DRUGS </a:t>
            </a:r>
            <a:r>
              <a:rPr lang="en-US" sz="3600" b="1" dirty="0">
                <a:solidFill>
                  <a:srgbClr val="FF0000"/>
                </a:solidFill>
                <a:latin typeface="Times New Roman" pitchFamily="18" charset="0"/>
                <a:cs typeface="Times New Roman" pitchFamily="18" charset="0"/>
              </a:rPr>
              <a:t>AFFECTING THE RESPIRATORY SYSTEM </a:t>
            </a:r>
            <a:r>
              <a:rPr lang="en-US" sz="3600" b="1" dirty="0" smtClean="0">
                <a:solidFill>
                  <a:srgbClr val="FF0000"/>
                </a:solidFill>
                <a:latin typeface="Times New Roman" pitchFamily="18" charset="0"/>
                <a:cs typeface="Times New Roman" pitchFamily="18" charset="0"/>
              </a:rPr>
              <a:t>						(</a:t>
            </a:r>
            <a:r>
              <a:rPr lang="en-US" sz="3600" b="1" dirty="0">
                <a:solidFill>
                  <a:srgbClr val="FF0000"/>
                </a:solidFill>
                <a:latin typeface="Times New Roman" pitchFamily="18" charset="0"/>
                <a:cs typeface="Times New Roman" pitchFamily="18" charset="0"/>
              </a:rPr>
              <a:t>B</a:t>
            </a:r>
            <a:r>
              <a:rPr lang="en-US" sz="3600" b="1" dirty="0" smtClean="0">
                <a:solidFill>
                  <a:srgbClr val="FF0000"/>
                </a:solidFill>
                <a:latin typeface="Times New Roman" pitchFamily="18" charset="0"/>
                <a:cs typeface="Times New Roman" pitchFamily="18" charset="0"/>
              </a:rPr>
              <a:t>ronchodilators</a:t>
            </a:r>
            <a:r>
              <a:rPr lang="en-US" sz="3600" b="1" dirty="0">
                <a:solidFill>
                  <a:srgbClr val="FF0000"/>
                </a:solidFill>
                <a:latin typeface="Times New Roman" pitchFamily="18" charset="0"/>
                <a:cs typeface="Times New Roman" pitchFamily="18" charset="0"/>
              </a:rPr>
              <a:t>)</a:t>
            </a:r>
          </a:p>
        </p:txBody>
      </p:sp>
      <p:sp>
        <p:nvSpPr>
          <p:cNvPr id="3" name="Content Placeholder 2">
            <a:extLst>
              <a:ext uri="{FF2B5EF4-FFF2-40B4-BE49-F238E27FC236}">
                <a16:creationId xmlns="" xmlns:a16="http://schemas.microsoft.com/office/drawing/2014/main" id="{18711611-BEB0-416A-A9FA-1650402D7E93}"/>
              </a:ext>
            </a:extLst>
          </p:cNvPr>
          <p:cNvSpPr>
            <a:spLocks noGrp="1"/>
          </p:cNvSpPr>
          <p:nvPr>
            <p:ph idx="1"/>
          </p:nvPr>
        </p:nvSpPr>
        <p:spPr>
          <a:xfrm>
            <a:off x="100013" y="1257300"/>
            <a:ext cx="12091987" cy="5486400"/>
          </a:xfrm>
        </p:spPr>
        <p:txBody>
          <a:bodyPr>
            <a:normAutofit/>
          </a:bodyPr>
          <a:lstStyle/>
          <a:p>
            <a:pPr marL="0" indent="0" algn="ctr">
              <a:buNone/>
            </a:pPr>
            <a:r>
              <a:rPr lang="en-US" sz="3200" b="1" dirty="0" smtClean="0">
                <a:solidFill>
                  <a:srgbClr val="00B050"/>
                </a:solidFill>
                <a:latin typeface="Times New Roman" pitchFamily="18" charset="0"/>
                <a:cs typeface="Times New Roman" pitchFamily="18" charset="0"/>
              </a:rPr>
              <a:t>Overview</a:t>
            </a:r>
            <a:endParaRPr lang="en-US" sz="3200" dirty="0">
              <a:solidFill>
                <a:srgbClr val="00B050"/>
              </a:solidFill>
              <a:latin typeface="Times New Roman" pitchFamily="18" charset="0"/>
              <a:cs typeface="Times New Roman" pitchFamily="18" charset="0"/>
            </a:endParaRPr>
          </a:p>
          <a:p>
            <a:pPr marL="0" indent="0">
              <a:buNone/>
            </a:pPr>
            <a:r>
              <a:rPr lang="en-US" sz="3200" dirty="0" smtClean="0">
                <a:solidFill>
                  <a:srgbClr val="7030A0"/>
                </a:solidFill>
                <a:latin typeface="Times New Roman" pitchFamily="18" charset="0"/>
                <a:cs typeface="Times New Roman" pitchFamily="18" charset="0"/>
              </a:rPr>
              <a:t>Asthma </a:t>
            </a:r>
            <a:r>
              <a:rPr lang="en-US" sz="3200" dirty="0">
                <a:solidFill>
                  <a:srgbClr val="7030A0"/>
                </a:solidFill>
                <a:latin typeface="Times New Roman" pitchFamily="18" charset="0"/>
                <a:cs typeface="Times New Roman" pitchFamily="18" charset="0"/>
              </a:rPr>
              <a:t>is a chronic inflammatory disorder of the airways. It is an intermittent and reversible airflow obstruction that affects the bronchioles. The obstruction occurs either by inflammation or airway hyper-responsiveness leading to bronchoconstriction. </a:t>
            </a:r>
          </a:p>
          <a:p>
            <a:r>
              <a:rPr lang="en-US" sz="3200" dirty="0">
                <a:solidFill>
                  <a:srgbClr val="7030A0"/>
                </a:solidFill>
                <a:latin typeface="Times New Roman" pitchFamily="18" charset="0"/>
                <a:cs typeface="Times New Roman" pitchFamily="18" charset="0"/>
              </a:rPr>
              <a:t> Medication management usually addresses both inflammation and bronchoconstriction</a:t>
            </a:r>
          </a:p>
          <a:p>
            <a:r>
              <a:rPr lang="en-US" sz="3200" dirty="0">
                <a:solidFill>
                  <a:srgbClr val="7030A0"/>
                </a:solidFill>
                <a:latin typeface="Times New Roman" pitchFamily="18" charset="0"/>
                <a:cs typeface="Times New Roman" pitchFamily="18" charset="0"/>
              </a:rPr>
              <a:t>These same medications may be used in symptomatic treatment of chronic obstructive pulmonary disease (COPD</a:t>
            </a:r>
          </a:p>
        </p:txBody>
      </p:sp>
    </p:spTree>
    <p:extLst>
      <p:ext uri="{BB962C8B-B14F-4D97-AF65-F5344CB8AC3E}">
        <p14:creationId xmlns:p14="http://schemas.microsoft.com/office/powerpoint/2010/main" val="23694332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4065D-EC8F-42B1-80C9-79D206B9EE4B}"/>
              </a:ext>
            </a:extLst>
          </p:cNvPr>
          <p:cNvSpPr>
            <a:spLocks noGrp="1"/>
          </p:cNvSpPr>
          <p:nvPr>
            <p:ph type="title"/>
          </p:nvPr>
        </p:nvSpPr>
        <p:spPr>
          <a:xfrm>
            <a:off x="100013" y="-185737"/>
            <a:ext cx="11253787" cy="957262"/>
          </a:xfrm>
        </p:spPr>
        <p:txBody>
          <a:bodyPr>
            <a:noAutofit/>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Overview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a:extLst>
              <a:ext uri="{FF2B5EF4-FFF2-40B4-BE49-F238E27FC236}">
                <a16:creationId xmlns="" xmlns:a16="http://schemas.microsoft.com/office/drawing/2014/main" id="{7474AB48-A101-4734-8CE4-CF6DC38AB104}"/>
              </a:ext>
            </a:extLst>
          </p:cNvPr>
          <p:cNvSpPr>
            <a:spLocks noGrp="1"/>
          </p:cNvSpPr>
          <p:nvPr>
            <p:ph idx="1"/>
          </p:nvPr>
        </p:nvSpPr>
        <p:spPr>
          <a:xfrm>
            <a:off x="128588" y="657225"/>
            <a:ext cx="11944350" cy="6086475"/>
          </a:xfrm>
        </p:spPr>
        <p:txBody>
          <a:bodyPr>
            <a:normAutofit lnSpcReduction="10000"/>
          </a:bodyPr>
          <a:lstStyle/>
          <a:p>
            <a:pPr>
              <a:buFont typeface="Wingdings" pitchFamily="2" charset="2"/>
              <a:buChar char="v"/>
            </a:pPr>
            <a:r>
              <a:rPr lang="en-US" dirty="0"/>
              <a:t> </a:t>
            </a:r>
            <a:r>
              <a:rPr lang="en-US" dirty="0">
                <a:solidFill>
                  <a:srgbClr val="7030A0"/>
                </a:solidFill>
                <a:latin typeface="Times New Roman" pitchFamily="18" charset="0"/>
                <a:cs typeface="Times New Roman" pitchFamily="18" charset="0"/>
              </a:rPr>
              <a:t>Advise clients to take the medication as prescribed. If a dose is missed, the next dose should</a:t>
            </a:r>
            <a:r>
              <a:rPr lang="en-US" b="1" dirty="0">
                <a:solidFill>
                  <a:srgbClr val="7030A0"/>
                </a:solidFill>
                <a:latin typeface="Times New Roman" pitchFamily="18" charset="0"/>
                <a:cs typeface="Times New Roman" pitchFamily="18" charset="0"/>
              </a:rPr>
              <a:t> NOT </a:t>
            </a:r>
            <a:r>
              <a:rPr lang="en-US" dirty="0">
                <a:solidFill>
                  <a:srgbClr val="7030A0"/>
                </a:solidFill>
                <a:latin typeface="Times New Roman" pitchFamily="18" charset="0"/>
                <a:cs typeface="Times New Roman" pitchFamily="18" charset="0"/>
              </a:rPr>
              <a:t>be doubled. </a:t>
            </a:r>
          </a:p>
          <a:p>
            <a:pPr>
              <a:buFont typeface="Wingdings" pitchFamily="2" charset="2"/>
              <a:buChar char="v"/>
            </a:pPr>
            <a:r>
              <a:rPr lang="en-US" dirty="0">
                <a:solidFill>
                  <a:srgbClr val="7030A0"/>
                </a:solidFill>
                <a:latin typeface="Times New Roman" pitchFamily="18" charset="0"/>
                <a:cs typeface="Times New Roman" pitchFamily="18" charset="0"/>
              </a:rPr>
              <a:t> Check pulse rate and rhythm before administration of digoxin and record. Notify the provider if heart rate is less than 60/min in an adult, less than 70/min in children, and less than 90/min in infants. Administer digoxin at the same time daily. </a:t>
            </a:r>
          </a:p>
          <a:p>
            <a:pPr>
              <a:buFont typeface="Wingdings" pitchFamily="2" charset="2"/>
              <a:buChar char="v"/>
            </a:pPr>
            <a:r>
              <a:rPr lang="en-US" dirty="0">
                <a:solidFill>
                  <a:srgbClr val="7030A0"/>
                </a:solidFill>
                <a:latin typeface="Times New Roman" pitchFamily="18" charset="0"/>
                <a:cs typeface="Times New Roman" pitchFamily="18" charset="0"/>
              </a:rPr>
              <a:t> Monitor digoxin levels periodically during treatment and maintain therapeutic levels between 0.5 to 2.0 ng/mL to prevent digoxin toxicity. </a:t>
            </a:r>
          </a:p>
          <a:p>
            <a:pPr>
              <a:buFont typeface="Wingdings" pitchFamily="2" charset="2"/>
              <a:buChar char="v"/>
            </a:pPr>
            <a:r>
              <a:rPr lang="en-US" dirty="0">
                <a:solidFill>
                  <a:srgbClr val="7030A0"/>
                </a:solidFill>
                <a:latin typeface="Times New Roman" pitchFamily="18" charset="0"/>
                <a:cs typeface="Times New Roman" pitchFamily="18" charset="0"/>
              </a:rPr>
              <a:t> Avoid taking OTC medications to prevent adverse and side effects and medication interactions. </a:t>
            </a:r>
          </a:p>
          <a:p>
            <a:pPr>
              <a:buFont typeface="Wingdings" pitchFamily="2" charset="2"/>
              <a:buChar char="v"/>
            </a:pPr>
            <a:r>
              <a:rPr lang="en-US" dirty="0">
                <a:solidFill>
                  <a:srgbClr val="7030A0"/>
                </a:solidFill>
                <a:latin typeface="Times New Roman" pitchFamily="18" charset="0"/>
                <a:cs typeface="Times New Roman" pitchFamily="18" charset="0"/>
              </a:rPr>
              <a:t> Instruct clients to observe symptoms of hypokalemia, such as muscle weakness, and to notify the provider if symptoms occur. </a:t>
            </a:r>
          </a:p>
          <a:p>
            <a:pPr>
              <a:buFont typeface="Wingdings" pitchFamily="2" charset="2"/>
              <a:buChar char="v"/>
            </a:pPr>
            <a:r>
              <a:rPr lang="en-US" dirty="0">
                <a:solidFill>
                  <a:srgbClr val="7030A0"/>
                </a:solidFill>
                <a:latin typeface="Times New Roman" pitchFamily="18" charset="0"/>
                <a:cs typeface="Times New Roman" pitchFamily="18" charset="0"/>
              </a:rPr>
              <a:t> Instruct clients to observe symptoms of digoxin toxicity (anorexia, fatigue, weakness), and to notify the provider if symptoms occur.</a:t>
            </a:r>
          </a:p>
        </p:txBody>
      </p:sp>
    </p:spTree>
    <p:extLst>
      <p:ext uri="{BB962C8B-B14F-4D97-AF65-F5344CB8AC3E}">
        <p14:creationId xmlns:p14="http://schemas.microsoft.com/office/powerpoint/2010/main" val="28992978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120634-9E1D-461C-8B22-A258B90B4C31}"/>
              </a:ext>
            </a:extLst>
          </p:cNvPr>
          <p:cNvSpPr>
            <a:spLocks noGrp="1"/>
          </p:cNvSpPr>
          <p:nvPr>
            <p:ph type="title"/>
          </p:nvPr>
        </p:nvSpPr>
        <p:spPr>
          <a:xfrm>
            <a:off x="114299" y="100013"/>
            <a:ext cx="11930063" cy="1000125"/>
          </a:xfrm>
        </p:spPr>
        <p:txBody>
          <a:bodyPr>
            <a:normAutofit/>
          </a:bodyPr>
          <a:lstStyle/>
          <a:p>
            <a:r>
              <a:rPr lang="en-US" sz="4800" b="1" dirty="0">
                <a:solidFill>
                  <a:srgbClr val="FF0000"/>
                </a:solidFill>
                <a:latin typeface="Times New Roman" pitchFamily="18" charset="0"/>
                <a:cs typeface="Times New Roman" pitchFamily="18" charset="0"/>
              </a:rPr>
              <a:t>Management of D</a:t>
            </a:r>
            <a:r>
              <a:rPr lang="en-US" sz="4800" b="1" dirty="0" smtClean="0">
                <a:solidFill>
                  <a:srgbClr val="FF0000"/>
                </a:solidFill>
                <a:latin typeface="Times New Roman" pitchFamily="18" charset="0"/>
                <a:cs typeface="Times New Roman" pitchFamily="18" charset="0"/>
              </a:rPr>
              <a:t>igoxin Toxicity</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E2E9C2F-759C-460D-95BC-916B936C1F86}"/>
              </a:ext>
            </a:extLst>
          </p:cNvPr>
          <p:cNvSpPr>
            <a:spLocks noGrp="1"/>
          </p:cNvSpPr>
          <p:nvPr>
            <p:ph idx="1"/>
          </p:nvPr>
        </p:nvSpPr>
        <p:spPr>
          <a:xfrm>
            <a:off x="171450" y="914400"/>
            <a:ext cx="12020550" cy="5800725"/>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Digoxin and potassium-sparing medication should be stopped immediately. </a:t>
            </a:r>
          </a:p>
          <a:p>
            <a:pPr>
              <a:buFont typeface="Wingdings" pitchFamily="2" charset="2"/>
              <a:buChar char="v"/>
            </a:pPr>
            <a:r>
              <a:rPr lang="en-US" sz="3200" dirty="0">
                <a:solidFill>
                  <a:srgbClr val="7030A0"/>
                </a:solidFill>
                <a:latin typeface="Times New Roman" pitchFamily="18" charset="0"/>
                <a:cs typeface="Times New Roman" pitchFamily="18" charset="0"/>
              </a:rPr>
              <a:t> Monitor K+ levels. For levels less than 3.5 mEq/L, administer potassium intravenously or by mouth. Do not give any further K+ if the level is greater than 5.0 mEq/L. </a:t>
            </a:r>
          </a:p>
          <a:p>
            <a:pPr>
              <a:buFont typeface="Wingdings" pitchFamily="2" charset="2"/>
              <a:buChar char="v"/>
            </a:pPr>
            <a:r>
              <a:rPr lang="en-US" sz="3200" dirty="0">
                <a:solidFill>
                  <a:srgbClr val="7030A0"/>
                </a:solidFill>
                <a:latin typeface="Times New Roman" pitchFamily="18" charset="0"/>
                <a:cs typeface="Times New Roman" pitchFamily="18" charset="0"/>
              </a:rPr>
              <a:t> Treat dysrhythmias with phenytoin (Dilantin) or lidocaine. </a:t>
            </a:r>
          </a:p>
          <a:p>
            <a:pPr>
              <a:buFont typeface="Wingdings" pitchFamily="2" charset="2"/>
              <a:buChar char="v"/>
            </a:pPr>
            <a:r>
              <a:rPr lang="en-US" sz="3200" dirty="0">
                <a:solidFill>
                  <a:srgbClr val="7030A0"/>
                </a:solidFill>
                <a:latin typeface="Times New Roman" pitchFamily="18" charset="0"/>
                <a:cs typeface="Times New Roman" pitchFamily="18" charset="0"/>
              </a:rPr>
              <a:t>Treat bradycardia with atropine. </a:t>
            </a:r>
          </a:p>
          <a:p>
            <a:pPr>
              <a:buFont typeface="Wingdings" pitchFamily="2" charset="2"/>
              <a:buChar char="v"/>
            </a:pPr>
            <a:r>
              <a:rPr lang="en-US" sz="3200" dirty="0">
                <a:solidFill>
                  <a:srgbClr val="7030A0"/>
                </a:solidFill>
                <a:latin typeface="Times New Roman" pitchFamily="18" charset="0"/>
                <a:cs typeface="Times New Roman" pitchFamily="18" charset="0"/>
              </a:rPr>
              <a:t> For excessive overdose, activated charcoal, cholestyramine, or Digibind can be used to bind digoxin and prevent absorption. </a:t>
            </a:r>
          </a:p>
        </p:txBody>
      </p:sp>
    </p:spTree>
    <p:extLst>
      <p:ext uri="{BB962C8B-B14F-4D97-AF65-F5344CB8AC3E}">
        <p14:creationId xmlns:p14="http://schemas.microsoft.com/office/powerpoint/2010/main" val="15478963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DE7F1-366F-49F9-88C8-79A84D198B8C}"/>
              </a:ext>
            </a:extLst>
          </p:cNvPr>
          <p:cNvSpPr>
            <a:spLocks noGrp="1"/>
          </p:cNvSpPr>
          <p:nvPr>
            <p:ph type="title"/>
          </p:nvPr>
        </p:nvSpPr>
        <p:spPr>
          <a:xfrm>
            <a:off x="242888" y="0"/>
            <a:ext cx="11110912" cy="1000125"/>
          </a:xfrm>
        </p:spPr>
        <p:txBody>
          <a:bodyPr>
            <a:normAutofit/>
          </a:bodyPr>
          <a:lstStyle/>
          <a:p>
            <a:r>
              <a:rPr lang="en-US" sz="4800" b="1" dirty="0">
                <a:solidFill>
                  <a:srgbClr val="FF0000"/>
                </a:solidFill>
                <a:latin typeface="Times New Roman" pitchFamily="18" charset="0"/>
                <a:cs typeface="Times New Roman" pitchFamily="18" charset="0"/>
              </a:rPr>
              <a:t>Bronchodilators </a:t>
            </a:r>
            <a:r>
              <a:rPr lang="en-US" sz="4800" b="1" dirty="0" err="1">
                <a:solidFill>
                  <a:srgbClr val="FF0000"/>
                </a:solidFill>
                <a:latin typeface="Times New Roman" pitchFamily="18" charset="0"/>
                <a:cs typeface="Times New Roman" pitchFamily="18" charset="0"/>
              </a:rPr>
              <a:t>C</a:t>
            </a:r>
            <a:r>
              <a:rPr lang="en-US" sz="4800" b="1" dirty="0" err="1" smtClean="0">
                <a:solidFill>
                  <a:srgbClr val="FF0000"/>
                </a:solidFill>
                <a:latin typeface="Times New Roman" pitchFamily="18" charset="0"/>
                <a:cs typeface="Times New Roman" pitchFamily="18" charset="0"/>
              </a:rPr>
              <a:t>ont</a:t>
            </a:r>
            <a:r>
              <a:rPr lang="en-US" sz="4800" b="1" dirty="0" smtClean="0">
                <a:solidFill>
                  <a:srgbClr val="FF0000"/>
                </a:solidFill>
                <a:latin typeface="Times New Roman" pitchFamily="18" charset="0"/>
                <a:cs typeface="Times New Roman" pitchFamily="18" charset="0"/>
              </a:rPr>
              <a:t>…..</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46BC078-27C8-43BB-A833-318BC539CC82}"/>
              </a:ext>
            </a:extLst>
          </p:cNvPr>
          <p:cNvSpPr>
            <a:spLocks noGrp="1"/>
          </p:cNvSpPr>
          <p:nvPr>
            <p:ph idx="1"/>
          </p:nvPr>
        </p:nvSpPr>
        <p:spPr>
          <a:xfrm>
            <a:off x="171449" y="1143000"/>
            <a:ext cx="11872913" cy="5586413"/>
          </a:xfrm>
        </p:spPr>
        <p:txBody>
          <a:bodyPr>
            <a:normAutofit/>
          </a:bodyPr>
          <a:lstStyle/>
          <a:p>
            <a:pPr marL="0" indent="0">
              <a:buNone/>
            </a:pPr>
            <a:r>
              <a:rPr lang="en-US" sz="2600" dirty="0">
                <a:solidFill>
                  <a:prstClr val="black"/>
                </a:solidFill>
              </a:rPr>
              <a:t> </a:t>
            </a:r>
            <a:r>
              <a:rPr lang="en-US" sz="2600" dirty="0" smtClean="0">
                <a:solidFill>
                  <a:prstClr val="black"/>
                </a:solidFill>
              </a:rPr>
              <a:t>		</a:t>
            </a:r>
            <a:r>
              <a:rPr lang="en-US" sz="3600" b="1" dirty="0" smtClean="0">
                <a:solidFill>
                  <a:srgbClr val="00B0F0"/>
                </a:solidFill>
                <a:latin typeface="Times New Roman" pitchFamily="18" charset="0"/>
                <a:cs typeface="Times New Roman" pitchFamily="18" charset="0"/>
              </a:rPr>
              <a:t>Medications </a:t>
            </a:r>
            <a:r>
              <a:rPr lang="en-US" sz="3600" b="1" dirty="0">
                <a:solidFill>
                  <a:srgbClr val="00B0F0"/>
                </a:solidFill>
                <a:latin typeface="Times New Roman" pitchFamily="18" charset="0"/>
                <a:cs typeface="Times New Roman" pitchFamily="18" charset="0"/>
              </a:rPr>
              <a:t>include: </a:t>
            </a:r>
            <a:endParaRPr lang="en-US" sz="3200" b="1" dirty="0">
              <a:solidFill>
                <a:srgbClr val="00B0F0"/>
              </a:solidFill>
              <a:latin typeface="Times New Roman" pitchFamily="18" charset="0"/>
              <a:cs typeface="Times New Roman" pitchFamily="18" charset="0"/>
            </a:endParaRPr>
          </a:p>
          <a:p>
            <a:pPr marL="0" indent="0">
              <a:buNone/>
            </a:pPr>
            <a:r>
              <a:rPr lang="en-US" sz="3200" b="1" dirty="0" smtClean="0">
                <a:solidFill>
                  <a:srgbClr val="00B050"/>
                </a:solidFill>
                <a:latin typeface="Times New Roman" pitchFamily="18" charset="0"/>
                <a:cs typeface="Times New Roman" pitchFamily="18" charset="0"/>
              </a:rPr>
              <a:t>		Classification </a:t>
            </a:r>
            <a:r>
              <a:rPr lang="en-US" sz="3200" b="1" dirty="0">
                <a:solidFill>
                  <a:srgbClr val="00B050"/>
                </a:solidFill>
                <a:latin typeface="Times New Roman" pitchFamily="18" charset="0"/>
                <a:cs typeface="Times New Roman" pitchFamily="18" charset="0"/>
              </a:rPr>
              <a:t>of Bronchodilator ;</a:t>
            </a:r>
          </a:p>
          <a:p>
            <a:pPr>
              <a:buFont typeface="Wingdings" pitchFamily="2" charset="2"/>
              <a:buChar char="v"/>
            </a:pPr>
            <a:r>
              <a:rPr lang="en-US" sz="3200" dirty="0" smtClean="0">
                <a:solidFill>
                  <a:srgbClr val="7030A0"/>
                </a:solidFill>
                <a:latin typeface="Times New Roman" pitchFamily="18" charset="0"/>
                <a:cs typeface="Times New Roman" pitchFamily="18" charset="0"/>
              </a:rPr>
              <a:t>Beta2-adrenergic </a:t>
            </a:r>
            <a:r>
              <a:rPr lang="en-US" sz="3200" dirty="0">
                <a:solidFill>
                  <a:srgbClr val="7030A0"/>
                </a:solidFill>
                <a:latin typeface="Times New Roman" pitchFamily="18" charset="0"/>
                <a:cs typeface="Times New Roman" pitchFamily="18" charset="0"/>
              </a:rPr>
              <a:t>agonists short acting; salbutamol,</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B</a:t>
            </a:r>
            <a:r>
              <a:rPr lang="en-US" sz="3200" dirty="0" smtClean="0">
                <a:solidFill>
                  <a:srgbClr val="7030A0"/>
                </a:solidFill>
                <a:latin typeface="Times New Roman" pitchFamily="18" charset="0"/>
                <a:cs typeface="Times New Roman" pitchFamily="18" charset="0"/>
              </a:rPr>
              <a:t>eta2-adrenergic </a:t>
            </a:r>
            <a:r>
              <a:rPr lang="en-US" sz="3200" dirty="0">
                <a:solidFill>
                  <a:srgbClr val="7030A0"/>
                </a:solidFill>
                <a:latin typeface="Times New Roman" pitchFamily="18" charset="0"/>
                <a:cs typeface="Times New Roman" pitchFamily="18" charset="0"/>
              </a:rPr>
              <a:t>agonists long acting; salmeterol and formoterol </a:t>
            </a:r>
          </a:p>
          <a:p>
            <a:pPr>
              <a:buFont typeface="Wingdings" pitchFamily="2" charset="2"/>
              <a:buChar char="v"/>
            </a:pPr>
            <a:r>
              <a:rPr lang="en-US" sz="3200" dirty="0">
                <a:solidFill>
                  <a:srgbClr val="7030A0"/>
                </a:solidFill>
                <a:latin typeface="Times New Roman" pitchFamily="18" charset="0"/>
                <a:cs typeface="Times New Roman" pitchFamily="18" charset="0"/>
              </a:rPr>
              <a:t>Methyl xanthine's e.g. theophylline</a:t>
            </a:r>
          </a:p>
          <a:p>
            <a:pPr>
              <a:buFont typeface="Wingdings" pitchFamily="2" charset="2"/>
              <a:buChar char="v"/>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Inhaled </a:t>
            </a:r>
            <a:r>
              <a:rPr lang="en-US" sz="3200" dirty="0">
                <a:solidFill>
                  <a:srgbClr val="7030A0"/>
                </a:solidFill>
                <a:latin typeface="Times New Roman" pitchFamily="18" charset="0"/>
                <a:cs typeface="Times New Roman" pitchFamily="18" charset="0"/>
              </a:rPr>
              <a:t>anticholinergics e.g. tiotropium</a:t>
            </a:r>
          </a:p>
          <a:p>
            <a:pPr>
              <a:buFont typeface="Wingdings" pitchFamily="2" charset="2"/>
              <a:buChar char="v"/>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Anti-inflammatory </a:t>
            </a:r>
            <a:r>
              <a:rPr lang="en-US" sz="3200" dirty="0">
                <a:solidFill>
                  <a:srgbClr val="7030A0"/>
                </a:solidFill>
                <a:latin typeface="Times New Roman" pitchFamily="18" charset="0"/>
                <a:cs typeface="Times New Roman" pitchFamily="18" charset="0"/>
              </a:rPr>
              <a:t>agents such as</a:t>
            </a:r>
            <a:r>
              <a:rPr lang="en-US" sz="3200" b="1" dirty="0">
                <a:solidFill>
                  <a:srgbClr val="7030A0"/>
                </a:solidFill>
                <a:latin typeface="Times New Roman" pitchFamily="18" charset="0"/>
                <a:cs typeface="Times New Roman" pitchFamily="18" charset="0"/>
              </a:rPr>
              <a:t> glucocorticoids</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mast cell stabilizers</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leukotriene modifiers</a:t>
            </a:r>
            <a:r>
              <a:rPr lang="en-US" sz="3200" dirty="0">
                <a:solidFill>
                  <a:srgbClr val="7030A0"/>
                </a:solidFill>
                <a:latin typeface="Times New Roman" pitchFamily="18" charset="0"/>
                <a:cs typeface="Times New Roman" pitchFamily="18" charset="0"/>
              </a:rPr>
              <a:t>.</a:t>
            </a:r>
            <a:endParaRPr lang="en-US" sz="36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2111347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2D3240-F8E6-4F5D-9CD5-6A38F35EDFE1}"/>
              </a:ext>
            </a:extLst>
          </p:cNvPr>
          <p:cNvSpPr>
            <a:spLocks noGrp="1"/>
          </p:cNvSpPr>
          <p:nvPr>
            <p:ph type="title"/>
          </p:nvPr>
        </p:nvSpPr>
        <p:spPr>
          <a:xfrm>
            <a:off x="100013" y="1"/>
            <a:ext cx="11253787" cy="814387"/>
          </a:xfrm>
        </p:spPr>
        <p:txBody>
          <a:bodyPr>
            <a:normAutofit fontScale="90000"/>
          </a:bodyPr>
          <a:lstStyle/>
          <a:p>
            <a:r>
              <a:rPr lang="en-US" b="1" dirty="0"/>
              <a:t>     </a:t>
            </a:r>
            <a:r>
              <a:rPr lang="en-US" sz="5400" b="1" dirty="0" smtClean="0">
                <a:solidFill>
                  <a:srgbClr val="FF0000"/>
                </a:solidFill>
                <a:latin typeface="Times New Roman" pitchFamily="18" charset="0"/>
                <a:cs typeface="Times New Roman" pitchFamily="18" charset="0"/>
              </a:rPr>
              <a:t>Beta2-Adrenergic </a:t>
            </a:r>
            <a:r>
              <a:rPr lang="en-US" sz="5400" b="1" dirty="0">
                <a:solidFill>
                  <a:srgbClr val="FF0000"/>
                </a:solidFill>
                <a:latin typeface="Times New Roman" pitchFamily="18" charset="0"/>
                <a:cs typeface="Times New Roman" pitchFamily="18" charset="0"/>
              </a:rPr>
              <a:t>Agonists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7C755F5-2149-4A0A-A8B1-7A8108BD3ADE}"/>
              </a:ext>
            </a:extLst>
          </p:cNvPr>
          <p:cNvSpPr>
            <a:spLocks noGrp="1"/>
          </p:cNvSpPr>
          <p:nvPr>
            <p:ph idx="1"/>
          </p:nvPr>
        </p:nvSpPr>
        <p:spPr>
          <a:xfrm>
            <a:off x="128588" y="1085850"/>
            <a:ext cx="11944350" cy="577215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A</a:t>
            </a:r>
            <a:r>
              <a:rPr lang="en-US" sz="3200" dirty="0" smtClean="0">
                <a:solidFill>
                  <a:srgbClr val="7030A0"/>
                </a:solidFill>
                <a:latin typeface="Times New Roman" pitchFamily="18" charset="0"/>
                <a:cs typeface="Times New Roman" pitchFamily="18" charset="0"/>
              </a:rPr>
              <a:t>lbuterol </a:t>
            </a:r>
            <a:r>
              <a:rPr lang="en-US" sz="3200" dirty="0">
                <a:solidFill>
                  <a:srgbClr val="7030A0"/>
                </a:solidFill>
                <a:latin typeface="Times New Roman" pitchFamily="18" charset="0"/>
                <a:cs typeface="Times New Roman" pitchFamily="18" charset="0"/>
              </a:rPr>
              <a:t>(Proventil, Ventolin) </a:t>
            </a:r>
          </a:p>
          <a:p>
            <a:pPr>
              <a:buFont typeface="Wingdings" pitchFamily="2" charset="2"/>
              <a:buChar char="v"/>
            </a:pPr>
            <a:r>
              <a:rPr lang="en-US" sz="3200" dirty="0">
                <a:solidFill>
                  <a:srgbClr val="7030A0"/>
                </a:solidFill>
                <a:latin typeface="Times New Roman" pitchFamily="18" charset="0"/>
                <a:cs typeface="Times New Roman" pitchFamily="18" charset="0"/>
              </a:rPr>
              <a:t>Formoterol (</a:t>
            </a:r>
            <a:r>
              <a:rPr lang="en-US" sz="3200" dirty="0" err="1">
                <a:solidFill>
                  <a:srgbClr val="7030A0"/>
                </a:solidFill>
                <a:latin typeface="Times New Roman" pitchFamily="18" charset="0"/>
                <a:cs typeface="Times New Roman" pitchFamily="18" charset="0"/>
              </a:rPr>
              <a:t>Foradil</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Aerolizer</a:t>
            </a:r>
            <a:r>
              <a:rPr lang="en-US" sz="3200" dirty="0">
                <a:solidFill>
                  <a:srgbClr val="7030A0"/>
                </a:solidFill>
                <a:latin typeface="Times New Roman" pitchFamily="18" charset="0"/>
                <a:cs typeface="Times New Roman" pitchFamily="18" charset="0"/>
              </a:rPr>
              <a:t>) </a:t>
            </a:r>
          </a:p>
          <a:p>
            <a:pPr>
              <a:buFont typeface="Wingdings" pitchFamily="2" charset="2"/>
              <a:buChar char="v"/>
            </a:pPr>
            <a:r>
              <a:rPr lang="en-US" sz="3200" dirty="0">
                <a:solidFill>
                  <a:srgbClr val="7030A0"/>
                </a:solidFill>
                <a:latin typeface="Times New Roman" pitchFamily="18" charset="0"/>
                <a:cs typeface="Times New Roman" pitchFamily="18" charset="0"/>
              </a:rPr>
              <a:t> Salmeterol (</a:t>
            </a:r>
            <a:r>
              <a:rPr lang="en-US" sz="3200" dirty="0" err="1">
                <a:solidFill>
                  <a:srgbClr val="7030A0"/>
                </a:solidFill>
                <a:latin typeface="Times New Roman" pitchFamily="18" charset="0"/>
                <a:cs typeface="Times New Roman" pitchFamily="18" charset="0"/>
              </a:rPr>
              <a:t>Serevent</a:t>
            </a:r>
            <a:r>
              <a:rPr lang="en-US" sz="3200" dirty="0">
                <a:solidFill>
                  <a:srgbClr val="7030A0"/>
                </a:solidFill>
                <a:latin typeface="Times New Roman" pitchFamily="18" charset="0"/>
                <a:cs typeface="Times New Roman" pitchFamily="18" charset="0"/>
              </a:rPr>
              <a:t>) </a:t>
            </a:r>
          </a:p>
          <a:p>
            <a:pPr>
              <a:buFont typeface="Wingdings" pitchFamily="2" charset="2"/>
              <a:buChar char="v"/>
            </a:pPr>
            <a:r>
              <a:rPr lang="en-US" sz="3200" dirty="0">
                <a:solidFill>
                  <a:srgbClr val="7030A0"/>
                </a:solidFill>
                <a:latin typeface="Times New Roman" pitchFamily="18" charset="0"/>
                <a:cs typeface="Times New Roman" pitchFamily="18" charset="0"/>
              </a:rPr>
              <a:t> Terbutaline (</a:t>
            </a:r>
            <a:r>
              <a:rPr lang="en-US" sz="3200" dirty="0" err="1">
                <a:solidFill>
                  <a:srgbClr val="7030A0"/>
                </a:solidFill>
                <a:latin typeface="Times New Roman" pitchFamily="18" charset="0"/>
                <a:cs typeface="Times New Roman" pitchFamily="18" charset="0"/>
              </a:rPr>
              <a:t>Brethine</a:t>
            </a:r>
            <a:r>
              <a:rPr lang="en-US" sz="3200" dirty="0">
                <a:solidFill>
                  <a:srgbClr val="7030A0"/>
                </a:solidFill>
                <a:latin typeface="Times New Roman" pitchFamily="18" charset="0"/>
                <a:cs typeface="Times New Roman" pitchFamily="18" charset="0"/>
              </a:rPr>
              <a:t>) </a:t>
            </a:r>
            <a:endParaRPr lang="en-US" sz="3200" dirty="0" smtClean="0">
              <a:solidFill>
                <a:srgbClr val="7030A0"/>
              </a:solidFill>
              <a:latin typeface="Times New Roman" pitchFamily="18" charset="0"/>
              <a:cs typeface="Times New Roman" pitchFamily="18" charset="0"/>
            </a:endParaRPr>
          </a:p>
          <a:p>
            <a:pPr>
              <a:buFont typeface="Wingdings" pitchFamily="2" charset="2"/>
              <a:buChar char="v"/>
            </a:pPr>
            <a:r>
              <a:rPr lang="en-US" sz="3600" dirty="0" smtClean="0">
                <a:solidFill>
                  <a:srgbClr val="7030A0"/>
                </a:solidFill>
                <a:latin typeface="Times New Roman" pitchFamily="18" charset="0"/>
                <a:cs typeface="Times New Roman" pitchFamily="18" charset="0"/>
              </a:rPr>
              <a:t>Albuterol </a:t>
            </a:r>
            <a:r>
              <a:rPr lang="en-US" sz="3600" dirty="0">
                <a:solidFill>
                  <a:srgbClr val="7030A0"/>
                </a:solidFill>
                <a:latin typeface="Times New Roman" pitchFamily="18" charset="0"/>
                <a:cs typeface="Times New Roman" pitchFamily="18" charset="0"/>
              </a:rPr>
              <a:t>( Proventil, Ventolin)</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Action </a:t>
            </a:r>
          </a:p>
          <a:p>
            <a:pPr>
              <a:buFont typeface="Wingdings" pitchFamily="2" charset="2"/>
              <a:buChar char="ü"/>
            </a:pPr>
            <a:r>
              <a:rPr lang="en-US" sz="3200" dirty="0">
                <a:solidFill>
                  <a:srgbClr val="7030A0"/>
                </a:solidFill>
                <a:latin typeface="Times New Roman" pitchFamily="18" charset="0"/>
                <a:cs typeface="Times New Roman" pitchFamily="18" charset="0"/>
              </a:rPr>
              <a:t>Beta2-adrenergic agonists act by selectively activating the beta2-receptors in the bronchial smooth muscle, resulting in bronchodilation. As a result of this:  </a:t>
            </a:r>
            <a:r>
              <a:rPr lang="en-US" sz="3200" b="1" dirty="0">
                <a:solidFill>
                  <a:srgbClr val="7030A0"/>
                </a:solidFill>
                <a:latin typeface="Times New Roman" pitchFamily="18" charset="0"/>
                <a:cs typeface="Times New Roman" pitchFamily="18" charset="0"/>
              </a:rPr>
              <a:t>Bronchospasm is relieved</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Histamine release is inhibited</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Ciliary motility is increased.</a:t>
            </a:r>
          </a:p>
        </p:txBody>
      </p:sp>
    </p:spTree>
    <p:extLst>
      <p:ext uri="{BB962C8B-B14F-4D97-AF65-F5344CB8AC3E}">
        <p14:creationId xmlns:p14="http://schemas.microsoft.com/office/powerpoint/2010/main" val="36375942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5028CE-E9EC-4EE1-B10A-AD7570A12E08}"/>
              </a:ext>
            </a:extLst>
          </p:cNvPr>
          <p:cNvSpPr>
            <a:spLocks noGrp="1"/>
          </p:cNvSpPr>
          <p:nvPr>
            <p:ph type="title"/>
          </p:nvPr>
        </p:nvSpPr>
        <p:spPr>
          <a:xfrm>
            <a:off x="100013" y="1"/>
            <a:ext cx="12091987" cy="1028699"/>
          </a:xfrm>
        </p:spPr>
        <p:txBody>
          <a:bodyPr/>
          <a:lstStyle/>
          <a:p>
            <a:r>
              <a:rPr lang="en-US" sz="4800" b="1" dirty="0">
                <a:solidFill>
                  <a:srgbClr val="FF0000"/>
                </a:solidFill>
                <a:latin typeface="Times New Roman" pitchFamily="18" charset="0"/>
                <a:cs typeface="Times New Roman" pitchFamily="18" charset="0"/>
              </a:rPr>
              <a:t>Therapeutic </a:t>
            </a:r>
            <a:r>
              <a:rPr lang="en-US" sz="5400" b="1" dirty="0">
                <a:solidFill>
                  <a:srgbClr val="FF0000"/>
                </a:solidFill>
                <a:latin typeface="Times New Roman" pitchFamily="18" charset="0"/>
                <a:cs typeface="Times New Roman" pitchFamily="18" charset="0"/>
              </a:rPr>
              <a:t>us</a:t>
            </a:r>
            <a:r>
              <a:rPr lang="en-US" sz="4800" b="1" dirty="0">
                <a:solidFill>
                  <a:srgbClr val="FF0000"/>
                </a:solidFill>
                <a:latin typeface="Times New Roman" pitchFamily="18" charset="0"/>
                <a:cs typeface="Times New Roman" pitchFamily="18" charset="0"/>
              </a:rPr>
              <a:t>es</a:t>
            </a:r>
          </a:p>
        </p:txBody>
      </p:sp>
      <p:graphicFrame>
        <p:nvGraphicFramePr>
          <p:cNvPr id="4" name="Content Placeholder 3">
            <a:extLst>
              <a:ext uri="{FF2B5EF4-FFF2-40B4-BE49-F238E27FC236}">
                <a16:creationId xmlns="" xmlns:a16="http://schemas.microsoft.com/office/drawing/2014/main" id="{8F40D830-4CD3-4BEB-9CA3-7B39601BA792}"/>
              </a:ext>
            </a:extLst>
          </p:cNvPr>
          <p:cNvGraphicFramePr>
            <a:graphicFrameLocks noGrp="1"/>
          </p:cNvGraphicFramePr>
          <p:nvPr>
            <p:ph idx="1"/>
            <p:extLst>
              <p:ext uri="{D42A27DB-BD31-4B8C-83A1-F6EECF244321}">
                <p14:modId xmlns:p14="http://schemas.microsoft.com/office/powerpoint/2010/main" val="2656324521"/>
              </p:ext>
            </p:extLst>
          </p:nvPr>
        </p:nvGraphicFramePr>
        <p:xfrm>
          <a:off x="142876" y="1200148"/>
          <a:ext cx="12049124" cy="5657851"/>
        </p:xfrm>
        <a:graphic>
          <a:graphicData uri="http://schemas.openxmlformats.org/drawingml/2006/table">
            <a:tbl>
              <a:tblPr firstRow="1" bandRow="1">
                <a:tableStyleId>{5C22544A-7EE6-4342-B048-85BDC9FD1C3A}</a:tableStyleId>
              </a:tblPr>
              <a:tblGrid>
                <a:gridCol w="4110154">
                  <a:extLst>
                    <a:ext uri="{9D8B030D-6E8A-4147-A177-3AD203B41FA5}">
                      <a16:colId xmlns="" xmlns:a16="http://schemas.microsoft.com/office/drawing/2014/main" val="3355600398"/>
                    </a:ext>
                  </a:extLst>
                </a:gridCol>
                <a:gridCol w="3922595">
                  <a:extLst>
                    <a:ext uri="{9D8B030D-6E8A-4147-A177-3AD203B41FA5}">
                      <a16:colId xmlns="" xmlns:a16="http://schemas.microsoft.com/office/drawing/2014/main" val="2863494362"/>
                    </a:ext>
                  </a:extLst>
                </a:gridCol>
                <a:gridCol w="4016375">
                  <a:extLst>
                    <a:ext uri="{9D8B030D-6E8A-4147-A177-3AD203B41FA5}">
                      <a16:colId xmlns="" xmlns:a16="http://schemas.microsoft.com/office/drawing/2014/main" val="1062407190"/>
                    </a:ext>
                  </a:extLst>
                </a:gridCol>
              </a:tblGrid>
              <a:tr h="816252">
                <a:tc>
                  <a:txBody>
                    <a:bodyPr/>
                    <a:lstStyle/>
                    <a:p>
                      <a:r>
                        <a:rPr lang="en-US" dirty="0"/>
                        <a:t>Medication</a:t>
                      </a:r>
                    </a:p>
                  </a:txBody>
                  <a:tcPr/>
                </a:tc>
                <a:tc>
                  <a:txBody>
                    <a:bodyPr/>
                    <a:lstStyle/>
                    <a:p>
                      <a:r>
                        <a:rPr lang="en-US" dirty="0"/>
                        <a:t>Route</a:t>
                      </a:r>
                    </a:p>
                  </a:txBody>
                  <a:tcPr/>
                </a:tc>
                <a:tc>
                  <a:txBody>
                    <a:bodyPr/>
                    <a:lstStyle/>
                    <a:p>
                      <a:r>
                        <a:rPr lang="en-US" dirty="0"/>
                        <a:t>Therapeutic uses</a:t>
                      </a:r>
                    </a:p>
                  </a:txBody>
                  <a:tcPr/>
                </a:tc>
                <a:extLst>
                  <a:ext uri="{0D108BD9-81ED-4DB2-BD59-A6C34878D82A}">
                    <a16:rowId xmlns="" xmlns:a16="http://schemas.microsoft.com/office/drawing/2014/main" val="1835665588"/>
                  </a:ext>
                </a:extLst>
              </a:tr>
              <a:tr h="2616475">
                <a:tc>
                  <a:txBody>
                    <a:bodyPr/>
                    <a:lstStyle/>
                    <a:p>
                      <a:r>
                        <a:rPr lang="en-US" dirty="0"/>
                        <a:t>Albuterol (Proventil, Ventolin) </a:t>
                      </a:r>
                    </a:p>
                  </a:txBody>
                  <a:tcPr/>
                </a:tc>
                <a:tc>
                  <a:txBody>
                    <a:bodyPr/>
                    <a:lstStyle/>
                    <a:p>
                      <a:r>
                        <a:rPr lang="en-US" dirty="0"/>
                        <a:t>• Inhaled, short-acting </a:t>
                      </a:r>
                    </a:p>
                    <a:p>
                      <a:r>
                        <a:rPr lang="en-US" dirty="0"/>
                        <a:t>Oral, long-acting</a:t>
                      </a:r>
                    </a:p>
                  </a:txBody>
                  <a:tcPr/>
                </a:tc>
                <a:tc>
                  <a:txBody>
                    <a:bodyPr/>
                    <a:lstStyle/>
                    <a:p>
                      <a:r>
                        <a:rPr lang="en-US" dirty="0"/>
                        <a:t>• Prevention of asthma attack (exercise-induced) • Treatment for ongoing asthma attack • Long-term control of asthma</a:t>
                      </a:r>
                    </a:p>
                  </a:txBody>
                  <a:tcPr/>
                </a:tc>
                <a:extLst>
                  <a:ext uri="{0D108BD9-81ED-4DB2-BD59-A6C34878D82A}">
                    <a16:rowId xmlns="" xmlns:a16="http://schemas.microsoft.com/office/drawing/2014/main" val="3403582621"/>
                  </a:ext>
                </a:extLst>
              </a:tr>
              <a:tr h="1408872">
                <a:tc>
                  <a:txBody>
                    <a:bodyPr/>
                    <a:lstStyle/>
                    <a:p>
                      <a:r>
                        <a:rPr lang="en-US" dirty="0"/>
                        <a:t>Formoterol (</a:t>
                      </a:r>
                      <a:r>
                        <a:rPr lang="en-US" dirty="0" err="1"/>
                        <a:t>Foradil</a:t>
                      </a:r>
                      <a:r>
                        <a:rPr lang="en-US" dirty="0"/>
                        <a:t> </a:t>
                      </a:r>
                      <a:r>
                        <a:rPr lang="en-US" dirty="0" err="1"/>
                        <a:t>Aerolizer</a:t>
                      </a:r>
                      <a:r>
                        <a:rPr lang="en-US" dirty="0"/>
                        <a:t>) Salmeterol (</a:t>
                      </a:r>
                      <a:r>
                        <a:rPr lang="en-US" dirty="0" err="1"/>
                        <a:t>Serevent</a:t>
                      </a:r>
                      <a:r>
                        <a:rPr lang="en-US" dirty="0"/>
                        <a:t>)</a:t>
                      </a:r>
                    </a:p>
                  </a:txBody>
                  <a:tcPr/>
                </a:tc>
                <a:tc>
                  <a:txBody>
                    <a:bodyPr/>
                    <a:lstStyle/>
                    <a:p>
                      <a:r>
                        <a:rPr lang="en-US" dirty="0"/>
                        <a:t>• Inhaled, long-acting</a:t>
                      </a:r>
                    </a:p>
                  </a:txBody>
                  <a:tcPr/>
                </a:tc>
                <a:tc>
                  <a:txBody>
                    <a:bodyPr/>
                    <a:lstStyle/>
                    <a:p>
                      <a:r>
                        <a:rPr lang="en-US" dirty="0"/>
                        <a:t>• Long-term control of asthma</a:t>
                      </a:r>
                    </a:p>
                  </a:txBody>
                  <a:tcPr/>
                </a:tc>
                <a:extLst>
                  <a:ext uri="{0D108BD9-81ED-4DB2-BD59-A6C34878D82A}">
                    <a16:rowId xmlns="" xmlns:a16="http://schemas.microsoft.com/office/drawing/2014/main" val="1034837413"/>
                  </a:ext>
                </a:extLst>
              </a:tr>
              <a:tr h="816252">
                <a:tc>
                  <a:txBody>
                    <a:bodyPr/>
                    <a:lstStyle/>
                    <a:p>
                      <a:r>
                        <a:rPr lang="en-US" dirty="0"/>
                        <a:t>Terbutaline (</a:t>
                      </a:r>
                      <a:r>
                        <a:rPr lang="en-US" dirty="0" err="1"/>
                        <a:t>Brethine</a:t>
                      </a:r>
                      <a:r>
                        <a:rPr lang="en-US" dirty="0"/>
                        <a:t>)</a:t>
                      </a:r>
                    </a:p>
                  </a:txBody>
                  <a:tcPr/>
                </a:tc>
                <a:tc>
                  <a:txBody>
                    <a:bodyPr/>
                    <a:lstStyle/>
                    <a:p>
                      <a:r>
                        <a:rPr lang="en-US" dirty="0"/>
                        <a:t>Oral, long-acting</a:t>
                      </a:r>
                    </a:p>
                  </a:txBody>
                  <a:tcPr/>
                </a:tc>
                <a:tc>
                  <a:txBody>
                    <a:bodyPr/>
                    <a:lstStyle/>
                    <a:p>
                      <a:r>
                        <a:rPr lang="en-US" dirty="0"/>
                        <a:t>• Long-term control of asthma</a:t>
                      </a:r>
                    </a:p>
                  </a:txBody>
                  <a:tcPr/>
                </a:tc>
                <a:extLst>
                  <a:ext uri="{0D108BD9-81ED-4DB2-BD59-A6C34878D82A}">
                    <a16:rowId xmlns="" xmlns:a16="http://schemas.microsoft.com/office/drawing/2014/main" val="152476724"/>
                  </a:ext>
                </a:extLst>
              </a:tr>
            </a:tbl>
          </a:graphicData>
        </a:graphic>
      </p:graphicFrame>
    </p:spTree>
    <p:extLst>
      <p:ext uri="{BB962C8B-B14F-4D97-AF65-F5344CB8AC3E}">
        <p14:creationId xmlns:p14="http://schemas.microsoft.com/office/powerpoint/2010/main" val="22476199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361F9C-9478-4BA1-8D53-5CAD2420C203}"/>
              </a:ext>
            </a:extLst>
          </p:cNvPr>
          <p:cNvSpPr>
            <a:spLocks noGrp="1"/>
          </p:cNvSpPr>
          <p:nvPr>
            <p:ph type="title"/>
          </p:nvPr>
        </p:nvSpPr>
        <p:spPr>
          <a:xfrm>
            <a:off x="200025" y="157163"/>
            <a:ext cx="11801475" cy="1285875"/>
          </a:xfrm>
        </p:spPr>
        <p:txBody>
          <a:bodyPr/>
          <a:lstStyle/>
          <a:p>
            <a:r>
              <a:rPr lang="en-US" dirty="0"/>
              <a:t>  </a:t>
            </a:r>
            <a:r>
              <a:rPr lang="en-US" sz="6000" b="1" dirty="0" smtClean="0">
                <a:solidFill>
                  <a:srgbClr val="FF0000"/>
                </a:solidFill>
                <a:latin typeface="Times New Roman" panose="02020603050405020304" pitchFamily="18" charset="0"/>
                <a:cs typeface="Times New Roman" panose="02020603050405020304" pitchFamily="18" charset="0"/>
              </a:rPr>
              <a:t>Terminology</a:t>
            </a:r>
            <a:endParaRPr lang="en-US" sz="6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CD4CE3D-E2CE-443B-A121-1DD8FC6A49B2}"/>
              </a:ext>
            </a:extLst>
          </p:cNvPr>
          <p:cNvSpPr>
            <a:spLocks noGrp="1"/>
          </p:cNvSpPr>
          <p:nvPr>
            <p:ph idx="1"/>
          </p:nvPr>
        </p:nvSpPr>
        <p:spPr>
          <a:xfrm>
            <a:off x="128589" y="1628774"/>
            <a:ext cx="11930062" cy="5057775"/>
          </a:xfrm>
        </p:spPr>
        <p:txBody>
          <a:bodyPr>
            <a:normAutofit/>
          </a:bodyPr>
          <a:lstStyle/>
          <a:p>
            <a:pPr>
              <a:buFont typeface="Wingdings" panose="05000000000000000000" pitchFamily="2" charset="2"/>
              <a:buChar char="v"/>
            </a:pPr>
            <a:r>
              <a:rPr lang="en-US" sz="3200" b="1" dirty="0">
                <a:solidFill>
                  <a:srgbClr val="7030A0"/>
                </a:solidFill>
                <a:latin typeface="Times New Roman" panose="02020603050405020304" pitchFamily="18" charset="0"/>
                <a:cs typeface="Times New Roman" panose="02020603050405020304" pitchFamily="18" charset="0"/>
              </a:rPr>
              <a:t>Pharmacognosy: </a:t>
            </a:r>
            <a:r>
              <a:rPr lang="en-US" sz="3200" dirty="0">
                <a:solidFill>
                  <a:srgbClr val="7030A0"/>
                </a:solidFill>
                <a:latin typeface="Times New Roman" panose="02020603050405020304" pitchFamily="18" charset="0"/>
                <a:cs typeface="Times New Roman" panose="02020603050405020304" pitchFamily="18" charset="0"/>
              </a:rPr>
              <a:t>the study of drugs that come from natural sources e.g. plants, animals and minerals as well as search for new drugs from natural sources.</a:t>
            </a:r>
          </a:p>
          <a:p>
            <a:pPr>
              <a:buFont typeface="Wingdings" panose="05000000000000000000" pitchFamily="2" charset="2"/>
              <a:buChar char="v"/>
            </a:pPr>
            <a:r>
              <a:rPr lang="en-US" sz="3200" b="1" dirty="0">
                <a:solidFill>
                  <a:srgbClr val="7030A0"/>
                </a:solidFill>
                <a:latin typeface="Times New Roman" panose="02020603050405020304" pitchFamily="18" charset="0"/>
                <a:cs typeface="Times New Roman" panose="02020603050405020304" pitchFamily="18" charset="0"/>
              </a:rPr>
              <a:t>Pharmacokinetics :</a:t>
            </a:r>
            <a:r>
              <a:rPr lang="en-US" sz="3200" dirty="0">
                <a:solidFill>
                  <a:srgbClr val="7030A0"/>
                </a:solidFill>
                <a:latin typeface="Times New Roman" panose="02020603050405020304" pitchFamily="18" charset="0"/>
                <a:cs typeface="Times New Roman" panose="02020603050405020304" pitchFamily="18" charset="0"/>
              </a:rPr>
              <a:t>this is the study of the body acts on the drugs</a:t>
            </a:r>
            <a:r>
              <a:rPr lang="en-US" sz="3200" b="1" dirty="0">
                <a:solidFill>
                  <a:srgbClr val="7030A0"/>
                </a:solidFill>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it</a:t>
            </a:r>
            <a:r>
              <a:rPr lang="en-US" sz="3200" b="1" dirty="0">
                <a:solidFill>
                  <a:srgbClr val="7030A0"/>
                </a:solidFill>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is characterized by absorption, distribution, metabolism(biotransformation)and excretion/elimination. It can 	further be described as how the body handles a drug from site of administration to the site of action and elimination.</a:t>
            </a:r>
          </a:p>
          <a:p>
            <a:pPr>
              <a:buFont typeface="Wingdings" panose="05000000000000000000" pitchFamily="2" charset="2"/>
              <a:buChar char="v"/>
            </a:pPr>
            <a:r>
              <a:rPr lang="en-US" sz="3200" b="1" dirty="0">
                <a:solidFill>
                  <a:srgbClr val="7030A0"/>
                </a:solidFill>
                <a:latin typeface="Times New Roman" panose="02020603050405020304" pitchFamily="18" charset="0"/>
                <a:cs typeface="Times New Roman" panose="02020603050405020304" pitchFamily="18" charset="0"/>
              </a:rPr>
              <a:t>  Pharmacodynamics/mechanism of action: </a:t>
            </a:r>
            <a:r>
              <a:rPr lang="en-US" sz="3200" dirty="0">
                <a:solidFill>
                  <a:srgbClr val="7030A0"/>
                </a:solidFill>
                <a:latin typeface="Times New Roman" panose="02020603050405020304" pitchFamily="18" charset="0"/>
                <a:cs typeface="Times New Roman" panose="02020603050405020304" pitchFamily="18" charset="0"/>
              </a:rPr>
              <a:t>the study of how drugs act on the body.</a:t>
            </a:r>
            <a:endParaRPr lang="en-US" sz="3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1160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9C3159-8C38-4AEC-83B0-832115734D65}"/>
              </a:ext>
            </a:extLst>
          </p:cNvPr>
          <p:cNvSpPr>
            <a:spLocks noGrp="1"/>
          </p:cNvSpPr>
          <p:nvPr>
            <p:ph type="title"/>
          </p:nvPr>
        </p:nvSpPr>
        <p:spPr>
          <a:xfrm>
            <a:off x="0" y="171451"/>
            <a:ext cx="11353800" cy="971549"/>
          </a:xfrm>
        </p:spPr>
        <p:txBody>
          <a:bodyPr>
            <a:normAutofit/>
          </a:bodyPr>
          <a:lstStyle/>
          <a:p>
            <a:r>
              <a:rPr lang="en-US" sz="5400" b="1" dirty="0">
                <a:solidFill>
                  <a:srgbClr val="FF0000"/>
                </a:solidFill>
                <a:latin typeface="Times New Roman" pitchFamily="18" charset="0"/>
                <a:cs typeface="Times New Roman" pitchFamily="18" charset="0"/>
              </a:rPr>
              <a:t>E</a:t>
            </a:r>
            <a:r>
              <a:rPr lang="en-US" sz="5400" b="1" dirty="0" smtClean="0">
                <a:solidFill>
                  <a:srgbClr val="FF0000"/>
                </a:solidFill>
                <a:latin typeface="Times New Roman" pitchFamily="18" charset="0"/>
                <a:cs typeface="Times New Roman" pitchFamily="18" charset="0"/>
              </a:rPr>
              <a:t>xcretion</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D8EA364-46BB-4BA3-85CA-3E6641AA8A85}"/>
              </a:ext>
            </a:extLst>
          </p:cNvPr>
          <p:cNvSpPr>
            <a:spLocks noGrp="1"/>
          </p:cNvSpPr>
          <p:nvPr>
            <p:ph idx="1"/>
          </p:nvPr>
        </p:nvSpPr>
        <p:spPr>
          <a:xfrm>
            <a:off x="114300" y="1157288"/>
            <a:ext cx="12077700" cy="5700711"/>
          </a:xfrm>
        </p:spPr>
        <p:txBody>
          <a:bodyPr>
            <a:normAutofit lnSpcReduction="10000"/>
          </a:bodyPr>
          <a:lstStyle/>
          <a:p>
            <a:pPr marL="0" indent="0">
              <a:buNone/>
            </a:pPr>
            <a:r>
              <a:rPr lang="en-US" b="1" dirty="0"/>
              <a:t>iv</a:t>
            </a:r>
            <a:r>
              <a:rPr lang="en-US" sz="3000" b="1" dirty="0">
                <a:solidFill>
                  <a:srgbClr val="7030A0"/>
                </a:solidFill>
                <a:latin typeface="Times New Roman" pitchFamily="18" charset="0"/>
                <a:cs typeface="Times New Roman" pitchFamily="18" charset="0"/>
              </a:rPr>
              <a:t>) Excretion: </a:t>
            </a:r>
            <a:r>
              <a:rPr lang="en-US" sz="3000" dirty="0">
                <a:solidFill>
                  <a:srgbClr val="7030A0"/>
                </a:solidFill>
                <a:latin typeface="Times New Roman" pitchFamily="18" charset="0"/>
                <a:cs typeface="Times New Roman" pitchFamily="18" charset="0"/>
              </a:rPr>
              <a:t> this the process by which drugs and pharmacologically active or inactive metabolites are eliminated from he body primarily through the </a:t>
            </a:r>
            <a:r>
              <a:rPr lang="en-US" sz="3000" b="1" dirty="0">
                <a:solidFill>
                  <a:srgbClr val="7030A0"/>
                </a:solidFill>
                <a:latin typeface="Times New Roman" pitchFamily="18" charset="0"/>
                <a:cs typeface="Times New Roman" pitchFamily="18" charset="0"/>
              </a:rPr>
              <a:t>Kidneys. </a:t>
            </a:r>
          </a:p>
          <a:p>
            <a:pPr marL="0" indent="0">
              <a:buNone/>
            </a:pPr>
            <a:r>
              <a:rPr lang="en-US" sz="3000" b="1" dirty="0">
                <a:solidFill>
                  <a:srgbClr val="7030A0"/>
                </a:solidFill>
                <a:latin typeface="Times New Roman" pitchFamily="18" charset="0"/>
                <a:cs typeface="Times New Roman" pitchFamily="18" charset="0"/>
              </a:rPr>
              <a:t>Net</a:t>
            </a:r>
            <a:r>
              <a:rPr lang="en-US" sz="3000" dirty="0">
                <a:solidFill>
                  <a:srgbClr val="7030A0"/>
                </a:solidFill>
                <a:latin typeface="Times New Roman" pitchFamily="18" charset="0"/>
                <a:cs typeface="Times New Roman" pitchFamily="18" charset="0"/>
              </a:rPr>
              <a:t> renal excretion of a drug is as a result of  3 processes</a:t>
            </a:r>
          </a:p>
          <a:p>
            <a:pPr marL="514350" indent="-514350">
              <a:buFont typeface="+mj-lt"/>
              <a:buAutoNum type="arabicPeriod"/>
            </a:pPr>
            <a:r>
              <a:rPr lang="en-US" sz="3000" dirty="0">
                <a:solidFill>
                  <a:srgbClr val="7030A0"/>
                </a:solidFill>
                <a:latin typeface="Times New Roman" pitchFamily="18" charset="0"/>
                <a:cs typeface="Times New Roman" pitchFamily="18" charset="0"/>
              </a:rPr>
              <a:t> </a:t>
            </a:r>
            <a:r>
              <a:rPr lang="en-US" sz="3000" b="1" dirty="0">
                <a:solidFill>
                  <a:srgbClr val="7030A0"/>
                </a:solidFill>
                <a:latin typeface="Times New Roman" pitchFamily="18" charset="0"/>
                <a:cs typeface="Times New Roman" pitchFamily="18" charset="0"/>
              </a:rPr>
              <a:t>filtration (passive glomerular filtration)</a:t>
            </a:r>
          </a:p>
          <a:p>
            <a:pPr marL="514350" indent="-514350">
              <a:buFont typeface="+mj-lt"/>
              <a:buAutoNum type="arabicPeriod"/>
            </a:pPr>
            <a:r>
              <a:rPr lang="en-US" sz="3000" b="1" dirty="0">
                <a:solidFill>
                  <a:srgbClr val="7030A0"/>
                </a:solidFill>
                <a:latin typeface="Times New Roman" pitchFamily="18" charset="0"/>
                <a:cs typeface="Times New Roman" pitchFamily="18" charset="0"/>
              </a:rPr>
              <a:t> re-absorption,</a:t>
            </a:r>
          </a:p>
          <a:p>
            <a:pPr marL="514350" indent="-514350">
              <a:buFont typeface="+mj-lt"/>
              <a:buAutoNum type="arabicPeriod"/>
            </a:pPr>
            <a:r>
              <a:rPr lang="en-US" sz="3000" b="1" dirty="0">
                <a:solidFill>
                  <a:srgbClr val="7030A0"/>
                </a:solidFill>
                <a:latin typeface="Times New Roman" pitchFamily="18" charset="0"/>
                <a:cs typeface="Times New Roman" pitchFamily="18" charset="0"/>
              </a:rPr>
              <a:t>active tubular secretion.</a:t>
            </a:r>
          </a:p>
          <a:p>
            <a:pPr marL="0" indent="0">
              <a:buNone/>
            </a:pPr>
            <a:r>
              <a:rPr lang="en-US" sz="3000" dirty="0">
                <a:solidFill>
                  <a:srgbClr val="7030A0"/>
                </a:solidFill>
                <a:latin typeface="Times New Roman" pitchFamily="18" charset="0"/>
                <a:cs typeface="Times New Roman" pitchFamily="18" charset="0"/>
              </a:rPr>
              <a:t>other routes through which drugs are eliminated include</a:t>
            </a:r>
          </a:p>
          <a:p>
            <a:pPr marL="0" indent="0">
              <a:buNone/>
            </a:pPr>
            <a:r>
              <a:rPr lang="en-US" sz="3000" dirty="0">
                <a:solidFill>
                  <a:srgbClr val="7030A0"/>
                </a:solidFill>
                <a:latin typeface="Times New Roman" pitchFamily="18" charset="0"/>
                <a:cs typeface="Times New Roman" pitchFamily="18" charset="0"/>
              </a:rPr>
              <a:t> </a:t>
            </a:r>
            <a:r>
              <a:rPr lang="en-US" sz="3000" b="1" dirty="0">
                <a:solidFill>
                  <a:srgbClr val="7030A0"/>
                </a:solidFill>
                <a:latin typeface="Times New Roman" pitchFamily="18" charset="0"/>
                <a:cs typeface="Times New Roman" pitchFamily="18" charset="0"/>
              </a:rPr>
              <a:t>intestines or biliary excretion e.g. </a:t>
            </a:r>
            <a:r>
              <a:rPr lang="en-US" sz="3000" dirty="0">
                <a:solidFill>
                  <a:srgbClr val="7030A0"/>
                </a:solidFill>
                <a:latin typeface="Times New Roman" pitchFamily="18" charset="0"/>
                <a:cs typeface="Times New Roman" pitchFamily="18" charset="0"/>
              </a:rPr>
              <a:t>neomycin</a:t>
            </a:r>
          </a:p>
          <a:p>
            <a:pPr marL="0" indent="0">
              <a:buNone/>
            </a:pPr>
            <a:r>
              <a:rPr lang="en-US" sz="3000" b="1" dirty="0">
                <a:solidFill>
                  <a:srgbClr val="7030A0"/>
                </a:solidFill>
                <a:latin typeface="Times New Roman" pitchFamily="18" charset="0"/>
                <a:cs typeface="Times New Roman" pitchFamily="18" charset="0"/>
              </a:rPr>
              <a:t>Pulmonary elimination e.g. </a:t>
            </a:r>
            <a:r>
              <a:rPr lang="en-US" sz="3000" dirty="0">
                <a:solidFill>
                  <a:srgbClr val="7030A0"/>
                </a:solidFill>
                <a:latin typeface="Times New Roman" pitchFamily="18" charset="0"/>
                <a:cs typeface="Times New Roman" pitchFamily="18" charset="0"/>
              </a:rPr>
              <a:t>volatile liquids (general anaesthetics</a:t>
            </a:r>
            <a:r>
              <a:rPr lang="en-US" sz="3000" b="1" dirty="0">
                <a:solidFill>
                  <a:srgbClr val="7030A0"/>
                </a:solidFill>
                <a:latin typeface="Times New Roman" pitchFamily="18" charset="0"/>
                <a:cs typeface="Times New Roman" pitchFamily="18" charset="0"/>
              </a:rPr>
              <a:t>)</a:t>
            </a:r>
          </a:p>
          <a:p>
            <a:pPr marL="0" indent="0">
              <a:buNone/>
            </a:pPr>
            <a:r>
              <a:rPr lang="en-US" sz="3000" b="1" dirty="0">
                <a:solidFill>
                  <a:srgbClr val="7030A0"/>
                </a:solidFill>
                <a:latin typeface="Times New Roman" pitchFamily="18" charset="0"/>
                <a:cs typeface="Times New Roman" pitchFamily="18" charset="0"/>
              </a:rPr>
              <a:t>Sweat and saliva elimination </a:t>
            </a:r>
            <a:r>
              <a:rPr lang="en-US" sz="3000" dirty="0">
                <a:solidFill>
                  <a:srgbClr val="7030A0"/>
                </a:solidFill>
                <a:latin typeface="Times New Roman" pitchFamily="18" charset="0"/>
                <a:cs typeface="Times New Roman" pitchFamily="18" charset="0"/>
              </a:rPr>
              <a:t>e.g. thiazides.</a:t>
            </a:r>
          </a:p>
          <a:p>
            <a:pPr marL="0" indent="0">
              <a:buNone/>
            </a:pPr>
            <a:r>
              <a:rPr lang="en-US" sz="3000" b="1" dirty="0">
                <a:solidFill>
                  <a:srgbClr val="7030A0"/>
                </a:solidFill>
                <a:latin typeface="Times New Roman" pitchFamily="18" charset="0"/>
                <a:cs typeface="Times New Roman" pitchFamily="18" charset="0"/>
              </a:rPr>
              <a:t>Breast milk elimination </a:t>
            </a:r>
            <a:r>
              <a:rPr lang="en-US" sz="3000" dirty="0">
                <a:solidFill>
                  <a:srgbClr val="7030A0"/>
                </a:solidFill>
                <a:latin typeface="Times New Roman" pitchFamily="18" charset="0"/>
                <a:cs typeface="Times New Roman" pitchFamily="18" charset="0"/>
              </a:rPr>
              <a:t>e.g. narcotics.</a:t>
            </a:r>
            <a:endParaRPr lang="en-US" sz="3000" b="1" dirty="0">
              <a:solidFill>
                <a:srgbClr val="7030A0"/>
              </a:solidFill>
              <a:latin typeface="Times New Roman" pitchFamily="18" charset="0"/>
              <a:cs typeface="Times New Roman" pitchFamily="18" charset="0"/>
            </a:endParaRPr>
          </a:p>
          <a:p>
            <a:pPr marL="0" indent="0">
              <a:buNone/>
            </a:pPr>
            <a:endParaRPr lang="en-US" b="1" dirty="0"/>
          </a:p>
        </p:txBody>
      </p:sp>
    </p:spTree>
    <p:extLst>
      <p:ext uri="{BB962C8B-B14F-4D97-AF65-F5344CB8AC3E}">
        <p14:creationId xmlns:p14="http://schemas.microsoft.com/office/powerpoint/2010/main" val="28765807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061B89-8C00-492C-8CF6-14415072A9D9}"/>
              </a:ext>
            </a:extLst>
          </p:cNvPr>
          <p:cNvSpPr>
            <a:spLocks noGrp="1"/>
          </p:cNvSpPr>
          <p:nvPr>
            <p:ph idx="1"/>
          </p:nvPr>
        </p:nvSpPr>
        <p:spPr>
          <a:xfrm>
            <a:off x="114300" y="0"/>
            <a:ext cx="12077700" cy="6858000"/>
          </a:xfrm>
        </p:spPr>
        <p:txBody>
          <a:bodyPr/>
          <a:lstStyle/>
          <a:p>
            <a:pPr marL="0" indent="0">
              <a:buNone/>
            </a:pPr>
            <a:r>
              <a:rPr lang="en-US" sz="4000" b="1" dirty="0" smtClean="0">
                <a:solidFill>
                  <a:srgbClr val="00B050"/>
                </a:solidFill>
                <a:latin typeface="Times New Roman" pitchFamily="18" charset="0"/>
                <a:cs typeface="Times New Roman" pitchFamily="18" charset="0"/>
              </a:rPr>
              <a:t>		Side Effects</a:t>
            </a:r>
            <a:endParaRPr lang="en-US" sz="40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Inhaled agents (short and long acting) have minimal adverse effects.</a:t>
            </a:r>
          </a:p>
          <a:p>
            <a:pPr>
              <a:buFont typeface="Wingdings" pitchFamily="2" charset="2"/>
              <a:buChar char="v"/>
            </a:pPr>
            <a:r>
              <a:rPr lang="en-US" sz="3200" dirty="0">
                <a:solidFill>
                  <a:srgbClr val="7030A0"/>
                </a:solidFill>
                <a:latin typeface="Times New Roman" pitchFamily="18" charset="0"/>
                <a:cs typeface="Times New Roman" pitchFamily="18" charset="0"/>
              </a:rPr>
              <a:t> Oral agents can cause</a:t>
            </a:r>
            <a:r>
              <a:rPr lang="en-US" sz="3200" b="1" dirty="0">
                <a:solidFill>
                  <a:srgbClr val="7030A0"/>
                </a:solidFill>
                <a:latin typeface="Times New Roman" pitchFamily="18" charset="0"/>
                <a:cs typeface="Times New Roman" pitchFamily="18" charset="0"/>
              </a:rPr>
              <a:t> tachycardia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angina</a:t>
            </a:r>
            <a:r>
              <a:rPr lang="en-US" sz="3200" dirty="0">
                <a:solidFill>
                  <a:srgbClr val="7030A0"/>
                </a:solidFill>
                <a:latin typeface="Times New Roman" pitchFamily="18" charset="0"/>
                <a:cs typeface="Times New Roman" pitchFamily="18" charset="0"/>
              </a:rPr>
              <a:t> because of activation of alpha1 receptors in the heart.</a:t>
            </a:r>
          </a:p>
          <a:p>
            <a:pPr>
              <a:buFont typeface="Wingdings" pitchFamily="2" charset="2"/>
              <a:buChar char="v"/>
            </a:pPr>
            <a:r>
              <a:rPr lang="en-US" sz="3200" dirty="0">
                <a:solidFill>
                  <a:srgbClr val="7030A0"/>
                </a:solidFill>
                <a:latin typeface="Times New Roman" pitchFamily="18" charset="0"/>
                <a:cs typeface="Times New Roman" pitchFamily="18" charset="0"/>
              </a:rPr>
              <a:t> Tremors caused by activation of beta2 receptors in skeletal muscle.</a:t>
            </a:r>
          </a:p>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Contraindications/Precautions </a:t>
            </a:r>
            <a:endParaRPr lang="en-US" sz="36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Beta2-adrenergic agonists are Pregnancy Risk Category C. </a:t>
            </a:r>
          </a:p>
          <a:p>
            <a:pPr>
              <a:buFont typeface="Wingdings" pitchFamily="2" charset="2"/>
              <a:buChar char="v"/>
            </a:pPr>
            <a:r>
              <a:rPr lang="en-US" sz="3200" dirty="0">
                <a:solidFill>
                  <a:srgbClr val="7030A0"/>
                </a:solidFill>
                <a:latin typeface="Times New Roman" pitchFamily="18" charset="0"/>
                <a:cs typeface="Times New Roman" pitchFamily="18" charset="0"/>
              </a:rPr>
              <a:t> These agents are contraindicated in clients with tachydysrhythmia. </a:t>
            </a:r>
          </a:p>
          <a:p>
            <a:pPr>
              <a:buFont typeface="Wingdings" pitchFamily="2" charset="2"/>
              <a:buChar char="v"/>
            </a:pPr>
            <a:r>
              <a:rPr lang="en-US" sz="3200" dirty="0">
                <a:solidFill>
                  <a:srgbClr val="7030A0"/>
                </a:solidFill>
                <a:latin typeface="Times New Roman" pitchFamily="18" charset="0"/>
                <a:cs typeface="Times New Roman" pitchFamily="18" charset="0"/>
              </a:rPr>
              <a:t>Use cautiously in clients who have diabetes, hyperthyroidism, heart disease, hypertension, and </a:t>
            </a:r>
            <a:r>
              <a:rPr lang="en-US" sz="3200" dirty="0" smtClean="0">
                <a:solidFill>
                  <a:srgbClr val="7030A0"/>
                </a:solidFill>
                <a:latin typeface="Times New Roman" pitchFamily="18" charset="0"/>
                <a:cs typeface="Times New Roman" pitchFamily="18" charset="0"/>
              </a:rPr>
              <a:t>angina.</a:t>
            </a:r>
            <a:endParaRPr lang="en-US" sz="3200" dirty="0">
              <a:solidFill>
                <a:srgbClr val="7030A0"/>
              </a:solidFill>
              <a:latin typeface="Times New Roman" pitchFamily="18" charset="0"/>
              <a:cs typeface="Times New Roman" pitchFamily="18" charset="0"/>
            </a:endParaRPr>
          </a:p>
          <a:p>
            <a:endParaRPr lang="en-US" sz="3200" dirty="0">
              <a:solidFill>
                <a:srgbClr val="7030A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121427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CB118E8-9E1D-4BDD-9BE2-16137EF5BCBE}"/>
              </a:ext>
            </a:extLst>
          </p:cNvPr>
          <p:cNvSpPr>
            <a:spLocks noGrp="1"/>
          </p:cNvSpPr>
          <p:nvPr>
            <p:ph idx="1"/>
          </p:nvPr>
        </p:nvSpPr>
        <p:spPr>
          <a:xfrm>
            <a:off x="185738" y="0"/>
            <a:ext cx="12006262" cy="6858000"/>
          </a:xfrm>
        </p:spPr>
        <p:txBody>
          <a:bodyPr>
            <a:noAutofit/>
          </a:bodyPr>
          <a:lstStyle/>
          <a:p>
            <a:pPr marL="0" indent="0">
              <a:buNone/>
            </a:pPr>
            <a:endParaRPr lang="en-US" b="1" dirty="0" smtClean="0">
              <a:solidFill>
                <a:srgbClr val="7030A0"/>
              </a:solidFill>
            </a:endParaRPr>
          </a:p>
          <a:p>
            <a:pPr marL="0" indent="0">
              <a:buNone/>
            </a:pPr>
            <a:r>
              <a:rPr lang="en-US" sz="4400" b="1" dirty="0" smtClean="0">
                <a:solidFill>
                  <a:srgbClr val="FF0000"/>
                </a:solidFill>
                <a:latin typeface="Times New Roman" pitchFamily="18" charset="0"/>
                <a:cs typeface="Times New Roman" pitchFamily="18" charset="0"/>
              </a:rPr>
              <a:t>Drug Interaction</a:t>
            </a:r>
          </a:p>
          <a:p>
            <a:pPr marL="0" indent="0">
              <a:buNone/>
            </a:pPr>
            <a:endParaRPr lang="en-US" b="1" dirty="0">
              <a:solidFill>
                <a:srgbClr val="7030A0"/>
              </a:solidFill>
            </a:endParaRPr>
          </a:p>
          <a:p>
            <a:pPr marL="0" indent="0">
              <a:buNone/>
            </a:pPr>
            <a:endParaRPr lang="en-US" b="1" dirty="0">
              <a:solidFill>
                <a:srgbClr val="7030A0"/>
              </a:solidFill>
            </a:endParaRPr>
          </a:p>
          <a:p>
            <a:pPr>
              <a:buFont typeface="Wingdings" pitchFamily="2" charset="2"/>
              <a:buChar char="v"/>
            </a:pPr>
            <a:r>
              <a:rPr lang="en-US" dirty="0">
                <a:solidFill>
                  <a:srgbClr val="7030A0"/>
                </a:solidFill>
              </a:rPr>
              <a:t> </a:t>
            </a:r>
            <a:r>
              <a:rPr lang="en-US" sz="3200" dirty="0">
                <a:solidFill>
                  <a:srgbClr val="7030A0"/>
                </a:solidFill>
                <a:latin typeface="Times New Roman" pitchFamily="18" charset="0"/>
                <a:cs typeface="Times New Roman" pitchFamily="18" charset="0"/>
              </a:rPr>
              <a:t>Use of beta-adrenergic blockers (propranolol) can negate effects of both medications. </a:t>
            </a:r>
          </a:p>
          <a:p>
            <a:pPr>
              <a:buFont typeface="Wingdings" pitchFamily="2" charset="2"/>
              <a:buChar char="v"/>
            </a:pPr>
            <a:r>
              <a:rPr lang="en-US" sz="3200" dirty="0">
                <a:solidFill>
                  <a:srgbClr val="7030A0"/>
                </a:solidFill>
                <a:latin typeface="Times New Roman" pitchFamily="18" charset="0"/>
                <a:cs typeface="Times New Roman" pitchFamily="18" charset="0"/>
              </a:rPr>
              <a:t>MAOIs and tricyclic antidepressants can increase the risk of tachycardia and angina.</a:t>
            </a:r>
          </a:p>
          <a:p>
            <a:pPr marL="0" indent="0">
              <a:buNone/>
            </a:pPr>
            <a:endParaRPr lang="en-US" sz="3200" dirty="0">
              <a:solidFill>
                <a:srgbClr val="7030A0"/>
              </a:solidFill>
              <a:latin typeface="Times New Roman" pitchFamily="18" charset="0"/>
              <a:cs typeface="Times New Roman" pitchFamily="18" charset="0"/>
            </a:endParaRPr>
          </a:p>
          <a:p>
            <a:pPr marL="0" indent="0">
              <a:buNone/>
            </a:pPr>
            <a:r>
              <a:rPr lang="en-US" dirty="0">
                <a:solidFill>
                  <a:srgbClr val="7030A0"/>
                </a:solidFill>
              </a:rPr>
              <a:t> </a:t>
            </a:r>
          </a:p>
          <a:p>
            <a:endParaRPr lang="en-US" b="1" dirty="0">
              <a:solidFill>
                <a:srgbClr val="7030A0"/>
              </a:solidFill>
            </a:endParaRPr>
          </a:p>
        </p:txBody>
      </p:sp>
    </p:spTree>
    <p:extLst>
      <p:ext uri="{BB962C8B-B14F-4D97-AF65-F5344CB8AC3E}">
        <p14:creationId xmlns:p14="http://schemas.microsoft.com/office/powerpoint/2010/main" val="32453830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013"/>
            <a:ext cx="12072938" cy="1057275"/>
          </a:xfrm>
        </p:spPr>
        <p:txBody>
          <a:bodyPr>
            <a:normAutofit fontScale="90000"/>
          </a:bodyPr>
          <a:lstStyle/>
          <a:p>
            <a:r>
              <a:rPr lang="en-US" b="1" dirty="0" smtClean="0">
                <a:solidFill>
                  <a:srgbClr val="7030A0"/>
                </a:solidFill>
              </a:rPr>
              <a:t> </a:t>
            </a:r>
            <a:r>
              <a:rPr lang="en-US" b="1" dirty="0" smtClean="0">
                <a:solidFill>
                  <a:srgbClr val="FF0000"/>
                </a:solidFill>
                <a:latin typeface="Times New Roman" pitchFamily="18" charset="0"/>
                <a:cs typeface="Times New Roman" pitchFamily="18" charset="0"/>
              </a:rPr>
              <a:t>Precautions </a:t>
            </a:r>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71450" y="1000126"/>
            <a:ext cx="12020550" cy="5686424"/>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Instruct </a:t>
            </a:r>
            <a:r>
              <a:rPr lang="en-US" sz="3200" dirty="0">
                <a:solidFill>
                  <a:srgbClr val="7030A0"/>
                </a:solidFill>
                <a:latin typeface="Times New Roman" pitchFamily="18" charset="0"/>
                <a:cs typeface="Times New Roman" pitchFamily="18" charset="0"/>
              </a:rPr>
              <a:t>clients to follow manufacturer’s instructions for use of device: metered-dose inhaler (MDI), dry-powder inhaler(DPI), and nebulizer. </a:t>
            </a:r>
          </a:p>
          <a:p>
            <a:pPr marL="0" indent="0">
              <a:buNone/>
            </a:pPr>
            <a:r>
              <a:rPr lang="en-US" sz="3200" dirty="0">
                <a:solidFill>
                  <a:srgbClr val="7030A0"/>
                </a:solidFill>
                <a:latin typeface="Times New Roman" pitchFamily="18" charset="0"/>
                <a:cs typeface="Times New Roman" pitchFamily="18" charset="0"/>
              </a:rPr>
              <a:t>When a client is prescribed an inhaled beta2-agonist and an inhaled glucocorticoid, advise the client to inhale the beta2-agonist before inhaling the glucocorticoid.</a:t>
            </a:r>
          </a:p>
          <a:p>
            <a:pPr marL="0" indent="0">
              <a:buNone/>
            </a:pPr>
            <a:r>
              <a:rPr lang="en-US" sz="3200" dirty="0">
                <a:solidFill>
                  <a:srgbClr val="7030A0"/>
                </a:solidFill>
                <a:latin typeface="Times New Roman" pitchFamily="18" charset="0"/>
                <a:cs typeface="Times New Roman" pitchFamily="18" charset="0"/>
              </a:rPr>
              <a:t> The beta2-agonist promotes </a:t>
            </a:r>
            <a:r>
              <a:rPr lang="en-US" sz="3200" dirty="0" err="1">
                <a:solidFill>
                  <a:srgbClr val="7030A0"/>
                </a:solidFill>
                <a:latin typeface="Times New Roman" pitchFamily="18" charset="0"/>
                <a:cs typeface="Times New Roman" pitchFamily="18" charset="0"/>
              </a:rPr>
              <a:t>bronchodilation</a:t>
            </a:r>
            <a:r>
              <a:rPr lang="en-US" sz="3200" dirty="0">
                <a:solidFill>
                  <a:srgbClr val="7030A0"/>
                </a:solidFill>
                <a:latin typeface="Times New Roman" pitchFamily="18" charset="0"/>
                <a:cs typeface="Times New Roman" pitchFamily="18" charset="0"/>
              </a:rPr>
              <a:t> and enhances absorption of the glucocorticoid. </a:t>
            </a:r>
          </a:p>
          <a:p>
            <a:pPr marL="0" indent="0">
              <a:buNone/>
            </a:pPr>
            <a:r>
              <a:rPr lang="en-US" sz="3200" dirty="0">
                <a:solidFill>
                  <a:srgbClr val="7030A0"/>
                </a:solidFill>
                <a:latin typeface="Times New Roman" pitchFamily="18" charset="0"/>
                <a:cs typeface="Times New Roman" pitchFamily="18" charset="0"/>
              </a:rPr>
              <a:t> Advise clients not to exceed prescribed dosages. </a:t>
            </a:r>
          </a:p>
          <a:p>
            <a:pPr marL="0" indent="0">
              <a:buNone/>
            </a:pPr>
            <a:r>
              <a:rPr lang="en-US" sz="3200" dirty="0">
                <a:solidFill>
                  <a:srgbClr val="7030A0"/>
                </a:solidFill>
                <a:latin typeface="Times New Roman" pitchFamily="18" charset="0"/>
                <a:cs typeface="Times New Roman" pitchFamily="18" charset="0"/>
              </a:rPr>
              <a:t> Ensure that clients know the appropriate dosage schedule (if the medication is to be taken on a fixed or a when-necessary schedule). </a:t>
            </a:r>
          </a:p>
          <a:p>
            <a:endParaRPr lang="en-US" dirty="0"/>
          </a:p>
        </p:txBody>
      </p:sp>
    </p:spTree>
    <p:extLst>
      <p:ext uri="{BB962C8B-B14F-4D97-AF65-F5344CB8AC3E}">
        <p14:creationId xmlns:p14="http://schemas.microsoft.com/office/powerpoint/2010/main" val="5378710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
            <a:ext cx="11239500" cy="1114424"/>
          </a:xfrm>
        </p:spPr>
        <p:txBody>
          <a:bodyPr/>
          <a:lstStyle/>
          <a:p>
            <a:r>
              <a:rPr lang="en-US" b="1" dirty="0" smtClean="0">
                <a:solidFill>
                  <a:srgbClr val="FF0000"/>
                </a:solidFill>
                <a:latin typeface="Times New Roman" pitchFamily="18" charset="0"/>
                <a:cs typeface="Times New Roman" pitchFamily="18" charset="0"/>
              </a:rPr>
              <a:t>Precautions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142875" y="1157288"/>
            <a:ext cx="11915775" cy="5586412"/>
          </a:xfrm>
        </p:spPr>
        <p:txBody>
          <a:bodyPr/>
          <a:lstStyle/>
          <a:p>
            <a:pPr>
              <a:buFont typeface="Wingdings" pitchFamily="2" charset="2"/>
              <a:buChar char="v"/>
            </a:pPr>
            <a:endParaRPr lang="en-US" sz="3200" dirty="0" smtClean="0">
              <a:solidFill>
                <a:srgbClr val="7030A0"/>
              </a:solidFill>
              <a:latin typeface="Times New Roman" pitchFamily="18" charset="0"/>
              <a:cs typeface="Times New Roman" pitchFamily="18" charset="0"/>
            </a:endParaRPr>
          </a:p>
          <a:p>
            <a:pPr>
              <a:buFont typeface="Wingdings" pitchFamily="2" charset="2"/>
              <a:buChar char="v"/>
            </a:pPr>
            <a:r>
              <a:rPr lang="en-US" sz="3200" dirty="0" err="1" smtClean="0">
                <a:solidFill>
                  <a:srgbClr val="7030A0"/>
                </a:solidFill>
                <a:latin typeface="Times New Roman" pitchFamily="18" charset="0"/>
                <a:cs typeface="Times New Roman" pitchFamily="18" charset="0"/>
              </a:rPr>
              <a:t>Formoterol</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and </a:t>
            </a:r>
            <a:r>
              <a:rPr lang="en-US" sz="3200" dirty="0" err="1">
                <a:solidFill>
                  <a:srgbClr val="7030A0"/>
                </a:solidFill>
                <a:latin typeface="Times New Roman" pitchFamily="18" charset="0"/>
                <a:cs typeface="Times New Roman" pitchFamily="18" charset="0"/>
              </a:rPr>
              <a:t>salmeterol</a:t>
            </a:r>
            <a:r>
              <a:rPr lang="en-US" sz="3200" dirty="0">
                <a:solidFill>
                  <a:srgbClr val="7030A0"/>
                </a:solidFill>
                <a:latin typeface="Times New Roman" pitchFamily="18" charset="0"/>
                <a:cs typeface="Times New Roman" pitchFamily="18" charset="0"/>
              </a:rPr>
              <a:t> are both long-acting beta2-agonist inhalers. These inhalers are used every 12 hr. for long-term control and are not to be used to abort an asthma attack. A short-acting beta2-agonist should be used if clients need to treat an acute attack.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observe for signs of an impending asthma attack and to keep a log of the frequency and intensity of attacks. </a:t>
            </a:r>
          </a:p>
          <a:p>
            <a:pPr>
              <a:buFont typeface="Wingdings" pitchFamily="2" charset="2"/>
              <a:buChar char="v"/>
            </a:pPr>
            <a:r>
              <a:rPr lang="en-US" sz="3200" dirty="0">
                <a:solidFill>
                  <a:srgbClr val="7030A0"/>
                </a:solidFill>
                <a:latin typeface="Times New Roman" pitchFamily="18" charset="0"/>
                <a:cs typeface="Times New Roman" pitchFamily="18" charset="0"/>
              </a:rPr>
              <a:t> Instruct clients to notify the provider if there is an increase in the frequency and intensity of asthma attacks. </a:t>
            </a:r>
          </a:p>
          <a:p>
            <a:endParaRPr lang="en-US" dirty="0"/>
          </a:p>
        </p:txBody>
      </p:sp>
    </p:spTree>
    <p:extLst>
      <p:ext uri="{BB962C8B-B14F-4D97-AF65-F5344CB8AC3E}">
        <p14:creationId xmlns:p14="http://schemas.microsoft.com/office/powerpoint/2010/main" val="28301901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0"/>
            <a:ext cx="11196637" cy="1057276"/>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METHYLXANTHINES</a:t>
            </a:r>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 y="1157288"/>
            <a:ext cx="11958638" cy="5572125"/>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Theophylline </a:t>
            </a:r>
            <a:r>
              <a:rPr lang="en-US" sz="3200" dirty="0">
                <a:solidFill>
                  <a:srgbClr val="7030A0"/>
                </a:solidFill>
                <a:latin typeface="Times New Roman" pitchFamily="18" charset="0"/>
                <a:cs typeface="Times New Roman" pitchFamily="18" charset="0"/>
              </a:rPr>
              <a:t>(</a:t>
            </a:r>
            <a:r>
              <a:rPr lang="en-US" sz="3200" dirty="0" err="1">
                <a:solidFill>
                  <a:srgbClr val="7030A0"/>
                </a:solidFill>
                <a:latin typeface="Times New Roman" pitchFamily="18" charset="0"/>
                <a:cs typeface="Times New Roman" pitchFamily="18" charset="0"/>
              </a:rPr>
              <a:t>Theolair</a:t>
            </a:r>
            <a:r>
              <a:rPr lang="en-US" sz="3200" dirty="0">
                <a:solidFill>
                  <a:srgbClr val="7030A0"/>
                </a:solidFill>
                <a:latin typeface="Times New Roman" pitchFamily="18" charset="0"/>
                <a:cs typeface="Times New Roman" pitchFamily="18" charset="0"/>
              </a:rPr>
              <a:t>, Theo-24) </a:t>
            </a:r>
          </a:p>
          <a:p>
            <a:pPr marL="0" indent="0">
              <a:buNone/>
            </a:pPr>
            <a:r>
              <a:rPr lang="en-US" sz="3200" b="1" dirty="0" smtClean="0">
                <a:solidFill>
                  <a:srgbClr val="7030A0"/>
                </a:solidFill>
                <a:latin typeface="Times New Roman" pitchFamily="18" charset="0"/>
                <a:cs typeface="Times New Roman" pitchFamily="18" charset="0"/>
              </a:rPr>
              <a:t>	Expected </a:t>
            </a:r>
            <a:r>
              <a:rPr lang="en-US" sz="3200" b="1" dirty="0">
                <a:solidFill>
                  <a:srgbClr val="7030A0"/>
                </a:solidFill>
                <a:latin typeface="Times New Roman" pitchFamily="18" charset="0"/>
                <a:cs typeface="Times New Roman" pitchFamily="18" charset="0"/>
              </a:rPr>
              <a:t>Pharmacological Action </a:t>
            </a:r>
          </a:p>
          <a:p>
            <a:pPr marL="0" indent="0">
              <a:buNone/>
            </a:pPr>
            <a:r>
              <a:rPr lang="en-US" sz="3200" dirty="0">
                <a:solidFill>
                  <a:srgbClr val="7030A0"/>
                </a:solidFill>
                <a:latin typeface="Times New Roman" pitchFamily="18" charset="0"/>
                <a:cs typeface="Times New Roman" pitchFamily="18" charset="0"/>
              </a:rPr>
              <a:t> Theophylline causes relaxation of bronchial smooth muscle, resulting in </a:t>
            </a:r>
            <a:r>
              <a:rPr lang="en-US" sz="3200" dirty="0" err="1">
                <a:solidFill>
                  <a:srgbClr val="7030A0"/>
                </a:solidFill>
                <a:latin typeface="Times New Roman" pitchFamily="18" charset="0"/>
                <a:cs typeface="Times New Roman" pitchFamily="18" charset="0"/>
              </a:rPr>
              <a:t>bronchodilation</a:t>
            </a:r>
            <a:r>
              <a:rPr lang="en-US" sz="3200" dirty="0">
                <a:solidFill>
                  <a:srgbClr val="7030A0"/>
                </a:solidFill>
                <a:latin typeface="Times New Roman" pitchFamily="18" charset="0"/>
                <a:cs typeface="Times New Roman" pitchFamily="18" charset="0"/>
              </a:rPr>
              <a:t>.</a:t>
            </a:r>
          </a:p>
          <a:p>
            <a:pPr marL="0" indent="0">
              <a:buNone/>
            </a:pPr>
            <a:r>
              <a:rPr lang="en-US" sz="3200" b="1" dirty="0" smtClean="0">
                <a:solidFill>
                  <a:srgbClr val="7030A0"/>
                </a:solidFill>
                <a:latin typeface="Times New Roman" pitchFamily="18" charset="0"/>
                <a:cs typeface="Times New Roman" pitchFamily="18" charset="0"/>
              </a:rPr>
              <a:t>	Therapeutic </a:t>
            </a:r>
            <a:r>
              <a:rPr lang="en-US" sz="3200" b="1" dirty="0">
                <a:solidFill>
                  <a:srgbClr val="7030A0"/>
                </a:solidFill>
                <a:latin typeface="Times New Roman" pitchFamily="18" charset="0"/>
                <a:cs typeface="Times New Roman" pitchFamily="18" charset="0"/>
              </a:rPr>
              <a:t>Uses </a:t>
            </a:r>
          </a:p>
          <a:p>
            <a:pPr marL="0" indent="0">
              <a:buNone/>
            </a:pPr>
            <a:r>
              <a:rPr lang="en-US" sz="3200" dirty="0">
                <a:solidFill>
                  <a:srgbClr val="7030A0"/>
                </a:solidFill>
                <a:latin typeface="Times New Roman" pitchFamily="18" charset="0"/>
                <a:cs typeface="Times New Roman" pitchFamily="18" charset="0"/>
              </a:rPr>
              <a:t> Oral theophylline is used for long-term control of chronic asthma. </a:t>
            </a:r>
          </a:p>
          <a:p>
            <a:pPr marL="0" indent="0">
              <a:buNone/>
            </a:pPr>
            <a:r>
              <a:rPr lang="en-US" sz="3200" dirty="0">
                <a:solidFill>
                  <a:srgbClr val="7030A0"/>
                </a:solidFill>
                <a:latin typeface="Times New Roman" pitchFamily="18" charset="0"/>
                <a:cs typeface="Times New Roman" pitchFamily="18" charset="0"/>
              </a:rPr>
              <a:t>Route of administration: oral or IV (emergency use only)</a:t>
            </a:r>
          </a:p>
          <a:p>
            <a:endParaRPr lang="en-US" sz="3200" dirty="0">
              <a:solidFill>
                <a:srgbClr val="7030A0"/>
              </a:solidFill>
              <a:latin typeface="Times New Roman" pitchFamily="18" charset="0"/>
              <a:cs typeface="Times New Roman" pitchFamily="18" charset="0"/>
            </a:endParaRP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0903858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567EC6-4BFA-4862-84EB-B9EDB06901CF}"/>
              </a:ext>
            </a:extLst>
          </p:cNvPr>
          <p:cNvSpPr>
            <a:spLocks noGrp="1"/>
          </p:cNvSpPr>
          <p:nvPr>
            <p:ph idx="1"/>
          </p:nvPr>
        </p:nvSpPr>
        <p:spPr>
          <a:xfrm>
            <a:off x="115711" y="124178"/>
            <a:ext cx="10515600" cy="6524978"/>
          </a:xfrm>
        </p:spPr>
        <p:txBody>
          <a:bodyPr>
            <a:normAutofit/>
          </a:bodyPr>
          <a:lstStyle/>
          <a:p>
            <a:pPr marL="0" indent="0">
              <a:buNone/>
            </a:pPr>
            <a:r>
              <a:rPr lang="en-US" sz="4400" b="1" dirty="0" smtClean="0">
                <a:solidFill>
                  <a:srgbClr val="FF0000"/>
                </a:solidFill>
                <a:latin typeface="Times New Roman" pitchFamily="18" charset="0"/>
                <a:cs typeface="Times New Roman" pitchFamily="18" charset="0"/>
              </a:rPr>
              <a:t>Side/Adverse </a:t>
            </a:r>
            <a:r>
              <a:rPr lang="en-US" sz="4400" b="1" dirty="0">
                <a:solidFill>
                  <a:srgbClr val="FF0000"/>
                </a:solidFill>
                <a:latin typeface="Times New Roman" pitchFamily="18" charset="0"/>
                <a:cs typeface="Times New Roman" pitchFamily="18" charset="0"/>
              </a:rPr>
              <a:t>E</a:t>
            </a:r>
            <a:r>
              <a:rPr lang="en-US" sz="4400" b="1" dirty="0" smtClean="0">
                <a:solidFill>
                  <a:srgbClr val="FF0000"/>
                </a:solidFill>
                <a:latin typeface="Times New Roman" pitchFamily="18" charset="0"/>
                <a:cs typeface="Times New Roman" pitchFamily="18" charset="0"/>
              </a:rPr>
              <a:t>ffects</a:t>
            </a:r>
          </a:p>
          <a:p>
            <a:pPr marL="0" indent="0">
              <a:buNone/>
            </a:pPr>
            <a:endParaRPr lang="en-US" b="1" dirty="0"/>
          </a:p>
          <a:p>
            <a:pPr marL="0" indent="0">
              <a:buNone/>
            </a:pPr>
            <a:r>
              <a:rPr lang="en-US" sz="3200" dirty="0">
                <a:solidFill>
                  <a:srgbClr val="7030A0"/>
                </a:solidFill>
                <a:latin typeface="Times New Roman" pitchFamily="18" charset="0"/>
                <a:cs typeface="Times New Roman" pitchFamily="18" charset="0"/>
              </a:rPr>
              <a:t>Mild toxicity reaction may include GI distress and restlessness. </a:t>
            </a:r>
          </a:p>
          <a:p>
            <a:pPr>
              <a:buFont typeface="Wingdings" pitchFamily="2" charset="2"/>
              <a:buChar char="v"/>
            </a:pPr>
            <a:r>
              <a:rPr lang="en-US" sz="3200" dirty="0">
                <a:solidFill>
                  <a:srgbClr val="7030A0"/>
                </a:solidFill>
                <a:latin typeface="Times New Roman" pitchFamily="18" charset="0"/>
                <a:cs typeface="Times New Roman" pitchFamily="18" charset="0"/>
              </a:rPr>
              <a:t> More severe reactions can occur with higher therapeutic levels and can include dysrhythmias and seizures.</a:t>
            </a:r>
          </a:p>
          <a:p>
            <a:pPr marL="0" indent="0">
              <a:buNone/>
            </a:pPr>
            <a:r>
              <a:rPr lang="en-US" sz="3200" b="1" dirty="0" smtClean="0">
                <a:solidFill>
                  <a:srgbClr val="7030A0"/>
                </a:solidFill>
                <a:latin typeface="Times New Roman" pitchFamily="18" charset="0"/>
                <a:cs typeface="Times New Roman" pitchFamily="18" charset="0"/>
              </a:rPr>
              <a:t>		Contraindications/Precautions </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I</a:t>
            </a:r>
            <a:r>
              <a:rPr lang="en-US" sz="3200" dirty="0" smtClean="0">
                <a:solidFill>
                  <a:srgbClr val="7030A0"/>
                </a:solidFill>
                <a:latin typeface="Times New Roman" pitchFamily="18" charset="0"/>
                <a:cs typeface="Times New Roman" pitchFamily="18" charset="0"/>
              </a:rPr>
              <a:t>n </a:t>
            </a:r>
            <a:r>
              <a:rPr lang="en-US" sz="3200" dirty="0">
                <a:solidFill>
                  <a:srgbClr val="7030A0"/>
                </a:solidFill>
                <a:latin typeface="Times New Roman" pitchFamily="18" charset="0"/>
                <a:cs typeface="Times New Roman" pitchFamily="18" charset="0"/>
              </a:rPr>
              <a:t>Pregnancy </a:t>
            </a:r>
          </a:p>
          <a:p>
            <a:pPr>
              <a:buFont typeface="Wingdings" pitchFamily="2" charset="2"/>
              <a:buChar char="v"/>
            </a:pPr>
            <a:r>
              <a:rPr lang="en-US" sz="3200" dirty="0">
                <a:solidFill>
                  <a:srgbClr val="7030A0"/>
                </a:solidFill>
                <a:latin typeface="Times New Roman" pitchFamily="18" charset="0"/>
                <a:cs typeface="Times New Roman" pitchFamily="18" charset="0"/>
              </a:rPr>
              <a:t>Use cautiously in clients who have heart disease, hypertension, liver and renal dysfunction, and diabetes. </a:t>
            </a:r>
          </a:p>
          <a:p>
            <a:pPr>
              <a:buFont typeface="Wingdings" pitchFamily="2" charset="2"/>
              <a:buChar char="v"/>
            </a:pPr>
            <a:r>
              <a:rPr lang="en-US" sz="3200" dirty="0">
                <a:solidFill>
                  <a:srgbClr val="7030A0"/>
                </a:solidFill>
                <a:latin typeface="Times New Roman" pitchFamily="18" charset="0"/>
                <a:cs typeface="Times New Roman" pitchFamily="18" charset="0"/>
              </a:rPr>
              <a:t> Use cautiously in children and older adults.</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833294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EAE7E-5BAC-455A-9D9B-7C2D6D923131}"/>
              </a:ext>
            </a:extLst>
          </p:cNvPr>
          <p:cNvSpPr>
            <a:spLocks noGrp="1"/>
          </p:cNvSpPr>
          <p:nvPr>
            <p:ph type="title"/>
          </p:nvPr>
        </p:nvSpPr>
        <p:spPr>
          <a:xfrm>
            <a:off x="100013" y="-157163"/>
            <a:ext cx="12091987" cy="1285876"/>
          </a:xfrm>
        </p:spPr>
        <p:txBody>
          <a:bodyPr/>
          <a:lstStyle/>
          <a:p>
            <a:r>
              <a:rPr lang="en-US" dirty="0"/>
              <a:t>           </a:t>
            </a:r>
            <a:r>
              <a:rPr lang="en-US" b="1" dirty="0">
                <a:solidFill>
                  <a:srgbClr val="FF0000"/>
                </a:solidFill>
                <a:latin typeface="Times New Roman" pitchFamily="18" charset="0"/>
                <a:cs typeface="Times New Roman" pitchFamily="18" charset="0"/>
              </a:rPr>
              <a:t>INHALED ANTICHOLINERGICS</a:t>
            </a:r>
          </a:p>
        </p:txBody>
      </p:sp>
      <p:sp>
        <p:nvSpPr>
          <p:cNvPr id="3" name="Content Placeholder 2">
            <a:extLst>
              <a:ext uri="{FF2B5EF4-FFF2-40B4-BE49-F238E27FC236}">
                <a16:creationId xmlns="" xmlns:a16="http://schemas.microsoft.com/office/drawing/2014/main" id="{C6A6B690-C42A-481B-B063-AD07517617A7}"/>
              </a:ext>
            </a:extLst>
          </p:cNvPr>
          <p:cNvSpPr>
            <a:spLocks noGrp="1"/>
          </p:cNvSpPr>
          <p:nvPr>
            <p:ph idx="1"/>
          </p:nvPr>
        </p:nvSpPr>
        <p:spPr>
          <a:xfrm>
            <a:off x="142875" y="1071564"/>
            <a:ext cx="11858625" cy="5672136"/>
          </a:xfrm>
        </p:spPr>
        <p:txBody>
          <a:bodyPr>
            <a:normAutofit lnSpcReduction="10000"/>
          </a:bodyPr>
          <a:lstStyle/>
          <a:p>
            <a:pPr>
              <a:buFont typeface="Wingdings" pitchFamily="2" charset="2"/>
              <a:buChar char="v"/>
            </a:pPr>
            <a:r>
              <a:rPr lang="en-US" sz="3200" dirty="0">
                <a:solidFill>
                  <a:srgbClr val="7030A0"/>
                </a:solidFill>
                <a:latin typeface="Times New Roman" pitchFamily="18" charset="0"/>
                <a:cs typeface="Times New Roman" pitchFamily="18" charset="0"/>
              </a:rPr>
              <a:t>I</a:t>
            </a:r>
            <a:r>
              <a:rPr lang="en-US" sz="3200" dirty="0" smtClean="0">
                <a:solidFill>
                  <a:srgbClr val="7030A0"/>
                </a:solidFill>
                <a:latin typeface="Times New Roman" pitchFamily="18" charset="0"/>
                <a:cs typeface="Times New Roman" pitchFamily="18" charset="0"/>
              </a:rPr>
              <a:t>pratropium </a:t>
            </a:r>
            <a:r>
              <a:rPr lang="en-US" sz="3200" dirty="0">
                <a:solidFill>
                  <a:srgbClr val="7030A0"/>
                </a:solidFill>
                <a:latin typeface="Times New Roman" pitchFamily="18" charset="0"/>
                <a:cs typeface="Times New Roman" pitchFamily="18" charset="0"/>
              </a:rPr>
              <a:t>(Atrovent)</a:t>
            </a:r>
          </a:p>
          <a:p>
            <a:pPr>
              <a:buFont typeface="Wingdings" pitchFamily="2" charset="2"/>
              <a:buChar char="v"/>
            </a:pPr>
            <a:r>
              <a:rPr lang="en-US" sz="3200" dirty="0" err="1" smtClean="0">
                <a:solidFill>
                  <a:srgbClr val="7030A0"/>
                </a:solidFill>
                <a:latin typeface="Times New Roman" pitchFamily="18" charset="0"/>
                <a:cs typeface="Times New Roman" pitchFamily="18" charset="0"/>
              </a:rPr>
              <a:t>Tiotropium</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(Spiriva) </a:t>
            </a:r>
          </a:p>
          <a:p>
            <a:pPr marL="0" indent="0">
              <a:buNone/>
            </a:pPr>
            <a:r>
              <a:rPr lang="en-US" sz="3200" b="1" dirty="0">
                <a:solidFill>
                  <a:srgbClr val="00B050"/>
                </a:solidFill>
                <a:latin typeface="Times New Roman" pitchFamily="18" charset="0"/>
                <a:cs typeface="Times New Roman" pitchFamily="18" charset="0"/>
              </a:rPr>
              <a:t>Expected Pharmacological Action </a:t>
            </a:r>
          </a:p>
          <a:p>
            <a:pPr>
              <a:buFont typeface="Wingdings" pitchFamily="2" charset="2"/>
              <a:buChar char="q"/>
            </a:pPr>
            <a:r>
              <a:rPr lang="en-US" sz="3200" dirty="0">
                <a:solidFill>
                  <a:srgbClr val="7030A0"/>
                </a:solidFill>
                <a:latin typeface="Times New Roman" pitchFamily="18" charset="0"/>
                <a:cs typeface="Times New Roman" pitchFamily="18" charset="0"/>
              </a:rPr>
              <a:t> These medications block muscarinic receptors of the bronchi, resulting in bronchodilation. </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00B050"/>
                </a:solidFill>
                <a:latin typeface="Times New Roman" pitchFamily="18" charset="0"/>
                <a:cs typeface="Times New Roman" pitchFamily="18" charset="0"/>
              </a:rPr>
              <a:t>Therapeutic Uses  </a:t>
            </a:r>
          </a:p>
          <a:p>
            <a:pPr>
              <a:buFont typeface="Wingdings" pitchFamily="2" charset="2"/>
              <a:buChar char="q"/>
            </a:pPr>
            <a:r>
              <a:rPr lang="en-US" sz="3200" dirty="0">
                <a:solidFill>
                  <a:srgbClr val="7030A0"/>
                </a:solidFill>
                <a:latin typeface="Times New Roman" pitchFamily="18" charset="0"/>
                <a:cs typeface="Times New Roman" pitchFamily="18" charset="0"/>
              </a:rPr>
              <a:t>These medications are used to relieve bronchospasm associated with chronic obstructive pulmonary disease (COPD)</a:t>
            </a:r>
          </a:p>
          <a:p>
            <a:pPr>
              <a:buFont typeface="Wingdings" pitchFamily="2" charset="2"/>
              <a:buChar char="q"/>
            </a:pPr>
            <a:r>
              <a:rPr lang="en-US" sz="3200" dirty="0">
                <a:solidFill>
                  <a:srgbClr val="7030A0"/>
                </a:solidFill>
                <a:latin typeface="Times New Roman" pitchFamily="18" charset="0"/>
                <a:cs typeface="Times New Roman" pitchFamily="18" charset="0"/>
              </a:rPr>
              <a:t>These medications are used for </a:t>
            </a:r>
            <a:r>
              <a:rPr lang="en-US" sz="3200" b="1" dirty="0">
                <a:solidFill>
                  <a:srgbClr val="7030A0"/>
                </a:solidFill>
                <a:latin typeface="Times New Roman" pitchFamily="18" charset="0"/>
                <a:cs typeface="Times New Roman" pitchFamily="18" charset="0"/>
              </a:rPr>
              <a:t>allergen-induced</a:t>
            </a:r>
            <a:r>
              <a:rPr lang="en-US" sz="3200" dirty="0">
                <a:solidFill>
                  <a:srgbClr val="7030A0"/>
                </a:solidFill>
                <a:latin typeface="Times New Roman" pitchFamily="18" charset="0"/>
                <a:cs typeface="Times New Roman" pitchFamily="18" charset="0"/>
              </a:rPr>
              <a:t> and </a:t>
            </a:r>
            <a:r>
              <a:rPr lang="en-US" sz="3200" b="1" dirty="0">
                <a:solidFill>
                  <a:srgbClr val="7030A0"/>
                </a:solidFill>
                <a:latin typeface="Times New Roman" pitchFamily="18" charset="0"/>
                <a:cs typeface="Times New Roman" pitchFamily="18" charset="0"/>
              </a:rPr>
              <a:t>exercise-induced</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asthma. </a:t>
            </a:r>
          </a:p>
          <a:p>
            <a:pPr marL="0" indent="0">
              <a:buNone/>
            </a:pPr>
            <a:r>
              <a:rPr lang="en-US" sz="3200" b="1" dirty="0">
                <a:solidFill>
                  <a:srgbClr val="7030A0"/>
                </a:solidFill>
                <a:latin typeface="Times New Roman" pitchFamily="18" charset="0"/>
                <a:cs typeface="Times New Roman" pitchFamily="18" charset="0"/>
              </a:rPr>
              <a:t>Route of administration</a:t>
            </a:r>
            <a:r>
              <a:rPr lang="en-US" sz="3200" dirty="0">
                <a:solidFill>
                  <a:srgbClr val="7030A0"/>
                </a:solidFill>
                <a:latin typeface="Times New Roman" pitchFamily="18" charset="0"/>
                <a:cs typeface="Times New Roman" pitchFamily="18" charset="0"/>
              </a:rPr>
              <a:t>: inhalation</a:t>
            </a:r>
          </a:p>
        </p:txBody>
      </p:sp>
    </p:spTree>
    <p:extLst>
      <p:ext uri="{BB962C8B-B14F-4D97-AF65-F5344CB8AC3E}">
        <p14:creationId xmlns:p14="http://schemas.microsoft.com/office/powerpoint/2010/main" val="18742191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87C71BF-321E-4DB2-9E01-CF0514F74C24}"/>
              </a:ext>
            </a:extLst>
          </p:cNvPr>
          <p:cNvSpPr>
            <a:spLocks noGrp="1"/>
          </p:cNvSpPr>
          <p:nvPr>
            <p:ph idx="1"/>
          </p:nvPr>
        </p:nvSpPr>
        <p:spPr>
          <a:xfrm>
            <a:off x="0" y="114299"/>
            <a:ext cx="12192000" cy="6615113"/>
          </a:xfrm>
        </p:spPr>
        <p:txBody>
          <a:bodyPr/>
          <a:lstStyle/>
          <a:p>
            <a:pPr marL="0" indent="0">
              <a:buNone/>
            </a:pPr>
            <a:r>
              <a:rPr lang="en-US" sz="4000" b="1" dirty="0" smtClean="0">
                <a:solidFill>
                  <a:srgbClr val="FF0000"/>
                </a:solidFill>
                <a:latin typeface="Times New Roman" pitchFamily="18" charset="0"/>
                <a:cs typeface="Times New Roman" pitchFamily="18" charset="0"/>
              </a:rPr>
              <a:t>		SIDE/ADVERSE </a:t>
            </a:r>
            <a:r>
              <a:rPr lang="en-US" sz="4000" b="1" dirty="0">
                <a:solidFill>
                  <a:srgbClr val="FF0000"/>
                </a:solidFill>
                <a:latin typeface="Times New Roman" pitchFamily="18" charset="0"/>
                <a:cs typeface="Times New Roman" pitchFamily="18" charset="0"/>
              </a:rPr>
              <a:t>EFFECTS </a:t>
            </a:r>
          </a:p>
          <a:p>
            <a:pPr marL="0" indent="0">
              <a:buNone/>
            </a:pPr>
            <a:endParaRPr lang="en-US" dirty="0" smtClean="0"/>
          </a:p>
          <a:p>
            <a:pPr marL="0" indent="0">
              <a:buNone/>
            </a:pPr>
            <a:r>
              <a:rPr lang="en-US" sz="3200" dirty="0" smtClean="0">
                <a:solidFill>
                  <a:srgbClr val="7030A0"/>
                </a:solidFill>
                <a:latin typeface="Times New Roman" pitchFamily="18" charset="0"/>
                <a:cs typeface="Times New Roman" pitchFamily="18" charset="0"/>
              </a:rPr>
              <a:t>Local </a:t>
            </a:r>
            <a:r>
              <a:rPr lang="en-US" sz="3200" dirty="0">
                <a:solidFill>
                  <a:srgbClr val="7030A0"/>
                </a:solidFill>
                <a:latin typeface="Times New Roman" pitchFamily="18" charset="0"/>
                <a:cs typeface="Times New Roman" pitchFamily="18" charset="0"/>
              </a:rPr>
              <a:t>anticholinergic effects (dry mouth, hoarseness)</a:t>
            </a:r>
          </a:p>
          <a:p>
            <a:pPr marL="0" indent="0">
              <a:buNone/>
            </a:pPr>
            <a:r>
              <a:rPr lang="en-US" sz="3200" dirty="0">
                <a:solidFill>
                  <a:srgbClr val="7030A0"/>
                </a:solidFill>
                <a:latin typeface="Times New Roman" pitchFamily="18" charset="0"/>
                <a:cs typeface="Times New Roman" pitchFamily="18" charset="0"/>
              </a:rPr>
              <a:t> Advise clients to sip fluids and suck on hard candies to control dry mouth. </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Contraindications/Precautions </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Inhaled anticholinergics are Pregnancy Risk Category B. </a:t>
            </a:r>
          </a:p>
          <a:p>
            <a:pPr>
              <a:buFont typeface="Wingdings" pitchFamily="2" charset="2"/>
              <a:buChar char="v"/>
            </a:pPr>
            <a:r>
              <a:rPr lang="en-US" sz="3200" dirty="0">
                <a:solidFill>
                  <a:srgbClr val="7030A0"/>
                </a:solidFill>
                <a:latin typeface="Times New Roman" pitchFamily="18" charset="0"/>
                <a:cs typeface="Times New Roman" pitchFamily="18" charset="0"/>
              </a:rPr>
              <a:t> These agents are contraindicated in clients who have an allergy to peanuts because the medication preparations may contain soy lecithin. </a:t>
            </a:r>
          </a:p>
          <a:p>
            <a:pPr>
              <a:buFont typeface="Wingdings" pitchFamily="2" charset="2"/>
              <a:buChar char="v"/>
            </a:pPr>
            <a:r>
              <a:rPr lang="en-US" sz="3200" dirty="0">
                <a:solidFill>
                  <a:srgbClr val="7030A0"/>
                </a:solidFill>
                <a:latin typeface="Times New Roman" pitchFamily="18" charset="0"/>
                <a:cs typeface="Times New Roman" pitchFamily="18" charset="0"/>
              </a:rPr>
              <a:t>Use cautiously in clients who have narrow-angle glaucoma and benign prostatic hypertrophy (due to anticholinergic effects).</a:t>
            </a:r>
          </a:p>
        </p:txBody>
      </p:sp>
    </p:spTree>
    <p:extLst>
      <p:ext uri="{BB962C8B-B14F-4D97-AF65-F5344CB8AC3E}">
        <p14:creationId xmlns:p14="http://schemas.microsoft.com/office/powerpoint/2010/main" val="34060044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29D529E-515D-40DD-A908-5EAB66703BF9}"/>
              </a:ext>
            </a:extLst>
          </p:cNvPr>
          <p:cNvSpPr>
            <a:spLocks noGrp="1"/>
          </p:cNvSpPr>
          <p:nvPr>
            <p:ph idx="1"/>
          </p:nvPr>
        </p:nvSpPr>
        <p:spPr>
          <a:xfrm>
            <a:off x="171450" y="142875"/>
            <a:ext cx="11887200" cy="6586538"/>
          </a:xfrm>
        </p:spPr>
        <p:txBody>
          <a:bodyPr/>
          <a:lstStyle/>
          <a:p>
            <a:pPr marL="0" indent="0">
              <a:buNone/>
            </a:pPr>
            <a:r>
              <a:rPr lang="en-US" b="1" dirty="0" smtClean="0"/>
              <a:t>		</a:t>
            </a:r>
            <a:r>
              <a:rPr lang="en-US" sz="4000" b="1" dirty="0" smtClean="0">
                <a:solidFill>
                  <a:srgbClr val="FF0000"/>
                </a:solidFill>
                <a:latin typeface="Times New Roman" pitchFamily="18" charset="0"/>
                <a:cs typeface="Times New Roman" pitchFamily="18" charset="0"/>
              </a:rPr>
              <a:t>Drug Interactions  </a:t>
            </a:r>
            <a:r>
              <a:rPr lang="en-US" sz="4000" b="1" dirty="0">
                <a:solidFill>
                  <a:srgbClr val="FF0000"/>
                </a:solidFill>
                <a:latin typeface="Times New Roman" pitchFamily="18" charset="0"/>
                <a:cs typeface="Times New Roman" pitchFamily="18" charset="0"/>
              </a:rPr>
              <a:t>Interactions </a:t>
            </a:r>
            <a:endParaRPr lang="en-US" b="1" dirty="0">
              <a:solidFill>
                <a:srgbClr val="FF0000"/>
              </a:solidFill>
              <a:latin typeface="Times New Roman" pitchFamily="18" charset="0"/>
              <a:cs typeface="Times New Roman" pitchFamily="18" charset="0"/>
            </a:endParaRPr>
          </a:p>
          <a:p>
            <a:pPr marL="0" indent="0">
              <a:buNone/>
            </a:pPr>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Caffeine </a:t>
            </a:r>
            <a:r>
              <a:rPr lang="en-US" sz="3200" dirty="0">
                <a:solidFill>
                  <a:srgbClr val="7030A0"/>
                </a:solidFill>
                <a:latin typeface="Times New Roman" pitchFamily="18" charset="0"/>
                <a:cs typeface="Times New Roman" pitchFamily="18" charset="0"/>
              </a:rPr>
              <a:t>increases CNS and cardiac adverse effects of theophylline. </a:t>
            </a:r>
          </a:p>
          <a:p>
            <a:pPr>
              <a:buFont typeface="Wingdings" pitchFamily="2" charset="2"/>
              <a:buChar char="v"/>
            </a:pPr>
            <a:r>
              <a:rPr lang="en-US" sz="3200" dirty="0">
                <a:solidFill>
                  <a:srgbClr val="7030A0"/>
                </a:solidFill>
                <a:latin typeface="Times New Roman" pitchFamily="18" charset="0"/>
                <a:cs typeface="Times New Roman" pitchFamily="18" charset="0"/>
              </a:rPr>
              <a:t> Caffeine can also increase theophylline levels.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avoid consuming caffeinated beverages (coffee, caffeinated colas). </a:t>
            </a:r>
          </a:p>
          <a:p>
            <a:pPr>
              <a:buFont typeface="Wingdings" pitchFamily="2" charset="2"/>
              <a:buChar char="v"/>
            </a:pPr>
            <a:r>
              <a:rPr lang="en-US" sz="3200" dirty="0">
                <a:solidFill>
                  <a:srgbClr val="7030A0"/>
                </a:solidFill>
                <a:latin typeface="Times New Roman" pitchFamily="18" charset="0"/>
                <a:cs typeface="Times New Roman" pitchFamily="18" charset="0"/>
              </a:rPr>
              <a:t> Phenobarbital and phenytoin decrease theophylline levels. </a:t>
            </a:r>
          </a:p>
          <a:p>
            <a:pPr>
              <a:buFont typeface="Wingdings" pitchFamily="2" charset="2"/>
              <a:buChar char="v"/>
            </a:pPr>
            <a:r>
              <a:rPr lang="en-US" sz="3200" dirty="0">
                <a:solidFill>
                  <a:srgbClr val="7030A0"/>
                </a:solidFill>
                <a:latin typeface="Times New Roman" pitchFamily="18" charset="0"/>
                <a:cs typeface="Times New Roman" pitchFamily="18" charset="0"/>
              </a:rPr>
              <a:t> Cimetidine (Tagamet), ciprofloxacin (Cipro), and other fluoroquinolone antibiotics increase theophylline level.</a:t>
            </a:r>
          </a:p>
        </p:txBody>
      </p:sp>
    </p:spTree>
    <p:extLst>
      <p:ext uri="{BB962C8B-B14F-4D97-AF65-F5344CB8AC3E}">
        <p14:creationId xmlns:p14="http://schemas.microsoft.com/office/powerpoint/2010/main" val="5038956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100013"/>
            <a:ext cx="11253787" cy="1042987"/>
          </a:xfrm>
        </p:spPr>
        <p:txBody>
          <a:bodyPr>
            <a:normAutofit fontScale="90000"/>
          </a:bodyPr>
          <a:lstStyle/>
          <a:p>
            <a:r>
              <a:rPr lang="en-US" b="1" dirty="0" smtClean="0"/>
              <a:t/>
            </a:r>
            <a:br>
              <a:rPr lang="en-US" b="1" dirty="0" smtClean="0"/>
            </a:br>
            <a:r>
              <a:rPr lang="en-US" sz="4900" b="1" dirty="0" smtClean="0">
                <a:solidFill>
                  <a:srgbClr val="FF0000"/>
                </a:solidFill>
                <a:latin typeface="Times New Roman" pitchFamily="18" charset="0"/>
                <a:cs typeface="Times New Roman" pitchFamily="18" charset="0"/>
              </a:rPr>
              <a:t>GLUCOCORTICOIDS</a:t>
            </a:r>
            <a:r>
              <a:rPr lang="en-US" sz="4900" b="1" dirty="0">
                <a:solidFill>
                  <a:srgbClr val="FF0000"/>
                </a:solidFill>
                <a:latin typeface="Times New Roman" pitchFamily="18" charset="0"/>
                <a:cs typeface="Times New Roman" pitchFamily="18" charset="0"/>
              </a:rPr>
              <a:t/>
            </a:r>
            <a:br>
              <a:rPr lang="en-US" sz="4900"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14313" y="1100138"/>
            <a:ext cx="11758612" cy="5757862"/>
          </a:xfrm>
        </p:spPr>
        <p:txBody>
          <a:bodyPr>
            <a:normAutofit lnSpcReduction="10000"/>
          </a:bodyPr>
          <a:lstStyle/>
          <a:p>
            <a:pPr marL="0" indent="0">
              <a:buNone/>
            </a:pPr>
            <a:r>
              <a:rPr lang="en-US" b="1" dirty="0">
                <a:solidFill>
                  <a:srgbClr val="7030A0"/>
                </a:solidFill>
                <a:latin typeface="Times New Roman" pitchFamily="18" charset="0"/>
                <a:cs typeface="Times New Roman" pitchFamily="18" charset="0"/>
              </a:rPr>
              <a:t>Inhalation</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beclomethasone</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dipropionate</a:t>
            </a:r>
            <a:r>
              <a:rPr lang="en-US" dirty="0">
                <a:solidFill>
                  <a:srgbClr val="7030A0"/>
                </a:solidFill>
                <a:latin typeface="Times New Roman" pitchFamily="18" charset="0"/>
                <a:cs typeface="Times New Roman" pitchFamily="18" charset="0"/>
              </a:rPr>
              <a:t> (QVAR) </a:t>
            </a:r>
          </a:p>
          <a:p>
            <a:pPr marL="0" indent="0">
              <a:buNone/>
            </a:pP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Oral</a:t>
            </a:r>
            <a:r>
              <a:rPr lang="en-US" dirty="0">
                <a:solidFill>
                  <a:srgbClr val="7030A0"/>
                </a:solidFill>
                <a:latin typeface="Times New Roman" pitchFamily="18" charset="0"/>
                <a:cs typeface="Times New Roman" pitchFamily="18" charset="0"/>
              </a:rPr>
              <a:t>: prednisone (</a:t>
            </a:r>
            <a:r>
              <a:rPr lang="en-US" dirty="0" err="1">
                <a:solidFill>
                  <a:srgbClr val="7030A0"/>
                </a:solidFill>
                <a:latin typeface="Times New Roman" pitchFamily="18" charset="0"/>
                <a:cs typeface="Times New Roman" pitchFamily="18" charset="0"/>
              </a:rPr>
              <a:t>Deltasone</a:t>
            </a:r>
            <a:r>
              <a:rPr lang="en-US" dirty="0">
                <a:solidFill>
                  <a:srgbClr val="7030A0"/>
                </a:solidFill>
                <a:latin typeface="Times New Roman" pitchFamily="18" charset="0"/>
                <a:cs typeface="Times New Roman" pitchFamily="18" charset="0"/>
              </a:rPr>
              <a:t>) </a:t>
            </a:r>
          </a:p>
          <a:p>
            <a:pPr marL="0" indent="0">
              <a:buNone/>
            </a:pPr>
            <a:r>
              <a:rPr lang="en-US" b="1" dirty="0">
                <a:solidFill>
                  <a:srgbClr val="7030A0"/>
                </a:solidFill>
                <a:latin typeface="Times New Roman" pitchFamily="18" charset="0"/>
                <a:cs typeface="Times New Roman" pitchFamily="18" charset="0"/>
              </a:rPr>
              <a:t> Inhalation</a:t>
            </a:r>
            <a:r>
              <a:rPr lang="en-US" dirty="0">
                <a:solidFill>
                  <a:srgbClr val="7030A0"/>
                </a:solidFill>
                <a:latin typeface="Times New Roman" pitchFamily="18" charset="0"/>
                <a:cs typeface="Times New Roman" pitchFamily="18" charset="0"/>
              </a:rPr>
              <a:t>:  </a:t>
            </a:r>
          </a:p>
          <a:p>
            <a:pPr>
              <a:buFont typeface="Wingdings" pitchFamily="2" charset="2"/>
              <a:buChar char="v"/>
            </a:pPr>
            <a:r>
              <a:rPr lang="en-US" dirty="0">
                <a:solidFill>
                  <a:srgbClr val="7030A0"/>
                </a:solidFill>
                <a:latin typeface="Times New Roman" pitchFamily="18" charset="0"/>
                <a:cs typeface="Times New Roman" pitchFamily="18" charset="0"/>
              </a:rPr>
              <a:t>Budesonide (</a:t>
            </a:r>
            <a:r>
              <a:rPr lang="en-US" dirty="0" err="1">
                <a:solidFill>
                  <a:srgbClr val="7030A0"/>
                </a:solidFill>
                <a:latin typeface="Times New Roman" pitchFamily="18" charset="0"/>
                <a:cs typeface="Times New Roman" pitchFamily="18" charset="0"/>
              </a:rPr>
              <a:t>Pulmicort</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Flexhaler</a:t>
            </a:r>
            <a:r>
              <a:rPr lang="en-US" dirty="0">
                <a:solidFill>
                  <a:srgbClr val="7030A0"/>
                </a:solidFill>
                <a:latin typeface="Times New Roman" pitchFamily="18" charset="0"/>
                <a:cs typeface="Times New Roman" pitchFamily="18" charset="0"/>
              </a:rPr>
              <a:t>) </a:t>
            </a:r>
          </a:p>
          <a:p>
            <a:pPr>
              <a:buFont typeface="Wingdings" pitchFamily="2" charset="2"/>
              <a:buChar char="v"/>
            </a:pPr>
            <a:r>
              <a:rPr lang="en-US" dirty="0">
                <a:solidFill>
                  <a:srgbClr val="7030A0"/>
                </a:solidFill>
                <a:latin typeface="Times New Roman" pitchFamily="18" charset="0"/>
                <a:cs typeface="Times New Roman" pitchFamily="18" charset="0"/>
              </a:rPr>
              <a:t> Fluticasone propionate and </a:t>
            </a:r>
            <a:r>
              <a:rPr lang="en-US" dirty="0" err="1">
                <a:solidFill>
                  <a:srgbClr val="7030A0"/>
                </a:solidFill>
                <a:latin typeface="Times New Roman" pitchFamily="18" charset="0"/>
                <a:cs typeface="Times New Roman" pitchFamily="18" charset="0"/>
              </a:rPr>
              <a:t>salmeterol</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Advair</a:t>
            </a:r>
            <a:r>
              <a:rPr lang="en-US" dirty="0">
                <a:solidFill>
                  <a:srgbClr val="7030A0"/>
                </a:solidFill>
                <a:latin typeface="Times New Roman" pitchFamily="18" charset="0"/>
                <a:cs typeface="Times New Roman" pitchFamily="18" charset="0"/>
              </a:rPr>
              <a:t>) </a:t>
            </a:r>
          </a:p>
          <a:p>
            <a:pPr>
              <a:buFont typeface="Wingdings" pitchFamily="2" charset="2"/>
              <a:buChar char="v"/>
            </a:pPr>
            <a:r>
              <a:rPr lang="en-US" dirty="0">
                <a:solidFill>
                  <a:srgbClr val="7030A0"/>
                </a:solidFill>
                <a:latin typeface="Times New Roman" pitchFamily="18" charset="0"/>
                <a:cs typeface="Times New Roman" pitchFamily="18" charset="0"/>
              </a:rPr>
              <a:t>Fluticasone propionate (</a:t>
            </a:r>
            <a:r>
              <a:rPr lang="en-US" dirty="0" err="1">
                <a:solidFill>
                  <a:srgbClr val="7030A0"/>
                </a:solidFill>
                <a:latin typeface="Times New Roman" pitchFamily="18" charset="0"/>
                <a:cs typeface="Times New Roman" pitchFamily="18" charset="0"/>
              </a:rPr>
              <a:t>Flovent</a:t>
            </a:r>
            <a:r>
              <a:rPr lang="en-US" dirty="0">
                <a:solidFill>
                  <a:srgbClr val="7030A0"/>
                </a:solidFill>
                <a:latin typeface="Times New Roman" pitchFamily="18" charset="0"/>
                <a:cs typeface="Times New Roman" pitchFamily="18" charset="0"/>
              </a:rPr>
              <a:t>)</a:t>
            </a:r>
          </a:p>
          <a:p>
            <a:pPr>
              <a:buFont typeface="Wingdings" pitchFamily="2" charset="2"/>
              <a:buChar char="v"/>
            </a:pPr>
            <a:r>
              <a:rPr lang="en-US" dirty="0">
                <a:solidFill>
                  <a:srgbClr val="7030A0"/>
                </a:solidFill>
                <a:latin typeface="Times New Roman" pitchFamily="18" charset="0"/>
                <a:cs typeface="Times New Roman" pitchFamily="18" charset="0"/>
              </a:rPr>
              <a:t>  Triamcinolone </a:t>
            </a:r>
            <a:r>
              <a:rPr lang="en-US" dirty="0" err="1">
                <a:solidFill>
                  <a:srgbClr val="7030A0"/>
                </a:solidFill>
                <a:latin typeface="Times New Roman" pitchFamily="18" charset="0"/>
                <a:cs typeface="Times New Roman" pitchFamily="18" charset="0"/>
              </a:rPr>
              <a:t>acetonide</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Azmacort</a:t>
            </a:r>
            <a:r>
              <a:rPr lang="en-US" dirty="0">
                <a:solidFill>
                  <a:srgbClr val="7030A0"/>
                </a:solidFill>
                <a:latin typeface="Times New Roman" pitchFamily="18" charset="0"/>
                <a:cs typeface="Times New Roman" pitchFamily="18" charset="0"/>
              </a:rPr>
              <a:t>) </a:t>
            </a:r>
          </a:p>
          <a:p>
            <a:pPr marL="0" indent="0">
              <a:buNone/>
            </a:pPr>
            <a:r>
              <a:rPr lang="en-US"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Systemic </a:t>
            </a:r>
            <a:endParaRPr lang="en-US" sz="3200" b="1" dirty="0">
              <a:solidFill>
                <a:srgbClr val="00B05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Oral Prednisolone E 30 to 40mg for initial  to 7 days,</a:t>
            </a:r>
          </a:p>
          <a:p>
            <a:r>
              <a:rPr lang="en-US" dirty="0">
                <a:solidFill>
                  <a:srgbClr val="7030A0"/>
                </a:solidFill>
                <a:latin typeface="Times New Roman" pitchFamily="18" charset="0"/>
                <a:cs typeface="Times New Roman" pitchFamily="18" charset="0"/>
              </a:rPr>
              <a:t>IV/IM dexamethasone</a:t>
            </a:r>
          </a:p>
          <a:p>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IV</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Hydrocortisone sodium succinate (</a:t>
            </a:r>
            <a:r>
              <a:rPr lang="en-US" dirty="0" err="1">
                <a:solidFill>
                  <a:srgbClr val="7030A0"/>
                </a:solidFill>
                <a:latin typeface="Times New Roman" pitchFamily="18" charset="0"/>
                <a:cs typeface="Times New Roman" pitchFamily="18" charset="0"/>
              </a:rPr>
              <a:t>Solu-Cortef</a:t>
            </a:r>
            <a:r>
              <a:rPr lang="en-US" dirty="0">
                <a:solidFill>
                  <a:srgbClr val="7030A0"/>
                </a:solidFill>
                <a:latin typeface="Times New Roman" pitchFamily="18" charset="0"/>
                <a:cs typeface="Times New Roman" pitchFamily="18" charset="0"/>
              </a:rPr>
              <a:t>) (</a:t>
            </a:r>
          </a:p>
          <a:p>
            <a:r>
              <a:rPr lang="en-US" dirty="0">
                <a:solidFill>
                  <a:srgbClr val="7030A0"/>
                </a:solidFill>
                <a:latin typeface="Times New Roman" pitchFamily="18" charset="0"/>
                <a:cs typeface="Times New Roman" pitchFamily="18" charset="0"/>
              </a:rPr>
              <a:t>IV Methylprednisolone sodium succinate (</a:t>
            </a:r>
            <a:r>
              <a:rPr lang="en-US" dirty="0" err="1">
                <a:solidFill>
                  <a:srgbClr val="7030A0"/>
                </a:solidFill>
                <a:latin typeface="Times New Roman" pitchFamily="18" charset="0"/>
                <a:cs typeface="Times New Roman" pitchFamily="18" charset="0"/>
              </a:rPr>
              <a:t>Solu</a:t>
            </a:r>
            <a:r>
              <a:rPr lang="en-US" dirty="0">
                <a:solidFill>
                  <a:srgbClr val="7030A0"/>
                </a:solidFill>
                <a:latin typeface="Times New Roman" pitchFamily="18" charset="0"/>
                <a:cs typeface="Times New Roman" pitchFamily="18" charset="0"/>
              </a:rPr>
              <a:t>-Medrol)</a:t>
            </a:r>
          </a:p>
          <a:p>
            <a:endParaRPr lang="en-US" dirty="0"/>
          </a:p>
        </p:txBody>
      </p:sp>
    </p:spTree>
    <p:extLst>
      <p:ext uri="{BB962C8B-B14F-4D97-AF65-F5344CB8AC3E}">
        <p14:creationId xmlns:p14="http://schemas.microsoft.com/office/powerpoint/2010/main" val="11226085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FD417-6DBC-4D73-9678-34A29A6A689E}"/>
              </a:ext>
            </a:extLst>
          </p:cNvPr>
          <p:cNvSpPr>
            <a:spLocks noGrp="1"/>
          </p:cNvSpPr>
          <p:nvPr>
            <p:ph type="title"/>
          </p:nvPr>
        </p:nvSpPr>
        <p:spPr>
          <a:xfrm>
            <a:off x="157163" y="100014"/>
            <a:ext cx="11844337" cy="900112"/>
          </a:xfrm>
        </p:spPr>
        <p:txBody>
          <a:bodyPr>
            <a:normAutofit/>
          </a:bodyPr>
          <a:lstStyle/>
          <a:p>
            <a:r>
              <a:rPr lang="en-US" sz="4800" b="1" dirty="0">
                <a:solidFill>
                  <a:srgbClr val="FF0000"/>
                </a:solidFill>
                <a:latin typeface="Times New Roman" pitchFamily="18" charset="0"/>
                <a:cs typeface="Times New Roman" pitchFamily="18" charset="0"/>
              </a:rPr>
              <a:t>Pharmacodynamics/mechanism of action</a:t>
            </a:r>
          </a:p>
        </p:txBody>
      </p:sp>
      <p:sp>
        <p:nvSpPr>
          <p:cNvPr id="3" name="Content Placeholder 2">
            <a:extLst>
              <a:ext uri="{FF2B5EF4-FFF2-40B4-BE49-F238E27FC236}">
                <a16:creationId xmlns="" xmlns:a16="http://schemas.microsoft.com/office/drawing/2014/main" id="{004B9A4E-D802-45C8-9EEA-41139299BB4D}"/>
              </a:ext>
            </a:extLst>
          </p:cNvPr>
          <p:cNvSpPr>
            <a:spLocks noGrp="1"/>
          </p:cNvSpPr>
          <p:nvPr>
            <p:ph idx="1"/>
          </p:nvPr>
        </p:nvSpPr>
        <p:spPr>
          <a:xfrm>
            <a:off x="142875" y="1214438"/>
            <a:ext cx="11887200" cy="5643562"/>
          </a:xfrm>
        </p:spPr>
        <p:txBody>
          <a:bodyPr>
            <a:normAutofit/>
          </a:bodyPr>
          <a:lstStyle/>
          <a:p>
            <a:pPr marL="0" lvl="0" indent="0">
              <a:buNone/>
            </a:pPr>
            <a:r>
              <a:rPr lang="en-US" dirty="0">
                <a:solidFill>
                  <a:srgbClr val="7030A0"/>
                </a:solidFill>
                <a:latin typeface="Times New Roman" pitchFamily="18" charset="0"/>
                <a:cs typeface="Times New Roman" pitchFamily="18" charset="0"/>
              </a:rPr>
              <a:t>The study of how drugs act on the body. It is the chemical changes or effects that a drug has on body cell and tissues. </a:t>
            </a:r>
          </a:p>
          <a:p>
            <a:r>
              <a:rPr lang="en-US" b="1" dirty="0">
                <a:solidFill>
                  <a:srgbClr val="7030A0"/>
                </a:solidFill>
                <a:latin typeface="Times New Roman" pitchFamily="18" charset="0"/>
                <a:cs typeface="Times New Roman" pitchFamily="18" charset="0"/>
              </a:rPr>
              <a:t>Drug action</a:t>
            </a:r>
            <a:r>
              <a:rPr lang="en-US" dirty="0">
                <a:solidFill>
                  <a:srgbClr val="7030A0"/>
                </a:solidFill>
                <a:latin typeface="Times New Roman" pitchFamily="18" charset="0"/>
                <a:cs typeface="Times New Roman" pitchFamily="18" charset="0"/>
              </a:rPr>
              <a:t>: the cellular process involved in the drug and cell interaction.</a:t>
            </a:r>
          </a:p>
          <a:p>
            <a:r>
              <a:rPr lang="en-US" b="1" dirty="0">
                <a:solidFill>
                  <a:srgbClr val="7030A0"/>
                </a:solidFill>
                <a:latin typeface="Times New Roman" pitchFamily="18" charset="0"/>
                <a:cs typeface="Times New Roman" pitchFamily="18" charset="0"/>
              </a:rPr>
              <a:t>Drug effects</a:t>
            </a:r>
            <a:r>
              <a:rPr lang="en-US" dirty="0">
                <a:solidFill>
                  <a:srgbClr val="7030A0"/>
                </a:solidFill>
                <a:latin typeface="Times New Roman" pitchFamily="18" charset="0"/>
                <a:cs typeface="Times New Roman" pitchFamily="18" charset="0"/>
              </a:rPr>
              <a:t>: the physiology reaction of the body to the drug.</a:t>
            </a:r>
          </a:p>
          <a:p>
            <a:pPr marL="0" indent="0">
              <a:buNone/>
            </a:pPr>
            <a:r>
              <a:rPr lang="en-US" dirty="0">
                <a:solidFill>
                  <a:srgbClr val="7030A0"/>
                </a:solidFill>
                <a:latin typeface="Times New Roman" pitchFamily="18" charset="0"/>
                <a:cs typeface="Times New Roman" pitchFamily="18" charset="0"/>
              </a:rPr>
              <a:t>The common drug molecules  (targets) on which drugs bind to produce therapeutic effects include </a:t>
            </a:r>
            <a:r>
              <a:rPr lang="en-US" b="1" dirty="0">
                <a:solidFill>
                  <a:srgbClr val="7030A0"/>
                </a:solidFill>
                <a:latin typeface="Times New Roman" pitchFamily="18" charset="0"/>
                <a:cs typeface="Times New Roman" pitchFamily="18" charset="0"/>
              </a:rPr>
              <a:t>enzymes, carrier molecules, ion channels, and receptors.</a:t>
            </a:r>
            <a:endParaRPr lang="en-US" dirty="0">
              <a:solidFill>
                <a:srgbClr val="7030A0"/>
              </a:solidFill>
              <a:latin typeface="Times New Roman" pitchFamily="18" charset="0"/>
              <a:cs typeface="Times New Roman" pitchFamily="18" charset="0"/>
            </a:endParaRPr>
          </a:p>
          <a:p>
            <a:r>
              <a:rPr lang="en-US" b="1" dirty="0">
                <a:solidFill>
                  <a:srgbClr val="7030A0"/>
                </a:solidFill>
                <a:latin typeface="Times New Roman" pitchFamily="18" charset="0"/>
                <a:cs typeface="Times New Roman" pitchFamily="18" charset="0"/>
              </a:rPr>
              <a:t>The receptor : </a:t>
            </a:r>
            <a:r>
              <a:rPr lang="en-US" dirty="0">
                <a:solidFill>
                  <a:srgbClr val="7030A0"/>
                </a:solidFill>
                <a:latin typeface="Times New Roman" pitchFamily="18" charset="0"/>
                <a:cs typeface="Times New Roman" pitchFamily="18" charset="0"/>
              </a:rPr>
              <a:t>these are proteins  that are found within or on the surface of cells</a:t>
            </a:r>
          </a:p>
          <a:p>
            <a:pPr marL="0" indent="0">
              <a:buNone/>
            </a:pPr>
            <a:r>
              <a:rPr lang="en-US" dirty="0">
                <a:solidFill>
                  <a:srgbClr val="7030A0"/>
                </a:solidFill>
                <a:latin typeface="Times New Roman" pitchFamily="18" charset="0"/>
                <a:cs typeface="Times New Roman" pitchFamily="18" charset="0"/>
              </a:rPr>
              <a:t>Two terms related to  receptors are </a:t>
            </a:r>
            <a:r>
              <a:rPr lang="en-US" b="1" dirty="0">
                <a:solidFill>
                  <a:srgbClr val="7030A0"/>
                </a:solidFill>
                <a:latin typeface="Times New Roman" pitchFamily="18" charset="0"/>
                <a:cs typeface="Times New Roman" pitchFamily="18" charset="0"/>
              </a:rPr>
              <a:t>affinity and efficacy.</a:t>
            </a:r>
          </a:p>
          <a:p>
            <a:r>
              <a:rPr lang="en-US" b="1" dirty="0">
                <a:solidFill>
                  <a:srgbClr val="7030A0"/>
                </a:solidFill>
                <a:latin typeface="Times New Roman" pitchFamily="18" charset="0"/>
                <a:cs typeface="Times New Roman" pitchFamily="18" charset="0"/>
              </a:rPr>
              <a:t>Efficacy </a:t>
            </a:r>
            <a:r>
              <a:rPr lang="en-US" dirty="0">
                <a:solidFill>
                  <a:srgbClr val="7030A0"/>
                </a:solidFill>
                <a:latin typeface="Times New Roman" pitchFamily="18" charset="0"/>
                <a:cs typeface="Times New Roman" pitchFamily="18" charset="0"/>
              </a:rPr>
              <a:t>the tendency of a drug to activate the receptor once bound.</a:t>
            </a:r>
          </a:p>
          <a:p>
            <a:r>
              <a:rPr lang="en-US" b="1" dirty="0">
                <a:solidFill>
                  <a:srgbClr val="7030A0"/>
                </a:solidFill>
                <a:latin typeface="Times New Roman" pitchFamily="18" charset="0"/>
                <a:cs typeface="Times New Roman" pitchFamily="18" charset="0"/>
              </a:rPr>
              <a:t>Affinity </a:t>
            </a:r>
            <a:r>
              <a:rPr lang="en-US" dirty="0">
                <a:solidFill>
                  <a:srgbClr val="7030A0"/>
                </a:solidFill>
                <a:latin typeface="Times New Roman" pitchFamily="18" charset="0"/>
                <a:cs typeface="Times New Roman" pitchFamily="18" charset="0"/>
              </a:rPr>
              <a:t>the tendency of a drug to bind to the receptor.</a:t>
            </a:r>
            <a:endParaRPr lang="en-US"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167304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23C6B4-1F3F-48A6-BD18-1ECC5F3B66D6}"/>
              </a:ext>
            </a:extLst>
          </p:cNvPr>
          <p:cNvSpPr>
            <a:spLocks noGrp="1"/>
          </p:cNvSpPr>
          <p:nvPr>
            <p:ph idx="1"/>
          </p:nvPr>
        </p:nvSpPr>
        <p:spPr>
          <a:xfrm>
            <a:off x="100013" y="128588"/>
            <a:ext cx="11987212" cy="6729412"/>
          </a:xfrm>
        </p:spPr>
        <p:txBody>
          <a:bodyPr>
            <a:normAutofit/>
          </a:bodyPr>
          <a:lstStyle/>
          <a:p>
            <a:pPr marL="0" indent="0">
              <a:buNone/>
            </a:pPr>
            <a:r>
              <a:rPr lang="en-US" b="1" dirty="0" smtClean="0"/>
              <a:t>		</a:t>
            </a:r>
            <a:r>
              <a:rPr lang="en-US" sz="4000" b="1" dirty="0" smtClean="0">
                <a:solidFill>
                  <a:srgbClr val="FF0000"/>
                </a:solidFill>
                <a:latin typeface="Times New Roman" pitchFamily="18" charset="0"/>
                <a:cs typeface="Times New Roman" pitchFamily="18" charset="0"/>
              </a:rPr>
              <a:t>Expected </a:t>
            </a:r>
            <a:r>
              <a:rPr lang="en-US" sz="4000" b="1" dirty="0">
                <a:solidFill>
                  <a:srgbClr val="FF0000"/>
                </a:solidFill>
                <a:latin typeface="Times New Roman" pitchFamily="18" charset="0"/>
                <a:cs typeface="Times New Roman" pitchFamily="18" charset="0"/>
              </a:rPr>
              <a:t>Pharmacological Action </a:t>
            </a:r>
          </a:p>
          <a:p>
            <a:pPr marL="0" indent="0">
              <a:buNone/>
            </a:pPr>
            <a:r>
              <a:rPr lang="en-US" sz="4000" dirty="0">
                <a:solidFill>
                  <a:srgbClr val="FF0000"/>
                </a:solidFill>
                <a:latin typeface="Times New Roman" pitchFamily="18" charset="0"/>
                <a:cs typeface="Times New Roman" pitchFamily="18" charset="0"/>
              </a:rPr>
              <a:t> </a:t>
            </a:r>
            <a:endParaRPr lang="en-US" sz="4000" dirty="0" smtClean="0">
              <a:solidFill>
                <a:srgbClr val="FF0000"/>
              </a:solidFill>
              <a:latin typeface="Times New Roman" pitchFamily="18" charset="0"/>
              <a:cs typeface="Times New Roman" pitchFamily="18" charset="0"/>
            </a:endParaRPr>
          </a:p>
          <a:p>
            <a:endParaRPr lang="en-US" dirty="0"/>
          </a:p>
          <a:p>
            <a:pPr>
              <a:buFont typeface="Wingdings" pitchFamily="2" charset="2"/>
              <a:buChar char="v"/>
            </a:pPr>
            <a:r>
              <a:rPr lang="en-US" sz="3200" dirty="0" smtClean="0">
                <a:solidFill>
                  <a:srgbClr val="7030A0"/>
                </a:solidFill>
                <a:latin typeface="Times New Roman" pitchFamily="18" charset="0"/>
                <a:cs typeface="Times New Roman" pitchFamily="18" charset="0"/>
              </a:rPr>
              <a:t>These </a:t>
            </a:r>
            <a:r>
              <a:rPr lang="en-US" sz="3200" dirty="0">
                <a:solidFill>
                  <a:srgbClr val="7030A0"/>
                </a:solidFill>
                <a:latin typeface="Times New Roman" pitchFamily="18" charset="0"/>
                <a:cs typeface="Times New Roman" pitchFamily="18" charset="0"/>
              </a:rPr>
              <a:t>medications prevent </a:t>
            </a:r>
            <a:r>
              <a:rPr lang="en-US" sz="3200" b="1" dirty="0">
                <a:solidFill>
                  <a:srgbClr val="7030A0"/>
                </a:solidFill>
                <a:latin typeface="Times New Roman" pitchFamily="18" charset="0"/>
                <a:cs typeface="Times New Roman" pitchFamily="18" charset="0"/>
              </a:rPr>
              <a:t>inflammation</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suppress airway mucus production</a:t>
            </a:r>
            <a:r>
              <a:rPr lang="en-US" sz="3200" dirty="0">
                <a:solidFill>
                  <a:srgbClr val="7030A0"/>
                </a:solidFill>
                <a:latin typeface="Times New Roman" pitchFamily="18" charset="0"/>
                <a:cs typeface="Times New Roman" pitchFamily="18" charset="0"/>
              </a:rPr>
              <a:t>, and promote responsiveness of beta2 receptors in the bronchial tree. </a:t>
            </a:r>
          </a:p>
          <a:p>
            <a:pPr>
              <a:buFont typeface="Wingdings" pitchFamily="2" charset="2"/>
              <a:buChar char="v"/>
            </a:pPr>
            <a:r>
              <a:rPr lang="en-US" sz="3200" dirty="0">
                <a:solidFill>
                  <a:srgbClr val="7030A0"/>
                </a:solidFill>
                <a:latin typeface="Times New Roman" pitchFamily="18" charset="0"/>
                <a:cs typeface="Times New Roman" pitchFamily="18" charset="0"/>
              </a:rPr>
              <a:t> The use of glucocorticoids does not provide immediate effects, but rather promotes decreased frequency and severity of exacerbations and acute attacks. </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7232961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87224" cy="971549"/>
          </a:xfrm>
        </p:spPr>
        <p:txBody>
          <a:bodyPr>
            <a:normAutofit fontScale="90000"/>
          </a:bodyPr>
          <a:lstStyle/>
          <a:p>
            <a:r>
              <a:rPr lang="en-US" sz="5300" b="1" dirty="0" smtClean="0">
                <a:solidFill>
                  <a:srgbClr val="FF0000"/>
                </a:solidFill>
                <a:latin typeface="Times New Roman" pitchFamily="18" charset="0"/>
                <a:cs typeface="Times New Roman" pitchFamily="18" charset="0"/>
              </a:rPr>
              <a:t/>
            </a:r>
            <a:br>
              <a:rPr lang="en-US" sz="5300" b="1" dirty="0" smtClean="0">
                <a:solidFill>
                  <a:srgbClr val="FF0000"/>
                </a:solidFill>
                <a:latin typeface="Times New Roman" pitchFamily="18" charset="0"/>
                <a:cs typeface="Times New Roman" pitchFamily="18" charset="0"/>
              </a:rPr>
            </a:br>
            <a:r>
              <a:rPr lang="en-US" sz="5300" b="1" dirty="0" smtClean="0">
                <a:solidFill>
                  <a:srgbClr val="FF0000"/>
                </a:solidFill>
                <a:latin typeface="Times New Roman" pitchFamily="18" charset="0"/>
                <a:cs typeface="Times New Roman" pitchFamily="18" charset="0"/>
              </a:rPr>
              <a:t>Therapeutic </a:t>
            </a:r>
            <a:r>
              <a:rPr lang="en-US" sz="5300" b="1" dirty="0">
                <a:solidFill>
                  <a:srgbClr val="FF0000"/>
                </a:solidFill>
                <a:latin typeface="Times New Roman" pitchFamily="18" charset="0"/>
                <a:cs typeface="Times New Roman" pitchFamily="18" charset="0"/>
              </a:rPr>
              <a:t>Uses </a:t>
            </a:r>
            <a:br>
              <a:rPr lang="en-US" sz="5300"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00013" y="1185864"/>
            <a:ext cx="12091987" cy="5672136"/>
          </a:xfrm>
        </p:spPr>
        <p:txBody>
          <a:bodyPr/>
          <a:lstStyle/>
          <a:p>
            <a:pPr marL="0" indent="0">
              <a:buNone/>
            </a:pPr>
            <a:r>
              <a:rPr lang="en-US" sz="3200" b="1" dirty="0" smtClean="0">
                <a:solidFill>
                  <a:srgbClr val="7030A0"/>
                </a:solidFill>
                <a:latin typeface="Times New Roman" pitchFamily="18" charset="0"/>
                <a:cs typeface="Times New Roman" pitchFamily="18" charset="0"/>
              </a:rPr>
              <a:t>		</a:t>
            </a:r>
            <a:r>
              <a:rPr lang="en-US" sz="4000" b="1" dirty="0" smtClean="0">
                <a:solidFill>
                  <a:srgbClr val="00B050"/>
                </a:solidFill>
                <a:latin typeface="Times New Roman" pitchFamily="18" charset="0"/>
                <a:cs typeface="Times New Roman" pitchFamily="18" charset="0"/>
              </a:rPr>
              <a:t>Therapeutic </a:t>
            </a:r>
            <a:r>
              <a:rPr lang="en-US" sz="4000" b="1" dirty="0">
                <a:solidFill>
                  <a:srgbClr val="00B050"/>
                </a:solidFill>
                <a:latin typeface="Times New Roman" pitchFamily="18" charset="0"/>
                <a:cs typeface="Times New Roman" pitchFamily="18" charset="0"/>
              </a:rPr>
              <a:t>Uses </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Short-term IV agents are used for status </a:t>
            </a:r>
            <a:r>
              <a:rPr lang="en-US" sz="3200" dirty="0" err="1">
                <a:solidFill>
                  <a:srgbClr val="7030A0"/>
                </a:solidFill>
                <a:latin typeface="Times New Roman" pitchFamily="18" charset="0"/>
                <a:cs typeface="Times New Roman" pitchFamily="18" charset="0"/>
              </a:rPr>
              <a:t>asthmaticus</a:t>
            </a:r>
            <a:r>
              <a:rPr lang="en-US" sz="3200" dirty="0">
                <a:solidFill>
                  <a:srgbClr val="7030A0"/>
                </a:solidFill>
                <a:latin typeface="Times New Roman" pitchFamily="18" charset="0"/>
                <a:cs typeface="Times New Roman" pitchFamily="18" charset="0"/>
              </a:rPr>
              <a:t>. </a:t>
            </a:r>
          </a:p>
          <a:p>
            <a:pPr>
              <a:buFont typeface="Wingdings" pitchFamily="2" charset="2"/>
              <a:buChar char="v"/>
            </a:pPr>
            <a:r>
              <a:rPr lang="en-US" sz="3200" dirty="0">
                <a:solidFill>
                  <a:srgbClr val="7030A0"/>
                </a:solidFill>
                <a:latin typeface="Times New Roman" pitchFamily="18" charset="0"/>
                <a:cs typeface="Times New Roman" pitchFamily="18" charset="0"/>
              </a:rPr>
              <a:t>Inhaled agents are used for long-term prophylaxis of asthma. </a:t>
            </a:r>
          </a:p>
          <a:p>
            <a:pPr>
              <a:buFont typeface="Wingdings" pitchFamily="2" charset="2"/>
              <a:buChar char="v"/>
            </a:pPr>
            <a:r>
              <a:rPr lang="en-US" sz="3200" dirty="0">
                <a:solidFill>
                  <a:srgbClr val="7030A0"/>
                </a:solidFill>
                <a:latin typeface="Times New Roman" pitchFamily="18" charset="0"/>
                <a:cs typeface="Times New Roman" pitchFamily="18" charset="0"/>
              </a:rPr>
              <a:t> Short-term oral therapy is used to treat symptoms following an acute asthma attack. </a:t>
            </a:r>
          </a:p>
          <a:p>
            <a:pPr>
              <a:buFont typeface="Wingdings" pitchFamily="2" charset="2"/>
              <a:buChar char="v"/>
            </a:pPr>
            <a:r>
              <a:rPr lang="en-US" sz="3200" dirty="0">
                <a:solidFill>
                  <a:srgbClr val="7030A0"/>
                </a:solidFill>
                <a:latin typeface="Times New Roman" pitchFamily="18" charset="0"/>
                <a:cs typeface="Times New Roman" pitchFamily="18" charset="0"/>
              </a:rPr>
              <a:t>Long-term oral therapy is used to treat chronic asthma. </a:t>
            </a:r>
          </a:p>
          <a:p>
            <a:pPr>
              <a:buFont typeface="Wingdings" pitchFamily="2" charset="2"/>
              <a:buChar char="v"/>
            </a:pPr>
            <a:r>
              <a:rPr lang="en-US" sz="3200" dirty="0">
                <a:solidFill>
                  <a:srgbClr val="7030A0"/>
                </a:solidFill>
                <a:latin typeface="Times New Roman" pitchFamily="18" charset="0"/>
                <a:cs typeface="Times New Roman" pitchFamily="18" charset="0"/>
              </a:rPr>
              <a:t> Replacement therapy is used for primary adrenocortical insufficiency. </a:t>
            </a:r>
          </a:p>
          <a:p>
            <a:pPr>
              <a:buFont typeface="Wingdings" pitchFamily="2" charset="2"/>
              <a:buChar char="v"/>
            </a:pPr>
            <a:r>
              <a:rPr lang="en-US" sz="3200" b="1" dirty="0">
                <a:solidFill>
                  <a:srgbClr val="7030A0"/>
                </a:solidFill>
                <a:latin typeface="Times New Roman" pitchFamily="18" charset="0"/>
                <a:cs typeface="Times New Roman" pitchFamily="18" charset="0"/>
              </a:rPr>
              <a:t>Promote lung maturity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decrease respiratory distress </a:t>
            </a:r>
            <a:r>
              <a:rPr lang="en-US" sz="3200" dirty="0">
                <a:solidFill>
                  <a:srgbClr val="7030A0"/>
                </a:solidFill>
                <a:latin typeface="Times New Roman" pitchFamily="18" charset="0"/>
                <a:cs typeface="Times New Roman" pitchFamily="18" charset="0"/>
              </a:rPr>
              <a:t>in fetuses at risk for preterm birth</a:t>
            </a:r>
          </a:p>
          <a:p>
            <a:endParaRPr lang="en-US" dirty="0"/>
          </a:p>
        </p:txBody>
      </p:sp>
    </p:spTree>
    <p:extLst>
      <p:ext uri="{BB962C8B-B14F-4D97-AF65-F5344CB8AC3E}">
        <p14:creationId xmlns:p14="http://schemas.microsoft.com/office/powerpoint/2010/main" val="30333023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1C7C31-E6BD-4159-92DD-7736CC109C41}"/>
              </a:ext>
            </a:extLst>
          </p:cNvPr>
          <p:cNvSpPr>
            <a:spLocks noGrp="1"/>
          </p:cNvSpPr>
          <p:nvPr>
            <p:ph type="title"/>
          </p:nvPr>
        </p:nvSpPr>
        <p:spPr>
          <a:xfrm>
            <a:off x="114300" y="1"/>
            <a:ext cx="11239500" cy="1314449"/>
          </a:xfrm>
        </p:spPr>
        <p:txBody>
          <a:bodyPr>
            <a:normAutofit/>
          </a:bodyPr>
          <a:lstStyle/>
          <a:p>
            <a:r>
              <a:rPr lang="en-US" b="1" dirty="0">
                <a:solidFill>
                  <a:srgbClr val="FF0000"/>
                </a:solidFill>
                <a:latin typeface="Times New Roman" pitchFamily="18" charset="0"/>
                <a:ea typeface="+mn-ea"/>
                <a:cs typeface="Times New Roman" pitchFamily="18" charset="0"/>
              </a:rPr>
              <a:t>Side/Adverse </a:t>
            </a:r>
            <a:r>
              <a:rPr lang="en-US" b="1" dirty="0" smtClean="0">
                <a:solidFill>
                  <a:srgbClr val="FF0000"/>
                </a:solidFill>
                <a:latin typeface="Times New Roman" pitchFamily="18" charset="0"/>
                <a:ea typeface="+mn-ea"/>
                <a:cs typeface="Times New Roman" pitchFamily="18" charset="0"/>
              </a:rPr>
              <a:t>Effects</a:t>
            </a:r>
            <a:endParaRPr lang="en-US" sz="6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0A8BF7D-BDB3-4EE9-A9B7-AB33F28B6B28}"/>
              </a:ext>
            </a:extLst>
          </p:cNvPr>
          <p:cNvSpPr>
            <a:spLocks noGrp="1"/>
          </p:cNvSpPr>
          <p:nvPr>
            <p:ph idx="1"/>
          </p:nvPr>
        </p:nvSpPr>
        <p:spPr>
          <a:xfrm>
            <a:off x="114300" y="1328738"/>
            <a:ext cx="11958638" cy="5400675"/>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Beclomethasone</a:t>
            </a:r>
            <a:r>
              <a:rPr lang="en-US" sz="3200" b="1"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dipropionate </a:t>
            </a:r>
          </a:p>
          <a:p>
            <a:pPr marL="0" indent="0">
              <a:buNone/>
            </a:pPr>
            <a:r>
              <a:rPr lang="en-US" sz="3200" dirty="0">
                <a:solidFill>
                  <a:srgbClr val="7030A0"/>
                </a:solidFill>
                <a:latin typeface="Times New Roman" pitchFamily="18" charset="0"/>
                <a:cs typeface="Times New Roman" pitchFamily="18" charset="0"/>
              </a:rPr>
              <a:t>Difficulty speaking, hoarseness, and candidiasis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use a spacer with MDI.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rinse mouth or gargle with water or salt water after use.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monitor for redness, sores, or white patches and to report to provider if they occur.</a:t>
            </a:r>
          </a:p>
          <a:p>
            <a:pPr>
              <a:buFont typeface="Wingdings" pitchFamily="2" charset="2"/>
              <a:buChar char="v"/>
            </a:pPr>
            <a:r>
              <a:rPr lang="en-US" sz="3200" dirty="0">
                <a:solidFill>
                  <a:srgbClr val="7030A0"/>
                </a:solidFill>
                <a:latin typeface="Times New Roman" pitchFamily="18" charset="0"/>
                <a:cs typeface="Times New Roman" pitchFamily="18" charset="0"/>
              </a:rPr>
              <a:t>Candidiasis may be treated with nystatin oral suspension.</a:t>
            </a:r>
          </a:p>
        </p:txBody>
      </p:sp>
    </p:spTree>
    <p:extLst>
      <p:ext uri="{BB962C8B-B14F-4D97-AF65-F5344CB8AC3E}">
        <p14:creationId xmlns:p14="http://schemas.microsoft.com/office/powerpoint/2010/main" val="23583294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61C63-63CC-4C13-8428-862DAB979103}"/>
              </a:ext>
            </a:extLst>
          </p:cNvPr>
          <p:cNvSpPr>
            <a:spLocks noGrp="1"/>
          </p:cNvSpPr>
          <p:nvPr>
            <p:ph type="title"/>
          </p:nvPr>
        </p:nvSpPr>
        <p:spPr>
          <a:xfrm>
            <a:off x="1" y="1"/>
            <a:ext cx="12192000" cy="1157287"/>
          </a:xfrm>
        </p:spPr>
        <p:txBody>
          <a:bodyPr/>
          <a:lstStyle/>
          <a:p>
            <a:r>
              <a:rPr lang="en-US" b="1" dirty="0">
                <a:solidFill>
                  <a:srgbClr val="FF0000"/>
                </a:solidFill>
                <a:latin typeface="Times New Roman" pitchFamily="18" charset="0"/>
                <a:cs typeface="Times New Roman" pitchFamily="18" charset="0"/>
              </a:rPr>
              <a:t>P</a:t>
            </a:r>
            <a:r>
              <a:rPr lang="en-US" b="1" dirty="0" smtClean="0">
                <a:solidFill>
                  <a:srgbClr val="FF0000"/>
                </a:solidFill>
                <a:latin typeface="Times New Roman" pitchFamily="18" charset="0"/>
                <a:cs typeface="Times New Roman" pitchFamily="18" charset="0"/>
              </a:rPr>
              <a:t>rednisolone </a:t>
            </a:r>
            <a:r>
              <a:rPr lang="en-US" b="1" dirty="0">
                <a:solidFill>
                  <a:srgbClr val="FF0000"/>
                </a:solidFill>
                <a:latin typeface="Times New Roman" pitchFamily="18" charset="0"/>
                <a:cs typeface="Times New Roman" pitchFamily="18" charset="0"/>
              </a:rPr>
              <a:t>W</a:t>
            </a:r>
            <a:r>
              <a:rPr lang="en-US" b="1" dirty="0" smtClean="0">
                <a:solidFill>
                  <a:srgbClr val="FF0000"/>
                </a:solidFill>
                <a:latin typeface="Times New Roman" pitchFamily="18" charset="0"/>
                <a:cs typeface="Times New Roman" pitchFamily="18" charset="0"/>
              </a:rPr>
              <a:t>hen Used </a:t>
            </a:r>
            <a:r>
              <a:rPr lang="en-US" b="1" dirty="0">
                <a:solidFill>
                  <a:srgbClr val="FF0000"/>
                </a:solidFill>
                <a:latin typeface="Times New Roman" pitchFamily="18" charset="0"/>
                <a:cs typeface="Times New Roman" pitchFamily="18" charset="0"/>
              </a:rPr>
              <a:t>for </a:t>
            </a:r>
            <a:r>
              <a:rPr lang="en-US" b="1" dirty="0" smtClean="0">
                <a:solidFill>
                  <a:srgbClr val="FF0000"/>
                </a:solidFill>
                <a:latin typeface="Times New Roman" pitchFamily="18" charset="0"/>
                <a:cs typeface="Times New Roman" pitchFamily="18" charset="0"/>
              </a:rPr>
              <a:t>More </a:t>
            </a:r>
            <a:r>
              <a:rPr lang="en-US" b="1" dirty="0">
                <a:solidFill>
                  <a:srgbClr val="FF0000"/>
                </a:solidFill>
                <a:latin typeface="Times New Roman" pitchFamily="18" charset="0"/>
                <a:cs typeface="Times New Roman" pitchFamily="18" charset="0"/>
              </a:rPr>
              <a:t>T</a:t>
            </a:r>
            <a:r>
              <a:rPr lang="en-US" b="1" dirty="0" smtClean="0">
                <a:solidFill>
                  <a:srgbClr val="FF0000"/>
                </a:solidFill>
                <a:latin typeface="Times New Roman" pitchFamily="18" charset="0"/>
                <a:cs typeface="Times New Roman" pitchFamily="18" charset="0"/>
              </a:rPr>
              <a:t>han </a:t>
            </a:r>
            <a:r>
              <a:rPr lang="en-US" b="1" dirty="0">
                <a:solidFill>
                  <a:srgbClr val="FF0000"/>
                </a:solidFill>
                <a:latin typeface="Times New Roman" pitchFamily="18" charset="0"/>
                <a:cs typeface="Times New Roman" pitchFamily="18" charset="0"/>
              </a:rPr>
              <a:t>10 days</a:t>
            </a:r>
          </a:p>
        </p:txBody>
      </p:sp>
      <p:sp>
        <p:nvSpPr>
          <p:cNvPr id="3" name="Content Placeholder 2">
            <a:extLst>
              <a:ext uri="{FF2B5EF4-FFF2-40B4-BE49-F238E27FC236}">
                <a16:creationId xmlns="" xmlns:a16="http://schemas.microsoft.com/office/drawing/2014/main" id="{783BFD83-D441-4741-A9EC-9F96BB9424F1}"/>
              </a:ext>
            </a:extLst>
          </p:cNvPr>
          <p:cNvSpPr>
            <a:spLocks noGrp="1"/>
          </p:cNvSpPr>
          <p:nvPr>
            <p:ph idx="1"/>
          </p:nvPr>
        </p:nvSpPr>
        <p:spPr>
          <a:xfrm>
            <a:off x="142875" y="857250"/>
            <a:ext cx="11930063" cy="5886449"/>
          </a:xfrm>
        </p:spPr>
        <p:txBody>
          <a:bodyPr>
            <a:normAutofit/>
          </a:bodyPr>
          <a:lstStyle/>
          <a:p>
            <a:r>
              <a:rPr lang="en-US" dirty="0">
                <a:solidFill>
                  <a:srgbClr val="7030A0"/>
                </a:solidFill>
                <a:latin typeface="Times New Roman" pitchFamily="18" charset="0"/>
                <a:cs typeface="Times New Roman" pitchFamily="18" charset="0"/>
              </a:rPr>
              <a:t>Suppression of adrenal gland function, such as a decrease in the ability of the adrenal cortex to produce glucocorticoids: Can occur with inhaled agents and oral agents </a:t>
            </a:r>
          </a:p>
          <a:p>
            <a:pPr marL="0" indent="0">
              <a:buNone/>
            </a:pPr>
            <a:r>
              <a:rPr lang="en-US" b="1" dirty="0">
                <a:solidFill>
                  <a:srgbClr val="00B050"/>
                </a:solidFill>
                <a:latin typeface="Times New Roman" pitchFamily="18" charset="0"/>
                <a:cs typeface="Times New Roman" pitchFamily="18" charset="0"/>
              </a:rPr>
              <a:t>Taper the client’s dose. </a:t>
            </a:r>
          </a:p>
          <a:p>
            <a:r>
              <a:rPr lang="en-US" dirty="0">
                <a:solidFill>
                  <a:srgbClr val="7030A0"/>
                </a:solidFill>
                <a:latin typeface="Times New Roman" pitchFamily="18" charset="0"/>
                <a:cs typeface="Times New Roman" pitchFamily="18" charset="0"/>
              </a:rPr>
              <a:t>Bone loss (can occur with inhaled agents and oral agents) </a:t>
            </a:r>
          </a:p>
          <a:p>
            <a:r>
              <a:rPr lang="en-US" dirty="0">
                <a:solidFill>
                  <a:srgbClr val="7030A0"/>
                </a:solidFill>
                <a:latin typeface="Times New Roman" pitchFamily="18" charset="0"/>
                <a:cs typeface="Times New Roman" pitchFamily="18" charset="0"/>
              </a:rPr>
              <a:t>Myopathy as evidenced by muscle weakness</a:t>
            </a:r>
          </a:p>
          <a:p>
            <a:r>
              <a:rPr lang="en-US" dirty="0">
                <a:solidFill>
                  <a:srgbClr val="7030A0"/>
                </a:solidFill>
                <a:latin typeface="Times New Roman" pitchFamily="18" charset="0"/>
                <a:cs typeface="Times New Roman" pitchFamily="18" charset="0"/>
              </a:rPr>
              <a:t> Hyperglycemia and glycosuria </a:t>
            </a:r>
          </a:p>
          <a:p>
            <a:r>
              <a:rPr lang="en-US" dirty="0">
                <a:solidFill>
                  <a:srgbClr val="7030A0"/>
                </a:solidFill>
                <a:latin typeface="Times New Roman" pitchFamily="18" charset="0"/>
                <a:cs typeface="Times New Roman" pitchFamily="18" charset="0"/>
              </a:rPr>
              <a:t>Myopathy as evidenced by muscle weakness a</a:t>
            </a:r>
          </a:p>
          <a:p>
            <a:r>
              <a:rPr lang="en-US" dirty="0">
                <a:solidFill>
                  <a:srgbClr val="7030A0"/>
                </a:solidFill>
                <a:latin typeface="Times New Roman" pitchFamily="18" charset="0"/>
                <a:cs typeface="Times New Roman" pitchFamily="18" charset="0"/>
              </a:rPr>
              <a:t> Peptic ulcer disease</a:t>
            </a:r>
          </a:p>
          <a:p>
            <a:r>
              <a:rPr lang="en-US" dirty="0">
                <a:solidFill>
                  <a:srgbClr val="7030A0"/>
                </a:solidFill>
                <a:latin typeface="Times New Roman" pitchFamily="18" charset="0"/>
                <a:cs typeface="Times New Roman" pitchFamily="18" charset="0"/>
              </a:rPr>
              <a:t>Infection  </a:t>
            </a:r>
          </a:p>
          <a:p>
            <a:r>
              <a:rPr lang="en-US" dirty="0">
                <a:solidFill>
                  <a:srgbClr val="7030A0"/>
                </a:solidFill>
                <a:latin typeface="Times New Roman" pitchFamily="18" charset="0"/>
                <a:cs typeface="Times New Roman" pitchFamily="18" charset="0"/>
              </a:rPr>
              <a:t>Disturbances of fluid and electrolytes (fluid retention as evidenced by weight gain, and edema and hypokalemia as evidenced by muscle weakness) </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1093084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49BFA3-AF7C-40CF-B1F8-B68D678D51B0}"/>
              </a:ext>
            </a:extLst>
          </p:cNvPr>
          <p:cNvSpPr>
            <a:spLocks noGrp="1"/>
          </p:cNvSpPr>
          <p:nvPr>
            <p:ph idx="1"/>
          </p:nvPr>
        </p:nvSpPr>
        <p:spPr>
          <a:xfrm>
            <a:off x="100013" y="0"/>
            <a:ext cx="11972925" cy="6694311"/>
          </a:xfrm>
        </p:spPr>
        <p:txBody>
          <a:bodyPr>
            <a:normAutofit lnSpcReduction="10000"/>
          </a:bodyPr>
          <a:lstStyle/>
          <a:p>
            <a:pPr marL="0" indent="0">
              <a:buNone/>
            </a:pPr>
            <a:r>
              <a:rPr lang="en-US" sz="3200" b="1" dirty="0" smtClean="0">
                <a:solidFill>
                  <a:srgbClr val="FF0000"/>
                </a:solidFill>
                <a:latin typeface="Times New Roman" pitchFamily="18" charset="0"/>
                <a:cs typeface="Times New Roman" pitchFamily="18" charset="0"/>
              </a:rPr>
              <a:t>		Contraindications/Precautions of PDL</a:t>
            </a:r>
            <a:endParaRPr lang="en-US" sz="3200" b="1" dirty="0">
              <a:solidFill>
                <a:srgbClr val="FF000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Pregnancy risk category C </a:t>
            </a:r>
          </a:p>
          <a:p>
            <a:pPr>
              <a:buFont typeface="Wingdings" pitchFamily="2" charset="2"/>
              <a:buChar char="v"/>
            </a:pPr>
            <a:r>
              <a:rPr lang="en-US" sz="3200" dirty="0">
                <a:solidFill>
                  <a:srgbClr val="7030A0"/>
                </a:solidFill>
                <a:latin typeface="Times New Roman" pitchFamily="18" charset="0"/>
                <a:cs typeface="Times New Roman" pitchFamily="18" charset="0"/>
              </a:rPr>
              <a:t> Contraindicated in clients who have received a live virus vaccine </a:t>
            </a:r>
          </a:p>
          <a:p>
            <a:pPr>
              <a:buFont typeface="Wingdings" pitchFamily="2" charset="2"/>
              <a:buChar char="v"/>
            </a:pPr>
            <a:r>
              <a:rPr lang="en-US" sz="3200" dirty="0">
                <a:solidFill>
                  <a:srgbClr val="7030A0"/>
                </a:solidFill>
                <a:latin typeface="Times New Roman" pitchFamily="18" charset="0"/>
                <a:cs typeface="Times New Roman" pitchFamily="18" charset="0"/>
              </a:rPr>
              <a:t> Contraindicated in clients with systemic fungal infections </a:t>
            </a:r>
          </a:p>
          <a:p>
            <a:pPr>
              <a:buFont typeface="Wingdings" pitchFamily="2" charset="2"/>
              <a:buChar char="v"/>
            </a:pPr>
            <a:r>
              <a:rPr lang="en-US" sz="3200" dirty="0">
                <a:solidFill>
                  <a:srgbClr val="7030A0"/>
                </a:solidFill>
                <a:latin typeface="Times New Roman" pitchFamily="18" charset="0"/>
                <a:cs typeface="Times New Roman" pitchFamily="18" charset="0"/>
              </a:rPr>
              <a:t> Use cautiously in children, and in clients who have diabetes, hypertension, peptic ulcer disease, and/or renal dysfunction. </a:t>
            </a:r>
          </a:p>
          <a:p>
            <a:pPr>
              <a:buFont typeface="Wingdings" pitchFamily="2" charset="2"/>
              <a:buChar char="v"/>
            </a:pPr>
            <a:r>
              <a:rPr lang="en-US" sz="3200" dirty="0">
                <a:solidFill>
                  <a:srgbClr val="7030A0"/>
                </a:solidFill>
                <a:latin typeface="Times New Roman" pitchFamily="18" charset="0"/>
                <a:cs typeface="Times New Roman" pitchFamily="18" charset="0"/>
              </a:rPr>
              <a:t> Use cautiously in clients taking NSAIDs.</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Medication/Food </a:t>
            </a:r>
            <a:r>
              <a:rPr lang="en-US" sz="3200" b="1" dirty="0">
                <a:solidFill>
                  <a:srgbClr val="FF0000"/>
                </a:solidFill>
                <a:latin typeface="Times New Roman" pitchFamily="18" charset="0"/>
                <a:cs typeface="Times New Roman" pitchFamily="18" charset="0"/>
              </a:rPr>
              <a:t>Interactions </a:t>
            </a:r>
          </a:p>
          <a:p>
            <a:pPr>
              <a:buFont typeface="Wingdings" pitchFamily="2" charset="2"/>
              <a:buChar char="v"/>
            </a:pPr>
            <a:r>
              <a:rPr lang="en-US" sz="3200" dirty="0">
                <a:solidFill>
                  <a:srgbClr val="7030A0"/>
                </a:solidFill>
                <a:latin typeface="Times New Roman" pitchFamily="18" charset="0"/>
                <a:cs typeface="Times New Roman" pitchFamily="18" charset="0"/>
              </a:rPr>
              <a:t>Concurrent use of potassium-depleting diuretics increases the risk of hypokalemia.</a:t>
            </a:r>
          </a:p>
          <a:p>
            <a:pPr>
              <a:buFont typeface="Wingdings" pitchFamily="2" charset="2"/>
              <a:buChar char="v"/>
            </a:pPr>
            <a:r>
              <a:rPr lang="en-US" sz="3200" dirty="0">
                <a:solidFill>
                  <a:srgbClr val="7030A0"/>
                </a:solidFill>
                <a:latin typeface="Times New Roman" pitchFamily="18" charset="0"/>
                <a:cs typeface="Times New Roman" pitchFamily="18" charset="0"/>
              </a:rPr>
              <a:t> Concurrent use of NSAIDs increases the risk of GI ulceration. Concurrent use of glucocorticoids and hypoglycemic agents (oral and insulin) will counteract the </a:t>
            </a:r>
            <a:r>
              <a:rPr lang="en-US" sz="3200" dirty="0" smtClean="0">
                <a:solidFill>
                  <a:srgbClr val="7030A0"/>
                </a:solidFill>
                <a:latin typeface="Times New Roman" pitchFamily="18" charset="0"/>
                <a:cs typeface="Times New Roman" pitchFamily="18" charset="0"/>
              </a:rPr>
              <a:t>effects.</a:t>
            </a:r>
            <a:endParaRPr lang="en-US" sz="3200" b="1" dirty="0">
              <a:solidFill>
                <a:srgbClr val="7030A0"/>
              </a:solidFill>
              <a:latin typeface="Times New Roman" pitchFamily="18" charset="0"/>
              <a:cs typeface="Times New Roman" pitchFamily="18" charset="0"/>
            </a:endParaRPr>
          </a:p>
          <a:p>
            <a:endParaRPr lang="en-US" i="1" dirty="0"/>
          </a:p>
        </p:txBody>
      </p:sp>
    </p:spTree>
    <p:extLst>
      <p:ext uri="{BB962C8B-B14F-4D97-AF65-F5344CB8AC3E}">
        <p14:creationId xmlns:p14="http://schemas.microsoft.com/office/powerpoint/2010/main" val="24531614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5EE092C-8655-4297-B8B3-C1034BB662F8}"/>
              </a:ext>
            </a:extLst>
          </p:cNvPr>
          <p:cNvSpPr>
            <a:spLocks noGrp="1"/>
          </p:cNvSpPr>
          <p:nvPr>
            <p:ph idx="1"/>
          </p:nvPr>
        </p:nvSpPr>
        <p:spPr>
          <a:xfrm>
            <a:off x="100013" y="0"/>
            <a:ext cx="12091987" cy="6694311"/>
          </a:xfrm>
        </p:spPr>
        <p:txBody>
          <a:bodyPr>
            <a:normAutofit lnSpcReduction="10000"/>
          </a:bodyPr>
          <a:lstStyle/>
          <a:p>
            <a:pPr marL="0" indent="0">
              <a:buNone/>
            </a:pPr>
            <a:r>
              <a:rPr lang="en-US" sz="3200" b="1" dirty="0" smtClean="0">
                <a:solidFill>
                  <a:srgbClr val="FF0000"/>
                </a:solidFill>
                <a:latin typeface="Times New Roman" pitchFamily="18" charset="0"/>
                <a:cs typeface="Times New Roman" pitchFamily="18" charset="0"/>
              </a:rPr>
              <a:t>			Precautions </a:t>
            </a:r>
            <a:r>
              <a:rPr lang="en-US" sz="3200" b="1" dirty="0">
                <a:solidFill>
                  <a:srgbClr val="FF0000"/>
                </a:solidFill>
                <a:latin typeface="Times New Roman" pitchFamily="18" charset="0"/>
                <a:cs typeface="Times New Roman" pitchFamily="18" charset="0"/>
              </a:rPr>
              <a:t>D</a:t>
            </a:r>
            <a:r>
              <a:rPr lang="en-US" sz="3200" b="1" dirty="0" smtClean="0">
                <a:solidFill>
                  <a:srgbClr val="FF0000"/>
                </a:solidFill>
                <a:latin typeface="Times New Roman" pitchFamily="18" charset="0"/>
                <a:cs typeface="Times New Roman" pitchFamily="18" charset="0"/>
              </a:rPr>
              <a:t>uring </a:t>
            </a:r>
            <a:r>
              <a:rPr lang="en-US" sz="3200" b="1" dirty="0">
                <a:solidFill>
                  <a:srgbClr val="FF0000"/>
                </a:solidFill>
                <a:latin typeface="Times New Roman" pitchFamily="18" charset="0"/>
                <a:cs typeface="Times New Roman" pitchFamily="18" charset="0"/>
              </a:rPr>
              <a:t>A</a:t>
            </a:r>
            <a:r>
              <a:rPr lang="en-US" sz="3200" b="1" dirty="0" smtClean="0">
                <a:solidFill>
                  <a:srgbClr val="FF0000"/>
                </a:solidFill>
                <a:latin typeface="Times New Roman" pitchFamily="18" charset="0"/>
                <a:cs typeface="Times New Roman" pitchFamily="18" charset="0"/>
              </a:rPr>
              <a:t>dministration </a:t>
            </a:r>
            <a:endParaRPr lang="en-US" sz="3200" b="1" dirty="0">
              <a:solidFill>
                <a:srgbClr val="FF0000"/>
              </a:solidFill>
              <a:latin typeface="Times New Roman" pitchFamily="18" charset="0"/>
              <a:cs typeface="Times New Roman" pitchFamily="18" charset="0"/>
            </a:endParaRPr>
          </a:p>
          <a:p>
            <a:pPr>
              <a:buFont typeface="Wingdings" pitchFamily="2" charset="2"/>
              <a:buChar char="v"/>
            </a:pPr>
            <a:r>
              <a:rPr lang="en-US" dirty="0">
                <a:solidFill>
                  <a:srgbClr val="7030A0"/>
                </a:solidFill>
                <a:latin typeface="Times New Roman" pitchFamily="18" charset="0"/>
                <a:cs typeface="Times New Roman" pitchFamily="18" charset="0"/>
              </a:rPr>
              <a:t> Instruct clients to use glucocorticoid inhalers on a regular, fixed schedule for long-term therapy of asthma.</a:t>
            </a:r>
          </a:p>
          <a:p>
            <a:pPr>
              <a:buFont typeface="Wingdings" pitchFamily="2" charset="2"/>
              <a:buChar char="v"/>
            </a:pPr>
            <a:r>
              <a:rPr lang="en-US" dirty="0">
                <a:solidFill>
                  <a:srgbClr val="7030A0"/>
                </a:solidFill>
                <a:latin typeface="Times New Roman" pitchFamily="18" charset="0"/>
                <a:cs typeface="Times New Roman" pitchFamily="18" charset="0"/>
              </a:rPr>
              <a:t> Glucocorticoids are not to be used to treat an acute attack. </a:t>
            </a:r>
          </a:p>
          <a:p>
            <a:pPr>
              <a:buFont typeface="Wingdings" pitchFamily="2" charset="2"/>
              <a:buChar char="v"/>
            </a:pPr>
            <a:r>
              <a:rPr lang="en-US" dirty="0">
                <a:solidFill>
                  <a:srgbClr val="7030A0"/>
                </a:solidFill>
                <a:latin typeface="Times New Roman" pitchFamily="18" charset="0"/>
                <a:cs typeface="Times New Roman" pitchFamily="18" charset="0"/>
              </a:rPr>
              <a:t> Administer using an MDI device, DPI, or nebulizer. </a:t>
            </a:r>
          </a:p>
          <a:p>
            <a:pPr>
              <a:buFont typeface="Wingdings" pitchFamily="2" charset="2"/>
              <a:buChar char="v"/>
            </a:pPr>
            <a:r>
              <a:rPr lang="en-US" dirty="0">
                <a:solidFill>
                  <a:srgbClr val="7030A0"/>
                </a:solidFill>
                <a:latin typeface="Times New Roman" pitchFamily="18" charset="0"/>
                <a:cs typeface="Times New Roman" pitchFamily="18" charset="0"/>
              </a:rPr>
              <a:t> When a client is prescribed an inhaled beta2-agonist and an inhaled glucocorticoid, advise the client to inhale the beta2-agonist before inhaling the glucocorticoid. The beta2-agonist promotes bronchodilation and enhances absorption of the glucocorticoid. </a:t>
            </a:r>
          </a:p>
          <a:p>
            <a:pPr>
              <a:buFont typeface="Wingdings" pitchFamily="2" charset="2"/>
              <a:buChar char="v"/>
            </a:pPr>
            <a:r>
              <a:rPr lang="en-US" dirty="0">
                <a:solidFill>
                  <a:srgbClr val="7030A0"/>
                </a:solidFill>
                <a:latin typeface="Times New Roman" pitchFamily="18" charset="0"/>
                <a:cs typeface="Times New Roman" pitchFamily="18" charset="0"/>
              </a:rPr>
              <a:t> Oral glucocorticoids are used short-term, 3 to 10 days following an acute asthma attack. </a:t>
            </a:r>
          </a:p>
          <a:p>
            <a:pPr>
              <a:buFont typeface="Wingdings" pitchFamily="2" charset="2"/>
              <a:buChar char="v"/>
            </a:pPr>
            <a:r>
              <a:rPr lang="en-US" dirty="0">
                <a:solidFill>
                  <a:srgbClr val="7030A0"/>
                </a:solidFill>
                <a:latin typeface="Times New Roman" pitchFamily="18" charset="0"/>
                <a:cs typeface="Times New Roman" pitchFamily="18" charset="0"/>
              </a:rPr>
              <a:t> If client is on long-term oral therapy, additional dosages of oral glucocorticoids are required in times of stress (infection, trauma). </a:t>
            </a:r>
          </a:p>
          <a:p>
            <a:pPr>
              <a:buFont typeface="Wingdings" pitchFamily="2" charset="2"/>
              <a:buChar char="v"/>
            </a:pPr>
            <a:r>
              <a:rPr lang="en-US" dirty="0">
                <a:solidFill>
                  <a:srgbClr val="7030A0"/>
                </a:solidFill>
                <a:latin typeface="Times New Roman" pitchFamily="18" charset="0"/>
                <a:cs typeface="Times New Roman" pitchFamily="18" charset="0"/>
              </a:rPr>
              <a:t> Clients who discontinue oral glucocorticoid medications or switch from oral to inhaled agents require additional doses of glucocorticoids during periods of stress.</a:t>
            </a:r>
          </a:p>
        </p:txBody>
      </p:sp>
    </p:spTree>
    <p:extLst>
      <p:ext uri="{BB962C8B-B14F-4D97-AF65-F5344CB8AC3E}">
        <p14:creationId xmlns:p14="http://schemas.microsoft.com/office/powerpoint/2010/main" val="500639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74B57-4310-4B7C-BEED-5B29634978D5}"/>
              </a:ext>
            </a:extLst>
          </p:cNvPr>
          <p:cNvSpPr>
            <a:spLocks noGrp="1"/>
          </p:cNvSpPr>
          <p:nvPr>
            <p:ph type="title"/>
          </p:nvPr>
        </p:nvSpPr>
        <p:spPr>
          <a:xfrm>
            <a:off x="-1" y="114301"/>
            <a:ext cx="12044363" cy="1171574"/>
          </a:xfrm>
        </p:spPr>
        <p:txBody>
          <a:bodyPr>
            <a:normAutofit fontScale="90000"/>
          </a:bodyPr>
          <a:lstStyle/>
          <a:p>
            <a:r>
              <a:rPr lang="en-US" sz="4000" b="1" dirty="0">
                <a:solidFill>
                  <a:srgbClr val="FF0000"/>
                </a:solidFill>
                <a:latin typeface="Times New Roman" pitchFamily="18" charset="0"/>
                <a:cs typeface="Times New Roman" pitchFamily="18" charset="0"/>
              </a:rPr>
              <a:t>MASTCELL STABILIZERS ANTI INFLATORY DRUGS </a:t>
            </a:r>
            <a:r>
              <a:rPr lang="en-US" sz="40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cromolyn sodium (Intal)</a:t>
            </a:r>
          </a:p>
        </p:txBody>
      </p:sp>
      <p:sp>
        <p:nvSpPr>
          <p:cNvPr id="3" name="Content Placeholder 2">
            <a:extLst>
              <a:ext uri="{FF2B5EF4-FFF2-40B4-BE49-F238E27FC236}">
                <a16:creationId xmlns="" xmlns:a16="http://schemas.microsoft.com/office/drawing/2014/main" id="{771F3EAE-FA27-49C6-BA33-57088659C437}"/>
              </a:ext>
            </a:extLst>
          </p:cNvPr>
          <p:cNvSpPr>
            <a:spLocks noGrp="1"/>
          </p:cNvSpPr>
          <p:nvPr>
            <p:ph idx="1"/>
          </p:nvPr>
        </p:nvSpPr>
        <p:spPr>
          <a:xfrm>
            <a:off x="257175" y="1314450"/>
            <a:ext cx="11934825" cy="5429250"/>
          </a:xfrm>
        </p:spPr>
        <p:txBody>
          <a:bodyPr/>
          <a:lstStyle/>
          <a:p>
            <a:pPr marL="0" lvl="0" indent="0">
              <a:buNone/>
            </a:pPr>
            <a:r>
              <a:rPr lang="en-US" dirty="0">
                <a:solidFill>
                  <a:prstClr val="black"/>
                </a:solidFill>
              </a:rPr>
              <a:t> </a:t>
            </a:r>
            <a:r>
              <a:rPr lang="en-US" sz="3600" dirty="0" smtClean="0">
                <a:solidFill>
                  <a:srgbClr val="7030A0"/>
                </a:solidFill>
                <a:latin typeface="Times New Roman" pitchFamily="18" charset="0"/>
                <a:cs typeface="Times New Roman" pitchFamily="18" charset="0"/>
              </a:rPr>
              <a:t>Others </a:t>
            </a:r>
            <a:r>
              <a:rPr lang="en-US" sz="3600" dirty="0">
                <a:solidFill>
                  <a:srgbClr val="7030A0"/>
                </a:solidFill>
                <a:latin typeface="Times New Roman" pitchFamily="18" charset="0"/>
                <a:cs typeface="Times New Roman" pitchFamily="18" charset="0"/>
              </a:rPr>
              <a:t>are</a:t>
            </a:r>
            <a:r>
              <a:rPr lang="en-US" sz="3600" b="1" dirty="0">
                <a:solidFill>
                  <a:srgbClr val="7030A0"/>
                </a:solidFill>
                <a:latin typeface="Times New Roman" pitchFamily="18" charset="0"/>
                <a:cs typeface="Times New Roman" pitchFamily="18" charset="0"/>
              </a:rPr>
              <a:t>: </a:t>
            </a:r>
            <a:r>
              <a:rPr lang="en-US" sz="3600" dirty="0">
                <a:solidFill>
                  <a:srgbClr val="7030A0"/>
                </a:solidFill>
                <a:latin typeface="Times New Roman" pitchFamily="18" charset="0"/>
                <a:cs typeface="Times New Roman" pitchFamily="18" charset="0"/>
              </a:rPr>
              <a:t>nedocromil sodium (Tilade)</a:t>
            </a:r>
          </a:p>
          <a:p>
            <a:pPr marL="0" lvl="0" indent="0">
              <a:buNone/>
            </a:pPr>
            <a:r>
              <a:rPr lang="en-US" sz="3600" b="1" dirty="0" smtClean="0">
                <a:solidFill>
                  <a:srgbClr val="7030A0"/>
                </a:solidFill>
                <a:latin typeface="Times New Roman" pitchFamily="18" charset="0"/>
                <a:cs typeface="Times New Roman" pitchFamily="18" charset="0"/>
              </a:rPr>
              <a:t>		</a:t>
            </a:r>
            <a:r>
              <a:rPr lang="en-US" sz="3600" b="1" dirty="0" smtClean="0">
                <a:solidFill>
                  <a:srgbClr val="0070C0"/>
                </a:solidFill>
                <a:latin typeface="Times New Roman" pitchFamily="18" charset="0"/>
                <a:cs typeface="Times New Roman" pitchFamily="18" charset="0"/>
              </a:rPr>
              <a:t>Expected </a:t>
            </a:r>
            <a:r>
              <a:rPr lang="en-US" sz="3600" b="1" dirty="0">
                <a:solidFill>
                  <a:srgbClr val="0070C0"/>
                </a:solidFill>
                <a:latin typeface="Times New Roman" pitchFamily="18" charset="0"/>
                <a:cs typeface="Times New Roman" pitchFamily="18" charset="0"/>
              </a:rPr>
              <a:t>Pharmacological Action </a:t>
            </a:r>
          </a:p>
          <a:p>
            <a:pPr lvl="0">
              <a:buFont typeface="Wingdings" pitchFamily="2" charset="2"/>
              <a:buChar char="v"/>
            </a:pPr>
            <a:r>
              <a:rPr lang="en-US" sz="3600" dirty="0">
                <a:solidFill>
                  <a:srgbClr val="7030A0"/>
                </a:solidFill>
                <a:latin typeface="Times New Roman" pitchFamily="18" charset="0"/>
                <a:cs typeface="Times New Roman" pitchFamily="18" charset="0"/>
              </a:rPr>
              <a:t> Anti-inflammatory action </a:t>
            </a:r>
          </a:p>
          <a:p>
            <a:pPr lvl="0">
              <a:buFont typeface="Wingdings" pitchFamily="2" charset="2"/>
              <a:buChar char="v"/>
            </a:pPr>
            <a:r>
              <a:rPr lang="en-US" sz="3600" dirty="0">
                <a:solidFill>
                  <a:srgbClr val="7030A0"/>
                </a:solidFill>
                <a:latin typeface="Times New Roman" pitchFamily="18" charset="0"/>
                <a:cs typeface="Times New Roman" pitchFamily="18" charset="0"/>
              </a:rPr>
              <a:t> These medications stabilize mast cells, which inhibits the release of histamine and other inflammatory mediators. </a:t>
            </a:r>
          </a:p>
          <a:p>
            <a:pPr lvl="0">
              <a:buFont typeface="Wingdings" pitchFamily="2" charset="2"/>
              <a:buChar char="v"/>
            </a:pPr>
            <a:r>
              <a:rPr lang="en-US" sz="3600" dirty="0">
                <a:solidFill>
                  <a:srgbClr val="7030A0"/>
                </a:solidFill>
                <a:latin typeface="Times New Roman" pitchFamily="18" charset="0"/>
                <a:cs typeface="Times New Roman" pitchFamily="18" charset="0"/>
              </a:rPr>
              <a:t> These medications suppress inflammatory cells (eosinophils, macrophages).</a:t>
            </a:r>
          </a:p>
          <a:p>
            <a:pPr marL="0" lvl="0" indent="0">
              <a:buNone/>
            </a:pPr>
            <a:r>
              <a:rPr lang="en-US" sz="3600" dirty="0">
                <a:solidFill>
                  <a:srgbClr val="7030A0"/>
                </a:solidFill>
                <a:latin typeface="Times New Roman" pitchFamily="18" charset="0"/>
                <a:cs typeface="Times New Roman" pitchFamily="18" charset="0"/>
              </a:rPr>
              <a:t> </a:t>
            </a:r>
            <a:r>
              <a:rPr lang="en-US" sz="3200" b="1" dirty="0">
                <a:solidFill>
                  <a:srgbClr val="0070C0"/>
                </a:solidFill>
                <a:latin typeface="Times New Roman" pitchFamily="18" charset="0"/>
                <a:cs typeface="Times New Roman" pitchFamily="18" charset="0"/>
              </a:rPr>
              <a:t>Complications</a:t>
            </a:r>
            <a:r>
              <a:rPr lang="en-US" sz="3200" dirty="0">
                <a:solidFill>
                  <a:srgbClr val="7030A0"/>
                </a:solidFill>
                <a:latin typeface="Times New Roman" pitchFamily="18" charset="0"/>
                <a:cs typeface="Times New Roman" pitchFamily="18" charset="0"/>
              </a:rPr>
              <a:t>  Safest of all asthma medications,  Safe to use for children </a:t>
            </a:r>
            <a:endParaRPr lang="en-US" sz="3600" dirty="0">
              <a:solidFill>
                <a:srgbClr val="7030A0"/>
              </a:solidFill>
              <a:latin typeface="Times New Roman" pitchFamily="18" charset="0"/>
              <a:cs typeface="Times New Roman" pitchFamily="18" charset="0"/>
            </a:endParaRPr>
          </a:p>
          <a:p>
            <a:endParaRPr lang="en-US" sz="36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7578009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2F2E-12F5-4594-AD9E-47740310AA24}"/>
              </a:ext>
            </a:extLst>
          </p:cNvPr>
          <p:cNvSpPr>
            <a:spLocks noGrp="1"/>
          </p:cNvSpPr>
          <p:nvPr>
            <p:ph type="title"/>
          </p:nvPr>
        </p:nvSpPr>
        <p:spPr>
          <a:xfrm>
            <a:off x="128587" y="-171449"/>
            <a:ext cx="11872913" cy="1071562"/>
          </a:xfrm>
        </p:spPr>
        <p:txBody>
          <a:bodyPr>
            <a:normAutofit/>
          </a:bodyPr>
          <a:lstStyle/>
          <a:p>
            <a:r>
              <a:rPr lang="en-US" sz="4800" b="1" dirty="0">
                <a:solidFill>
                  <a:srgbClr val="FF0000"/>
                </a:solidFill>
                <a:latin typeface="Times New Roman" pitchFamily="18" charset="0"/>
                <a:cs typeface="Times New Roman" pitchFamily="18" charset="0"/>
              </a:rPr>
              <a:t>T</a:t>
            </a:r>
            <a:r>
              <a:rPr lang="en-US" sz="4800" b="1" dirty="0" smtClean="0">
                <a:solidFill>
                  <a:srgbClr val="FF0000"/>
                </a:solidFill>
                <a:latin typeface="Times New Roman" pitchFamily="18" charset="0"/>
                <a:cs typeface="Times New Roman" pitchFamily="18" charset="0"/>
              </a:rPr>
              <a:t>herapeutic </a:t>
            </a:r>
            <a:r>
              <a:rPr lang="en-US" sz="4800" b="1" dirty="0">
                <a:solidFill>
                  <a:srgbClr val="FF0000"/>
                </a:solidFill>
                <a:latin typeface="Times New Roman" pitchFamily="18" charset="0"/>
                <a:cs typeface="Times New Roman" pitchFamily="18" charset="0"/>
              </a:rPr>
              <a:t>U</a:t>
            </a:r>
            <a:r>
              <a:rPr lang="en-US" sz="4800" b="1" dirty="0" smtClean="0">
                <a:solidFill>
                  <a:srgbClr val="FF0000"/>
                </a:solidFill>
                <a:latin typeface="Times New Roman" pitchFamily="18" charset="0"/>
                <a:cs typeface="Times New Roman" pitchFamily="18" charset="0"/>
              </a:rPr>
              <a:t>ses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D620F6D-8914-462A-A220-5F08E5FE2864}"/>
              </a:ext>
            </a:extLst>
          </p:cNvPr>
          <p:cNvSpPr>
            <a:spLocks noGrp="1"/>
          </p:cNvSpPr>
          <p:nvPr>
            <p:ph idx="1"/>
          </p:nvPr>
        </p:nvSpPr>
        <p:spPr>
          <a:xfrm>
            <a:off x="185737" y="800100"/>
            <a:ext cx="11901487" cy="5943600"/>
          </a:xfrm>
        </p:spPr>
        <p:txBody>
          <a:bodyPr>
            <a:normAutofit/>
          </a:bodyPr>
          <a:lstStyle/>
          <a:p>
            <a:pPr lvl="0">
              <a:buFont typeface="Wingdings" pitchFamily="2" charset="2"/>
              <a:buChar char="v"/>
            </a:pPr>
            <a:r>
              <a:rPr lang="en-US" sz="2400" dirty="0">
                <a:solidFill>
                  <a:prstClr val="black"/>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Management of chronic asthma </a:t>
            </a:r>
          </a:p>
          <a:p>
            <a:pPr lvl="0">
              <a:buFont typeface="Wingdings" pitchFamily="2" charset="2"/>
              <a:buChar char="v"/>
            </a:pPr>
            <a:r>
              <a:rPr lang="en-US" sz="3200" dirty="0">
                <a:solidFill>
                  <a:srgbClr val="7030A0"/>
                </a:solidFill>
                <a:latin typeface="Times New Roman" pitchFamily="18" charset="0"/>
                <a:cs typeface="Times New Roman" pitchFamily="18" charset="0"/>
              </a:rPr>
              <a:t>Prophylaxis of exercise-induced asthma </a:t>
            </a:r>
          </a:p>
          <a:p>
            <a:pPr lvl="0">
              <a:buFont typeface="Wingdings" pitchFamily="2" charset="2"/>
              <a:buChar char="v"/>
            </a:pPr>
            <a:r>
              <a:rPr lang="en-US" sz="3200" dirty="0">
                <a:solidFill>
                  <a:srgbClr val="7030A0"/>
                </a:solidFill>
                <a:latin typeface="Times New Roman" pitchFamily="18" charset="0"/>
                <a:cs typeface="Times New Roman" pitchFamily="18" charset="0"/>
              </a:rPr>
              <a:t> Prevention of allergen-induced attack </a:t>
            </a:r>
          </a:p>
          <a:p>
            <a:pPr lvl="0">
              <a:buFont typeface="Wingdings" pitchFamily="2" charset="2"/>
              <a:buChar char="v"/>
            </a:pPr>
            <a:r>
              <a:rPr lang="en-US" sz="3200" dirty="0">
                <a:solidFill>
                  <a:srgbClr val="7030A0"/>
                </a:solidFill>
                <a:latin typeface="Times New Roman" pitchFamily="18" charset="0"/>
                <a:cs typeface="Times New Roman" pitchFamily="18" charset="0"/>
              </a:rPr>
              <a:t> Allergic rhinitis by intranasal route </a:t>
            </a:r>
          </a:p>
          <a:p>
            <a:pPr lvl="0">
              <a:buFont typeface="Wingdings" pitchFamily="2" charset="2"/>
              <a:buChar char="v"/>
            </a:pPr>
            <a:r>
              <a:rPr lang="en-US" sz="3200" dirty="0">
                <a:solidFill>
                  <a:srgbClr val="7030A0"/>
                </a:solidFill>
                <a:latin typeface="Times New Roman" pitchFamily="18" charset="0"/>
                <a:cs typeface="Times New Roman" pitchFamily="18" charset="0"/>
              </a:rPr>
              <a:t> Route of administration: inhalation </a:t>
            </a:r>
          </a:p>
          <a:p>
            <a:pPr marL="0" lv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Contraindications/Precautions</a:t>
            </a:r>
            <a:r>
              <a:rPr lang="en-US" sz="3200" b="1" dirty="0" smtClean="0">
                <a:solidFill>
                  <a:srgbClr val="7030A0"/>
                </a:solidFill>
                <a:latin typeface="Times New Roman" pitchFamily="18" charset="0"/>
                <a:cs typeface="Times New Roman" pitchFamily="18" charset="0"/>
              </a:rPr>
              <a:t> </a:t>
            </a:r>
            <a:endParaRPr lang="en-US" sz="3200" b="1" dirty="0">
              <a:solidFill>
                <a:srgbClr val="7030A0"/>
              </a:solidFill>
              <a:latin typeface="Times New Roman" pitchFamily="18" charset="0"/>
              <a:cs typeface="Times New Roman" pitchFamily="18" charset="0"/>
            </a:endParaRPr>
          </a:p>
          <a:p>
            <a:pPr lvl="0"/>
            <a:r>
              <a:rPr lang="en-US" sz="3200" dirty="0">
                <a:solidFill>
                  <a:srgbClr val="7030A0"/>
                </a:solidFill>
                <a:latin typeface="Times New Roman" pitchFamily="18" charset="0"/>
                <a:cs typeface="Times New Roman" pitchFamily="18" charset="0"/>
              </a:rPr>
              <a:t> These agents are Pregnancy Risk Category B. </a:t>
            </a:r>
          </a:p>
          <a:p>
            <a:pPr lvl="0"/>
            <a:r>
              <a:rPr lang="en-US" sz="3200" dirty="0">
                <a:solidFill>
                  <a:srgbClr val="7030A0"/>
                </a:solidFill>
                <a:latin typeface="Times New Roman" pitchFamily="18" charset="0"/>
                <a:cs typeface="Times New Roman" pitchFamily="18" charset="0"/>
              </a:rPr>
              <a:t> Fluorocarbons in aerosols make this medication contraindicated for clients who have coronary artery disease, dysrhythmias, and status asthmaticus. </a:t>
            </a:r>
          </a:p>
          <a:p>
            <a:pPr lvl="0"/>
            <a:r>
              <a:rPr lang="en-US" sz="3200" dirty="0">
                <a:solidFill>
                  <a:srgbClr val="7030A0"/>
                </a:solidFill>
                <a:latin typeface="Times New Roman" pitchFamily="18" charset="0"/>
                <a:cs typeface="Times New Roman" pitchFamily="18" charset="0"/>
              </a:rPr>
              <a:t>Use cautiously in clients with liver and kidney impairment</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7105760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E3C47-364B-4EB1-B0D6-C44C4D4BC7E7}"/>
              </a:ext>
            </a:extLst>
          </p:cNvPr>
          <p:cNvSpPr>
            <a:spLocks noGrp="1"/>
          </p:cNvSpPr>
          <p:nvPr>
            <p:ph type="title"/>
          </p:nvPr>
        </p:nvSpPr>
        <p:spPr>
          <a:xfrm>
            <a:off x="128587" y="-242888"/>
            <a:ext cx="11958637" cy="985838"/>
          </a:xfrm>
        </p:spPr>
        <p:txBody>
          <a:bodyPr/>
          <a:lstStyle/>
          <a:p>
            <a:r>
              <a:rPr lang="en-US" b="1" dirty="0"/>
              <a:t>         </a:t>
            </a:r>
            <a:r>
              <a:rPr lang="en-US" sz="4800" b="1" dirty="0" smtClean="0">
                <a:solidFill>
                  <a:srgbClr val="FF0000"/>
                </a:solidFill>
                <a:latin typeface="Times New Roman" pitchFamily="18" charset="0"/>
                <a:cs typeface="Times New Roman" pitchFamily="18" charset="0"/>
              </a:rPr>
              <a:t>LEUKOTRIENE </a:t>
            </a:r>
            <a:r>
              <a:rPr lang="en-US" sz="4800" b="1" dirty="0">
                <a:solidFill>
                  <a:srgbClr val="FF0000"/>
                </a:solidFill>
                <a:latin typeface="Times New Roman" pitchFamily="18" charset="0"/>
                <a:cs typeface="Times New Roman" pitchFamily="18" charset="0"/>
              </a:rPr>
              <a:t>MODIFIERS</a:t>
            </a:r>
          </a:p>
        </p:txBody>
      </p:sp>
      <p:sp>
        <p:nvSpPr>
          <p:cNvPr id="3" name="Content Placeholder 2">
            <a:extLst>
              <a:ext uri="{FF2B5EF4-FFF2-40B4-BE49-F238E27FC236}">
                <a16:creationId xmlns="" xmlns:a16="http://schemas.microsoft.com/office/drawing/2014/main" id="{B88E11A6-AE40-4F0B-B373-0A852D818423}"/>
              </a:ext>
            </a:extLst>
          </p:cNvPr>
          <p:cNvSpPr>
            <a:spLocks noGrp="1"/>
          </p:cNvSpPr>
          <p:nvPr>
            <p:ph idx="1"/>
          </p:nvPr>
        </p:nvSpPr>
        <p:spPr>
          <a:xfrm>
            <a:off x="100013" y="742950"/>
            <a:ext cx="11987211" cy="6115050"/>
          </a:xfrm>
        </p:spPr>
        <p:txBody>
          <a:bodyPr>
            <a:noAutofit/>
          </a:bodyPr>
          <a:lstStyle/>
          <a:p>
            <a:pPr marL="0" indent="0">
              <a:buNone/>
            </a:pPr>
            <a:r>
              <a:rPr lang="en-US" sz="3200" dirty="0">
                <a:solidFill>
                  <a:srgbClr val="7030A0"/>
                </a:solidFill>
                <a:latin typeface="Times New Roman" pitchFamily="18" charset="0"/>
                <a:cs typeface="Times New Roman" pitchFamily="18" charset="0"/>
              </a:rPr>
              <a:t>leukotriene receptor antagonist ;</a:t>
            </a:r>
          </a:p>
          <a:p>
            <a:r>
              <a:rPr lang="en-US" sz="3200" dirty="0">
                <a:solidFill>
                  <a:srgbClr val="7030A0"/>
                </a:solidFill>
                <a:latin typeface="Times New Roman" pitchFamily="18" charset="0"/>
                <a:cs typeface="Times New Roman" pitchFamily="18" charset="0"/>
              </a:rPr>
              <a:t>Montelukast (</a:t>
            </a:r>
            <a:r>
              <a:rPr lang="en-US" sz="3200" dirty="0" err="1">
                <a:solidFill>
                  <a:srgbClr val="7030A0"/>
                </a:solidFill>
                <a:latin typeface="Times New Roman" pitchFamily="18" charset="0"/>
                <a:cs typeface="Times New Roman" pitchFamily="18" charset="0"/>
              </a:rPr>
              <a:t>Singulair</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Zileuton</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t>
            </a:r>
            <a:r>
              <a:rPr lang="en-US" sz="3200" dirty="0" err="1">
                <a:solidFill>
                  <a:srgbClr val="7030A0"/>
                </a:solidFill>
                <a:latin typeface="Times New Roman" pitchFamily="18" charset="0"/>
                <a:cs typeface="Times New Roman" pitchFamily="18" charset="0"/>
              </a:rPr>
              <a:t>Zyflo</a:t>
            </a:r>
            <a:r>
              <a:rPr lang="en-US" sz="3200" dirty="0" smtClean="0">
                <a:solidFill>
                  <a:srgbClr val="7030A0"/>
                </a:solidFill>
                <a:latin typeface="Times New Roman" pitchFamily="18" charset="0"/>
                <a:cs typeface="Times New Roman" pitchFamily="18" charset="0"/>
              </a:rPr>
              <a:t>),</a:t>
            </a:r>
            <a:r>
              <a:rPr lang="en-US" sz="3200" dirty="0" err="1" smtClean="0">
                <a:solidFill>
                  <a:srgbClr val="7030A0"/>
                </a:solidFill>
                <a:latin typeface="Times New Roman" pitchFamily="18" charset="0"/>
                <a:cs typeface="Times New Roman" pitchFamily="18" charset="0"/>
              </a:rPr>
              <a:t>Zafirlukast</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(Accolate) </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Expected </a:t>
            </a:r>
            <a:r>
              <a:rPr lang="en-US" sz="3200" b="1" dirty="0">
                <a:solidFill>
                  <a:srgbClr val="00B050"/>
                </a:solidFill>
                <a:latin typeface="Times New Roman" pitchFamily="18" charset="0"/>
                <a:cs typeface="Times New Roman" pitchFamily="18" charset="0"/>
              </a:rPr>
              <a:t>Pharmacological Action </a:t>
            </a:r>
          </a:p>
          <a:p>
            <a:pPr marL="0" indent="0">
              <a:buNone/>
            </a:pPr>
            <a:r>
              <a:rPr lang="en-US" sz="3200" dirty="0">
                <a:solidFill>
                  <a:srgbClr val="7030A0"/>
                </a:solidFill>
                <a:latin typeface="Times New Roman" pitchFamily="18" charset="0"/>
                <a:cs typeface="Times New Roman" pitchFamily="18" charset="0"/>
              </a:rPr>
              <a:t> Leukotriene modifiers prevent the effects of leukotrienes, thereby suppressing inflammation, bronchoconstriction, airway edema, and mucus production.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Therapeutic </a:t>
            </a:r>
            <a:r>
              <a:rPr lang="en-US" sz="3200" b="1" dirty="0">
                <a:solidFill>
                  <a:srgbClr val="00B050"/>
                </a:solidFill>
                <a:latin typeface="Times New Roman" pitchFamily="18" charset="0"/>
                <a:cs typeface="Times New Roman" pitchFamily="18" charset="0"/>
              </a:rPr>
              <a:t>Uses </a:t>
            </a:r>
          </a:p>
          <a:p>
            <a:pPr marL="0" indent="0">
              <a:buNone/>
            </a:pPr>
            <a:r>
              <a:rPr lang="en-US" sz="3200" dirty="0">
                <a:solidFill>
                  <a:srgbClr val="7030A0"/>
                </a:solidFill>
                <a:latin typeface="Times New Roman" pitchFamily="18" charset="0"/>
                <a:cs typeface="Times New Roman" pitchFamily="18" charset="0"/>
              </a:rPr>
              <a:t> Leukotriene modifiers are used for long-term therapy of asthma in adults and children 15 years and older and to prevent exercise-induced bronchospasm.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Route </a:t>
            </a:r>
            <a:r>
              <a:rPr lang="en-US" sz="3200" b="1" dirty="0">
                <a:solidFill>
                  <a:srgbClr val="00B050"/>
                </a:solidFill>
                <a:latin typeface="Times New Roman" pitchFamily="18" charset="0"/>
                <a:cs typeface="Times New Roman" pitchFamily="18" charset="0"/>
              </a:rPr>
              <a:t>of administration</a:t>
            </a:r>
            <a:r>
              <a:rPr lang="en-US" sz="3200" dirty="0">
                <a:solidFill>
                  <a:srgbClr val="7030A0"/>
                </a:solidFill>
                <a:latin typeface="Times New Roman" pitchFamily="18" charset="0"/>
                <a:cs typeface="Times New Roman" pitchFamily="18" charset="0"/>
              </a:rPr>
              <a:t>: oral</a:t>
            </a:r>
          </a:p>
        </p:txBody>
      </p:sp>
    </p:spTree>
    <p:extLst>
      <p:ext uri="{BB962C8B-B14F-4D97-AF65-F5344CB8AC3E}">
        <p14:creationId xmlns:p14="http://schemas.microsoft.com/office/powerpoint/2010/main" val="38085086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712356-95EA-4AE4-ABF0-AF466A21620A}"/>
              </a:ext>
            </a:extLst>
          </p:cNvPr>
          <p:cNvSpPr>
            <a:spLocks noGrp="1"/>
          </p:cNvSpPr>
          <p:nvPr>
            <p:ph idx="1"/>
          </p:nvPr>
        </p:nvSpPr>
        <p:spPr>
          <a:xfrm>
            <a:off x="100013" y="-1"/>
            <a:ext cx="12091987" cy="6729413"/>
          </a:xfrm>
        </p:spPr>
        <p:txBody>
          <a:bodyPr>
            <a:normAutofit/>
          </a:bodyPr>
          <a:lstStyle/>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Contraindications/Precautions</a:t>
            </a:r>
            <a:r>
              <a:rPr lang="en-US" b="1" dirty="0" smtClean="0">
                <a:solidFill>
                  <a:srgbClr val="7030A0"/>
                </a:solidFill>
                <a:latin typeface="Times New Roman" pitchFamily="18" charset="0"/>
                <a:cs typeface="Times New Roman" pitchFamily="18" charset="0"/>
              </a:rPr>
              <a:t> </a:t>
            </a:r>
            <a:endParaRPr lang="en-US" b="1" dirty="0">
              <a:solidFill>
                <a:srgbClr val="7030A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Use cautiously in clients with liver </a:t>
            </a:r>
            <a:r>
              <a:rPr lang="en-US" dirty="0" smtClean="0">
                <a:solidFill>
                  <a:srgbClr val="7030A0"/>
                </a:solidFill>
                <a:latin typeface="Times New Roman" pitchFamily="18" charset="0"/>
                <a:cs typeface="Times New Roman" pitchFamily="18" charset="0"/>
              </a:rPr>
              <a:t>dysfunction</a:t>
            </a:r>
            <a:endParaRPr lang="en-US" dirty="0">
              <a:solidFill>
                <a:srgbClr val="7030A0"/>
              </a:solidFill>
              <a:latin typeface="Times New Roman" pitchFamily="18" charset="0"/>
              <a:cs typeface="Times New Roman" pitchFamily="18" charset="0"/>
            </a:endParaRP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Medication/Food </a:t>
            </a:r>
            <a:r>
              <a:rPr lang="en-US" b="1" dirty="0">
                <a:solidFill>
                  <a:srgbClr val="00B050"/>
                </a:solidFill>
                <a:latin typeface="Times New Roman" pitchFamily="18" charset="0"/>
                <a:cs typeface="Times New Roman" pitchFamily="18" charset="0"/>
              </a:rPr>
              <a:t>Interactions </a:t>
            </a:r>
          </a:p>
          <a:p>
            <a:pPr>
              <a:buFont typeface="Wingdings" pitchFamily="2" charset="2"/>
              <a:buChar char="v"/>
            </a:pPr>
            <a:r>
              <a:rPr lang="en-US" dirty="0">
                <a:solidFill>
                  <a:srgbClr val="7030A0"/>
                </a:solidFill>
                <a:latin typeface="Times New Roman" pitchFamily="18" charset="0"/>
                <a:cs typeface="Times New Roman" pitchFamily="18" charset="0"/>
              </a:rPr>
              <a:t>Zileuton and zafirlukast inhibit metabolism of warfarin (Coumadin), leading to increased warfarin levels. </a:t>
            </a:r>
          </a:p>
          <a:p>
            <a:pPr>
              <a:buFont typeface="Wingdings" pitchFamily="2" charset="2"/>
              <a:buChar char="v"/>
            </a:pPr>
            <a:r>
              <a:rPr lang="en-US" dirty="0">
                <a:solidFill>
                  <a:srgbClr val="7030A0"/>
                </a:solidFill>
                <a:latin typeface="Times New Roman" pitchFamily="18" charset="0"/>
                <a:cs typeface="Times New Roman" pitchFamily="18" charset="0"/>
              </a:rPr>
              <a:t>Zileuton and Zafirlukast inhibit metabolism of theophylline, leading to increased theophylline levels.</a:t>
            </a:r>
          </a:p>
          <a:p>
            <a:pPr marL="0" indent="0">
              <a:buNone/>
            </a:pPr>
            <a:r>
              <a:rPr lang="en-US" b="1" dirty="0">
                <a:solidFill>
                  <a:srgbClr val="7030A0"/>
                </a:solidFill>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Precautions during Administration </a:t>
            </a:r>
            <a:endParaRPr lang="en-US" b="1" dirty="0">
              <a:solidFill>
                <a:srgbClr val="00B050"/>
              </a:solidFill>
              <a:latin typeface="Times New Roman" pitchFamily="18" charset="0"/>
              <a:cs typeface="Times New Roman" pitchFamily="18" charset="0"/>
            </a:endParaRPr>
          </a:p>
          <a:p>
            <a:pPr>
              <a:buFont typeface="Wingdings" pitchFamily="2" charset="2"/>
              <a:buChar char="v"/>
            </a:pPr>
            <a:r>
              <a:rPr lang="en-US" dirty="0">
                <a:solidFill>
                  <a:srgbClr val="7030A0"/>
                </a:solidFill>
                <a:latin typeface="Times New Roman" pitchFamily="18" charset="0"/>
                <a:cs typeface="Times New Roman" pitchFamily="18" charset="0"/>
              </a:rPr>
              <a:t> Advise clients to take zileuton as prescribed. Zileuton can be given with or without food. </a:t>
            </a:r>
          </a:p>
          <a:p>
            <a:pPr>
              <a:buFont typeface="Wingdings" pitchFamily="2" charset="2"/>
              <a:buChar char="v"/>
            </a:pPr>
            <a:r>
              <a:rPr lang="en-US" dirty="0">
                <a:solidFill>
                  <a:srgbClr val="7030A0"/>
                </a:solidFill>
                <a:latin typeface="Times New Roman" pitchFamily="18" charset="0"/>
                <a:cs typeface="Times New Roman" pitchFamily="18" charset="0"/>
              </a:rPr>
              <a:t> Advise clients that zafirlukast should not be given with food, and to administer it 1 hr. before or 2 hr. after meals. </a:t>
            </a:r>
          </a:p>
          <a:p>
            <a:pPr>
              <a:buFont typeface="Wingdings" pitchFamily="2" charset="2"/>
              <a:buChar char="v"/>
            </a:pPr>
            <a:r>
              <a:rPr lang="en-US" dirty="0">
                <a:solidFill>
                  <a:srgbClr val="7030A0"/>
                </a:solidFill>
                <a:latin typeface="Times New Roman" pitchFamily="18" charset="0"/>
                <a:cs typeface="Times New Roman" pitchFamily="18" charset="0"/>
              </a:rPr>
              <a:t> Advise clients to take Montelukast once daily at bedtime.</a:t>
            </a:r>
          </a:p>
          <a:p>
            <a:pPr>
              <a:buFont typeface="Wingdings" pitchFamily="2" charset="2"/>
              <a:buChar char="v"/>
            </a:pPr>
            <a:endParaRPr lang="en-US" dirty="0"/>
          </a:p>
        </p:txBody>
      </p:sp>
    </p:spTree>
    <p:extLst>
      <p:ext uri="{BB962C8B-B14F-4D97-AF65-F5344CB8AC3E}">
        <p14:creationId xmlns:p14="http://schemas.microsoft.com/office/powerpoint/2010/main" val="6866333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B3D2F-914E-4B02-BD6A-ED82CBEAF635}"/>
              </a:ext>
            </a:extLst>
          </p:cNvPr>
          <p:cNvSpPr>
            <a:spLocks noGrp="1"/>
          </p:cNvSpPr>
          <p:nvPr>
            <p:ph type="title"/>
          </p:nvPr>
        </p:nvSpPr>
        <p:spPr>
          <a:xfrm>
            <a:off x="142875" y="142876"/>
            <a:ext cx="12049125" cy="928688"/>
          </a:xfrm>
        </p:spPr>
        <p:txBody>
          <a:bodyPr/>
          <a:lstStyle/>
          <a:p>
            <a:r>
              <a:rPr lang="en-US" dirty="0"/>
              <a:t>    </a:t>
            </a:r>
            <a:r>
              <a:rPr lang="en-US" sz="5400" b="1" dirty="0" smtClean="0">
                <a:solidFill>
                  <a:srgbClr val="FF0000"/>
                </a:solidFill>
                <a:latin typeface="Times New Roman" pitchFamily="18" charset="0"/>
                <a:cs typeface="Times New Roman" pitchFamily="18" charset="0"/>
              </a:rPr>
              <a:t>Drug </a:t>
            </a:r>
            <a:r>
              <a:rPr lang="en-US" sz="5400" b="1" dirty="0">
                <a:solidFill>
                  <a:srgbClr val="FF0000"/>
                </a:solidFill>
                <a:latin typeface="Times New Roman" pitchFamily="18" charset="0"/>
                <a:cs typeface="Times New Roman" pitchFamily="18" charset="0"/>
              </a:rPr>
              <a:t>interactions</a:t>
            </a:r>
          </a:p>
        </p:txBody>
      </p:sp>
      <p:sp>
        <p:nvSpPr>
          <p:cNvPr id="3" name="Content Placeholder 2">
            <a:extLst>
              <a:ext uri="{FF2B5EF4-FFF2-40B4-BE49-F238E27FC236}">
                <a16:creationId xmlns="" xmlns:a16="http://schemas.microsoft.com/office/drawing/2014/main" id="{11E81B48-96B8-469A-AE99-EB71EDA3B211}"/>
              </a:ext>
            </a:extLst>
          </p:cNvPr>
          <p:cNvSpPr>
            <a:spLocks noGrp="1"/>
          </p:cNvSpPr>
          <p:nvPr>
            <p:ph idx="1"/>
          </p:nvPr>
        </p:nvSpPr>
        <p:spPr>
          <a:xfrm>
            <a:off x="257175" y="1185864"/>
            <a:ext cx="11772900" cy="5672136"/>
          </a:xfrm>
        </p:spPr>
        <p:txBody>
          <a:bodyPr>
            <a:normAutofit/>
          </a:bodyPr>
          <a:lstStyle/>
          <a:p>
            <a:pPr marL="0" indent="0">
              <a:buNone/>
            </a:pPr>
            <a:endParaRPr lang="en-US" dirty="0"/>
          </a:p>
          <a:p>
            <a:pPr marL="0" indent="0">
              <a:buNone/>
            </a:pPr>
            <a:r>
              <a:rPr lang="en-US" sz="3200" b="1" dirty="0">
                <a:solidFill>
                  <a:srgbClr val="7030A0"/>
                </a:solidFill>
                <a:latin typeface="Times New Roman" pitchFamily="18" charset="0"/>
                <a:cs typeface="Times New Roman" pitchFamily="18" charset="0"/>
              </a:rPr>
              <a:t>Harmful interactions- </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-Oral contraceptives and anti TB drugs – contraceptive failure.</a:t>
            </a:r>
          </a:p>
          <a:p>
            <a:pPr marL="0" indent="0">
              <a:buNone/>
            </a:pPr>
            <a:r>
              <a:rPr lang="en-US" sz="3200" dirty="0">
                <a:solidFill>
                  <a:srgbClr val="7030A0"/>
                </a:solidFill>
                <a:latin typeface="Times New Roman" pitchFamily="18" charset="0"/>
                <a:cs typeface="Times New Roman" pitchFamily="18" charset="0"/>
              </a:rPr>
              <a:t>-Tetracycline and antacids – cimetidine renders tetracycline ineffective.</a:t>
            </a:r>
          </a:p>
          <a:p>
            <a:pPr marL="0" indent="0">
              <a:buNone/>
            </a:pPr>
            <a:r>
              <a:rPr lang="en-US" sz="3200" dirty="0">
                <a:solidFill>
                  <a:srgbClr val="7030A0"/>
                </a:solidFill>
                <a:latin typeface="Times New Roman" pitchFamily="18" charset="0"/>
                <a:cs typeface="Times New Roman" pitchFamily="18" charset="0"/>
              </a:rPr>
              <a:t>-Anticoagulants warfarin and aspirin – may result to bleeding.</a:t>
            </a:r>
            <a:endParaRPr lang="en-US" sz="3200" b="1" dirty="0">
              <a:solidFill>
                <a:srgbClr val="7030A0"/>
              </a:solidFill>
              <a:latin typeface="Times New Roman" pitchFamily="18" charset="0"/>
              <a:cs typeface="Times New Roman" pitchFamily="18" charset="0"/>
            </a:endParaRPr>
          </a:p>
          <a:p>
            <a:pPr marL="0" indent="0">
              <a:buNone/>
            </a:pPr>
            <a:r>
              <a:rPr lang="en-US" sz="3200" b="1" dirty="0">
                <a:solidFill>
                  <a:srgbClr val="7030A0"/>
                </a:solidFill>
                <a:latin typeface="Times New Roman" pitchFamily="18" charset="0"/>
                <a:cs typeface="Times New Roman" pitchFamily="18" charset="0"/>
              </a:rPr>
              <a:t>Beneficial drug interactions-</a:t>
            </a:r>
          </a:p>
          <a:p>
            <a:pPr marL="0" indent="0">
              <a:buNone/>
            </a:pPr>
            <a:r>
              <a:rPr lang="en-US" sz="3200" dirty="0">
                <a:solidFill>
                  <a:srgbClr val="7030A0"/>
                </a:solidFill>
                <a:latin typeface="Times New Roman" pitchFamily="18" charset="0"/>
                <a:cs typeface="Times New Roman" pitchFamily="18" charset="0"/>
              </a:rPr>
              <a:t>-Amino glycoside &amp; penicillin's achieve </a:t>
            </a:r>
            <a:r>
              <a:rPr lang="en-US" sz="3200" b="1" dirty="0">
                <a:solidFill>
                  <a:srgbClr val="7030A0"/>
                </a:solidFill>
                <a:latin typeface="Times New Roman" pitchFamily="18" charset="0"/>
                <a:cs typeface="Times New Roman" pitchFamily="18" charset="0"/>
              </a:rPr>
              <a:t>synergic</a:t>
            </a:r>
            <a:r>
              <a:rPr lang="en-US" sz="3200" dirty="0">
                <a:solidFill>
                  <a:srgbClr val="7030A0"/>
                </a:solidFill>
                <a:latin typeface="Times New Roman" pitchFamily="18" charset="0"/>
                <a:cs typeface="Times New Roman" pitchFamily="18" charset="0"/>
              </a:rPr>
              <a:t> antimicrobial effects</a:t>
            </a:r>
          </a:p>
          <a:p>
            <a:pPr marL="0" indent="0">
              <a:buNone/>
            </a:pPr>
            <a:r>
              <a:rPr lang="en-US" sz="3200" dirty="0">
                <a:solidFill>
                  <a:srgbClr val="7030A0"/>
                </a:solidFill>
                <a:latin typeface="Times New Roman" pitchFamily="18" charset="0"/>
                <a:cs typeface="Times New Roman" pitchFamily="18" charset="0"/>
              </a:rPr>
              <a:t> -probenecid plus penicillin prolong action of penicillin..</a:t>
            </a:r>
          </a:p>
          <a:p>
            <a:pPr marL="0" indent="0">
              <a:buNone/>
            </a:pPr>
            <a:r>
              <a:rPr lang="en-US" sz="3200" dirty="0">
                <a:solidFill>
                  <a:srgbClr val="7030A0"/>
                </a:solidFill>
                <a:latin typeface="Times New Roman" pitchFamily="18" charset="0"/>
                <a:cs typeface="Times New Roman" pitchFamily="18" charset="0"/>
              </a:rPr>
              <a:t>-Morphine poisoning-naloxone is used as an antidote.</a:t>
            </a:r>
          </a:p>
          <a:p>
            <a:pPr marL="0" indent="0">
              <a:buNone/>
            </a:pPr>
            <a:endParaRPr lang="en-US" dirty="0"/>
          </a:p>
        </p:txBody>
      </p:sp>
    </p:spTree>
    <p:extLst>
      <p:ext uri="{BB962C8B-B14F-4D97-AF65-F5344CB8AC3E}">
        <p14:creationId xmlns:p14="http://schemas.microsoft.com/office/powerpoint/2010/main" val="3966386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5C724-BF27-4B8E-9DED-0D41BE59B145}"/>
              </a:ext>
            </a:extLst>
          </p:cNvPr>
          <p:cNvSpPr>
            <a:spLocks noGrp="1"/>
          </p:cNvSpPr>
          <p:nvPr>
            <p:ph type="title"/>
          </p:nvPr>
        </p:nvSpPr>
        <p:spPr>
          <a:xfrm>
            <a:off x="114300" y="0"/>
            <a:ext cx="12077700" cy="842963"/>
          </a:xfrm>
        </p:spPr>
        <p:txBody>
          <a:bodyPr/>
          <a:lstStyle/>
          <a:p>
            <a:r>
              <a:rPr lang="en-US" b="1" dirty="0">
                <a:solidFill>
                  <a:srgbClr val="FF0000"/>
                </a:solidFill>
                <a:latin typeface="Times New Roman" pitchFamily="18" charset="0"/>
                <a:cs typeface="Times New Roman" pitchFamily="18" charset="0"/>
              </a:rPr>
              <a:t>GIT </a:t>
            </a:r>
            <a:r>
              <a:rPr lang="en-US" b="1" dirty="0" smtClean="0">
                <a:solidFill>
                  <a:srgbClr val="FF0000"/>
                </a:solidFill>
                <a:latin typeface="Times New Roman" pitchFamily="18" charset="0"/>
                <a:cs typeface="Times New Roman" pitchFamily="18" charset="0"/>
              </a:rPr>
              <a:t>DRUGS( </a:t>
            </a:r>
            <a:r>
              <a:rPr lang="en-US" b="1" dirty="0">
                <a:solidFill>
                  <a:srgbClr val="FF0000"/>
                </a:solidFill>
                <a:latin typeface="Times New Roman" pitchFamily="18" charset="0"/>
                <a:cs typeface="Times New Roman" pitchFamily="18" charset="0"/>
              </a:rPr>
              <a:t>PEPTIC ULCER  </a:t>
            </a:r>
            <a:r>
              <a:rPr lang="en-US" b="1" dirty="0" smtClean="0">
                <a:solidFill>
                  <a:srgbClr val="FF0000"/>
                </a:solidFill>
                <a:latin typeface="Times New Roman" pitchFamily="18" charset="0"/>
                <a:cs typeface="Times New Roman" pitchFamily="18" charset="0"/>
              </a:rPr>
              <a:t>DISEASE)</a:t>
            </a:r>
            <a:endParaRPr lang="en-US" b="1" dirty="0"/>
          </a:p>
        </p:txBody>
      </p:sp>
      <p:sp>
        <p:nvSpPr>
          <p:cNvPr id="3" name="Content Placeholder 2">
            <a:extLst>
              <a:ext uri="{FF2B5EF4-FFF2-40B4-BE49-F238E27FC236}">
                <a16:creationId xmlns="" xmlns:a16="http://schemas.microsoft.com/office/drawing/2014/main" id="{29908C3B-65AE-4579-8C39-624A513DB332}"/>
              </a:ext>
            </a:extLst>
          </p:cNvPr>
          <p:cNvSpPr>
            <a:spLocks noGrp="1"/>
          </p:cNvSpPr>
          <p:nvPr>
            <p:ph idx="1"/>
          </p:nvPr>
        </p:nvSpPr>
        <p:spPr>
          <a:xfrm>
            <a:off x="157163" y="700089"/>
            <a:ext cx="11830050" cy="6000750"/>
          </a:xfrm>
        </p:spPr>
        <p:txBody>
          <a:bodyPr>
            <a:no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Acid </a:t>
            </a:r>
            <a:r>
              <a:rPr lang="en-US" sz="3200" b="1" dirty="0">
                <a:solidFill>
                  <a:srgbClr val="00B050"/>
                </a:solidFill>
                <a:latin typeface="Times New Roman" pitchFamily="18" charset="0"/>
                <a:cs typeface="Times New Roman" pitchFamily="18" charset="0"/>
              </a:rPr>
              <a:t>peptic disease includes:</a:t>
            </a:r>
          </a:p>
          <a:p>
            <a:r>
              <a:rPr lang="en-US" sz="3200" dirty="0">
                <a:solidFill>
                  <a:srgbClr val="7030A0"/>
                </a:solidFill>
                <a:latin typeface="Times New Roman" pitchFamily="18" charset="0"/>
                <a:cs typeface="Times New Roman" pitchFamily="18" charset="0"/>
              </a:rPr>
              <a:t>peptic ulcers (gastric ulcer, duodenal ulcer , NSAIDS induced ulcers)</a:t>
            </a:r>
          </a:p>
          <a:p>
            <a:r>
              <a:rPr lang="en-US" sz="3200" dirty="0">
                <a:solidFill>
                  <a:srgbClr val="7030A0"/>
                </a:solidFill>
                <a:latin typeface="Times New Roman" pitchFamily="18" charset="0"/>
                <a:cs typeface="Times New Roman" pitchFamily="18" charset="0"/>
              </a:rPr>
              <a:t>gasro   oesophageal reflux disease,</a:t>
            </a:r>
          </a:p>
          <a:p>
            <a:r>
              <a:rPr lang="en-US" sz="3200" dirty="0">
                <a:solidFill>
                  <a:srgbClr val="7030A0"/>
                </a:solidFill>
                <a:latin typeface="Times New Roman" pitchFamily="18" charset="0"/>
                <a:cs typeface="Times New Roman" pitchFamily="18" charset="0"/>
              </a:rPr>
              <a:t> hypersecretory states like Zollinger Ellison Syndrome (ulcerogenic tumour of the islets of Langerhans. </a:t>
            </a:r>
          </a:p>
          <a:p>
            <a:pPr marL="0" indent="0">
              <a:buNone/>
            </a:pPr>
            <a:r>
              <a:rPr lang="en-US" sz="3200" b="1" dirty="0" smtClean="0">
                <a:solidFill>
                  <a:srgbClr val="00B050"/>
                </a:solidFill>
                <a:latin typeface="Times New Roman" pitchFamily="18" charset="0"/>
                <a:cs typeface="Times New Roman" pitchFamily="18" charset="0"/>
              </a:rPr>
              <a:t>		Principles </a:t>
            </a:r>
            <a:r>
              <a:rPr lang="en-US" sz="3200" b="1" dirty="0">
                <a:solidFill>
                  <a:srgbClr val="00B050"/>
                </a:solidFill>
                <a:latin typeface="Times New Roman" pitchFamily="18" charset="0"/>
                <a:cs typeface="Times New Roman" pitchFamily="18" charset="0"/>
              </a:rPr>
              <a:t>of therapy</a:t>
            </a:r>
          </a:p>
          <a:p>
            <a:pPr marL="0" indent="0">
              <a:buNone/>
            </a:pPr>
            <a:r>
              <a:rPr lang="en-US" sz="3200" dirty="0">
                <a:solidFill>
                  <a:srgbClr val="7030A0"/>
                </a:solidFill>
                <a:latin typeface="Times New Roman" pitchFamily="18" charset="0"/>
                <a:cs typeface="Times New Roman" pitchFamily="18" charset="0"/>
              </a:rPr>
              <a:t>The aim of therapy is to;</a:t>
            </a:r>
          </a:p>
          <a:p>
            <a:pPr>
              <a:buFont typeface="Wingdings" pitchFamily="2" charset="2"/>
              <a:buChar char="v"/>
            </a:pPr>
            <a:r>
              <a:rPr lang="en-US" sz="3200" dirty="0">
                <a:solidFill>
                  <a:srgbClr val="7030A0"/>
                </a:solidFill>
                <a:latin typeface="Times New Roman" pitchFamily="18" charset="0"/>
                <a:cs typeface="Times New Roman" pitchFamily="18" charset="0"/>
              </a:rPr>
              <a:t> relieve symptoms,</a:t>
            </a:r>
          </a:p>
          <a:p>
            <a:pPr>
              <a:buFont typeface="Wingdings" pitchFamily="2" charset="2"/>
              <a:buChar char="v"/>
            </a:pPr>
            <a:r>
              <a:rPr lang="en-US" sz="3200" dirty="0">
                <a:solidFill>
                  <a:srgbClr val="7030A0"/>
                </a:solidFill>
                <a:latin typeface="Times New Roman" pitchFamily="18" charset="0"/>
                <a:cs typeface="Times New Roman" pitchFamily="18" charset="0"/>
              </a:rPr>
              <a:t> induced ulcer healing and cure in the long run  </a:t>
            </a:r>
          </a:p>
          <a:p>
            <a:pPr>
              <a:buFont typeface="Wingdings" pitchFamily="2" charset="2"/>
              <a:buChar char="v"/>
            </a:pPr>
            <a:r>
              <a:rPr lang="en-US" sz="3200" dirty="0">
                <a:solidFill>
                  <a:srgbClr val="7030A0"/>
                </a:solidFill>
                <a:latin typeface="Times New Roman" pitchFamily="18" charset="0"/>
                <a:cs typeface="Times New Roman" pitchFamily="18" charset="0"/>
              </a:rPr>
              <a:t> Decreased risk of complications </a:t>
            </a:r>
          </a:p>
          <a:p>
            <a:pPr>
              <a:buFont typeface="Wingdings" pitchFamily="2" charset="2"/>
              <a:buChar char="v"/>
            </a:pPr>
            <a:r>
              <a:rPr lang="en-US" sz="3200" dirty="0">
                <a:solidFill>
                  <a:srgbClr val="7030A0"/>
                </a:solidFill>
                <a:latin typeface="Times New Roman" pitchFamily="18" charset="0"/>
                <a:cs typeface="Times New Roman" pitchFamily="18" charset="0"/>
              </a:rPr>
              <a:t> Stopping reoccurrence .</a:t>
            </a:r>
          </a:p>
        </p:txBody>
      </p:sp>
    </p:spTree>
    <p:extLst>
      <p:ext uri="{BB962C8B-B14F-4D97-AF65-F5344CB8AC3E}">
        <p14:creationId xmlns:p14="http://schemas.microsoft.com/office/powerpoint/2010/main" val="35705761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4E3B1-DAC6-4C5A-AE53-7737C3B74D73}"/>
              </a:ext>
            </a:extLst>
          </p:cNvPr>
          <p:cNvSpPr>
            <a:spLocks noGrp="1"/>
          </p:cNvSpPr>
          <p:nvPr>
            <p:ph type="title"/>
          </p:nvPr>
        </p:nvSpPr>
        <p:spPr>
          <a:xfrm>
            <a:off x="0" y="1"/>
            <a:ext cx="12192000" cy="1042987"/>
          </a:xfrm>
        </p:spPr>
        <p:txBody>
          <a:bodyPr>
            <a:normAutofit/>
          </a:bodyPr>
          <a:lstStyle/>
          <a:p>
            <a:r>
              <a:rPr lang="en-US" sz="3600" b="1" dirty="0" smtClean="0">
                <a:solidFill>
                  <a:srgbClr val="FF0000"/>
                </a:solidFill>
                <a:latin typeface="Times New Roman" pitchFamily="18" charset="0"/>
                <a:cs typeface="Times New Roman" pitchFamily="18" charset="0"/>
              </a:rPr>
              <a:t>Classification Of Agents Used in Treatment of Peptic Ulcer</a:t>
            </a:r>
            <a:endParaRPr lang="en-US" sz="36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056A81B-64A5-44D7-9D24-3CEC1A0011B2}"/>
              </a:ext>
            </a:extLst>
          </p:cNvPr>
          <p:cNvSpPr>
            <a:spLocks noGrp="1"/>
          </p:cNvSpPr>
          <p:nvPr>
            <p:ph idx="1"/>
          </p:nvPr>
        </p:nvSpPr>
        <p:spPr>
          <a:xfrm>
            <a:off x="114300" y="1214438"/>
            <a:ext cx="12077700" cy="5514975"/>
          </a:xfrm>
        </p:spPr>
        <p:txBody>
          <a:bodyPr>
            <a:normAutofit/>
          </a:bodyPr>
          <a:lstStyle/>
          <a:p>
            <a:pPr marL="0" indent="0">
              <a:buNone/>
            </a:pPr>
            <a:r>
              <a:rPr lang="en-US" b="1" dirty="0" smtClean="0"/>
              <a:t>		</a:t>
            </a:r>
            <a:r>
              <a:rPr lang="en-US" b="1" dirty="0" smtClean="0">
                <a:solidFill>
                  <a:srgbClr val="00B050"/>
                </a:solidFill>
              </a:rPr>
              <a:t>Inhibition Of Acid Secretion</a:t>
            </a:r>
          </a:p>
          <a:p>
            <a:pPr>
              <a:buFont typeface="Wingdings" panose="05000000000000000000" pitchFamily="2" charset="2"/>
              <a:buChar char="Ø"/>
            </a:pPr>
            <a:r>
              <a:rPr lang="en-US" sz="3200" dirty="0" smtClean="0">
                <a:solidFill>
                  <a:srgbClr val="7030A0"/>
                </a:solidFill>
                <a:latin typeface="Times New Roman" pitchFamily="18" charset="0"/>
                <a:cs typeface="Times New Roman" pitchFamily="18" charset="0"/>
              </a:rPr>
              <a:t>H2 </a:t>
            </a:r>
            <a:r>
              <a:rPr lang="en-US" sz="3200" dirty="0">
                <a:solidFill>
                  <a:srgbClr val="7030A0"/>
                </a:solidFill>
                <a:latin typeface="Times New Roman" pitchFamily="18" charset="0"/>
                <a:cs typeface="Times New Roman" pitchFamily="18" charset="0"/>
              </a:rPr>
              <a:t>receptor agonist e.g. cimetidine, ranitidine, famotidine roxatidine.</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Proton pump inhibitors e.g. omeprazole, pantoprazole, esomeprazole, lansoprazole.</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Anticholinergics e.g. pirenzepine.</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Prostaglandin analogue e.g. misoprostol.</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Neutralization </a:t>
            </a:r>
            <a:r>
              <a:rPr lang="en-US" sz="3200" b="1" dirty="0">
                <a:solidFill>
                  <a:srgbClr val="00B050"/>
                </a:solidFill>
                <a:latin typeface="Times New Roman" pitchFamily="18" charset="0"/>
                <a:cs typeface="Times New Roman" pitchFamily="18" charset="0"/>
              </a:rPr>
              <a:t>of gastric acids</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Sodium bicarbonate systemic</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Non systemic: magnesium hydroxide, aluminium hydroxide, magnesium trisilicate.</a:t>
            </a:r>
          </a:p>
        </p:txBody>
      </p:sp>
    </p:spTree>
    <p:extLst>
      <p:ext uri="{BB962C8B-B14F-4D97-AF65-F5344CB8AC3E}">
        <p14:creationId xmlns:p14="http://schemas.microsoft.com/office/powerpoint/2010/main" val="258600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C7A338-40A2-40FC-BC70-963BB11B67F2}"/>
              </a:ext>
            </a:extLst>
          </p:cNvPr>
          <p:cNvSpPr>
            <a:spLocks noGrp="1"/>
          </p:cNvSpPr>
          <p:nvPr>
            <p:ph idx="1"/>
          </p:nvPr>
        </p:nvSpPr>
        <p:spPr>
          <a:xfrm>
            <a:off x="100013" y="128588"/>
            <a:ext cx="12091987" cy="6615112"/>
          </a:xfrm>
        </p:spPr>
        <p:txBody>
          <a:bodyPr>
            <a:normAutofit fontScale="25000" lnSpcReduction="20000"/>
          </a:bodyPr>
          <a:lstStyle/>
          <a:p>
            <a:endParaRPr lang="en-US" sz="12800" b="1" dirty="0" smtClean="0">
              <a:solidFill>
                <a:srgbClr val="7030A0"/>
              </a:solidFill>
              <a:latin typeface="Times New Roman" pitchFamily="18" charset="0"/>
              <a:cs typeface="Times New Roman" pitchFamily="18" charset="0"/>
            </a:endParaRPr>
          </a:p>
          <a:p>
            <a:pPr marL="0" indent="0">
              <a:buNone/>
            </a:pPr>
            <a:r>
              <a:rPr lang="en-US" sz="12800" b="1" dirty="0" smtClean="0">
                <a:solidFill>
                  <a:srgbClr val="7030A0"/>
                </a:solidFill>
                <a:latin typeface="Times New Roman" pitchFamily="18" charset="0"/>
                <a:cs typeface="Times New Roman" pitchFamily="18" charset="0"/>
              </a:rPr>
              <a:t>	</a:t>
            </a:r>
            <a:r>
              <a:rPr lang="en-US" sz="12800" b="1" dirty="0" smtClean="0">
                <a:solidFill>
                  <a:srgbClr val="FF0000"/>
                </a:solidFill>
                <a:latin typeface="Times New Roman" pitchFamily="18" charset="0"/>
                <a:cs typeface="Times New Roman" pitchFamily="18" charset="0"/>
              </a:rPr>
              <a:t>Mucosal </a:t>
            </a:r>
            <a:r>
              <a:rPr lang="en-US" sz="12800" b="1" dirty="0">
                <a:solidFill>
                  <a:srgbClr val="FF0000"/>
                </a:solidFill>
                <a:latin typeface="Times New Roman" pitchFamily="18" charset="0"/>
                <a:cs typeface="Times New Roman" pitchFamily="18" charset="0"/>
              </a:rPr>
              <a:t>protective agents </a:t>
            </a:r>
            <a:r>
              <a:rPr lang="en-US" sz="12800" dirty="0">
                <a:solidFill>
                  <a:srgbClr val="7030A0"/>
                </a:solidFill>
                <a:latin typeface="Times New Roman" pitchFamily="18" charset="0"/>
                <a:cs typeface="Times New Roman" pitchFamily="18" charset="0"/>
              </a:rPr>
              <a:t>e.g. sucralfate, colloidal bismuth.</a:t>
            </a:r>
          </a:p>
          <a:p>
            <a:r>
              <a:rPr lang="en-US" sz="12800" b="1" dirty="0">
                <a:solidFill>
                  <a:srgbClr val="7030A0"/>
                </a:solidFill>
                <a:latin typeface="Times New Roman" pitchFamily="18" charset="0"/>
                <a:cs typeface="Times New Roman" pitchFamily="18" charset="0"/>
              </a:rPr>
              <a:t>Anti helicobacter pylori drugs (ANTIBIOTICS) </a:t>
            </a:r>
            <a:r>
              <a:rPr lang="en-US" sz="12800" dirty="0">
                <a:solidFill>
                  <a:srgbClr val="7030A0"/>
                </a:solidFill>
                <a:latin typeface="Times New Roman" pitchFamily="18" charset="0"/>
                <a:cs typeface="Times New Roman" pitchFamily="18" charset="0"/>
              </a:rPr>
              <a:t>e.g. Clarithromycin, Ampicillin, Metronidazole, Tetracycline, </a:t>
            </a:r>
            <a:r>
              <a:rPr lang="en-US" sz="12800" dirty="0" err="1">
                <a:solidFill>
                  <a:srgbClr val="7030A0"/>
                </a:solidFill>
                <a:latin typeface="Times New Roman" pitchFamily="18" charset="0"/>
                <a:cs typeface="Times New Roman" pitchFamily="18" charset="0"/>
              </a:rPr>
              <a:t>Tinidazole</a:t>
            </a:r>
            <a:r>
              <a:rPr lang="en-US" sz="12800" dirty="0">
                <a:solidFill>
                  <a:srgbClr val="7030A0"/>
                </a:solidFill>
                <a:latin typeface="Times New Roman" pitchFamily="18" charset="0"/>
                <a:cs typeface="Times New Roman" pitchFamily="18" charset="0"/>
              </a:rPr>
              <a:t> </a:t>
            </a:r>
            <a:r>
              <a:rPr lang="en-US" sz="12800" dirty="0" smtClean="0">
                <a:solidFill>
                  <a:srgbClr val="7030A0"/>
                </a:solidFill>
                <a:latin typeface="Times New Roman" pitchFamily="18" charset="0"/>
                <a:cs typeface="Times New Roman" pitchFamily="18" charset="0"/>
              </a:rPr>
              <a:t>            </a:t>
            </a:r>
            <a:endParaRPr lang="en-US" sz="12800" dirty="0">
              <a:solidFill>
                <a:srgbClr val="7030A0"/>
              </a:solidFill>
              <a:latin typeface="Times New Roman" pitchFamily="18" charset="0"/>
              <a:cs typeface="Times New Roman" pitchFamily="18" charset="0"/>
            </a:endParaRPr>
          </a:p>
          <a:p>
            <a:pPr marL="0" indent="0">
              <a:buNone/>
            </a:pPr>
            <a:r>
              <a:rPr lang="en-US" sz="16000" dirty="0">
                <a:solidFill>
                  <a:srgbClr val="7030A0"/>
                </a:solidFill>
                <a:latin typeface="Times New Roman" pitchFamily="18" charset="0"/>
                <a:cs typeface="Times New Roman" pitchFamily="18" charset="0"/>
              </a:rPr>
              <a:t>                           </a:t>
            </a:r>
            <a:r>
              <a:rPr lang="en-US" sz="16000" b="1" dirty="0" smtClean="0">
                <a:solidFill>
                  <a:srgbClr val="00B050"/>
                </a:solidFill>
                <a:latin typeface="Times New Roman" pitchFamily="18" charset="0"/>
                <a:cs typeface="Times New Roman" pitchFamily="18" charset="0"/>
              </a:rPr>
              <a:t>Anti </a:t>
            </a:r>
            <a:r>
              <a:rPr lang="en-US" sz="16000" b="1" dirty="0">
                <a:solidFill>
                  <a:srgbClr val="00B050"/>
                </a:solidFill>
                <a:latin typeface="Times New Roman" pitchFamily="18" charset="0"/>
                <a:cs typeface="Times New Roman" pitchFamily="18" charset="0"/>
              </a:rPr>
              <a:t>H. pylori drugs </a:t>
            </a:r>
          </a:p>
          <a:p>
            <a:pPr>
              <a:buFont typeface="Wingdings" pitchFamily="2" charset="2"/>
              <a:buChar char="v"/>
            </a:pPr>
            <a:r>
              <a:rPr lang="en-US" sz="12800" dirty="0">
                <a:solidFill>
                  <a:srgbClr val="7030A0"/>
                </a:solidFill>
                <a:latin typeface="Times New Roman" pitchFamily="18" charset="0"/>
                <a:cs typeface="Times New Roman" pitchFamily="18" charset="0"/>
              </a:rPr>
              <a:t> Amoxicillin (Amoxil) </a:t>
            </a:r>
          </a:p>
          <a:p>
            <a:pPr>
              <a:buFont typeface="Wingdings" pitchFamily="2" charset="2"/>
              <a:buChar char="v"/>
            </a:pPr>
            <a:r>
              <a:rPr lang="en-US" sz="12800" dirty="0">
                <a:solidFill>
                  <a:srgbClr val="7030A0"/>
                </a:solidFill>
                <a:latin typeface="Times New Roman" pitchFamily="18" charset="0"/>
                <a:cs typeface="Times New Roman" pitchFamily="18" charset="0"/>
              </a:rPr>
              <a:t>Bismuth (Pepto-Bismol) </a:t>
            </a:r>
          </a:p>
          <a:p>
            <a:pPr>
              <a:buFont typeface="Wingdings" pitchFamily="2" charset="2"/>
              <a:buChar char="v"/>
            </a:pPr>
            <a:r>
              <a:rPr lang="en-US" sz="12800" dirty="0">
                <a:solidFill>
                  <a:srgbClr val="7030A0"/>
                </a:solidFill>
                <a:latin typeface="Times New Roman" pitchFamily="18" charset="0"/>
                <a:cs typeface="Times New Roman" pitchFamily="18" charset="0"/>
              </a:rPr>
              <a:t> Clarithromycin (Biaxin) </a:t>
            </a:r>
          </a:p>
          <a:p>
            <a:pPr>
              <a:buFont typeface="Wingdings" pitchFamily="2" charset="2"/>
              <a:buChar char="v"/>
            </a:pPr>
            <a:r>
              <a:rPr lang="en-US" sz="12800" dirty="0">
                <a:solidFill>
                  <a:srgbClr val="7030A0"/>
                </a:solidFill>
                <a:latin typeface="Times New Roman" pitchFamily="18" charset="0"/>
                <a:cs typeface="Times New Roman" pitchFamily="18" charset="0"/>
              </a:rPr>
              <a:t>Metronidazole (Flagyl) </a:t>
            </a:r>
          </a:p>
          <a:p>
            <a:pPr>
              <a:buFont typeface="Wingdings" pitchFamily="2" charset="2"/>
              <a:buChar char="v"/>
            </a:pPr>
            <a:r>
              <a:rPr lang="en-US" sz="12800" dirty="0">
                <a:solidFill>
                  <a:srgbClr val="7030A0"/>
                </a:solidFill>
                <a:latin typeface="Times New Roman" pitchFamily="18" charset="0"/>
                <a:cs typeface="Times New Roman" pitchFamily="18" charset="0"/>
              </a:rPr>
              <a:t> Tetracycline </a:t>
            </a:r>
          </a:p>
          <a:p>
            <a:pPr marL="0" indent="0">
              <a:buNone/>
            </a:pPr>
            <a:r>
              <a:rPr lang="en-US" sz="12800" b="1" dirty="0">
                <a:solidFill>
                  <a:srgbClr val="7030A0"/>
                </a:solidFill>
                <a:latin typeface="Times New Roman" pitchFamily="18" charset="0"/>
                <a:cs typeface="Times New Roman" pitchFamily="18" charset="0"/>
              </a:rPr>
              <a:t>Expected Pharmacological Action </a:t>
            </a:r>
          </a:p>
          <a:p>
            <a:r>
              <a:rPr lang="en-US" sz="12800" dirty="0">
                <a:solidFill>
                  <a:srgbClr val="7030A0"/>
                </a:solidFill>
                <a:latin typeface="Times New Roman" pitchFamily="18" charset="0"/>
                <a:cs typeface="Times New Roman" pitchFamily="18" charset="0"/>
              </a:rPr>
              <a:t> Eradication of H. pylori bacteria </a:t>
            </a:r>
          </a:p>
          <a:p>
            <a:r>
              <a:rPr lang="en-US" sz="12800" dirty="0">
                <a:solidFill>
                  <a:srgbClr val="7030A0"/>
                </a:solidFill>
                <a:latin typeface="Times New Roman" pitchFamily="18" charset="0"/>
                <a:cs typeface="Times New Roman" pitchFamily="18" charset="0"/>
              </a:rPr>
              <a:t> Therapy should include:  Combination of 2 or 3 antibiotics for 14 days</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dirty="0"/>
              <a:t>The disease process is only altered by the use of antibiotics. All other medications make an environment that is conducive to healing</a:t>
            </a: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21805852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B6C5F-3E82-41A9-9A85-119C0672A008}"/>
              </a:ext>
            </a:extLst>
          </p:cNvPr>
          <p:cNvSpPr>
            <a:spLocks noGrp="1"/>
          </p:cNvSpPr>
          <p:nvPr>
            <p:ph type="title"/>
          </p:nvPr>
        </p:nvSpPr>
        <p:spPr>
          <a:xfrm>
            <a:off x="128588" y="1"/>
            <a:ext cx="11225212" cy="842962"/>
          </a:xfrm>
        </p:spPr>
        <p:txBody>
          <a:bodyPr/>
          <a:lstStyle/>
          <a:p>
            <a:r>
              <a:rPr lang="en-US" b="1" dirty="0">
                <a:solidFill>
                  <a:srgbClr val="FF0000"/>
                </a:solidFill>
                <a:latin typeface="Times New Roman" pitchFamily="18" charset="0"/>
                <a:cs typeface="Times New Roman" pitchFamily="18" charset="0"/>
              </a:rPr>
              <a:t>Two weeks </a:t>
            </a:r>
            <a:r>
              <a:rPr lang="en-US" b="1" dirty="0" smtClean="0">
                <a:solidFill>
                  <a:srgbClr val="FF0000"/>
                </a:solidFill>
                <a:latin typeface="Times New Roman" pitchFamily="18" charset="0"/>
                <a:cs typeface="Times New Roman" pitchFamily="18" charset="0"/>
              </a:rPr>
              <a:t>Regimen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2D85104-E3BA-418D-86EC-9A7A34CEFF60}"/>
              </a:ext>
            </a:extLst>
          </p:cNvPr>
          <p:cNvSpPr>
            <a:spLocks noGrp="1"/>
          </p:cNvSpPr>
          <p:nvPr>
            <p:ph idx="1"/>
          </p:nvPr>
        </p:nvSpPr>
        <p:spPr>
          <a:xfrm>
            <a:off x="185738" y="1042988"/>
            <a:ext cx="12006262" cy="5686425"/>
          </a:xfrm>
        </p:spPr>
        <p:txBody>
          <a:bodyPr>
            <a:normAutofit/>
          </a:bodyPr>
          <a:lstStyle/>
          <a:p>
            <a:r>
              <a:rPr lang="en-US" sz="3200" dirty="0">
                <a:solidFill>
                  <a:srgbClr val="7030A0"/>
                </a:solidFill>
                <a:latin typeface="Times New Roman" pitchFamily="18" charset="0"/>
                <a:cs typeface="Times New Roman" pitchFamily="18" charset="0"/>
              </a:rPr>
              <a:t>Tetracycline 500mg QID and metronidazole 200mg BID and Bismuth sub salylicylate.</a:t>
            </a:r>
          </a:p>
          <a:p>
            <a:r>
              <a:rPr lang="en-US" sz="3200" dirty="0">
                <a:solidFill>
                  <a:srgbClr val="7030A0"/>
                </a:solidFill>
                <a:latin typeface="Times New Roman" pitchFamily="18" charset="0"/>
                <a:cs typeface="Times New Roman" pitchFamily="18" charset="0"/>
              </a:rPr>
              <a:t>Amoxicillin 100mg BID and clarithromycin 500mg BID+ Lansoprazole 30mgs BID.</a:t>
            </a:r>
          </a:p>
          <a:p>
            <a:r>
              <a:rPr lang="en-US" sz="3200" dirty="0">
                <a:solidFill>
                  <a:srgbClr val="7030A0"/>
                </a:solidFill>
                <a:latin typeface="Times New Roman" pitchFamily="18" charset="0"/>
                <a:cs typeface="Times New Roman" pitchFamily="18" charset="0"/>
              </a:rPr>
              <a:t>Clarithromycin 500mg TDS +Omeprazole.</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ONE </a:t>
            </a:r>
            <a:r>
              <a:rPr lang="en-US" sz="3200" b="1" dirty="0">
                <a:solidFill>
                  <a:srgbClr val="00B050"/>
                </a:solidFill>
                <a:latin typeface="Times New Roman" pitchFamily="18" charset="0"/>
                <a:cs typeface="Times New Roman" pitchFamily="18" charset="0"/>
              </a:rPr>
              <a:t>WEEK REGIMEN</a:t>
            </a:r>
          </a:p>
          <a:p>
            <a:pPr marL="0" indent="0">
              <a:buNone/>
            </a:pPr>
            <a:r>
              <a:rPr lang="en-US" sz="3200" dirty="0">
                <a:solidFill>
                  <a:srgbClr val="7030A0"/>
                </a:solidFill>
                <a:latin typeface="Times New Roman" pitchFamily="18" charset="0"/>
                <a:cs typeface="Times New Roman" pitchFamily="18" charset="0"/>
              </a:rPr>
              <a:t>Clarithromycin 250mg BID + Metronidazole 400mgs + Omeprazole 20mgs BID.</a:t>
            </a:r>
          </a:p>
          <a:p>
            <a:pPr marL="0" indent="0">
              <a:buNone/>
            </a:pPr>
            <a:r>
              <a:rPr lang="en-US" sz="3200" dirty="0">
                <a:solidFill>
                  <a:srgbClr val="7030A0"/>
                </a:solidFill>
                <a:latin typeface="Times New Roman" pitchFamily="18" charset="0"/>
                <a:cs typeface="Times New Roman" pitchFamily="18" charset="0"/>
              </a:rPr>
              <a:t>Amoxicillin 500mg Bid + Clarithromycin 250mg Bid+ Omeprazole 20mg</a:t>
            </a:r>
          </a:p>
        </p:txBody>
      </p:sp>
    </p:spTree>
    <p:extLst>
      <p:ext uri="{BB962C8B-B14F-4D97-AF65-F5344CB8AC3E}">
        <p14:creationId xmlns:p14="http://schemas.microsoft.com/office/powerpoint/2010/main" val="42013183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F1F029-F964-45CF-8DAB-7A03EB468AFB}"/>
              </a:ext>
            </a:extLst>
          </p:cNvPr>
          <p:cNvSpPr>
            <a:spLocks noGrp="1"/>
          </p:cNvSpPr>
          <p:nvPr>
            <p:ph type="title"/>
          </p:nvPr>
        </p:nvSpPr>
        <p:spPr>
          <a:xfrm>
            <a:off x="228600" y="1"/>
            <a:ext cx="11125200" cy="1171574"/>
          </a:xfrm>
        </p:spPr>
        <p:txBody>
          <a:bodyPr>
            <a:normAutofit/>
          </a:bodyPr>
          <a:lstStyle/>
          <a:p>
            <a:r>
              <a:rPr lang="en-US" b="1" dirty="0">
                <a:solidFill>
                  <a:srgbClr val="FF0000"/>
                </a:solidFill>
                <a:latin typeface="Times New Roman" pitchFamily="18" charset="0"/>
                <a:ea typeface="+mn-ea"/>
                <a:cs typeface="Times New Roman" pitchFamily="18" charset="0"/>
              </a:rPr>
              <a:t>Histamine2 -Receptor Antagonists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C2F92E7-0F45-49B3-BC2A-4805934CFB75}"/>
              </a:ext>
            </a:extLst>
          </p:cNvPr>
          <p:cNvSpPr>
            <a:spLocks noGrp="1"/>
          </p:cNvSpPr>
          <p:nvPr>
            <p:ph idx="1"/>
          </p:nvPr>
        </p:nvSpPr>
        <p:spPr>
          <a:xfrm>
            <a:off x="200025" y="1071563"/>
            <a:ext cx="11991975" cy="5643562"/>
          </a:xfrm>
        </p:spPr>
        <p:txBody>
          <a:bodyPr/>
          <a:lstStyle/>
          <a:p>
            <a:pPr>
              <a:buFont typeface="Wingdings" pitchFamily="2" charset="2"/>
              <a:buChar char="v"/>
            </a:pPr>
            <a:r>
              <a:rPr lang="en-US" sz="3200" dirty="0" smtClean="0">
                <a:solidFill>
                  <a:srgbClr val="7030A0"/>
                </a:solidFill>
              </a:rPr>
              <a:t>Ranitidine </a:t>
            </a:r>
            <a:r>
              <a:rPr lang="en-US" sz="3200" dirty="0">
                <a:solidFill>
                  <a:srgbClr val="7030A0"/>
                </a:solidFill>
              </a:rPr>
              <a:t>hydrochloride (Zantac) </a:t>
            </a:r>
          </a:p>
          <a:p>
            <a:pPr>
              <a:buFont typeface="Wingdings" pitchFamily="2" charset="2"/>
              <a:buChar char="v"/>
            </a:pPr>
            <a:r>
              <a:rPr lang="en-US" sz="3200" dirty="0">
                <a:solidFill>
                  <a:srgbClr val="7030A0"/>
                </a:solidFill>
              </a:rPr>
              <a:t>Cimetidine (Tagamet) </a:t>
            </a:r>
          </a:p>
          <a:p>
            <a:pPr>
              <a:buFont typeface="Wingdings" pitchFamily="2" charset="2"/>
              <a:buChar char="v"/>
            </a:pPr>
            <a:r>
              <a:rPr lang="en-US" sz="3200" dirty="0">
                <a:solidFill>
                  <a:srgbClr val="7030A0"/>
                </a:solidFill>
              </a:rPr>
              <a:t>Nizatidine (Axid) </a:t>
            </a:r>
          </a:p>
          <a:p>
            <a:pPr>
              <a:buFont typeface="Wingdings" pitchFamily="2" charset="2"/>
              <a:buChar char="v"/>
            </a:pPr>
            <a:r>
              <a:rPr lang="en-US" sz="3200" dirty="0">
                <a:solidFill>
                  <a:srgbClr val="7030A0"/>
                </a:solidFill>
              </a:rPr>
              <a:t>Famotidine (Pepcid) </a:t>
            </a:r>
          </a:p>
          <a:p>
            <a:pPr marL="0" indent="0">
              <a:buNone/>
            </a:pPr>
            <a:r>
              <a:rPr lang="en-US" sz="3200" b="1" dirty="0" smtClean="0">
                <a:solidFill>
                  <a:srgbClr val="7030A0"/>
                </a:solidFill>
              </a:rPr>
              <a:t>	</a:t>
            </a:r>
            <a:r>
              <a:rPr lang="en-US" sz="4000" b="1" dirty="0" smtClean="0">
                <a:solidFill>
                  <a:srgbClr val="00B050"/>
                </a:solidFill>
                <a:latin typeface="Times New Roman" pitchFamily="18" charset="0"/>
                <a:cs typeface="Times New Roman" pitchFamily="18" charset="0"/>
              </a:rPr>
              <a:t>Expected </a:t>
            </a:r>
            <a:r>
              <a:rPr lang="en-US" sz="4000" b="1" dirty="0">
                <a:solidFill>
                  <a:srgbClr val="00B050"/>
                </a:solidFill>
                <a:latin typeface="Times New Roman" pitchFamily="18" charset="0"/>
                <a:cs typeface="Times New Roman" pitchFamily="18" charset="0"/>
              </a:rPr>
              <a:t>Pharmacologica</a:t>
            </a:r>
            <a:r>
              <a:rPr lang="en-US" sz="3600" b="1" dirty="0">
                <a:solidFill>
                  <a:srgbClr val="00B050"/>
                </a:solidFill>
                <a:latin typeface="Times New Roman" pitchFamily="18" charset="0"/>
                <a:cs typeface="Times New Roman" pitchFamily="18" charset="0"/>
              </a:rPr>
              <a:t>l </a:t>
            </a:r>
            <a:r>
              <a:rPr lang="en-US" sz="3600" b="1" dirty="0" smtClean="0">
                <a:solidFill>
                  <a:srgbClr val="00B050"/>
                </a:solidFill>
                <a:latin typeface="Times New Roman" pitchFamily="18" charset="0"/>
                <a:cs typeface="Times New Roman" pitchFamily="18" charset="0"/>
              </a:rPr>
              <a:t>Action</a:t>
            </a:r>
          </a:p>
          <a:p>
            <a:pPr marL="0" indent="0">
              <a:buNone/>
            </a:pPr>
            <a:r>
              <a:rPr lang="en-US" sz="3200" dirty="0" smtClean="0">
                <a:solidFill>
                  <a:srgbClr val="7030A0"/>
                </a:solidFill>
                <a:latin typeface="Times New Roman" pitchFamily="18" charset="0"/>
                <a:cs typeface="Times New Roman" pitchFamily="18" charset="0"/>
              </a:rPr>
              <a:t>Histamine2-receptor </a:t>
            </a:r>
            <a:r>
              <a:rPr lang="en-US" sz="3200" dirty="0">
                <a:solidFill>
                  <a:srgbClr val="7030A0"/>
                </a:solidFill>
                <a:latin typeface="Times New Roman" pitchFamily="18" charset="0"/>
                <a:cs typeface="Times New Roman" pitchFamily="18" charset="0"/>
              </a:rPr>
              <a:t>antagonists suppress the secretion of gastric acid by selectively </a:t>
            </a:r>
            <a:r>
              <a:rPr lang="en-US" sz="3200" dirty="0" smtClean="0">
                <a:solidFill>
                  <a:srgbClr val="7030A0"/>
                </a:solidFill>
                <a:latin typeface="Times New Roman" pitchFamily="18" charset="0"/>
                <a:cs typeface="Times New Roman" pitchFamily="18" charset="0"/>
              </a:rPr>
              <a:t>blocking </a:t>
            </a:r>
            <a:r>
              <a:rPr lang="en-US" sz="3200" dirty="0">
                <a:solidFill>
                  <a:srgbClr val="7030A0"/>
                </a:solidFill>
                <a:latin typeface="Times New Roman" pitchFamily="18" charset="0"/>
                <a:cs typeface="Times New Roman" pitchFamily="18" charset="0"/>
              </a:rPr>
              <a:t>H2 receptors in parietal cells lining the </a:t>
            </a:r>
            <a:r>
              <a:rPr lang="en-US" sz="3200" dirty="0" smtClean="0">
                <a:solidFill>
                  <a:srgbClr val="7030A0"/>
                </a:solidFill>
                <a:latin typeface="Times New Roman" pitchFamily="18" charset="0"/>
                <a:cs typeface="Times New Roman" pitchFamily="18" charset="0"/>
              </a:rPr>
              <a:t>stomach.</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4568207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82BD95-0FCD-44A8-8DF8-9A718AC51477}"/>
              </a:ext>
            </a:extLst>
          </p:cNvPr>
          <p:cNvSpPr>
            <a:spLocks noGrp="1"/>
          </p:cNvSpPr>
          <p:nvPr>
            <p:ph idx="1"/>
          </p:nvPr>
        </p:nvSpPr>
        <p:spPr>
          <a:xfrm>
            <a:off x="100013" y="0"/>
            <a:ext cx="11972925" cy="6715125"/>
          </a:xfrm>
        </p:spPr>
        <p:txBody>
          <a:bodyPr/>
          <a:lstStyle/>
          <a:p>
            <a:pPr marL="0" indent="0">
              <a:buNone/>
            </a:pPr>
            <a:r>
              <a:rPr lang="en-US" b="1" dirty="0" smtClean="0"/>
              <a:t>			</a:t>
            </a:r>
            <a:r>
              <a:rPr lang="en-US" sz="3600" b="1" dirty="0" smtClean="0">
                <a:solidFill>
                  <a:srgbClr val="FF0000"/>
                </a:solidFill>
                <a:latin typeface="Times New Roman" pitchFamily="18" charset="0"/>
                <a:cs typeface="Times New Roman" pitchFamily="18" charset="0"/>
              </a:rPr>
              <a:t>Therapeutic </a:t>
            </a:r>
            <a:r>
              <a:rPr lang="en-US" sz="3600" b="1" dirty="0">
                <a:solidFill>
                  <a:srgbClr val="FF0000"/>
                </a:solidFill>
                <a:latin typeface="Times New Roman" pitchFamily="18" charset="0"/>
                <a:cs typeface="Times New Roman" pitchFamily="18" charset="0"/>
              </a:rPr>
              <a:t>Uses </a:t>
            </a:r>
            <a:endParaRPr lang="en-US" b="1" dirty="0">
              <a:solidFill>
                <a:srgbClr val="FF0000"/>
              </a:solidFill>
              <a:latin typeface="Times New Roman" pitchFamily="18" charset="0"/>
              <a:cs typeface="Times New Roman" pitchFamily="18" charset="0"/>
            </a:endParaRPr>
          </a:p>
          <a:p>
            <a:pPr>
              <a:buFont typeface="Courier New" pitchFamily="49" charset="0"/>
              <a:buChar char="o"/>
            </a:pPr>
            <a:r>
              <a:rPr lang="en-US" sz="3200" dirty="0" smtClean="0">
                <a:solidFill>
                  <a:srgbClr val="7030A0"/>
                </a:solidFill>
                <a:latin typeface="Times New Roman" pitchFamily="18" charset="0"/>
                <a:cs typeface="Times New Roman" pitchFamily="18" charset="0"/>
              </a:rPr>
              <a:t>Gastric </a:t>
            </a:r>
            <a:r>
              <a:rPr lang="en-US" sz="3200" dirty="0">
                <a:solidFill>
                  <a:srgbClr val="7030A0"/>
                </a:solidFill>
                <a:latin typeface="Times New Roman" pitchFamily="18" charset="0"/>
                <a:cs typeface="Times New Roman" pitchFamily="18" charset="0"/>
              </a:rPr>
              <a:t>and peptic ulcers,</a:t>
            </a:r>
          </a:p>
          <a:p>
            <a:pPr>
              <a:buFont typeface="Courier New" pitchFamily="49" charset="0"/>
              <a:buChar char="o"/>
            </a:pP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Gastroesophageal</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reflux disease (GERD), </a:t>
            </a:r>
          </a:p>
          <a:p>
            <a:pPr>
              <a:buFont typeface="Courier New" pitchFamily="49" charset="0"/>
              <a:buChar char="o"/>
            </a:pP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Hypersecretory</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conditions, such as Zollinger-Ellison syndrome. </a:t>
            </a:r>
          </a:p>
          <a:p>
            <a:pPr>
              <a:buFont typeface="Courier New" pitchFamily="49" charset="0"/>
              <a:buChar char="o"/>
            </a:pPr>
            <a:r>
              <a:rPr lang="en-US" sz="3200" dirty="0">
                <a:solidFill>
                  <a:srgbClr val="7030A0"/>
                </a:solidFill>
                <a:latin typeface="Times New Roman" pitchFamily="18" charset="0"/>
                <a:cs typeface="Times New Roman" pitchFamily="18" charset="0"/>
              </a:rPr>
              <a:t> Histamine2-receptor antagonists are used in conjunction with antibiotics to treat ulcers caused by H. pylori.</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Side/Adverse </a:t>
            </a:r>
            <a:r>
              <a:rPr lang="en-US" sz="3200" b="1" dirty="0">
                <a:solidFill>
                  <a:srgbClr val="00B050"/>
                </a:solidFill>
                <a:latin typeface="Times New Roman" pitchFamily="18" charset="0"/>
                <a:cs typeface="Times New Roman" pitchFamily="18" charset="0"/>
              </a:rPr>
              <a:t>Effects </a:t>
            </a:r>
            <a:endParaRPr lang="en-US"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Cimetidine may block androgen receptors, resulting in decreased libido and impotence. </a:t>
            </a:r>
          </a:p>
          <a:p>
            <a:pPr>
              <a:buFont typeface="Wingdings" pitchFamily="2" charset="2"/>
              <a:buChar char="v"/>
            </a:pPr>
            <a:r>
              <a:rPr lang="en-US" sz="3200" dirty="0">
                <a:solidFill>
                  <a:srgbClr val="7030A0"/>
                </a:solidFill>
                <a:latin typeface="Times New Roman" pitchFamily="18" charset="0"/>
                <a:cs typeface="Times New Roman" pitchFamily="18" charset="0"/>
              </a:rPr>
              <a:t>Cimetidine may cause CNS effects (lethargy, depression, confusion)</a:t>
            </a:r>
          </a:p>
          <a:p>
            <a:pPr>
              <a:buFont typeface="Wingdings" pitchFamily="2" charset="2"/>
              <a:buChar char="v"/>
            </a:pPr>
            <a:r>
              <a:rPr lang="en-US" sz="3200" dirty="0">
                <a:solidFill>
                  <a:srgbClr val="7030A0"/>
                </a:solidFill>
                <a:latin typeface="Times New Roman" pitchFamily="18" charset="0"/>
                <a:cs typeface="Times New Roman" pitchFamily="18" charset="0"/>
              </a:rPr>
              <a:t> Ranitidine, nizatidine, and famotidine have few adverse effects and interactions.</a:t>
            </a:r>
          </a:p>
          <a:p>
            <a:endParaRPr lang="en-US" dirty="0"/>
          </a:p>
        </p:txBody>
      </p:sp>
    </p:spTree>
    <p:extLst>
      <p:ext uri="{BB962C8B-B14F-4D97-AF65-F5344CB8AC3E}">
        <p14:creationId xmlns:p14="http://schemas.microsoft.com/office/powerpoint/2010/main" val="33226441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DA5B8D8-95DC-4A11-97D6-472830D611F1}"/>
              </a:ext>
            </a:extLst>
          </p:cNvPr>
          <p:cNvSpPr>
            <a:spLocks noGrp="1"/>
          </p:cNvSpPr>
          <p:nvPr>
            <p:ph idx="1"/>
          </p:nvPr>
        </p:nvSpPr>
        <p:spPr>
          <a:xfrm>
            <a:off x="100013" y="0"/>
            <a:ext cx="11987212" cy="6743700"/>
          </a:xfrm>
        </p:spPr>
        <p:txBody>
          <a:bodyPr>
            <a:normAutofit lnSpcReduction="10000"/>
          </a:bodyPr>
          <a:lstStyle/>
          <a:p>
            <a:pPr marL="0" indent="0">
              <a:buNone/>
            </a:pPr>
            <a:r>
              <a:rPr lang="en-US" b="1" dirty="0" smtClean="0"/>
              <a:t>			</a:t>
            </a:r>
            <a:r>
              <a:rPr lang="en-US" sz="3200" b="1" dirty="0" smtClean="0">
                <a:solidFill>
                  <a:srgbClr val="FF0000"/>
                </a:solidFill>
                <a:latin typeface="Times New Roman" pitchFamily="18" charset="0"/>
                <a:cs typeface="Times New Roman" pitchFamily="18" charset="0"/>
              </a:rPr>
              <a:t>Contraindications/Precautions</a:t>
            </a:r>
            <a:r>
              <a:rPr lang="en-US" b="1" dirty="0" smtClean="0"/>
              <a:t> </a:t>
            </a:r>
            <a:endParaRPr lang="en-US" b="1" dirty="0"/>
          </a:p>
          <a:p>
            <a:pPr>
              <a:buFont typeface="Wingdings" pitchFamily="2" charset="2"/>
              <a:buChar char="v"/>
            </a:pPr>
            <a:r>
              <a:rPr lang="en-US" dirty="0"/>
              <a:t> </a:t>
            </a:r>
            <a:r>
              <a:rPr lang="en-US" sz="3200" dirty="0">
                <a:solidFill>
                  <a:srgbClr val="7030A0"/>
                </a:solidFill>
                <a:latin typeface="Times New Roman" pitchFamily="18" charset="0"/>
                <a:cs typeface="Times New Roman" pitchFamily="18" charset="0"/>
              </a:rPr>
              <a:t>These medications are Pregnancy Risk Category B </a:t>
            </a:r>
          </a:p>
          <a:p>
            <a:pPr>
              <a:buFont typeface="Wingdings" pitchFamily="2" charset="2"/>
              <a:buChar char="v"/>
            </a:pPr>
            <a:r>
              <a:rPr lang="en-US" sz="3200" dirty="0">
                <a:solidFill>
                  <a:srgbClr val="7030A0"/>
                </a:solidFill>
                <a:latin typeface="Times New Roman" pitchFamily="18" charset="0"/>
                <a:cs typeface="Times New Roman" pitchFamily="18" charset="0"/>
              </a:rPr>
              <a:t> Use in older adults can cause antiadrenergic effects (e.g., impotence) and CNS effects (e.g., confusion). </a:t>
            </a:r>
          </a:p>
          <a:p>
            <a:pPr>
              <a:buFont typeface="Wingdings" pitchFamily="2" charset="2"/>
              <a:buChar char="v"/>
            </a:pPr>
            <a:r>
              <a:rPr lang="en-US" sz="3200" dirty="0">
                <a:solidFill>
                  <a:srgbClr val="7030A0"/>
                </a:solidFill>
                <a:latin typeface="Times New Roman" pitchFamily="18" charset="0"/>
                <a:cs typeface="Times New Roman" pitchFamily="18" charset="0"/>
              </a:rPr>
              <a:t> H2-receptor antagonists decrease gastric acidity, which promotes bacterial colonization of the stomach and the respiratory tract. Use cautiously in clients who are at a high risk for pneumonia, such as clients with chronic obstructive pulmonary disease (COPD).</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Medication/Food </a:t>
            </a:r>
            <a:r>
              <a:rPr lang="en-US" sz="3200" b="1" dirty="0">
                <a:solidFill>
                  <a:srgbClr val="00B050"/>
                </a:solidFill>
                <a:latin typeface="Times New Roman" pitchFamily="18" charset="0"/>
                <a:cs typeface="Times New Roman" pitchFamily="18" charset="0"/>
              </a:rPr>
              <a:t>Interactions</a:t>
            </a:r>
          </a:p>
          <a:p>
            <a:pPr>
              <a:buFont typeface="Wingdings" pitchFamily="2" charset="2"/>
              <a:buChar char="ü"/>
            </a:pPr>
            <a:r>
              <a:rPr lang="en-US" sz="3200" dirty="0">
                <a:solidFill>
                  <a:srgbClr val="7030A0"/>
                </a:solidFill>
                <a:latin typeface="Times New Roman" pitchFamily="18" charset="0"/>
                <a:cs typeface="Times New Roman" pitchFamily="18" charset="0"/>
              </a:rPr>
              <a:t> Cimetidine can inhibit medication metabolizing enzymes and thus increase the levels of warfarin, phenytoin (Dilantin), theophylline, and lidocaine.</a:t>
            </a:r>
          </a:p>
          <a:p>
            <a:pPr>
              <a:buFont typeface="Wingdings" pitchFamily="2" charset="2"/>
              <a:buChar char="ü"/>
            </a:pPr>
            <a:r>
              <a:rPr lang="en-US" sz="3200" dirty="0">
                <a:solidFill>
                  <a:srgbClr val="7030A0"/>
                </a:solidFill>
                <a:latin typeface="Times New Roman" pitchFamily="18" charset="0"/>
                <a:cs typeface="Times New Roman" pitchFamily="18" charset="0"/>
              </a:rPr>
              <a:t>Concurrent use of antacids can decrease absorption of histamine2 -receptor antagonists.</a:t>
            </a:r>
          </a:p>
        </p:txBody>
      </p:sp>
    </p:spTree>
    <p:extLst>
      <p:ext uri="{BB962C8B-B14F-4D97-AF65-F5344CB8AC3E}">
        <p14:creationId xmlns:p14="http://schemas.microsoft.com/office/powerpoint/2010/main" val="38926443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77FCB-2AC3-4162-9C25-752620407E95}"/>
              </a:ext>
            </a:extLst>
          </p:cNvPr>
          <p:cNvSpPr>
            <a:spLocks noGrp="1"/>
          </p:cNvSpPr>
          <p:nvPr>
            <p:ph type="title"/>
          </p:nvPr>
        </p:nvSpPr>
        <p:spPr>
          <a:xfrm>
            <a:off x="142875" y="1"/>
            <a:ext cx="11210925" cy="871537"/>
          </a:xfrm>
        </p:spPr>
        <p:txBody>
          <a:bodyPr>
            <a:normAutofit/>
          </a:bodyPr>
          <a:lstStyle/>
          <a:p>
            <a:r>
              <a:rPr lang="en-US" sz="4800" b="1" dirty="0">
                <a:solidFill>
                  <a:srgbClr val="FF0000"/>
                </a:solidFill>
                <a:latin typeface="Times New Roman" pitchFamily="18" charset="0"/>
                <a:ea typeface="+mn-ea"/>
                <a:cs typeface="Times New Roman" pitchFamily="18" charset="0"/>
              </a:rPr>
              <a:t>Proton Pump Inhibitor</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B720EF2-14C3-448D-B682-2FF6C576AECE}"/>
              </a:ext>
            </a:extLst>
          </p:cNvPr>
          <p:cNvSpPr>
            <a:spLocks noGrp="1"/>
          </p:cNvSpPr>
          <p:nvPr>
            <p:ph idx="1"/>
          </p:nvPr>
        </p:nvSpPr>
        <p:spPr>
          <a:xfrm>
            <a:off x="185738" y="1085850"/>
            <a:ext cx="11872912" cy="565785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omeprazole (Prilosec) </a:t>
            </a:r>
          </a:p>
          <a:p>
            <a:pPr>
              <a:buFont typeface="Wingdings" pitchFamily="2" charset="2"/>
              <a:buChar char="v"/>
            </a:pPr>
            <a:r>
              <a:rPr lang="en-US" sz="3200" dirty="0">
                <a:solidFill>
                  <a:srgbClr val="7030A0"/>
                </a:solidFill>
                <a:latin typeface="Times New Roman" pitchFamily="18" charset="0"/>
                <a:cs typeface="Times New Roman" pitchFamily="18" charset="0"/>
              </a:rPr>
              <a:t>Pantoprazole (Protonix) </a:t>
            </a:r>
          </a:p>
          <a:p>
            <a:pPr>
              <a:buFont typeface="Wingdings" pitchFamily="2" charset="2"/>
              <a:buChar char="v"/>
            </a:pPr>
            <a:r>
              <a:rPr lang="en-US" sz="3200" dirty="0">
                <a:solidFill>
                  <a:srgbClr val="7030A0"/>
                </a:solidFill>
                <a:latin typeface="Times New Roman" pitchFamily="18" charset="0"/>
                <a:cs typeface="Times New Roman" pitchFamily="18" charset="0"/>
              </a:rPr>
              <a:t> Lansoprazole (</a:t>
            </a:r>
            <a:r>
              <a:rPr lang="en-US" sz="3200" dirty="0" err="1">
                <a:solidFill>
                  <a:srgbClr val="7030A0"/>
                </a:solidFill>
                <a:latin typeface="Times New Roman" pitchFamily="18" charset="0"/>
                <a:cs typeface="Times New Roman" pitchFamily="18" charset="0"/>
              </a:rPr>
              <a:t>Prevacid</a:t>
            </a:r>
            <a:r>
              <a:rPr lang="en-US" sz="3200" dirty="0">
                <a:solidFill>
                  <a:srgbClr val="7030A0"/>
                </a:solidFill>
                <a:latin typeface="Times New Roman" pitchFamily="18" charset="0"/>
                <a:cs typeface="Times New Roman" pitchFamily="18" charset="0"/>
              </a:rPr>
              <a:t>) </a:t>
            </a:r>
          </a:p>
          <a:p>
            <a:pPr>
              <a:buFont typeface="Wingdings" pitchFamily="2" charset="2"/>
              <a:buChar char="v"/>
            </a:pPr>
            <a:r>
              <a:rPr lang="en-US" sz="3200" dirty="0">
                <a:solidFill>
                  <a:srgbClr val="7030A0"/>
                </a:solidFill>
                <a:latin typeface="Times New Roman" pitchFamily="18" charset="0"/>
                <a:cs typeface="Times New Roman" pitchFamily="18" charset="0"/>
              </a:rPr>
              <a:t>Rabeprazole sodium (</a:t>
            </a:r>
            <a:r>
              <a:rPr lang="en-US" sz="3200" dirty="0" err="1">
                <a:solidFill>
                  <a:srgbClr val="7030A0"/>
                </a:solidFill>
                <a:latin typeface="Times New Roman" pitchFamily="18" charset="0"/>
                <a:cs typeface="Times New Roman" pitchFamily="18" charset="0"/>
              </a:rPr>
              <a:t>AcipHex</a:t>
            </a:r>
            <a:r>
              <a:rPr lang="en-US" sz="3200" dirty="0">
                <a:solidFill>
                  <a:srgbClr val="7030A0"/>
                </a:solidFill>
                <a:latin typeface="Times New Roman" pitchFamily="18" charset="0"/>
                <a:cs typeface="Times New Roman" pitchFamily="18" charset="0"/>
              </a:rPr>
              <a:t>) </a:t>
            </a:r>
          </a:p>
          <a:p>
            <a:pPr>
              <a:buFont typeface="Wingdings" pitchFamily="2" charset="2"/>
              <a:buChar char="v"/>
            </a:pPr>
            <a:r>
              <a:rPr lang="en-US" sz="3200" dirty="0">
                <a:solidFill>
                  <a:srgbClr val="7030A0"/>
                </a:solidFill>
                <a:latin typeface="Times New Roman" pitchFamily="18" charset="0"/>
                <a:cs typeface="Times New Roman" pitchFamily="18" charset="0"/>
              </a:rPr>
              <a:t> Esomeprazole (Nexium)</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Expected </a:t>
            </a:r>
            <a:r>
              <a:rPr lang="en-US" sz="3200" b="1" dirty="0">
                <a:solidFill>
                  <a:srgbClr val="00B050"/>
                </a:solidFill>
                <a:latin typeface="Times New Roman" pitchFamily="18" charset="0"/>
                <a:cs typeface="Times New Roman" pitchFamily="18" charset="0"/>
              </a:rPr>
              <a:t>Pharmacological Action </a:t>
            </a:r>
          </a:p>
          <a:p>
            <a:pPr>
              <a:buFont typeface="Wingdings" pitchFamily="2" charset="2"/>
              <a:buChar char="v"/>
            </a:pPr>
            <a:r>
              <a:rPr lang="en-US" sz="3200" dirty="0">
                <a:solidFill>
                  <a:srgbClr val="7030A0"/>
                </a:solidFill>
                <a:latin typeface="Times New Roman" pitchFamily="18" charset="0"/>
                <a:cs typeface="Times New Roman" pitchFamily="18" charset="0"/>
              </a:rPr>
              <a:t> Proton pump inhibitors reduce gastric acid secretion by irreversibly inhibiting the enzyme that produces gastric acid. </a:t>
            </a:r>
          </a:p>
          <a:p>
            <a:pPr>
              <a:buFont typeface="Wingdings" pitchFamily="2" charset="2"/>
              <a:buChar char="v"/>
            </a:pPr>
            <a:r>
              <a:rPr lang="en-US" sz="3200" dirty="0">
                <a:solidFill>
                  <a:srgbClr val="7030A0"/>
                </a:solidFill>
                <a:latin typeface="Times New Roman" pitchFamily="18" charset="0"/>
                <a:cs typeface="Times New Roman" pitchFamily="18" charset="0"/>
              </a:rPr>
              <a:t>Proton pump inhibitors reduce basal and stimulated acid production.</a:t>
            </a:r>
          </a:p>
        </p:txBody>
      </p:sp>
    </p:spTree>
    <p:extLst>
      <p:ext uri="{BB962C8B-B14F-4D97-AF65-F5344CB8AC3E}">
        <p14:creationId xmlns:p14="http://schemas.microsoft.com/office/powerpoint/2010/main" val="27972434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A51674B-9C17-4FA0-A9FD-5BBF9D60BC2C}"/>
              </a:ext>
            </a:extLst>
          </p:cNvPr>
          <p:cNvSpPr>
            <a:spLocks noGrp="1"/>
          </p:cNvSpPr>
          <p:nvPr>
            <p:ph idx="1"/>
          </p:nvPr>
        </p:nvSpPr>
        <p:spPr>
          <a:xfrm>
            <a:off x="185738" y="114300"/>
            <a:ext cx="11830050" cy="6600825"/>
          </a:xfrm>
        </p:spPr>
        <p:txBody>
          <a:bodyPr>
            <a:normAutofit/>
          </a:bodyPr>
          <a:lstStyle/>
          <a:p>
            <a:pPr marL="0" indent="0">
              <a:buNone/>
            </a:pPr>
            <a:r>
              <a:rPr lang="en-US" dirty="0"/>
              <a:t> </a:t>
            </a:r>
            <a:r>
              <a:rPr lang="en-US" dirty="0" smtClean="0"/>
              <a:t>			</a:t>
            </a:r>
            <a:r>
              <a:rPr lang="en-US" sz="4000" b="1" dirty="0" smtClean="0">
                <a:solidFill>
                  <a:srgbClr val="FF0000"/>
                </a:solidFill>
                <a:latin typeface="Times New Roman" pitchFamily="18" charset="0"/>
                <a:cs typeface="Times New Roman" pitchFamily="18" charset="0"/>
              </a:rPr>
              <a:t>Therapeutic </a:t>
            </a:r>
            <a:r>
              <a:rPr lang="en-US" sz="4000" b="1" dirty="0">
                <a:solidFill>
                  <a:srgbClr val="FF0000"/>
                </a:solidFill>
                <a:latin typeface="Times New Roman" pitchFamily="18" charset="0"/>
                <a:cs typeface="Times New Roman" pitchFamily="18" charset="0"/>
              </a:rPr>
              <a:t>uses </a:t>
            </a:r>
          </a:p>
          <a:p>
            <a:endParaRPr lang="en-US" dirty="0" smtClean="0"/>
          </a:p>
          <a:p>
            <a:pPr>
              <a:buFont typeface="Wingdings" pitchFamily="2" charset="2"/>
              <a:buChar char="v"/>
            </a:pPr>
            <a:r>
              <a:rPr lang="en-US" sz="3200" dirty="0">
                <a:solidFill>
                  <a:srgbClr val="7030A0"/>
                </a:solidFill>
                <a:latin typeface="Times New Roman" pitchFamily="18" charset="0"/>
                <a:cs typeface="Times New Roman" pitchFamily="18" charset="0"/>
              </a:rPr>
              <a:t>G</a:t>
            </a:r>
            <a:r>
              <a:rPr lang="en-US" sz="3200" dirty="0" smtClean="0">
                <a:solidFill>
                  <a:srgbClr val="7030A0"/>
                </a:solidFill>
                <a:latin typeface="Times New Roman" pitchFamily="18" charset="0"/>
                <a:cs typeface="Times New Roman" pitchFamily="18" charset="0"/>
              </a:rPr>
              <a:t>astric </a:t>
            </a:r>
            <a:r>
              <a:rPr lang="en-US" sz="3200" dirty="0">
                <a:solidFill>
                  <a:srgbClr val="7030A0"/>
                </a:solidFill>
                <a:latin typeface="Times New Roman" pitchFamily="18" charset="0"/>
                <a:cs typeface="Times New Roman" pitchFamily="18" charset="0"/>
              </a:rPr>
              <a:t>and peptic ulcers,</a:t>
            </a:r>
          </a:p>
          <a:p>
            <a:pPr>
              <a:buFont typeface="Wingdings" pitchFamily="2" charset="2"/>
              <a:buChar char="v"/>
            </a:pPr>
            <a:r>
              <a:rPr lang="en-US" sz="3200" dirty="0">
                <a:solidFill>
                  <a:srgbClr val="7030A0"/>
                </a:solidFill>
                <a:latin typeface="Times New Roman" pitchFamily="18" charset="0"/>
                <a:cs typeface="Times New Roman" pitchFamily="18" charset="0"/>
              </a:rPr>
              <a:t>GERD, </a:t>
            </a:r>
          </a:p>
          <a:p>
            <a:pPr>
              <a:buFont typeface="Wingdings" pitchFamily="2" charset="2"/>
              <a:buChar char="v"/>
            </a:pPr>
            <a:r>
              <a:rPr lang="en-US" sz="3200" dirty="0" smtClean="0">
                <a:solidFill>
                  <a:srgbClr val="7030A0"/>
                </a:solidFill>
                <a:latin typeface="Times New Roman" pitchFamily="18" charset="0"/>
                <a:cs typeface="Times New Roman" pitchFamily="18" charset="0"/>
              </a:rPr>
              <a:t>h\</a:t>
            </a:r>
            <a:r>
              <a:rPr lang="en-US" sz="3200" dirty="0" err="1" smtClean="0">
                <a:solidFill>
                  <a:srgbClr val="7030A0"/>
                </a:solidFill>
                <a:latin typeface="Times New Roman" pitchFamily="18" charset="0"/>
                <a:cs typeface="Times New Roman" pitchFamily="18" charset="0"/>
              </a:rPr>
              <a:t>Hypersecretory</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conditions such as Zollinger-Ellison syndrome.</a:t>
            </a:r>
          </a:p>
          <a:p>
            <a:pPr marL="0" indent="0">
              <a:buNone/>
            </a:pPr>
            <a:r>
              <a:rPr lang="en-US" b="1" dirty="0"/>
              <a:t> </a:t>
            </a:r>
            <a:r>
              <a:rPr lang="en-US" b="1" dirty="0" smtClean="0"/>
              <a:t>		</a:t>
            </a:r>
            <a:r>
              <a:rPr lang="en-US" sz="3200" b="1" dirty="0" smtClean="0">
                <a:solidFill>
                  <a:srgbClr val="00B050"/>
                </a:solidFill>
                <a:latin typeface="Times New Roman" pitchFamily="18" charset="0"/>
                <a:cs typeface="Times New Roman" pitchFamily="18" charset="0"/>
              </a:rPr>
              <a:t>Complications</a:t>
            </a:r>
            <a:r>
              <a:rPr lang="en-US" b="1" dirty="0" smtClean="0"/>
              <a:t> </a:t>
            </a:r>
            <a:endParaRPr lang="en-US" dirty="0"/>
          </a:p>
          <a:p>
            <a:pPr>
              <a:buFont typeface="Wingdings" pitchFamily="2" charset="2"/>
              <a:buChar char="q"/>
            </a:pPr>
            <a:r>
              <a:rPr lang="en-US" sz="3200" dirty="0">
                <a:solidFill>
                  <a:srgbClr val="7030A0"/>
                </a:solidFill>
                <a:latin typeface="Times New Roman" pitchFamily="18" charset="0"/>
                <a:cs typeface="Times New Roman" pitchFamily="18" charset="0"/>
              </a:rPr>
              <a:t>Insignificant side effects and adverse effects with short-term treatment </a:t>
            </a:r>
          </a:p>
          <a:p>
            <a:pPr>
              <a:buFont typeface="Wingdings" pitchFamily="2" charset="2"/>
              <a:buChar char="q"/>
            </a:pPr>
            <a:r>
              <a:rPr lang="en-US" sz="3200" dirty="0">
                <a:solidFill>
                  <a:srgbClr val="7030A0"/>
                </a:solidFill>
                <a:latin typeface="Times New Roman" pitchFamily="18" charset="0"/>
                <a:cs typeface="Times New Roman" pitchFamily="18" charset="0"/>
              </a:rPr>
              <a:t> Low incidence of headache, diarrhea, and nausea/vomiting</a:t>
            </a:r>
          </a:p>
        </p:txBody>
      </p:sp>
    </p:spTree>
    <p:extLst>
      <p:ext uri="{BB962C8B-B14F-4D97-AF65-F5344CB8AC3E}">
        <p14:creationId xmlns:p14="http://schemas.microsoft.com/office/powerpoint/2010/main" val="3275721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29224C3-24CB-43C4-BCEB-B280DB578869}"/>
              </a:ext>
            </a:extLst>
          </p:cNvPr>
          <p:cNvSpPr>
            <a:spLocks noGrp="1"/>
          </p:cNvSpPr>
          <p:nvPr>
            <p:ph idx="1"/>
          </p:nvPr>
        </p:nvSpPr>
        <p:spPr>
          <a:xfrm>
            <a:off x="114300" y="100013"/>
            <a:ext cx="11958638" cy="6615112"/>
          </a:xfrm>
        </p:spPr>
        <p:txBody>
          <a:bodyPr>
            <a:normAutofit/>
          </a:bodyPr>
          <a:lstStyle/>
          <a:p>
            <a:pPr marL="0" lvl="0" indent="0">
              <a:buNone/>
            </a:pPr>
            <a:r>
              <a:rPr lang="en-US" b="1" dirty="0" smtClean="0">
                <a:solidFill>
                  <a:prstClr val="black"/>
                </a:solidFill>
              </a:rPr>
              <a:t>		</a:t>
            </a:r>
          </a:p>
          <a:p>
            <a:pPr marL="0" lv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Contraindications/Precautions </a:t>
            </a:r>
            <a:endParaRPr lang="en-US" sz="3600" b="1" dirty="0">
              <a:solidFill>
                <a:srgbClr val="FF0000"/>
              </a:solidFill>
              <a:latin typeface="Times New Roman" pitchFamily="18" charset="0"/>
              <a:cs typeface="Times New Roman" pitchFamily="18" charset="0"/>
            </a:endParaRPr>
          </a:p>
          <a:p>
            <a:pPr lvl="0">
              <a:buFont typeface="Wingdings" pitchFamily="2" charset="2"/>
              <a:buChar char="v"/>
            </a:pPr>
            <a:r>
              <a:rPr lang="en-US" sz="3200" dirty="0">
                <a:solidFill>
                  <a:srgbClr val="7030A0"/>
                </a:solidFill>
                <a:latin typeface="Times New Roman" pitchFamily="18" charset="0"/>
                <a:cs typeface="Times New Roman" pitchFamily="18" charset="0"/>
              </a:rPr>
              <a:t> These medications are Pregnancy Risk Category C. </a:t>
            </a:r>
          </a:p>
          <a:p>
            <a:pPr lvl="0">
              <a:buFont typeface="Wingdings" pitchFamily="2" charset="2"/>
              <a:buChar char="v"/>
            </a:pPr>
            <a:r>
              <a:rPr lang="en-US" sz="3200" dirty="0">
                <a:solidFill>
                  <a:srgbClr val="7030A0"/>
                </a:solidFill>
                <a:latin typeface="Times New Roman" pitchFamily="18" charset="0"/>
                <a:cs typeface="Times New Roman" pitchFamily="18" charset="0"/>
              </a:rPr>
              <a:t> Use cautiously with children and women who are breastfeeding. </a:t>
            </a:r>
          </a:p>
          <a:p>
            <a:pPr lvl="0">
              <a:buFont typeface="Wingdings" pitchFamily="2" charset="2"/>
              <a:buChar char="v"/>
            </a:pPr>
            <a:r>
              <a:rPr lang="en-US" sz="3200" dirty="0">
                <a:solidFill>
                  <a:srgbClr val="7030A0"/>
                </a:solidFill>
                <a:latin typeface="Times New Roman" pitchFamily="18" charset="0"/>
                <a:cs typeface="Times New Roman" pitchFamily="18" charset="0"/>
              </a:rPr>
              <a:t>Contraindicated for clients hypersensitive to medication </a:t>
            </a:r>
          </a:p>
          <a:p>
            <a:pPr lvl="0">
              <a:buFont typeface="Wingdings" pitchFamily="2" charset="2"/>
              <a:buChar char="v"/>
            </a:pPr>
            <a:r>
              <a:rPr lang="en-US" sz="3200" dirty="0">
                <a:solidFill>
                  <a:srgbClr val="7030A0"/>
                </a:solidFill>
                <a:latin typeface="Times New Roman" pitchFamily="18" charset="0"/>
                <a:cs typeface="Times New Roman" pitchFamily="18" charset="0"/>
              </a:rPr>
              <a:t> These medications increase the risk for pneumonia. Omeprazole decreases gastric acid pH, which promotes bacterial colonization of the stomach and the respiratory tract. Use cautiously in clients at high risk for pneumonia, such as clients with COPD. </a:t>
            </a:r>
          </a:p>
          <a:p>
            <a:pPr lvl="0">
              <a:buFont typeface="Wingdings" pitchFamily="2" charset="2"/>
              <a:buChar char="v"/>
            </a:pPr>
            <a:r>
              <a:rPr lang="en-US" sz="3200" dirty="0">
                <a:solidFill>
                  <a:srgbClr val="7030A0"/>
                </a:solidFill>
                <a:latin typeface="Times New Roman" pitchFamily="18" charset="0"/>
                <a:cs typeface="Times New Roman" pitchFamily="18" charset="0"/>
              </a:rPr>
              <a:t> Long-term use of proton pump inhibitors increases the risk of gastric cancer and osteoporosis.</a:t>
            </a:r>
          </a:p>
          <a:p>
            <a:endParaRPr lang="en-US" dirty="0"/>
          </a:p>
        </p:txBody>
      </p:sp>
    </p:spTree>
    <p:extLst>
      <p:ext uri="{BB962C8B-B14F-4D97-AF65-F5344CB8AC3E}">
        <p14:creationId xmlns:p14="http://schemas.microsoft.com/office/powerpoint/2010/main" val="30013163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4FBFF-7A1C-49DD-A562-DE39CBB73D51}"/>
              </a:ext>
            </a:extLst>
          </p:cNvPr>
          <p:cNvSpPr>
            <a:spLocks noGrp="1"/>
          </p:cNvSpPr>
          <p:nvPr>
            <p:ph type="title"/>
          </p:nvPr>
        </p:nvSpPr>
        <p:spPr>
          <a:xfrm>
            <a:off x="185738" y="157163"/>
            <a:ext cx="11168062" cy="1533525"/>
          </a:xfrm>
        </p:spPr>
        <p:txBody>
          <a:bodyPr/>
          <a:lstStyle/>
          <a:p>
            <a:r>
              <a:rPr lang="en-US" b="1" dirty="0" smtClean="0">
                <a:solidFill>
                  <a:srgbClr val="FF0000"/>
                </a:solidFill>
                <a:latin typeface="Times New Roman" pitchFamily="18" charset="0"/>
                <a:cs typeface="Times New Roman" pitchFamily="18" charset="0"/>
              </a:rPr>
              <a:t>Continuation…..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93FC5AA-6904-4BA3-BA3F-5F9BD71534EC}"/>
              </a:ext>
            </a:extLst>
          </p:cNvPr>
          <p:cNvSpPr>
            <a:spLocks noGrp="1"/>
          </p:cNvSpPr>
          <p:nvPr>
            <p:ph idx="1"/>
          </p:nvPr>
        </p:nvSpPr>
        <p:spPr>
          <a:xfrm>
            <a:off x="128589" y="1543050"/>
            <a:ext cx="11915774" cy="5200650"/>
          </a:xfrm>
        </p:spPr>
        <p:txBody>
          <a:bodyPr>
            <a:normAutofit/>
          </a:bodyPr>
          <a:lstStyle/>
          <a:p>
            <a:pPr marL="0" indent="0">
              <a:buNone/>
            </a:pPr>
            <a:r>
              <a:rPr lang="en-US" sz="4400" b="1" dirty="0">
                <a:solidFill>
                  <a:srgbClr val="7030A0"/>
                </a:solidFill>
                <a:latin typeface="Times New Roman" pitchFamily="18" charset="0"/>
                <a:cs typeface="Times New Roman" pitchFamily="18" charset="0"/>
              </a:rPr>
              <a:t>Synergism</a:t>
            </a:r>
          </a:p>
          <a:p>
            <a:pPr marL="0" indent="0">
              <a:buNone/>
            </a:pPr>
            <a:r>
              <a:rPr lang="en-US" sz="3200" dirty="0">
                <a:solidFill>
                  <a:srgbClr val="7030A0"/>
                </a:solidFill>
                <a:latin typeface="Times New Roman" pitchFamily="18" charset="0"/>
                <a:cs typeface="Times New Roman" pitchFamily="18" charset="0"/>
              </a:rPr>
              <a:t>This can either be</a:t>
            </a:r>
          </a:p>
          <a:p>
            <a:pPr marL="0" indent="0">
              <a:buNone/>
            </a:pPr>
            <a:r>
              <a:rPr lang="en-US" sz="3200" b="1" dirty="0">
                <a:solidFill>
                  <a:srgbClr val="7030A0"/>
                </a:solidFill>
                <a:latin typeface="Times New Roman" pitchFamily="18" charset="0"/>
                <a:cs typeface="Times New Roman" pitchFamily="18" charset="0"/>
              </a:rPr>
              <a:t> summation- </a:t>
            </a:r>
            <a:r>
              <a:rPr lang="en-US" sz="3200" dirty="0">
                <a:solidFill>
                  <a:srgbClr val="7030A0"/>
                </a:solidFill>
                <a:latin typeface="Times New Roman" pitchFamily="18" charset="0"/>
                <a:cs typeface="Times New Roman" pitchFamily="18" charset="0"/>
              </a:rPr>
              <a:t>this occurs when the effect of two drugs having the same action are additive e.g. beta blockers plus thiazide diuretics have an additive anti hypertensive effects.</a:t>
            </a:r>
          </a:p>
          <a:p>
            <a:pPr marL="0" indent="0">
              <a:buNone/>
            </a:pPr>
            <a:r>
              <a:rPr lang="en-US" sz="3200" b="1" dirty="0">
                <a:solidFill>
                  <a:srgbClr val="7030A0"/>
                </a:solidFill>
                <a:latin typeface="Times New Roman" pitchFamily="18" charset="0"/>
                <a:cs typeface="Times New Roman" pitchFamily="18" charset="0"/>
              </a:rPr>
              <a:t>Potentiating- </a:t>
            </a:r>
            <a:r>
              <a:rPr lang="en-US" sz="3200" dirty="0">
                <a:solidFill>
                  <a:srgbClr val="7030A0"/>
                </a:solidFill>
                <a:latin typeface="Times New Roman" pitchFamily="18" charset="0"/>
                <a:cs typeface="Times New Roman" pitchFamily="18" charset="0"/>
              </a:rPr>
              <a:t>this means to make more powerful, occurs when the action of one drug increases the action of another. e.g trimethoprim plus sulfamethoxazole.</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771767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B504A3-9B01-4D7E-BA14-7CDD8CE7D6B3}"/>
              </a:ext>
            </a:extLst>
          </p:cNvPr>
          <p:cNvSpPr>
            <a:spLocks noGrp="1"/>
          </p:cNvSpPr>
          <p:nvPr>
            <p:ph idx="1"/>
          </p:nvPr>
        </p:nvSpPr>
        <p:spPr>
          <a:xfrm>
            <a:off x="128588" y="100013"/>
            <a:ext cx="11944350" cy="6757987"/>
          </a:xfrm>
        </p:spPr>
        <p:txBody>
          <a:bodyPr>
            <a:normAutofit/>
          </a:bodyPr>
          <a:lstStyle/>
          <a:p>
            <a:pPr marL="0" indent="0">
              <a:buNone/>
            </a:pPr>
            <a:r>
              <a:rPr lang="en-US" b="1" dirty="0" smtClean="0"/>
              <a:t>		</a:t>
            </a:r>
            <a:r>
              <a:rPr lang="en-US" sz="3200" b="1" dirty="0" smtClean="0">
                <a:solidFill>
                  <a:srgbClr val="FF0000"/>
                </a:solidFill>
                <a:latin typeface="Times New Roman" pitchFamily="18" charset="0"/>
                <a:cs typeface="Times New Roman" pitchFamily="18" charset="0"/>
              </a:rPr>
              <a:t>Drug </a:t>
            </a:r>
            <a:r>
              <a:rPr lang="en-US" sz="3200" b="1" dirty="0">
                <a:solidFill>
                  <a:srgbClr val="FF0000"/>
                </a:solidFill>
                <a:latin typeface="Times New Roman" pitchFamily="18" charset="0"/>
                <a:cs typeface="Times New Roman" pitchFamily="18" charset="0"/>
              </a:rPr>
              <a:t>Interactions </a:t>
            </a:r>
            <a:endParaRPr lang="en-US" b="1" dirty="0">
              <a:solidFill>
                <a:srgbClr val="FF0000"/>
              </a:solidFill>
              <a:latin typeface="Times New Roman" pitchFamily="18" charset="0"/>
              <a:cs typeface="Times New Roman" pitchFamily="18" charset="0"/>
            </a:endParaRPr>
          </a:p>
          <a:p>
            <a:pPr>
              <a:buFont typeface="Wingdings" pitchFamily="2" charset="2"/>
              <a:buChar char="v"/>
            </a:pPr>
            <a:r>
              <a:rPr lang="en-US" dirty="0">
                <a:solidFill>
                  <a:srgbClr val="7030A0"/>
                </a:solidFill>
                <a:latin typeface="Times New Roman" pitchFamily="18" charset="0"/>
                <a:cs typeface="Times New Roman" pitchFamily="18" charset="0"/>
              </a:rPr>
              <a:t>Digoxin (Lanoxin) levels may be increased when used concurrently with omeprazole. </a:t>
            </a:r>
          </a:p>
          <a:p>
            <a:pPr>
              <a:buFont typeface="Wingdings" pitchFamily="2" charset="2"/>
              <a:buChar char="v"/>
            </a:pPr>
            <a:r>
              <a:rPr lang="en-US" dirty="0">
                <a:solidFill>
                  <a:srgbClr val="7030A0"/>
                </a:solidFill>
                <a:latin typeface="Times New Roman" pitchFamily="18" charset="0"/>
                <a:cs typeface="Times New Roman" pitchFamily="18" charset="0"/>
              </a:rPr>
              <a:t> Monitor digoxin levels carefully if prescribed concurrently. </a:t>
            </a:r>
          </a:p>
          <a:p>
            <a:pPr>
              <a:buFont typeface="Wingdings" pitchFamily="2" charset="2"/>
              <a:buChar char="v"/>
            </a:pPr>
            <a:r>
              <a:rPr lang="en-US" dirty="0">
                <a:solidFill>
                  <a:srgbClr val="7030A0"/>
                </a:solidFill>
                <a:latin typeface="Times New Roman" pitchFamily="18" charset="0"/>
                <a:cs typeface="Times New Roman" pitchFamily="18" charset="0"/>
              </a:rPr>
              <a:t>Absorption of ketoconazole (formerly Nizoral), itraconazole (Sporanox), and atazanavir (Reyataz) is extremely decreased when taken concurrently with proton pump inhibitors.</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Precautions During  </a:t>
            </a:r>
            <a:r>
              <a:rPr lang="en-US" b="1" dirty="0">
                <a:solidFill>
                  <a:srgbClr val="FF0000"/>
                </a:solidFill>
                <a:latin typeface="Times New Roman" pitchFamily="18" charset="0"/>
                <a:cs typeface="Times New Roman" pitchFamily="18" charset="0"/>
              </a:rPr>
              <a:t>Administration </a:t>
            </a:r>
          </a:p>
          <a:p>
            <a:pPr>
              <a:buFont typeface="Wingdings" pitchFamily="2" charset="2"/>
              <a:buChar char="v"/>
            </a:pPr>
            <a:r>
              <a:rPr lang="en-US" dirty="0">
                <a:solidFill>
                  <a:srgbClr val="7030A0"/>
                </a:solidFill>
                <a:latin typeface="Times New Roman" pitchFamily="18" charset="0"/>
                <a:cs typeface="Times New Roman" pitchFamily="18" charset="0"/>
              </a:rPr>
              <a:t> Do not crush, chew, or break sustained-release capsules. </a:t>
            </a:r>
          </a:p>
          <a:p>
            <a:pPr>
              <a:buFont typeface="Wingdings" pitchFamily="2" charset="2"/>
              <a:buChar char="v"/>
            </a:pPr>
            <a:r>
              <a:rPr lang="en-US" dirty="0">
                <a:solidFill>
                  <a:srgbClr val="7030A0"/>
                </a:solidFill>
                <a:latin typeface="Times New Roman" pitchFamily="18" charset="0"/>
                <a:cs typeface="Times New Roman" pitchFamily="18" charset="0"/>
              </a:rPr>
              <a:t> Clients may sprinkle the contents of the capsule over food to facilitate swallowing. </a:t>
            </a:r>
          </a:p>
          <a:p>
            <a:pPr>
              <a:buFont typeface="Wingdings" pitchFamily="2" charset="2"/>
              <a:buChar char="v"/>
            </a:pPr>
            <a:r>
              <a:rPr lang="en-US" dirty="0">
                <a:solidFill>
                  <a:srgbClr val="7030A0"/>
                </a:solidFill>
                <a:latin typeface="Times New Roman" pitchFamily="18" charset="0"/>
                <a:cs typeface="Times New Roman" pitchFamily="18" charset="0"/>
              </a:rPr>
              <a:t> Clients should take omeprazole once a day prior to eating in the morning. </a:t>
            </a:r>
          </a:p>
          <a:p>
            <a:pPr>
              <a:buFont typeface="Wingdings" pitchFamily="2" charset="2"/>
              <a:buChar char="v"/>
            </a:pPr>
            <a:r>
              <a:rPr lang="en-US" dirty="0">
                <a:solidFill>
                  <a:srgbClr val="7030A0"/>
                </a:solidFill>
                <a:latin typeface="Times New Roman" pitchFamily="18" charset="0"/>
                <a:cs typeface="Times New Roman" pitchFamily="18" charset="0"/>
              </a:rPr>
              <a:t> Encourage clients to avoid alcohol and irritating medications such as NSAIDs. </a:t>
            </a:r>
          </a:p>
          <a:p>
            <a:pPr marL="0" indent="0">
              <a:buNone/>
            </a:pPr>
            <a:endParaRPr lang="en-US" dirty="0"/>
          </a:p>
          <a:p>
            <a:endParaRPr lang="en-US" dirty="0"/>
          </a:p>
        </p:txBody>
      </p:sp>
    </p:spTree>
    <p:extLst>
      <p:ext uri="{BB962C8B-B14F-4D97-AF65-F5344CB8AC3E}">
        <p14:creationId xmlns:p14="http://schemas.microsoft.com/office/powerpoint/2010/main" val="17304563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0"/>
            <a:ext cx="11182350" cy="1128713"/>
          </a:xfrm>
        </p:spPr>
        <p:txBody>
          <a:bodyPr/>
          <a:lstStyle/>
          <a:p>
            <a:r>
              <a:rPr lang="en-US" b="1" dirty="0">
                <a:solidFill>
                  <a:srgbClr val="FF0000"/>
                </a:solidFill>
                <a:latin typeface="Times New Roman" pitchFamily="18" charset="0"/>
                <a:cs typeface="Times New Roman" pitchFamily="18" charset="0"/>
              </a:rPr>
              <a:t>Precautions During  </a:t>
            </a:r>
            <a:r>
              <a:rPr lang="en-US" b="1" dirty="0" smtClean="0">
                <a:solidFill>
                  <a:srgbClr val="FF0000"/>
                </a:solidFill>
                <a:latin typeface="Times New Roman" pitchFamily="18" charset="0"/>
                <a:cs typeface="Times New Roman" pitchFamily="18" charset="0"/>
              </a:rPr>
              <a:t>Administration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1" y="1085850"/>
            <a:ext cx="12030075" cy="5572125"/>
          </a:xfrm>
        </p:spPr>
        <p:txBody>
          <a:bodyPr/>
          <a:lstStyle/>
          <a:p>
            <a:pPr>
              <a:buFont typeface="Wingdings" pitchFamily="2" charset="2"/>
              <a:buChar char="v"/>
            </a:pPr>
            <a:r>
              <a:rPr lang="en-US" sz="3200" dirty="0">
                <a:solidFill>
                  <a:srgbClr val="7030A0"/>
                </a:solidFill>
                <a:latin typeface="Times New Roman" pitchFamily="18" charset="0"/>
                <a:cs typeface="Times New Roman" pitchFamily="18" charset="0"/>
              </a:rPr>
              <a:t>Active ulcers should be treated for 4 to 6 weeks. </a:t>
            </a:r>
          </a:p>
          <a:p>
            <a:pPr>
              <a:buFont typeface="Wingdings" pitchFamily="2" charset="2"/>
              <a:buChar char="v"/>
            </a:pPr>
            <a:r>
              <a:rPr lang="en-US" sz="3200" dirty="0">
                <a:solidFill>
                  <a:srgbClr val="7030A0"/>
                </a:solidFill>
                <a:latin typeface="Times New Roman" pitchFamily="18" charset="0"/>
                <a:cs typeface="Times New Roman" pitchFamily="18" charset="0"/>
              </a:rPr>
              <a:t> </a:t>
            </a:r>
            <a:r>
              <a:rPr lang="en-US" sz="3200" i="1" dirty="0">
                <a:solidFill>
                  <a:srgbClr val="7030A0"/>
                </a:solidFill>
                <a:latin typeface="Times New Roman" pitchFamily="18" charset="0"/>
                <a:cs typeface="Times New Roman" pitchFamily="18" charset="0"/>
              </a:rPr>
              <a:t>Pantoprazole (</a:t>
            </a:r>
            <a:r>
              <a:rPr lang="en-US" sz="3200" i="1" dirty="0" err="1">
                <a:solidFill>
                  <a:srgbClr val="7030A0"/>
                </a:solidFill>
                <a:latin typeface="Times New Roman" pitchFamily="18" charset="0"/>
                <a:cs typeface="Times New Roman" pitchFamily="18" charset="0"/>
              </a:rPr>
              <a:t>Protonix</a:t>
            </a:r>
            <a:r>
              <a:rPr lang="en-US" sz="3200" i="1" dirty="0">
                <a:solidFill>
                  <a:srgbClr val="7030A0"/>
                </a:solidFill>
                <a:latin typeface="Times New Roman" pitchFamily="18" charset="0"/>
                <a:cs typeface="Times New Roman" pitchFamily="18" charset="0"/>
              </a:rPr>
              <a:t>)</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can be administered to clients intravenously. In addition to low incidence of headache and diarrhea, there may be irritation at the injection site leading to thrombophlebitis. Monitor the client’s IV site for signs of inflammation (redness, swelling, local pain) and change the IV site if indicated. </a:t>
            </a:r>
          </a:p>
          <a:p>
            <a:pPr>
              <a:buFont typeface="Wingdings" pitchFamily="2" charset="2"/>
              <a:buChar char="v"/>
            </a:pPr>
            <a:r>
              <a:rPr lang="en-US" sz="3200" dirty="0">
                <a:solidFill>
                  <a:srgbClr val="7030A0"/>
                </a:solidFill>
                <a:latin typeface="Times New Roman" pitchFamily="18" charset="0"/>
                <a:cs typeface="Times New Roman" pitchFamily="18" charset="0"/>
              </a:rPr>
              <a:t> Teach clients to notify the provider for any sign of obvious or occult GI bleeding such as coffee-ground emesis.</a:t>
            </a:r>
          </a:p>
          <a:p>
            <a:pPr>
              <a:buFont typeface="Wingdings" pitchFamily="2" charset="2"/>
              <a:buChar char="v"/>
            </a:pPr>
            <a:endParaRPr lang="en-US" dirty="0"/>
          </a:p>
        </p:txBody>
      </p:sp>
    </p:spTree>
    <p:extLst>
      <p:ext uri="{BB962C8B-B14F-4D97-AF65-F5344CB8AC3E}">
        <p14:creationId xmlns:p14="http://schemas.microsoft.com/office/powerpoint/2010/main" val="28751269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4D9B71F-2F1B-4EE1-894E-371D95100ED7}"/>
              </a:ext>
            </a:extLst>
          </p:cNvPr>
          <p:cNvSpPr>
            <a:spLocks noGrp="1"/>
          </p:cNvSpPr>
          <p:nvPr>
            <p:ph idx="1"/>
          </p:nvPr>
        </p:nvSpPr>
        <p:spPr>
          <a:xfrm>
            <a:off x="128588" y="128588"/>
            <a:ext cx="12063412" cy="6729412"/>
          </a:xfrm>
        </p:spPr>
        <p:txBody>
          <a:bodyPr>
            <a:normAutofit/>
          </a:bodyPr>
          <a:lstStyle/>
          <a:p>
            <a:pPr marL="0" indent="0">
              <a:buNone/>
            </a:pPr>
            <a:r>
              <a:rPr lang="en-US" sz="4000" b="1" dirty="0" smtClean="0">
                <a:solidFill>
                  <a:srgbClr val="FF0000"/>
                </a:solidFill>
                <a:latin typeface="Times New Roman" pitchFamily="18" charset="0"/>
                <a:cs typeface="Times New Roman" pitchFamily="18" charset="0"/>
              </a:rPr>
              <a:t>ANTICHOLINERGICS</a:t>
            </a:r>
            <a:endParaRPr lang="en-US" sz="4000" b="1" dirty="0">
              <a:solidFill>
                <a:srgbClr val="FF0000"/>
              </a:solidFill>
              <a:latin typeface="Times New Roman" pitchFamily="18" charset="0"/>
              <a:cs typeface="Times New Roman" pitchFamily="18" charset="0"/>
            </a:endParaRPr>
          </a:p>
          <a:p>
            <a:pPr marL="0" indent="0">
              <a:buNone/>
            </a:pPr>
            <a:endParaRPr lang="en-US" sz="3200" b="1" dirty="0" smtClean="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200" b="1" dirty="0" err="1" smtClean="0">
                <a:solidFill>
                  <a:srgbClr val="7030A0"/>
                </a:solidFill>
                <a:latin typeface="Times New Roman" pitchFamily="18" charset="0"/>
                <a:cs typeface="Times New Roman" pitchFamily="18" charset="0"/>
              </a:rPr>
              <a:t>Piperazine</a:t>
            </a:r>
            <a:r>
              <a:rPr lang="en-US" sz="3200" b="1"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t>
            </a:r>
            <a:r>
              <a:rPr lang="en-US" sz="3200" dirty="0">
                <a:solidFill>
                  <a:srgbClr val="7030A0"/>
                </a:solidFill>
                <a:latin typeface="Times New Roman" pitchFamily="18" charset="0"/>
                <a:cs typeface="Times New Roman" pitchFamily="18" charset="0"/>
              </a:rPr>
              <a:t> </a:t>
            </a:r>
          </a:p>
          <a:p>
            <a:pPr>
              <a:buFont typeface="Wingdings" pitchFamily="2" charset="2"/>
              <a:buChar char="q"/>
            </a:pPr>
            <a:r>
              <a:rPr lang="en-US" sz="3200" dirty="0">
                <a:solidFill>
                  <a:srgbClr val="7030A0"/>
                </a:solidFill>
                <a:latin typeface="Times New Roman" pitchFamily="18" charset="0"/>
                <a:cs typeface="Times New Roman" pitchFamily="18" charset="0"/>
              </a:rPr>
              <a:t>I</a:t>
            </a:r>
            <a:r>
              <a:rPr lang="en-US" sz="3200" dirty="0" smtClean="0">
                <a:solidFill>
                  <a:srgbClr val="7030A0"/>
                </a:solidFill>
                <a:latin typeface="Times New Roman" pitchFamily="18" charset="0"/>
                <a:cs typeface="Times New Roman" pitchFamily="18" charset="0"/>
              </a:rPr>
              <a:t>t </a:t>
            </a:r>
            <a:r>
              <a:rPr lang="en-US" sz="3200" dirty="0">
                <a:solidFill>
                  <a:srgbClr val="7030A0"/>
                </a:solidFill>
                <a:latin typeface="Times New Roman" pitchFamily="18" charset="0"/>
                <a:cs typeface="Times New Roman" pitchFamily="18" charset="0"/>
              </a:rPr>
              <a:t>is a selective M1 receptor blocker</a:t>
            </a:r>
          </a:p>
          <a:p>
            <a:pPr>
              <a:buFont typeface="Wingdings" pitchFamily="2" charset="2"/>
              <a:buChar char="q"/>
            </a:pPr>
            <a:r>
              <a:rPr lang="en-US" sz="3200" dirty="0">
                <a:solidFill>
                  <a:srgbClr val="7030A0"/>
                </a:solidFill>
                <a:latin typeface="Times New Roman" pitchFamily="18" charset="0"/>
                <a:cs typeface="Times New Roman" pitchFamily="18" charset="0"/>
              </a:rPr>
              <a:t>Produces less effects.</a:t>
            </a:r>
          </a:p>
          <a:p>
            <a:pPr>
              <a:buFont typeface="Wingdings" pitchFamily="2" charset="2"/>
              <a:buChar char="q"/>
            </a:pPr>
            <a:r>
              <a:rPr lang="en-US" sz="3200" dirty="0">
                <a:solidFill>
                  <a:srgbClr val="7030A0"/>
                </a:solidFill>
                <a:latin typeface="Times New Roman" pitchFamily="18" charset="0"/>
                <a:cs typeface="Times New Roman" pitchFamily="18" charset="0"/>
              </a:rPr>
              <a:t>Reduces acid secretion by 40 to fifty percent</a:t>
            </a:r>
          </a:p>
          <a:p>
            <a:pPr>
              <a:buFont typeface="Wingdings" pitchFamily="2" charset="2"/>
              <a:buChar char="q"/>
            </a:pPr>
            <a:r>
              <a:rPr lang="en-US" sz="3200" dirty="0">
                <a:solidFill>
                  <a:srgbClr val="7030A0"/>
                </a:solidFill>
                <a:latin typeface="Times New Roman" pitchFamily="18" charset="0"/>
                <a:cs typeface="Times New Roman" pitchFamily="18" charset="0"/>
              </a:rPr>
              <a:t>Has a small therapeutic window</a:t>
            </a:r>
          </a:p>
        </p:txBody>
      </p:sp>
    </p:spTree>
    <p:extLst>
      <p:ext uri="{BB962C8B-B14F-4D97-AF65-F5344CB8AC3E}">
        <p14:creationId xmlns:p14="http://schemas.microsoft.com/office/powerpoint/2010/main" val="350783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E1071-0BBD-496B-B5F9-7A0842A9ABF2}"/>
              </a:ext>
            </a:extLst>
          </p:cNvPr>
          <p:cNvSpPr>
            <a:spLocks noGrp="1"/>
          </p:cNvSpPr>
          <p:nvPr>
            <p:ph type="title"/>
          </p:nvPr>
        </p:nvSpPr>
        <p:spPr>
          <a:xfrm>
            <a:off x="228600" y="1"/>
            <a:ext cx="11844338" cy="1185862"/>
          </a:xfrm>
        </p:spPr>
        <p:txBody>
          <a:bodyPr>
            <a:normAutofit/>
          </a:bodyPr>
          <a:lstStyle/>
          <a:p>
            <a:r>
              <a:rPr lang="en-US" sz="4800" b="1" dirty="0">
                <a:solidFill>
                  <a:srgbClr val="FF0000"/>
                </a:solidFill>
                <a:latin typeface="Times New Roman" pitchFamily="18" charset="0"/>
                <a:cs typeface="Times New Roman" pitchFamily="18" charset="0"/>
              </a:rPr>
              <a:t>Prostaglandins </a:t>
            </a:r>
            <a:r>
              <a:rPr lang="en-US" sz="4800" b="1" dirty="0" smtClean="0">
                <a:solidFill>
                  <a:srgbClr val="FF0000"/>
                </a:solidFill>
                <a:latin typeface="Times New Roman" pitchFamily="18" charset="0"/>
                <a:cs typeface="Times New Roman" pitchFamily="18" charset="0"/>
              </a:rPr>
              <a:t>Analogue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EF4366D-8E25-43AC-869A-B5ABBAEB8BA7}"/>
              </a:ext>
            </a:extLst>
          </p:cNvPr>
          <p:cNvSpPr>
            <a:spLocks noGrp="1"/>
          </p:cNvSpPr>
          <p:nvPr>
            <p:ph idx="1"/>
          </p:nvPr>
        </p:nvSpPr>
        <p:spPr>
          <a:xfrm>
            <a:off x="100013" y="1057275"/>
            <a:ext cx="11944350" cy="5672138"/>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They have o cytoprotective role by inhibiting acid secretion by increasing mucus and bicarbonate secretion.</a:t>
            </a:r>
          </a:p>
          <a:p>
            <a:pPr>
              <a:buFont typeface="Wingdings" pitchFamily="2" charset="2"/>
              <a:buChar char="v"/>
            </a:pPr>
            <a:r>
              <a:rPr lang="en-US" sz="3200" dirty="0">
                <a:solidFill>
                  <a:srgbClr val="7030A0"/>
                </a:solidFill>
                <a:latin typeface="Times New Roman" pitchFamily="18" charset="0"/>
                <a:cs typeface="Times New Roman" pitchFamily="18" charset="0"/>
              </a:rPr>
              <a:t>Inhibit gastrin secretion and increase mucosal blood flow.</a:t>
            </a:r>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	</a:t>
            </a:r>
            <a:r>
              <a:rPr lang="en-US" sz="4400" b="1" dirty="0" smtClean="0">
                <a:solidFill>
                  <a:srgbClr val="00B050"/>
                </a:solidFill>
                <a:latin typeface="Times New Roman" pitchFamily="18" charset="0"/>
                <a:cs typeface="Times New Roman" pitchFamily="18" charset="0"/>
              </a:rPr>
              <a:t>Misoprostol</a:t>
            </a:r>
            <a:endParaRPr lang="en-US" sz="4400" dirty="0">
              <a:solidFill>
                <a:srgbClr val="00B050"/>
              </a:solidFill>
              <a:latin typeface="Times New Roman" pitchFamily="18" charset="0"/>
              <a:cs typeface="Times New Roman" pitchFamily="18" charset="0"/>
            </a:endParaRPr>
          </a:p>
          <a:p>
            <a:pPr>
              <a:buFont typeface="Wingdings" pitchFamily="2" charset="2"/>
              <a:buChar char="v"/>
            </a:pPr>
            <a:r>
              <a:rPr lang="en-US" sz="3200" dirty="0" smtClean="0">
                <a:solidFill>
                  <a:srgbClr val="7030A0"/>
                </a:solidFill>
                <a:latin typeface="Times New Roman" pitchFamily="18" charset="0"/>
                <a:cs typeface="Times New Roman" pitchFamily="18" charset="0"/>
              </a:rPr>
              <a:t>A </a:t>
            </a:r>
            <a:r>
              <a:rPr lang="en-US" sz="3200" dirty="0">
                <a:solidFill>
                  <a:srgbClr val="7030A0"/>
                </a:solidFill>
                <a:latin typeface="Times New Roman" pitchFamily="18" charset="0"/>
                <a:cs typeface="Times New Roman" pitchFamily="18" charset="0"/>
              </a:rPr>
              <a:t>synthetic pge1 analogue and inhibits acid output.</a:t>
            </a:r>
          </a:p>
          <a:p>
            <a:pPr>
              <a:buFont typeface="Wingdings" pitchFamily="2" charset="2"/>
              <a:buChar char="v"/>
            </a:pPr>
            <a:r>
              <a:rPr lang="en-US" sz="3200" dirty="0">
                <a:solidFill>
                  <a:srgbClr val="7030A0"/>
                </a:solidFill>
                <a:latin typeface="Times New Roman" pitchFamily="18" charset="0"/>
                <a:cs typeface="Times New Roman" pitchFamily="18" charset="0"/>
              </a:rPr>
              <a:t>ulcer heal in 4 to six weeks but relieving pain</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Therapeutic </a:t>
            </a:r>
            <a:r>
              <a:rPr lang="en-US" sz="3200" b="1" dirty="0">
                <a:solidFill>
                  <a:srgbClr val="00B050"/>
                </a:solidFill>
                <a:latin typeface="Times New Roman" pitchFamily="18" charset="0"/>
                <a:cs typeface="Times New Roman" pitchFamily="18" charset="0"/>
              </a:rPr>
              <a:t>Use</a:t>
            </a:r>
          </a:p>
          <a:p>
            <a:pPr marL="0" indent="0">
              <a:buNone/>
            </a:pPr>
            <a:r>
              <a:rPr lang="en-US" sz="3200" dirty="0">
                <a:solidFill>
                  <a:srgbClr val="7030A0"/>
                </a:solidFill>
                <a:latin typeface="Times New Roman" pitchFamily="18" charset="0"/>
                <a:cs typeface="Times New Roman" pitchFamily="18" charset="0"/>
              </a:rPr>
              <a:t>prevent ulceration and  bleeding induced by NSAIDS</a:t>
            </a:r>
          </a:p>
        </p:txBody>
      </p:sp>
    </p:spTree>
    <p:extLst>
      <p:ext uri="{BB962C8B-B14F-4D97-AF65-F5344CB8AC3E}">
        <p14:creationId xmlns:p14="http://schemas.microsoft.com/office/powerpoint/2010/main" val="37526213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3BC27-2507-4D32-BB80-A401A5F291A4}"/>
              </a:ext>
            </a:extLst>
          </p:cNvPr>
          <p:cNvSpPr>
            <a:spLocks noGrp="1"/>
          </p:cNvSpPr>
          <p:nvPr>
            <p:ph type="title"/>
          </p:nvPr>
        </p:nvSpPr>
        <p:spPr>
          <a:xfrm>
            <a:off x="157163" y="0"/>
            <a:ext cx="11196637" cy="885825"/>
          </a:xfrm>
        </p:spPr>
        <p:txBody>
          <a:bodyPr>
            <a:normAutofit fontScale="90000"/>
          </a:bodyPr>
          <a:lstStyle/>
          <a:p>
            <a:r>
              <a:rPr lang="en-US" dirty="0"/>
              <a:t/>
            </a:r>
            <a:br>
              <a:rPr lang="en-US" dirty="0"/>
            </a:br>
            <a:r>
              <a:rPr lang="en-US" dirty="0"/>
              <a:t>          </a:t>
            </a:r>
            <a:r>
              <a:rPr lang="en-US" sz="4000" b="1" dirty="0" smtClean="0">
                <a:solidFill>
                  <a:srgbClr val="FF0000"/>
                </a:solidFill>
                <a:latin typeface="Times New Roman" pitchFamily="18" charset="0"/>
                <a:ea typeface="+mn-ea"/>
                <a:cs typeface="Times New Roman" pitchFamily="18" charset="0"/>
              </a:rPr>
              <a:t>MUCOSAL </a:t>
            </a:r>
            <a:r>
              <a:rPr lang="en-US" sz="4000" b="1" dirty="0">
                <a:solidFill>
                  <a:srgbClr val="FF0000"/>
                </a:solidFill>
                <a:latin typeface="Times New Roman" pitchFamily="18" charset="0"/>
                <a:ea typeface="+mn-ea"/>
                <a:cs typeface="Times New Roman" pitchFamily="18" charset="0"/>
              </a:rPr>
              <a:t>PROTECTANT</a:t>
            </a: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BA5D634-8EE9-4EBE-95B6-57FB81E04DB6}"/>
              </a:ext>
            </a:extLst>
          </p:cNvPr>
          <p:cNvSpPr>
            <a:spLocks noGrp="1"/>
          </p:cNvSpPr>
          <p:nvPr>
            <p:ph idx="1"/>
          </p:nvPr>
        </p:nvSpPr>
        <p:spPr>
          <a:xfrm>
            <a:off x="157163" y="1171574"/>
            <a:ext cx="11930062" cy="5572125"/>
          </a:xfrm>
        </p:spPr>
        <p:txBody>
          <a:bodyPr>
            <a:normAutofit/>
          </a:bodyPr>
          <a:lstStyle/>
          <a:p>
            <a:pPr marL="0" indent="0">
              <a:buNone/>
            </a:pPr>
            <a:r>
              <a:rPr lang="en-US" dirty="0"/>
              <a:t>  </a:t>
            </a:r>
            <a:r>
              <a:rPr lang="en-US" b="1" dirty="0" err="1">
                <a:solidFill>
                  <a:srgbClr val="7030A0"/>
                </a:solidFill>
                <a:latin typeface="Times New Roman" pitchFamily="18" charset="0"/>
                <a:cs typeface="Times New Roman" pitchFamily="18" charset="0"/>
              </a:rPr>
              <a:t>S</a:t>
            </a:r>
            <a:r>
              <a:rPr lang="en-US" b="1" dirty="0" err="1" smtClean="0">
                <a:solidFill>
                  <a:srgbClr val="7030A0"/>
                </a:solidFill>
                <a:latin typeface="Times New Roman" pitchFamily="18" charset="0"/>
                <a:cs typeface="Times New Roman" pitchFamily="18" charset="0"/>
              </a:rPr>
              <a:t>ucralfate</a:t>
            </a:r>
            <a:r>
              <a:rPr lang="en-US" b="1" dirty="0" smtClean="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(Carafate) </a:t>
            </a:r>
          </a:p>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Expected </a:t>
            </a:r>
            <a:r>
              <a:rPr lang="en-US" b="1" dirty="0">
                <a:solidFill>
                  <a:srgbClr val="00B050"/>
                </a:solidFill>
                <a:latin typeface="Times New Roman" pitchFamily="18" charset="0"/>
                <a:cs typeface="Times New Roman" pitchFamily="18" charset="0"/>
              </a:rPr>
              <a:t>Pharmacological Action </a:t>
            </a:r>
          </a:p>
          <a:p>
            <a:pPr marL="0" indent="0">
              <a:buNone/>
            </a:pPr>
            <a:r>
              <a:rPr lang="en-US" dirty="0">
                <a:solidFill>
                  <a:srgbClr val="7030A0"/>
                </a:solidFill>
                <a:latin typeface="Times New Roman" pitchFamily="18" charset="0"/>
                <a:cs typeface="Times New Roman" pitchFamily="18" charset="0"/>
              </a:rPr>
              <a:t> The acidic environment of the stomach and duodenum changes sucralfate into a thick substance that adheres to an ulcer. This protects the ulcer from further injury that may be caused by acid and pepsin. </a:t>
            </a:r>
          </a:p>
          <a:p>
            <a:pPr marL="0" indent="0">
              <a:buNone/>
            </a:pPr>
            <a:r>
              <a:rPr lang="en-US" dirty="0">
                <a:solidFill>
                  <a:srgbClr val="7030A0"/>
                </a:solidFill>
                <a:latin typeface="Times New Roman" pitchFamily="18" charset="0"/>
                <a:cs typeface="Times New Roman" pitchFamily="18" charset="0"/>
              </a:rPr>
              <a:t>This viscous substance can stick to the ulcer for up to 6 hr. </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00B050"/>
                </a:solidFill>
                <a:latin typeface="Times New Roman" pitchFamily="18" charset="0"/>
                <a:cs typeface="Times New Roman" pitchFamily="18" charset="0"/>
              </a:rPr>
              <a:t>Therapeutic </a:t>
            </a:r>
            <a:r>
              <a:rPr lang="en-US" b="1" dirty="0">
                <a:solidFill>
                  <a:srgbClr val="00B050"/>
                </a:solidFill>
                <a:latin typeface="Times New Roman" pitchFamily="18" charset="0"/>
                <a:cs typeface="Times New Roman" pitchFamily="18" charset="0"/>
              </a:rPr>
              <a:t>Uses </a:t>
            </a:r>
          </a:p>
          <a:p>
            <a:r>
              <a:rPr lang="en-US" dirty="0">
                <a:solidFill>
                  <a:srgbClr val="7030A0"/>
                </a:solidFill>
                <a:latin typeface="Times New Roman" pitchFamily="18" charset="0"/>
                <a:cs typeface="Times New Roman" pitchFamily="18" charset="0"/>
              </a:rPr>
              <a:t> promotes healing of duodenal and gastric ulcers</a:t>
            </a:r>
          </a:p>
          <a:p>
            <a:r>
              <a:rPr lang="en-US" dirty="0">
                <a:solidFill>
                  <a:srgbClr val="7030A0"/>
                </a:solidFill>
                <a:latin typeface="Times New Roman" pitchFamily="18" charset="0"/>
                <a:cs typeface="Times New Roman" pitchFamily="18" charset="0"/>
              </a:rPr>
              <a:t>Poorly absorbed systemically, not  used frequently due to a large doses.</a:t>
            </a:r>
          </a:p>
          <a:p>
            <a:r>
              <a:rPr lang="en-US" dirty="0">
                <a:solidFill>
                  <a:srgbClr val="7030A0"/>
                </a:solidFill>
                <a:latin typeface="Times New Roman" pitchFamily="18" charset="0"/>
                <a:cs typeface="Times New Roman" pitchFamily="18" charset="0"/>
              </a:rPr>
              <a:t>Should not be used with antacids, H2 Antagonist, PPIs as it is dependent on gastric PH.</a:t>
            </a:r>
          </a:p>
        </p:txBody>
      </p:sp>
    </p:spTree>
    <p:extLst>
      <p:ext uri="{BB962C8B-B14F-4D97-AF65-F5344CB8AC3E}">
        <p14:creationId xmlns:p14="http://schemas.microsoft.com/office/powerpoint/2010/main" val="22154709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D8216E-69BF-4841-8444-57E5713416D8}"/>
              </a:ext>
            </a:extLst>
          </p:cNvPr>
          <p:cNvSpPr>
            <a:spLocks noGrp="1"/>
          </p:cNvSpPr>
          <p:nvPr>
            <p:ph type="title"/>
          </p:nvPr>
        </p:nvSpPr>
        <p:spPr>
          <a:xfrm>
            <a:off x="100013" y="114301"/>
            <a:ext cx="11987212" cy="1000124"/>
          </a:xfrm>
        </p:spPr>
        <p:txBody>
          <a:bodyPr>
            <a:normAutofit/>
          </a:bodyPr>
          <a:lstStyle/>
          <a:p>
            <a:r>
              <a:rPr lang="en-US" sz="5400" b="1" dirty="0">
                <a:solidFill>
                  <a:srgbClr val="FF0000"/>
                </a:solidFill>
                <a:latin typeface="Times New Roman" pitchFamily="18" charset="0"/>
                <a:cs typeface="Times New Roman" pitchFamily="18" charset="0"/>
              </a:rPr>
              <a:t>C</a:t>
            </a:r>
            <a:r>
              <a:rPr lang="en-US" sz="5400" b="1" dirty="0" smtClean="0">
                <a:solidFill>
                  <a:srgbClr val="FF0000"/>
                </a:solidFill>
                <a:latin typeface="Times New Roman" pitchFamily="18" charset="0"/>
                <a:cs typeface="Times New Roman" pitchFamily="18" charset="0"/>
              </a:rPr>
              <a:t>olloidal </a:t>
            </a:r>
            <a:r>
              <a:rPr lang="en-US" sz="5400" b="1" dirty="0">
                <a:solidFill>
                  <a:srgbClr val="FF0000"/>
                </a:solidFill>
                <a:latin typeface="Times New Roman" pitchFamily="18" charset="0"/>
                <a:cs typeface="Times New Roman" pitchFamily="18" charset="0"/>
              </a:rPr>
              <a:t>B</a:t>
            </a:r>
            <a:r>
              <a:rPr lang="en-US" sz="5400" b="1" dirty="0" smtClean="0">
                <a:solidFill>
                  <a:srgbClr val="FF0000"/>
                </a:solidFill>
                <a:latin typeface="Times New Roman" pitchFamily="18" charset="0"/>
                <a:cs typeface="Times New Roman" pitchFamily="18" charset="0"/>
              </a:rPr>
              <a:t>ismuth Compounds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EC3E26A-6803-4D2D-9C38-420A953EB3D7}"/>
              </a:ext>
            </a:extLst>
          </p:cNvPr>
          <p:cNvSpPr>
            <a:spLocks noGrp="1"/>
          </p:cNvSpPr>
          <p:nvPr>
            <p:ph idx="1"/>
          </p:nvPr>
        </p:nvSpPr>
        <p:spPr>
          <a:xfrm>
            <a:off x="157163" y="1000126"/>
            <a:ext cx="11872911" cy="5857874"/>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P</a:t>
            </a:r>
            <a:r>
              <a:rPr lang="en-US" sz="3200" dirty="0" smtClean="0">
                <a:solidFill>
                  <a:srgbClr val="7030A0"/>
                </a:solidFill>
                <a:latin typeface="Times New Roman" pitchFamily="18" charset="0"/>
                <a:cs typeface="Times New Roman" pitchFamily="18" charset="0"/>
              </a:rPr>
              <a:t>romote </a:t>
            </a:r>
            <a:r>
              <a:rPr lang="en-US" sz="3200" dirty="0">
                <a:solidFill>
                  <a:srgbClr val="7030A0"/>
                </a:solidFill>
                <a:latin typeface="Times New Roman" pitchFamily="18" charset="0"/>
                <a:cs typeface="Times New Roman" pitchFamily="18" charset="0"/>
              </a:rPr>
              <a:t>healing of duodenal and gastric ulcers.</a:t>
            </a:r>
          </a:p>
          <a:p>
            <a:pPr>
              <a:buFont typeface="Wingdings" pitchFamily="2" charset="2"/>
              <a:buChar char="v"/>
            </a:pPr>
            <a:r>
              <a:rPr lang="en-US" sz="3200" dirty="0">
                <a:solidFill>
                  <a:srgbClr val="7030A0"/>
                </a:solidFill>
                <a:latin typeface="Times New Roman" pitchFamily="18" charset="0"/>
                <a:cs typeface="Times New Roman" pitchFamily="18" charset="0"/>
              </a:rPr>
              <a:t>Act by binding to an ulcer, denaturing the protein and creating a physical barrier.</a:t>
            </a:r>
          </a:p>
          <a:p>
            <a:pPr>
              <a:buFont typeface="Wingdings" pitchFamily="2" charset="2"/>
              <a:buChar char="v"/>
            </a:pPr>
            <a:r>
              <a:rPr lang="en-US" sz="3200" dirty="0">
                <a:solidFill>
                  <a:srgbClr val="7030A0"/>
                </a:solidFill>
                <a:latin typeface="Times New Roman" pitchFamily="18" charset="0"/>
                <a:cs typeface="Times New Roman" pitchFamily="18" charset="0"/>
              </a:rPr>
              <a:t>Inhibition of pepsin, activation of mucous production, increase of prostaglandins.</a:t>
            </a:r>
          </a:p>
          <a:p>
            <a:pPr>
              <a:buFont typeface="Wingdings" pitchFamily="2" charset="2"/>
              <a:buChar char="v"/>
            </a:pPr>
            <a:r>
              <a:rPr lang="en-US" sz="3200" dirty="0">
                <a:solidFill>
                  <a:srgbClr val="7030A0"/>
                </a:solidFill>
                <a:latin typeface="Times New Roman" pitchFamily="18" charset="0"/>
                <a:cs typeface="Times New Roman" pitchFamily="18" charset="0"/>
              </a:rPr>
              <a:t>It is effective in healing of duodenal and gastric ulcers.</a:t>
            </a:r>
          </a:p>
          <a:p>
            <a:pPr>
              <a:buFont typeface="Wingdings" pitchFamily="2" charset="2"/>
              <a:buChar char="v"/>
            </a:pPr>
            <a:r>
              <a:rPr lang="en-US" sz="3200" dirty="0">
                <a:solidFill>
                  <a:srgbClr val="7030A0"/>
                </a:solidFill>
                <a:latin typeface="Times New Roman" pitchFamily="18" charset="0"/>
                <a:cs typeface="Times New Roman" pitchFamily="18" charset="0"/>
              </a:rPr>
              <a:t>Effective in non ulcer gastritis, caused by </a:t>
            </a:r>
            <a:r>
              <a:rPr lang="en-US" sz="3200" dirty="0" err="1">
                <a:solidFill>
                  <a:srgbClr val="7030A0"/>
                </a:solidFill>
                <a:latin typeface="Times New Roman" pitchFamily="18" charset="0"/>
                <a:cs typeface="Times New Roman" pitchFamily="18" charset="0"/>
              </a:rPr>
              <a:t>H.pylori</a:t>
            </a:r>
            <a:endParaRPr lang="en-US" sz="3200" dirty="0">
              <a:solidFill>
                <a:srgbClr val="7030A0"/>
              </a:solidFill>
              <a:latin typeface="Times New Roman" pitchFamily="18" charset="0"/>
              <a:cs typeface="Times New Roman" pitchFamily="18" charset="0"/>
            </a:endParaRP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0748149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FC9D2-9833-486C-A9DC-F19EDC782EAE}"/>
              </a:ext>
            </a:extLst>
          </p:cNvPr>
          <p:cNvSpPr>
            <a:spLocks noGrp="1"/>
          </p:cNvSpPr>
          <p:nvPr>
            <p:ph type="title"/>
          </p:nvPr>
        </p:nvSpPr>
        <p:spPr>
          <a:xfrm>
            <a:off x="200025" y="1"/>
            <a:ext cx="11153775" cy="1142999"/>
          </a:xfrm>
        </p:spPr>
        <p:txBody>
          <a:bodyPr>
            <a:normAutofit/>
          </a:bodyPr>
          <a:lstStyle/>
          <a:p>
            <a:r>
              <a:rPr lang="en-US" sz="4800" b="1" dirty="0">
                <a:solidFill>
                  <a:srgbClr val="FF0000"/>
                </a:solidFill>
                <a:latin typeface="Times New Roman" pitchFamily="18" charset="0"/>
                <a:cs typeface="Times New Roman" pitchFamily="18" charset="0"/>
              </a:rPr>
              <a:t>C</a:t>
            </a:r>
            <a:r>
              <a:rPr lang="en-US" sz="4800" b="1" dirty="0" smtClean="0">
                <a:solidFill>
                  <a:srgbClr val="FF0000"/>
                </a:solidFill>
                <a:latin typeface="Times New Roman" pitchFamily="18" charset="0"/>
                <a:cs typeface="Times New Roman" pitchFamily="18" charset="0"/>
              </a:rPr>
              <a:t>onsiderations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1FEAFEC-0AFE-4C49-BE22-94C50E8A4967}"/>
              </a:ext>
            </a:extLst>
          </p:cNvPr>
          <p:cNvSpPr>
            <a:spLocks noGrp="1"/>
          </p:cNvSpPr>
          <p:nvPr>
            <p:ph idx="1"/>
          </p:nvPr>
        </p:nvSpPr>
        <p:spPr>
          <a:xfrm>
            <a:off x="114299" y="1271588"/>
            <a:ext cx="11972925" cy="5586412"/>
          </a:xfrm>
        </p:spPr>
        <p:txBody>
          <a:bodyPr>
            <a:normAutofit/>
          </a:bodyPr>
          <a:lstStyle/>
          <a:p>
            <a:pPr>
              <a:buFont typeface="Wingdings" pitchFamily="2" charset="2"/>
              <a:buChar char="v"/>
            </a:pPr>
            <a:r>
              <a:rPr lang="en-US" sz="3200" dirty="0" smtClean="0">
                <a:solidFill>
                  <a:srgbClr val="7030A0"/>
                </a:solidFill>
                <a:latin typeface="Times New Roman" pitchFamily="18" charset="0"/>
                <a:cs typeface="Times New Roman" pitchFamily="18" charset="0"/>
              </a:rPr>
              <a:t>Take </a:t>
            </a:r>
            <a:r>
              <a:rPr lang="en-US" sz="3200" dirty="0">
                <a:solidFill>
                  <a:srgbClr val="7030A0"/>
                </a:solidFill>
                <a:latin typeface="Times New Roman" pitchFamily="18" charset="0"/>
                <a:cs typeface="Times New Roman" pitchFamily="18" charset="0"/>
              </a:rPr>
              <a:t>before meals and at bed time for 4 to 8 weeks.</a:t>
            </a:r>
          </a:p>
          <a:p>
            <a:pPr>
              <a:buFont typeface="Wingdings" pitchFamily="2" charset="2"/>
              <a:buChar char="v"/>
            </a:pPr>
            <a:r>
              <a:rPr lang="en-US" sz="3200" dirty="0">
                <a:solidFill>
                  <a:srgbClr val="7030A0"/>
                </a:solidFill>
                <a:latin typeface="Times New Roman" pitchFamily="18" charset="0"/>
                <a:cs typeface="Times New Roman" pitchFamily="18" charset="0"/>
              </a:rPr>
              <a:t>Poor acceptance due to blackening of tongue, dentures and stool</a:t>
            </a:r>
          </a:p>
          <a:p>
            <a:pPr>
              <a:buFont typeface="Wingdings" pitchFamily="2" charset="2"/>
              <a:buChar char="v"/>
            </a:pPr>
            <a:r>
              <a:rPr lang="en-US" sz="3200" dirty="0">
                <a:solidFill>
                  <a:srgbClr val="7030A0"/>
                </a:solidFill>
                <a:latin typeface="Times New Roman" pitchFamily="18" charset="0"/>
                <a:cs typeface="Times New Roman" pitchFamily="18" charset="0"/>
              </a:rPr>
              <a:t> inconvenience of dosing used as a regimen of multiple therapy for H.Pylori not used alone.</a:t>
            </a:r>
          </a:p>
        </p:txBody>
      </p:sp>
    </p:spTree>
    <p:extLst>
      <p:ext uri="{BB962C8B-B14F-4D97-AF65-F5344CB8AC3E}">
        <p14:creationId xmlns:p14="http://schemas.microsoft.com/office/powerpoint/2010/main" val="38030272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979927-B109-4733-B691-87FA322FB889}"/>
              </a:ext>
            </a:extLst>
          </p:cNvPr>
          <p:cNvSpPr>
            <a:spLocks noGrp="1"/>
          </p:cNvSpPr>
          <p:nvPr>
            <p:ph type="title"/>
          </p:nvPr>
        </p:nvSpPr>
        <p:spPr>
          <a:xfrm>
            <a:off x="114300" y="1"/>
            <a:ext cx="11239500" cy="1324708"/>
          </a:xfrm>
        </p:spPr>
        <p:txBody>
          <a:bodyPr/>
          <a:lstStyle/>
          <a:p>
            <a:r>
              <a:rPr lang="en-US" b="1" dirty="0">
                <a:solidFill>
                  <a:srgbClr val="FF0000"/>
                </a:solidFill>
                <a:latin typeface="Times New Roman" pitchFamily="18" charset="0"/>
                <a:cs typeface="Times New Roman" pitchFamily="18" charset="0"/>
              </a:rPr>
              <a:t>LAXATIVES</a:t>
            </a:r>
          </a:p>
        </p:txBody>
      </p:sp>
      <p:sp>
        <p:nvSpPr>
          <p:cNvPr id="3" name="Content Placeholder 2">
            <a:extLst>
              <a:ext uri="{FF2B5EF4-FFF2-40B4-BE49-F238E27FC236}">
                <a16:creationId xmlns="" xmlns:a16="http://schemas.microsoft.com/office/drawing/2014/main" id="{AB088046-AB3D-4152-B19B-87498BD1376D}"/>
              </a:ext>
            </a:extLst>
          </p:cNvPr>
          <p:cNvSpPr>
            <a:spLocks noGrp="1"/>
          </p:cNvSpPr>
          <p:nvPr>
            <p:ph idx="1"/>
          </p:nvPr>
        </p:nvSpPr>
        <p:spPr>
          <a:xfrm>
            <a:off x="128587" y="1207477"/>
            <a:ext cx="11958637" cy="5507648"/>
          </a:xfrm>
        </p:spPr>
        <p:txBody>
          <a:bodyPr>
            <a:normAutofit/>
          </a:bodyPr>
          <a:lstStyle/>
          <a:p>
            <a:pPr marL="0" indent="0">
              <a:buNone/>
            </a:pPr>
            <a:r>
              <a:rPr lang="en-US" sz="3200" dirty="0">
                <a:solidFill>
                  <a:srgbClr val="7030A0"/>
                </a:solidFill>
                <a:latin typeface="Times New Roman" pitchFamily="18" charset="0"/>
                <a:cs typeface="Times New Roman" pitchFamily="18" charset="0"/>
              </a:rPr>
              <a:t>This are drugs </a:t>
            </a:r>
            <a:r>
              <a:rPr lang="en-US" sz="3200" dirty="0" err="1">
                <a:solidFill>
                  <a:srgbClr val="7030A0"/>
                </a:solidFill>
                <a:latin typeface="Times New Roman" pitchFamily="18" charset="0"/>
                <a:cs typeface="Times New Roman" pitchFamily="18" charset="0"/>
              </a:rPr>
              <a:t>tha</a:t>
            </a:r>
            <a:r>
              <a:rPr lang="en-US" sz="3200" dirty="0">
                <a:solidFill>
                  <a:srgbClr val="7030A0"/>
                </a:solidFill>
                <a:latin typeface="Times New Roman" pitchFamily="18" charset="0"/>
                <a:cs typeface="Times New Roman" pitchFamily="18" charset="0"/>
              </a:rPr>
              <a:t> promote </a:t>
            </a:r>
            <a:r>
              <a:rPr lang="en-US" sz="3200" dirty="0" err="1">
                <a:solidFill>
                  <a:srgbClr val="7030A0"/>
                </a:solidFill>
                <a:latin typeface="Times New Roman" pitchFamily="18" charset="0"/>
                <a:cs typeface="Times New Roman" pitchFamily="18" charset="0"/>
              </a:rPr>
              <a:t>deafacation</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laxatives</a:t>
            </a:r>
            <a:r>
              <a:rPr lang="en-US" sz="3200" dirty="0">
                <a:solidFill>
                  <a:srgbClr val="7030A0"/>
                </a:solidFill>
                <a:latin typeface="Times New Roman" pitchFamily="18" charset="0"/>
                <a:cs typeface="Times New Roman" pitchFamily="18" charset="0"/>
              </a:rPr>
              <a:t>; mild action</a:t>
            </a:r>
          </a:p>
          <a:p>
            <a:pPr>
              <a:buFont typeface="Wingdings" pitchFamily="2" charset="2"/>
              <a:buChar char="v"/>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Purgative</a:t>
            </a:r>
            <a:r>
              <a:rPr lang="en-US" sz="3200" dirty="0">
                <a:solidFill>
                  <a:srgbClr val="7030A0"/>
                </a:solidFill>
                <a:latin typeface="Times New Roman" pitchFamily="18" charset="0"/>
                <a:cs typeface="Times New Roman" pitchFamily="18" charset="0"/>
              </a:rPr>
              <a:t>; strong action</a:t>
            </a:r>
          </a:p>
          <a:p>
            <a:pPr>
              <a:buFont typeface="Wingdings" pitchFamily="2" charset="2"/>
              <a:buChar char="v"/>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Classification</a:t>
            </a: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00B050"/>
                </a:solidFill>
                <a:latin typeface="Times New Roman" pitchFamily="18" charset="0"/>
                <a:cs typeface="Times New Roman" pitchFamily="18" charset="0"/>
              </a:rPr>
              <a:t>Bulk </a:t>
            </a:r>
            <a:r>
              <a:rPr lang="en-US" sz="3600" b="1" dirty="0">
                <a:solidFill>
                  <a:srgbClr val="00B050"/>
                </a:solidFill>
                <a:latin typeface="Times New Roman" pitchFamily="18" charset="0"/>
                <a:cs typeface="Times New Roman" pitchFamily="18" charset="0"/>
              </a:rPr>
              <a:t>F</a:t>
            </a:r>
            <a:r>
              <a:rPr lang="en-US" sz="3600" b="1" dirty="0" smtClean="0">
                <a:solidFill>
                  <a:srgbClr val="00B050"/>
                </a:solidFill>
                <a:latin typeface="Times New Roman" pitchFamily="18" charset="0"/>
                <a:cs typeface="Times New Roman" pitchFamily="18" charset="0"/>
              </a:rPr>
              <a:t>orming </a:t>
            </a:r>
            <a:r>
              <a:rPr lang="en-US" sz="3600" b="1" dirty="0">
                <a:solidFill>
                  <a:srgbClr val="00B050"/>
                </a:solidFill>
                <a:latin typeface="Times New Roman" pitchFamily="18" charset="0"/>
                <a:cs typeface="Times New Roman" pitchFamily="18" charset="0"/>
              </a:rPr>
              <a:t>P</a:t>
            </a:r>
            <a:r>
              <a:rPr lang="en-US" sz="3600" b="1" dirty="0" smtClean="0">
                <a:solidFill>
                  <a:srgbClr val="00B050"/>
                </a:solidFill>
                <a:latin typeface="Times New Roman" pitchFamily="18" charset="0"/>
                <a:cs typeface="Times New Roman" pitchFamily="18" charset="0"/>
              </a:rPr>
              <a:t>urgatives</a:t>
            </a:r>
            <a:endParaRPr lang="en-US" sz="3200" b="1" dirty="0">
              <a:solidFill>
                <a:srgbClr val="00B050"/>
              </a:solidFill>
              <a:latin typeface="Times New Roman" pitchFamily="18" charset="0"/>
              <a:cs typeface="Times New Roman" pitchFamily="18" charset="0"/>
            </a:endParaRP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Magnesium sulphate, magnesium hydroxide, sodium phosphate, lactulose, sodium tartrate, osmotic cathartic.</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Vegetable </a:t>
            </a:r>
            <a:r>
              <a:rPr lang="en-US" sz="3200" dirty="0" err="1">
                <a:solidFill>
                  <a:srgbClr val="7030A0"/>
                </a:solidFill>
                <a:latin typeface="Times New Roman" pitchFamily="18" charset="0"/>
                <a:cs typeface="Times New Roman" pitchFamily="18" charset="0"/>
              </a:rPr>
              <a:t>fibres</a:t>
            </a:r>
            <a:r>
              <a:rPr lang="en-US" sz="3200" dirty="0">
                <a:solidFill>
                  <a:srgbClr val="7030A0"/>
                </a:solidFill>
                <a:latin typeface="Times New Roman" pitchFamily="18" charset="0"/>
                <a:cs typeface="Times New Roman" pitchFamily="18" charset="0"/>
              </a:rPr>
              <a:t>, bran</a:t>
            </a:r>
          </a:p>
          <a:p>
            <a:pPr>
              <a:buFont typeface="Wingdings" panose="05000000000000000000" pitchFamily="2" charset="2"/>
              <a:buChar char="Ø"/>
            </a:pPr>
            <a:r>
              <a:rPr lang="en-US" sz="3200" dirty="0" err="1">
                <a:solidFill>
                  <a:srgbClr val="7030A0"/>
                </a:solidFill>
                <a:latin typeface="Times New Roman" pitchFamily="18" charset="0"/>
                <a:cs typeface="Times New Roman" pitchFamily="18" charset="0"/>
              </a:rPr>
              <a:t>Hydrophillic</a:t>
            </a:r>
            <a:r>
              <a:rPr lang="en-US" sz="3200" dirty="0">
                <a:solidFill>
                  <a:srgbClr val="7030A0"/>
                </a:solidFill>
                <a:latin typeface="Times New Roman" pitchFamily="18" charset="0"/>
                <a:cs typeface="Times New Roman" pitchFamily="18" charset="0"/>
              </a:rPr>
              <a:t> colloids, methyl cellulose</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409102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635744-2108-4DFC-BD60-016D34E1AED2}"/>
              </a:ext>
            </a:extLst>
          </p:cNvPr>
          <p:cNvSpPr>
            <a:spLocks noGrp="1"/>
          </p:cNvSpPr>
          <p:nvPr>
            <p:ph idx="1"/>
          </p:nvPr>
        </p:nvSpPr>
        <p:spPr>
          <a:xfrm>
            <a:off x="171449" y="114300"/>
            <a:ext cx="11872913" cy="6629400"/>
          </a:xfrm>
        </p:spPr>
        <p:txBody>
          <a:bodyPr/>
          <a:lstStyle/>
          <a:p>
            <a:pPr marL="0" indent="0">
              <a:buNone/>
            </a:pPr>
            <a:r>
              <a:rPr lang="en-US" b="1" dirty="0" smtClean="0">
                <a:latin typeface="Times New Roman" panose="02020603050405020304" pitchFamily="18" charset="0"/>
                <a:cs typeface="Times New Roman" panose="02020603050405020304" pitchFamily="18" charset="0"/>
              </a:rPr>
              <a:t>		</a:t>
            </a:r>
            <a:r>
              <a:rPr lang="en-US" sz="4400" b="1" dirty="0" smtClean="0">
                <a:solidFill>
                  <a:srgbClr val="FF0000"/>
                </a:solidFill>
                <a:latin typeface="Times New Roman" panose="02020603050405020304" pitchFamily="18" charset="0"/>
                <a:cs typeface="Times New Roman" panose="02020603050405020304" pitchFamily="18" charset="0"/>
              </a:rPr>
              <a:t>Irritants </a:t>
            </a:r>
            <a:r>
              <a:rPr lang="en-US" sz="4400" b="1" dirty="0">
                <a:solidFill>
                  <a:srgbClr val="FF0000"/>
                </a:solidFill>
                <a:latin typeface="Times New Roman" panose="02020603050405020304" pitchFamily="18" charset="0"/>
                <a:cs typeface="Times New Roman" panose="02020603050405020304" pitchFamily="18" charset="0"/>
              </a:rPr>
              <a:t>and stimulants</a:t>
            </a:r>
            <a:endParaRPr lang="en-US"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itchFamily="2" charset="2"/>
              <a:buChar char="v"/>
            </a:pPr>
            <a:r>
              <a:rPr lang="en-US" sz="3200" dirty="0" err="1" smtClean="0">
                <a:solidFill>
                  <a:srgbClr val="7030A0"/>
                </a:solidFill>
                <a:latin typeface="Times New Roman" panose="02020603050405020304" pitchFamily="18" charset="0"/>
                <a:cs typeface="Times New Roman" panose="02020603050405020304" pitchFamily="18" charset="0"/>
              </a:rPr>
              <a:t>Diphenylmethanes</a:t>
            </a:r>
            <a:r>
              <a:rPr lang="en-US" sz="3200" dirty="0">
                <a:solidFill>
                  <a:srgbClr val="7030A0"/>
                </a:solidFill>
                <a:latin typeface="Times New Roman" panose="02020603050405020304" pitchFamily="18" charset="0"/>
                <a:cs typeface="Times New Roman" panose="02020603050405020304" pitchFamily="18" charset="0"/>
              </a:rPr>
              <a:t>; phenolphthalein, Bisacodyl</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Anthraquinone derivatives; </a:t>
            </a:r>
            <a:r>
              <a:rPr lang="en-US" sz="3200" dirty="0" err="1">
                <a:solidFill>
                  <a:srgbClr val="7030A0"/>
                </a:solidFill>
                <a:latin typeface="Times New Roman" panose="02020603050405020304" pitchFamily="18" charset="0"/>
                <a:cs typeface="Times New Roman" panose="02020603050405020304" pitchFamily="18" charset="0"/>
              </a:rPr>
              <a:t>senna</a:t>
            </a:r>
            <a:r>
              <a:rPr lang="en-US" sz="3200" dirty="0">
                <a:solidFill>
                  <a:srgbClr val="7030A0"/>
                </a:solidFill>
                <a:latin typeface="Times New Roman" panose="02020603050405020304" pitchFamily="18" charset="0"/>
                <a:cs typeface="Times New Roman" panose="02020603050405020304" pitchFamily="18" charset="0"/>
              </a:rPr>
              <a:t>, cascara</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Fixed oil; castor oil</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Stool softeners; docusate, mineral oil, glycerin suppositories</a:t>
            </a:r>
          </a:p>
        </p:txBody>
      </p:sp>
    </p:spTree>
    <p:extLst>
      <p:ext uri="{BB962C8B-B14F-4D97-AF65-F5344CB8AC3E}">
        <p14:creationId xmlns:p14="http://schemas.microsoft.com/office/powerpoint/2010/main" val="28141371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7C3C861-4A97-4F69-98FC-7B32D53079FE}"/>
              </a:ext>
            </a:extLst>
          </p:cNvPr>
          <p:cNvSpPr>
            <a:spLocks noGrp="1"/>
          </p:cNvSpPr>
          <p:nvPr>
            <p:ph idx="1"/>
          </p:nvPr>
        </p:nvSpPr>
        <p:spPr>
          <a:xfrm>
            <a:off x="185738" y="100014"/>
            <a:ext cx="11168062" cy="6076950"/>
          </a:xfrm>
        </p:spPr>
        <p:txBody>
          <a:bodyPr/>
          <a:lstStyle/>
          <a:p>
            <a:pPr marL="0" indent="0">
              <a:buNone/>
            </a:pPr>
            <a:r>
              <a:rPr lang="en-US" dirty="0"/>
              <a:t>             </a:t>
            </a:r>
            <a:r>
              <a:rPr lang="en-US" sz="4400" b="1" dirty="0">
                <a:solidFill>
                  <a:srgbClr val="FF0000"/>
                </a:solidFill>
                <a:latin typeface="Times New Roman" panose="02020603050405020304" pitchFamily="18" charset="0"/>
                <a:cs typeface="Times New Roman" panose="02020603050405020304" pitchFamily="18" charset="0"/>
              </a:rPr>
              <a:t>Mechanism of action of </a:t>
            </a:r>
            <a:r>
              <a:rPr lang="en-US" sz="4400" b="1" dirty="0" smtClean="0">
                <a:solidFill>
                  <a:srgbClr val="FF0000"/>
                </a:solidFill>
                <a:latin typeface="Times New Roman" panose="02020603050405020304" pitchFamily="18" charset="0"/>
                <a:cs typeface="Times New Roman" panose="02020603050405020304" pitchFamily="18" charset="0"/>
              </a:rPr>
              <a:t>laxatives</a:t>
            </a:r>
          </a:p>
          <a:p>
            <a:pPr marL="0" indent="0">
              <a:buNone/>
            </a:pPr>
            <a:endParaRPr lang="en-US" sz="4400" b="1" dirty="0">
              <a:solidFill>
                <a:srgbClr val="FF0000"/>
              </a:solidFill>
              <a:latin typeface="Times New Roman" panose="02020603050405020304" pitchFamily="18" charset="0"/>
              <a:cs typeface="Times New Roman" panose="02020603050405020304" pitchFamily="18" charset="0"/>
            </a:endParaRP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Laxatives cause retention of fluid in colonic contents increasing bulk and softness of stool and its transit.</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They may decrease absorption of water and electrolyte by acting on intestinal mucosa.</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They may enhance intestinal motility reducing absorption of water.</a:t>
            </a:r>
          </a:p>
        </p:txBody>
      </p:sp>
    </p:spTree>
    <p:extLst>
      <p:ext uri="{BB962C8B-B14F-4D97-AF65-F5344CB8AC3E}">
        <p14:creationId xmlns:p14="http://schemas.microsoft.com/office/powerpoint/2010/main" val="37344252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6E67F8-24EC-4FCA-8980-B0C6DD8261EB}"/>
              </a:ext>
            </a:extLst>
          </p:cNvPr>
          <p:cNvSpPr>
            <a:spLocks noGrp="1"/>
          </p:cNvSpPr>
          <p:nvPr>
            <p:ph type="title"/>
          </p:nvPr>
        </p:nvSpPr>
        <p:spPr>
          <a:xfrm>
            <a:off x="171450" y="142875"/>
            <a:ext cx="11182350" cy="900113"/>
          </a:xfrm>
        </p:spPr>
        <p:txBody>
          <a:bodyPr>
            <a:normAutofit/>
          </a:bodyPr>
          <a:lstStyle/>
          <a:p>
            <a:r>
              <a:rPr lang="en-US" sz="4800" b="1" dirty="0">
                <a:solidFill>
                  <a:srgbClr val="FF0000"/>
                </a:solidFill>
                <a:latin typeface="Times New Roman" pitchFamily="18" charset="0"/>
                <a:cs typeface="Times New Roman" pitchFamily="18" charset="0"/>
              </a:rPr>
              <a:t>A</a:t>
            </a:r>
            <a:r>
              <a:rPr lang="en-US" sz="4800" b="1" dirty="0" smtClean="0">
                <a:solidFill>
                  <a:srgbClr val="FF0000"/>
                </a:solidFill>
                <a:latin typeface="Times New Roman" pitchFamily="18" charset="0"/>
                <a:cs typeface="Times New Roman" pitchFamily="18" charset="0"/>
              </a:rPr>
              <a:t>ntagonism</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E70DBE3-1A32-4CC4-B01C-47438D67CC72}"/>
              </a:ext>
            </a:extLst>
          </p:cNvPr>
          <p:cNvSpPr>
            <a:spLocks noGrp="1"/>
          </p:cNvSpPr>
          <p:nvPr>
            <p:ph idx="1"/>
          </p:nvPr>
        </p:nvSpPr>
        <p:spPr>
          <a:xfrm>
            <a:off x="157163" y="1042988"/>
            <a:ext cx="11930062" cy="5657849"/>
          </a:xfrm>
        </p:spPr>
        <p:txBody>
          <a:bodyPr>
            <a:normAutofit/>
          </a:bodyPr>
          <a:lstStyle/>
          <a:p>
            <a:pPr lvl="0"/>
            <a:r>
              <a:rPr lang="en-US" sz="3200" b="1" dirty="0">
                <a:solidFill>
                  <a:srgbClr val="7030A0"/>
                </a:solidFill>
                <a:latin typeface="Times New Roman" pitchFamily="18" charset="0"/>
                <a:cs typeface="Times New Roman" pitchFamily="18" charset="0"/>
              </a:rPr>
              <a:t>Agonist</a:t>
            </a:r>
            <a:r>
              <a:rPr lang="en-US" sz="3200" dirty="0">
                <a:solidFill>
                  <a:srgbClr val="7030A0"/>
                </a:solidFill>
                <a:latin typeface="Times New Roman" pitchFamily="18" charset="0"/>
                <a:cs typeface="Times New Roman" pitchFamily="18" charset="0"/>
              </a:rPr>
              <a:t>- drug binds to a receptor there is a response.</a:t>
            </a:r>
          </a:p>
          <a:p>
            <a:pPr lvl="0"/>
            <a:r>
              <a:rPr lang="en-US" sz="3200" b="1" dirty="0">
                <a:solidFill>
                  <a:srgbClr val="7030A0"/>
                </a:solidFill>
                <a:latin typeface="Times New Roman" pitchFamily="18" charset="0"/>
                <a:cs typeface="Times New Roman" pitchFamily="18" charset="0"/>
              </a:rPr>
              <a:t>Antagonist</a:t>
            </a:r>
            <a:r>
              <a:rPr lang="en-US" sz="3200" dirty="0">
                <a:solidFill>
                  <a:srgbClr val="7030A0"/>
                </a:solidFill>
                <a:latin typeface="Times New Roman" pitchFamily="18" charset="0"/>
                <a:cs typeface="Times New Roman" pitchFamily="18" charset="0"/>
              </a:rPr>
              <a:t>-drug binds to a receptor-no response, prevents binding of agonist(alpha </a:t>
            </a:r>
            <a:r>
              <a:rPr lang="en-US" sz="3200" i="1" dirty="0">
                <a:solidFill>
                  <a:srgbClr val="7030A0"/>
                </a:solidFill>
                <a:latin typeface="Times New Roman" pitchFamily="18" charset="0"/>
                <a:cs typeface="Times New Roman" pitchFamily="18" charset="0"/>
              </a:rPr>
              <a:t>and</a:t>
            </a:r>
            <a:r>
              <a:rPr lang="en-US" sz="3200" dirty="0">
                <a:solidFill>
                  <a:srgbClr val="7030A0"/>
                </a:solidFill>
                <a:latin typeface="Times New Roman" pitchFamily="18" charset="0"/>
                <a:cs typeface="Times New Roman" pitchFamily="18" charset="0"/>
              </a:rPr>
              <a:t> beta blockers)</a:t>
            </a:r>
          </a:p>
          <a:p>
            <a:pPr lvl="0"/>
            <a:r>
              <a:rPr lang="en-US" sz="3200" b="1" dirty="0">
                <a:solidFill>
                  <a:srgbClr val="7030A0"/>
                </a:solidFill>
                <a:latin typeface="Times New Roman" pitchFamily="18" charset="0"/>
                <a:cs typeface="Times New Roman" pitchFamily="18" charset="0"/>
              </a:rPr>
              <a:t>Partial agonist-a </a:t>
            </a:r>
            <a:r>
              <a:rPr lang="en-US" sz="3200" dirty="0">
                <a:solidFill>
                  <a:srgbClr val="7030A0"/>
                </a:solidFill>
                <a:latin typeface="Times New Roman" pitchFamily="18" charset="0"/>
                <a:cs typeface="Times New Roman" pitchFamily="18" charset="0"/>
              </a:rPr>
              <a:t>drug that is able to both stimulate and block at receptor.</a:t>
            </a:r>
          </a:p>
          <a:p>
            <a:pPr lvl="0"/>
            <a:r>
              <a:rPr lang="en-US" sz="3200" b="1" dirty="0">
                <a:solidFill>
                  <a:srgbClr val="7030A0"/>
                </a:solidFill>
                <a:latin typeface="Times New Roman" pitchFamily="18" charset="0"/>
                <a:cs typeface="Times New Roman" pitchFamily="18" charset="0"/>
              </a:rPr>
              <a:t>Antagonism-</a:t>
            </a:r>
            <a:r>
              <a:rPr lang="en-US" sz="3200" dirty="0">
                <a:solidFill>
                  <a:srgbClr val="7030A0"/>
                </a:solidFill>
                <a:latin typeface="Times New Roman" pitchFamily="18" charset="0"/>
                <a:cs typeface="Times New Roman" pitchFamily="18" charset="0"/>
              </a:rPr>
              <a:t> occurs when two or more drugs oppose the action of one another producing opposite pharmacodynamic effects e.g.</a:t>
            </a:r>
          </a:p>
          <a:p>
            <a:pPr marL="0" lvl="0" indent="0">
              <a:buNone/>
            </a:pPr>
            <a:r>
              <a:rPr lang="en-US" sz="3200" dirty="0">
                <a:solidFill>
                  <a:srgbClr val="7030A0"/>
                </a:solidFill>
                <a:latin typeface="Times New Roman" pitchFamily="18" charset="0"/>
                <a:cs typeface="Times New Roman" pitchFamily="18" charset="0"/>
              </a:rPr>
              <a:t>Antacids and tetracycline form a complex which is excreted in feaces chemical antagonism.</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9416517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C2E17-4A3B-4A58-B81A-32145560B6D6}"/>
              </a:ext>
            </a:extLst>
          </p:cNvPr>
          <p:cNvSpPr>
            <a:spLocks noGrp="1"/>
          </p:cNvSpPr>
          <p:nvPr>
            <p:ph type="title"/>
          </p:nvPr>
        </p:nvSpPr>
        <p:spPr>
          <a:xfrm>
            <a:off x="-1" y="0"/>
            <a:ext cx="12087225" cy="1128713"/>
          </a:xfrm>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Bulk F</a:t>
            </a:r>
            <a:r>
              <a:rPr lang="en-US" sz="4800" b="1" dirty="0" smtClean="0">
                <a:solidFill>
                  <a:srgbClr val="FF0000"/>
                </a:solidFill>
                <a:latin typeface="Times New Roman" panose="02020603050405020304" pitchFamily="18" charset="0"/>
                <a:cs typeface="Times New Roman" panose="02020603050405020304" pitchFamily="18" charset="0"/>
              </a:rPr>
              <a:t>orming Purgatives</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E2FA357-FE29-4FBD-B188-1C61B438EF3F}"/>
              </a:ext>
            </a:extLst>
          </p:cNvPr>
          <p:cNvSpPr>
            <a:spLocks noGrp="1"/>
          </p:cNvSpPr>
          <p:nvPr>
            <p:ph idx="1"/>
          </p:nvPr>
        </p:nvSpPr>
        <p:spPr>
          <a:xfrm>
            <a:off x="142875" y="1042988"/>
            <a:ext cx="11915775" cy="5815012"/>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Osmotic </a:t>
            </a:r>
            <a:r>
              <a:rPr lang="en-US" sz="3200" b="1" dirty="0">
                <a:solidFill>
                  <a:srgbClr val="00B050"/>
                </a:solidFill>
                <a:latin typeface="Times New Roman" pitchFamily="18" charset="0"/>
                <a:cs typeface="Times New Roman" pitchFamily="18" charset="0"/>
              </a:rPr>
              <a:t>or saline cathartics</a:t>
            </a:r>
          </a:p>
          <a:p>
            <a:pPr>
              <a:buFont typeface="Wingdings" pitchFamily="2" charset="2"/>
              <a:buChar char="ü"/>
            </a:pPr>
            <a:r>
              <a:rPr lang="en-US" sz="3200" dirty="0">
                <a:solidFill>
                  <a:srgbClr val="7030A0"/>
                </a:solidFill>
                <a:latin typeface="Times New Roman" pitchFamily="18" charset="0"/>
                <a:cs typeface="Times New Roman" pitchFamily="18" charset="0"/>
              </a:rPr>
              <a:t>They are poorly absorbed hold water through osmosis.</a:t>
            </a:r>
          </a:p>
          <a:p>
            <a:pPr>
              <a:buFont typeface="Wingdings" pitchFamily="2" charset="2"/>
              <a:buChar char="ü"/>
            </a:pPr>
            <a:r>
              <a:rPr lang="en-US" sz="3200" dirty="0">
                <a:solidFill>
                  <a:srgbClr val="7030A0"/>
                </a:solidFill>
                <a:latin typeface="Times New Roman" pitchFamily="18" charset="0"/>
                <a:cs typeface="Times New Roman" pitchFamily="18" charset="0"/>
              </a:rPr>
              <a:t>In addition the ions stimulate secretion and motility.</a:t>
            </a:r>
          </a:p>
          <a:p>
            <a:pPr>
              <a:buFont typeface="Wingdings" pitchFamily="2" charset="2"/>
              <a:buChar char="ü"/>
            </a:pPr>
            <a:r>
              <a:rPr lang="en-US" sz="3200" dirty="0">
                <a:solidFill>
                  <a:srgbClr val="7030A0"/>
                </a:solidFill>
                <a:latin typeface="Times New Roman" pitchFamily="18" charset="0"/>
                <a:cs typeface="Times New Roman" pitchFamily="18" charset="0"/>
              </a:rPr>
              <a:t>Main used salts are; magnesium sulphate, sodium sulphate, magnesium hydroxide, sodium potassium tartrate.</a:t>
            </a:r>
          </a:p>
          <a:p>
            <a:pPr>
              <a:buFont typeface="Wingdings" pitchFamily="2" charset="2"/>
              <a:buChar char="ü"/>
            </a:pPr>
            <a:r>
              <a:rPr lang="en-US" sz="3200" dirty="0">
                <a:solidFill>
                  <a:srgbClr val="7030A0"/>
                </a:solidFill>
                <a:latin typeface="Times New Roman" pitchFamily="18" charset="0"/>
                <a:cs typeface="Times New Roman" pitchFamily="18" charset="0"/>
              </a:rPr>
              <a:t>Sodium salts contraindicated in congestive heart failure.</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00B050"/>
                </a:solidFill>
                <a:latin typeface="Times New Roman" pitchFamily="18" charset="0"/>
                <a:cs typeface="Times New Roman" pitchFamily="18" charset="0"/>
              </a:rPr>
              <a:t>Considerations</a:t>
            </a:r>
          </a:p>
          <a:p>
            <a:r>
              <a:rPr lang="en-US" sz="3200" dirty="0">
                <a:solidFill>
                  <a:srgbClr val="7030A0"/>
                </a:solidFill>
                <a:latin typeface="Times New Roman" pitchFamily="18" charset="0"/>
                <a:cs typeface="Times New Roman" pitchFamily="18" charset="0"/>
              </a:rPr>
              <a:t>Cause after constipation therefore not used routinely</a:t>
            </a:r>
          </a:p>
          <a:p>
            <a:r>
              <a:rPr lang="en-US" sz="3200" dirty="0">
                <a:solidFill>
                  <a:srgbClr val="7030A0"/>
                </a:solidFill>
                <a:latin typeface="Times New Roman" pitchFamily="18" charset="0"/>
                <a:cs typeface="Times New Roman" pitchFamily="18" charset="0"/>
              </a:rPr>
              <a:t>Preferred for pre-operative care before colonoscopy and in poisoning.</a:t>
            </a:r>
          </a:p>
        </p:txBody>
      </p:sp>
    </p:spTree>
    <p:extLst>
      <p:ext uri="{BB962C8B-B14F-4D97-AF65-F5344CB8AC3E}">
        <p14:creationId xmlns:p14="http://schemas.microsoft.com/office/powerpoint/2010/main" val="7068484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22CC4E-1E14-4CAD-AB85-225029C45A12}"/>
              </a:ext>
            </a:extLst>
          </p:cNvPr>
          <p:cNvSpPr>
            <a:spLocks noGrp="1"/>
          </p:cNvSpPr>
          <p:nvPr>
            <p:ph idx="1"/>
          </p:nvPr>
        </p:nvSpPr>
        <p:spPr>
          <a:xfrm>
            <a:off x="200025" y="100012"/>
            <a:ext cx="11872913" cy="6643687"/>
          </a:xfrm>
        </p:spPr>
        <p:txBody>
          <a:bodyPr>
            <a:normAutofit/>
          </a:bodyPr>
          <a:lstStyle/>
          <a:p>
            <a:pPr marL="0" indent="0">
              <a:buNone/>
            </a:pPr>
            <a:endParaRPr lang="en-US" b="1" dirty="0" smtClean="0">
              <a:solidFill>
                <a:srgbClr val="7030A0"/>
              </a:solidFill>
              <a:latin typeface="Times New Roman" pitchFamily="18" charset="0"/>
              <a:cs typeface="Times New Roman" pitchFamily="18" charset="0"/>
            </a:endParaRPr>
          </a:p>
          <a:p>
            <a:pPr marL="0" indent="0">
              <a:buNone/>
            </a:pPr>
            <a:r>
              <a:rPr lang="en-US" b="1" dirty="0" smtClean="0">
                <a:solidFill>
                  <a:srgbClr val="7030A0"/>
                </a:solidFill>
                <a:latin typeface="Times New Roman" pitchFamily="18" charset="0"/>
                <a:cs typeface="Times New Roman" pitchFamily="18" charset="0"/>
              </a:rPr>
              <a:t>Lactulose</a:t>
            </a:r>
            <a:endParaRPr lang="en-US" b="1" dirty="0">
              <a:solidFill>
                <a:srgbClr val="7030A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A synthetic disaccharide containing fructose and galactose absorbed in the GIT.</a:t>
            </a:r>
          </a:p>
          <a:p>
            <a:r>
              <a:rPr lang="en-US" dirty="0">
                <a:solidFill>
                  <a:srgbClr val="7030A0"/>
                </a:solidFill>
                <a:latin typeface="Times New Roman" pitchFamily="18" charset="0"/>
                <a:cs typeface="Times New Roman" pitchFamily="18" charset="0"/>
              </a:rPr>
              <a:t>Produces soft stools within 1-3 days</a:t>
            </a:r>
          </a:p>
          <a:p>
            <a:r>
              <a:rPr lang="en-US" dirty="0">
                <a:solidFill>
                  <a:srgbClr val="7030A0"/>
                </a:solidFill>
                <a:latin typeface="Times New Roman" pitchFamily="18" charset="0"/>
                <a:cs typeface="Times New Roman" pitchFamily="18" charset="0"/>
              </a:rPr>
              <a:t>Side effects; </a:t>
            </a:r>
            <a:r>
              <a:rPr lang="en-US" dirty="0" err="1">
                <a:solidFill>
                  <a:srgbClr val="7030A0"/>
                </a:solidFill>
                <a:latin typeface="Times New Roman" pitchFamily="18" charset="0"/>
                <a:cs typeface="Times New Roman" pitchFamily="18" charset="0"/>
              </a:rPr>
              <a:t>abnominal</a:t>
            </a:r>
            <a:r>
              <a:rPr lang="en-US" dirty="0">
                <a:solidFill>
                  <a:srgbClr val="7030A0"/>
                </a:solidFill>
                <a:latin typeface="Times New Roman" pitchFamily="18" charset="0"/>
                <a:cs typeface="Times New Roman" pitchFamily="18" charset="0"/>
              </a:rPr>
              <a:t> cramps, flatulence,</a:t>
            </a:r>
          </a:p>
          <a:p>
            <a:r>
              <a:rPr lang="en-US" dirty="0">
                <a:solidFill>
                  <a:srgbClr val="7030A0"/>
                </a:solidFill>
                <a:latin typeface="Times New Roman" pitchFamily="18" charset="0"/>
                <a:cs typeface="Times New Roman" pitchFamily="18" charset="0"/>
              </a:rPr>
              <a:t>Contraindicated in patients requiring galactose free diet.</a:t>
            </a:r>
          </a:p>
          <a:p>
            <a:pPr marL="0" indent="0">
              <a:buNone/>
            </a:pPr>
            <a:r>
              <a:rPr lang="en-US" b="1" dirty="0">
                <a:solidFill>
                  <a:srgbClr val="7030A0"/>
                </a:solidFill>
                <a:latin typeface="Times New Roman" pitchFamily="18" charset="0"/>
                <a:cs typeface="Times New Roman" pitchFamily="18" charset="0"/>
              </a:rPr>
              <a:t>Vegetable </a:t>
            </a:r>
            <a:r>
              <a:rPr lang="en-US" b="1" dirty="0" err="1">
                <a:solidFill>
                  <a:srgbClr val="7030A0"/>
                </a:solidFill>
                <a:latin typeface="Times New Roman" pitchFamily="18" charset="0"/>
                <a:cs typeface="Times New Roman" pitchFamily="18" charset="0"/>
              </a:rPr>
              <a:t>fibres</a:t>
            </a:r>
            <a:endParaRPr lang="en-US" b="1" dirty="0">
              <a:solidFill>
                <a:srgbClr val="7030A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Dietary </a:t>
            </a:r>
            <a:r>
              <a:rPr lang="en-US" dirty="0" err="1">
                <a:solidFill>
                  <a:srgbClr val="7030A0"/>
                </a:solidFill>
                <a:latin typeface="Times New Roman" pitchFamily="18" charset="0"/>
                <a:cs typeface="Times New Roman" pitchFamily="18" charset="0"/>
              </a:rPr>
              <a:t>fibres</a:t>
            </a:r>
            <a:r>
              <a:rPr lang="en-US" dirty="0">
                <a:solidFill>
                  <a:srgbClr val="7030A0"/>
                </a:solidFill>
                <a:latin typeface="Times New Roman" pitchFamily="18" charset="0"/>
                <a:cs typeface="Times New Roman" pitchFamily="18" charset="0"/>
              </a:rPr>
              <a:t> derived from whole grains, vegetables and fruits. They contains the indigestible portion of cell wall. </a:t>
            </a:r>
          </a:p>
          <a:p>
            <a:r>
              <a:rPr lang="en-US" dirty="0">
                <a:solidFill>
                  <a:srgbClr val="7030A0"/>
                </a:solidFill>
                <a:latin typeface="Times New Roman" pitchFamily="18" charset="0"/>
                <a:cs typeface="Times New Roman" pitchFamily="18" charset="0"/>
              </a:rPr>
              <a:t>Dietary </a:t>
            </a:r>
            <a:r>
              <a:rPr lang="en-US" dirty="0" err="1">
                <a:solidFill>
                  <a:srgbClr val="7030A0"/>
                </a:solidFill>
                <a:latin typeface="Times New Roman" pitchFamily="18" charset="0"/>
                <a:cs typeface="Times New Roman" pitchFamily="18" charset="0"/>
              </a:rPr>
              <a:t>fibre</a:t>
            </a:r>
            <a:r>
              <a:rPr lang="en-US" dirty="0">
                <a:solidFill>
                  <a:srgbClr val="7030A0"/>
                </a:solidFill>
                <a:latin typeface="Times New Roman" pitchFamily="18" charset="0"/>
                <a:cs typeface="Times New Roman" pitchFamily="18" charset="0"/>
              </a:rPr>
              <a:t> act by binding water and ions in the intestine softens stool and promotes </a:t>
            </a:r>
            <a:r>
              <a:rPr lang="en-US" dirty="0" err="1">
                <a:solidFill>
                  <a:srgbClr val="7030A0"/>
                </a:solidFill>
                <a:latin typeface="Times New Roman" pitchFamily="18" charset="0"/>
                <a:cs typeface="Times New Roman" pitchFamily="18" charset="0"/>
              </a:rPr>
              <a:t>peristables</a:t>
            </a:r>
            <a:r>
              <a:rPr lang="en-US" dirty="0">
                <a:solidFill>
                  <a:srgbClr val="7030A0"/>
                </a:solidFill>
                <a:latin typeface="Times New Roman" pitchFamily="18" charset="0"/>
                <a:cs typeface="Times New Roman" pitchFamily="18" charset="0"/>
              </a:rPr>
              <a:t>. Also increases </a:t>
            </a:r>
            <a:r>
              <a:rPr lang="en-US" dirty="0" err="1">
                <a:solidFill>
                  <a:srgbClr val="7030A0"/>
                </a:solidFill>
                <a:latin typeface="Times New Roman" pitchFamily="18" charset="0"/>
                <a:cs typeface="Times New Roman" pitchFamily="18" charset="0"/>
              </a:rPr>
              <a:t>faecel</a:t>
            </a:r>
            <a:r>
              <a:rPr lang="en-US" dirty="0">
                <a:solidFill>
                  <a:srgbClr val="7030A0"/>
                </a:solidFill>
                <a:latin typeface="Times New Roman" pitchFamily="18" charset="0"/>
                <a:cs typeface="Times New Roman" pitchFamily="18" charset="0"/>
              </a:rPr>
              <a:t> mass.</a:t>
            </a:r>
          </a:p>
          <a:p>
            <a:pPr marL="0" indent="0">
              <a:buNone/>
            </a:pPr>
            <a:endParaRPr lang="en-US" dirty="0"/>
          </a:p>
        </p:txBody>
      </p:sp>
    </p:spTree>
    <p:extLst>
      <p:ext uri="{BB962C8B-B14F-4D97-AF65-F5344CB8AC3E}">
        <p14:creationId xmlns:p14="http://schemas.microsoft.com/office/powerpoint/2010/main" val="29008344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100013"/>
            <a:ext cx="11977687" cy="1057275"/>
          </a:xfrm>
        </p:spPr>
        <p:txBody>
          <a:bodyPr>
            <a:normAutofit fontScale="90000"/>
          </a:bodyPr>
          <a:lstStyle/>
          <a:p>
            <a:r>
              <a:rPr lang="en-US" b="1" dirty="0">
                <a:solidFill>
                  <a:srgbClr val="7030A0"/>
                </a:solidFill>
                <a:latin typeface="Times New Roman" pitchFamily="18" charset="0"/>
                <a:cs typeface="Times New Roman" pitchFamily="18" charset="0"/>
              </a:rPr>
              <a:t>Vegetable </a:t>
            </a:r>
            <a:r>
              <a:rPr lang="en-US" b="1" dirty="0" err="1">
                <a:solidFill>
                  <a:srgbClr val="7030A0"/>
                </a:solidFill>
                <a:latin typeface="Times New Roman" pitchFamily="18" charset="0"/>
                <a:cs typeface="Times New Roman" pitchFamily="18" charset="0"/>
              </a:rPr>
              <a:t>fibres</a:t>
            </a:r>
            <a:r>
              <a:rPr lang="en-US" b="1" dirty="0">
                <a:solidFill>
                  <a:srgbClr val="7030A0"/>
                </a:solidFill>
                <a:latin typeface="Times New Roman" pitchFamily="18" charset="0"/>
                <a:cs typeface="Times New Roman" pitchFamily="18" charset="0"/>
              </a:rPr>
              <a:t/>
            </a:r>
            <a:br>
              <a:rPr lang="en-US" b="1" dirty="0">
                <a:solidFill>
                  <a:srgbClr val="7030A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7163" y="1257300"/>
            <a:ext cx="11915775" cy="5600699"/>
          </a:xfrm>
        </p:spPr>
        <p:txBody>
          <a:bodyPr>
            <a:normAutofit/>
          </a:bodyPr>
          <a:lstStyle/>
          <a:p>
            <a:pPr marL="0" indent="0">
              <a:buNone/>
            </a:pPr>
            <a:r>
              <a:rPr lang="en-US"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Indications</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Prevention and treatment of functional constipation.</a:t>
            </a:r>
          </a:p>
          <a:p>
            <a:pPr>
              <a:buFont typeface="Wingdings" pitchFamily="2" charset="2"/>
              <a:buChar char="v"/>
            </a:pPr>
            <a:r>
              <a:rPr lang="en-US" sz="3200" dirty="0">
                <a:solidFill>
                  <a:srgbClr val="7030A0"/>
                </a:solidFill>
                <a:latin typeface="Times New Roman" pitchFamily="18" charset="0"/>
                <a:cs typeface="Times New Roman" pitchFamily="18" charset="0"/>
              </a:rPr>
              <a:t>Used for symptomatic relief of mild diarrhea</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Adverse </a:t>
            </a:r>
            <a:r>
              <a:rPr lang="en-US" sz="3200" b="1" dirty="0">
                <a:solidFill>
                  <a:srgbClr val="00B050"/>
                </a:solidFill>
                <a:latin typeface="Times New Roman" pitchFamily="18" charset="0"/>
                <a:cs typeface="Times New Roman" pitchFamily="18" charset="0"/>
              </a:rPr>
              <a:t>effects</a:t>
            </a:r>
          </a:p>
          <a:p>
            <a:pPr marL="0" indent="0">
              <a:buNone/>
            </a:pPr>
            <a:r>
              <a:rPr lang="en-US" sz="3200" dirty="0" err="1">
                <a:solidFill>
                  <a:srgbClr val="7030A0"/>
                </a:solidFill>
                <a:latin typeface="Times New Roman" pitchFamily="18" charset="0"/>
                <a:cs typeface="Times New Roman" pitchFamily="18" charset="0"/>
              </a:rPr>
              <a:t>Flatulance</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Intestinal obstruction, </a:t>
            </a:r>
            <a:r>
              <a:rPr lang="en-US" sz="3200" dirty="0" err="1">
                <a:solidFill>
                  <a:srgbClr val="7030A0"/>
                </a:solidFill>
                <a:latin typeface="Times New Roman" pitchFamily="18" charset="0"/>
                <a:cs typeface="Times New Roman" pitchFamily="18" charset="0"/>
              </a:rPr>
              <a:t>oesophageal</a:t>
            </a:r>
            <a:r>
              <a:rPr lang="en-US" sz="3200" dirty="0">
                <a:solidFill>
                  <a:srgbClr val="7030A0"/>
                </a:solidFill>
                <a:latin typeface="Times New Roman" pitchFamily="18" charset="0"/>
                <a:cs typeface="Times New Roman" pitchFamily="18" charset="0"/>
              </a:rPr>
              <a:t> obstruction may occur.</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err="1" smtClean="0">
                <a:solidFill>
                  <a:srgbClr val="00B050"/>
                </a:solidFill>
                <a:latin typeface="Times New Roman" pitchFamily="18" charset="0"/>
                <a:cs typeface="Times New Roman" pitchFamily="18" charset="0"/>
              </a:rPr>
              <a:t>Contraidication</a:t>
            </a:r>
            <a:endParaRPr lang="en-US" sz="3200" b="1" dirty="0">
              <a:solidFill>
                <a:srgbClr val="00B05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Stenosis</a:t>
            </a:r>
          </a:p>
          <a:p>
            <a:pPr marL="0" indent="0">
              <a:buNone/>
            </a:pPr>
            <a:r>
              <a:rPr lang="en-US" sz="3200" dirty="0">
                <a:solidFill>
                  <a:srgbClr val="7030A0"/>
                </a:solidFill>
                <a:latin typeface="Times New Roman" pitchFamily="18" charset="0"/>
                <a:cs typeface="Times New Roman" pitchFamily="18" charset="0"/>
              </a:rPr>
              <a:t>Ulceration</a:t>
            </a:r>
          </a:p>
          <a:p>
            <a:endParaRPr lang="en-US" dirty="0"/>
          </a:p>
        </p:txBody>
      </p:sp>
    </p:spTree>
    <p:extLst>
      <p:ext uri="{BB962C8B-B14F-4D97-AF65-F5344CB8AC3E}">
        <p14:creationId xmlns:p14="http://schemas.microsoft.com/office/powerpoint/2010/main" val="31161343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FC3D68-BC1D-4609-8E47-2F68F3D9566F}"/>
              </a:ext>
            </a:extLst>
          </p:cNvPr>
          <p:cNvSpPr>
            <a:spLocks noGrp="1"/>
          </p:cNvSpPr>
          <p:nvPr>
            <p:ph idx="1"/>
          </p:nvPr>
        </p:nvSpPr>
        <p:spPr>
          <a:xfrm>
            <a:off x="128588" y="0"/>
            <a:ext cx="12063412" cy="6858000"/>
          </a:xfrm>
        </p:spPr>
        <p:txBody>
          <a:bodyPr/>
          <a:lstStyle/>
          <a:p>
            <a:pPr marL="0" indent="0">
              <a:buNone/>
            </a:pPr>
            <a:r>
              <a:rPr lang="en-US" dirty="0"/>
              <a:t>       </a:t>
            </a:r>
            <a:r>
              <a:rPr lang="en-US" dirty="0" smtClean="0"/>
              <a:t>		</a:t>
            </a:r>
            <a:r>
              <a:rPr lang="en-US" sz="3600" b="1" dirty="0" smtClean="0">
                <a:solidFill>
                  <a:srgbClr val="FF0000"/>
                </a:solidFill>
                <a:latin typeface="Times New Roman" pitchFamily="18" charset="0"/>
                <a:cs typeface="Times New Roman" pitchFamily="18" charset="0"/>
              </a:rPr>
              <a:t>Irritant </a:t>
            </a:r>
            <a:r>
              <a:rPr lang="en-US" sz="3600" b="1" dirty="0">
                <a:solidFill>
                  <a:srgbClr val="FF0000"/>
                </a:solidFill>
                <a:latin typeface="Times New Roman" pitchFamily="18" charset="0"/>
                <a:cs typeface="Times New Roman" pitchFamily="18" charset="0"/>
              </a:rPr>
              <a:t>and stimulant purgatives</a:t>
            </a:r>
          </a:p>
          <a:p>
            <a:pPr>
              <a:buFont typeface="Wingdings" pitchFamily="2" charset="2"/>
              <a:buChar char="v"/>
            </a:pPr>
            <a:r>
              <a:rPr lang="en-US" sz="3200" dirty="0">
                <a:solidFill>
                  <a:srgbClr val="7030A0"/>
                </a:solidFill>
                <a:latin typeface="Times New Roman" pitchFamily="18" charset="0"/>
                <a:cs typeface="Times New Roman" pitchFamily="18" charset="0"/>
              </a:rPr>
              <a:t>They promote accumulation of water and electrolytes in the lumen.</a:t>
            </a:r>
          </a:p>
          <a:p>
            <a:pPr>
              <a:buFont typeface="Wingdings" pitchFamily="2" charset="2"/>
              <a:buChar char="v"/>
            </a:pPr>
            <a:r>
              <a:rPr lang="en-US" sz="3200" dirty="0">
                <a:solidFill>
                  <a:srgbClr val="7030A0"/>
                </a:solidFill>
                <a:latin typeface="Times New Roman" pitchFamily="18" charset="0"/>
                <a:cs typeface="Times New Roman" pitchFamily="18" charset="0"/>
              </a:rPr>
              <a:t>Enhance intestinal motility</a:t>
            </a:r>
          </a:p>
          <a:p>
            <a:pPr>
              <a:buFont typeface="Wingdings" pitchFamily="2" charset="2"/>
              <a:buChar char="v"/>
            </a:pPr>
            <a:r>
              <a:rPr lang="en-US" sz="3200" dirty="0">
                <a:solidFill>
                  <a:srgbClr val="7030A0"/>
                </a:solidFill>
                <a:latin typeface="Times New Roman" pitchFamily="18" charset="0"/>
                <a:cs typeface="Times New Roman" pitchFamily="18" charset="0"/>
              </a:rPr>
              <a:t>Increased water secretion is through activation of cAMP and synthesis of prostaglandins</a:t>
            </a:r>
          </a:p>
          <a:p>
            <a:pPr>
              <a:buFont typeface="Wingdings" pitchFamily="2" charset="2"/>
              <a:buChar char="v"/>
            </a:pPr>
            <a:r>
              <a:rPr lang="en-US" sz="3200" dirty="0" err="1">
                <a:solidFill>
                  <a:srgbClr val="7030A0"/>
                </a:solidFill>
                <a:latin typeface="Times New Roman" pitchFamily="18" charset="0"/>
                <a:cs typeface="Times New Roman" pitchFamily="18" charset="0"/>
              </a:rPr>
              <a:t>Phenolpthalein</a:t>
            </a:r>
            <a:r>
              <a:rPr lang="en-US" sz="3200" dirty="0">
                <a:solidFill>
                  <a:srgbClr val="7030A0"/>
                </a:solidFill>
                <a:latin typeface="Times New Roman" pitchFamily="18" charset="0"/>
                <a:cs typeface="Times New Roman" pitchFamily="18" charset="0"/>
              </a:rPr>
              <a:t> and </a:t>
            </a:r>
            <a:r>
              <a:rPr lang="en-US" sz="3200" dirty="0" err="1">
                <a:solidFill>
                  <a:srgbClr val="7030A0"/>
                </a:solidFill>
                <a:latin typeface="Times New Roman" pitchFamily="18" charset="0"/>
                <a:cs typeface="Times New Roman" pitchFamily="18" charset="0"/>
              </a:rPr>
              <a:t>bisacodly</a:t>
            </a:r>
            <a:r>
              <a:rPr lang="en-US" sz="3200" dirty="0">
                <a:solidFill>
                  <a:srgbClr val="7030A0"/>
                </a:solidFill>
                <a:latin typeface="Times New Roman" pitchFamily="18" charset="0"/>
                <a:cs typeface="Times New Roman" pitchFamily="18" charset="0"/>
              </a:rPr>
              <a:t> are widely used.</a:t>
            </a:r>
          </a:p>
          <a:p>
            <a:pPr>
              <a:buFont typeface="Wingdings" pitchFamily="2" charset="2"/>
              <a:buChar char="v"/>
            </a:pPr>
            <a:r>
              <a:rPr lang="en-US" sz="3200" dirty="0">
                <a:solidFill>
                  <a:srgbClr val="7030A0"/>
                </a:solidFill>
                <a:latin typeface="Times New Roman" pitchFamily="18" charset="0"/>
                <a:cs typeface="Times New Roman" pitchFamily="18" charset="0"/>
              </a:rPr>
              <a:t>Castor oil is </a:t>
            </a:r>
            <a:r>
              <a:rPr lang="en-US" sz="3200" dirty="0" err="1">
                <a:solidFill>
                  <a:srgbClr val="7030A0"/>
                </a:solidFill>
                <a:latin typeface="Times New Roman" pitchFamily="18" charset="0"/>
                <a:cs typeface="Times New Roman" pitchFamily="18" charset="0"/>
              </a:rPr>
              <a:t>hydrolysed</a:t>
            </a:r>
            <a:r>
              <a:rPr lang="en-US" sz="3200" dirty="0">
                <a:solidFill>
                  <a:srgbClr val="7030A0"/>
                </a:solidFill>
                <a:latin typeface="Times New Roman" pitchFamily="18" charset="0"/>
                <a:cs typeface="Times New Roman" pitchFamily="18" charset="0"/>
              </a:rPr>
              <a:t> to glycerol and </a:t>
            </a:r>
            <a:r>
              <a:rPr lang="en-US" sz="3200" dirty="0" err="1">
                <a:solidFill>
                  <a:srgbClr val="7030A0"/>
                </a:solidFill>
                <a:latin typeface="Times New Roman" pitchFamily="18" charset="0"/>
                <a:cs typeface="Times New Roman" pitchFamily="18" charset="0"/>
              </a:rPr>
              <a:t>ricinoleic</a:t>
            </a:r>
            <a:r>
              <a:rPr lang="en-US" sz="3200" dirty="0">
                <a:solidFill>
                  <a:srgbClr val="7030A0"/>
                </a:solidFill>
                <a:latin typeface="Times New Roman" pitchFamily="18" charset="0"/>
                <a:cs typeface="Times New Roman" pitchFamily="18" charset="0"/>
              </a:rPr>
              <a:t> acid which stimulates peristalsis. Effect in the small intestines causes rapid complete evacuation.</a:t>
            </a:r>
          </a:p>
          <a:p>
            <a:pPr>
              <a:buFont typeface="Wingdings" pitchFamily="2" charset="2"/>
              <a:buChar char="v"/>
            </a:pPr>
            <a:r>
              <a:rPr lang="en-US" sz="3200" dirty="0">
                <a:solidFill>
                  <a:srgbClr val="7030A0"/>
                </a:solidFill>
                <a:latin typeface="Times New Roman" pitchFamily="18" charset="0"/>
                <a:cs typeface="Times New Roman" pitchFamily="18" charset="0"/>
              </a:rPr>
              <a:t>Side effects include; Cramping, dehydration.</a:t>
            </a:r>
          </a:p>
          <a:p>
            <a:pPr>
              <a:buFont typeface="Wingdings" pitchFamily="2" charset="2"/>
              <a:buChar char="v"/>
            </a:pPr>
            <a:r>
              <a:rPr lang="en-US" sz="3200" dirty="0">
                <a:solidFill>
                  <a:srgbClr val="7030A0"/>
                </a:solidFill>
                <a:latin typeface="Times New Roman" pitchFamily="18" charset="0"/>
                <a:cs typeface="Times New Roman" pitchFamily="18" charset="0"/>
              </a:rPr>
              <a:t>Regular use </a:t>
            </a:r>
            <a:r>
              <a:rPr lang="en-US" sz="3200" dirty="0" err="1">
                <a:solidFill>
                  <a:srgbClr val="7030A0"/>
                </a:solidFill>
                <a:latin typeface="Times New Roman" pitchFamily="18" charset="0"/>
                <a:cs typeface="Times New Roman" pitchFamily="18" charset="0"/>
              </a:rPr>
              <a:t>bordestroys</a:t>
            </a: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mucosa. </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Should be avoided in pregnant women, can </a:t>
            </a:r>
            <a:r>
              <a:rPr lang="en-US" sz="3200" dirty="0" err="1">
                <a:solidFill>
                  <a:srgbClr val="7030A0"/>
                </a:solidFill>
                <a:latin typeface="Times New Roman" pitchFamily="18" charset="0"/>
                <a:cs typeface="Times New Roman" pitchFamily="18" charset="0"/>
              </a:rPr>
              <a:t>intiate</a:t>
            </a:r>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labour</a:t>
            </a:r>
            <a:r>
              <a:rPr lang="en-US" sz="3200" dirty="0">
                <a:solidFill>
                  <a:srgbClr val="7030A0"/>
                </a:solidFill>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490482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AE980B-77A7-4492-8E32-278E0DE34055}"/>
              </a:ext>
            </a:extLst>
          </p:cNvPr>
          <p:cNvSpPr>
            <a:spLocks noGrp="1"/>
          </p:cNvSpPr>
          <p:nvPr>
            <p:ph idx="1"/>
          </p:nvPr>
        </p:nvSpPr>
        <p:spPr>
          <a:xfrm>
            <a:off x="142875" y="1"/>
            <a:ext cx="11930063" cy="6729412"/>
          </a:xfrm>
        </p:spPr>
        <p:txBody>
          <a:bodyPr>
            <a:normAutofit lnSpcReduction="10000"/>
          </a:bodyPr>
          <a:lstStyle/>
          <a:p>
            <a:pPr marL="0" indent="0" algn="ctr">
              <a:buNone/>
            </a:pPr>
            <a:r>
              <a:rPr lang="en-US" sz="4400" b="1" dirty="0">
                <a:solidFill>
                  <a:srgbClr val="FF0000"/>
                </a:solidFill>
                <a:latin typeface="Times New Roman" panose="02020603050405020304" pitchFamily="18" charset="0"/>
                <a:cs typeface="Times New Roman" panose="02020603050405020304" pitchFamily="18" charset="0"/>
              </a:rPr>
              <a:t>Stool softeners</a:t>
            </a:r>
          </a:p>
          <a:p>
            <a:pPr marL="0" indent="0">
              <a:buNone/>
            </a:pPr>
            <a:r>
              <a:rPr lang="en-US"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Docusates </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3200" dirty="0">
                <a:solidFill>
                  <a:srgbClr val="7030A0"/>
                </a:solidFill>
                <a:latin typeface="Times New Roman" panose="02020603050405020304" pitchFamily="18" charset="0"/>
                <a:cs typeface="Times New Roman" panose="02020603050405020304" pitchFamily="18" charset="0"/>
              </a:rPr>
              <a:t>Used as an emulsifying, wetting and  dispersing agent.</a:t>
            </a:r>
          </a:p>
          <a:p>
            <a:r>
              <a:rPr lang="en-US" sz="3200" dirty="0">
                <a:solidFill>
                  <a:srgbClr val="7030A0"/>
                </a:solidFill>
                <a:latin typeface="Times New Roman" panose="02020603050405020304" pitchFamily="18" charset="0"/>
                <a:cs typeface="Times New Roman" panose="02020603050405020304" pitchFamily="18" charset="0"/>
              </a:rPr>
              <a:t> soften stool with 1-3days</a:t>
            </a:r>
          </a:p>
          <a:p>
            <a:pPr marL="0" indent="0">
              <a:buNone/>
            </a:pP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Liquid </a:t>
            </a:r>
            <a:r>
              <a:rPr lang="en-US" sz="3200" b="1" dirty="0">
                <a:solidFill>
                  <a:srgbClr val="00B050"/>
                </a:solidFill>
                <a:latin typeface="Times New Roman" panose="02020603050405020304" pitchFamily="18" charset="0"/>
                <a:cs typeface="Times New Roman" panose="02020603050405020304" pitchFamily="18" charset="0"/>
              </a:rPr>
              <a:t>paraffin</a:t>
            </a:r>
          </a:p>
          <a:p>
            <a:r>
              <a:rPr lang="en-US" sz="3200" dirty="0">
                <a:solidFill>
                  <a:srgbClr val="7030A0"/>
                </a:solidFill>
                <a:latin typeface="Times New Roman" panose="02020603050405020304" pitchFamily="18" charset="0"/>
                <a:cs typeface="Times New Roman" panose="02020603050405020304" pitchFamily="18" charset="0"/>
              </a:rPr>
              <a:t>It’s a mineral oil.</a:t>
            </a:r>
          </a:p>
          <a:p>
            <a:r>
              <a:rPr lang="en-US" sz="3200" dirty="0">
                <a:solidFill>
                  <a:srgbClr val="7030A0"/>
                </a:solidFill>
                <a:latin typeface="Times New Roman" panose="02020603050405020304" pitchFamily="18" charset="0"/>
                <a:cs typeface="Times New Roman" panose="02020603050405020304" pitchFamily="18" charset="0"/>
              </a:rPr>
              <a:t>Pharmacologically inert and acts as lubricants and softens stool.</a:t>
            </a:r>
          </a:p>
          <a:p>
            <a:pPr marL="0" indent="0">
              <a:buNone/>
            </a:pP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Adverse </a:t>
            </a:r>
            <a:r>
              <a:rPr lang="en-US" sz="3200" b="1" dirty="0">
                <a:solidFill>
                  <a:srgbClr val="00B050"/>
                </a:solidFill>
                <a:latin typeface="Times New Roman" panose="02020603050405020304" pitchFamily="18" charset="0"/>
                <a:cs typeface="Times New Roman" panose="02020603050405020304" pitchFamily="18" charset="0"/>
              </a:rPr>
              <a:t>effects of liquid paraffin</a:t>
            </a:r>
          </a:p>
          <a:p>
            <a:r>
              <a:rPr lang="en-US" sz="3200" dirty="0">
                <a:solidFill>
                  <a:srgbClr val="7030A0"/>
                </a:solidFill>
                <a:latin typeface="Times New Roman" panose="02020603050405020304" pitchFamily="18" charset="0"/>
                <a:cs typeface="Times New Roman" panose="02020603050405020304" pitchFamily="18" charset="0"/>
              </a:rPr>
              <a:t>Leakage of oil past anal sphincter</a:t>
            </a:r>
          </a:p>
          <a:p>
            <a:r>
              <a:rPr lang="en-US" sz="3200" dirty="0">
                <a:solidFill>
                  <a:srgbClr val="7030A0"/>
                </a:solidFill>
                <a:latin typeface="Times New Roman" panose="02020603050405020304" pitchFamily="18" charset="0"/>
                <a:cs typeface="Times New Roman" panose="02020603050405020304" pitchFamily="18" charset="0"/>
              </a:rPr>
              <a:t>Affect absorption of fat soluble vitamins.</a:t>
            </a:r>
          </a:p>
          <a:p>
            <a:pPr marL="0" indent="0">
              <a:buNone/>
            </a:pP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err="1" smtClean="0">
                <a:solidFill>
                  <a:srgbClr val="00B050"/>
                </a:solidFill>
                <a:latin typeface="Times New Roman" panose="02020603050405020304" pitchFamily="18" charset="0"/>
                <a:cs typeface="Times New Roman" panose="02020603050405020304" pitchFamily="18" charset="0"/>
              </a:rPr>
              <a:t>Glcerin</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3200" dirty="0">
                <a:solidFill>
                  <a:srgbClr val="7030A0"/>
                </a:solidFill>
                <a:latin typeface="Times New Roman" panose="02020603050405020304" pitchFamily="18" charset="0"/>
                <a:cs typeface="Times New Roman" panose="02020603050405020304" pitchFamily="18" charset="0"/>
              </a:rPr>
              <a:t>Used as a suppository, produces effects within 30mins.</a:t>
            </a:r>
          </a:p>
        </p:txBody>
      </p:sp>
    </p:spTree>
    <p:extLst>
      <p:ext uri="{BB962C8B-B14F-4D97-AF65-F5344CB8AC3E}">
        <p14:creationId xmlns:p14="http://schemas.microsoft.com/office/powerpoint/2010/main" val="38849240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D967C2B-F2D9-49C4-9E91-64480EEC1028}"/>
              </a:ext>
            </a:extLst>
          </p:cNvPr>
          <p:cNvSpPr>
            <a:spLocks noGrp="1"/>
          </p:cNvSpPr>
          <p:nvPr>
            <p:ph idx="1"/>
          </p:nvPr>
        </p:nvSpPr>
        <p:spPr>
          <a:xfrm>
            <a:off x="171449" y="0"/>
            <a:ext cx="11915775" cy="6729413"/>
          </a:xfrm>
        </p:spPr>
        <p:txBody>
          <a:bodyPr>
            <a:normAutofit/>
          </a:bodyPr>
          <a:lstStyle/>
          <a:p>
            <a:pPr marL="0" indent="0">
              <a:buNone/>
            </a:pPr>
            <a:r>
              <a:rPr lang="en-US" sz="4000" b="1" dirty="0">
                <a:solidFill>
                  <a:srgbClr val="FF0000"/>
                </a:solidFill>
                <a:latin typeface="Times New Roman" panose="02020603050405020304" pitchFamily="18" charset="0"/>
                <a:cs typeface="Times New Roman" panose="02020603050405020304" pitchFamily="18" charset="0"/>
              </a:rPr>
              <a:t>Indication of laxatives</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Constipation not responding to non- pharmacological measures: </a:t>
            </a:r>
            <a:r>
              <a:rPr lang="en-US" sz="3200" dirty="0" err="1">
                <a:solidFill>
                  <a:srgbClr val="7030A0"/>
                </a:solidFill>
                <a:latin typeface="Times New Roman" panose="02020603050405020304" pitchFamily="18" charset="0"/>
                <a:cs typeface="Times New Roman" panose="02020603050405020304" pitchFamily="18" charset="0"/>
              </a:rPr>
              <a:t>fibre</a:t>
            </a:r>
            <a:r>
              <a:rPr lang="en-US" sz="3200" dirty="0">
                <a:solidFill>
                  <a:srgbClr val="7030A0"/>
                </a:solidFill>
                <a:latin typeface="Times New Roman" panose="02020603050405020304" pitchFamily="18" charset="0"/>
                <a:cs typeface="Times New Roman" panose="02020603050405020304" pitchFamily="18" charset="0"/>
              </a:rPr>
              <a:t> rich diet, regular exercise, regular bowel movements, ( bulk laxatives are the 1</a:t>
            </a:r>
            <a:r>
              <a:rPr lang="en-US" sz="3200" baseline="30000" dirty="0">
                <a:solidFill>
                  <a:srgbClr val="7030A0"/>
                </a:solidFill>
                <a:latin typeface="Times New Roman" panose="02020603050405020304" pitchFamily="18" charset="0"/>
                <a:cs typeface="Times New Roman" panose="02020603050405020304" pitchFamily="18" charset="0"/>
              </a:rPr>
              <a:t>st</a:t>
            </a:r>
            <a:r>
              <a:rPr lang="en-US" sz="3200" dirty="0">
                <a:solidFill>
                  <a:srgbClr val="7030A0"/>
                </a:solidFill>
                <a:latin typeface="Times New Roman" panose="02020603050405020304" pitchFamily="18" charset="0"/>
                <a:cs typeface="Times New Roman" panose="02020603050405020304" pitchFamily="18" charset="0"/>
              </a:rPr>
              <a:t> choice).</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Before and after surgery to produce soft stool in patients with </a:t>
            </a:r>
            <a:r>
              <a:rPr lang="en-US" sz="3200" dirty="0" err="1">
                <a:solidFill>
                  <a:srgbClr val="7030A0"/>
                </a:solidFill>
                <a:latin typeface="Times New Roman" panose="02020603050405020304" pitchFamily="18" charset="0"/>
                <a:cs typeface="Times New Roman" panose="02020603050405020304" pitchFamily="18" charset="0"/>
              </a:rPr>
              <a:t>haemorrhoids</a:t>
            </a:r>
            <a:r>
              <a:rPr lang="en-US" sz="3200" dirty="0">
                <a:solidFill>
                  <a:srgbClr val="7030A0"/>
                </a:solidFill>
                <a:latin typeface="Times New Roman" panose="02020603050405020304" pitchFamily="18" charset="0"/>
                <a:cs typeface="Times New Roman" panose="02020603050405020304" pitchFamily="18" charset="0"/>
              </a:rPr>
              <a:t> and fissures.</a:t>
            </a:r>
          </a:p>
          <a:p>
            <a:pPr marL="0" indent="0">
              <a:buNone/>
            </a:pP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Contraindications</a:t>
            </a:r>
            <a:endParaRPr lang="en-US" sz="3200" b="1" dirty="0">
              <a:solidFill>
                <a:srgbClr val="00B050"/>
              </a:solidFill>
              <a:latin typeface="Times New Roman" panose="02020603050405020304" pitchFamily="18" charset="0"/>
              <a:cs typeface="Times New Roman" panose="02020603050405020304" pitchFamily="18" charset="0"/>
            </a:endParaRPr>
          </a:p>
          <a:p>
            <a:pPr marL="0" indent="0">
              <a:buNone/>
            </a:pPr>
            <a:r>
              <a:rPr lang="en-US" sz="3200" dirty="0">
                <a:solidFill>
                  <a:srgbClr val="7030A0"/>
                </a:solidFill>
                <a:latin typeface="Times New Roman" panose="02020603050405020304" pitchFamily="18" charset="0"/>
                <a:cs typeface="Times New Roman" panose="02020603050405020304" pitchFamily="18" charset="0"/>
              </a:rPr>
              <a:t>Undiagnosed </a:t>
            </a:r>
            <a:r>
              <a:rPr lang="en-US" sz="3200" dirty="0" err="1">
                <a:solidFill>
                  <a:srgbClr val="7030A0"/>
                </a:solidFill>
                <a:latin typeface="Times New Roman" panose="02020603050405020304" pitchFamily="18" charset="0"/>
                <a:cs typeface="Times New Roman" panose="02020603050405020304" pitchFamily="18" charset="0"/>
              </a:rPr>
              <a:t>abnominal</a:t>
            </a:r>
            <a:r>
              <a:rPr lang="en-US" sz="3200" dirty="0">
                <a:solidFill>
                  <a:srgbClr val="7030A0"/>
                </a:solidFill>
                <a:latin typeface="Times New Roman" panose="02020603050405020304" pitchFamily="18" charset="0"/>
                <a:cs typeface="Times New Roman" panose="02020603050405020304" pitchFamily="18" charset="0"/>
              </a:rPr>
              <a:t> pain</a:t>
            </a:r>
          </a:p>
          <a:p>
            <a:pPr marL="0" indent="0">
              <a:buNone/>
            </a:pPr>
            <a:r>
              <a:rPr lang="en-US" sz="3200" dirty="0">
                <a:solidFill>
                  <a:srgbClr val="7030A0"/>
                </a:solidFill>
                <a:latin typeface="Times New Roman" panose="02020603050405020304" pitchFamily="18" charset="0"/>
                <a:cs typeface="Times New Roman" panose="02020603050405020304" pitchFamily="18" charset="0"/>
              </a:rPr>
              <a:t>Appendicitis</a:t>
            </a:r>
          </a:p>
          <a:p>
            <a:pPr marL="0" indent="0">
              <a:buNone/>
            </a:pPr>
            <a:r>
              <a:rPr lang="en-US" sz="3200" dirty="0">
                <a:solidFill>
                  <a:srgbClr val="7030A0"/>
                </a:solidFill>
                <a:latin typeface="Times New Roman" panose="02020603050405020304" pitchFamily="18" charset="0"/>
                <a:cs typeface="Times New Roman" panose="02020603050405020304" pitchFamily="18" charset="0"/>
              </a:rPr>
              <a:t>Intestinal obstruction</a:t>
            </a:r>
          </a:p>
          <a:p>
            <a:pPr marL="0" indent="0">
              <a:buNone/>
            </a:pPr>
            <a:r>
              <a:rPr lang="en-US" sz="3200" dirty="0">
                <a:solidFill>
                  <a:srgbClr val="7030A0"/>
                </a:solidFill>
                <a:latin typeface="Times New Roman" panose="02020603050405020304" pitchFamily="18" charset="0"/>
                <a:cs typeface="Times New Roman" panose="02020603050405020304" pitchFamily="18" charset="0"/>
              </a:rPr>
              <a:t>Should be avoided during later stages of </a:t>
            </a:r>
            <a:r>
              <a:rPr lang="en-US" sz="3200" dirty="0" err="1">
                <a:solidFill>
                  <a:srgbClr val="7030A0"/>
                </a:solidFill>
                <a:latin typeface="Times New Roman" panose="02020603050405020304" pitchFamily="18" charset="0"/>
                <a:cs typeface="Times New Roman" panose="02020603050405020304" pitchFamily="18" charset="0"/>
              </a:rPr>
              <a:t>preganancy</a:t>
            </a:r>
            <a:r>
              <a:rPr lang="en-US" sz="3200" dirty="0">
                <a:solidFill>
                  <a:srgbClr val="7030A0"/>
                </a:solidFill>
                <a:latin typeface="Times New Roman" panose="02020603050405020304" pitchFamily="18" charset="0"/>
                <a:cs typeface="Times New Roman" panose="02020603050405020304" pitchFamily="18" charset="0"/>
              </a:rPr>
              <a:t>.</a:t>
            </a:r>
          </a:p>
          <a:p>
            <a:pPr marL="0" indent="0">
              <a:buNone/>
            </a:pPr>
            <a:endParaRPr lang="en-US" sz="32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3376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047429-C0FB-4DA0-B0B7-8F08B63C15E1}"/>
              </a:ext>
            </a:extLst>
          </p:cNvPr>
          <p:cNvSpPr>
            <a:spLocks noGrp="1"/>
          </p:cNvSpPr>
          <p:nvPr>
            <p:ph idx="1"/>
          </p:nvPr>
        </p:nvSpPr>
        <p:spPr>
          <a:xfrm>
            <a:off x="100013" y="214313"/>
            <a:ext cx="11987212" cy="6486525"/>
          </a:xfrm>
        </p:spPr>
        <p:txBody>
          <a:bodyPr/>
          <a:lstStyle/>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Anti- </a:t>
            </a:r>
            <a:r>
              <a:rPr lang="en-US" sz="3600" b="1" dirty="0" err="1">
                <a:solidFill>
                  <a:srgbClr val="FF0000"/>
                </a:solidFill>
                <a:latin typeface="Times New Roman" panose="02020603050405020304" pitchFamily="18" charset="0"/>
                <a:cs typeface="Times New Roman" panose="02020603050405020304" pitchFamily="18" charset="0"/>
              </a:rPr>
              <a:t>D</a:t>
            </a:r>
            <a:r>
              <a:rPr lang="en-US" sz="3600" b="1" dirty="0" err="1" smtClean="0">
                <a:solidFill>
                  <a:srgbClr val="FF0000"/>
                </a:solidFill>
                <a:latin typeface="Times New Roman" panose="02020603050405020304" pitchFamily="18" charset="0"/>
                <a:cs typeface="Times New Roman" panose="02020603050405020304" pitchFamily="18" charset="0"/>
              </a:rPr>
              <a:t>iarrhoeal</a:t>
            </a:r>
            <a:r>
              <a:rPr lang="en-US" sz="3600" b="1" dirty="0" smtClean="0">
                <a:solidFill>
                  <a:srgbClr val="FF0000"/>
                </a:solidFill>
                <a:latin typeface="Times New Roman" panose="02020603050405020304" pitchFamily="18" charset="0"/>
                <a:cs typeface="Times New Roman" panose="02020603050405020304" pitchFamily="18" charset="0"/>
              </a:rPr>
              <a:t> Agents</a:t>
            </a:r>
          </a:p>
          <a:p>
            <a:pPr marL="0" indent="0" algn="ctr">
              <a:buNone/>
            </a:pPr>
            <a:endParaRPr lang="en-US" b="1" dirty="0">
              <a:latin typeface="Times New Roman" panose="02020603050405020304" pitchFamily="18" charset="0"/>
              <a:cs typeface="Times New Roman" panose="02020603050405020304" pitchFamily="18" charset="0"/>
            </a:endParaRPr>
          </a:p>
          <a:p>
            <a:r>
              <a:rPr lang="en-US" sz="3200" dirty="0">
                <a:solidFill>
                  <a:srgbClr val="7030A0"/>
                </a:solidFill>
                <a:latin typeface="Times New Roman" panose="02020603050405020304" pitchFamily="18" charset="0"/>
                <a:cs typeface="Times New Roman" panose="02020603050405020304" pitchFamily="18" charset="0"/>
              </a:rPr>
              <a:t>Diarrhoea is marked by frequent passage of unformed or liquid stools.</a:t>
            </a:r>
          </a:p>
          <a:p>
            <a:pPr marL="0" indent="0">
              <a:buNone/>
            </a:pPr>
            <a:r>
              <a:rPr lang="en-US" sz="3200" b="1" dirty="0" smtClean="0">
                <a:solidFill>
                  <a:srgbClr val="7030A0"/>
                </a:solidFill>
                <a:latin typeface="Times New Roman" panose="02020603050405020304" pitchFamily="18" charset="0"/>
                <a:cs typeface="Times New Roman" panose="02020603050405020304" pitchFamily="18" charset="0"/>
              </a:rPr>
              <a:t>		</a:t>
            </a:r>
            <a:r>
              <a:rPr lang="en-US" sz="3200" b="1" dirty="0" smtClean="0">
                <a:solidFill>
                  <a:srgbClr val="00B050"/>
                </a:solidFill>
                <a:latin typeface="Times New Roman" panose="02020603050405020304" pitchFamily="18" charset="0"/>
                <a:cs typeface="Times New Roman" panose="02020603050405020304" pitchFamily="18" charset="0"/>
              </a:rPr>
              <a:t>Treatment </a:t>
            </a:r>
            <a:r>
              <a:rPr lang="en-US" sz="3200" b="1" dirty="0">
                <a:solidFill>
                  <a:srgbClr val="00B050"/>
                </a:solidFill>
                <a:latin typeface="Times New Roman" panose="02020603050405020304" pitchFamily="18" charset="0"/>
                <a:cs typeface="Times New Roman" panose="02020603050405020304" pitchFamily="18" charset="0"/>
              </a:rPr>
              <a:t>of diarrhoea</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F</a:t>
            </a:r>
            <a:r>
              <a:rPr lang="en-US" sz="3200" dirty="0" smtClean="0">
                <a:solidFill>
                  <a:srgbClr val="7030A0"/>
                </a:solidFill>
                <a:latin typeface="Times New Roman" panose="02020603050405020304" pitchFamily="18" charset="0"/>
                <a:cs typeface="Times New Roman" panose="02020603050405020304" pitchFamily="18" charset="0"/>
              </a:rPr>
              <a:t>luid </a:t>
            </a:r>
            <a:r>
              <a:rPr lang="en-US" sz="3200" dirty="0">
                <a:solidFill>
                  <a:srgbClr val="7030A0"/>
                </a:solidFill>
                <a:latin typeface="Times New Roman" panose="02020603050405020304" pitchFamily="18" charset="0"/>
                <a:cs typeface="Times New Roman" panose="02020603050405020304" pitchFamily="18" charset="0"/>
              </a:rPr>
              <a:t>and electrolyte replacement</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Nutritional management</a:t>
            </a:r>
          </a:p>
          <a:p>
            <a:pPr>
              <a:buFont typeface="Wingdings"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Drug therapy</a:t>
            </a:r>
          </a:p>
        </p:txBody>
      </p:sp>
    </p:spTree>
    <p:extLst>
      <p:ext uri="{BB962C8B-B14F-4D97-AF65-F5344CB8AC3E}">
        <p14:creationId xmlns:p14="http://schemas.microsoft.com/office/powerpoint/2010/main" val="1308054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CC3368F-CBB3-4043-9B64-457450741443}"/>
              </a:ext>
            </a:extLst>
          </p:cNvPr>
          <p:cNvSpPr>
            <a:spLocks noGrp="1"/>
          </p:cNvSpPr>
          <p:nvPr>
            <p:ph idx="1"/>
          </p:nvPr>
        </p:nvSpPr>
        <p:spPr>
          <a:xfrm>
            <a:off x="114300" y="185738"/>
            <a:ext cx="12077700" cy="6543675"/>
          </a:xfrm>
        </p:spPr>
        <p:txBody>
          <a:bodyPr/>
          <a:lstStyle/>
          <a:p>
            <a:pPr marL="0" indent="0" algn="ctr">
              <a:buNone/>
            </a:pPr>
            <a:r>
              <a:rPr lang="en-US" sz="3600" b="1" dirty="0">
                <a:solidFill>
                  <a:srgbClr val="FF0000"/>
                </a:solidFill>
                <a:latin typeface="Times New Roman" pitchFamily="18" charset="0"/>
                <a:cs typeface="Times New Roman" pitchFamily="18" charset="0"/>
              </a:rPr>
              <a:t>Drug Therapy</a:t>
            </a:r>
          </a:p>
          <a:p>
            <a:pPr marL="0" indent="0">
              <a:buNone/>
            </a:pPr>
            <a:r>
              <a:rPr lang="en-US" sz="3200" b="1" dirty="0" smtClean="0">
                <a:latin typeface="Times New Roman" pitchFamily="18" charset="0"/>
                <a:cs typeface="Times New Roman" pitchFamily="18" charset="0"/>
              </a:rPr>
              <a:t>	</a:t>
            </a:r>
            <a:r>
              <a:rPr lang="en-US" sz="3200" b="1" i="1" dirty="0" smtClean="0">
                <a:solidFill>
                  <a:srgbClr val="00B050"/>
                </a:solidFill>
                <a:latin typeface="Times New Roman" pitchFamily="18" charset="0"/>
                <a:cs typeface="Times New Roman" pitchFamily="18" charset="0"/>
              </a:rPr>
              <a:t>Anti-diarrhea </a:t>
            </a:r>
            <a:r>
              <a:rPr lang="en-US" sz="3200" b="1" i="1" dirty="0">
                <a:solidFill>
                  <a:srgbClr val="00B050"/>
                </a:solidFill>
                <a:latin typeface="Times New Roman" pitchFamily="18" charset="0"/>
                <a:cs typeface="Times New Roman" pitchFamily="18" charset="0"/>
              </a:rPr>
              <a:t>drugs include;</a:t>
            </a:r>
          </a:p>
          <a:p>
            <a:pPr>
              <a:buFont typeface="Wingdings" pitchFamily="2" charset="2"/>
              <a:buChar char="q"/>
            </a:pPr>
            <a:r>
              <a:rPr lang="en-US" sz="3200" dirty="0">
                <a:solidFill>
                  <a:srgbClr val="7030A0"/>
                </a:solidFill>
                <a:latin typeface="Times New Roman" pitchFamily="18" charset="0"/>
                <a:cs typeface="Times New Roman" pitchFamily="18" charset="0"/>
              </a:rPr>
              <a:t>Antimotility drugs</a:t>
            </a:r>
          </a:p>
          <a:p>
            <a:pPr>
              <a:buFont typeface="Wingdings" pitchFamily="2" charset="2"/>
              <a:buChar char="q"/>
            </a:pPr>
            <a:r>
              <a:rPr lang="en-US" sz="3200" dirty="0" err="1">
                <a:solidFill>
                  <a:srgbClr val="7030A0"/>
                </a:solidFill>
                <a:latin typeface="Times New Roman" pitchFamily="18" charset="0"/>
                <a:cs typeface="Times New Roman" pitchFamily="18" charset="0"/>
              </a:rPr>
              <a:t>Antisecretory</a:t>
            </a:r>
            <a:r>
              <a:rPr lang="en-US" sz="3200" dirty="0">
                <a:solidFill>
                  <a:srgbClr val="7030A0"/>
                </a:solidFill>
                <a:latin typeface="Times New Roman" pitchFamily="18" charset="0"/>
                <a:cs typeface="Times New Roman" pitchFamily="18" charset="0"/>
              </a:rPr>
              <a:t> drugs </a:t>
            </a:r>
          </a:p>
          <a:p>
            <a:pPr>
              <a:buFont typeface="Wingdings" pitchFamily="2" charset="2"/>
              <a:buChar char="q"/>
            </a:pPr>
            <a:r>
              <a:rPr lang="en-US" sz="3200" dirty="0">
                <a:solidFill>
                  <a:srgbClr val="7030A0"/>
                </a:solidFill>
                <a:latin typeface="Times New Roman" pitchFamily="18" charset="0"/>
                <a:cs typeface="Times New Roman" pitchFamily="18" charset="0"/>
              </a:rPr>
              <a:t>Adsorbents</a:t>
            </a:r>
          </a:p>
          <a:p>
            <a:pPr>
              <a:buFont typeface="Wingdings" pitchFamily="2" charset="2"/>
              <a:buChar char="q"/>
            </a:pPr>
            <a:r>
              <a:rPr lang="en-US" sz="3200" dirty="0">
                <a:solidFill>
                  <a:srgbClr val="7030A0"/>
                </a:solidFill>
                <a:latin typeface="Times New Roman" pitchFamily="18" charset="0"/>
                <a:cs typeface="Times New Roman" pitchFamily="18" charset="0"/>
              </a:rPr>
              <a:t>Antibacterial agents</a:t>
            </a:r>
          </a:p>
        </p:txBody>
      </p:sp>
    </p:spTree>
    <p:extLst>
      <p:ext uri="{BB962C8B-B14F-4D97-AF65-F5344CB8AC3E}">
        <p14:creationId xmlns:p14="http://schemas.microsoft.com/office/powerpoint/2010/main" val="27105983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11EEE6E-2704-4637-8828-C7F8EF443ACA}"/>
              </a:ext>
            </a:extLst>
          </p:cNvPr>
          <p:cNvSpPr>
            <a:spLocks noGrp="1"/>
          </p:cNvSpPr>
          <p:nvPr>
            <p:ph idx="1"/>
          </p:nvPr>
        </p:nvSpPr>
        <p:spPr>
          <a:xfrm>
            <a:off x="100013" y="114300"/>
            <a:ext cx="11972925" cy="6743700"/>
          </a:xfrm>
        </p:spPr>
        <p:txBody>
          <a:bodyPr>
            <a:normAutofit/>
          </a:bodyPr>
          <a:lstStyle/>
          <a:p>
            <a:pPr marL="0" indent="0" algn="ctr">
              <a:buNone/>
            </a:pPr>
            <a:r>
              <a:rPr lang="en-US" sz="4000" b="1" dirty="0">
                <a:solidFill>
                  <a:srgbClr val="FF0000"/>
                </a:solidFill>
                <a:latin typeface="Times New Roman" pitchFamily="18" charset="0"/>
                <a:cs typeface="Times New Roman" pitchFamily="18" charset="0"/>
              </a:rPr>
              <a:t>Atimotility drugs</a:t>
            </a:r>
          </a:p>
          <a:p>
            <a:pPr marL="0" indent="0">
              <a:buNone/>
            </a:pPr>
            <a:r>
              <a:rPr lang="en-US" sz="3200" dirty="0" err="1">
                <a:solidFill>
                  <a:srgbClr val="7030A0"/>
                </a:solidFill>
                <a:latin typeface="Times New Roman" pitchFamily="18" charset="0"/>
                <a:cs typeface="Times New Roman" pitchFamily="18" charset="0"/>
              </a:rPr>
              <a:t>E.g</a:t>
            </a:r>
            <a:r>
              <a:rPr lang="en-US" sz="3200" dirty="0">
                <a:solidFill>
                  <a:srgbClr val="7030A0"/>
                </a:solidFill>
                <a:latin typeface="Times New Roman" pitchFamily="18" charset="0"/>
                <a:cs typeface="Times New Roman" pitchFamily="18" charset="0"/>
              </a:rPr>
              <a:t> loperamide, diphenoxylate</a:t>
            </a:r>
          </a:p>
          <a:p>
            <a:pPr marL="0" indent="0">
              <a:buNone/>
            </a:pPr>
            <a:r>
              <a:rPr lang="en-US" sz="3200" b="1" dirty="0">
                <a:solidFill>
                  <a:srgbClr val="7030A0"/>
                </a:solidFill>
                <a:latin typeface="Times New Roman" pitchFamily="18" charset="0"/>
                <a:cs typeface="Times New Roman" pitchFamily="18" charset="0"/>
              </a:rPr>
              <a:t>Loperamide </a:t>
            </a:r>
          </a:p>
          <a:p>
            <a:r>
              <a:rPr lang="en-US" sz="3200" dirty="0">
                <a:solidFill>
                  <a:srgbClr val="7030A0"/>
                </a:solidFill>
                <a:latin typeface="Times New Roman" pitchFamily="18" charset="0"/>
                <a:cs typeface="Times New Roman" pitchFamily="18" charset="0"/>
              </a:rPr>
              <a:t>Acts mainly on GIT receptor.</a:t>
            </a:r>
          </a:p>
          <a:p>
            <a:r>
              <a:rPr lang="en-US" sz="3200" dirty="0">
                <a:solidFill>
                  <a:srgbClr val="7030A0"/>
                </a:solidFill>
                <a:latin typeface="Times New Roman" pitchFamily="18" charset="0"/>
                <a:cs typeface="Times New Roman" pitchFamily="18" charset="0"/>
              </a:rPr>
              <a:t>Acts quickly and has a longer duration of action</a:t>
            </a:r>
          </a:p>
          <a:p>
            <a:r>
              <a:rPr lang="en-US" sz="3200" dirty="0">
                <a:solidFill>
                  <a:srgbClr val="7030A0"/>
                </a:solidFill>
                <a:latin typeface="Times New Roman" pitchFamily="18" charset="0"/>
                <a:cs typeface="Times New Roman" pitchFamily="18" charset="0"/>
              </a:rPr>
              <a:t>Decreases GIT motility and is excreted unchanged indicated for non infective diarrhea, mild </a:t>
            </a:r>
            <a:r>
              <a:rPr lang="en-US" sz="3200" dirty="0" err="1">
                <a:solidFill>
                  <a:srgbClr val="7030A0"/>
                </a:solidFill>
                <a:latin typeface="Times New Roman" pitchFamily="18" charset="0"/>
                <a:cs typeface="Times New Roman" pitchFamily="18" charset="0"/>
              </a:rPr>
              <a:t>travellors</a:t>
            </a:r>
            <a:r>
              <a:rPr lang="en-US" sz="3200" dirty="0">
                <a:solidFill>
                  <a:srgbClr val="7030A0"/>
                </a:solidFill>
                <a:latin typeface="Times New Roman" pitchFamily="18" charset="0"/>
                <a:cs typeface="Times New Roman" pitchFamily="18" charset="0"/>
              </a:rPr>
              <a:t> diarrhea.</a:t>
            </a:r>
          </a:p>
          <a:p>
            <a:pPr marL="0" indent="0">
              <a:buNone/>
            </a:pPr>
            <a:r>
              <a:rPr lang="en-US" sz="3200" b="1" dirty="0">
                <a:solidFill>
                  <a:srgbClr val="7030A0"/>
                </a:solidFill>
                <a:latin typeface="Times New Roman" pitchFamily="18" charset="0"/>
                <a:cs typeface="Times New Roman" pitchFamily="18" charset="0"/>
              </a:rPr>
              <a:t>Adverse effects</a:t>
            </a:r>
          </a:p>
          <a:p>
            <a:r>
              <a:rPr lang="en-US" sz="3200" dirty="0">
                <a:solidFill>
                  <a:srgbClr val="7030A0"/>
                </a:solidFill>
                <a:latin typeface="Times New Roman" pitchFamily="18" charset="0"/>
                <a:cs typeface="Times New Roman" pitchFamily="18" charset="0"/>
              </a:rPr>
              <a:t>Skin rash , abdominal cramps with excessive use paralytic ileus</a:t>
            </a:r>
          </a:p>
          <a:p>
            <a:r>
              <a:rPr lang="en-US" sz="3200" dirty="0">
                <a:solidFill>
                  <a:srgbClr val="7030A0"/>
                </a:solidFill>
                <a:latin typeface="Times New Roman" pitchFamily="18" charset="0"/>
                <a:cs typeface="Times New Roman" pitchFamily="18" charset="0"/>
              </a:rPr>
              <a:t>Contraindication; below 4years, infective diarrhea, ulcerative colitis</a:t>
            </a:r>
          </a:p>
        </p:txBody>
      </p:sp>
    </p:spTree>
    <p:extLst>
      <p:ext uri="{BB962C8B-B14F-4D97-AF65-F5344CB8AC3E}">
        <p14:creationId xmlns:p14="http://schemas.microsoft.com/office/powerpoint/2010/main" val="5987409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75377B-6BAB-4DF0-9B42-206F01D80AF8}"/>
              </a:ext>
            </a:extLst>
          </p:cNvPr>
          <p:cNvSpPr>
            <a:spLocks noGrp="1"/>
          </p:cNvSpPr>
          <p:nvPr>
            <p:ph idx="1"/>
          </p:nvPr>
        </p:nvSpPr>
        <p:spPr>
          <a:xfrm>
            <a:off x="171449" y="128588"/>
            <a:ext cx="11915775" cy="6600825"/>
          </a:xfrm>
        </p:spPr>
        <p:txBody>
          <a:bodyPr>
            <a:normAutofit/>
          </a:bodyPr>
          <a:lstStyle/>
          <a:p>
            <a:pPr marL="0" indent="0" algn="ctr">
              <a:buNone/>
            </a:pPr>
            <a:r>
              <a:rPr lang="en-US" sz="4000" b="1" dirty="0" err="1">
                <a:solidFill>
                  <a:srgbClr val="FF0000"/>
                </a:solidFill>
                <a:latin typeface="Times New Roman" pitchFamily="18" charset="0"/>
                <a:cs typeface="Times New Roman" pitchFamily="18" charset="0"/>
              </a:rPr>
              <a:t>Antisecretory</a:t>
            </a:r>
            <a:r>
              <a:rPr lang="en-US" sz="4000" b="1" dirty="0">
                <a:solidFill>
                  <a:srgbClr val="FF0000"/>
                </a:solidFill>
                <a:latin typeface="Times New Roman" pitchFamily="18" charset="0"/>
                <a:cs typeface="Times New Roman" pitchFamily="18" charset="0"/>
              </a:rPr>
              <a:t> drugs</a:t>
            </a:r>
          </a:p>
          <a:p>
            <a:pPr marL="0" indent="0">
              <a:buNone/>
            </a:pPr>
            <a:r>
              <a:rPr lang="en-US" sz="3200" b="1" i="1" dirty="0" err="1">
                <a:solidFill>
                  <a:srgbClr val="00B050"/>
                </a:solidFill>
                <a:latin typeface="Times New Roman" pitchFamily="18" charset="0"/>
                <a:cs typeface="Times New Roman" pitchFamily="18" charset="0"/>
              </a:rPr>
              <a:t>Racecadotril</a:t>
            </a:r>
            <a:endParaRPr lang="en-US" sz="3200" b="1" i="1" dirty="0">
              <a:solidFill>
                <a:srgbClr val="00B050"/>
              </a:solidFill>
              <a:latin typeface="Times New Roman" pitchFamily="18" charset="0"/>
              <a:cs typeface="Times New Roman" pitchFamily="18" charset="0"/>
            </a:endParaRPr>
          </a:p>
          <a:p>
            <a:pPr>
              <a:buFont typeface="Wingdings" pitchFamily="2" charset="2"/>
              <a:buChar char="v"/>
            </a:pPr>
            <a:r>
              <a:rPr lang="en-US" sz="3200" dirty="0" err="1">
                <a:solidFill>
                  <a:srgbClr val="7030A0"/>
                </a:solidFill>
                <a:latin typeface="Times New Roman" pitchFamily="18" charset="0"/>
                <a:cs typeface="Times New Roman" pitchFamily="18" charset="0"/>
              </a:rPr>
              <a:t>Enkephalinase</a:t>
            </a:r>
            <a:r>
              <a:rPr lang="en-US" sz="3200" dirty="0">
                <a:solidFill>
                  <a:srgbClr val="7030A0"/>
                </a:solidFill>
                <a:latin typeface="Times New Roman" pitchFamily="18" charset="0"/>
                <a:cs typeface="Times New Roman" pitchFamily="18" charset="0"/>
              </a:rPr>
              <a:t> inhibitor that increases endogenous enkephalin level and reduce  intestinal hyper tension of water and electrolytes.</a:t>
            </a:r>
          </a:p>
          <a:p>
            <a:pPr>
              <a:buFont typeface="Wingdings" pitchFamily="2" charset="2"/>
              <a:buChar char="v"/>
            </a:pPr>
            <a:r>
              <a:rPr lang="en-US" sz="3200" dirty="0">
                <a:solidFill>
                  <a:srgbClr val="7030A0"/>
                </a:solidFill>
                <a:latin typeface="Times New Roman" pitchFamily="18" charset="0"/>
                <a:cs typeface="Times New Roman" pitchFamily="18" charset="0"/>
              </a:rPr>
              <a:t>Used for systematic treatment of diarrhea.</a:t>
            </a:r>
          </a:p>
          <a:p>
            <a:pPr>
              <a:buFont typeface="Wingdings" pitchFamily="2" charset="2"/>
              <a:buChar char="v"/>
            </a:pPr>
            <a:r>
              <a:rPr lang="en-US" sz="3200" dirty="0">
                <a:solidFill>
                  <a:srgbClr val="7030A0"/>
                </a:solidFill>
                <a:latin typeface="Times New Roman" pitchFamily="18" charset="0"/>
                <a:cs typeface="Times New Roman" pitchFamily="18" charset="0"/>
              </a:rPr>
              <a:t>Has no side effects like bloating and after constipation.</a:t>
            </a:r>
          </a:p>
          <a:p>
            <a:pPr>
              <a:buFont typeface="Wingdings" pitchFamily="2" charset="2"/>
              <a:buChar char="v"/>
            </a:pPr>
            <a:r>
              <a:rPr lang="en-US" sz="3200" dirty="0">
                <a:solidFill>
                  <a:srgbClr val="7030A0"/>
                </a:solidFill>
                <a:latin typeface="Times New Roman" pitchFamily="18" charset="0"/>
                <a:cs typeface="Times New Roman" pitchFamily="18" charset="0"/>
              </a:rPr>
              <a:t>Should not be used in pregnancy, lactation and children.</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3766815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CA3661-0916-47D6-A7FB-5F6C77280F47}"/>
              </a:ext>
            </a:extLst>
          </p:cNvPr>
          <p:cNvSpPr>
            <a:spLocks noGrp="1"/>
          </p:cNvSpPr>
          <p:nvPr>
            <p:ph type="title"/>
          </p:nvPr>
        </p:nvSpPr>
        <p:spPr>
          <a:xfrm>
            <a:off x="157163" y="128589"/>
            <a:ext cx="11930062" cy="785811"/>
          </a:xfrm>
        </p:spPr>
        <p:txBody>
          <a:bodyPr/>
          <a:lstStyle/>
          <a:p>
            <a:r>
              <a:rPr lang="en-US" dirty="0"/>
              <a:t>     </a:t>
            </a:r>
            <a:r>
              <a:rPr lang="en-US" sz="4800" b="1" dirty="0" smtClean="0">
                <a:solidFill>
                  <a:srgbClr val="FF0000"/>
                </a:solidFill>
                <a:latin typeface="Times New Roman" pitchFamily="18" charset="0"/>
                <a:cs typeface="Times New Roman" pitchFamily="18" charset="0"/>
              </a:rPr>
              <a:t>Administration </a:t>
            </a:r>
            <a:r>
              <a:rPr lang="en-US" sz="4800" b="1" dirty="0">
                <a:solidFill>
                  <a:srgbClr val="FF0000"/>
                </a:solidFill>
                <a:latin typeface="Times New Roman" pitchFamily="18" charset="0"/>
                <a:cs typeface="Times New Roman" pitchFamily="18" charset="0"/>
              </a:rPr>
              <a:t>of </a:t>
            </a:r>
            <a:r>
              <a:rPr lang="en-US" sz="4800" b="1" dirty="0" smtClean="0">
                <a:solidFill>
                  <a:srgbClr val="FF0000"/>
                </a:solidFill>
                <a:latin typeface="Times New Roman" pitchFamily="18" charset="0"/>
                <a:cs typeface="Times New Roman" pitchFamily="18" charset="0"/>
              </a:rPr>
              <a:t>Medications/Drugs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14756F9-22D5-4B25-979C-6D90CA42692A}"/>
              </a:ext>
            </a:extLst>
          </p:cNvPr>
          <p:cNvSpPr>
            <a:spLocks noGrp="1"/>
          </p:cNvSpPr>
          <p:nvPr>
            <p:ph idx="1"/>
          </p:nvPr>
        </p:nvSpPr>
        <p:spPr>
          <a:xfrm>
            <a:off x="157163" y="1000125"/>
            <a:ext cx="11901487" cy="5729288"/>
          </a:xfrm>
        </p:spPr>
        <p:txBody>
          <a:bodyPr>
            <a:normAutofit/>
          </a:bodyPr>
          <a:lstStyle/>
          <a:p>
            <a:r>
              <a:rPr lang="en-US" sz="3200" dirty="0">
                <a:solidFill>
                  <a:srgbClr val="7030A0"/>
                </a:solidFill>
                <a:latin typeface="Times New Roman" pitchFamily="18" charset="0"/>
                <a:cs typeface="Times New Roman" pitchFamily="18" charset="0"/>
              </a:rPr>
              <a:t>Administration of medication involves all the activities related to safe drug </a:t>
            </a:r>
            <a:r>
              <a:rPr lang="en-US" sz="3200" dirty="0" smtClean="0">
                <a:solidFill>
                  <a:srgbClr val="7030A0"/>
                </a:solidFill>
                <a:latin typeface="Times New Roman" pitchFamily="18" charset="0"/>
                <a:cs typeface="Times New Roman" pitchFamily="18" charset="0"/>
              </a:rPr>
              <a:t>use which include;-</a:t>
            </a:r>
          </a:p>
          <a:p>
            <a:pPr>
              <a:buFont typeface="Wingdings" pitchFamily="2" charset="2"/>
              <a:buChar char="ü"/>
            </a:pPr>
            <a:r>
              <a:rPr lang="en-US" sz="3200" dirty="0" smtClean="0">
                <a:solidFill>
                  <a:srgbClr val="7030A0"/>
                </a:solidFill>
                <a:latin typeface="Times New Roman" pitchFamily="18" charset="0"/>
                <a:cs typeface="Times New Roman" pitchFamily="18" charset="0"/>
              </a:rPr>
              <a:t>Assessing  </a:t>
            </a:r>
            <a:r>
              <a:rPr lang="en-US" sz="3200" dirty="0">
                <a:solidFill>
                  <a:srgbClr val="7030A0"/>
                </a:solidFill>
                <a:latin typeface="Times New Roman" pitchFamily="18" charset="0"/>
                <a:cs typeface="Times New Roman" pitchFamily="18" charset="0"/>
              </a:rPr>
              <a:t>the risk to a client of a new drug order.</a:t>
            </a:r>
          </a:p>
          <a:p>
            <a:pPr>
              <a:buFont typeface="Wingdings" pitchFamily="2" charset="2"/>
              <a:buChar char="ü"/>
            </a:pPr>
            <a:r>
              <a:rPr lang="en-US" sz="3200" dirty="0">
                <a:solidFill>
                  <a:srgbClr val="7030A0"/>
                </a:solidFill>
                <a:latin typeface="Times New Roman" pitchFamily="18" charset="0"/>
                <a:cs typeface="Times New Roman" pitchFamily="18" charset="0"/>
              </a:rPr>
              <a:t>Delivering the drug dose to the proper body tissues.</a:t>
            </a:r>
          </a:p>
          <a:p>
            <a:pPr>
              <a:buFont typeface="Wingdings" pitchFamily="2" charset="2"/>
              <a:buChar char="ü"/>
            </a:pPr>
            <a:r>
              <a:rPr lang="en-US" sz="3200" dirty="0">
                <a:solidFill>
                  <a:srgbClr val="7030A0"/>
                </a:solidFill>
                <a:latin typeface="Times New Roman" pitchFamily="18" charset="0"/>
                <a:cs typeface="Times New Roman" pitchFamily="18" charset="0"/>
              </a:rPr>
              <a:t>Assessing the client’s response to drug therapy.</a:t>
            </a:r>
          </a:p>
          <a:p>
            <a:pPr>
              <a:buFont typeface="Wingdings" pitchFamily="2" charset="2"/>
              <a:buChar char="ü"/>
            </a:pPr>
            <a:r>
              <a:rPr lang="en-US" sz="3200" dirty="0">
                <a:solidFill>
                  <a:srgbClr val="7030A0"/>
                </a:solidFill>
                <a:latin typeface="Times New Roman" pitchFamily="18" charset="0"/>
                <a:cs typeface="Times New Roman" pitchFamily="18" charset="0"/>
              </a:rPr>
              <a:t>Treatment of adverse reactions to drugs.</a:t>
            </a:r>
          </a:p>
          <a:p>
            <a:pPr>
              <a:buFont typeface="Wingdings" pitchFamily="2" charset="2"/>
              <a:buChar char="ü"/>
            </a:pPr>
            <a:r>
              <a:rPr lang="en-US" sz="3200" dirty="0">
                <a:solidFill>
                  <a:srgbClr val="7030A0"/>
                </a:solidFill>
                <a:latin typeface="Times New Roman" pitchFamily="18" charset="0"/>
                <a:cs typeface="Times New Roman" pitchFamily="18" charset="0"/>
              </a:rPr>
              <a:t>Consulting with the doctor about adjusting the prescribed regime. </a:t>
            </a:r>
          </a:p>
          <a:p>
            <a:pPr>
              <a:buFont typeface="Wingdings" pitchFamily="2" charset="2"/>
              <a:buChar char="ü"/>
            </a:pPr>
            <a:r>
              <a:rPr lang="en-US" sz="3200" dirty="0">
                <a:solidFill>
                  <a:srgbClr val="7030A0"/>
                </a:solidFill>
                <a:latin typeface="Times New Roman" pitchFamily="18" charset="0"/>
                <a:cs typeface="Times New Roman" pitchFamily="18" charset="0"/>
              </a:rPr>
              <a:t>Educating the client about proper use of drugs substances.</a:t>
            </a:r>
          </a:p>
        </p:txBody>
      </p:sp>
    </p:spTree>
    <p:extLst>
      <p:ext uri="{BB962C8B-B14F-4D97-AF65-F5344CB8AC3E}">
        <p14:creationId xmlns:p14="http://schemas.microsoft.com/office/powerpoint/2010/main" val="15632887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EBDA7A-E33C-42A9-B5C6-0B7E61DF80D9}"/>
              </a:ext>
            </a:extLst>
          </p:cNvPr>
          <p:cNvSpPr>
            <a:spLocks noGrp="1"/>
          </p:cNvSpPr>
          <p:nvPr>
            <p:ph idx="1"/>
          </p:nvPr>
        </p:nvSpPr>
        <p:spPr>
          <a:xfrm>
            <a:off x="128588" y="114300"/>
            <a:ext cx="12063412" cy="6743700"/>
          </a:xfrm>
        </p:spPr>
        <p:txBody>
          <a:bodyPr>
            <a:normAutofit/>
          </a:bodyPr>
          <a:lstStyle/>
          <a:p>
            <a:pPr marL="0" indent="0" algn="ctr">
              <a:buNone/>
            </a:pPr>
            <a:r>
              <a:rPr lang="en-US" sz="4800" b="1" dirty="0" smtClean="0">
                <a:solidFill>
                  <a:srgbClr val="FF0000"/>
                </a:solidFill>
                <a:latin typeface="Times New Roman" pitchFamily="18" charset="0"/>
                <a:cs typeface="Times New Roman" pitchFamily="18" charset="0"/>
              </a:rPr>
              <a:t>Adsorbents</a:t>
            </a:r>
          </a:p>
          <a:p>
            <a:pPr marL="0" indent="0" algn="ctr">
              <a:buNone/>
            </a:pPr>
            <a:r>
              <a:rPr lang="en-US" sz="3200" b="1" dirty="0" smtClean="0">
                <a:solidFill>
                  <a:srgbClr val="7030A0"/>
                </a:solidFill>
                <a:latin typeface="Times New Roman" pitchFamily="18" charset="0"/>
                <a:cs typeface="Times New Roman" pitchFamily="18" charset="0"/>
              </a:rPr>
              <a:t> </a:t>
            </a:r>
            <a:endParaRPr lang="en-US" sz="3200" b="1"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Include kaolin, pectin, methylcellulose , magnesium </a:t>
            </a:r>
            <a:r>
              <a:rPr lang="en-US" sz="3200" dirty="0" err="1">
                <a:solidFill>
                  <a:srgbClr val="7030A0"/>
                </a:solidFill>
                <a:latin typeface="Times New Roman" pitchFamily="18" charset="0"/>
                <a:cs typeface="Times New Roman" pitchFamily="18" charset="0"/>
              </a:rPr>
              <a:t>aluminium</a:t>
            </a:r>
            <a:r>
              <a:rPr lang="en-US" sz="3200" dirty="0">
                <a:solidFill>
                  <a:srgbClr val="7030A0"/>
                </a:solidFill>
                <a:latin typeface="Times New Roman" pitchFamily="18" charset="0"/>
                <a:cs typeface="Times New Roman" pitchFamily="18" charset="0"/>
              </a:rPr>
              <a:t> silicate.</a:t>
            </a:r>
          </a:p>
          <a:p>
            <a:pPr>
              <a:buFont typeface="Wingdings" pitchFamily="2" charset="2"/>
              <a:buChar char="q"/>
            </a:pPr>
            <a:r>
              <a:rPr lang="en-US" sz="3200" dirty="0">
                <a:solidFill>
                  <a:srgbClr val="7030A0"/>
                </a:solidFill>
                <a:latin typeface="Times New Roman" pitchFamily="18" charset="0"/>
                <a:cs typeface="Times New Roman" pitchFamily="18" charset="0"/>
              </a:rPr>
              <a:t>They act by absorbing microorganisms and/ toxins by altering normal flora or by protecting the mucosa of the intestines.</a:t>
            </a:r>
          </a:p>
          <a:p>
            <a:pPr>
              <a:buFont typeface="Wingdings" pitchFamily="2" charset="2"/>
              <a:buChar char="q"/>
            </a:pPr>
            <a:r>
              <a:rPr lang="en-US" sz="3200" dirty="0">
                <a:solidFill>
                  <a:srgbClr val="7030A0"/>
                </a:solidFill>
                <a:latin typeface="Times New Roman" pitchFamily="18" charset="0"/>
                <a:cs typeface="Times New Roman" pitchFamily="18" charset="0"/>
              </a:rPr>
              <a:t>Their efficacy is doubtful</a:t>
            </a:r>
          </a:p>
        </p:txBody>
      </p:sp>
    </p:spTree>
    <p:extLst>
      <p:ext uri="{BB962C8B-B14F-4D97-AF65-F5344CB8AC3E}">
        <p14:creationId xmlns:p14="http://schemas.microsoft.com/office/powerpoint/2010/main" val="32174227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8E4DBD-49CF-4782-90E6-9824800C8A6C}"/>
              </a:ext>
            </a:extLst>
          </p:cNvPr>
          <p:cNvSpPr>
            <a:spLocks noGrp="1"/>
          </p:cNvSpPr>
          <p:nvPr>
            <p:ph idx="1"/>
          </p:nvPr>
        </p:nvSpPr>
        <p:spPr>
          <a:xfrm>
            <a:off x="142875" y="185738"/>
            <a:ext cx="11901488" cy="6515100"/>
          </a:xfrm>
        </p:spPr>
        <p:txBody>
          <a:bodyPr>
            <a:normAutofit/>
          </a:bodyPr>
          <a:lstStyle/>
          <a:p>
            <a:pPr marL="0" indent="0" algn="ctr">
              <a:buNone/>
            </a:pPr>
            <a:r>
              <a:rPr lang="en-US" sz="4000" b="1" dirty="0">
                <a:solidFill>
                  <a:srgbClr val="FF0000"/>
                </a:solidFill>
                <a:latin typeface="Times New Roman" pitchFamily="18" charset="0"/>
                <a:cs typeface="Times New Roman" pitchFamily="18" charset="0"/>
              </a:rPr>
              <a:t>Antimicrobial </a:t>
            </a:r>
            <a:r>
              <a:rPr lang="en-US" sz="4000" b="1" dirty="0" smtClean="0">
                <a:solidFill>
                  <a:srgbClr val="FF0000"/>
                </a:solidFill>
                <a:latin typeface="Times New Roman" pitchFamily="18" charset="0"/>
                <a:cs typeface="Times New Roman" pitchFamily="18" charset="0"/>
              </a:rPr>
              <a:t>agents</a:t>
            </a:r>
          </a:p>
          <a:p>
            <a:pPr marL="0" indent="0" algn="ctr">
              <a:buNone/>
            </a:pP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Cholera; tetracyclines, norfloxacin/ciprofloxacin</a:t>
            </a:r>
          </a:p>
          <a:p>
            <a:pPr>
              <a:buFont typeface="Wingdings" pitchFamily="2" charset="2"/>
              <a:buChar char="v"/>
            </a:pPr>
            <a:r>
              <a:rPr lang="en-US" sz="3200" dirty="0">
                <a:solidFill>
                  <a:srgbClr val="7030A0"/>
                </a:solidFill>
                <a:latin typeface="Times New Roman" pitchFamily="18" charset="0"/>
                <a:cs typeface="Times New Roman" pitchFamily="18" charset="0"/>
              </a:rPr>
              <a:t>Infections with </a:t>
            </a:r>
            <a:r>
              <a:rPr lang="en-US" sz="3200" dirty="0" err="1">
                <a:solidFill>
                  <a:srgbClr val="7030A0"/>
                </a:solidFill>
                <a:latin typeface="Times New Roman" pitchFamily="18" charset="0"/>
                <a:cs typeface="Times New Roman" pitchFamily="18" charset="0"/>
              </a:rPr>
              <a:t>camphylobacter</a:t>
            </a:r>
            <a:r>
              <a:rPr lang="en-US" sz="3200" dirty="0">
                <a:solidFill>
                  <a:srgbClr val="7030A0"/>
                </a:solidFill>
                <a:latin typeface="Times New Roman" pitchFamily="18" charset="0"/>
                <a:cs typeface="Times New Roman" pitchFamily="18" charset="0"/>
              </a:rPr>
              <a:t>; erythromycin and </a:t>
            </a:r>
            <a:r>
              <a:rPr lang="en-US" sz="3200" dirty="0" err="1">
                <a:solidFill>
                  <a:srgbClr val="7030A0"/>
                </a:solidFill>
                <a:latin typeface="Times New Roman" pitchFamily="18" charset="0"/>
                <a:cs typeface="Times New Roman" pitchFamily="18" charset="0"/>
              </a:rPr>
              <a:t>flouroquinolones</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Amoebiasis or giardiasis; metronidazole, diloxanide </a:t>
            </a:r>
            <a:r>
              <a:rPr lang="en-US" sz="3200" dirty="0" err="1">
                <a:solidFill>
                  <a:srgbClr val="7030A0"/>
                </a:solidFill>
                <a:latin typeface="Times New Roman" pitchFamily="18" charset="0"/>
                <a:cs typeface="Times New Roman" pitchFamily="18" charset="0"/>
              </a:rPr>
              <a:t>furoate</a:t>
            </a:r>
            <a:r>
              <a:rPr lang="en-US" sz="3200" dirty="0">
                <a:solidFill>
                  <a:srgbClr val="7030A0"/>
                </a:solidFill>
                <a:latin typeface="Times New Roman" pitchFamily="18" charset="0"/>
                <a:cs typeface="Times New Roman" pitchFamily="18" charset="0"/>
              </a:rPr>
              <a:t>, ornidazole</a:t>
            </a:r>
          </a:p>
          <a:p>
            <a:pPr>
              <a:buFont typeface="Wingdings" pitchFamily="2" charset="2"/>
              <a:buChar char="v"/>
            </a:pPr>
            <a:r>
              <a:rPr lang="en-US" sz="3200" dirty="0">
                <a:solidFill>
                  <a:srgbClr val="7030A0"/>
                </a:solidFill>
                <a:latin typeface="Times New Roman" pitchFamily="18" charset="0"/>
                <a:cs typeface="Times New Roman" pitchFamily="18" charset="0"/>
              </a:rPr>
              <a:t>Shigella </a:t>
            </a:r>
            <a:r>
              <a:rPr lang="en-US" sz="3200" dirty="0" err="1">
                <a:solidFill>
                  <a:srgbClr val="7030A0"/>
                </a:solidFill>
                <a:latin typeface="Times New Roman" pitchFamily="18" charset="0"/>
                <a:cs typeface="Times New Roman" pitchFamily="18" charset="0"/>
              </a:rPr>
              <a:t>spcs</a:t>
            </a:r>
            <a:r>
              <a:rPr lang="en-US" sz="3200" dirty="0">
                <a:solidFill>
                  <a:srgbClr val="7030A0"/>
                </a:solidFill>
                <a:latin typeface="Times New Roman" pitchFamily="18" charset="0"/>
                <a:cs typeface="Times New Roman" pitchFamily="18" charset="0"/>
              </a:rPr>
              <a:t>, ciprofloxacin, norfloxacin or cotrimoxazole.</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6505826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B2AA71-829B-4C03-BFB1-18F03D2EB9FE}"/>
              </a:ext>
            </a:extLst>
          </p:cNvPr>
          <p:cNvSpPr>
            <a:spLocks noGrp="1"/>
          </p:cNvSpPr>
          <p:nvPr>
            <p:ph idx="1"/>
          </p:nvPr>
        </p:nvSpPr>
        <p:spPr>
          <a:xfrm>
            <a:off x="142875" y="157162"/>
            <a:ext cx="11872913" cy="6472237"/>
          </a:xfrm>
        </p:spPr>
        <p:txBody>
          <a:bodyPr/>
          <a:lstStyle/>
          <a:p>
            <a:pPr marL="0" indent="0" algn="ctr">
              <a:buNone/>
            </a:pPr>
            <a:r>
              <a:rPr lang="en-US" sz="4800" b="1" dirty="0" smtClean="0">
                <a:solidFill>
                  <a:srgbClr val="FF0000"/>
                </a:solidFill>
                <a:latin typeface="Times New Roman" pitchFamily="18" charset="0"/>
                <a:cs typeface="Times New Roman" pitchFamily="18" charset="0"/>
              </a:rPr>
              <a:t>Miscellaneous</a:t>
            </a:r>
          </a:p>
          <a:p>
            <a:pPr marL="0" indent="0" algn="ctr">
              <a:buNone/>
            </a:pPr>
            <a:r>
              <a:rPr lang="en-US" b="1" dirty="0" smtClean="0"/>
              <a:t> </a:t>
            </a:r>
            <a:endParaRPr lang="en-US" b="1" dirty="0"/>
          </a:p>
          <a:p>
            <a:pPr>
              <a:buFont typeface="Wingdings" pitchFamily="2" charset="2"/>
              <a:buChar char="v"/>
            </a:pPr>
            <a:r>
              <a:rPr lang="en-US" sz="3200" dirty="0">
                <a:solidFill>
                  <a:srgbClr val="7030A0"/>
                </a:solidFill>
                <a:latin typeface="Times New Roman" pitchFamily="18" charset="0"/>
                <a:cs typeface="Times New Roman" pitchFamily="18" charset="0"/>
              </a:rPr>
              <a:t>Contain viable lactic acid bacilli.</a:t>
            </a:r>
          </a:p>
          <a:p>
            <a:pPr>
              <a:buFont typeface="Wingdings" pitchFamily="2" charset="2"/>
              <a:buChar char="v"/>
            </a:pPr>
            <a:r>
              <a:rPr lang="en-US" sz="3200" dirty="0">
                <a:solidFill>
                  <a:srgbClr val="7030A0"/>
                </a:solidFill>
                <a:latin typeface="Times New Roman" pitchFamily="18" charset="0"/>
                <a:cs typeface="Times New Roman" pitchFamily="18" charset="0"/>
              </a:rPr>
              <a:t>Improve intestinal microflora</a:t>
            </a:r>
          </a:p>
          <a:p>
            <a:pPr>
              <a:buFont typeface="Wingdings" pitchFamily="2" charset="2"/>
              <a:buChar char="v"/>
            </a:pPr>
            <a:r>
              <a:rPr lang="en-US" sz="3200" dirty="0">
                <a:solidFill>
                  <a:srgbClr val="7030A0"/>
                </a:solidFill>
                <a:latin typeface="Times New Roman" pitchFamily="18" charset="0"/>
                <a:cs typeface="Times New Roman" pitchFamily="18" charset="0"/>
              </a:rPr>
              <a:t>Known as probiotics</a:t>
            </a:r>
          </a:p>
          <a:p>
            <a:pPr>
              <a:buFont typeface="Wingdings" pitchFamily="2" charset="2"/>
              <a:buChar char="v"/>
            </a:pPr>
            <a:r>
              <a:rPr lang="en-US" sz="3200" dirty="0">
                <a:solidFill>
                  <a:srgbClr val="7030A0"/>
                </a:solidFill>
                <a:latin typeface="Times New Roman" pitchFamily="18" charset="0"/>
                <a:cs typeface="Times New Roman" pitchFamily="18" charset="0"/>
              </a:rPr>
              <a:t>Useful in rotavirus diarrhoea and anti biotic induced diarrhoea</a:t>
            </a:r>
          </a:p>
        </p:txBody>
      </p:sp>
    </p:spTree>
    <p:extLst>
      <p:ext uri="{BB962C8B-B14F-4D97-AF65-F5344CB8AC3E}">
        <p14:creationId xmlns:p14="http://schemas.microsoft.com/office/powerpoint/2010/main" val="16299303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210956F-0A33-4263-A136-36F726BA8048}"/>
              </a:ext>
            </a:extLst>
          </p:cNvPr>
          <p:cNvSpPr>
            <a:spLocks noGrp="1"/>
          </p:cNvSpPr>
          <p:nvPr>
            <p:ph idx="1"/>
          </p:nvPr>
        </p:nvSpPr>
        <p:spPr>
          <a:xfrm>
            <a:off x="185738" y="0"/>
            <a:ext cx="11887200" cy="6715125"/>
          </a:xfrm>
        </p:spPr>
        <p:txBody>
          <a:bodyPr>
            <a:noAutofit/>
          </a:bodyPr>
          <a:lstStyle/>
          <a:p>
            <a:pPr marL="0" indent="0" algn="ctr">
              <a:buNone/>
            </a:pPr>
            <a:r>
              <a:rPr lang="en-US" sz="3200" b="1" dirty="0">
                <a:solidFill>
                  <a:srgbClr val="7030A0"/>
                </a:solidFill>
                <a:latin typeface="Times New Roman" pitchFamily="18" charset="0"/>
                <a:cs typeface="Times New Roman" pitchFamily="18" charset="0"/>
              </a:rPr>
              <a:t>D.ANTI EMETICS</a:t>
            </a:r>
          </a:p>
          <a:p>
            <a:r>
              <a:rPr lang="en-US" sz="3200" dirty="0" err="1">
                <a:solidFill>
                  <a:srgbClr val="7030A0"/>
                </a:solidFill>
                <a:latin typeface="Times New Roman" pitchFamily="18" charset="0"/>
                <a:cs typeface="Times New Roman" pitchFamily="18" charset="0"/>
              </a:rPr>
              <a:t>Vomitting</a:t>
            </a:r>
            <a:r>
              <a:rPr lang="en-US" sz="3200" dirty="0">
                <a:solidFill>
                  <a:srgbClr val="7030A0"/>
                </a:solidFill>
                <a:latin typeface="Times New Roman" pitchFamily="18" charset="0"/>
                <a:cs typeface="Times New Roman" pitchFamily="18" charset="0"/>
              </a:rPr>
              <a:t> is reflex action that results in forceful evacuation of </a:t>
            </a:r>
            <a:r>
              <a:rPr lang="en-US" sz="3200" dirty="0" err="1">
                <a:solidFill>
                  <a:srgbClr val="7030A0"/>
                </a:solidFill>
                <a:latin typeface="Times New Roman" pitchFamily="18" charset="0"/>
                <a:cs typeface="Times New Roman" pitchFamily="18" charset="0"/>
              </a:rPr>
              <a:t>gatric</a:t>
            </a:r>
            <a:r>
              <a:rPr lang="en-US" sz="3200" dirty="0">
                <a:solidFill>
                  <a:srgbClr val="7030A0"/>
                </a:solidFill>
                <a:latin typeface="Times New Roman" pitchFamily="18" charset="0"/>
                <a:cs typeface="Times New Roman" pitchFamily="18" charset="0"/>
              </a:rPr>
              <a:t> contents.</a:t>
            </a:r>
          </a:p>
          <a:p>
            <a:r>
              <a:rPr lang="en-US" sz="3200" dirty="0">
                <a:solidFill>
                  <a:srgbClr val="7030A0"/>
                </a:solidFill>
                <a:latin typeface="Times New Roman" pitchFamily="18" charset="0"/>
                <a:cs typeface="Times New Roman" pitchFamily="18" charset="0"/>
              </a:rPr>
              <a:t>Conditions pregnancy, ulcers, motion sickness, chemotherapy.</a:t>
            </a:r>
          </a:p>
          <a:p>
            <a:pPr marL="0" indent="0">
              <a:buNone/>
            </a:pPr>
            <a:r>
              <a:rPr lang="en-US" b="1" dirty="0">
                <a:solidFill>
                  <a:srgbClr val="00B050"/>
                </a:solidFill>
                <a:latin typeface="Times New Roman" pitchFamily="18" charset="0"/>
                <a:cs typeface="Times New Roman" pitchFamily="18" charset="0"/>
              </a:rPr>
              <a:t>Anti emetics</a:t>
            </a:r>
          </a:p>
          <a:p>
            <a:pPr marL="0" indent="0">
              <a:buNone/>
            </a:pPr>
            <a:r>
              <a:rPr lang="en-US" dirty="0">
                <a:solidFill>
                  <a:srgbClr val="7030A0"/>
                </a:solidFill>
                <a:latin typeface="Times New Roman" pitchFamily="18" charset="0"/>
                <a:cs typeface="Times New Roman" pitchFamily="18" charset="0"/>
              </a:rPr>
              <a:t>Applied to suppress or prevent vomiting.</a:t>
            </a:r>
          </a:p>
          <a:p>
            <a:pPr marL="0" indent="0">
              <a:buNone/>
            </a:pPr>
            <a:r>
              <a:rPr lang="en-US" b="1" dirty="0">
                <a:solidFill>
                  <a:srgbClr val="00B050"/>
                </a:solidFill>
                <a:latin typeface="Times New Roman" pitchFamily="18" charset="0"/>
                <a:cs typeface="Times New Roman" pitchFamily="18" charset="0"/>
              </a:rPr>
              <a:t>Classification</a:t>
            </a:r>
          </a:p>
          <a:p>
            <a:pPr marL="0" indent="0">
              <a:buNone/>
            </a:pPr>
            <a:r>
              <a:rPr lang="en-US" b="1" dirty="0">
                <a:solidFill>
                  <a:srgbClr val="00B050"/>
                </a:solidFill>
                <a:latin typeface="Times New Roman" pitchFamily="18" charset="0"/>
                <a:cs typeface="Times New Roman" pitchFamily="18" charset="0"/>
              </a:rPr>
              <a:t>Anti muscarinic</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scopolamine (hyoscine), dicyclomine</a:t>
            </a:r>
          </a:p>
          <a:p>
            <a:pPr marL="0" indent="0">
              <a:buNone/>
            </a:pPr>
            <a:r>
              <a:rPr lang="en-US" b="1" dirty="0">
                <a:solidFill>
                  <a:srgbClr val="00B050"/>
                </a:solidFill>
                <a:latin typeface="Times New Roman" pitchFamily="18" charset="0"/>
                <a:cs typeface="Times New Roman" pitchFamily="18" charset="0"/>
              </a:rPr>
              <a:t>H1 antagonist</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promethazine, doxylamine,</a:t>
            </a:r>
          </a:p>
          <a:p>
            <a:pPr marL="0" indent="0">
              <a:buNone/>
            </a:pPr>
            <a:r>
              <a:rPr lang="en-US" b="1" dirty="0">
                <a:solidFill>
                  <a:srgbClr val="00B050"/>
                </a:solidFill>
                <a:latin typeface="Times New Roman" pitchFamily="18" charset="0"/>
                <a:cs typeface="Times New Roman" pitchFamily="18" charset="0"/>
              </a:rPr>
              <a:t>Prokinetic drugs</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metoclopramide, domperidone, </a:t>
            </a:r>
            <a:r>
              <a:rPr lang="en-US" dirty="0" err="1">
                <a:solidFill>
                  <a:srgbClr val="7030A0"/>
                </a:solidFill>
                <a:latin typeface="Times New Roman" pitchFamily="18" charset="0"/>
                <a:cs typeface="Times New Roman" pitchFamily="18" charset="0"/>
              </a:rPr>
              <a:t>cisapride</a:t>
            </a:r>
            <a:r>
              <a:rPr lang="en-US" dirty="0">
                <a:solidFill>
                  <a:srgbClr val="7030A0"/>
                </a:solidFill>
                <a:latin typeface="Times New Roman" pitchFamily="18" charset="0"/>
                <a:cs typeface="Times New Roman" pitchFamily="18" charset="0"/>
              </a:rPr>
              <a:t>, </a:t>
            </a:r>
            <a:r>
              <a:rPr lang="en-US" dirty="0" err="1">
                <a:solidFill>
                  <a:srgbClr val="7030A0"/>
                </a:solidFill>
                <a:latin typeface="Times New Roman" pitchFamily="18" charset="0"/>
                <a:cs typeface="Times New Roman" pitchFamily="18" charset="0"/>
              </a:rPr>
              <a:t>mosapride</a:t>
            </a:r>
            <a:r>
              <a:rPr lang="en-US" dirty="0">
                <a:solidFill>
                  <a:srgbClr val="7030A0"/>
                </a:solidFill>
                <a:latin typeface="Times New Roman" pitchFamily="18" charset="0"/>
                <a:cs typeface="Times New Roman" pitchFamily="18" charset="0"/>
              </a:rPr>
              <a:t>.</a:t>
            </a:r>
          </a:p>
          <a:p>
            <a:pPr marL="0" indent="0">
              <a:buNone/>
            </a:pPr>
            <a:r>
              <a:rPr lang="en-US" b="1" dirty="0">
                <a:solidFill>
                  <a:srgbClr val="00B050"/>
                </a:solidFill>
                <a:latin typeface="Times New Roman" pitchFamily="18" charset="0"/>
                <a:cs typeface="Times New Roman" pitchFamily="18" charset="0"/>
              </a:rPr>
              <a:t>Neuroleptics</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phenothiazines, chlorpromazine</a:t>
            </a:r>
          </a:p>
          <a:p>
            <a:pPr marL="0" indent="0">
              <a:buNone/>
            </a:pPr>
            <a:r>
              <a:rPr lang="en-US" b="1" dirty="0">
                <a:solidFill>
                  <a:srgbClr val="00B050"/>
                </a:solidFill>
                <a:latin typeface="Times New Roman" pitchFamily="18" charset="0"/>
                <a:cs typeface="Times New Roman" pitchFamily="18" charset="0"/>
              </a:rPr>
              <a:t>Adjuvant antiemetics</a:t>
            </a: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dexamethasone, benzodiazepines</a:t>
            </a:r>
            <a:endParaRPr lang="en-US"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816898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97B731-7495-4E86-BC7A-786FA2AC0944}"/>
              </a:ext>
            </a:extLst>
          </p:cNvPr>
          <p:cNvSpPr>
            <a:spLocks noGrp="1"/>
          </p:cNvSpPr>
          <p:nvPr>
            <p:ph idx="1"/>
          </p:nvPr>
        </p:nvSpPr>
        <p:spPr>
          <a:xfrm>
            <a:off x="100013" y="100014"/>
            <a:ext cx="11987212" cy="6757986"/>
          </a:xfrm>
        </p:spPr>
        <p:txBody>
          <a:bodyPr>
            <a:normAutofit/>
          </a:bodyPr>
          <a:lstStyle/>
          <a:p>
            <a:pPr marL="514350" indent="-514350" algn="ctr">
              <a:buFont typeface="+mj-lt"/>
              <a:buAutoNum type="arabicPeriod"/>
            </a:pPr>
            <a:r>
              <a:rPr lang="en-US" sz="3900" b="1" dirty="0">
                <a:solidFill>
                  <a:srgbClr val="FF0000"/>
                </a:solidFill>
                <a:latin typeface="Times New Roman" pitchFamily="18" charset="0"/>
                <a:cs typeface="Times New Roman" pitchFamily="18" charset="0"/>
              </a:rPr>
              <a:t>Prokinetic drugs</a:t>
            </a:r>
          </a:p>
          <a:p>
            <a:pPr marL="514350" indent="-514350">
              <a:buFont typeface="+mj-lt"/>
              <a:buAutoNum type="alphaLcPeriod"/>
            </a:pPr>
            <a:r>
              <a:rPr lang="en-US" b="1" dirty="0" err="1">
                <a:solidFill>
                  <a:srgbClr val="7030A0"/>
                </a:solidFill>
                <a:latin typeface="Times New Roman" pitchFamily="18" charset="0"/>
                <a:cs typeface="Times New Roman" pitchFamily="18" charset="0"/>
              </a:rPr>
              <a:t>Metroclopramide</a:t>
            </a:r>
            <a:r>
              <a:rPr lang="en-US" b="1" dirty="0">
                <a:solidFill>
                  <a:srgbClr val="7030A0"/>
                </a:solidFill>
                <a:latin typeface="Times New Roman" pitchFamily="18" charset="0"/>
                <a:cs typeface="Times New Roman" pitchFamily="18" charset="0"/>
              </a:rPr>
              <a:t> </a:t>
            </a:r>
          </a:p>
          <a:p>
            <a:r>
              <a:rPr lang="en-US" dirty="0">
                <a:solidFill>
                  <a:srgbClr val="7030A0"/>
                </a:solidFill>
                <a:latin typeface="Times New Roman" pitchFamily="18" charset="0"/>
                <a:cs typeface="Times New Roman" pitchFamily="18" charset="0"/>
              </a:rPr>
              <a:t>Effective for all types of vomiting, post- operatively, radiation, chemotherapy.</a:t>
            </a:r>
          </a:p>
          <a:p>
            <a:r>
              <a:rPr lang="en-US" dirty="0">
                <a:solidFill>
                  <a:srgbClr val="7030A0"/>
                </a:solidFill>
                <a:latin typeface="Times New Roman" pitchFamily="18" charset="0"/>
                <a:cs typeface="Times New Roman" pitchFamily="18" charset="0"/>
              </a:rPr>
              <a:t>Less effective in motion sickness.</a:t>
            </a:r>
          </a:p>
          <a:p>
            <a:r>
              <a:rPr lang="en-US" dirty="0">
                <a:solidFill>
                  <a:srgbClr val="7030A0"/>
                </a:solidFill>
                <a:latin typeface="Times New Roman" pitchFamily="18" charset="0"/>
                <a:cs typeface="Times New Roman" pitchFamily="18" charset="0"/>
              </a:rPr>
              <a:t>Blocks dopamine receptors, enters CNS</a:t>
            </a:r>
          </a:p>
          <a:p>
            <a:pPr marL="0" indent="0">
              <a:buNone/>
            </a:pPr>
            <a:r>
              <a:rPr lang="en-US" b="1" dirty="0">
                <a:solidFill>
                  <a:srgbClr val="7030A0"/>
                </a:solidFill>
                <a:latin typeface="Times New Roman" pitchFamily="18" charset="0"/>
                <a:cs typeface="Times New Roman" pitchFamily="18" charset="0"/>
              </a:rPr>
              <a:t>Side effects: </a:t>
            </a:r>
            <a:r>
              <a:rPr lang="en-US" dirty="0">
                <a:solidFill>
                  <a:srgbClr val="7030A0"/>
                </a:solidFill>
                <a:latin typeface="Times New Roman" pitchFamily="18" charset="0"/>
                <a:cs typeface="Times New Roman" pitchFamily="18" charset="0"/>
              </a:rPr>
              <a:t>extrapyramidal effects, dystonia, dyskinesia.</a:t>
            </a:r>
          </a:p>
          <a:p>
            <a:pPr marL="0" indent="0">
              <a:buNone/>
            </a:pPr>
            <a:r>
              <a:rPr lang="en-US" b="1" dirty="0" smtClean="0">
                <a:solidFill>
                  <a:srgbClr val="7030A0"/>
                </a:solidFill>
                <a:latin typeface="Times New Roman" pitchFamily="18" charset="0"/>
                <a:cs typeface="Times New Roman" pitchFamily="18" charset="0"/>
              </a:rPr>
              <a:t>		Indications</a:t>
            </a:r>
            <a:r>
              <a:rPr lang="en-US" b="1" dirty="0">
                <a:solidFill>
                  <a:srgbClr val="7030A0"/>
                </a:solidFill>
                <a:latin typeface="Times New Roman" pitchFamily="18" charset="0"/>
                <a:cs typeface="Times New Roman" pitchFamily="18" charset="0"/>
              </a:rPr>
              <a:t>;</a:t>
            </a:r>
            <a:r>
              <a:rPr lang="en-US" dirty="0">
                <a:solidFill>
                  <a:srgbClr val="7030A0"/>
                </a:solidFill>
                <a:latin typeface="Times New Roman" pitchFamily="18" charset="0"/>
                <a:cs typeface="Times New Roman" pitchFamily="18" charset="0"/>
              </a:rPr>
              <a:t> </a:t>
            </a:r>
          </a:p>
          <a:p>
            <a:r>
              <a:rPr lang="en-US" dirty="0">
                <a:solidFill>
                  <a:srgbClr val="7030A0"/>
                </a:solidFill>
                <a:latin typeface="Times New Roman" pitchFamily="18" charset="0"/>
                <a:cs typeface="Times New Roman" pitchFamily="18" charset="0"/>
              </a:rPr>
              <a:t>Anti emetic</a:t>
            </a:r>
          </a:p>
          <a:p>
            <a:r>
              <a:rPr lang="en-US" dirty="0" err="1">
                <a:solidFill>
                  <a:srgbClr val="7030A0"/>
                </a:solidFill>
                <a:latin typeface="Times New Roman" pitchFamily="18" charset="0"/>
                <a:cs typeface="Times New Roman" pitchFamily="18" charset="0"/>
              </a:rPr>
              <a:t>Dyspesia</a:t>
            </a:r>
            <a:r>
              <a:rPr lang="en-US" dirty="0">
                <a:solidFill>
                  <a:srgbClr val="7030A0"/>
                </a:solidFill>
                <a:latin typeface="Times New Roman" pitchFamily="18" charset="0"/>
                <a:cs typeface="Times New Roman" pitchFamily="18" charset="0"/>
              </a:rPr>
              <a:t> </a:t>
            </a:r>
          </a:p>
          <a:p>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facilitate lactation</a:t>
            </a:r>
          </a:p>
          <a:p>
            <a:pPr marL="0" indent="0">
              <a:buNone/>
            </a:pPr>
            <a:r>
              <a:rPr lang="en-US" b="1" dirty="0" smtClean="0">
                <a:solidFill>
                  <a:srgbClr val="7030A0"/>
                </a:solidFill>
                <a:latin typeface="Times New Roman" pitchFamily="18" charset="0"/>
                <a:cs typeface="Times New Roman" pitchFamily="18" charset="0"/>
              </a:rPr>
              <a:t>		</a:t>
            </a:r>
            <a:endParaRPr lang="en-US" dirty="0"/>
          </a:p>
          <a:p>
            <a:endParaRPr lang="en-US" dirty="0"/>
          </a:p>
          <a:p>
            <a:pPr marL="0" indent="0">
              <a:buNone/>
            </a:pPr>
            <a:endParaRPr lang="en-US" b="1" dirty="0"/>
          </a:p>
        </p:txBody>
      </p:sp>
    </p:spTree>
    <p:extLst>
      <p:ext uri="{BB962C8B-B14F-4D97-AF65-F5344CB8AC3E}">
        <p14:creationId xmlns:p14="http://schemas.microsoft.com/office/powerpoint/2010/main" val="25791349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1"/>
            <a:ext cx="11901487" cy="1690688"/>
          </a:xfrm>
        </p:spPr>
        <p:txBody>
          <a:bodyPr>
            <a:normAutofit fontScale="90000"/>
          </a:bodyPr>
          <a:lstStyle/>
          <a:p>
            <a:r>
              <a:rPr lang="en-US" b="1" dirty="0">
                <a:solidFill>
                  <a:srgbClr val="7030A0"/>
                </a:solidFill>
                <a:latin typeface="Times New Roman" pitchFamily="18" charset="0"/>
                <a:cs typeface="Times New Roman" pitchFamily="18" charset="0"/>
              </a:rPr>
              <a:t/>
            </a:r>
            <a:br>
              <a:rPr lang="en-US" b="1" dirty="0">
                <a:solidFill>
                  <a:srgbClr val="7030A0"/>
                </a:solidFill>
                <a:latin typeface="Times New Roman" pitchFamily="18" charset="0"/>
                <a:cs typeface="Times New Roman" pitchFamily="18" charset="0"/>
              </a:rPr>
            </a:br>
            <a:r>
              <a:rPr lang="en-US" b="1" dirty="0" err="1">
                <a:solidFill>
                  <a:srgbClr val="FF0000"/>
                </a:solidFill>
                <a:latin typeface="Times New Roman" pitchFamily="18" charset="0"/>
                <a:cs typeface="Times New Roman" pitchFamily="18" charset="0"/>
              </a:rPr>
              <a:t>Prokinetic</a:t>
            </a:r>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drugs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r>
            <a:br>
              <a:rPr lang="en-US" b="1" dirty="0">
                <a:solidFill>
                  <a:srgbClr val="FF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8588" y="1228726"/>
            <a:ext cx="11858625" cy="5414962"/>
          </a:xfrm>
        </p:spPr>
        <p:txBody>
          <a:bodyPr/>
          <a:lstStyle/>
          <a:p>
            <a:pPr marL="0" indent="0">
              <a:buNone/>
            </a:pPr>
            <a:r>
              <a:rPr lang="en-US" b="1" dirty="0" smtClean="0">
                <a:solidFill>
                  <a:srgbClr val="7030A0"/>
                </a:solidFill>
                <a:latin typeface="Times New Roman" pitchFamily="18" charset="0"/>
                <a:cs typeface="Times New Roman" pitchFamily="18" charset="0"/>
              </a:rPr>
              <a:t>b, </a:t>
            </a:r>
            <a:r>
              <a:rPr lang="en-US" b="1" dirty="0" err="1" smtClean="0">
                <a:solidFill>
                  <a:srgbClr val="7030A0"/>
                </a:solidFill>
                <a:latin typeface="Times New Roman" pitchFamily="18" charset="0"/>
                <a:cs typeface="Times New Roman" pitchFamily="18" charset="0"/>
              </a:rPr>
              <a:t>Domperidone</a:t>
            </a:r>
            <a:r>
              <a:rPr lang="en-US" b="1" dirty="0">
                <a:solidFill>
                  <a:srgbClr val="7030A0"/>
                </a:solidFill>
                <a:latin typeface="Times New Roman" pitchFamily="18" charset="0"/>
                <a:cs typeface="Times New Roman" pitchFamily="18" charset="0"/>
              </a:rPr>
              <a:t/>
            </a:r>
            <a:br>
              <a:rPr lang="en-US" b="1" dirty="0">
                <a:solidFill>
                  <a:srgbClr val="7030A0"/>
                </a:solidFill>
                <a:latin typeface="Times New Roman" pitchFamily="18" charset="0"/>
                <a:cs typeface="Times New Roman" pitchFamily="18" charset="0"/>
              </a:rPr>
            </a:br>
            <a:endParaRPr lang="en-US" dirty="0" smtClean="0">
              <a:solidFill>
                <a:srgbClr val="7030A0"/>
              </a:solidFill>
              <a:latin typeface="Times New Roman" pitchFamily="18" charset="0"/>
              <a:cs typeface="Times New Roman" pitchFamily="18" charset="0"/>
            </a:endParaRPr>
          </a:p>
          <a:p>
            <a:r>
              <a:rPr lang="en-US" dirty="0" smtClean="0">
                <a:solidFill>
                  <a:srgbClr val="7030A0"/>
                </a:solidFill>
                <a:latin typeface="Times New Roman" pitchFamily="18" charset="0"/>
                <a:cs typeface="Times New Roman" pitchFamily="18" charset="0"/>
              </a:rPr>
              <a:t>Peripheral </a:t>
            </a:r>
            <a:r>
              <a:rPr lang="en-US" dirty="0">
                <a:solidFill>
                  <a:srgbClr val="7030A0"/>
                </a:solidFill>
                <a:latin typeface="Times New Roman" pitchFamily="18" charset="0"/>
                <a:cs typeface="Times New Roman" pitchFamily="18" charset="0"/>
              </a:rPr>
              <a:t>D2 receptor agonist .</a:t>
            </a:r>
          </a:p>
          <a:p>
            <a:r>
              <a:rPr lang="en-US" dirty="0">
                <a:solidFill>
                  <a:srgbClr val="7030A0"/>
                </a:solidFill>
                <a:latin typeface="Times New Roman" pitchFamily="18" charset="0"/>
                <a:cs typeface="Times New Roman" pitchFamily="18" charset="0"/>
              </a:rPr>
              <a:t>Causes less extra pyramidal effects, </a:t>
            </a:r>
            <a:r>
              <a:rPr lang="en-US" dirty="0" err="1">
                <a:solidFill>
                  <a:srgbClr val="7030A0"/>
                </a:solidFill>
                <a:latin typeface="Times New Roman" pitchFamily="18" charset="0"/>
                <a:cs typeface="Times New Roman" pitchFamily="18" charset="0"/>
              </a:rPr>
              <a:t>doesnot</a:t>
            </a:r>
            <a:r>
              <a:rPr lang="en-US" dirty="0">
                <a:solidFill>
                  <a:srgbClr val="7030A0"/>
                </a:solidFill>
                <a:latin typeface="Times New Roman" pitchFamily="18" charset="0"/>
                <a:cs typeface="Times New Roman" pitchFamily="18" charset="0"/>
              </a:rPr>
              <a:t> cross the blood brain barrier.</a:t>
            </a:r>
          </a:p>
          <a:p>
            <a:r>
              <a:rPr lang="en-US" dirty="0">
                <a:solidFill>
                  <a:srgbClr val="7030A0"/>
                </a:solidFill>
                <a:latin typeface="Times New Roman" pitchFamily="18" charset="0"/>
                <a:cs typeface="Times New Roman" pitchFamily="18" charset="0"/>
              </a:rPr>
              <a:t>Lower efficacy than metoclopramide</a:t>
            </a:r>
          </a:p>
          <a:p>
            <a:pPr marL="0" indent="0">
              <a:buNone/>
            </a:pPr>
            <a:r>
              <a:rPr lang="en-US" b="1" dirty="0">
                <a:solidFill>
                  <a:srgbClr val="7030A0"/>
                </a:solidFill>
                <a:latin typeface="Times New Roman" pitchFamily="18" charset="0"/>
                <a:cs typeface="Times New Roman" pitchFamily="18" charset="0"/>
              </a:rPr>
              <a:t>Uses; </a:t>
            </a:r>
            <a:r>
              <a:rPr lang="en-US" dirty="0">
                <a:solidFill>
                  <a:srgbClr val="7030A0"/>
                </a:solidFill>
                <a:latin typeface="Times New Roman" pitchFamily="18" charset="0"/>
                <a:cs typeface="Times New Roman" pitchFamily="18" charset="0"/>
              </a:rPr>
              <a:t>levodopa or </a:t>
            </a:r>
            <a:r>
              <a:rPr lang="en-US" dirty="0" err="1">
                <a:solidFill>
                  <a:srgbClr val="7030A0"/>
                </a:solidFill>
                <a:latin typeface="Times New Roman" pitchFamily="18" charset="0"/>
                <a:cs typeface="Times New Roman" pitchFamily="18" charset="0"/>
              </a:rPr>
              <a:t>bromocriptine</a:t>
            </a:r>
            <a:r>
              <a:rPr lang="en-US" dirty="0">
                <a:solidFill>
                  <a:srgbClr val="7030A0"/>
                </a:solidFill>
                <a:latin typeface="Times New Roman" pitchFamily="18" charset="0"/>
                <a:cs typeface="Times New Roman" pitchFamily="18" charset="0"/>
              </a:rPr>
              <a:t> induced vomiting.</a:t>
            </a:r>
          </a:p>
          <a:p>
            <a:pPr marL="0" indent="0">
              <a:buNone/>
            </a:pPr>
            <a:r>
              <a:rPr lang="en-US" b="1" dirty="0">
                <a:solidFill>
                  <a:srgbClr val="7030A0"/>
                </a:solidFill>
                <a:latin typeface="Times New Roman" pitchFamily="18" charset="0"/>
                <a:cs typeface="Times New Roman" pitchFamily="18" charset="0"/>
              </a:rPr>
              <a:t>Side effects; </a:t>
            </a:r>
            <a:r>
              <a:rPr lang="en-US" dirty="0">
                <a:solidFill>
                  <a:srgbClr val="7030A0"/>
                </a:solidFill>
                <a:latin typeface="Times New Roman" pitchFamily="18" charset="0"/>
                <a:cs typeface="Times New Roman" pitchFamily="18" charset="0"/>
              </a:rPr>
              <a:t>increased prolactin, </a:t>
            </a:r>
            <a:r>
              <a:rPr lang="en-US" dirty="0" err="1">
                <a:solidFill>
                  <a:srgbClr val="7030A0"/>
                </a:solidFill>
                <a:latin typeface="Times New Roman" pitchFamily="18" charset="0"/>
                <a:cs typeface="Times New Roman" pitchFamily="18" charset="0"/>
              </a:rPr>
              <a:t>galactorrhoea</a:t>
            </a:r>
            <a:r>
              <a:rPr lang="en-US" dirty="0">
                <a:solidFill>
                  <a:srgbClr val="7030A0"/>
                </a:solidFill>
                <a:latin typeface="Times New Roman" pitchFamily="18" charset="0"/>
                <a:cs typeface="Times New Roman" pitchFamily="18" charset="0"/>
              </a:rPr>
              <a:t>, dry mouth, rashes. Headache.</a:t>
            </a:r>
            <a:endParaRPr lang="en-US" b="1" dirty="0">
              <a:solidFill>
                <a:srgbClr val="7030A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495959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2A95E7-1E58-42EA-B3C5-55B1B8316285}"/>
              </a:ext>
            </a:extLst>
          </p:cNvPr>
          <p:cNvSpPr>
            <a:spLocks noGrp="1"/>
          </p:cNvSpPr>
          <p:nvPr>
            <p:ph idx="1"/>
          </p:nvPr>
        </p:nvSpPr>
        <p:spPr>
          <a:xfrm>
            <a:off x="142875" y="185738"/>
            <a:ext cx="11887200" cy="6557962"/>
          </a:xfrm>
        </p:spPr>
        <p:txBody>
          <a:bodyPr/>
          <a:lstStyle/>
          <a:p>
            <a:pPr marL="0" indent="0" algn="ctr">
              <a:buNone/>
            </a:pPr>
            <a:r>
              <a:rPr lang="en-US" dirty="0"/>
              <a:t>2</a:t>
            </a:r>
            <a:r>
              <a:rPr lang="en-US" sz="4400" dirty="0">
                <a:solidFill>
                  <a:srgbClr val="FF0000"/>
                </a:solidFill>
                <a:latin typeface="Times New Roman" pitchFamily="18" charset="0"/>
                <a:cs typeface="Times New Roman" pitchFamily="18" charset="0"/>
              </a:rPr>
              <a:t>. </a:t>
            </a:r>
            <a:r>
              <a:rPr lang="en-US" sz="4400" b="1" dirty="0">
                <a:solidFill>
                  <a:srgbClr val="FF0000"/>
                </a:solidFill>
                <a:latin typeface="Times New Roman" pitchFamily="18" charset="0"/>
                <a:cs typeface="Times New Roman" pitchFamily="18" charset="0"/>
              </a:rPr>
              <a:t>Anti muscarinic</a:t>
            </a:r>
            <a:endParaRPr lang="en-US" b="1" dirty="0">
              <a:solidFill>
                <a:srgbClr val="FF0000"/>
              </a:solidFill>
              <a:latin typeface="Times New Roman" pitchFamily="18" charset="0"/>
              <a:cs typeface="Times New Roman" pitchFamily="18" charset="0"/>
            </a:endParaRPr>
          </a:p>
          <a:p>
            <a:pPr marL="0" indent="0">
              <a:buNone/>
            </a:pPr>
            <a:endParaRPr lang="en-US" sz="3200" b="1" dirty="0" smtClean="0">
              <a:latin typeface="Times New Roman" pitchFamily="18" charset="0"/>
              <a:cs typeface="Times New Roman" pitchFamily="18" charset="0"/>
            </a:endParaRPr>
          </a:p>
          <a:p>
            <a:pPr marL="0" indent="0">
              <a:buNone/>
            </a:pPr>
            <a:r>
              <a:rPr lang="en-US" sz="3600" b="1" dirty="0" smtClean="0">
                <a:solidFill>
                  <a:srgbClr val="00B050"/>
                </a:solidFill>
                <a:latin typeface="Times New Roman" pitchFamily="18" charset="0"/>
                <a:cs typeface="Times New Roman" pitchFamily="18" charset="0"/>
              </a:rPr>
              <a:t>	Scopolamine </a:t>
            </a:r>
            <a:r>
              <a:rPr lang="en-US" sz="3600" b="1" dirty="0">
                <a:solidFill>
                  <a:srgbClr val="00B050"/>
                </a:solidFill>
                <a:latin typeface="Times New Roman" pitchFamily="18" charset="0"/>
                <a:cs typeface="Times New Roman" pitchFamily="18" charset="0"/>
              </a:rPr>
              <a:t>(hyoscine)</a:t>
            </a:r>
          </a:p>
          <a:p>
            <a:pPr>
              <a:buFont typeface="Wingdings" pitchFamily="2" charset="2"/>
              <a:buChar char="v"/>
            </a:pPr>
            <a:r>
              <a:rPr lang="en-US" sz="3200" dirty="0">
                <a:solidFill>
                  <a:srgbClr val="7030A0"/>
                </a:solidFill>
                <a:latin typeface="Times New Roman" pitchFamily="18" charset="0"/>
                <a:cs typeface="Times New Roman" pitchFamily="18" charset="0"/>
              </a:rPr>
              <a:t>Alkaloid related to atropine</a:t>
            </a:r>
          </a:p>
          <a:p>
            <a:pPr>
              <a:buFont typeface="Wingdings" pitchFamily="2" charset="2"/>
              <a:buChar char="v"/>
            </a:pPr>
            <a:r>
              <a:rPr lang="en-US" sz="3200" dirty="0">
                <a:solidFill>
                  <a:srgbClr val="7030A0"/>
                </a:solidFill>
                <a:latin typeface="Times New Roman" pitchFamily="18" charset="0"/>
                <a:cs typeface="Times New Roman" pitchFamily="18" charset="0"/>
              </a:rPr>
              <a:t>Most effective in prophylaxis of motion sickness </a:t>
            </a:r>
          </a:p>
          <a:p>
            <a:pPr>
              <a:buFont typeface="Wingdings" pitchFamily="2" charset="2"/>
              <a:buChar char="v"/>
            </a:pPr>
            <a:r>
              <a:rPr lang="en-US" sz="3200" dirty="0">
                <a:solidFill>
                  <a:srgbClr val="7030A0"/>
                </a:solidFill>
                <a:latin typeface="Times New Roman" pitchFamily="18" charset="0"/>
                <a:cs typeface="Times New Roman" pitchFamily="18" charset="0"/>
              </a:rPr>
              <a:t>Antimuscarinic  action blocks afferent pathways for vomiting reflex.</a:t>
            </a:r>
          </a:p>
          <a:p>
            <a:pPr>
              <a:buFont typeface="Wingdings" pitchFamily="2" charset="2"/>
              <a:buChar char="v"/>
            </a:pPr>
            <a:r>
              <a:rPr lang="en-US" sz="3200" dirty="0">
                <a:solidFill>
                  <a:srgbClr val="7030A0"/>
                </a:solidFill>
                <a:latin typeface="Times New Roman" pitchFamily="18" charset="0"/>
                <a:cs typeface="Times New Roman" pitchFamily="18" charset="0"/>
              </a:rPr>
              <a:t>Has short duration of action</a:t>
            </a:r>
          </a:p>
          <a:p>
            <a:pPr>
              <a:buFont typeface="Wingdings" pitchFamily="2" charset="2"/>
              <a:buChar char="v"/>
            </a:pPr>
            <a:r>
              <a:rPr lang="en-US" sz="3200" dirty="0">
                <a:solidFill>
                  <a:srgbClr val="7030A0"/>
                </a:solidFill>
                <a:latin typeface="Times New Roman" pitchFamily="18" charset="0"/>
                <a:cs typeface="Times New Roman" pitchFamily="18" charset="0"/>
              </a:rPr>
              <a:t>Produces anticholinergic effects; blurred vision, dry mouth, sedation.</a:t>
            </a:r>
          </a:p>
          <a:p>
            <a:pPr>
              <a:buFont typeface="Wingdings" pitchFamily="2" charset="2"/>
              <a:buChar char="v"/>
            </a:pPr>
            <a:r>
              <a:rPr lang="en-US" sz="3200" dirty="0">
                <a:solidFill>
                  <a:srgbClr val="7030A0"/>
                </a:solidFill>
                <a:latin typeface="Times New Roman" pitchFamily="18" charset="0"/>
                <a:cs typeface="Times New Roman" pitchFamily="18" charset="0"/>
              </a:rPr>
              <a:t>Not effective with vomiting of other </a:t>
            </a:r>
            <a:r>
              <a:rPr lang="en-US" sz="3200" dirty="0" err="1">
                <a:solidFill>
                  <a:srgbClr val="7030A0"/>
                </a:solidFill>
                <a:latin typeface="Times New Roman" pitchFamily="18" charset="0"/>
                <a:cs typeface="Times New Roman" pitchFamily="18" charset="0"/>
              </a:rPr>
              <a:t>aetiologies</a:t>
            </a:r>
            <a:r>
              <a:rPr lang="en-US" sz="3200" dirty="0">
                <a:solidFill>
                  <a:srgbClr val="7030A0"/>
                </a:solidFill>
                <a:latin typeface="Times New Roman" pitchFamily="18" charset="0"/>
                <a:cs typeface="Times New Roman" pitchFamily="18" charset="0"/>
              </a:rPr>
              <a:t>.</a:t>
            </a:r>
          </a:p>
        </p:txBody>
      </p:sp>
    </p:spTree>
    <p:extLst>
      <p:ext uri="{BB962C8B-B14F-4D97-AF65-F5344CB8AC3E}">
        <p14:creationId xmlns:p14="http://schemas.microsoft.com/office/powerpoint/2010/main" val="13097488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36E334-BF09-4E91-BFE1-78AD989F44A3}"/>
              </a:ext>
            </a:extLst>
          </p:cNvPr>
          <p:cNvSpPr>
            <a:spLocks noGrp="1"/>
          </p:cNvSpPr>
          <p:nvPr>
            <p:ph idx="1"/>
          </p:nvPr>
        </p:nvSpPr>
        <p:spPr>
          <a:xfrm>
            <a:off x="142874" y="128588"/>
            <a:ext cx="11915775" cy="6600825"/>
          </a:xfrm>
        </p:spPr>
        <p:txBody>
          <a:bodyPr/>
          <a:lstStyle/>
          <a:p>
            <a:pPr marL="0" indent="0" algn="ctr">
              <a:buNone/>
            </a:pPr>
            <a:r>
              <a:rPr lang="en-US" sz="4800" b="1" dirty="0">
                <a:solidFill>
                  <a:srgbClr val="FF0000"/>
                </a:solidFill>
                <a:latin typeface="Times New Roman" pitchFamily="18" charset="0"/>
                <a:cs typeface="Times New Roman" pitchFamily="18" charset="0"/>
              </a:rPr>
              <a:t>3. Neuroleptics</a:t>
            </a:r>
          </a:p>
          <a:p>
            <a:endParaRPr lang="en-US" dirty="0" smtClean="0"/>
          </a:p>
          <a:p>
            <a:pPr>
              <a:buFont typeface="Wingdings" pitchFamily="2" charset="2"/>
              <a:buChar char="v"/>
            </a:pPr>
            <a:r>
              <a:rPr lang="en-US" sz="3200" dirty="0" err="1" smtClean="0">
                <a:solidFill>
                  <a:srgbClr val="00B050"/>
                </a:solidFill>
                <a:latin typeface="Times New Roman" pitchFamily="18" charset="0"/>
                <a:cs typeface="Times New Roman" pitchFamily="18" charset="0"/>
              </a:rPr>
              <a:t>Phenothiazines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chlorpromazine</a:t>
            </a:r>
          </a:p>
          <a:p>
            <a:pPr>
              <a:buFont typeface="Wingdings" pitchFamily="2" charset="2"/>
              <a:buChar char="v"/>
            </a:pPr>
            <a:r>
              <a:rPr lang="en-US" sz="3200" dirty="0">
                <a:solidFill>
                  <a:srgbClr val="7030A0"/>
                </a:solidFill>
                <a:latin typeface="Times New Roman" pitchFamily="18" charset="0"/>
                <a:cs typeface="Times New Roman" pitchFamily="18" charset="0"/>
              </a:rPr>
              <a:t>potent anti emetics in vomiting due to drug toxicity, chemotherapy.</a:t>
            </a:r>
          </a:p>
          <a:p>
            <a:pPr>
              <a:buFont typeface="Wingdings" pitchFamily="2" charset="2"/>
              <a:buChar char="v"/>
            </a:pPr>
            <a:r>
              <a:rPr lang="en-US" sz="3200" dirty="0">
                <a:solidFill>
                  <a:srgbClr val="7030A0"/>
                </a:solidFill>
                <a:latin typeface="Times New Roman" pitchFamily="18" charset="0"/>
                <a:cs typeface="Times New Roman" pitchFamily="18" charset="0"/>
              </a:rPr>
              <a:t>They act by blocking the D2 receptors in the medulla oblongata chemoreceptor trigger zone.</a:t>
            </a:r>
          </a:p>
          <a:p>
            <a:pPr>
              <a:buFont typeface="Wingdings" pitchFamily="2" charset="2"/>
              <a:buChar char="v"/>
            </a:pPr>
            <a:r>
              <a:rPr lang="en-US" sz="3200" dirty="0">
                <a:solidFill>
                  <a:srgbClr val="7030A0"/>
                </a:solidFill>
                <a:latin typeface="Times New Roman" pitchFamily="18" charset="0"/>
                <a:cs typeface="Times New Roman" pitchFamily="18" charset="0"/>
              </a:rPr>
              <a:t>Not effective in motion sickness</a:t>
            </a:r>
          </a:p>
          <a:p>
            <a:pPr>
              <a:buFont typeface="Wingdings" pitchFamily="2" charset="2"/>
              <a:buChar char="v"/>
            </a:pPr>
            <a:r>
              <a:rPr lang="en-US" sz="3200" dirty="0">
                <a:solidFill>
                  <a:srgbClr val="7030A0"/>
                </a:solidFill>
                <a:latin typeface="Times New Roman" pitchFamily="18" charset="0"/>
                <a:cs typeface="Times New Roman" pitchFamily="18" charset="0"/>
              </a:rPr>
              <a:t>Dosage is lower than antipsychotics</a:t>
            </a:r>
          </a:p>
          <a:p>
            <a:pPr marL="0" indent="0">
              <a:buNone/>
            </a:pPr>
            <a:r>
              <a:rPr lang="en-US" sz="3200" b="1" dirty="0" smtClean="0">
                <a:solidFill>
                  <a:srgbClr val="7030A0"/>
                </a:solidFill>
                <a:latin typeface="Times New Roman" pitchFamily="18" charset="0"/>
                <a:cs typeface="Times New Roman" pitchFamily="18" charset="0"/>
              </a:rPr>
              <a:t>		</a:t>
            </a:r>
            <a:r>
              <a:rPr lang="en-US" sz="3600" b="1" i="1" dirty="0" smtClean="0">
                <a:solidFill>
                  <a:srgbClr val="00B050"/>
                </a:solidFill>
                <a:latin typeface="Times New Roman" pitchFamily="18" charset="0"/>
                <a:cs typeface="Times New Roman" pitchFamily="18" charset="0"/>
              </a:rPr>
              <a:t>Side </a:t>
            </a:r>
            <a:r>
              <a:rPr lang="en-US" sz="3600" b="1" i="1" dirty="0">
                <a:solidFill>
                  <a:srgbClr val="00B050"/>
                </a:solidFill>
                <a:latin typeface="Times New Roman" pitchFamily="18" charset="0"/>
                <a:cs typeface="Times New Roman" pitchFamily="18" charset="0"/>
              </a:rPr>
              <a:t>effects</a:t>
            </a:r>
            <a:r>
              <a:rPr lang="en-US" sz="3600" b="1" i="1" dirty="0" smtClean="0">
                <a:solidFill>
                  <a:srgbClr val="00B050"/>
                </a:solidFill>
                <a:latin typeface="Times New Roman" pitchFamily="18" charset="0"/>
                <a:cs typeface="Times New Roman" pitchFamily="18" charset="0"/>
              </a:rPr>
              <a:t>;</a:t>
            </a:r>
          </a:p>
          <a:p>
            <a:pPr marL="0" indent="0">
              <a:buNone/>
            </a:pPr>
            <a:r>
              <a:rPr lang="en-US" sz="3200" b="1"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S</a:t>
            </a:r>
            <a:r>
              <a:rPr lang="en-US" sz="3200" dirty="0" smtClean="0">
                <a:solidFill>
                  <a:srgbClr val="7030A0"/>
                </a:solidFill>
                <a:latin typeface="Times New Roman" pitchFamily="18" charset="0"/>
                <a:cs typeface="Times New Roman" pitchFamily="18" charset="0"/>
              </a:rPr>
              <a:t>edation</a:t>
            </a:r>
            <a:r>
              <a:rPr lang="en-US" sz="3200" dirty="0">
                <a:solidFill>
                  <a:srgbClr val="7030A0"/>
                </a:solidFill>
                <a:latin typeface="Times New Roman" pitchFamily="18" charset="0"/>
                <a:cs typeface="Times New Roman" pitchFamily="18" charset="0"/>
              </a:rPr>
              <a:t>, extrapyramidal effects; dyskinesia, dystonia</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5618663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B7C688-3FA5-4C6F-91E6-84F399EE91D3}"/>
              </a:ext>
            </a:extLst>
          </p:cNvPr>
          <p:cNvSpPr>
            <a:spLocks noGrp="1"/>
          </p:cNvSpPr>
          <p:nvPr>
            <p:ph idx="1"/>
          </p:nvPr>
        </p:nvSpPr>
        <p:spPr>
          <a:xfrm>
            <a:off x="128588" y="157162"/>
            <a:ext cx="11930062" cy="6700837"/>
          </a:xfrm>
        </p:spPr>
        <p:txBody>
          <a:bodyPr>
            <a:normAutofit/>
          </a:bodyPr>
          <a:lstStyle/>
          <a:p>
            <a:pPr marL="0" indent="0" algn="ctr">
              <a:buNone/>
            </a:pPr>
            <a:r>
              <a:rPr lang="en-US" sz="4000" b="1" dirty="0">
                <a:solidFill>
                  <a:srgbClr val="FF0000"/>
                </a:solidFill>
                <a:latin typeface="Times New Roman" pitchFamily="18" charset="0"/>
                <a:cs typeface="Times New Roman" pitchFamily="18" charset="0"/>
              </a:rPr>
              <a:t>4.</a:t>
            </a:r>
            <a:r>
              <a:rPr lang="en-US" sz="4000" dirty="0">
                <a:solidFill>
                  <a:srgbClr val="FF0000"/>
                </a:solidFill>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H1 </a:t>
            </a:r>
            <a:r>
              <a:rPr lang="en-US" sz="4000" b="1" dirty="0" smtClean="0">
                <a:solidFill>
                  <a:srgbClr val="FF0000"/>
                </a:solidFill>
                <a:latin typeface="Times New Roman" pitchFamily="18" charset="0"/>
                <a:cs typeface="Times New Roman" pitchFamily="18" charset="0"/>
              </a:rPr>
              <a:t>Antagonist</a:t>
            </a:r>
          </a:p>
          <a:p>
            <a:pPr marL="0" indent="0" algn="ctr">
              <a:buNone/>
            </a:pPr>
            <a:endParaRPr lang="en-US" sz="4000" b="1" dirty="0">
              <a:solidFill>
                <a:srgbClr val="FF0000"/>
              </a:solidFill>
              <a:latin typeface="Times New Roman" pitchFamily="18" charset="0"/>
              <a:cs typeface="Times New Roman" pitchFamily="18" charset="0"/>
            </a:endParaRPr>
          </a:p>
          <a:p>
            <a:pPr>
              <a:buFont typeface="Wingdings" pitchFamily="2" charset="2"/>
              <a:buChar char="v"/>
            </a:pPr>
            <a:r>
              <a:rPr lang="en-US" sz="3200" dirty="0" err="1">
                <a:solidFill>
                  <a:srgbClr val="7030A0"/>
                </a:solidFill>
                <a:latin typeface="Times New Roman" pitchFamily="18" charset="0"/>
                <a:cs typeface="Times New Roman" pitchFamily="18" charset="0"/>
              </a:rPr>
              <a:t>Doxylamie</a:t>
            </a:r>
            <a:r>
              <a:rPr lang="en-US" sz="3200" dirty="0">
                <a:solidFill>
                  <a:srgbClr val="7030A0"/>
                </a:solidFill>
                <a:latin typeface="Times New Roman" pitchFamily="18" charset="0"/>
                <a:cs typeface="Times New Roman" pitchFamily="18" charset="0"/>
              </a:rPr>
              <a:t> useful in motion sickness</a:t>
            </a:r>
          </a:p>
          <a:p>
            <a:pPr>
              <a:buFont typeface="Wingdings" pitchFamily="2" charset="2"/>
              <a:buChar char="v"/>
            </a:pPr>
            <a:r>
              <a:rPr lang="en-US" sz="3200" dirty="0">
                <a:solidFill>
                  <a:srgbClr val="7030A0"/>
                </a:solidFill>
                <a:latin typeface="Times New Roman" pitchFamily="18" charset="0"/>
                <a:cs typeface="Times New Roman" pitchFamily="18" charset="0"/>
              </a:rPr>
              <a:t>Modest effect on chemotherapy</a:t>
            </a:r>
          </a:p>
          <a:p>
            <a:pPr>
              <a:buFont typeface="Wingdings" pitchFamily="2" charset="2"/>
              <a:buChar char="v"/>
            </a:pPr>
            <a:r>
              <a:rPr lang="en-US" sz="3200" dirty="0">
                <a:solidFill>
                  <a:srgbClr val="7030A0"/>
                </a:solidFill>
                <a:latin typeface="Times New Roman" pitchFamily="18" charset="0"/>
                <a:cs typeface="Times New Roman" pitchFamily="18" charset="0"/>
              </a:rPr>
              <a:t>Reduce extra pyramidal effects of D2 receptor antagonist.</a:t>
            </a:r>
          </a:p>
          <a:p>
            <a:pPr>
              <a:buFont typeface="Wingdings" pitchFamily="2" charset="2"/>
              <a:buChar char="v"/>
            </a:pPr>
            <a:r>
              <a:rPr lang="en-US" sz="3200" dirty="0">
                <a:solidFill>
                  <a:srgbClr val="7030A0"/>
                </a:solidFill>
                <a:latin typeface="Times New Roman" pitchFamily="18" charset="0"/>
                <a:cs typeface="Times New Roman" pitchFamily="18" charset="0"/>
              </a:rPr>
              <a:t>Are antagonist therefore avoided in pregnancy.</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003592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18DE64-91BF-436C-B170-56B8E7534781}"/>
              </a:ext>
            </a:extLst>
          </p:cNvPr>
          <p:cNvSpPr>
            <a:spLocks noGrp="1"/>
          </p:cNvSpPr>
          <p:nvPr>
            <p:ph idx="1"/>
          </p:nvPr>
        </p:nvSpPr>
        <p:spPr>
          <a:xfrm>
            <a:off x="114301" y="142875"/>
            <a:ext cx="11930062" cy="6572250"/>
          </a:xfrm>
        </p:spPr>
        <p:txBody>
          <a:bodyPr>
            <a:normAutofit lnSpcReduction="10000"/>
          </a:bodyPr>
          <a:lstStyle/>
          <a:p>
            <a:pPr marL="0" indent="0" algn="ctr">
              <a:buNone/>
            </a:pPr>
            <a:r>
              <a:rPr lang="en-US" sz="4000" b="1" dirty="0">
                <a:solidFill>
                  <a:srgbClr val="FF0000"/>
                </a:solidFill>
                <a:latin typeface="Times New Roman" pitchFamily="18" charset="0"/>
                <a:cs typeface="Times New Roman" pitchFamily="18" charset="0"/>
              </a:rPr>
              <a:t>Adjuvant </a:t>
            </a:r>
            <a:r>
              <a:rPr lang="en-US" sz="4000" b="1" dirty="0" err="1" smtClean="0">
                <a:solidFill>
                  <a:srgbClr val="FF0000"/>
                </a:solidFill>
                <a:latin typeface="Times New Roman" pitchFamily="18" charset="0"/>
                <a:cs typeface="Times New Roman" pitchFamily="18" charset="0"/>
              </a:rPr>
              <a:t>Antiemetics</a:t>
            </a:r>
            <a:endParaRPr lang="en-US" sz="4000" b="1" dirty="0">
              <a:solidFill>
                <a:srgbClr val="FF000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Corticosteroids</a:t>
            </a:r>
            <a:r>
              <a:rPr lang="en-US" sz="3200" b="1" dirty="0" smtClean="0">
                <a:solidFill>
                  <a:srgbClr val="7030A0"/>
                </a:solidFill>
                <a:latin typeface="Times New Roman" pitchFamily="18" charset="0"/>
                <a:cs typeface="Times New Roman" pitchFamily="18" charset="0"/>
              </a:rPr>
              <a:t> </a:t>
            </a:r>
          </a:p>
          <a:p>
            <a:pPr marL="0" indent="0">
              <a:buNone/>
            </a:pPr>
            <a:r>
              <a:rPr lang="en-US" sz="3200" dirty="0" smtClean="0">
                <a:solidFill>
                  <a:srgbClr val="7030A0"/>
                </a:solidFill>
                <a:latin typeface="Times New Roman" pitchFamily="18" charset="0"/>
                <a:cs typeface="Times New Roman" pitchFamily="18" charset="0"/>
              </a:rPr>
              <a:t>dexamethasone</a:t>
            </a:r>
            <a:r>
              <a:rPr lang="en-US" sz="3200" dirty="0">
                <a:solidFill>
                  <a:srgbClr val="7030A0"/>
                </a:solidFill>
                <a:latin typeface="Times New Roman" pitchFamily="18" charset="0"/>
                <a:cs typeface="Times New Roman" pitchFamily="18" charset="0"/>
              </a:rPr>
              <a:t>, methylprednisolone, used to control chemotherapy vomiting.</a:t>
            </a:r>
          </a:p>
          <a:p>
            <a:pPr>
              <a:buFont typeface="Wingdings" pitchFamily="2" charset="2"/>
              <a:buChar char="v"/>
            </a:pPr>
            <a:r>
              <a:rPr lang="en-US" sz="3200" dirty="0">
                <a:solidFill>
                  <a:srgbClr val="7030A0"/>
                </a:solidFill>
                <a:latin typeface="Times New Roman" pitchFamily="18" charset="0"/>
                <a:cs typeface="Times New Roman" pitchFamily="18" charset="0"/>
              </a:rPr>
              <a:t>Act by blocking prostaglandins.</a:t>
            </a:r>
          </a:p>
          <a:p>
            <a:pPr>
              <a:buFont typeface="Wingdings" pitchFamily="2" charset="2"/>
              <a:buChar char="v"/>
            </a:pPr>
            <a:r>
              <a:rPr lang="en-US" sz="3200" dirty="0">
                <a:solidFill>
                  <a:srgbClr val="7030A0"/>
                </a:solidFill>
                <a:latin typeface="Times New Roman" pitchFamily="18" charset="0"/>
                <a:cs typeface="Times New Roman" pitchFamily="18" charset="0"/>
              </a:rPr>
              <a:t>Cause insomnia and hyperglycemia</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Cannabinoids</a:t>
            </a:r>
          </a:p>
          <a:p>
            <a:pPr marL="0" indent="0">
              <a:buNone/>
            </a:pPr>
            <a:r>
              <a:rPr lang="en-US" sz="3200" b="1"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tetrahydrocannabinol</a:t>
            </a:r>
          </a:p>
          <a:p>
            <a:r>
              <a:rPr lang="en-US" sz="3200" dirty="0">
                <a:solidFill>
                  <a:srgbClr val="7030A0"/>
                </a:solidFill>
                <a:latin typeface="Times New Roman" pitchFamily="18" charset="0"/>
                <a:cs typeface="Times New Roman" pitchFamily="18" charset="0"/>
              </a:rPr>
              <a:t>active principle of marijuana </a:t>
            </a:r>
          </a:p>
          <a:p>
            <a:r>
              <a:rPr lang="en-US" sz="3200" dirty="0">
                <a:solidFill>
                  <a:srgbClr val="7030A0"/>
                </a:solidFill>
                <a:latin typeface="Times New Roman" pitchFamily="18" charset="0"/>
                <a:cs typeface="Times New Roman" pitchFamily="18" charset="0"/>
              </a:rPr>
              <a:t>Reduce chemotherapy emesis.</a:t>
            </a:r>
          </a:p>
          <a:p>
            <a:r>
              <a:rPr lang="en-US" sz="3200" dirty="0">
                <a:solidFill>
                  <a:srgbClr val="7030A0"/>
                </a:solidFill>
                <a:latin typeface="Times New Roman" pitchFamily="18" charset="0"/>
                <a:cs typeface="Times New Roman" pitchFamily="18" charset="0"/>
              </a:rPr>
              <a:t>For patients intolerant or refractory to others antiemetics</a:t>
            </a:r>
          </a:p>
          <a:p>
            <a:pPr marL="0" indent="0">
              <a:buNone/>
            </a:pPr>
            <a:r>
              <a:rPr lang="en-US" sz="3200" b="1" dirty="0">
                <a:solidFill>
                  <a:srgbClr val="7030A0"/>
                </a:solidFill>
                <a:latin typeface="Times New Roman" pitchFamily="18" charset="0"/>
                <a:cs typeface="Times New Roman" pitchFamily="18" charset="0"/>
              </a:rPr>
              <a:t>Side effects; </a:t>
            </a:r>
            <a:r>
              <a:rPr lang="en-US" sz="3200" dirty="0">
                <a:solidFill>
                  <a:srgbClr val="7030A0"/>
                </a:solidFill>
                <a:latin typeface="Times New Roman" pitchFamily="18" charset="0"/>
                <a:cs typeface="Times New Roman" pitchFamily="18" charset="0"/>
              </a:rPr>
              <a:t>hallucinations. Disorientation, vertigo, sedation</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8695397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4487F3-B107-492F-A3BA-B87523714FEC}"/>
              </a:ext>
            </a:extLst>
          </p:cNvPr>
          <p:cNvSpPr>
            <a:spLocks noGrp="1"/>
          </p:cNvSpPr>
          <p:nvPr>
            <p:ph type="title"/>
          </p:nvPr>
        </p:nvSpPr>
        <p:spPr>
          <a:xfrm>
            <a:off x="142875" y="1"/>
            <a:ext cx="11815763" cy="857249"/>
          </a:xfrm>
        </p:spPr>
        <p:txBody>
          <a:bodyPr>
            <a:noAutofit/>
          </a:bodyPr>
          <a:lstStyle/>
          <a:p>
            <a:r>
              <a:rPr lang="en-US" dirty="0"/>
              <a:t>    </a:t>
            </a:r>
            <a:r>
              <a:rPr lang="en-US" sz="6000" b="1" dirty="0" smtClean="0">
                <a:solidFill>
                  <a:srgbClr val="FF0000"/>
                </a:solidFill>
                <a:latin typeface="Times New Roman" pitchFamily="18" charset="0"/>
                <a:cs typeface="Times New Roman" pitchFamily="18" charset="0"/>
              </a:rPr>
              <a:t>Principles </a:t>
            </a:r>
            <a:r>
              <a:rPr lang="en-US" sz="6000" b="1" dirty="0">
                <a:solidFill>
                  <a:srgbClr val="FF0000"/>
                </a:solidFill>
                <a:latin typeface="Times New Roman" pitchFamily="18" charset="0"/>
                <a:cs typeface="Times New Roman" pitchFamily="18" charset="0"/>
              </a:rPr>
              <a:t>of </a:t>
            </a:r>
            <a:r>
              <a:rPr lang="en-US" sz="6000" b="1" dirty="0" smtClean="0">
                <a:solidFill>
                  <a:srgbClr val="FF0000"/>
                </a:solidFill>
                <a:latin typeface="Times New Roman" pitchFamily="18" charset="0"/>
                <a:cs typeface="Times New Roman" pitchFamily="18" charset="0"/>
              </a:rPr>
              <a:t>Drug </a:t>
            </a:r>
            <a:r>
              <a:rPr lang="en-US" sz="5400" b="1" dirty="0">
                <a:solidFill>
                  <a:srgbClr val="FF0000"/>
                </a:solidFill>
                <a:latin typeface="Times New Roman" pitchFamily="18" charset="0"/>
                <a:cs typeface="Times New Roman" pitchFamily="18" charset="0"/>
              </a:rPr>
              <a:t>A</a:t>
            </a:r>
            <a:r>
              <a:rPr lang="en-US" sz="5400" b="1" dirty="0" smtClean="0">
                <a:solidFill>
                  <a:srgbClr val="FF0000"/>
                </a:solidFill>
                <a:latin typeface="Times New Roman" pitchFamily="18" charset="0"/>
                <a:cs typeface="Times New Roman" pitchFamily="18" charset="0"/>
              </a:rPr>
              <a:t>dministration</a:t>
            </a:r>
            <a:endParaRPr lang="en-US" sz="6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21E4500-3178-4B49-A6B8-BE4C003427FC}"/>
              </a:ext>
            </a:extLst>
          </p:cNvPr>
          <p:cNvSpPr>
            <a:spLocks noGrp="1"/>
          </p:cNvSpPr>
          <p:nvPr>
            <p:ph idx="1"/>
          </p:nvPr>
        </p:nvSpPr>
        <p:spPr>
          <a:xfrm>
            <a:off x="157163" y="1825625"/>
            <a:ext cx="11915775" cy="4903788"/>
          </a:xfrm>
        </p:spPr>
        <p:txBody>
          <a:bodyPr>
            <a:normAutofit/>
          </a:bodyPr>
          <a:lstStyle/>
          <a:p>
            <a:r>
              <a:rPr lang="en-US" dirty="0"/>
              <a:t> </a:t>
            </a:r>
            <a:r>
              <a:rPr lang="en-US" sz="3200" dirty="0">
                <a:solidFill>
                  <a:srgbClr val="7030A0"/>
                </a:solidFill>
                <a:latin typeface="Times New Roman" pitchFamily="18" charset="0"/>
                <a:cs typeface="Times New Roman" pitchFamily="18" charset="0"/>
              </a:rPr>
              <a:t>For a </a:t>
            </a:r>
            <a:r>
              <a:rPr lang="en-US" sz="3200" dirty="0" smtClean="0">
                <a:solidFill>
                  <a:srgbClr val="7030A0"/>
                </a:solidFill>
                <a:latin typeface="Times New Roman" pitchFamily="18" charset="0"/>
                <a:cs typeface="Times New Roman" pitchFamily="18" charset="0"/>
              </a:rPr>
              <a:t>Clinical officer to administer any medication, it is </a:t>
            </a:r>
            <a:r>
              <a:rPr lang="en-US" sz="3200" dirty="0">
                <a:solidFill>
                  <a:srgbClr val="7030A0"/>
                </a:solidFill>
                <a:latin typeface="Times New Roman" pitchFamily="18" charset="0"/>
                <a:cs typeface="Times New Roman" pitchFamily="18" charset="0"/>
              </a:rPr>
              <a:t>important </a:t>
            </a:r>
            <a:r>
              <a:rPr lang="en-US" sz="3200" dirty="0" smtClean="0">
                <a:solidFill>
                  <a:srgbClr val="7030A0"/>
                </a:solidFill>
                <a:latin typeface="Times New Roman" pitchFamily="18" charset="0"/>
                <a:cs typeface="Times New Roman" pitchFamily="18" charset="0"/>
              </a:rPr>
              <a:t>to </a:t>
            </a:r>
            <a:r>
              <a:rPr lang="en-US" sz="3200" dirty="0">
                <a:solidFill>
                  <a:srgbClr val="7030A0"/>
                </a:solidFill>
                <a:latin typeface="Times New Roman" pitchFamily="18" charset="0"/>
                <a:cs typeface="Times New Roman" pitchFamily="18" charset="0"/>
              </a:rPr>
              <a:t>avoid errors  </a:t>
            </a:r>
            <a:r>
              <a:rPr lang="en-US" sz="3200" dirty="0" smtClean="0">
                <a:solidFill>
                  <a:srgbClr val="7030A0"/>
                </a:solidFill>
                <a:latin typeface="Times New Roman" pitchFamily="18" charset="0"/>
                <a:cs typeface="Times New Roman" pitchFamily="18" charset="0"/>
              </a:rPr>
              <a:t>to adhere </a:t>
            </a:r>
            <a:r>
              <a:rPr lang="en-US" sz="3200" dirty="0">
                <a:solidFill>
                  <a:srgbClr val="7030A0"/>
                </a:solidFill>
                <a:latin typeface="Times New Roman" pitchFamily="18" charset="0"/>
                <a:cs typeface="Times New Roman" pitchFamily="18" charset="0"/>
              </a:rPr>
              <a:t>to the principles of drug administration.</a:t>
            </a:r>
          </a:p>
          <a:p>
            <a:r>
              <a:rPr lang="en-US" sz="3200" dirty="0">
                <a:solidFill>
                  <a:srgbClr val="7030A0"/>
                </a:solidFill>
                <a:latin typeface="Times New Roman" pitchFamily="18" charset="0"/>
                <a:cs typeface="Times New Roman" pitchFamily="18" charset="0"/>
              </a:rPr>
              <a:t>To provide safe administration of drugs a </a:t>
            </a:r>
            <a:r>
              <a:rPr lang="en-US" sz="3200" dirty="0" smtClean="0">
                <a:solidFill>
                  <a:srgbClr val="7030A0"/>
                </a:solidFill>
                <a:latin typeface="Times New Roman" pitchFamily="18" charset="0"/>
                <a:cs typeface="Times New Roman" pitchFamily="18" charset="0"/>
              </a:rPr>
              <a:t>Clinical officer should </a:t>
            </a:r>
            <a:r>
              <a:rPr lang="en-US" sz="3200" dirty="0">
                <a:solidFill>
                  <a:srgbClr val="7030A0"/>
                </a:solidFill>
                <a:latin typeface="Times New Roman" pitchFamily="18" charset="0"/>
                <a:cs typeface="Times New Roman" pitchFamily="18" charset="0"/>
              </a:rPr>
              <a:t>practice  the rights of drug </a:t>
            </a:r>
            <a:r>
              <a:rPr lang="en-US" sz="3200" dirty="0" smtClean="0">
                <a:solidFill>
                  <a:srgbClr val="7030A0"/>
                </a:solidFill>
                <a:latin typeface="Times New Roman" pitchFamily="18" charset="0"/>
                <a:cs typeface="Times New Roman" pitchFamily="18" charset="0"/>
              </a:rPr>
              <a:t>administration... </a:t>
            </a:r>
            <a:r>
              <a:rPr lang="en-US" sz="3200" dirty="0">
                <a:solidFill>
                  <a:srgbClr val="7030A0"/>
                </a:solidFill>
                <a:latin typeface="Times New Roman" pitchFamily="18" charset="0"/>
                <a:cs typeface="Times New Roman" pitchFamily="18" charset="0"/>
              </a:rPr>
              <a:t>they </a:t>
            </a:r>
            <a:r>
              <a:rPr lang="en-US" sz="3200" dirty="0" smtClean="0">
                <a:solidFill>
                  <a:srgbClr val="7030A0"/>
                </a:solidFill>
                <a:latin typeface="Times New Roman" pitchFamily="18" charset="0"/>
                <a:cs typeface="Times New Roman" pitchFamily="18" charset="0"/>
              </a:rPr>
              <a:t>are;-</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i="1" dirty="0">
                <a:solidFill>
                  <a:srgbClr val="7030A0"/>
                </a:solidFill>
                <a:latin typeface="Times New Roman" pitchFamily="18" charset="0"/>
                <a:cs typeface="Times New Roman" pitchFamily="18" charset="0"/>
              </a:rPr>
              <a:t>Right patient.</a:t>
            </a:r>
          </a:p>
          <a:p>
            <a:pPr>
              <a:buFont typeface="Wingdings" pitchFamily="2" charset="2"/>
              <a:buChar char="Ø"/>
            </a:pPr>
            <a:r>
              <a:rPr lang="en-US" sz="3200" i="1" dirty="0">
                <a:solidFill>
                  <a:srgbClr val="7030A0"/>
                </a:solidFill>
                <a:latin typeface="Times New Roman" pitchFamily="18" charset="0"/>
                <a:cs typeface="Times New Roman" pitchFamily="18" charset="0"/>
              </a:rPr>
              <a:t>Right drug.</a:t>
            </a:r>
          </a:p>
          <a:p>
            <a:pPr>
              <a:buFont typeface="Wingdings" pitchFamily="2" charset="2"/>
              <a:buChar char="Ø"/>
            </a:pPr>
            <a:r>
              <a:rPr lang="en-US" sz="3200" i="1" dirty="0">
                <a:solidFill>
                  <a:srgbClr val="7030A0"/>
                </a:solidFill>
                <a:latin typeface="Times New Roman" pitchFamily="18" charset="0"/>
                <a:cs typeface="Times New Roman" pitchFamily="18" charset="0"/>
              </a:rPr>
              <a:t>Right dose.</a:t>
            </a:r>
          </a:p>
          <a:p>
            <a:pPr>
              <a:buFont typeface="Wingdings" pitchFamily="2" charset="2"/>
              <a:buChar char="Ø"/>
            </a:pPr>
            <a:r>
              <a:rPr lang="en-US" sz="3200" i="1" dirty="0">
                <a:solidFill>
                  <a:srgbClr val="7030A0"/>
                </a:solidFill>
                <a:latin typeface="Times New Roman" pitchFamily="18" charset="0"/>
                <a:cs typeface="Times New Roman" pitchFamily="18" charset="0"/>
              </a:rPr>
              <a:t>Right time.</a:t>
            </a:r>
          </a:p>
          <a:p>
            <a:pPr>
              <a:buFont typeface="Wingdings" pitchFamily="2" charset="2"/>
              <a:buChar char="Ø"/>
            </a:pPr>
            <a:r>
              <a:rPr lang="en-US" sz="3200" i="1" dirty="0">
                <a:solidFill>
                  <a:srgbClr val="7030A0"/>
                </a:solidFill>
                <a:latin typeface="Times New Roman" pitchFamily="18" charset="0"/>
                <a:cs typeface="Times New Roman" pitchFamily="18" charset="0"/>
              </a:rPr>
              <a:t>Right route.</a:t>
            </a:r>
          </a:p>
          <a:p>
            <a:pPr marL="0" indent="0">
              <a:buNone/>
            </a:pPr>
            <a:endParaRPr lang="en-US" sz="3200" dirty="0">
              <a:solidFill>
                <a:srgbClr val="7030A0"/>
              </a:solidFill>
              <a:latin typeface="Times New Roman" pitchFamily="18" charset="0"/>
              <a:cs typeface="Times New Roman" pitchFamily="18"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38264974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41A34C-44D9-429F-9E83-27ABC5A96AE8}"/>
              </a:ext>
            </a:extLst>
          </p:cNvPr>
          <p:cNvSpPr>
            <a:spLocks noGrp="1"/>
          </p:cNvSpPr>
          <p:nvPr>
            <p:ph type="title"/>
          </p:nvPr>
        </p:nvSpPr>
        <p:spPr>
          <a:xfrm>
            <a:off x="0" y="1"/>
            <a:ext cx="12192000" cy="1200149"/>
          </a:xfrm>
        </p:spPr>
        <p:txBody>
          <a:bodyPr>
            <a:normAutofit/>
          </a:bodyPr>
          <a:lstStyle/>
          <a:p>
            <a:r>
              <a:rPr lang="en-US" sz="4000" b="1" dirty="0">
                <a:solidFill>
                  <a:srgbClr val="FF0000"/>
                </a:solidFill>
                <a:latin typeface="Times New Roman" pitchFamily="18" charset="0"/>
                <a:cs typeface="Times New Roman" pitchFamily="18" charset="0"/>
              </a:rPr>
              <a:t>HEMATOLOGIC DRUGS – ANTI COAGULANTS</a:t>
            </a:r>
          </a:p>
        </p:txBody>
      </p:sp>
      <p:sp>
        <p:nvSpPr>
          <p:cNvPr id="3" name="Content Placeholder 2">
            <a:extLst>
              <a:ext uri="{FF2B5EF4-FFF2-40B4-BE49-F238E27FC236}">
                <a16:creationId xmlns="" xmlns:a16="http://schemas.microsoft.com/office/drawing/2014/main" id="{E2B2B757-0958-4C1F-BBD0-8D73144DBF6F}"/>
              </a:ext>
            </a:extLst>
          </p:cNvPr>
          <p:cNvSpPr>
            <a:spLocks noGrp="1"/>
          </p:cNvSpPr>
          <p:nvPr>
            <p:ph idx="1"/>
          </p:nvPr>
        </p:nvSpPr>
        <p:spPr>
          <a:xfrm>
            <a:off x="142875" y="1085850"/>
            <a:ext cx="11858625" cy="5643563"/>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Anti coagulant refers to any substance which inhibits normal blood clotting, lowers coagulability of blood.</a:t>
            </a:r>
          </a:p>
          <a:p>
            <a:pPr>
              <a:buFont typeface="Wingdings" pitchFamily="2" charset="2"/>
              <a:buChar char="v"/>
            </a:pPr>
            <a:r>
              <a:rPr lang="en-US" sz="3200" dirty="0">
                <a:solidFill>
                  <a:srgbClr val="7030A0"/>
                </a:solidFill>
                <a:latin typeface="Times New Roman" pitchFamily="18" charset="0"/>
                <a:cs typeface="Times New Roman" pitchFamily="18" charset="0"/>
              </a:rPr>
              <a:t>The anti coagulant interfere with normal coagulation process by interfering with the clotting cascade and thrombin formation.</a:t>
            </a:r>
          </a:p>
          <a:p>
            <a:pPr>
              <a:buFont typeface="Wingdings" pitchFamily="2" charset="2"/>
              <a:buChar char="v"/>
            </a:pPr>
            <a:r>
              <a:rPr lang="en-US" sz="3200" dirty="0">
                <a:solidFill>
                  <a:srgbClr val="7030A0"/>
                </a:solidFill>
                <a:latin typeface="Times New Roman" pitchFamily="18" charset="0"/>
                <a:cs typeface="Times New Roman" pitchFamily="18" charset="0"/>
              </a:rPr>
              <a:t>These agents are used to inhibit clot formation but they do not dissolve existing clots.</a:t>
            </a:r>
          </a:p>
        </p:txBody>
      </p:sp>
    </p:spTree>
    <p:extLst>
      <p:ext uri="{BB962C8B-B14F-4D97-AF65-F5344CB8AC3E}">
        <p14:creationId xmlns:p14="http://schemas.microsoft.com/office/powerpoint/2010/main" val="4580812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FE870-1B97-4FFC-BA16-48C78D181CA3}"/>
              </a:ext>
            </a:extLst>
          </p:cNvPr>
          <p:cNvSpPr>
            <a:spLocks noGrp="1"/>
          </p:cNvSpPr>
          <p:nvPr>
            <p:ph type="title"/>
          </p:nvPr>
        </p:nvSpPr>
        <p:spPr>
          <a:xfrm>
            <a:off x="142875" y="114301"/>
            <a:ext cx="12049125" cy="1171574"/>
          </a:xfrm>
        </p:spPr>
        <p:txBody>
          <a:bodyPr/>
          <a:lstStyle/>
          <a:p>
            <a:r>
              <a:rPr lang="en-US" b="1" dirty="0">
                <a:solidFill>
                  <a:srgbClr val="FF0000"/>
                </a:solidFill>
                <a:latin typeface="Times New Roman" pitchFamily="18" charset="0"/>
                <a:cs typeface="Times New Roman" pitchFamily="18" charset="0"/>
              </a:rPr>
              <a:t>Classification of </a:t>
            </a:r>
            <a:r>
              <a:rPr lang="en-US" b="1" dirty="0" smtClean="0">
                <a:solidFill>
                  <a:srgbClr val="FF0000"/>
                </a:solidFill>
                <a:latin typeface="Times New Roman" pitchFamily="18" charset="0"/>
                <a:cs typeface="Times New Roman" pitchFamily="18" charset="0"/>
              </a:rPr>
              <a:t>Anticoagulants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8F554B0-1630-4337-B21E-62336EF52EBD}"/>
              </a:ext>
            </a:extLst>
          </p:cNvPr>
          <p:cNvSpPr>
            <a:spLocks noGrp="1"/>
          </p:cNvSpPr>
          <p:nvPr>
            <p:ph idx="1"/>
          </p:nvPr>
        </p:nvSpPr>
        <p:spPr>
          <a:xfrm>
            <a:off x="228599" y="1243012"/>
            <a:ext cx="11744325" cy="5457825"/>
          </a:xfrm>
        </p:spPr>
        <p:txBody>
          <a:bodyPr>
            <a:normAutofit/>
          </a:bodyPr>
          <a:lstStyle/>
          <a:p>
            <a:r>
              <a:rPr lang="en-US" sz="3200" b="1" dirty="0">
                <a:solidFill>
                  <a:srgbClr val="7030A0"/>
                </a:solidFill>
                <a:latin typeface="Times New Roman" pitchFamily="18" charset="0"/>
                <a:cs typeface="Times New Roman" pitchFamily="18" charset="0"/>
              </a:rPr>
              <a:t>Parenteral anticoagulants:</a:t>
            </a:r>
          </a:p>
          <a:p>
            <a:pPr marL="0" indent="0">
              <a:buNone/>
            </a:pPr>
            <a:r>
              <a:rPr lang="en-US" sz="3200" b="1" dirty="0">
                <a:solidFill>
                  <a:srgbClr val="7030A0"/>
                </a:solidFill>
                <a:latin typeface="Times New Roman" pitchFamily="18" charset="0"/>
                <a:cs typeface="Times New Roman" pitchFamily="18" charset="0"/>
              </a:rPr>
              <a:t>Heparin</a:t>
            </a:r>
          </a:p>
          <a:p>
            <a:pPr>
              <a:buFont typeface="Wingdings" panose="05000000000000000000" pitchFamily="2" charset="2"/>
              <a:buChar char="Ø"/>
            </a:pPr>
            <a:r>
              <a:rPr lang="en-US" sz="3200" b="1" dirty="0">
                <a:solidFill>
                  <a:srgbClr val="7030A0"/>
                </a:solidFill>
                <a:latin typeface="Times New Roman" pitchFamily="18" charset="0"/>
                <a:cs typeface="Times New Roman" pitchFamily="18" charset="0"/>
              </a:rPr>
              <a:t>Low molecular weight heparin; </a:t>
            </a:r>
            <a:r>
              <a:rPr lang="en-US" sz="3200" dirty="0">
                <a:solidFill>
                  <a:srgbClr val="7030A0"/>
                </a:solidFill>
                <a:latin typeface="Times New Roman" pitchFamily="18" charset="0"/>
                <a:cs typeface="Times New Roman" pitchFamily="18" charset="0"/>
              </a:rPr>
              <a:t>enoxaparin, dalteparine, nadroparin, arteparin.</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Semisynthetic heparinoid; heparin sulphate, dextran sulphate, ancrod, danaparoid.</a:t>
            </a:r>
          </a:p>
          <a:p>
            <a:pPr>
              <a:buFont typeface="Wingdings" panose="05000000000000000000" pitchFamily="2" charset="2"/>
              <a:buChar char="Ø"/>
            </a:pPr>
            <a:r>
              <a:rPr lang="en-US" sz="3200" dirty="0">
                <a:solidFill>
                  <a:srgbClr val="7030A0"/>
                </a:solidFill>
                <a:latin typeface="Times New Roman" pitchFamily="18" charset="0"/>
                <a:cs typeface="Times New Roman" pitchFamily="18" charset="0"/>
              </a:rPr>
              <a:t>Others; lepirudin, bivalirudin, argatroban</a:t>
            </a:r>
          </a:p>
          <a:p>
            <a:r>
              <a:rPr lang="en-US" sz="3200" b="1" dirty="0">
                <a:solidFill>
                  <a:srgbClr val="7030A0"/>
                </a:solidFill>
                <a:latin typeface="Times New Roman" pitchFamily="18" charset="0"/>
                <a:cs typeface="Times New Roman" pitchFamily="18" charset="0"/>
              </a:rPr>
              <a:t>Oral anticoagulant; </a:t>
            </a:r>
            <a:r>
              <a:rPr lang="en-US" sz="3200" dirty="0">
                <a:solidFill>
                  <a:srgbClr val="7030A0"/>
                </a:solidFill>
                <a:latin typeface="Times New Roman" pitchFamily="18" charset="0"/>
                <a:cs typeface="Times New Roman" pitchFamily="18" charset="0"/>
              </a:rPr>
              <a:t>warfarin, acenocoumarin, dicoumarol</a:t>
            </a:r>
          </a:p>
          <a:p>
            <a:r>
              <a:rPr lang="en-US" sz="3200" b="1" dirty="0">
                <a:solidFill>
                  <a:srgbClr val="7030A0"/>
                </a:solidFill>
                <a:latin typeface="Times New Roman" pitchFamily="18" charset="0"/>
                <a:cs typeface="Times New Roman" pitchFamily="18" charset="0"/>
              </a:rPr>
              <a:t>Fibrinolytic; streptokinase urokinase, alteplase</a:t>
            </a:r>
          </a:p>
        </p:txBody>
      </p:sp>
    </p:spTree>
    <p:extLst>
      <p:ext uri="{BB962C8B-B14F-4D97-AF65-F5344CB8AC3E}">
        <p14:creationId xmlns:p14="http://schemas.microsoft.com/office/powerpoint/2010/main" val="12208888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D60A56-4F17-4569-8B5E-6BA2CEDDB810}"/>
              </a:ext>
            </a:extLst>
          </p:cNvPr>
          <p:cNvSpPr>
            <a:spLocks noGrp="1"/>
          </p:cNvSpPr>
          <p:nvPr>
            <p:ph idx="1"/>
          </p:nvPr>
        </p:nvSpPr>
        <p:spPr>
          <a:xfrm>
            <a:off x="128588" y="0"/>
            <a:ext cx="12063412" cy="6858000"/>
          </a:xfrm>
        </p:spPr>
        <p:txBody>
          <a:bodyPr>
            <a:noAutofit/>
          </a:bodyPr>
          <a:lstStyle/>
          <a:p>
            <a:pPr marL="0" indent="0">
              <a:buNone/>
            </a:pPr>
            <a:r>
              <a:rPr lang="en-US" sz="3200" dirty="0">
                <a:solidFill>
                  <a:srgbClr val="7030A0"/>
                </a:solidFill>
              </a:rPr>
              <a:t> </a:t>
            </a:r>
            <a:r>
              <a:rPr lang="en-US" sz="3200" dirty="0" smtClean="0">
                <a:solidFill>
                  <a:srgbClr val="7030A0"/>
                </a:solidFill>
              </a:rPr>
              <a:t>				</a:t>
            </a:r>
            <a:r>
              <a:rPr lang="en-US" sz="3200" b="1" dirty="0" smtClean="0">
                <a:solidFill>
                  <a:srgbClr val="FF0000"/>
                </a:solidFill>
                <a:latin typeface="Times New Roman" pitchFamily="18" charset="0"/>
                <a:cs typeface="Times New Roman" pitchFamily="18" charset="0"/>
              </a:rPr>
              <a:t>HEPARIN</a:t>
            </a:r>
            <a:endParaRPr lang="en-US" sz="3200" b="1" dirty="0">
              <a:solidFill>
                <a:srgbClr val="FF0000"/>
              </a:solidFill>
              <a:latin typeface="Times New Roman" pitchFamily="18" charset="0"/>
              <a:cs typeface="Times New Roman" pitchFamily="18" charset="0"/>
            </a:endParaRPr>
          </a:p>
          <a:p>
            <a:pPr marL="0" indent="0">
              <a:buNone/>
            </a:pPr>
            <a:r>
              <a:rPr lang="en-US" sz="3200" b="1" dirty="0">
                <a:solidFill>
                  <a:srgbClr val="7030A0"/>
                </a:solidFill>
                <a:latin typeface="Times New Roman" pitchFamily="18" charset="0"/>
                <a:cs typeface="Times New Roman" pitchFamily="18" charset="0"/>
              </a:rPr>
              <a:t>mechanism of action: </a:t>
            </a:r>
            <a:r>
              <a:rPr lang="en-US" sz="3200" dirty="0">
                <a:solidFill>
                  <a:srgbClr val="7030A0"/>
                </a:solidFill>
                <a:latin typeface="Times New Roman" pitchFamily="18" charset="0"/>
                <a:cs typeface="Times New Roman" pitchFamily="18" charset="0"/>
              </a:rPr>
              <a:t>heparin acts  prophylactically to prevent the formation of clots in the vasculate.it activates </a:t>
            </a:r>
            <a:r>
              <a:rPr lang="en-US" sz="3200" b="1" dirty="0">
                <a:solidFill>
                  <a:srgbClr val="7030A0"/>
                </a:solidFill>
                <a:latin typeface="Times New Roman" pitchFamily="18" charset="0"/>
                <a:cs typeface="Times New Roman" pitchFamily="18" charset="0"/>
              </a:rPr>
              <a:t>anti thrombin III </a:t>
            </a:r>
            <a:r>
              <a:rPr lang="en-US" sz="3200" dirty="0">
                <a:solidFill>
                  <a:srgbClr val="7030A0"/>
                </a:solidFill>
                <a:latin typeface="Times New Roman" pitchFamily="18" charset="0"/>
                <a:cs typeface="Times New Roman" pitchFamily="18" charset="0"/>
              </a:rPr>
              <a:t>which inhibits thrombin and clotting factor IX, X, XI, XII, consequently conversion of fibrinogen to fibrin does not occur and the formation of a fibrin clot is prevented</a:t>
            </a:r>
            <a:endParaRPr lang="en-US" sz="3200" b="1" dirty="0">
              <a:solidFill>
                <a:srgbClr val="7030A0"/>
              </a:solidFill>
              <a:latin typeface="Times New Roman" pitchFamily="18" charset="0"/>
              <a:cs typeface="Times New Roman" pitchFamily="18" charset="0"/>
            </a:endParaRPr>
          </a:p>
          <a:p>
            <a:pPr marL="0" indent="0">
              <a:buNone/>
            </a:pPr>
            <a:r>
              <a:rPr lang="en-US" sz="3200" b="1" dirty="0">
                <a:solidFill>
                  <a:srgbClr val="7030A0"/>
                </a:solidFill>
                <a:latin typeface="Times New Roman" pitchFamily="18" charset="0"/>
                <a:cs typeface="Times New Roman" pitchFamily="18" charset="0"/>
              </a:rPr>
              <a:t>Therapeutic Uses </a:t>
            </a:r>
          </a:p>
          <a:p>
            <a:pPr marL="0" indent="0">
              <a:buNone/>
            </a:pPr>
            <a:r>
              <a:rPr lang="en-US" sz="3200" dirty="0">
                <a:solidFill>
                  <a:srgbClr val="7030A0"/>
                </a:solidFill>
                <a:latin typeface="Times New Roman" pitchFamily="18" charset="0"/>
                <a:cs typeface="Times New Roman" pitchFamily="18" charset="0"/>
              </a:rPr>
              <a:t>Heparin sodium, LMWH, fondaparinux sodium </a:t>
            </a:r>
          </a:p>
          <a:p>
            <a:r>
              <a:rPr lang="en-US" sz="3200" dirty="0">
                <a:solidFill>
                  <a:srgbClr val="7030A0"/>
                </a:solidFill>
                <a:latin typeface="Times New Roman" pitchFamily="18" charset="0"/>
                <a:cs typeface="Times New Roman" pitchFamily="18" charset="0"/>
              </a:rPr>
              <a:t> In conditions necessitating prompt anticoagulant activity (evolving stroke, pulmonary embolism, massive deep venous thrombosis) </a:t>
            </a:r>
          </a:p>
          <a:p>
            <a:r>
              <a:rPr lang="en-US" sz="3200" dirty="0">
                <a:solidFill>
                  <a:srgbClr val="7030A0"/>
                </a:solidFill>
                <a:latin typeface="Times New Roman" pitchFamily="18" charset="0"/>
                <a:cs typeface="Times New Roman" pitchFamily="18" charset="0"/>
              </a:rPr>
              <a:t> As an adjunct for clients having open heart surgery or renal dialysis </a:t>
            </a:r>
          </a:p>
          <a:p>
            <a:r>
              <a:rPr lang="en-US" sz="3200" dirty="0">
                <a:solidFill>
                  <a:srgbClr val="7030A0"/>
                </a:solidFill>
                <a:latin typeface="Times New Roman" pitchFamily="18" charset="0"/>
                <a:cs typeface="Times New Roman" pitchFamily="18" charset="0"/>
              </a:rPr>
              <a:t> As low-dose therapy for prophylaxis against postoperative venous thrombosis (for example, hip/knee replacement surgery, abdominal surgery)</a:t>
            </a:r>
          </a:p>
          <a:p>
            <a:r>
              <a:rPr lang="en-US" sz="3200" dirty="0">
                <a:solidFill>
                  <a:srgbClr val="7030A0"/>
                </a:solidFill>
              </a:rPr>
              <a:t>In conjunction with thrombolytic therapy when treating an acute myocardial infarction </a:t>
            </a:r>
          </a:p>
          <a:p>
            <a:r>
              <a:rPr lang="en-US" sz="3200" dirty="0">
                <a:solidFill>
                  <a:srgbClr val="7030A0"/>
                </a:solidFill>
              </a:rPr>
              <a:t>Treatment of disseminated intravascular coagulation</a:t>
            </a:r>
          </a:p>
        </p:txBody>
      </p:sp>
    </p:spTree>
    <p:extLst>
      <p:ext uri="{BB962C8B-B14F-4D97-AF65-F5344CB8AC3E}">
        <p14:creationId xmlns:p14="http://schemas.microsoft.com/office/powerpoint/2010/main" val="32317326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0FCA19-BEC2-4754-AB2C-AA3A58A469AF}"/>
              </a:ext>
            </a:extLst>
          </p:cNvPr>
          <p:cNvSpPr>
            <a:spLocks noGrp="1"/>
          </p:cNvSpPr>
          <p:nvPr>
            <p:ph idx="1"/>
          </p:nvPr>
        </p:nvSpPr>
        <p:spPr>
          <a:xfrm>
            <a:off x="114300" y="0"/>
            <a:ext cx="12077700" cy="6858000"/>
          </a:xfrm>
        </p:spPr>
        <p:txBody>
          <a:bodyPr>
            <a:normAutofit fontScale="92500" lnSpcReduction="10000"/>
          </a:bodyPr>
          <a:lstStyle/>
          <a:p>
            <a:pPr marL="0" indent="0">
              <a:buNone/>
            </a:pPr>
            <a:r>
              <a:rPr lang="en-US" b="1" dirty="0" smtClean="0">
                <a:solidFill>
                  <a:srgbClr val="7030A0"/>
                </a:solidFill>
                <a:latin typeface="Times New Roman" pitchFamily="18" charset="0"/>
                <a:cs typeface="Times New Roman" pitchFamily="18" charset="0"/>
              </a:rPr>
              <a:t>	</a:t>
            </a:r>
            <a:r>
              <a:rPr lang="en-US" sz="4300" b="1" dirty="0" smtClean="0">
                <a:solidFill>
                  <a:srgbClr val="FF0000"/>
                </a:solidFill>
                <a:latin typeface="Times New Roman" pitchFamily="18" charset="0"/>
                <a:cs typeface="Times New Roman" pitchFamily="18" charset="0"/>
              </a:rPr>
              <a:t>Administration</a:t>
            </a:r>
            <a:r>
              <a:rPr lang="en-US" sz="3500" dirty="0" smtClean="0">
                <a:solidFill>
                  <a:srgbClr val="FF0000"/>
                </a:solidFill>
                <a:latin typeface="Times New Roman" pitchFamily="18" charset="0"/>
                <a:cs typeface="Times New Roman" pitchFamily="18" charset="0"/>
              </a:rPr>
              <a:t> </a:t>
            </a:r>
            <a:endParaRPr lang="en-US" sz="3500" dirty="0">
              <a:solidFill>
                <a:srgbClr val="FF000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 These medications cannot be absorbed by the intestinal tract and must be given by subcutaneous injection or IV infusion. </a:t>
            </a:r>
          </a:p>
          <a:p>
            <a:r>
              <a:rPr lang="en-US" dirty="0">
                <a:solidFill>
                  <a:srgbClr val="7030A0"/>
                </a:solidFill>
                <a:latin typeface="Times New Roman" pitchFamily="18" charset="0"/>
                <a:cs typeface="Times New Roman" pitchFamily="18" charset="0"/>
              </a:rPr>
              <a:t> Heparin sodium: Subcutaneously every 12 hr., continuous or intermittent IV infusion </a:t>
            </a:r>
          </a:p>
          <a:p>
            <a:r>
              <a:rPr lang="en-US" dirty="0">
                <a:solidFill>
                  <a:srgbClr val="7030A0"/>
                </a:solidFill>
                <a:latin typeface="Times New Roman" pitchFamily="18" charset="0"/>
                <a:cs typeface="Times New Roman" pitchFamily="18" charset="0"/>
              </a:rPr>
              <a:t> Enoxaparin, dalteparin sodium, tinzaparin: Subcutaneously every 12 hr. for 2 to 8 days </a:t>
            </a:r>
          </a:p>
          <a:p>
            <a:r>
              <a:rPr lang="en-US" dirty="0">
                <a:solidFill>
                  <a:srgbClr val="7030A0"/>
                </a:solidFill>
                <a:latin typeface="Times New Roman" pitchFamily="18" charset="0"/>
                <a:cs typeface="Times New Roman" pitchFamily="18" charset="0"/>
              </a:rPr>
              <a:t> Fondaparinux sodium: Subcutaneously every 12 hr. for 5 to 9 day.</a:t>
            </a:r>
          </a:p>
          <a:p>
            <a:pPr marL="0" indent="0">
              <a:buNone/>
            </a:pPr>
            <a:r>
              <a:rPr lang="en-US" b="1" dirty="0" smtClean="0">
                <a:solidFill>
                  <a:srgbClr val="7030A0"/>
                </a:solidFill>
                <a:latin typeface="Times New Roman" pitchFamily="18" charset="0"/>
                <a:cs typeface="Times New Roman" pitchFamily="18" charset="0"/>
              </a:rPr>
              <a:t>	</a:t>
            </a:r>
            <a:r>
              <a:rPr lang="en-US" sz="3000" b="1" dirty="0" smtClean="0">
                <a:solidFill>
                  <a:srgbClr val="FF0000"/>
                </a:solidFill>
                <a:latin typeface="Times New Roman" pitchFamily="18" charset="0"/>
                <a:cs typeface="Times New Roman" pitchFamily="18" charset="0"/>
              </a:rPr>
              <a:t>Side/Adverse </a:t>
            </a:r>
            <a:r>
              <a:rPr lang="en-US" sz="3000" b="1" dirty="0">
                <a:solidFill>
                  <a:srgbClr val="FF0000"/>
                </a:solidFill>
                <a:latin typeface="Times New Roman" pitchFamily="18" charset="0"/>
                <a:cs typeface="Times New Roman" pitchFamily="18" charset="0"/>
              </a:rPr>
              <a:t>Effects </a:t>
            </a:r>
          </a:p>
          <a:p>
            <a:r>
              <a:rPr lang="en-US" dirty="0">
                <a:solidFill>
                  <a:srgbClr val="7030A0"/>
                </a:solidFill>
                <a:latin typeface="Times New Roman" pitchFamily="18" charset="0"/>
                <a:cs typeface="Times New Roman" pitchFamily="18" charset="0"/>
              </a:rPr>
              <a:t>Hemorrhage secondary to heparin overdose</a:t>
            </a:r>
          </a:p>
          <a:p>
            <a:r>
              <a:rPr lang="en-US" dirty="0">
                <a:solidFill>
                  <a:srgbClr val="7030A0"/>
                </a:solidFill>
                <a:latin typeface="Times New Roman" pitchFamily="18" charset="0"/>
                <a:cs typeface="Times New Roman" pitchFamily="18" charset="0"/>
              </a:rPr>
              <a:t>thrombocytopenia, </a:t>
            </a:r>
          </a:p>
          <a:p>
            <a:r>
              <a:rPr lang="en-US" dirty="0">
                <a:solidFill>
                  <a:srgbClr val="7030A0"/>
                </a:solidFill>
                <a:latin typeface="Times New Roman" pitchFamily="18" charset="0"/>
                <a:cs typeface="Times New Roman" pitchFamily="18" charset="0"/>
              </a:rPr>
              <a:t>Hypersensitivity reactions (chills, fever, urticaria) </a:t>
            </a:r>
          </a:p>
          <a:p>
            <a:r>
              <a:rPr lang="en-US" dirty="0">
                <a:solidFill>
                  <a:srgbClr val="7030A0"/>
                </a:solidFill>
                <a:latin typeface="Times New Roman" pitchFamily="18" charset="0"/>
                <a:cs typeface="Times New Roman" pitchFamily="18" charset="0"/>
              </a:rPr>
              <a:t> Administer a small test dose prior to the administration of heparin. Toxicity/overdose </a:t>
            </a:r>
          </a:p>
          <a:p>
            <a:r>
              <a:rPr lang="en-US" dirty="0">
                <a:solidFill>
                  <a:srgbClr val="7030A0"/>
                </a:solidFill>
                <a:latin typeface="Times New Roman" pitchFamily="18" charset="0"/>
                <a:cs typeface="Times New Roman" pitchFamily="18" charset="0"/>
              </a:rPr>
              <a:t>Administer </a:t>
            </a:r>
            <a:r>
              <a:rPr lang="en-US" b="1" dirty="0">
                <a:solidFill>
                  <a:srgbClr val="7030A0"/>
                </a:solidFill>
                <a:latin typeface="Times New Roman" pitchFamily="18" charset="0"/>
                <a:cs typeface="Times New Roman" pitchFamily="18" charset="0"/>
              </a:rPr>
              <a:t>protamine sulfate</a:t>
            </a:r>
            <a:r>
              <a:rPr lang="en-US" dirty="0">
                <a:solidFill>
                  <a:srgbClr val="7030A0"/>
                </a:solidFill>
                <a:latin typeface="Times New Roman" pitchFamily="18" charset="0"/>
                <a:cs typeface="Times New Roman" pitchFamily="18" charset="0"/>
              </a:rPr>
              <a:t>, which binds with heparin and forms a heparin-protamine complex that has no anticoagulant properties. </a:t>
            </a:r>
          </a:p>
          <a:p>
            <a:r>
              <a:rPr lang="en-US" dirty="0">
                <a:solidFill>
                  <a:srgbClr val="7030A0"/>
                </a:solidFill>
                <a:latin typeface="Times New Roman" pitchFamily="18" charset="0"/>
                <a:cs typeface="Times New Roman" pitchFamily="18" charset="0"/>
              </a:rPr>
              <a:t> Protamine sulfate should be administered slowly intravenously, no faster than 20 mg/min or 50 mg in 10 min.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2937643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428117-F27B-4198-86D5-AD606359321D}"/>
              </a:ext>
            </a:extLst>
          </p:cNvPr>
          <p:cNvSpPr>
            <a:spLocks noGrp="1"/>
          </p:cNvSpPr>
          <p:nvPr>
            <p:ph idx="1"/>
          </p:nvPr>
        </p:nvSpPr>
        <p:spPr>
          <a:xfrm>
            <a:off x="128588" y="128588"/>
            <a:ext cx="11958637" cy="6729412"/>
          </a:xfrm>
        </p:spPr>
        <p:txBody>
          <a:bodyPr>
            <a:normAutofit/>
          </a:bodyPr>
          <a:lstStyle/>
          <a:p>
            <a:pPr marL="0" indent="0">
              <a:buNone/>
            </a:pPr>
            <a:r>
              <a:rPr lang="en-US" sz="4000" b="1" dirty="0" smtClean="0">
                <a:solidFill>
                  <a:srgbClr val="FF0000"/>
                </a:solidFill>
                <a:latin typeface="Times New Roman" pitchFamily="18" charset="0"/>
                <a:cs typeface="Times New Roman" pitchFamily="18" charset="0"/>
              </a:rPr>
              <a:t>		Enoxaparin</a:t>
            </a:r>
            <a:r>
              <a:rPr lang="en-US" sz="4000" dirty="0" smtClean="0">
                <a:solidFill>
                  <a:srgbClr val="FF0000"/>
                </a:solidFill>
                <a:latin typeface="Times New Roman" pitchFamily="18" charset="0"/>
                <a:cs typeface="Times New Roman" pitchFamily="18" charset="0"/>
              </a:rPr>
              <a:t> </a:t>
            </a:r>
            <a:endParaRPr lang="en-US" sz="4000" dirty="0">
              <a:solidFill>
                <a:srgbClr val="FF0000"/>
              </a:solidFill>
              <a:latin typeface="Times New Roman" pitchFamily="18" charset="0"/>
              <a:cs typeface="Times New Roman" pitchFamily="18" charset="0"/>
            </a:endParaRPr>
          </a:p>
          <a:p>
            <a:r>
              <a:rPr lang="en-US" sz="3600" b="1" dirty="0">
                <a:solidFill>
                  <a:srgbClr val="7030A0"/>
                </a:solidFill>
                <a:latin typeface="Times New Roman" pitchFamily="18" charset="0"/>
                <a:cs typeface="Times New Roman" pitchFamily="18" charset="0"/>
              </a:rPr>
              <a:t>Hemorrhage</a:t>
            </a:r>
            <a:r>
              <a:rPr lang="en-US" sz="3600" dirty="0">
                <a:solidFill>
                  <a:srgbClr val="7030A0"/>
                </a:solidFill>
                <a:latin typeface="Times New Roman" pitchFamily="18" charset="0"/>
                <a:cs typeface="Times New Roman" pitchFamily="18" charset="0"/>
              </a:rPr>
              <a:t>  Monitor vital signs • Advise clients to observe for signs and symptoms of bleeding, such as increased heart rate, decreased blood pressure, bruising, petechiae, hematomas, black tarry stools. • Monitor platelet count. Instruct client to avoid aspirin.</a:t>
            </a:r>
          </a:p>
          <a:p>
            <a:r>
              <a:rPr lang="en-US" sz="3600" dirty="0">
                <a:solidFill>
                  <a:srgbClr val="7030A0"/>
                </a:solidFill>
                <a:latin typeface="Times New Roman" pitchFamily="18" charset="0"/>
                <a:cs typeface="Times New Roman" pitchFamily="18" charset="0"/>
              </a:rPr>
              <a:t> </a:t>
            </a:r>
            <a:r>
              <a:rPr lang="en-US" sz="3600" b="1" dirty="0">
                <a:solidFill>
                  <a:srgbClr val="7030A0"/>
                </a:solidFill>
                <a:latin typeface="Times New Roman" pitchFamily="18" charset="0"/>
                <a:cs typeface="Times New Roman" pitchFamily="18" charset="0"/>
              </a:rPr>
              <a:t>Neurologic damage </a:t>
            </a:r>
            <a:r>
              <a:rPr lang="en-US" sz="3600" dirty="0">
                <a:solidFill>
                  <a:srgbClr val="7030A0"/>
                </a:solidFill>
                <a:latin typeface="Times New Roman" pitchFamily="18" charset="0"/>
                <a:cs typeface="Times New Roman" pitchFamily="18" charset="0"/>
              </a:rPr>
              <a:t>from hematoma formed during spinal or epidural anesthesia </a:t>
            </a:r>
          </a:p>
          <a:p>
            <a:r>
              <a:rPr lang="en-US" sz="3600" b="1" dirty="0">
                <a:solidFill>
                  <a:srgbClr val="7030A0"/>
                </a:solidFill>
                <a:latin typeface="Times New Roman" pitchFamily="18" charset="0"/>
                <a:cs typeface="Times New Roman" pitchFamily="18" charset="0"/>
              </a:rPr>
              <a:t>Thrombocytopenia</a:t>
            </a:r>
            <a:r>
              <a:rPr lang="en-US" sz="3600" dirty="0">
                <a:solidFill>
                  <a:srgbClr val="7030A0"/>
                </a:solidFill>
                <a:latin typeface="Times New Roman" pitchFamily="18" charset="0"/>
                <a:cs typeface="Times New Roman" pitchFamily="18" charset="0"/>
              </a:rPr>
              <a:t>, as evidenced by low platelet count , Monitor platelets. Discontinue medication for platelet count less than 100,000/mm3 .</a:t>
            </a:r>
          </a:p>
          <a:p>
            <a:r>
              <a:rPr lang="en-US" sz="3600" b="1" dirty="0">
                <a:solidFill>
                  <a:srgbClr val="7030A0"/>
                </a:solidFill>
                <a:latin typeface="Times New Roman" pitchFamily="18" charset="0"/>
                <a:cs typeface="Times New Roman" pitchFamily="18" charset="0"/>
              </a:rPr>
              <a:t> Toxicity/overdose; </a:t>
            </a:r>
            <a:r>
              <a:rPr lang="en-US" sz="3200" dirty="0">
                <a:solidFill>
                  <a:srgbClr val="7030A0"/>
                </a:solidFill>
                <a:latin typeface="Times New Roman" pitchFamily="18" charset="0"/>
                <a:cs typeface="Times New Roman" pitchFamily="18" charset="0"/>
              </a:rPr>
              <a:t>Administer </a:t>
            </a:r>
            <a:r>
              <a:rPr lang="en-US" sz="3200" b="1" dirty="0">
                <a:solidFill>
                  <a:srgbClr val="7030A0"/>
                </a:solidFill>
                <a:latin typeface="Times New Roman" pitchFamily="18" charset="0"/>
                <a:cs typeface="Times New Roman" pitchFamily="18" charset="0"/>
              </a:rPr>
              <a:t>protamine sulfate</a:t>
            </a:r>
            <a:endParaRPr lang="en-US" sz="36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8725257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B979122-ECEA-4106-A393-0A92A1EC395D}"/>
              </a:ext>
            </a:extLst>
          </p:cNvPr>
          <p:cNvSpPr>
            <a:spLocks noGrp="1"/>
          </p:cNvSpPr>
          <p:nvPr>
            <p:ph idx="1"/>
          </p:nvPr>
        </p:nvSpPr>
        <p:spPr>
          <a:xfrm>
            <a:off x="142875" y="0"/>
            <a:ext cx="11944350" cy="6686550"/>
          </a:xfrm>
        </p:spPr>
        <p:txBody>
          <a:bodyPr>
            <a:normAutofit/>
          </a:bodyPr>
          <a:lstStyle/>
          <a:p>
            <a:endParaRPr lang="en-US" sz="3200" b="1" dirty="0" smtClean="0">
              <a:solidFill>
                <a:srgbClr val="7030A0"/>
              </a:solidFill>
              <a:latin typeface="Times New Roman" pitchFamily="18" charset="0"/>
              <a:cs typeface="Times New Roman" pitchFamily="18" charset="0"/>
            </a:endParaRPr>
          </a:p>
          <a:p>
            <a:r>
              <a:rPr lang="en-US" sz="3200" b="1" dirty="0" smtClean="0">
                <a:solidFill>
                  <a:srgbClr val="7030A0"/>
                </a:solidFill>
                <a:latin typeface="Times New Roman" pitchFamily="18" charset="0"/>
                <a:cs typeface="Times New Roman" pitchFamily="18" charset="0"/>
              </a:rPr>
              <a:t>Contraindications/Precautions </a:t>
            </a:r>
            <a:endParaRPr lang="en-US" sz="32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 Parenteral anticoagulants are contraindicated in clients with low platelet counts (thrombocytopenia) or uncontrollable bleeding. </a:t>
            </a:r>
          </a:p>
          <a:p>
            <a:r>
              <a:rPr lang="en-US" sz="3200" dirty="0">
                <a:solidFill>
                  <a:srgbClr val="7030A0"/>
                </a:solidFill>
                <a:latin typeface="Times New Roman" pitchFamily="18" charset="0"/>
                <a:cs typeface="Times New Roman" pitchFamily="18" charset="0"/>
              </a:rPr>
              <a:t> These medications should not be used during or following surgeries of the eye(s), brain, or spinal cord; lumbar puncture; or regional anesthesia. </a:t>
            </a:r>
          </a:p>
          <a:p>
            <a:r>
              <a:rPr lang="en-US" sz="3200" dirty="0">
                <a:solidFill>
                  <a:srgbClr val="7030A0"/>
                </a:solidFill>
                <a:latin typeface="Times New Roman" pitchFamily="18" charset="0"/>
                <a:cs typeface="Times New Roman" pitchFamily="18" charset="0"/>
              </a:rPr>
              <a:t>clients who have</a:t>
            </a:r>
            <a:r>
              <a:rPr lang="en-US" sz="3200" b="1" dirty="0">
                <a:solidFill>
                  <a:srgbClr val="7030A0"/>
                </a:solidFill>
                <a:latin typeface="Times New Roman" pitchFamily="18" charset="0"/>
                <a:cs typeface="Times New Roman" pitchFamily="18" charset="0"/>
              </a:rPr>
              <a:t> hemophilia</a:t>
            </a:r>
            <a:r>
              <a:rPr lang="en-US" sz="3200" dirty="0">
                <a:solidFill>
                  <a:srgbClr val="7030A0"/>
                </a:solidFill>
                <a:latin typeface="Times New Roman" pitchFamily="18" charset="0"/>
                <a:cs typeface="Times New Roman" pitchFamily="18" charset="0"/>
              </a:rPr>
              <a:t>, increased capillary permeability, dissecting </a:t>
            </a:r>
            <a:r>
              <a:rPr lang="en-US" sz="3200" b="1" dirty="0">
                <a:solidFill>
                  <a:srgbClr val="7030A0"/>
                </a:solidFill>
                <a:latin typeface="Times New Roman" pitchFamily="18" charset="0"/>
                <a:cs typeface="Times New Roman" pitchFamily="18" charset="0"/>
              </a:rPr>
              <a:t>aneurysm</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peptic ulcer disease</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severe hypertension, hepatic</a:t>
            </a:r>
            <a:r>
              <a:rPr lang="en-US" sz="3200" dirty="0">
                <a:solidFill>
                  <a:srgbClr val="7030A0"/>
                </a:solidFill>
                <a:latin typeface="Times New Roman" pitchFamily="18" charset="0"/>
                <a:cs typeface="Times New Roman" pitchFamily="18" charset="0"/>
              </a:rPr>
              <a:t> or </a:t>
            </a:r>
            <a:r>
              <a:rPr lang="en-US" sz="3200" b="1" dirty="0">
                <a:solidFill>
                  <a:srgbClr val="7030A0"/>
                </a:solidFill>
                <a:latin typeface="Times New Roman" pitchFamily="18" charset="0"/>
                <a:cs typeface="Times New Roman" pitchFamily="18" charset="0"/>
              </a:rPr>
              <a:t>renal disease</a:t>
            </a:r>
            <a:r>
              <a:rPr lang="en-US" sz="3200" dirty="0">
                <a:solidFill>
                  <a:srgbClr val="7030A0"/>
                </a:solidFill>
                <a:latin typeface="Times New Roman" pitchFamily="18" charset="0"/>
                <a:cs typeface="Times New Roman" pitchFamily="18" charset="0"/>
              </a:rPr>
              <a:t>, or </a:t>
            </a:r>
            <a:r>
              <a:rPr lang="en-US" sz="3200" b="1" dirty="0">
                <a:solidFill>
                  <a:srgbClr val="7030A0"/>
                </a:solidFill>
                <a:latin typeface="Times New Roman" pitchFamily="18" charset="0"/>
                <a:cs typeface="Times New Roman" pitchFamily="18" charset="0"/>
              </a:rPr>
              <a:t>threatened abortion</a:t>
            </a:r>
          </a:p>
          <a:p>
            <a:pPr marL="0" indent="0">
              <a:buNone/>
            </a:pP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Medication/Food Interactions </a:t>
            </a:r>
          </a:p>
          <a:p>
            <a:r>
              <a:rPr lang="en-US" sz="3200" dirty="0">
                <a:solidFill>
                  <a:srgbClr val="7030A0"/>
                </a:solidFill>
                <a:latin typeface="Times New Roman" pitchFamily="18" charset="0"/>
                <a:cs typeface="Times New Roman" pitchFamily="18" charset="0"/>
              </a:rPr>
              <a:t> Anti-platelet agents such as aspirin, NSAIDs, and other anticoagulants may increase risk for bleeding.. </a:t>
            </a:r>
          </a:p>
        </p:txBody>
      </p:sp>
    </p:spTree>
    <p:extLst>
      <p:ext uri="{BB962C8B-B14F-4D97-AF65-F5344CB8AC3E}">
        <p14:creationId xmlns:p14="http://schemas.microsoft.com/office/powerpoint/2010/main" val="38714437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2FAE4-2E9B-4ADF-950F-5F39A4633B69}"/>
              </a:ext>
            </a:extLst>
          </p:cNvPr>
          <p:cNvSpPr>
            <a:spLocks noGrp="1"/>
          </p:cNvSpPr>
          <p:nvPr>
            <p:ph type="title"/>
          </p:nvPr>
        </p:nvSpPr>
        <p:spPr>
          <a:xfrm>
            <a:off x="228600" y="2"/>
            <a:ext cx="11125200" cy="1014412"/>
          </a:xfrm>
        </p:spPr>
        <p:txBody>
          <a:bodyPr/>
          <a:lstStyle/>
          <a:p>
            <a:r>
              <a:rPr lang="en-US" b="1" dirty="0">
                <a:solidFill>
                  <a:srgbClr val="FF0000"/>
                </a:solidFill>
                <a:latin typeface="Times New Roman" pitchFamily="18" charset="0"/>
                <a:cs typeface="Times New Roman" pitchFamily="18" charset="0"/>
              </a:rPr>
              <a:t>ORAL ANTI COAGULANTS</a:t>
            </a:r>
          </a:p>
        </p:txBody>
      </p:sp>
      <p:sp>
        <p:nvSpPr>
          <p:cNvPr id="3" name="Content Placeholder 2">
            <a:extLst>
              <a:ext uri="{FF2B5EF4-FFF2-40B4-BE49-F238E27FC236}">
                <a16:creationId xmlns="" xmlns:a16="http://schemas.microsoft.com/office/drawing/2014/main" id="{ECFCF6A3-ED35-450D-9F32-E1ED2C8568E8}"/>
              </a:ext>
            </a:extLst>
          </p:cNvPr>
          <p:cNvSpPr>
            <a:spLocks noGrp="1"/>
          </p:cNvSpPr>
          <p:nvPr>
            <p:ph idx="1"/>
          </p:nvPr>
        </p:nvSpPr>
        <p:spPr>
          <a:xfrm>
            <a:off x="242887" y="1243012"/>
            <a:ext cx="11801475" cy="5443537"/>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These are the most commonly used oral anti coagulants;</a:t>
            </a:r>
          </a:p>
          <a:p>
            <a:pPr>
              <a:buFont typeface="Wingdings" pitchFamily="2" charset="2"/>
              <a:buChar char="v"/>
            </a:pPr>
            <a:r>
              <a:rPr lang="en-US" sz="3200" dirty="0">
                <a:solidFill>
                  <a:srgbClr val="7030A0"/>
                </a:solidFill>
                <a:latin typeface="Times New Roman" pitchFamily="18" charset="0"/>
                <a:cs typeface="Times New Roman" pitchFamily="18" charset="0"/>
              </a:rPr>
              <a:t>Warfarin,</a:t>
            </a:r>
          </a:p>
          <a:p>
            <a:pPr>
              <a:buFont typeface="Wingdings" pitchFamily="2" charset="2"/>
              <a:buChar char="v"/>
            </a:pPr>
            <a:r>
              <a:rPr lang="en-US" sz="3200" dirty="0">
                <a:solidFill>
                  <a:srgbClr val="7030A0"/>
                </a:solidFill>
                <a:latin typeface="Times New Roman" pitchFamily="18" charset="0"/>
                <a:cs typeface="Times New Roman" pitchFamily="18" charset="0"/>
              </a:rPr>
              <a:t>Dicoumarol, </a:t>
            </a:r>
          </a:p>
          <a:p>
            <a:pPr>
              <a:buFont typeface="Wingdings" pitchFamily="2" charset="2"/>
              <a:buChar char="v"/>
            </a:pPr>
            <a:r>
              <a:rPr lang="en-US" sz="3200" dirty="0">
                <a:solidFill>
                  <a:srgbClr val="7030A0"/>
                </a:solidFill>
                <a:latin typeface="Times New Roman" pitchFamily="18" charset="0"/>
                <a:cs typeface="Times New Roman" pitchFamily="18" charset="0"/>
              </a:rPr>
              <a:t>Acenocoumarol</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action</a:t>
            </a:r>
          </a:p>
          <a:p>
            <a:pPr marL="0" indent="0">
              <a:buNone/>
            </a:pPr>
            <a:r>
              <a:rPr lang="en-US" sz="3200" dirty="0">
                <a:solidFill>
                  <a:srgbClr val="7030A0"/>
                </a:solidFill>
                <a:latin typeface="Times New Roman" pitchFamily="18" charset="0"/>
                <a:cs typeface="Times New Roman" pitchFamily="18" charset="0"/>
              </a:rPr>
              <a:t>Vitamin K antagonist; these agents inhibit the liver synthesis of vitamin K clotting factor II,VII, IX, X.</a:t>
            </a:r>
          </a:p>
        </p:txBody>
      </p:sp>
    </p:spTree>
    <p:extLst>
      <p:ext uri="{BB962C8B-B14F-4D97-AF65-F5344CB8AC3E}">
        <p14:creationId xmlns:p14="http://schemas.microsoft.com/office/powerpoint/2010/main" val="27438640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65A8521-B4AB-4822-8065-2AEBEF7488E4}"/>
              </a:ext>
            </a:extLst>
          </p:cNvPr>
          <p:cNvSpPr>
            <a:spLocks noGrp="1"/>
          </p:cNvSpPr>
          <p:nvPr>
            <p:ph idx="1"/>
          </p:nvPr>
        </p:nvSpPr>
        <p:spPr>
          <a:xfrm>
            <a:off x="114300" y="0"/>
            <a:ext cx="11958638" cy="6858000"/>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Advantages </a:t>
            </a:r>
            <a:r>
              <a:rPr lang="en-US" sz="3200" b="1" dirty="0">
                <a:solidFill>
                  <a:srgbClr val="7030A0"/>
                </a:solidFill>
                <a:latin typeface="Times New Roman" pitchFamily="18" charset="0"/>
                <a:cs typeface="Times New Roman" pitchFamily="18" charset="0"/>
              </a:rPr>
              <a:t>over heparin</a:t>
            </a:r>
          </a:p>
          <a:p>
            <a:pPr>
              <a:buFont typeface="Wingdings" pitchFamily="2" charset="2"/>
              <a:buChar char="v"/>
            </a:pPr>
            <a:r>
              <a:rPr lang="en-US" sz="3200" dirty="0">
                <a:solidFill>
                  <a:srgbClr val="7030A0"/>
                </a:solidFill>
                <a:latin typeface="Times New Roman" pitchFamily="18" charset="0"/>
                <a:cs typeface="Times New Roman" pitchFamily="18" charset="0"/>
              </a:rPr>
              <a:t>Bioavailability is almost 100 percent.</a:t>
            </a:r>
          </a:p>
          <a:p>
            <a:pPr>
              <a:buFont typeface="Wingdings" pitchFamily="2" charset="2"/>
              <a:buChar char="v"/>
            </a:pPr>
            <a:r>
              <a:rPr lang="en-US" sz="3200" dirty="0">
                <a:solidFill>
                  <a:srgbClr val="7030A0"/>
                </a:solidFill>
                <a:latin typeface="Times New Roman" pitchFamily="18" charset="0"/>
                <a:cs typeface="Times New Roman" pitchFamily="18" charset="0"/>
              </a:rPr>
              <a:t>Low volume distribution, </a:t>
            </a:r>
          </a:p>
          <a:p>
            <a:pPr>
              <a:buFont typeface="Wingdings" pitchFamily="2" charset="2"/>
              <a:buChar char="v"/>
            </a:pPr>
            <a:r>
              <a:rPr lang="en-US" sz="3200" dirty="0">
                <a:solidFill>
                  <a:srgbClr val="7030A0"/>
                </a:solidFill>
                <a:latin typeface="Times New Roman" pitchFamily="18" charset="0"/>
                <a:cs typeface="Times New Roman" pitchFamily="18" charset="0"/>
              </a:rPr>
              <a:t>Long half life.</a:t>
            </a:r>
          </a:p>
          <a:p>
            <a:pPr marL="0" indent="0">
              <a:buNone/>
            </a:pPr>
            <a:r>
              <a:rPr lang="en-US" sz="3200" b="1" dirty="0" smtClean="0">
                <a:solidFill>
                  <a:srgbClr val="7030A0"/>
                </a:solidFill>
                <a:latin typeface="Times New Roman" pitchFamily="18" charset="0"/>
                <a:cs typeface="Times New Roman" pitchFamily="18" charset="0"/>
              </a:rPr>
              <a:t>		Pharmacokinetics</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Produces delayed action, </a:t>
            </a:r>
          </a:p>
          <a:p>
            <a:pPr>
              <a:buFont typeface="Wingdings" pitchFamily="2" charset="2"/>
              <a:buChar char="v"/>
            </a:pPr>
            <a:r>
              <a:rPr lang="en-US" sz="3200" dirty="0">
                <a:solidFill>
                  <a:srgbClr val="7030A0"/>
                </a:solidFill>
                <a:latin typeface="Times New Roman" pitchFamily="18" charset="0"/>
                <a:cs typeface="Times New Roman" pitchFamily="18" charset="0"/>
              </a:rPr>
              <a:t>possibility of genetic resistance</a:t>
            </a:r>
          </a:p>
          <a:p>
            <a:pPr marL="0" indent="0">
              <a:buNone/>
            </a:pPr>
            <a:r>
              <a:rPr lang="en-US" sz="3200" b="1" dirty="0" smtClean="0">
                <a:solidFill>
                  <a:srgbClr val="7030A0"/>
                </a:solidFill>
                <a:latin typeface="Times New Roman" pitchFamily="18" charset="0"/>
                <a:cs typeface="Times New Roman" pitchFamily="18" charset="0"/>
              </a:rPr>
              <a:t>		Clinical </a:t>
            </a:r>
            <a:r>
              <a:rPr lang="en-US" sz="3200" b="1" dirty="0">
                <a:solidFill>
                  <a:srgbClr val="7030A0"/>
                </a:solidFill>
                <a:latin typeface="Times New Roman" pitchFamily="18" charset="0"/>
                <a:cs typeface="Times New Roman" pitchFamily="18" charset="0"/>
              </a:rPr>
              <a:t>indication</a:t>
            </a:r>
          </a:p>
          <a:p>
            <a:pPr>
              <a:buFont typeface="Wingdings" pitchFamily="2" charset="2"/>
              <a:buChar char="v"/>
            </a:pPr>
            <a:r>
              <a:rPr lang="en-US" sz="3200" dirty="0">
                <a:solidFill>
                  <a:srgbClr val="7030A0"/>
                </a:solidFill>
                <a:latin typeface="Times New Roman" pitchFamily="18" charset="0"/>
                <a:cs typeface="Times New Roman" pitchFamily="18" charset="0"/>
              </a:rPr>
              <a:t>Treatment deep venous thrombosis.</a:t>
            </a:r>
          </a:p>
          <a:p>
            <a:pPr>
              <a:buFont typeface="Wingdings" pitchFamily="2" charset="2"/>
              <a:buChar char="v"/>
            </a:pPr>
            <a:r>
              <a:rPr lang="en-US" sz="3200" dirty="0">
                <a:solidFill>
                  <a:srgbClr val="7030A0"/>
                </a:solidFill>
                <a:latin typeface="Times New Roman" pitchFamily="18" charset="0"/>
                <a:cs typeface="Times New Roman" pitchFamily="18" charset="0"/>
              </a:rPr>
              <a:t>Pulmonary embolism</a:t>
            </a:r>
          </a:p>
          <a:p>
            <a:pPr>
              <a:buFont typeface="Wingdings" pitchFamily="2" charset="2"/>
              <a:buChar char="v"/>
            </a:pPr>
            <a:r>
              <a:rPr lang="en-US" sz="3200" dirty="0">
                <a:solidFill>
                  <a:srgbClr val="7030A0"/>
                </a:solidFill>
                <a:latin typeface="Times New Roman" pitchFamily="18" charset="0"/>
                <a:cs typeface="Times New Roman" pitchFamily="18" charset="0"/>
              </a:rPr>
              <a:t>Prevent blood clotting in patients with thrombophlebitis, pulmonary embolism and embolism from arterial fibrillation.</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0832563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A8599F-1BA2-4AEC-B9F1-ED39B9E866B4}"/>
              </a:ext>
            </a:extLst>
          </p:cNvPr>
          <p:cNvSpPr>
            <a:spLocks noGrp="1"/>
          </p:cNvSpPr>
          <p:nvPr>
            <p:ph idx="1"/>
          </p:nvPr>
        </p:nvSpPr>
        <p:spPr>
          <a:xfrm>
            <a:off x="157163" y="100014"/>
            <a:ext cx="11887200" cy="6643686"/>
          </a:xfrm>
        </p:spPr>
        <p:txBody>
          <a:bodyPr/>
          <a:lstStyle/>
          <a:p>
            <a:pPr marL="0" indent="0">
              <a:buNone/>
            </a:pPr>
            <a:r>
              <a:rPr lang="en-US" sz="3200" b="1" dirty="0" smtClean="0">
                <a:solidFill>
                  <a:srgbClr val="7030A0"/>
                </a:solidFill>
                <a:latin typeface="Times New Roman" pitchFamily="18" charset="0"/>
                <a:cs typeface="Times New Roman" pitchFamily="18" charset="0"/>
              </a:rPr>
              <a:t>		Contraindication </a:t>
            </a:r>
            <a:r>
              <a:rPr lang="en-US" sz="3200" b="1" dirty="0">
                <a:solidFill>
                  <a:srgbClr val="7030A0"/>
                </a:solidFill>
                <a:latin typeface="Times New Roman" pitchFamily="18" charset="0"/>
                <a:cs typeface="Times New Roman" pitchFamily="18" charset="0"/>
              </a:rPr>
              <a:t>/precaution </a:t>
            </a:r>
          </a:p>
          <a:p>
            <a:r>
              <a:rPr lang="en-US" sz="3200" dirty="0">
                <a:solidFill>
                  <a:srgbClr val="7030A0"/>
                </a:solidFill>
                <a:latin typeface="Times New Roman" pitchFamily="18" charset="0"/>
                <a:cs typeface="Times New Roman" pitchFamily="18" charset="0"/>
              </a:rPr>
              <a:t>Not given to pregnant women because it crosses the placenta barrier, it is teratogenic, and can cause an a abortion.</a:t>
            </a:r>
          </a:p>
          <a:p>
            <a:r>
              <a:rPr lang="en-US" sz="3200" dirty="0">
                <a:solidFill>
                  <a:srgbClr val="7030A0"/>
                </a:solidFill>
                <a:latin typeface="Times New Roman" pitchFamily="18" charset="0"/>
                <a:cs typeface="Times New Roman" pitchFamily="18" charset="0"/>
              </a:rPr>
              <a:t>Not given to patients with bleeding disorders e.g. hemophilia, peptic ulcer, sever renal/ liver disease and eclampsia.</a:t>
            </a:r>
          </a:p>
          <a:p>
            <a:pPr marL="0" indent="0">
              <a:buNone/>
            </a:pPr>
            <a:r>
              <a:rPr lang="en-US" sz="3200" b="1" dirty="0" smtClean="0">
                <a:solidFill>
                  <a:srgbClr val="7030A0"/>
                </a:solidFill>
                <a:latin typeface="Times New Roman" pitchFamily="18" charset="0"/>
                <a:cs typeface="Times New Roman" pitchFamily="18" charset="0"/>
              </a:rPr>
              <a:t>		Monitoring</a:t>
            </a:r>
            <a:endParaRPr lang="en-US" sz="32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Monitor prothrombin time usually done before administering the dose.</a:t>
            </a:r>
          </a:p>
          <a:p>
            <a:r>
              <a:rPr lang="en-US" sz="3200" dirty="0">
                <a:solidFill>
                  <a:srgbClr val="7030A0"/>
                </a:solidFill>
                <a:latin typeface="Times New Roman" pitchFamily="18" charset="0"/>
                <a:cs typeface="Times New Roman" pitchFamily="18" charset="0"/>
              </a:rPr>
              <a:t>The PT SHOULD BE 1.5-2.5 times the reference value to be therapeutic</a:t>
            </a:r>
          </a:p>
          <a:p>
            <a:r>
              <a:rPr lang="en-US" sz="3200" dirty="0">
                <a:solidFill>
                  <a:srgbClr val="7030A0"/>
                </a:solidFill>
                <a:latin typeface="Times New Roman" pitchFamily="18" charset="0"/>
                <a:cs typeface="Times New Roman" pitchFamily="18" charset="0"/>
              </a:rPr>
              <a:t>If it is below the recommended range warfarin should be increased.</a:t>
            </a:r>
          </a:p>
          <a:p>
            <a:r>
              <a:rPr lang="en-US" sz="3200" dirty="0">
                <a:solidFill>
                  <a:srgbClr val="7030A0"/>
                </a:solidFill>
                <a:latin typeface="Times New Roman" pitchFamily="18" charset="0"/>
                <a:cs typeface="Times New Roman" pitchFamily="18" charset="0"/>
              </a:rPr>
              <a:t>If it above the recommended range warfarin should be decreased.</a:t>
            </a:r>
          </a:p>
          <a:p>
            <a:endParaRPr lang="en-US" sz="3200" dirty="0">
              <a:solidFill>
                <a:srgbClr val="7030A0"/>
              </a:solidFill>
              <a:latin typeface="Times New Roman" pitchFamily="18" charset="0"/>
              <a:cs typeface="Times New Roman" pitchFamily="18" charset="0"/>
            </a:endParaRPr>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8906318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C901FB-F56D-4544-94D1-46C09D83C7B7}"/>
              </a:ext>
            </a:extLst>
          </p:cNvPr>
          <p:cNvSpPr>
            <a:spLocks noGrp="1"/>
          </p:cNvSpPr>
          <p:nvPr>
            <p:ph idx="1"/>
          </p:nvPr>
        </p:nvSpPr>
        <p:spPr>
          <a:xfrm>
            <a:off x="171450" y="0"/>
            <a:ext cx="11901488" cy="6857999"/>
          </a:xfrm>
        </p:spPr>
        <p:txBody>
          <a:bodyPr>
            <a:normAutofit lnSpcReduction="10000"/>
          </a:bodyPr>
          <a:lstStyle/>
          <a:p>
            <a:pPr marL="0" indent="0">
              <a:buNone/>
            </a:pPr>
            <a:r>
              <a:rPr lang="en-US" b="1" dirty="0">
                <a:solidFill>
                  <a:srgbClr val="7030A0"/>
                </a:solidFill>
                <a:latin typeface="Times New Roman" pitchFamily="18" charset="0"/>
                <a:cs typeface="Times New Roman" pitchFamily="18" charset="0"/>
              </a:rPr>
              <a:t>Adverse effects of warfarin</a:t>
            </a:r>
          </a:p>
          <a:p>
            <a:r>
              <a:rPr lang="en-US" dirty="0">
                <a:solidFill>
                  <a:srgbClr val="7030A0"/>
                </a:solidFill>
                <a:latin typeface="Times New Roman" pitchFamily="18" charset="0"/>
                <a:cs typeface="Times New Roman" pitchFamily="18" charset="0"/>
              </a:rPr>
              <a:t>Hematologic effects: increased bleeding, thrombocytopenia</a:t>
            </a:r>
          </a:p>
          <a:p>
            <a:r>
              <a:rPr lang="en-US" dirty="0">
                <a:solidFill>
                  <a:srgbClr val="7030A0"/>
                </a:solidFill>
                <a:latin typeface="Times New Roman" pitchFamily="18" charset="0"/>
                <a:cs typeface="Times New Roman" pitchFamily="18" charset="0"/>
              </a:rPr>
              <a:t>Anorexia, nausea, vomiting, diarrhoea and dermatitis.</a:t>
            </a:r>
          </a:p>
          <a:p>
            <a:r>
              <a:rPr lang="en-US" dirty="0">
                <a:solidFill>
                  <a:srgbClr val="7030A0"/>
                </a:solidFill>
                <a:latin typeface="Times New Roman" pitchFamily="18" charset="0"/>
                <a:cs typeface="Times New Roman" pitchFamily="18" charset="0"/>
              </a:rPr>
              <a:t>Hemorrhage</a:t>
            </a:r>
          </a:p>
          <a:p>
            <a:r>
              <a:rPr lang="en-US" dirty="0">
                <a:solidFill>
                  <a:srgbClr val="7030A0"/>
                </a:solidFill>
                <a:latin typeface="Times New Roman" pitchFamily="18" charset="0"/>
                <a:cs typeface="Times New Roman" pitchFamily="18" charset="0"/>
              </a:rPr>
              <a:t>Interference with bone formation in early pregnancy</a:t>
            </a:r>
          </a:p>
          <a:p>
            <a:pPr marL="0" indent="0">
              <a:buNone/>
            </a:pPr>
            <a:r>
              <a:rPr lang="en-US" b="1" dirty="0">
                <a:solidFill>
                  <a:srgbClr val="7030A0"/>
                </a:solidFill>
                <a:latin typeface="Times New Roman" pitchFamily="18" charset="0"/>
                <a:cs typeface="Times New Roman" pitchFamily="18" charset="0"/>
              </a:rPr>
              <a:t>Drug interaction</a:t>
            </a:r>
          </a:p>
          <a:p>
            <a:pPr marL="0" indent="0">
              <a:buNone/>
            </a:pPr>
            <a:r>
              <a:rPr lang="en-US" b="1" dirty="0">
                <a:solidFill>
                  <a:srgbClr val="7030A0"/>
                </a:solidFill>
                <a:latin typeface="Times New Roman" pitchFamily="18" charset="0"/>
                <a:cs typeface="Times New Roman" pitchFamily="18" charset="0"/>
              </a:rPr>
              <a:t>Potentiation activity</a:t>
            </a:r>
          </a:p>
          <a:p>
            <a:r>
              <a:rPr lang="en-US" dirty="0">
                <a:solidFill>
                  <a:srgbClr val="7030A0"/>
                </a:solidFill>
                <a:latin typeface="Times New Roman" pitchFamily="18" charset="0"/>
                <a:cs typeface="Times New Roman" pitchFamily="18" charset="0"/>
              </a:rPr>
              <a:t>Inhibition of metabolism: chloramphenicol, ciprofloxacin, cotrimoxazole, cimetidine. </a:t>
            </a:r>
          </a:p>
          <a:p>
            <a:r>
              <a:rPr lang="en-US" dirty="0">
                <a:solidFill>
                  <a:srgbClr val="7030A0"/>
                </a:solidFill>
                <a:latin typeface="Times New Roman" pitchFamily="18" charset="0"/>
                <a:cs typeface="Times New Roman" pitchFamily="18" charset="0"/>
              </a:rPr>
              <a:t>Displacement from plasma protein; ethacrynic acid.</a:t>
            </a:r>
          </a:p>
          <a:p>
            <a:r>
              <a:rPr lang="en-US" dirty="0">
                <a:solidFill>
                  <a:srgbClr val="7030A0"/>
                </a:solidFill>
                <a:latin typeface="Times New Roman" pitchFamily="18" charset="0"/>
                <a:cs typeface="Times New Roman" pitchFamily="18" charset="0"/>
              </a:rPr>
              <a:t>Platelet function inhibition; NSAIDs (Aspirin)</a:t>
            </a:r>
          </a:p>
          <a:p>
            <a:pPr marL="0" indent="0">
              <a:buNone/>
            </a:pPr>
            <a:r>
              <a:rPr lang="en-US" b="1" dirty="0">
                <a:solidFill>
                  <a:srgbClr val="7030A0"/>
                </a:solidFill>
                <a:latin typeface="Times New Roman" pitchFamily="18" charset="0"/>
                <a:cs typeface="Times New Roman" pitchFamily="18" charset="0"/>
              </a:rPr>
              <a:t>retarded activity</a:t>
            </a:r>
          </a:p>
          <a:p>
            <a:r>
              <a:rPr lang="en-US" dirty="0">
                <a:solidFill>
                  <a:srgbClr val="7030A0"/>
                </a:solidFill>
                <a:latin typeface="Times New Roman" pitchFamily="18" charset="0"/>
                <a:cs typeface="Times New Roman" pitchFamily="18" charset="0"/>
              </a:rPr>
              <a:t>inhibition of absorption; Sucralfate</a:t>
            </a:r>
          </a:p>
          <a:p>
            <a:r>
              <a:rPr lang="en-US" dirty="0">
                <a:solidFill>
                  <a:srgbClr val="7030A0"/>
                </a:solidFill>
                <a:latin typeface="Times New Roman" pitchFamily="18" charset="0"/>
                <a:cs typeface="Times New Roman" pitchFamily="18" charset="0"/>
              </a:rPr>
              <a:t>Enzyme induction; barbiturates, carbamazepine, rifampicin</a:t>
            </a:r>
          </a:p>
        </p:txBody>
      </p:sp>
    </p:spTree>
    <p:extLst>
      <p:ext uri="{BB962C8B-B14F-4D97-AF65-F5344CB8AC3E}">
        <p14:creationId xmlns:p14="http://schemas.microsoft.com/office/powerpoint/2010/main" val="11484694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0BC44-C9CD-42A9-B68C-61664CD880A4}"/>
              </a:ext>
            </a:extLst>
          </p:cNvPr>
          <p:cNvSpPr>
            <a:spLocks noGrp="1"/>
          </p:cNvSpPr>
          <p:nvPr>
            <p:ph type="title"/>
          </p:nvPr>
        </p:nvSpPr>
        <p:spPr>
          <a:xfrm>
            <a:off x="100013" y="100014"/>
            <a:ext cx="11958637" cy="914400"/>
          </a:xfrm>
        </p:spPr>
        <p:txBody>
          <a:bodyPr/>
          <a:lstStyle/>
          <a:p>
            <a:r>
              <a:rPr lang="en-US" dirty="0"/>
              <a:t> </a:t>
            </a:r>
            <a:r>
              <a:rPr lang="en-US" sz="4800" b="1" dirty="0">
                <a:solidFill>
                  <a:srgbClr val="FF0000"/>
                </a:solidFill>
                <a:latin typeface="Times New Roman" pitchFamily="18" charset="0"/>
                <a:cs typeface="Times New Roman" pitchFamily="18" charset="0"/>
              </a:rPr>
              <a:t>Principles of Drug </a:t>
            </a:r>
            <a:r>
              <a:rPr lang="en-US" b="1" dirty="0">
                <a:solidFill>
                  <a:srgbClr val="FF0000"/>
                </a:solidFill>
                <a:latin typeface="Times New Roman" pitchFamily="18" charset="0"/>
                <a:cs typeface="Times New Roman" pitchFamily="18" charset="0"/>
              </a:rPr>
              <a:t>Administration </a:t>
            </a:r>
            <a:r>
              <a:rPr lang="en-US" sz="4800" b="1" dirty="0">
                <a:solidFill>
                  <a:srgbClr val="FF0000"/>
                </a:solidFill>
                <a:latin typeface="Times New Roman" pitchFamily="18" charset="0"/>
                <a:cs typeface="Times New Roman" pitchFamily="18" charset="0"/>
              </a:rPr>
              <a:t>C</a:t>
            </a:r>
            <a:r>
              <a:rPr lang="en-US" sz="4800" b="1" dirty="0" smtClean="0">
                <a:solidFill>
                  <a:srgbClr val="FF0000"/>
                </a:solidFill>
                <a:latin typeface="Times New Roman" pitchFamily="18" charset="0"/>
                <a:cs typeface="Times New Roman" pitchFamily="18" charset="0"/>
              </a:rPr>
              <a:t>onti…..</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A7A6428-1BAA-4BFE-AF00-3166A3ECBD1B}"/>
              </a:ext>
            </a:extLst>
          </p:cNvPr>
          <p:cNvSpPr>
            <a:spLocks noGrp="1"/>
          </p:cNvSpPr>
          <p:nvPr>
            <p:ph idx="1"/>
          </p:nvPr>
        </p:nvSpPr>
        <p:spPr>
          <a:xfrm>
            <a:off x="0" y="985838"/>
            <a:ext cx="12192000" cy="5757862"/>
          </a:xfrm>
        </p:spPr>
        <p:txBody>
          <a:bodyPr>
            <a:normAutofit/>
          </a:bodyPr>
          <a:lstStyle/>
          <a:p>
            <a:pPr marL="0" indent="0">
              <a:buNone/>
            </a:pPr>
            <a:r>
              <a:rPr lang="en-US" b="1" i="1" dirty="0">
                <a:solidFill>
                  <a:srgbClr val="00B050"/>
                </a:solidFill>
                <a:latin typeface="Times New Roman" pitchFamily="18" charset="0"/>
                <a:cs typeface="Times New Roman" pitchFamily="18" charset="0"/>
              </a:rPr>
              <a:t>Five additional right  are essential </a:t>
            </a:r>
            <a:r>
              <a:rPr lang="en-US" b="1" i="1" dirty="0" smtClean="0">
                <a:solidFill>
                  <a:srgbClr val="00B050"/>
                </a:solidFill>
                <a:latin typeface="Times New Roman" pitchFamily="18" charset="0"/>
                <a:cs typeface="Times New Roman" pitchFamily="18" charset="0"/>
              </a:rPr>
              <a:t>in Clinical  practice; These includes;- </a:t>
            </a:r>
            <a:endParaRPr lang="en-US" b="1" i="1" dirty="0">
              <a:solidFill>
                <a:srgbClr val="00B05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The right assessment e.g. patients ability to swallow, allergies, contraindication, new signs and symptoms that may indicate adverse effects of administration, heart, liver or kidney </a:t>
            </a:r>
            <a:r>
              <a:rPr lang="en-US" sz="3200" dirty="0" smtClean="0">
                <a:solidFill>
                  <a:srgbClr val="7030A0"/>
                </a:solidFill>
                <a:latin typeface="Times New Roman" pitchFamily="18" charset="0"/>
                <a:cs typeface="Times New Roman" pitchFamily="18" charset="0"/>
              </a:rPr>
              <a:t>disorders etc. </a:t>
            </a:r>
            <a:endParaRPr lang="en-US" sz="3200"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The right documentation.</a:t>
            </a:r>
          </a:p>
          <a:p>
            <a:pPr>
              <a:buFont typeface="Wingdings" pitchFamily="2" charset="2"/>
              <a:buChar char="q"/>
            </a:pPr>
            <a:r>
              <a:rPr lang="en-US" sz="3200" dirty="0">
                <a:solidFill>
                  <a:srgbClr val="7030A0"/>
                </a:solidFill>
                <a:latin typeface="Times New Roman" pitchFamily="18" charset="0"/>
                <a:cs typeface="Times New Roman" pitchFamily="18" charset="0"/>
              </a:rPr>
              <a:t>The clients right to information  of name, purpose, action and potential side effects. </a:t>
            </a:r>
          </a:p>
          <a:p>
            <a:pPr>
              <a:buFont typeface="Wingdings" pitchFamily="2" charset="2"/>
              <a:buChar char="q"/>
            </a:pPr>
            <a:r>
              <a:rPr lang="en-US" sz="3200" dirty="0">
                <a:solidFill>
                  <a:srgbClr val="7030A0"/>
                </a:solidFill>
                <a:latin typeface="Times New Roman" pitchFamily="18" charset="0"/>
                <a:cs typeface="Times New Roman" pitchFamily="18" charset="0"/>
              </a:rPr>
              <a:t>The right evaluation.</a:t>
            </a:r>
          </a:p>
          <a:p>
            <a:pPr>
              <a:buFont typeface="Wingdings" pitchFamily="2" charset="2"/>
              <a:buChar char="q"/>
            </a:pPr>
            <a:r>
              <a:rPr lang="en-US" sz="3200" dirty="0">
                <a:solidFill>
                  <a:srgbClr val="7030A0"/>
                </a:solidFill>
                <a:latin typeface="Times New Roman" pitchFamily="18" charset="0"/>
                <a:cs typeface="Times New Roman" pitchFamily="18" charset="0"/>
              </a:rPr>
              <a:t>The clients right to refuse medication regardless of the consequences. </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9563667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833479-E6FB-49D7-8602-E105B86DC3DC}"/>
              </a:ext>
            </a:extLst>
          </p:cNvPr>
          <p:cNvSpPr>
            <a:spLocks noGrp="1"/>
          </p:cNvSpPr>
          <p:nvPr>
            <p:ph idx="1"/>
          </p:nvPr>
        </p:nvSpPr>
        <p:spPr>
          <a:xfrm>
            <a:off x="114299" y="0"/>
            <a:ext cx="11972925" cy="6857999"/>
          </a:xfrm>
        </p:spPr>
        <p:txBody>
          <a:bodyPr>
            <a:normAutofit/>
          </a:bodyPr>
          <a:lstStyle/>
          <a:p>
            <a:pPr marL="0" indent="0">
              <a:buNone/>
            </a:pPr>
            <a:r>
              <a:rPr lang="en-US" sz="3200" b="1" dirty="0"/>
              <a:t>                                       </a:t>
            </a:r>
            <a:r>
              <a:rPr lang="en-US" sz="3600" b="1" dirty="0" err="1" smtClean="0">
                <a:solidFill>
                  <a:srgbClr val="FF0000"/>
                </a:solidFill>
                <a:latin typeface="Times New Roman" pitchFamily="18" charset="0"/>
                <a:cs typeface="Times New Roman" pitchFamily="18" charset="0"/>
              </a:rPr>
              <a:t>Acenocoumarol</a:t>
            </a:r>
            <a:endParaRPr lang="en-US" sz="3600" b="1" dirty="0">
              <a:solidFill>
                <a:srgbClr val="FF0000"/>
              </a:solidFill>
              <a:latin typeface="Times New Roman" pitchFamily="18" charset="0"/>
              <a:cs typeface="Times New Roman" pitchFamily="18" charset="0"/>
            </a:endParaRPr>
          </a:p>
          <a:p>
            <a:r>
              <a:rPr lang="en-US" sz="3600" dirty="0">
                <a:solidFill>
                  <a:srgbClr val="7030A0"/>
                </a:solidFill>
                <a:latin typeface="Times New Roman" pitchFamily="18" charset="0"/>
                <a:cs typeface="Times New Roman" pitchFamily="18" charset="0"/>
              </a:rPr>
              <a:t>take 2-3 DAYS.</a:t>
            </a:r>
          </a:p>
          <a:p>
            <a:pPr marL="0" indent="0">
              <a:buNone/>
            </a:pPr>
            <a:r>
              <a:rPr lang="en-US" sz="3600" b="1" dirty="0" smtClean="0">
                <a:solidFill>
                  <a:srgbClr val="7030A0"/>
                </a:solidFill>
                <a:latin typeface="Times New Roman" pitchFamily="18" charset="0"/>
                <a:cs typeface="Times New Roman" pitchFamily="18" charset="0"/>
              </a:rPr>
              <a:t>		Indication</a:t>
            </a:r>
            <a:endParaRPr lang="en-US" sz="3600" b="1"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Arterial fibrillation, </a:t>
            </a:r>
          </a:p>
          <a:p>
            <a:r>
              <a:rPr lang="en-US" sz="3200" dirty="0">
                <a:solidFill>
                  <a:srgbClr val="7030A0"/>
                </a:solidFill>
                <a:latin typeface="Times New Roman" pitchFamily="18" charset="0"/>
                <a:cs typeface="Times New Roman" pitchFamily="18" charset="0"/>
              </a:rPr>
              <a:t>pulmonary embolism, </a:t>
            </a:r>
          </a:p>
          <a:p>
            <a:r>
              <a:rPr lang="en-US" sz="3200" dirty="0">
                <a:solidFill>
                  <a:srgbClr val="7030A0"/>
                </a:solidFill>
                <a:latin typeface="Times New Roman" pitchFamily="18" charset="0"/>
                <a:cs typeface="Times New Roman" pitchFamily="18" charset="0"/>
              </a:rPr>
              <a:t>prophylaxis following insertion of heart valve.</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4000" b="1" dirty="0" smtClean="0">
                <a:solidFill>
                  <a:srgbClr val="7030A0"/>
                </a:solidFill>
                <a:latin typeface="Times New Roman" pitchFamily="18" charset="0"/>
                <a:cs typeface="Times New Roman" pitchFamily="18" charset="0"/>
              </a:rPr>
              <a:t>Adverse </a:t>
            </a:r>
            <a:r>
              <a:rPr lang="en-US" sz="4000" b="1" dirty="0">
                <a:solidFill>
                  <a:srgbClr val="7030A0"/>
                </a:solidFill>
                <a:latin typeface="Times New Roman" pitchFamily="18" charset="0"/>
                <a:cs typeface="Times New Roman" pitchFamily="18" charset="0"/>
              </a:rPr>
              <a:t>drug reaction</a:t>
            </a:r>
          </a:p>
          <a:p>
            <a:pPr marL="0" indent="0">
              <a:buNone/>
            </a:pPr>
            <a:r>
              <a:rPr lang="en-US" sz="3200" dirty="0">
                <a:solidFill>
                  <a:srgbClr val="7030A0"/>
                </a:solidFill>
                <a:latin typeface="Times New Roman" pitchFamily="18" charset="0"/>
                <a:cs typeface="Times New Roman" pitchFamily="18" charset="0"/>
              </a:rPr>
              <a:t>Alopecia, diarrhoea, hepatic dysfunction, pancreatitis vomiting</a:t>
            </a:r>
          </a:p>
        </p:txBody>
      </p:sp>
    </p:spTree>
    <p:extLst>
      <p:ext uri="{BB962C8B-B14F-4D97-AF65-F5344CB8AC3E}">
        <p14:creationId xmlns:p14="http://schemas.microsoft.com/office/powerpoint/2010/main" val="33581689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20FA8D-B0CD-4F1B-851D-8F26F5F46781}"/>
              </a:ext>
            </a:extLst>
          </p:cNvPr>
          <p:cNvSpPr>
            <a:spLocks noGrp="1"/>
          </p:cNvSpPr>
          <p:nvPr>
            <p:ph idx="1"/>
          </p:nvPr>
        </p:nvSpPr>
        <p:spPr>
          <a:xfrm>
            <a:off x="200025" y="128588"/>
            <a:ext cx="11872913" cy="6729411"/>
          </a:xfrm>
        </p:spPr>
        <p:txBody>
          <a:bodyPr>
            <a:no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Precautions during  </a:t>
            </a:r>
            <a:r>
              <a:rPr lang="en-US" sz="3600" b="1" dirty="0">
                <a:solidFill>
                  <a:srgbClr val="FF0000"/>
                </a:solidFill>
                <a:latin typeface="Times New Roman" pitchFamily="18" charset="0"/>
                <a:cs typeface="Times New Roman" pitchFamily="18" charset="0"/>
              </a:rPr>
              <a:t>Administration  of </a:t>
            </a:r>
            <a:r>
              <a:rPr lang="en-US" sz="3600" b="1" dirty="0" smtClean="0">
                <a:solidFill>
                  <a:srgbClr val="FF0000"/>
                </a:solidFill>
                <a:latin typeface="Times New Roman" pitchFamily="18" charset="0"/>
                <a:cs typeface="Times New Roman" pitchFamily="18" charset="0"/>
              </a:rPr>
              <a:t>warfarin</a:t>
            </a:r>
            <a:endParaRPr lang="en-US" sz="3600" dirty="0" smtClean="0">
              <a:solidFill>
                <a:srgbClr val="FF0000"/>
              </a:solidFill>
              <a:latin typeface="Times New Roman" pitchFamily="18" charset="0"/>
              <a:cs typeface="Times New Roman" pitchFamily="18" charset="0"/>
            </a:endParaRPr>
          </a:p>
          <a:p>
            <a:r>
              <a:rPr lang="en-US" sz="3200" dirty="0" smtClean="0">
                <a:solidFill>
                  <a:srgbClr val="7030A0"/>
                </a:solidFill>
                <a:latin typeface="Times New Roman" pitchFamily="18" charset="0"/>
                <a:cs typeface="Times New Roman" pitchFamily="18" charset="0"/>
              </a:rPr>
              <a:t>Administration </a:t>
            </a:r>
            <a:r>
              <a:rPr lang="en-US" sz="3200" dirty="0">
                <a:solidFill>
                  <a:srgbClr val="7030A0"/>
                </a:solidFill>
                <a:latin typeface="Times New Roman" pitchFamily="18" charset="0"/>
                <a:cs typeface="Times New Roman" pitchFamily="18" charset="0"/>
              </a:rPr>
              <a:t>is usually oral, once daily. </a:t>
            </a:r>
          </a:p>
          <a:p>
            <a:r>
              <a:rPr lang="en-US" sz="3200" dirty="0">
                <a:solidFill>
                  <a:srgbClr val="7030A0"/>
                </a:solidFill>
                <a:latin typeface="Times New Roman" pitchFamily="18" charset="0"/>
                <a:cs typeface="Times New Roman" pitchFamily="18" charset="0"/>
              </a:rPr>
              <a:t>Obtain the client’s baseline vital signs. </a:t>
            </a:r>
          </a:p>
          <a:p>
            <a:r>
              <a:rPr lang="en-US" sz="3200" dirty="0">
                <a:solidFill>
                  <a:srgbClr val="7030A0"/>
                </a:solidFill>
                <a:latin typeface="Times New Roman" pitchFamily="18" charset="0"/>
                <a:cs typeface="Times New Roman" pitchFamily="18" charset="0"/>
              </a:rPr>
              <a:t> Monitor PT levels (therapeutic level 18 to 24 sec) and INR levels (therapeutic levels 2 to 3). INR levels are the most accurate. Hold dose and notify the provider if these levels exceed therapeutic ranges. </a:t>
            </a:r>
          </a:p>
          <a:p>
            <a:r>
              <a:rPr lang="en-US" sz="3200" dirty="0">
                <a:solidFill>
                  <a:srgbClr val="7030A0"/>
                </a:solidFill>
                <a:latin typeface="Times New Roman" pitchFamily="18" charset="0"/>
                <a:cs typeface="Times New Roman" pitchFamily="18" charset="0"/>
              </a:rPr>
              <a:t> Obtain baseline and monitor CBC, platelet count, and Hct levels. </a:t>
            </a:r>
          </a:p>
          <a:p>
            <a:r>
              <a:rPr lang="en-US" sz="3200" dirty="0">
                <a:solidFill>
                  <a:srgbClr val="7030A0"/>
                </a:solidFill>
                <a:latin typeface="Times New Roman" pitchFamily="18" charset="0"/>
                <a:cs typeface="Times New Roman" pitchFamily="18" charset="0"/>
              </a:rPr>
              <a:t> Instruct clients that anticoagulant effects may take 8 to 12 </a:t>
            </a:r>
            <a:r>
              <a:rPr lang="en-US" sz="3200" dirty="0" err="1">
                <a:solidFill>
                  <a:srgbClr val="7030A0"/>
                </a:solidFill>
                <a:latin typeface="Times New Roman" pitchFamily="18" charset="0"/>
                <a:cs typeface="Times New Roman" pitchFamily="18" charset="0"/>
              </a:rPr>
              <a:t>hr</a:t>
            </a:r>
            <a:r>
              <a:rPr lang="en-US" sz="3200" dirty="0">
                <a:solidFill>
                  <a:srgbClr val="7030A0"/>
                </a:solidFill>
                <a:latin typeface="Times New Roman" pitchFamily="18" charset="0"/>
                <a:cs typeface="Times New Roman" pitchFamily="18" charset="0"/>
              </a:rPr>
              <a:t> and full therapeutic effect is not achieved for 3 to 5 days. For clients in the hospital setting, explain the need for continued heparin infusion when starting oral warfarin. </a:t>
            </a:r>
          </a:p>
          <a:p>
            <a:r>
              <a:rPr lang="en-US" sz="32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10925146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128589"/>
            <a:ext cx="11787187" cy="1114424"/>
          </a:xfrm>
        </p:spPr>
        <p:txBody>
          <a:bodyPr>
            <a:normAutofit fontScale="90000"/>
          </a:bodyPr>
          <a:lstStyle/>
          <a:p>
            <a:r>
              <a:rPr lang="en-US" b="1" dirty="0">
                <a:solidFill>
                  <a:srgbClr val="FF0000"/>
                </a:solidFill>
                <a:latin typeface="Times New Roman" pitchFamily="18" charset="0"/>
                <a:cs typeface="Times New Roman" pitchFamily="18" charset="0"/>
              </a:rPr>
              <a:t>Precautions during  Administration  of warfarin</a:t>
            </a:r>
            <a:r>
              <a:rPr lang="en-US" dirty="0">
                <a:solidFill>
                  <a:srgbClr val="FF0000"/>
                </a:solidFill>
                <a:latin typeface="Times New Roman" pitchFamily="18" charset="0"/>
                <a:cs typeface="Times New Roman" pitchFamily="18" charset="0"/>
              </a:rPr>
              <a:t/>
            </a:r>
            <a:br>
              <a:rPr lang="en-US" dirty="0">
                <a:solidFill>
                  <a:srgbClr val="FF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7163" y="1071564"/>
            <a:ext cx="11915775" cy="5614986"/>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Advise clients that anticoagulation effects can persist for up to 5 days following discontinuation of medication because of long half-life.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avoid alcohol and over-the-counter and non-prescription medications to prevent adverse effects and medication interactions, such as risk of bleeding. </a:t>
            </a:r>
          </a:p>
          <a:p>
            <a:pPr>
              <a:buFont typeface="Wingdings" pitchFamily="2" charset="2"/>
              <a:buChar char="v"/>
            </a:pPr>
            <a:r>
              <a:rPr lang="en-US" sz="3200" dirty="0">
                <a:solidFill>
                  <a:srgbClr val="7030A0"/>
                </a:solidFill>
                <a:latin typeface="Times New Roman" pitchFamily="18" charset="0"/>
                <a:cs typeface="Times New Roman" pitchFamily="18" charset="0"/>
              </a:rPr>
              <a:t>Advise clients to employ </a:t>
            </a:r>
            <a:r>
              <a:rPr lang="en-US" sz="3200" dirty="0" err="1">
                <a:solidFill>
                  <a:srgbClr val="7030A0"/>
                </a:solidFill>
                <a:latin typeface="Times New Roman" pitchFamily="18" charset="0"/>
                <a:cs typeface="Times New Roman" pitchFamily="18" charset="0"/>
              </a:rPr>
              <a:t>nonmedication</a:t>
            </a:r>
            <a:r>
              <a:rPr lang="en-US" sz="3200" dirty="0">
                <a:solidFill>
                  <a:srgbClr val="7030A0"/>
                </a:solidFill>
                <a:latin typeface="Times New Roman" pitchFamily="18" charset="0"/>
                <a:cs typeface="Times New Roman" pitchFamily="18" charset="0"/>
              </a:rPr>
              <a:t> measures to avoid development of thrombi, including avoiding sitting for prolonged periods of time, not wearing constricting clothing, and elevating and moving legs when sitting.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wear a medical alert bracelet indicating warfarin use.</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7157338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CDC274-C779-40B8-8AD2-8FAB1D6CF6BF}"/>
              </a:ext>
            </a:extLst>
          </p:cNvPr>
          <p:cNvSpPr>
            <a:spLocks noGrp="1"/>
          </p:cNvSpPr>
          <p:nvPr>
            <p:ph idx="1"/>
          </p:nvPr>
        </p:nvSpPr>
        <p:spPr>
          <a:xfrm>
            <a:off x="128588" y="100013"/>
            <a:ext cx="11887200" cy="6757987"/>
          </a:xfrm>
        </p:spPr>
        <p:txBody>
          <a:bodyPr/>
          <a:lstStyle/>
          <a:p>
            <a:pPr marL="0" indent="0">
              <a:buNone/>
            </a:pPr>
            <a:r>
              <a:rPr lang="en-US" sz="3600" b="1" dirty="0">
                <a:solidFill>
                  <a:srgbClr val="FF0000"/>
                </a:solidFill>
                <a:latin typeface="Times New Roman" pitchFamily="18" charset="0"/>
                <a:cs typeface="Times New Roman" pitchFamily="18" charset="0"/>
              </a:rPr>
              <a:t>Precautions during</a:t>
            </a:r>
            <a:r>
              <a:rPr lang="en-US" sz="3600" b="1" dirty="0" smtClean="0">
                <a:solidFill>
                  <a:srgbClr val="FF0000"/>
                </a:solidFill>
              </a:rPr>
              <a:t> </a:t>
            </a:r>
            <a:r>
              <a:rPr lang="en-US" sz="3600" b="1" dirty="0">
                <a:solidFill>
                  <a:srgbClr val="FF0000"/>
                </a:solidFill>
                <a:latin typeface="Times New Roman" pitchFamily="18" charset="0"/>
                <a:cs typeface="Times New Roman" pitchFamily="18" charset="0"/>
              </a:rPr>
              <a:t>administration of warfarin</a:t>
            </a:r>
          </a:p>
          <a:p>
            <a:pPr>
              <a:buFont typeface="Wingdings" pitchFamily="2" charset="2"/>
              <a:buChar char="v"/>
            </a:pPr>
            <a:r>
              <a:rPr lang="en-US" sz="3200" dirty="0">
                <a:solidFill>
                  <a:srgbClr val="7030A0"/>
                </a:solidFill>
                <a:latin typeface="Times New Roman" pitchFamily="18" charset="0"/>
                <a:cs typeface="Times New Roman" pitchFamily="18" charset="0"/>
              </a:rPr>
              <a:t>Be prepared to administer vitamin K for warfarin overdose. </a:t>
            </a:r>
          </a:p>
          <a:p>
            <a:pPr>
              <a:buFont typeface="Wingdings" pitchFamily="2" charset="2"/>
              <a:buChar char="v"/>
            </a:pPr>
            <a:r>
              <a:rPr lang="en-US" sz="3200" dirty="0">
                <a:solidFill>
                  <a:srgbClr val="7030A0"/>
                </a:solidFill>
                <a:latin typeface="Times New Roman" pitchFamily="18" charset="0"/>
                <a:cs typeface="Times New Roman" pitchFamily="18" charset="0"/>
              </a:rPr>
              <a:t>Teach clients to self-monitor PT and INR at home as appropriate. </a:t>
            </a:r>
          </a:p>
          <a:p>
            <a:pPr>
              <a:buFont typeface="Wingdings" pitchFamily="2" charset="2"/>
              <a:buChar char="v"/>
            </a:pPr>
            <a:r>
              <a:rPr lang="en-US" sz="3200" dirty="0">
                <a:solidFill>
                  <a:srgbClr val="7030A0"/>
                </a:solidFill>
                <a:latin typeface="Times New Roman" pitchFamily="18" charset="0"/>
                <a:cs typeface="Times New Roman" pitchFamily="18" charset="0"/>
              </a:rPr>
              <a:t>Advise clients to record dosage, route, and time of warfarin administration on a daily basis. </a:t>
            </a:r>
          </a:p>
          <a:p>
            <a:pPr>
              <a:buFont typeface="Wingdings" pitchFamily="2" charset="2"/>
              <a:buChar char="v"/>
            </a:pPr>
            <a:r>
              <a:rPr lang="en-US" sz="3200" dirty="0">
                <a:solidFill>
                  <a:srgbClr val="7030A0"/>
                </a:solidFill>
                <a:latin typeface="Times New Roman" pitchFamily="18" charset="0"/>
                <a:cs typeface="Times New Roman" pitchFamily="18" charset="0"/>
              </a:rPr>
              <a:t> Plan for frequent PT monitoring for clients who are prescribed medications that interact with warfarin. The client is at greatest risk for harm when the interacting medication is being deleted or added. Frequent PT monitoring will allow for dosage adjustments as necessary.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notify the provider regarding warfarin use. </a:t>
            </a: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to use a soft-bristle toothbrush to prevent gum bleeding</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3999592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70A5F-3CB4-47FC-B055-0DD22D6A59A7}"/>
              </a:ext>
            </a:extLst>
          </p:cNvPr>
          <p:cNvSpPr>
            <a:spLocks noGrp="1"/>
          </p:cNvSpPr>
          <p:nvPr>
            <p:ph type="title"/>
          </p:nvPr>
        </p:nvSpPr>
        <p:spPr>
          <a:xfrm>
            <a:off x="171450" y="100014"/>
            <a:ext cx="12020550" cy="1185862"/>
          </a:xfrm>
        </p:spPr>
        <p:txBody>
          <a:bodyPr/>
          <a:lstStyle/>
          <a:p>
            <a:r>
              <a:rPr lang="en-US" dirty="0"/>
              <a:t>      </a:t>
            </a:r>
            <a:r>
              <a:rPr lang="en-US" sz="4800" b="1" dirty="0">
                <a:solidFill>
                  <a:srgbClr val="FF0000"/>
                </a:solidFill>
                <a:latin typeface="Times New Roman" pitchFamily="18" charset="0"/>
                <a:cs typeface="Times New Roman" pitchFamily="18" charset="0"/>
              </a:rPr>
              <a:t>Thrombolytic /Fibrinolytic Medications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C4E2F13-58E2-4778-B020-59BC1264329A}"/>
              </a:ext>
            </a:extLst>
          </p:cNvPr>
          <p:cNvSpPr>
            <a:spLocks noGrp="1"/>
          </p:cNvSpPr>
          <p:nvPr>
            <p:ph idx="1"/>
          </p:nvPr>
        </p:nvSpPr>
        <p:spPr>
          <a:xfrm>
            <a:off x="142875" y="1343024"/>
            <a:ext cx="11944349" cy="5514975"/>
          </a:xfrm>
        </p:spPr>
        <p:txBody>
          <a:bodyPr>
            <a:normAutofit/>
          </a:bodyPr>
          <a:lstStyle/>
          <a:p>
            <a:pPr marL="0" indent="0">
              <a:buNone/>
            </a:pPr>
            <a:r>
              <a:rPr lang="en-US" sz="3200" dirty="0">
                <a:solidFill>
                  <a:srgbClr val="7030A0"/>
                </a:solidFill>
                <a:latin typeface="Times New Roman" pitchFamily="18" charset="0"/>
                <a:cs typeface="Times New Roman" pitchFamily="18" charset="0"/>
              </a:rPr>
              <a:t>Two phenomena which causes hemostasis include,</a:t>
            </a:r>
          </a:p>
          <a:p>
            <a:r>
              <a:rPr lang="en-US" sz="3200" dirty="0">
                <a:solidFill>
                  <a:srgbClr val="7030A0"/>
                </a:solidFill>
                <a:latin typeface="Times New Roman" pitchFamily="18" charset="0"/>
                <a:cs typeface="Times New Roman" pitchFamily="18" charset="0"/>
              </a:rPr>
              <a:t>Coagulation of blood .</a:t>
            </a:r>
          </a:p>
          <a:p>
            <a:r>
              <a:rPr lang="en-US" sz="3200" dirty="0">
                <a:solidFill>
                  <a:srgbClr val="7030A0"/>
                </a:solidFill>
                <a:latin typeface="Times New Roman" pitchFamily="18" charset="0"/>
                <a:cs typeface="Times New Roman" pitchFamily="18" charset="0"/>
              </a:rPr>
              <a:t>Formation of a thrombus</a:t>
            </a:r>
          </a:p>
          <a:p>
            <a:pPr marL="0" indent="0">
              <a:buNone/>
            </a:pPr>
            <a:r>
              <a:rPr lang="en-US" sz="3200" b="1" dirty="0">
                <a:solidFill>
                  <a:srgbClr val="7030A0"/>
                </a:solidFill>
                <a:latin typeface="Times New Roman" pitchFamily="18" charset="0"/>
                <a:cs typeface="Times New Roman" pitchFamily="18" charset="0"/>
              </a:rPr>
              <a:t>F</a:t>
            </a:r>
            <a:r>
              <a:rPr lang="en-US" sz="3200" b="1" dirty="0" smtClean="0">
                <a:solidFill>
                  <a:srgbClr val="7030A0"/>
                </a:solidFill>
                <a:latin typeface="Times New Roman" pitchFamily="18" charset="0"/>
                <a:cs typeface="Times New Roman" pitchFamily="18" charset="0"/>
              </a:rPr>
              <a:t>ormation </a:t>
            </a:r>
            <a:r>
              <a:rPr lang="en-US" sz="3200" b="1" dirty="0">
                <a:solidFill>
                  <a:srgbClr val="7030A0"/>
                </a:solidFill>
                <a:latin typeface="Times New Roman" pitchFamily="18" charset="0"/>
                <a:cs typeface="Times New Roman" pitchFamily="18" charset="0"/>
              </a:rPr>
              <a:t>of a thrombus is restricted through:</a:t>
            </a:r>
          </a:p>
          <a:p>
            <a:pPr marL="514350" indent="-514350">
              <a:buFont typeface="+mj-lt"/>
              <a:buAutoNum type="arabicPeriod"/>
            </a:pPr>
            <a:r>
              <a:rPr lang="en-US" sz="3200" b="1" dirty="0">
                <a:solidFill>
                  <a:srgbClr val="7030A0"/>
                </a:solidFill>
                <a:latin typeface="Times New Roman" pitchFamily="18" charset="0"/>
                <a:cs typeface="Times New Roman" pitchFamily="18" charset="0"/>
              </a:rPr>
              <a:t>Fibrin inhibition:</a:t>
            </a:r>
            <a:r>
              <a:rPr lang="en-US" sz="3200" dirty="0">
                <a:solidFill>
                  <a:srgbClr val="7030A0"/>
                </a:solidFill>
                <a:latin typeface="Times New Roman" pitchFamily="18" charset="0"/>
                <a:cs typeface="Times New Roman" pitchFamily="18" charset="0"/>
              </a:rPr>
              <a:t> anti thrombin III, Ant plasmin, Antitrypsin, Macroglobulin</a:t>
            </a:r>
          </a:p>
          <a:p>
            <a:pPr marL="514350" indent="-514350">
              <a:buFont typeface="+mj-lt"/>
              <a:buAutoNum type="arabicPeriod"/>
            </a:pPr>
            <a:r>
              <a:rPr lang="en-US" sz="3200" b="1" dirty="0">
                <a:solidFill>
                  <a:srgbClr val="7030A0"/>
                </a:solidFill>
                <a:latin typeface="Times New Roman" pitchFamily="18" charset="0"/>
                <a:cs typeface="Times New Roman" pitchFamily="18" charset="0"/>
              </a:rPr>
              <a:t>Fibrinolysis: </a:t>
            </a:r>
            <a:r>
              <a:rPr lang="en-US" sz="3200" dirty="0">
                <a:solidFill>
                  <a:srgbClr val="7030A0"/>
                </a:solidFill>
                <a:latin typeface="Times New Roman" pitchFamily="18" charset="0"/>
                <a:cs typeface="Times New Roman" pitchFamily="18" charset="0"/>
              </a:rPr>
              <a:t>tissue plasminogen activator and CF XII activate fibrin bound plasminogen to active plasmin, restrict formation of a thrombus.</a:t>
            </a:r>
          </a:p>
        </p:txBody>
      </p:sp>
    </p:spTree>
    <p:extLst>
      <p:ext uri="{BB962C8B-B14F-4D97-AF65-F5344CB8AC3E}">
        <p14:creationId xmlns:p14="http://schemas.microsoft.com/office/powerpoint/2010/main" val="23046370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000C3C-F503-4E0D-A2B5-80D0908C2A97}"/>
              </a:ext>
            </a:extLst>
          </p:cNvPr>
          <p:cNvSpPr>
            <a:spLocks noGrp="1"/>
          </p:cNvSpPr>
          <p:nvPr>
            <p:ph idx="1"/>
          </p:nvPr>
        </p:nvSpPr>
        <p:spPr>
          <a:xfrm>
            <a:off x="142875" y="128589"/>
            <a:ext cx="11901488" cy="6615112"/>
          </a:xfrm>
        </p:spPr>
        <p:txBody>
          <a:bodyPr/>
          <a:lstStyle/>
          <a:p>
            <a:pPr marL="0" indent="0">
              <a:buNone/>
            </a:pPr>
            <a:r>
              <a:rPr lang="en-US" b="1" dirty="0" smtClean="0"/>
              <a:t>		</a:t>
            </a:r>
            <a:r>
              <a:rPr lang="en-US" sz="4000" b="1" dirty="0" smtClean="0">
                <a:solidFill>
                  <a:srgbClr val="FF0000"/>
                </a:solidFill>
                <a:latin typeface="Times New Roman" pitchFamily="18" charset="0"/>
                <a:cs typeface="Times New Roman" pitchFamily="18" charset="0"/>
              </a:rPr>
              <a:t>Mechanism </a:t>
            </a:r>
            <a:r>
              <a:rPr lang="en-US" sz="4000" b="1" dirty="0">
                <a:solidFill>
                  <a:srgbClr val="FF0000"/>
                </a:solidFill>
                <a:latin typeface="Times New Roman" pitchFamily="18" charset="0"/>
                <a:cs typeface="Times New Roman" pitchFamily="18" charset="0"/>
              </a:rPr>
              <a:t>of action of </a:t>
            </a:r>
            <a:r>
              <a:rPr lang="en-US" sz="4000" b="1" dirty="0" err="1" smtClean="0">
                <a:solidFill>
                  <a:srgbClr val="FF0000"/>
                </a:solidFill>
                <a:latin typeface="Times New Roman" pitchFamily="18" charset="0"/>
                <a:cs typeface="Times New Roman" pitchFamily="18" charset="0"/>
              </a:rPr>
              <a:t>Fibrinolytic</a:t>
            </a:r>
            <a:endParaRPr lang="en-US" sz="4000" b="1" dirty="0">
              <a:solidFill>
                <a:srgbClr val="FF000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Thrombolytic/fibrinolytic medications dissolve clots that have already formed. Clots are dissolved by conversion of plasminogen to plasmin, which destroys fibrinogen and other clotting factors.</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The result is clot disintegration.</a:t>
            </a:r>
          </a:p>
          <a:p>
            <a:pPr marL="0" indent="0">
              <a:buNone/>
            </a:pPr>
            <a:r>
              <a:rPr lang="en-US" sz="3200" b="1" dirty="0" smtClean="0">
                <a:solidFill>
                  <a:srgbClr val="7030A0"/>
                </a:solidFill>
                <a:latin typeface="Times New Roman" pitchFamily="18" charset="0"/>
                <a:cs typeface="Times New Roman" pitchFamily="18" charset="0"/>
              </a:rPr>
              <a:t>		The </a:t>
            </a:r>
            <a:r>
              <a:rPr lang="en-US" sz="3200" b="1" dirty="0">
                <a:solidFill>
                  <a:srgbClr val="7030A0"/>
                </a:solidFill>
                <a:latin typeface="Times New Roman" pitchFamily="18" charset="0"/>
                <a:cs typeface="Times New Roman" pitchFamily="18" charset="0"/>
              </a:rPr>
              <a:t>commonly used fibrinolytic include: </a:t>
            </a:r>
          </a:p>
          <a:p>
            <a:pPr>
              <a:buFont typeface="Wingdings" pitchFamily="2" charset="2"/>
              <a:buChar char="v"/>
            </a:pPr>
            <a:r>
              <a:rPr lang="en-US" sz="3200" dirty="0">
                <a:solidFill>
                  <a:srgbClr val="7030A0"/>
                </a:solidFill>
                <a:latin typeface="Times New Roman" pitchFamily="18" charset="0"/>
                <a:cs typeface="Times New Roman" pitchFamily="18" charset="0"/>
              </a:rPr>
              <a:t>Streptokinase (Streptase) </a:t>
            </a:r>
          </a:p>
          <a:p>
            <a:pPr>
              <a:buFont typeface="Wingdings" pitchFamily="2" charset="2"/>
              <a:buChar char="v"/>
            </a:pPr>
            <a:r>
              <a:rPr lang="en-US" sz="3200" dirty="0">
                <a:solidFill>
                  <a:srgbClr val="7030A0"/>
                </a:solidFill>
                <a:latin typeface="Times New Roman" pitchFamily="18" charset="0"/>
                <a:cs typeface="Times New Roman" pitchFamily="18" charset="0"/>
              </a:rPr>
              <a:t>Urokinase</a:t>
            </a:r>
          </a:p>
          <a:p>
            <a:pPr>
              <a:buFont typeface="Wingdings" pitchFamily="2" charset="2"/>
              <a:buChar char="v"/>
            </a:pPr>
            <a:r>
              <a:rPr lang="en-US" sz="3200" dirty="0">
                <a:solidFill>
                  <a:srgbClr val="7030A0"/>
                </a:solidFill>
                <a:latin typeface="Times New Roman" pitchFamily="18" charset="0"/>
                <a:cs typeface="Times New Roman" pitchFamily="18" charset="0"/>
              </a:rPr>
              <a:t>Alteplase (Activase, tPA),</a:t>
            </a:r>
          </a:p>
          <a:p>
            <a:pPr>
              <a:buFont typeface="Wingdings" pitchFamily="2" charset="2"/>
              <a:buChar char="v"/>
            </a:pPr>
            <a:r>
              <a:rPr lang="en-US" sz="3200" dirty="0">
                <a:solidFill>
                  <a:srgbClr val="7030A0"/>
                </a:solidFill>
                <a:latin typeface="Times New Roman" pitchFamily="18" charset="0"/>
                <a:cs typeface="Times New Roman" pitchFamily="18" charset="0"/>
              </a:rPr>
              <a:t>Anistreplase</a:t>
            </a:r>
          </a:p>
          <a:p>
            <a:pPr>
              <a:buFont typeface="Wingdings" pitchFamily="2" charset="2"/>
              <a:buChar char="v"/>
            </a:pPr>
            <a:r>
              <a:rPr lang="en-US" sz="3200" dirty="0">
                <a:solidFill>
                  <a:srgbClr val="7030A0"/>
                </a:solidFill>
                <a:latin typeface="Times New Roman" pitchFamily="18" charset="0"/>
                <a:cs typeface="Times New Roman" pitchFamily="18" charset="0"/>
              </a:rPr>
              <a:t>Reteplase (Retavase)  </a:t>
            </a:r>
          </a:p>
          <a:p>
            <a:pPr marL="0" indent="0">
              <a:buNone/>
            </a:pPr>
            <a:endParaRPr lang="en-US" sz="3200" b="1" dirty="0">
              <a:solidFill>
                <a:srgbClr val="7030A0"/>
              </a:solidFill>
              <a:latin typeface="Times New Roman" pitchFamily="18" charset="0"/>
              <a:cs typeface="Times New Roman" pitchFamily="18" charset="0"/>
            </a:endParaRPr>
          </a:p>
          <a:p>
            <a:pPr marL="0" indent="0">
              <a:buNone/>
            </a:pPr>
            <a:endParaRPr lang="en-US" b="1" dirty="0"/>
          </a:p>
        </p:txBody>
      </p:sp>
    </p:spTree>
    <p:extLst>
      <p:ext uri="{BB962C8B-B14F-4D97-AF65-F5344CB8AC3E}">
        <p14:creationId xmlns:p14="http://schemas.microsoft.com/office/powerpoint/2010/main" val="1961457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6406E6-A14E-413A-B527-5ECED40F00A0}"/>
              </a:ext>
            </a:extLst>
          </p:cNvPr>
          <p:cNvSpPr>
            <a:spLocks noGrp="1"/>
          </p:cNvSpPr>
          <p:nvPr>
            <p:ph type="title"/>
          </p:nvPr>
        </p:nvSpPr>
        <p:spPr>
          <a:xfrm>
            <a:off x="200025" y="1"/>
            <a:ext cx="11153775" cy="1071562"/>
          </a:xfrm>
        </p:spPr>
        <p:txBody>
          <a:bodyPr/>
          <a:lstStyle/>
          <a:p>
            <a:r>
              <a:rPr lang="en-US" b="1" dirty="0">
                <a:solidFill>
                  <a:srgbClr val="FF0000"/>
                </a:solidFill>
                <a:latin typeface="Times New Roman" pitchFamily="18" charset="0"/>
                <a:cs typeface="Times New Roman" pitchFamily="18" charset="0"/>
              </a:rPr>
              <a:t>S</a:t>
            </a:r>
            <a:r>
              <a:rPr lang="en-US" b="1" dirty="0" smtClean="0">
                <a:solidFill>
                  <a:srgbClr val="FF0000"/>
                </a:solidFill>
                <a:latin typeface="Times New Roman" pitchFamily="18" charset="0"/>
                <a:cs typeface="Times New Roman" pitchFamily="18" charset="0"/>
              </a:rPr>
              <a:t>treptokinase</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B705DC5-10E1-4B45-876C-02D77B521003}"/>
              </a:ext>
            </a:extLst>
          </p:cNvPr>
          <p:cNvSpPr>
            <a:spLocks noGrp="1"/>
          </p:cNvSpPr>
          <p:nvPr>
            <p:ph idx="1"/>
          </p:nvPr>
        </p:nvSpPr>
        <p:spPr>
          <a:xfrm>
            <a:off x="257175" y="985838"/>
            <a:ext cx="11934825" cy="5757862"/>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Mechanism of action:</a:t>
            </a:r>
          </a:p>
          <a:p>
            <a:r>
              <a:rPr lang="en-US" sz="3200" dirty="0">
                <a:solidFill>
                  <a:srgbClr val="7030A0"/>
                </a:solidFill>
                <a:latin typeface="Times New Roman" pitchFamily="18" charset="0"/>
                <a:cs typeface="Times New Roman" pitchFamily="18" charset="0"/>
              </a:rPr>
              <a:t>streptokinase is a semi synthetic that acts systematically to dissolve the blood clot by activating plasminogen to plasmin.</a:t>
            </a:r>
          </a:p>
          <a:p>
            <a:pPr marL="0" indent="0">
              <a:buNone/>
            </a:pPr>
            <a:r>
              <a:rPr lang="en-US" sz="3200" b="1" dirty="0">
                <a:solidFill>
                  <a:srgbClr val="7030A0"/>
                </a:solidFill>
                <a:latin typeface="Times New Roman" pitchFamily="18" charset="0"/>
                <a:cs typeface="Times New Roman" pitchFamily="18" charset="0"/>
              </a:rPr>
              <a:t>Clinical indication</a:t>
            </a:r>
          </a:p>
          <a:p>
            <a:r>
              <a:rPr lang="en-US" sz="3200" dirty="0">
                <a:solidFill>
                  <a:srgbClr val="7030A0"/>
                </a:solidFill>
                <a:latin typeface="Times New Roman" pitchFamily="18" charset="0"/>
                <a:cs typeface="Times New Roman" pitchFamily="18" charset="0"/>
              </a:rPr>
              <a:t>Acute myocardial infarction </a:t>
            </a:r>
          </a:p>
          <a:p>
            <a:r>
              <a:rPr lang="en-US" sz="3200" dirty="0">
                <a:solidFill>
                  <a:srgbClr val="7030A0"/>
                </a:solidFill>
                <a:latin typeface="Times New Roman" pitchFamily="18" charset="0"/>
                <a:cs typeface="Times New Roman" pitchFamily="18" charset="0"/>
              </a:rPr>
              <a:t>Deep vein thrombosis (DVT) </a:t>
            </a:r>
          </a:p>
          <a:p>
            <a:r>
              <a:rPr lang="en-US" sz="3200" dirty="0">
                <a:solidFill>
                  <a:srgbClr val="7030A0"/>
                </a:solidFill>
                <a:latin typeface="Times New Roman" pitchFamily="18" charset="0"/>
                <a:cs typeface="Times New Roman" pitchFamily="18" charset="0"/>
              </a:rPr>
              <a:t> Massive pulmonary emboli </a:t>
            </a:r>
          </a:p>
          <a:p>
            <a:r>
              <a:rPr lang="en-US" sz="3200" dirty="0">
                <a:solidFill>
                  <a:srgbClr val="7030A0"/>
                </a:solidFill>
                <a:latin typeface="Times New Roman" pitchFamily="18" charset="0"/>
                <a:cs typeface="Times New Roman" pitchFamily="18" charset="0"/>
              </a:rPr>
              <a:t> </a:t>
            </a:r>
            <a:r>
              <a:rPr lang="en-US" sz="3200" dirty="0" err="1">
                <a:solidFill>
                  <a:srgbClr val="7030A0"/>
                </a:solidFill>
                <a:latin typeface="Times New Roman" pitchFamily="18" charset="0"/>
                <a:cs typeface="Times New Roman" pitchFamily="18" charset="0"/>
              </a:rPr>
              <a:t>thrombo</a:t>
            </a:r>
            <a:r>
              <a:rPr lang="en-US" sz="3200" dirty="0">
                <a:solidFill>
                  <a:srgbClr val="7030A0"/>
                </a:solidFill>
                <a:latin typeface="Times New Roman" pitchFamily="18" charset="0"/>
                <a:cs typeface="Times New Roman" pitchFamily="18" charset="0"/>
              </a:rPr>
              <a:t> embolic stroke (alteplase)</a:t>
            </a:r>
          </a:p>
          <a:p>
            <a:r>
              <a:rPr lang="en-US" sz="3200" dirty="0">
                <a:solidFill>
                  <a:srgbClr val="7030A0"/>
                </a:solidFill>
                <a:latin typeface="Times New Roman" pitchFamily="18" charset="0"/>
                <a:cs typeface="Times New Roman" pitchFamily="18" charset="0"/>
              </a:rPr>
              <a:t>Peripheral arterial thrombosis</a:t>
            </a:r>
            <a:endParaRPr lang="en-US" dirty="0">
              <a:solidFill>
                <a:srgbClr val="7030A0"/>
              </a:solidFill>
              <a:latin typeface="Times New Roman" pitchFamily="18" charset="0"/>
              <a:cs typeface="Times New Roman" pitchFamily="18" charset="0"/>
            </a:endParaRPr>
          </a:p>
          <a:p>
            <a:r>
              <a:rPr lang="en-US" dirty="0"/>
              <a:t>To open clotted iv catheters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9398526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9A405D-D494-4813-8CBD-8BDE84159C31}"/>
              </a:ext>
            </a:extLst>
          </p:cNvPr>
          <p:cNvSpPr>
            <a:spLocks noGrp="1"/>
          </p:cNvSpPr>
          <p:nvPr>
            <p:ph idx="1"/>
          </p:nvPr>
        </p:nvSpPr>
        <p:spPr>
          <a:xfrm>
            <a:off x="142876" y="114300"/>
            <a:ext cx="11944350" cy="6614746"/>
          </a:xfrm>
        </p:spPr>
        <p:txBody>
          <a:bodyPr>
            <a:normAutofit/>
          </a:bodyPr>
          <a:lstStyle/>
          <a:p>
            <a:pPr marL="0" indent="0">
              <a:buNone/>
            </a:pPr>
            <a:r>
              <a:rPr lang="en-US" b="1" dirty="0" smtClean="0">
                <a:solidFill>
                  <a:srgbClr val="7030A0"/>
                </a:solidFill>
                <a:latin typeface="Times New Roman" pitchFamily="18" charset="0"/>
                <a:cs typeface="Times New Roman" pitchFamily="18" charset="0"/>
              </a:rPr>
              <a:t>		</a:t>
            </a:r>
            <a:r>
              <a:rPr lang="en-US" sz="4000" b="1" dirty="0" smtClean="0">
                <a:solidFill>
                  <a:srgbClr val="FF0000"/>
                </a:solidFill>
                <a:latin typeface="Times New Roman" pitchFamily="18" charset="0"/>
                <a:cs typeface="Times New Roman" pitchFamily="18" charset="0"/>
              </a:rPr>
              <a:t>Adverse reaction</a:t>
            </a:r>
          </a:p>
          <a:p>
            <a:pPr marL="0" indent="0">
              <a:buNone/>
            </a:pPr>
            <a:endParaRPr lang="en-US" sz="4000" b="1" dirty="0">
              <a:solidFill>
                <a:srgbClr val="FF000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Allergic reaction (urticaria, itching, flushing, bronchospasms); possible severe anaphylactic reaction.</a:t>
            </a:r>
          </a:p>
          <a:p>
            <a:pPr>
              <a:buFont typeface="Wingdings" pitchFamily="2" charset="2"/>
              <a:buChar char="v"/>
            </a:pPr>
            <a:r>
              <a:rPr lang="en-US" sz="3200" dirty="0">
                <a:solidFill>
                  <a:srgbClr val="7030A0"/>
                </a:solidFill>
                <a:latin typeface="Times New Roman" pitchFamily="18" charset="0"/>
                <a:cs typeface="Times New Roman" pitchFamily="18" charset="0"/>
              </a:rPr>
              <a:t>Serious risk of bleeding from different sites (within brain, needle puncture sites, wounds)</a:t>
            </a:r>
          </a:p>
          <a:p>
            <a:pPr>
              <a:buFont typeface="Wingdings" pitchFamily="2" charset="2"/>
              <a:buChar char="v"/>
            </a:pPr>
            <a:r>
              <a:rPr lang="en-US" sz="3200" dirty="0">
                <a:solidFill>
                  <a:srgbClr val="7030A0"/>
                </a:solidFill>
                <a:latin typeface="Times New Roman" pitchFamily="18" charset="0"/>
                <a:cs typeface="Times New Roman" pitchFamily="18" charset="0"/>
              </a:rPr>
              <a:t>Hypotension</a:t>
            </a:r>
          </a:p>
          <a:p>
            <a:pPr>
              <a:buFont typeface="Wingdings" pitchFamily="2" charset="2"/>
              <a:buChar char="v"/>
            </a:pPr>
            <a:r>
              <a:rPr lang="en-US" sz="3200" dirty="0">
                <a:solidFill>
                  <a:srgbClr val="7030A0"/>
                </a:solidFill>
                <a:latin typeface="Times New Roman" pitchFamily="18" charset="0"/>
                <a:cs typeface="Times New Roman" pitchFamily="18" charset="0"/>
              </a:rPr>
              <a:t>Arrhythmias </a:t>
            </a:r>
          </a:p>
          <a:p>
            <a:pPr marL="0" indent="0">
              <a:buNone/>
            </a:pPr>
            <a:r>
              <a:rPr lang="en-US" b="1" dirty="0" smtClean="0">
                <a:solidFill>
                  <a:srgbClr val="7030A0"/>
                </a:solidFill>
                <a:latin typeface="Times New Roman" pitchFamily="18" charset="0"/>
                <a:cs typeface="Times New Roman" pitchFamily="18" charset="0"/>
              </a:rPr>
              <a:t>		</a:t>
            </a:r>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010216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14301"/>
            <a:ext cx="11858625" cy="1576388"/>
          </a:xfrm>
        </p:spPr>
        <p:txBody>
          <a:bodyPr/>
          <a:lstStyle/>
          <a:p>
            <a:r>
              <a:rPr lang="en-US" b="1" dirty="0">
                <a:solidFill>
                  <a:srgbClr val="7030A0"/>
                </a:solidFill>
                <a:latin typeface="Times New Roman" pitchFamily="18" charset="0"/>
                <a:cs typeface="Times New Roman" pitchFamily="18" charset="0"/>
              </a:rPr>
              <a:t>Contraindications/Precautions </a:t>
            </a:r>
            <a:br>
              <a:rPr lang="en-US" b="1" dirty="0">
                <a:solidFill>
                  <a:srgbClr val="7030A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825624"/>
            <a:ext cx="11772900" cy="4746625"/>
          </a:xfrm>
        </p:spPr>
        <p:txBody>
          <a:bodyPr/>
          <a:lstStyle/>
          <a:p>
            <a:r>
              <a:rPr lang="en-US" dirty="0" smtClean="0">
                <a:solidFill>
                  <a:srgbClr val="7030A0"/>
                </a:solidFill>
                <a:latin typeface="Times New Roman" pitchFamily="18" charset="0"/>
                <a:cs typeface="Times New Roman" pitchFamily="18" charset="0"/>
              </a:rPr>
              <a:t>Any </a:t>
            </a:r>
            <a:r>
              <a:rPr lang="en-US" dirty="0">
                <a:solidFill>
                  <a:srgbClr val="7030A0"/>
                </a:solidFill>
                <a:latin typeface="Times New Roman" pitchFamily="18" charset="0"/>
                <a:cs typeface="Times New Roman" pitchFamily="18" charset="0"/>
              </a:rPr>
              <a:t>prior intracranial hemorrhage (hemorrhagic stroke) </a:t>
            </a:r>
          </a:p>
          <a:p>
            <a:r>
              <a:rPr lang="en-US" dirty="0">
                <a:solidFill>
                  <a:srgbClr val="7030A0"/>
                </a:solidFill>
                <a:latin typeface="Times New Roman" pitchFamily="18" charset="0"/>
                <a:cs typeface="Times New Roman" pitchFamily="18" charset="0"/>
              </a:rPr>
              <a:t>Active internal bleeding </a:t>
            </a:r>
          </a:p>
          <a:p>
            <a:r>
              <a:rPr lang="en-US" dirty="0">
                <a:solidFill>
                  <a:srgbClr val="7030A0"/>
                </a:solidFill>
                <a:latin typeface="Times New Roman" pitchFamily="18" charset="0"/>
                <a:cs typeface="Times New Roman" pitchFamily="18" charset="0"/>
              </a:rPr>
              <a:t> History of significant closed head or facial trauma in the past 3 months </a:t>
            </a:r>
          </a:p>
          <a:p>
            <a:r>
              <a:rPr lang="en-US" dirty="0">
                <a:solidFill>
                  <a:srgbClr val="7030A0"/>
                </a:solidFill>
                <a:latin typeface="Times New Roman" pitchFamily="18" charset="0"/>
                <a:cs typeface="Times New Roman" pitchFamily="18" charset="0"/>
              </a:rPr>
              <a:t> Acute pericarditis </a:t>
            </a:r>
          </a:p>
          <a:p>
            <a:r>
              <a:rPr lang="en-US" dirty="0">
                <a:solidFill>
                  <a:srgbClr val="7030A0"/>
                </a:solidFill>
                <a:latin typeface="Times New Roman" pitchFamily="18" charset="0"/>
                <a:cs typeface="Times New Roman" pitchFamily="18" charset="0"/>
              </a:rPr>
              <a:t> Brain tumors </a:t>
            </a:r>
          </a:p>
          <a:p>
            <a:r>
              <a:rPr lang="en-US" dirty="0">
                <a:solidFill>
                  <a:srgbClr val="7030A0"/>
                </a:solidFill>
                <a:latin typeface="Times New Roman" pitchFamily="18" charset="0"/>
                <a:cs typeface="Times New Roman" pitchFamily="18" charset="0"/>
              </a:rPr>
              <a:t> Use cautiously in clients who have severe hypertension, a recent episode of ischemic stroke (6 months prior to start of treatment), or a recent major surgery (2 to 4 weeks prior to start of treatment).</a:t>
            </a:r>
          </a:p>
          <a:p>
            <a:endParaRPr lang="en-US" dirty="0"/>
          </a:p>
        </p:txBody>
      </p:sp>
    </p:spTree>
    <p:extLst>
      <p:ext uri="{BB962C8B-B14F-4D97-AF65-F5344CB8AC3E}">
        <p14:creationId xmlns:p14="http://schemas.microsoft.com/office/powerpoint/2010/main" val="6443547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1D9756-D03D-4119-BBF8-E6269AF89ABF}"/>
              </a:ext>
            </a:extLst>
          </p:cNvPr>
          <p:cNvSpPr>
            <a:spLocks noGrp="1"/>
          </p:cNvSpPr>
          <p:nvPr>
            <p:ph type="title"/>
          </p:nvPr>
        </p:nvSpPr>
        <p:spPr>
          <a:xfrm>
            <a:off x="142875" y="1"/>
            <a:ext cx="11210925" cy="985837"/>
          </a:xfrm>
        </p:spPr>
        <p:txBody>
          <a:bodyPr/>
          <a:lstStyle/>
          <a:p>
            <a:r>
              <a:rPr lang="en-US" sz="4800" b="1" dirty="0" err="1">
                <a:solidFill>
                  <a:srgbClr val="FF0000"/>
                </a:solidFill>
                <a:latin typeface="Times New Roman" pitchFamily="18" charset="0"/>
                <a:cs typeface="Times New Roman" pitchFamily="18" charset="0"/>
              </a:rPr>
              <a:t>U</a:t>
            </a:r>
            <a:r>
              <a:rPr lang="en-US" sz="4800" b="1" dirty="0" err="1" smtClean="0">
                <a:solidFill>
                  <a:srgbClr val="FF0000"/>
                </a:solidFill>
                <a:latin typeface="Times New Roman" pitchFamily="18" charset="0"/>
                <a:cs typeface="Times New Roman" pitchFamily="18" charset="0"/>
              </a:rPr>
              <a:t>rokinase</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BF18921-C90D-4AC9-907E-997489796378}"/>
              </a:ext>
            </a:extLst>
          </p:cNvPr>
          <p:cNvSpPr>
            <a:spLocks noGrp="1"/>
          </p:cNvSpPr>
          <p:nvPr>
            <p:ph idx="1"/>
          </p:nvPr>
        </p:nvSpPr>
        <p:spPr>
          <a:xfrm>
            <a:off x="142875" y="828676"/>
            <a:ext cx="11930063" cy="5900738"/>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Isolated from human renal cells from tissue cultures.</a:t>
            </a:r>
          </a:p>
          <a:p>
            <a:pPr>
              <a:buFont typeface="Wingdings" pitchFamily="2" charset="2"/>
              <a:buChar char="v"/>
            </a:pPr>
            <a:r>
              <a:rPr lang="en-US" sz="3200" dirty="0">
                <a:solidFill>
                  <a:srgbClr val="7030A0"/>
                </a:solidFill>
                <a:latin typeface="Times New Roman" pitchFamily="18" charset="0"/>
                <a:cs typeface="Times New Roman" pitchFamily="18" charset="0"/>
              </a:rPr>
              <a:t>Helps in direct conversion of plasminogen to plasmin.</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Therapeutic </a:t>
            </a:r>
            <a:r>
              <a:rPr lang="en-US" sz="3200" b="1" dirty="0">
                <a:solidFill>
                  <a:srgbClr val="00B050"/>
                </a:solidFill>
                <a:latin typeface="Times New Roman" pitchFamily="18" charset="0"/>
                <a:cs typeface="Times New Roman" pitchFamily="18" charset="0"/>
              </a:rPr>
              <a:t>uses</a:t>
            </a:r>
          </a:p>
          <a:p>
            <a:pPr>
              <a:buFont typeface="Wingdings" pitchFamily="2" charset="2"/>
              <a:buChar char="q"/>
            </a:pPr>
            <a:r>
              <a:rPr lang="en-US" sz="3200" dirty="0">
                <a:solidFill>
                  <a:srgbClr val="7030A0"/>
                </a:solidFill>
                <a:latin typeface="Times New Roman" pitchFamily="18" charset="0"/>
                <a:cs typeface="Times New Roman" pitchFamily="18" charset="0"/>
              </a:rPr>
              <a:t>Myocardial infarction. </a:t>
            </a:r>
          </a:p>
          <a:p>
            <a:pPr>
              <a:buFont typeface="Wingdings" pitchFamily="2" charset="2"/>
              <a:buChar char="q"/>
            </a:pPr>
            <a:r>
              <a:rPr lang="en-US" sz="3200" dirty="0">
                <a:solidFill>
                  <a:srgbClr val="7030A0"/>
                </a:solidFill>
                <a:latin typeface="Times New Roman" pitchFamily="18" charset="0"/>
                <a:cs typeface="Times New Roman" pitchFamily="18" charset="0"/>
              </a:rPr>
              <a:t>Venous thrombosis.</a:t>
            </a:r>
          </a:p>
          <a:p>
            <a:pPr>
              <a:buFont typeface="Wingdings" pitchFamily="2" charset="2"/>
              <a:buChar char="q"/>
            </a:pPr>
            <a:r>
              <a:rPr lang="en-US" sz="3200" dirty="0">
                <a:solidFill>
                  <a:srgbClr val="7030A0"/>
                </a:solidFill>
                <a:latin typeface="Times New Roman" pitchFamily="18" charset="0"/>
                <a:cs typeface="Times New Roman" pitchFamily="18" charset="0"/>
              </a:rPr>
              <a:t>Pulmonary embolism.</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Adverse </a:t>
            </a:r>
            <a:r>
              <a:rPr lang="en-US" sz="3200" b="1" dirty="0">
                <a:solidFill>
                  <a:srgbClr val="00B050"/>
                </a:solidFill>
                <a:latin typeface="Times New Roman" pitchFamily="18" charset="0"/>
                <a:cs typeface="Times New Roman" pitchFamily="18" charset="0"/>
              </a:rPr>
              <a:t>reaction</a:t>
            </a:r>
          </a:p>
          <a:p>
            <a:pPr>
              <a:buFont typeface="Wingdings" pitchFamily="2" charset="2"/>
              <a:buChar char="v"/>
            </a:pPr>
            <a:r>
              <a:rPr lang="en-US" sz="3200" dirty="0">
                <a:solidFill>
                  <a:srgbClr val="7030A0"/>
                </a:solidFill>
                <a:latin typeface="Times New Roman" pitchFamily="18" charset="0"/>
                <a:cs typeface="Times New Roman" pitchFamily="18" charset="0"/>
              </a:rPr>
              <a:t>Fever.</a:t>
            </a:r>
          </a:p>
          <a:p>
            <a:pPr>
              <a:buFont typeface="Wingdings" pitchFamily="2" charset="2"/>
              <a:buChar char="v"/>
            </a:pPr>
            <a:r>
              <a:rPr lang="en-US" sz="3200" dirty="0">
                <a:solidFill>
                  <a:srgbClr val="7030A0"/>
                </a:solidFill>
                <a:latin typeface="Times New Roman" pitchFamily="18" charset="0"/>
                <a:cs typeface="Times New Roman" pitchFamily="18" charset="0"/>
              </a:rPr>
              <a:t>Hemorrhage</a:t>
            </a:r>
            <a:r>
              <a:rPr lang="en-US" dirty="0"/>
              <a:t>.</a:t>
            </a:r>
          </a:p>
        </p:txBody>
      </p:sp>
    </p:spTree>
    <p:extLst>
      <p:ext uri="{BB962C8B-B14F-4D97-AF65-F5344CB8AC3E}">
        <p14:creationId xmlns:p14="http://schemas.microsoft.com/office/powerpoint/2010/main" val="5813386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8E462-685A-4F50-BA90-6C7498C1EA8E}"/>
              </a:ext>
            </a:extLst>
          </p:cNvPr>
          <p:cNvSpPr>
            <a:spLocks noGrp="1"/>
          </p:cNvSpPr>
          <p:nvPr>
            <p:ph type="title"/>
          </p:nvPr>
        </p:nvSpPr>
        <p:spPr>
          <a:xfrm>
            <a:off x="114300" y="1"/>
            <a:ext cx="12077700" cy="1057274"/>
          </a:xfrm>
        </p:spPr>
        <p:txBody>
          <a:bodyPr/>
          <a:lstStyle/>
          <a:p>
            <a:r>
              <a:rPr lang="en-US" b="1" dirty="0">
                <a:solidFill>
                  <a:srgbClr val="FF0000"/>
                </a:solidFill>
                <a:latin typeface="Times New Roman" pitchFamily="18" charset="0"/>
                <a:cs typeface="Times New Roman" pitchFamily="18" charset="0"/>
              </a:rPr>
              <a:t>Principles of Drug Administration Conti</a:t>
            </a:r>
            <a:r>
              <a:rPr lang="en-US" b="1" dirty="0" smtClean="0">
                <a:solidFill>
                  <a:srgbClr val="FF0000"/>
                </a:solidFill>
                <a:latin typeface="Times New Roman" pitchFamily="18" charset="0"/>
                <a:cs typeface="Times New Roman" pitchFamily="18" charset="0"/>
              </a:rPr>
              <a:t>…..</a:t>
            </a:r>
            <a:endParaRPr lang="en-US" dirty="0"/>
          </a:p>
        </p:txBody>
      </p:sp>
      <p:sp>
        <p:nvSpPr>
          <p:cNvPr id="3" name="Content Placeholder 2">
            <a:extLst>
              <a:ext uri="{FF2B5EF4-FFF2-40B4-BE49-F238E27FC236}">
                <a16:creationId xmlns="" xmlns:a16="http://schemas.microsoft.com/office/drawing/2014/main" id="{4810C50A-ADC3-462F-A6F0-58A4243DF5F7}"/>
              </a:ext>
            </a:extLst>
          </p:cNvPr>
          <p:cNvSpPr>
            <a:spLocks noGrp="1"/>
          </p:cNvSpPr>
          <p:nvPr>
            <p:ph idx="1"/>
          </p:nvPr>
        </p:nvSpPr>
        <p:spPr>
          <a:xfrm>
            <a:off x="200025" y="1214438"/>
            <a:ext cx="11887200" cy="5529262"/>
          </a:xfrm>
        </p:spPr>
        <p:txBody>
          <a:bodyPr>
            <a:normAutofit/>
          </a:bodyPr>
          <a:lstStyle/>
          <a:p>
            <a:pPr lvl="3"/>
            <a:r>
              <a:rPr lang="en-US" sz="3400" b="1" dirty="0">
                <a:solidFill>
                  <a:srgbClr val="7030A0"/>
                </a:solidFill>
                <a:latin typeface="Times New Roman" pitchFamily="18" charset="0"/>
                <a:cs typeface="Times New Roman" pitchFamily="18" charset="0"/>
              </a:rPr>
              <a:t>Right </a:t>
            </a:r>
            <a:r>
              <a:rPr lang="en-US" sz="3400" b="1" dirty="0" smtClean="0">
                <a:solidFill>
                  <a:srgbClr val="7030A0"/>
                </a:solidFill>
                <a:latin typeface="Times New Roman" pitchFamily="18" charset="0"/>
                <a:cs typeface="Times New Roman" pitchFamily="18" charset="0"/>
              </a:rPr>
              <a:t>client or patient</a:t>
            </a:r>
            <a:r>
              <a:rPr lang="en-US" sz="3400" b="1" dirty="0">
                <a:solidFill>
                  <a:srgbClr val="7030A0"/>
                </a:solidFill>
                <a:latin typeface="Times New Roman" pitchFamily="18" charset="0"/>
                <a:cs typeface="Times New Roman" pitchFamily="18" charset="0"/>
              </a:rPr>
              <a:t>:</a:t>
            </a:r>
          </a:p>
          <a:p>
            <a:pPr>
              <a:buFont typeface="Wingdings" pitchFamily="2" charset="2"/>
              <a:buChar char="ü"/>
            </a:pPr>
            <a:r>
              <a:rPr lang="en-US" sz="3200" dirty="0" smtClean="0">
                <a:solidFill>
                  <a:srgbClr val="7030A0"/>
                </a:solidFill>
                <a:latin typeface="Times New Roman" pitchFamily="18" charset="0"/>
                <a:cs typeface="Times New Roman" pitchFamily="18" charset="0"/>
              </a:rPr>
              <a:t>You </a:t>
            </a:r>
            <a:r>
              <a:rPr lang="en-US" sz="3200" dirty="0">
                <a:solidFill>
                  <a:srgbClr val="7030A0"/>
                </a:solidFill>
                <a:latin typeface="Times New Roman" pitchFamily="18" charset="0"/>
                <a:cs typeface="Times New Roman" pitchFamily="18" charset="0"/>
              </a:rPr>
              <a:t>should make sure that the right client receives the right drug</a:t>
            </a:r>
            <a:r>
              <a:rPr lang="en-US" sz="3200" b="1" dirty="0">
                <a:solidFill>
                  <a:srgbClr val="7030A0"/>
                </a:solidFill>
                <a:latin typeface="Times New Roman" pitchFamily="18" charset="0"/>
                <a:cs typeface="Times New Roman" pitchFamily="18" charset="0"/>
              </a:rPr>
              <a:t>.</a:t>
            </a:r>
          </a:p>
          <a:p>
            <a:pPr>
              <a:buFont typeface="Wingdings" pitchFamily="2" charset="2"/>
              <a:buChar char="ü"/>
            </a:pPr>
            <a:r>
              <a:rPr lang="en-US" sz="3200" dirty="0" smtClean="0">
                <a:solidFill>
                  <a:srgbClr val="7030A0"/>
                </a:solidFill>
                <a:latin typeface="Times New Roman" pitchFamily="18" charset="0"/>
                <a:cs typeface="Times New Roman" pitchFamily="18" charset="0"/>
              </a:rPr>
              <a:t>You </a:t>
            </a:r>
            <a:r>
              <a:rPr lang="en-US" sz="3200" dirty="0">
                <a:solidFill>
                  <a:srgbClr val="7030A0"/>
                </a:solidFill>
                <a:latin typeface="Times New Roman" pitchFamily="18" charset="0"/>
                <a:cs typeface="Times New Roman" pitchFamily="18" charset="0"/>
              </a:rPr>
              <a:t>should only give drugs to the person for whom they are prescribed or recommended for.</a:t>
            </a:r>
          </a:p>
          <a:p>
            <a:pPr>
              <a:buFont typeface="Wingdings" pitchFamily="2" charset="2"/>
              <a:buChar char="ü"/>
            </a:pPr>
            <a:r>
              <a:rPr lang="en-US" sz="3200" dirty="0" smtClean="0">
                <a:solidFill>
                  <a:srgbClr val="7030A0"/>
                </a:solidFill>
                <a:latin typeface="Times New Roman" pitchFamily="18" charset="0"/>
                <a:cs typeface="Times New Roman" pitchFamily="18" charset="0"/>
              </a:rPr>
              <a:t>If </a:t>
            </a:r>
            <a:r>
              <a:rPr lang="en-US" sz="3200" dirty="0">
                <a:solidFill>
                  <a:srgbClr val="7030A0"/>
                </a:solidFill>
                <a:latin typeface="Times New Roman" pitchFamily="18" charset="0"/>
                <a:cs typeface="Times New Roman" pitchFamily="18" charset="0"/>
              </a:rPr>
              <a:t>the patient is wearing an identification bracelet, check the clients name on the identification bracelet with the name, hospital  number on the medication card in your hand.</a:t>
            </a:r>
          </a:p>
          <a:p>
            <a:pPr>
              <a:buFont typeface="Wingdings" pitchFamily="2" charset="2"/>
              <a:buChar char="ü"/>
            </a:pPr>
            <a:r>
              <a:rPr lang="en-US" sz="3200" dirty="0" smtClean="0">
                <a:solidFill>
                  <a:srgbClr val="7030A0"/>
                </a:solidFill>
                <a:latin typeface="Times New Roman" pitchFamily="18" charset="0"/>
                <a:cs typeface="Times New Roman" pitchFamily="18" charset="0"/>
              </a:rPr>
              <a:t>Alternatively </a:t>
            </a:r>
            <a:r>
              <a:rPr lang="en-US" sz="3200" dirty="0">
                <a:solidFill>
                  <a:srgbClr val="7030A0"/>
                </a:solidFill>
                <a:latin typeface="Times New Roman" pitchFamily="18" charset="0"/>
                <a:cs typeface="Times New Roman" pitchFamily="18" charset="0"/>
              </a:rPr>
              <a:t>if the patient is conscious and sane simply call out the patients name.</a:t>
            </a:r>
          </a:p>
        </p:txBody>
      </p:sp>
    </p:spTree>
    <p:extLst>
      <p:ext uri="{BB962C8B-B14F-4D97-AF65-F5344CB8AC3E}">
        <p14:creationId xmlns:p14="http://schemas.microsoft.com/office/powerpoint/2010/main" val="18570591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3174E-E643-4DA8-83EB-F943B2B0C463}"/>
              </a:ext>
            </a:extLst>
          </p:cNvPr>
          <p:cNvSpPr>
            <a:spLocks noGrp="1"/>
          </p:cNvSpPr>
          <p:nvPr>
            <p:ph type="title"/>
          </p:nvPr>
        </p:nvSpPr>
        <p:spPr>
          <a:xfrm>
            <a:off x="171450" y="100013"/>
            <a:ext cx="11182350" cy="1042987"/>
          </a:xfrm>
        </p:spPr>
        <p:txBody>
          <a:bodyPr>
            <a:normAutofit/>
          </a:bodyPr>
          <a:lstStyle/>
          <a:p>
            <a:r>
              <a:rPr lang="en-US" sz="4800" b="1" dirty="0" err="1">
                <a:solidFill>
                  <a:srgbClr val="FF0000"/>
                </a:solidFill>
                <a:latin typeface="Times New Roman" pitchFamily="18" charset="0"/>
                <a:cs typeface="Times New Roman" pitchFamily="18" charset="0"/>
              </a:rPr>
              <a:t>A</a:t>
            </a:r>
            <a:r>
              <a:rPr lang="en-US" sz="4800" b="1" dirty="0" err="1" smtClean="0">
                <a:solidFill>
                  <a:srgbClr val="FF0000"/>
                </a:solidFill>
                <a:latin typeface="Times New Roman" pitchFamily="18" charset="0"/>
                <a:cs typeface="Times New Roman" pitchFamily="18" charset="0"/>
              </a:rPr>
              <a:t>lteplase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542466D-CCB4-4E35-A7CA-4B91A303E2FB}"/>
              </a:ext>
            </a:extLst>
          </p:cNvPr>
          <p:cNvSpPr>
            <a:spLocks noGrp="1"/>
          </p:cNvSpPr>
          <p:nvPr>
            <p:ph idx="1"/>
          </p:nvPr>
        </p:nvSpPr>
        <p:spPr>
          <a:xfrm>
            <a:off x="228600" y="957264"/>
            <a:ext cx="11844338" cy="5900736"/>
          </a:xfrm>
        </p:spPr>
        <p:txBody>
          <a:bodyPr>
            <a:no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action</a:t>
            </a:r>
          </a:p>
          <a:p>
            <a:pPr>
              <a:buFont typeface="Wingdings" pitchFamily="2" charset="2"/>
              <a:buChar char="v"/>
            </a:pPr>
            <a:r>
              <a:rPr lang="en-US" sz="3200" dirty="0">
                <a:solidFill>
                  <a:srgbClr val="7030A0"/>
                </a:solidFill>
                <a:latin typeface="Times New Roman" pitchFamily="18" charset="0"/>
                <a:cs typeface="Times New Roman" pitchFamily="18" charset="0"/>
              </a:rPr>
              <a:t>Recombinant tissue plasminogen activator (t-PA)</a:t>
            </a:r>
          </a:p>
          <a:p>
            <a:pPr>
              <a:buFont typeface="Wingdings" pitchFamily="2" charset="2"/>
              <a:buChar char="v"/>
            </a:pPr>
            <a:r>
              <a:rPr lang="en-US" sz="3200" dirty="0">
                <a:solidFill>
                  <a:srgbClr val="7030A0"/>
                </a:solidFill>
                <a:latin typeface="Times New Roman" pitchFamily="18" charset="0"/>
                <a:cs typeface="Times New Roman" pitchFamily="18" charset="0"/>
              </a:rPr>
              <a:t>helps in Critical activation of plasminogen bound in fibrin clot. Reduces the risk of systemic bleeding to an appreciable extent.</a:t>
            </a:r>
          </a:p>
          <a:p>
            <a:pPr>
              <a:buFont typeface="Wingdings" pitchFamily="2" charset="2"/>
              <a:buChar char="v"/>
            </a:pPr>
            <a:r>
              <a:rPr lang="en-US" sz="3200" dirty="0">
                <a:solidFill>
                  <a:srgbClr val="7030A0"/>
                </a:solidFill>
                <a:latin typeface="Times New Roman" pitchFamily="18" charset="0"/>
                <a:cs typeface="Times New Roman" pitchFamily="18" charset="0"/>
              </a:rPr>
              <a:t>Half life 4-8 minutes</a:t>
            </a:r>
          </a:p>
          <a:p>
            <a:pPr>
              <a:buFont typeface="Wingdings" pitchFamily="2" charset="2"/>
              <a:buChar char="v"/>
            </a:pPr>
            <a:r>
              <a:rPr lang="en-US" sz="3200" dirty="0">
                <a:solidFill>
                  <a:srgbClr val="7030A0"/>
                </a:solidFill>
                <a:latin typeface="Times New Roman" pitchFamily="18" charset="0"/>
                <a:cs typeface="Times New Roman" pitchFamily="18" charset="0"/>
              </a:rPr>
              <a:t>More efficacious than others</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Therapeutic </a:t>
            </a:r>
            <a:r>
              <a:rPr lang="en-US" sz="3200" b="1" dirty="0">
                <a:solidFill>
                  <a:srgbClr val="00B050"/>
                </a:solidFill>
                <a:latin typeface="Times New Roman" pitchFamily="18" charset="0"/>
                <a:cs typeface="Times New Roman" pitchFamily="18" charset="0"/>
              </a:rPr>
              <a:t>use</a:t>
            </a:r>
          </a:p>
          <a:p>
            <a:pPr marL="0" indent="0">
              <a:buNone/>
            </a:pPr>
            <a:r>
              <a:rPr lang="en-US" sz="3200" dirty="0">
                <a:solidFill>
                  <a:srgbClr val="7030A0"/>
                </a:solidFill>
                <a:latin typeface="Times New Roman" pitchFamily="18" charset="0"/>
                <a:cs typeface="Times New Roman" pitchFamily="18" charset="0"/>
              </a:rPr>
              <a:t>Lysis of occlusive coronary artery thrombi associated with myocardial infarction.</a:t>
            </a:r>
          </a:p>
          <a:p>
            <a:pPr marL="0" indent="0">
              <a:buNone/>
            </a:pPr>
            <a:r>
              <a:rPr lang="en-US" sz="3200" dirty="0">
                <a:solidFill>
                  <a:srgbClr val="7030A0"/>
                </a:solidFill>
                <a:latin typeface="Times New Roman" pitchFamily="18" charset="0"/>
                <a:cs typeface="Times New Roman" pitchFamily="18" charset="0"/>
              </a:rPr>
              <a:t>Deep venous thrombosis.</a:t>
            </a:r>
          </a:p>
          <a:p>
            <a:pPr marL="0" indent="0">
              <a:buNone/>
            </a:pPr>
            <a:r>
              <a:rPr lang="en-US" sz="3200" dirty="0">
                <a:solidFill>
                  <a:srgbClr val="7030A0"/>
                </a:solidFill>
                <a:latin typeface="Times New Roman" pitchFamily="18" charset="0"/>
                <a:cs typeface="Times New Roman" pitchFamily="18" charset="0"/>
              </a:rPr>
              <a:t>Ischemic cerebrovascular disease</a:t>
            </a:r>
          </a:p>
        </p:txBody>
      </p:sp>
    </p:spTree>
    <p:extLst>
      <p:ext uri="{BB962C8B-B14F-4D97-AF65-F5344CB8AC3E}">
        <p14:creationId xmlns:p14="http://schemas.microsoft.com/office/powerpoint/2010/main" val="35404286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BEAF97-D3BE-4D31-992A-1AA8EC33DAB3}"/>
              </a:ext>
            </a:extLst>
          </p:cNvPr>
          <p:cNvSpPr>
            <a:spLocks noGrp="1"/>
          </p:cNvSpPr>
          <p:nvPr>
            <p:ph idx="1"/>
          </p:nvPr>
        </p:nvSpPr>
        <p:spPr>
          <a:xfrm>
            <a:off x="0" y="0"/>
            <a:ext cx="12058649" cy="6858000"/>
          </a:xfrm>
        </p:spPr>
        <p:txBody>
          <a:bodyPr/>
          <a:lstStyle/>
          <a:p>
            <a:pPr marL="0" indent="0">
              <a:buNone/>
            </a:pPr>
            <a:r>
              <a:rPr lang="en-US" b="1" dirty="0" smtClean="0"/>
              <a:t>				</a:t>
            </a:r>
            <a:r>
              <a:rPr lang="en-US" sz="4400" b="1" dirty="0" smtClean="0">
                <a:solidFill>
                  <a:srgbClr val="FF0000"/>
                </a:solidFill>
                <a:latin typeface="Times New Roman" pitchFamily="18" charset="0"/>
                <a:cs typeface="Times New Roman" pitchFamily="18" charset="0"/>
              </a:rPr>
              <a:t>Adverse </a:t>
            </a:r>
            <a:r>
              <a:rPr lang="en-US" sz="4400" b="1" dirty="0">
                <a:solidFill>
                  <a:srgbClr val="FF0000"/>
                </a:solidFill>
                <a:latin typeface="Times New Roman" pitchFamily="18" charset="0"/>
                <a:cs typeface="Times New Roman" pitchFamily="18" charset="0"/>
              </a:rPr>
              <a:t>reaction</a:t>
            </a:r>
          </a:p>
          <a:p>
            <a:endParaRPr lang="en-US" dirty="0" smtClean="0"/>
          </a:p>
          <a:p>
            <a:pPr>
              <a:buFont typeface="Wingdings" pitchFamily="2" charset="2"/>
              <a:buChar char="v"/>
            </a:pPr>
            <a:r>
              <a:rPr lang="en-US" sz="3200" dirty="0" smtClean="0">
                <a:solidFill>
                  <a:srgbClr val="7030A0"/>
                </a:solidFill>
                <a:latin typeface="Times New Roman" pitchFamily="18" charset="0"/>
                <a:cs typeface="Times New Roman" pitchFamily="18" charset="0"/>
              </a:rPr>
              <a:t>Nausea </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Fever</a:t>
            </a:r>
          </a:p>
          <a:p>
            <a:pPr>
              <a:buFont typeface="Wingdings" pitchFamily="2" charset="2"/>
              <a:buChar char="v"/>
            </a:pPr>
            <a:r>
              <a:rPr lang="en-US" sz="3200" dirty="0">
                <a:solidFill>
                  <a:srgbClr val="7030A0"/>
                </a:solidFill>
                <a:latin typeface="Times New Roman" pitchFamily="18" charset="0"/>
                <a:cs typeface="Times New Roman" pitchFamily="18" charset="0"/>
              </a:rPr>
              <a:t>Rash, pruritic </a:t>
            </a:r>
          </a:p>
          <a:p>
            <a:pPr>
              <a:buFont typeface="Wingdings" pitchFamily="2" charset="2"/>
              <a:buChar char="v"/>
            </a:pPr>
            <a:r>
              <a:rPr lang="en-US" sz="3200" dirty="0">
                <a:solidFill>
                  <a:srgbClr val="7030A0"/>
                </a:solidFill>
                <a:latin typeface="Times New Roman" pitchFamily="18" charset="0"/>
                <a:cs typeface="Times New Roman" pitchFamily="18" charset="0"/>
              </a:rPr>
              <a:t>Mild hypertension</a:t>
            </a:r>
          </a:p>
          <a:p>
            <a:pPr>
              <a:buFont typeface="Wingdings" pitchFamily="2" charset="2"/>
              <a:buChar char="v"/>
            </a:pPr>
            <a:r>
              <a:rPr lang="en-US" sz="3200" dirty="0">
                <a:solidFill>
                  <a:srgbClr val="7030A0"/>
                </a:solidFill>
                <a:latin typeface="Times New Roman" pitchFamily="18" charset="0"/>
                <a:cs typeface="Times New Roman" pitchFamily="18" charset="0"/>
              </a:rPr>
              <a:t>Localized bleeding</a:t>
            </a:r>
          </a:p>
        </p:txBody>
      </p:sp>
    </p:spTree>
    <p:extLst>
      <p:ext uri="{BB962C8B-B14F-4D97-AF65-F5344CB8AC3E}">
        <p14:creationId xmlns:p14="http://schemas.microsoft.com/office/powerpoint/2010/main" val="19482777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2B9531-79B8-43CB-BD32-BC0B69509905}"/>
              </a:ext>
            </a:extLst>
          </p:cNvPr>
          <p:cNvSpPr>
            <a:spLocks noGrp="1"/>
          </p:cNvSpPr>
          <p:nvPr>
            <p:ph idx="1"/>
          </p:nvPr>
        </p:nvSpPr>
        <p:spPr>
          <a:xfrm>
            <a:off x="128588" y="175846"/>
            <a:ext cx="11930062" cy="6567854"/>
          </a:xfrm>
        </p:spPr>
        <p:txBody>
          <a:bodyPr>
            <a:normAutofit/>
          </a:bodyPr>
          <a:lstStyle/>
          <a:p>
            <a:pPr marL="0" indent="0">
              <a:buNone/>
            </a:pPr>
            <a:r>
              <a:rPr lang="en-US" sz="3600" b="1" dirty="0" smtClean="0">
                <a:solidFill>
                  <a:srgbClr val="FF0000"/>
                </a:solidFill>
                <a:latin typeface="Times New Roman" pitchFamily="18" charset="0"/>
                <a:cs typeface="Times New Roman" pitchFamily="18" charset="0"/>
              </a:rPr>
              <a:t>Precautions during Administration </a:t>
            </a:r>
            <a:r>
              <a:rPr lang="en-US" sz="3600" b="1" dirty="0">
                <a:solidFill>
                  <a:srgbClr val="FF0000"/>
                </a:solidFill>
                <a:latin typeface="Times New Roman" pitchFamily="18" charset="0"/>
                <a:cs typeface="Times New Roman" pitchFamily="18" charset="0"/>
              </a:rPr>
              <a:t>of thrombolytic agents</a:t>
            </a:r>
          </a:p>
          <a:p>
            <a:endParaRPr lang="en-US" sz="3200" dirty="0" smtClean="0"/>
          </a:p>
          <a:p>
            <a:pPr>
              <a:buFont typeface="Wingdings" pitchFamily="2" charset="2"/>
              <a:buChar char="q"/>
            </a:pPr>
            <a:r>
              <a:rPr lang="en-US" sz="3200" dirty="0" smtClean="0"/>
              <a:t> </a:t>
            </a:r>
            <a:r>
              <a:rPr lang="en-US" sz="3200" dirty="0">
                <a:solidFill>
                  <a:srgbClr val="7030A0"/>
                </a:solidFill>
                <a:latin typeface="Times New Roman" pitchFamily="18" charset="0"/>
                <a:cs typeface="Times New Roman" pitchFamily="18" charset="0"/>
              </a:rPr>
              <a:t>Use of thrombolytic agents must take place within 4 to 6 hr. of onset of symptoms</a:t>
            </a:r>
          </a:p>
          <a:p>
            <a:pPr>
              <a:buFont typeface="Wingdings" pitchFamily="2" charset="2"/>
              <a:buChar char="q"/>
            </a:pPr>
            <a:r>
              <a:rPr lang="en-US" sz="3200" dirty="0">
                <a:solidFill>
                  <a:srgbClr val="7030A0"/>
                </a:solidFill>
                <a:latin typeface="Times New Roman" pitchFamily="18" charset="0"/>
                <a:cs typeface="Times New Roman" pitchFamily="18" charset="0"/>
              </a:rPr>
              <a:t>  monitor in a setting that provides for close supervision and continuous monitoring during and after administration of the medication. </a:t>
            </a:r>
          </a:p>
          <a:p>
            <a:pPr>
              <a:buFont typeface="Wingdings" pitchFamily="2" charset="2"/>
              <a:buChar char="q"/>
            </a:pPr>
            <a:r>
              <a:rPr lang="en-US" sz="3200" dirty="0">
                <a:solidFill>
                  <a:srgbClr val="7030A0"/>
                </a:solidFill>
                <a:latin typeface="Times New Roman" pitchFamily="18" charset="0"/>
                <a:cs typeface="Times New Roman" pitchFamily="18" charset="0"/>
              </a:rPr>
              <a:t> Obtain baseline platelet counts, hemoglobin (Hgb), hematocrit (Hct), a PTT, PT, INR, and fibrinogen levels, and monitor periodically. </a:t>
            </a:r>
          </a:p>
          <a:p>
            <a:pPr>
              <a:buFont typeface="Wingdings" pitchFamily="2" charset="2"/>
              <a:buChar char="q"/>
            </a:pPr>
            <a:r>
              <a:rPr lang="en-US" sz="3200" dirty="0">
                <a:solidFill>
                  <a:srgbClr val="7030A0"/>
                </a:solidFill>
                <a:latin typeface="Times New Roman" pitchFamily="18" charset="0"/>
                <a:cs typeface="Times New Roman" pitchFamily="18" charset="0"/>
              </a:rPr>
              <a:t> Obtain baseline vital signs (heart rate, blood pressure) and monitor frequently per protocol. </a:t>
            </a:r>
          </a:p>
          <a:p>
            <a:pPr>
              <a:buFont typeface="Wingdings" pitchFamily="2" charset="2"/>
              <a:buChar char="q"/>
            </a:pPr>
            <a:r>
              <a:rPr lang="en-US" sz="3200" dirty="0">
                <a:solidFill>
                  <a:srgbClr val="7030A0"/>
                </a:solidFill>
                <a:latin typeface="Times New Roman" pitchFamily="18" charset="0"/>
                <a:cs typeface="Times New Roman" pitchFamily="18" charset="0"/>
              </a:rPr>
              <a:t> </a:t>
            </a:r>
            <a:endParaRPr lang="en-US" sz="3200" dirty="0">
              <a:solidFill>
                <a:srgbClr val="7030A0"/>
              </a:solidFill>
            </a:endParaRPr>
          </a:p>
        </p:txBody>
      </p:sp>
    </p:spTree>
    <p:extLst>
      <p:ext uri="{BB962C8B-B14F-4D97-AF65-F5344CB8AC3E}">
        <p14:creationId xmlns:p14="http://schemas.microsoft.com/office/powerpoint/2010/main" val="21667595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738"/>
            <a:ext cx="12301537" cy="1028701"/>
          </a:xfrm>
        </p:spPr>
        <p:txBody>
          <a:bodyPr>
            <a:normAutofit fontScale="90000"/>
          </a:bodyPr>
          <a:lstStyle/>
          <a:p>
            <a:pPr marL="0" indent="0"/>
            <a:r>
              <a:rPr lang="en-US" sz="3600" b="1" dirty="0" smtClean="0">
                <a:solidFill>
                  <a:srgbClr val="FF0000"/>
                </a:solidFill>
                <a:latin typeface="Times New Roman" pitchFamily="18" charset="0"/>
                <a:cs typeface="Times New Roman" pitchFamily="18" charset="0"/>
              </a:rPr>
              <a:t/>
            </a:r>
            <a:br>
              <a:rPr lang="en-US" sz="3600" b="1" dirty="0" smtClean="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smtClean="0">
                <a:solidFill>
                  <a:srgbClr val="FF0000"/>
                </a:solidFill>
                <a:latin typeface="Times New Roman" pitchFamily="18" charset="0"/>
                <a:cs typeface="Times New Roman" pitchFamily="18" charset="0"/>
              </a:rPr>
              <a:t>Precautions </a:t>
            </a:r>
            <a:r>
              <a:rPr lang="en-US" sz="3600" b="1" dirty="0">
                <a:solidFill>
                  <a:srgbClr val="FF0000"/>
                </a:solidFill>
                <a:latin typeface="Times New Roman" pitchFamily="18" charset="0"/>
                <a:cs typeface="Times New Roman" pitchFamily="18" charset="0"/>
              </a:rPr>
              <a:t>during Administration of thrombolytic </a:t>
            </a:r>
            <a:r>
              <a:rPr lang="en-US" sz="3600" b="1" dirty="0" smtClean="0">
                <a:solidFill>
                  <a:srgbClr val="FF0000"/>
                </a:solidFill>
                <a:latin typeface="Times New Roman" pitchFamily="18" charset="0"/>
                <a:cs typeface="Times New Roman" pitchFamily="18" charset="0"/>
              </a:rPr>
              <a:t>agents </a:t>
            </a:r>
            <a:r>
              <a:rPr lang="en-US" sz="3600" b="1" dirty="0" err="1" smtClean="0">
                <a:solidFill>
                  <a:srgbClr val="FF0000"/>
                </a:solidFill>
                <a:latin typeface="Times New Roman" pitchFamily="18" charset="0"/>
                <a:cs typeface="Times New Roman" pitchFamily="18" charset="0"/>
              </a:rPr>
              <a:t>cont</a:t>
            </a:r>
            <a:r>
              <a:rPr lang="en-US" sz="3600" b="1" dirty="0" smtClean="0">
                <a:solidFill>
                  <a:srgbClr val="FF0000"/>
                </a:solidFill>
                <a:latin typeface="Times New Roman" pitchFamily="18" charset="0"/>
                <a:cs typeface="Times New Roman" pitchFamily="18" charset="0"/>
              </a:rPr>
              <a:t>….</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4000" dirty="0"/>
              <a:t/>
            </a:r>
            <a:br>
              <a:rPr lang="en-US" sz="4000" dirty="0"/>
            </a:br>
            <a:endParaRPr lang="en-US" dirty="0"/>
          </a:p>
        </p:txBody>
      </p:sp>
      <p:sp>
        <p:nvSpPr>
          <p:cNvPr id="3" name="Content Placeholder 2"/>
          <p:cNvSpPr>
            <a:spLocks noGrp="1"/>
          </p:cNvSpPr>
          <p:nvPr>
            <p:ph idx="1"/>
          </p:nvPr>
        </p:nvSpPr>
        <p:spPr>
          <a:xfrm>
            <a:off x="128588" y="1200150"/>
            <a:ext cx="11958636" cy="5543549"/>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Special care includes continuous monitoring of hemodynamic status to assess for therapeutic and adverse effects of thrombolytic (relief of chest pain, signs of bleeding). Follow facility protocol. </a:t>
            </a:r>
          </a:p>
          <a:p>
            <a:pPr>
              <a:buFont typeface="Wingdings" pitchFamily="2" charset="2"/>
              <a:buChar char="v"/>
            </a:pPr>
            <a:r>
              <a:rPr lang="en-US" sz="3200" dirty="0">
                <a:solidFill>
                  <a:srgbClr val="7030A0"/>
                </a:solidFill>
                <a:latin typeface="Times New Roman" pitchFamily="18" charset="0"/>
                <a:cs typeface="Times New Roman" pitchFamily="18" charset="0"/>
              </a:rPr>
              <a:t> Provide for client safety per facility protocol. </a:t>
            </a:r>
          </a:p>
          <a:p>
            <a:pPr>
              <a:buFont typeface="Wingdings" pitchFamily="2" charset="2"/>
              <a:buChar char="v"/>
            </a:pPr>
            <a:r>
              <a:rPr lang="en-US" sz="3200" dirty="0">
                <a:solidFill>
                  <a:srgbClr val="7030A0"/>
                </a:solidFill>
                <a:latin typeface="Times New Roman" pitchFamily="18" charset="0"/>
                <a:cs typeface="Times New Roman" pitchFamily="18" charset="0"/>
              </a:rPr>
              <a:t> Ensure adequate IV access for administration of emergency medications and availability of emergency equipment. </a:t>
            </a:r>
          </a:p>
          <a:p>
            <a:pPr lvl="0">
              <a:buFont typeface="Wingdings" pitchFamily="2" charset="2"/>
              <a:buChar char="v"/>
            </a:pPr>
            <a:r>
              <a:rPr lang="en-US" sz="3200" dirty="0">
                <a:solidFill>
                  <a:srgbClr val="7030A0"/>
                </a:solidFill>
                <a:latin typeface="Times New Roman" pitchFamily="18" charset="0"/>
                <a:cs typeface="Times New Roman" pitchFamily="18" charset="0"/>
              </a:rPr>
              <a:t> Do not mix any medications in IV with thrombolytic agents. </a:t>
            </a:r>
          </a:p>
          <a:p>
            <a:pPr>
              <a:buFont typeface="Wingdings" pitchFamily="2" charset="2"/>
              <a:buChar char="v"/>
            </a:pPr>
            <a:endParaRPr lang="en-US" sz="3200" dirty="0">
              <a:solidFill>
                <a:srgbClr val="7030A0"/>
              </a:solidFill>
            </a:endParaRPr>
          </a:p>
        </p:txBody>
      </p:sp>
    </p:spTree>
    <p:extLst>
      <p:ext uri="{BB962C8B-B14F-4D97-AF65-F5344CB8AC3E}">
        <p14:creationId xmlns:p14="http://schemas.microsoft.com/office/powerpoint/2010/main" val="23143571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3CED8D-E6A8-4257-AB35-EAC3EE8FE316}"/>
              </a:ext>
            </a:extLst>
          </p:cNvPr>
          <p:cNvSpPr>
            <a:spLocks noGrp="1"/>
          </p:cNvSpPr>
          <p:nvPr>
            <p:ph idx="1"/>
          </p:nvPr>
        </p:nvSpPr>
        <p:spPr>
          <a:xfrm>
            <a:off x="128589" y="152400"/>
            <a:ext cx="11958636" cy="6494585"/>
          </a:xfrm>
        </p:spPr>
        <p:txBody>
          <a:bodyPr>
            <a:noAutofit/>
          </a:bodyPr>
          <a:lstStyle/>
          <a:p>
            <a:pPr marL="0" indent="0">
              <a:buNone/>
            </a:pPr>
            <a:r>
              <a:rPr lang="en-US" sz="3200" b="1" dirty="0" smtClean="0">
                <a:solidFill>
                  <a:srgbClr val="FF0000"/>
                </a:solidFill>
                <a:latin typeface="Times New Roman" pitchFamily="18" charset="0"/>
                <a:cs typeface="Times New Roman" pitchFamily="18" charset="0"/>
              </a:rPr>
              <a:t>		Precautions during  </a:t>
            </a:r>
            <a:r>
              <a:rPr lang="en-US" sz="3200" b="1" dirty="0">
                <a:solidFill>
                  <a:srgbClr val="FF0000"/>
                </a:solidFill>
                <a:latin typeface="Times New Roman" pitchFamily="18" charset="0"/>
                <a:cs typeface="Times New Roman" pitchFamily="18" charset="0"/>
              </a:rPr>
              <a:t>administration </a:t>
            </a:r>
            <a:r>
              <a:rPr lang="en-US" sz="3200" b="1" dirty="0" err="1" smtClean="0">
                <a:solidFill>
                  <a:srgbClr val="FF0000"/>
                </a:solidFill>
                <a:latin typeface="Times New Roman" pitchFamily="18" charset="0"/>
                <a:cs typeface="Times New Roman" pitchFamily="18" charset="0"/>
              </a:rPr>
              <a:t>cont</a:t>
            </a:r>
            <a:r>
              <a:rPr lang="en-US" sz="3200" b="1" dirty="0" smtClean="0">
                <a:solidFill>
                  <a:srgbClr val="FF0000"/>
                </a:solidFill>
                <a:latin typeface="Times New Roman" pitchFamily="18" charset="0"/>
                <a:cs typeface="Times New Roman" pitchFamily="18" charset="0"/>
              </a:rPr>
              <a:t>…..</a:t>
            </a:r>
            <a:endParaRPr lang="en-US" sz="3200" b="1" dirty="0">
              <a:solidFill>
                <a:srgbClr val="FF000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Minimize bruising or bleeding by limiting venipunctures and subcutaneous/intramuscular injections. </a:t>
            </a:r>
          </a:p>
          <a:p>
            <a:r>
              <a:rPr lang="en-US" dirty="0">
                <a:solidFill>
                  <a:srgbClr val="7030A0"/>
                </a:solidFill>
                <a:latin typeface="Times New Roman" pitchFamily="18" charset="0"/>
                <a:cs typeface="Times New Roman" pitchFamily="18" charset="0"/>
              </a:rPr>
              <a:t> Discontinue thrombolytic therapy if life-threatening bleeding occurs. Treat blood loss with whole blood, packed red blood cells, and/or fresh frozen plasma. IV aminocaproic acid (Amicar) should be available for administration in the event of excessive fibrinolysis. </a:t>
            </a:r>
          </a:p>
          <a:p>
            <a:r>
              <a:rPr lang="en-US" dirty="0">
                <a:solidFill>
                  <a:srgbClr val="7030A0"/>
                </a:solidFill>
                <a:latin typeface="Times New Roman" pitchFamily="18" charset="0"/>
                <a:cs typeface="Times New Roman" pitchFamily="18" charset="0"/>
              </a:rPr>
              <a:t> Following thrombolytic therapy, administer heparin or aspirin as prescribed to decrease the risk of rethrombosis. </a:t>
            </a:r>
          </a:p>
          <a:p>
            <a:r>
              <a:rPr lang="en-US" dirty="0">
                <a:solidFill>
                  <a:srgbClr val="7030A0"/>
                </a:solidFill>
                <a:latin typeface="Times New Roman" pitchFamily="18" charset="0"/>
                <a:cs typeface="Times New Roman" pitchFamily="18" charset="0"/>
              </a:rPr>
              <a:t> Following thrombolytic therapy, administer beta blockers as prescribed to decrease myocardial oxygen consumption and to reduce the incidence and severity of reperfusion arrhythmias. </a:t>
            </a:r>
          </a:p>
          <a:p>
            <a:r>
              <a:rPr lang="en-US" dirty="0">
                <a:solidFill>
                  <a:srgbClr val="7030A0"/>
                </a:solidFill>
                <a:latin typeface="Times New Roman" pitchFamily="18" charset="0"/>
                <a:cs typeface="Times New Roman" pitchFamily="18" charset="0"/>
              </a:rPr>
              <a:t> Administer H2 antagonists, such as ranitidine (Zantac), or proton pump inhibitors, such as omeprazole (Prilosec), as prescribed to prevent GI bleeding.</a:t>
            </a:r>
          </a:p>
        </p:txBody>
      </p:sp>
    </p:spTree>
    <p:extLst>
      <p:ext uri="{BB962C8B-B14F-4D97-AF65-F5344CB8AC3E}">
        <p14:creationId xmlns:p14="http://schemas.microsoft.com/office/powerpoint/2010/main" val="25944850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3B670-33A4-4A1E-B1D1-81FC96041417}"/>
              </a:ext>
            </a:extLst>
          </p:cNvPr>
          <p:cNvSpPr>
            <a:spLocks noGrp="1"/>
          </p:cNvSpPr>
          <p:nvPr>
            <p:ph type="title"/>
          </p:nvPr>
        </p:nvSpPr>
        <p:spPr>
          <a:xfrm>
            <a:off x="157163" y="1"/>
            <a:ext cx="11214222" cy="642937"/>
          </a:xfrm>
        </p:spPr>
        <p:txBody>
          <a:bodyPr>
            <a:normAutofit fontScale="90000"/>
          </a:bodyPr>
          <a:lstStyle/>
          <a:p>
            <a:r>
              <a:rPr lang="en-US" b="1" dirty="0"/>
              <a:t>    </a:t>
            </a:r>
            <a:r>
              <a:rPr lang="en-US" b="1" dirty="0" smtClean="0"/>
              <a:t> </a:t>
            </a:r>
            <a:r>
              <a:rPr lang="en-US" sz="5400" b="1" dirty="0">
                <a:solidFill>
                  <a:srgbClr val="FF0000"/>
                </a:solidFill>
                <a:latin typeface="Times New Roman" pitchFamily="18" charset="0"/>
                <a:cs typeface="Times New Roman" pitchFamily="18" charset="0"/>
              </a:rPr>
              <a:t>Anti </a:t>
            </a:r>
            <a:r>
              <a:rPr lang="en-US" sz="5400" b="1" dirty="0" smtClean="0">
                <a:solidFill>
                  <a:srgbClr val="FF0000"/>
                </a:solidFill>
                <a:latin typeface="Times New Roman" pitchFamily="18" charset="0"/>
                <a:cs typeface="Times New Roman" pitchFamily="18" charset="0"/>
              </a:rPr>
              <a:t>Platelets </a:t>
            </a:r>
            <a:r>
              <a:rPr lang="en-US" sz="5400" b="1" dirty="0">
                <a:solidFill>
                  <a:srgbClr val="FF0000"/>
                </a:solidFill>
                <a:latin typeface="Times New Roman" pitchFamily="18" charset="0"/>
                <a:cs typeface="Times New Roman" pitchFamily="18" charset="0"/>
              </a:rPr>
              <a:t>D</a:t>
            </a:r>
            <a:r>
              <a:rPr lang="en-US" sz="5400" b="1" dirty="0" smtClean="0">
                <a:solidFill>
                  <a:srgbClr val="FF0000"/>
                </a:solidFill>
                <a:latin typeface="Times New Roman" pitchFamily="18" charset="0"/>
                <a:cs typeface="Times New Roman" pitchFamily="18" charset="0"/>
              </a:rPr>
              <a:t>rugs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53FDE4D-D72B-477F-AF74-B1AFDF8AE90F}"/>
              </a:ext>
            </a:extLst>
          </p:cNvPr>
          <p:cNvSpPr>
            <a:spLocks noGrp="1"/>
          </p:cNvSpPr>
          <p:nvPr>
            <p:ph idx="1"/>
          </p:nvPr>
        </p:nvSpPr>
        <p:spPr>
          <a:xfrm>
            <a:off x="114300" y="542925"/>
            <a:ext cx="11944350" cy="6315075"/>
          </a:xfrm>
        </p:spPr>
        <p:txBody>
          <a:bodyPr>
            <a:noAutofit/>
          </a:bodyPr>
          <a:lstStyle/>
          <a:p>
            <a:r>
              <a:rPr lang="en-US" sz="3200" dirty="0">
                <a:solidFill>
                  <a:srgbClr val="7030A0"/>
                </a:solidFill>
                <a:latin typeface="Times New Roman" pitchFamily="18" charset="0"/>
                <a:cs typeface="Times New Roman" pitchFamily="18" charset="0"/>
              </a:rPr>
              <a:t>These are agents that decrease the formation of platelet plug by decreasing their responsiveness to various stimuli that would cause them to risk and combine together on a vessel wall.</a:t>
            </a:r>
          </a:p>
          <a:p>
            <a:pPr marL="0" indent="0">
              <a:buNone/>
            </a:pPr>
            <a:r>
              <a:rPr lang="en-US" sz="3200" dirty="0">
                <a:solidFill>
                  <a:srgbClr val="7030A0"/>
                </a:solidFill>
                <a:latin typeface="Times New Roman" pitchFamily="18" charset="0"/>
                <a:cs typeface="Times New Roman" pitchFamily="18" charset="0"/>
              </a:rPr>
              <a:t>This include;</a:t>
            </a:r>
          </a:p>
          <a:p>
            <a:r>
              <a:rPr lang="en-US" sz="3200" dirty="0">
                <a:solidFill>
                  <a:srgbClr val="7030A0"/>
                </a:solidFill>
                <a:latin typeface="Times New Roman" pitchFamily="18" charset="0"/>
                <a:cs typeface="Times New Roman" pitchFamily="18" charset="0"/>
              </a:rPr>
              <a:t>Acetyl salicylic acid (aspirin)</a:t>
            </a:r>
          </a:p>
          <a:p>
            <a:r>
              <a:rPr lang="en-US" sz="3200" dirty="0">
                <a:solidFill>
                  <a:srgbClr val="7030A0"/>
                </a:solidFill>
                <a:latin typeface="Times New Roman" pitchFamily="18" charset="0"/>
                <a:cs typeface="Times New Roman" pitchFamily="18" charset="0"/>
              </a:rPr>
              <a:t>Thienopyridine analogues</a:t>
            </a:r>
          </a:p>
          <a:p>
            <a:pPr marL="0" indent="0">
              <a:buNone/>
            </a:pPr>
            <a:r>
              <a:rPr lang="en-US" sz="3200" dirty="0">
                <a:solidFill>
                  <a:srgbClr val="7030A0"/>
                </a:solidFill>
                <a:latin typeface="Times New Roman" pitchFamily="18" charset="0"/>
                <a:cs typeface="Times New Roman" pitchFamily="18" charset="0"/>
              </a:rPr>
              <a:t>         Ticlopidine,</a:t>
            </a:r>
          </a:p>
          <a:p>
            <a:pPr marL="0" indent="0">
              <a:buNone/>
            </a:pPr>
            <a:r>
              <a:rPr lang="en-US" sz="3200" dirty="0">
                <a:solidFill>
                  <a:srgbClr val="7030A0"/>
                </a:solidFill>
                <a:latin typeface="Times New Roman" pitchFamily="18" charset="0"/>
                <a:cs typeface="Times New Roman" pitchFamily="18" charset="0"/>
              </a:rPr>
              <a:t>         Clopidogrel</a:t>
            </a:r>
          </a:p>
          <a:p>
            <a:r>
              <a:rPr lang="en-US" sz="3200" dirty="0">
                <a:solidFill>
                  <a:srgbClr val="7030A0"/>
                </a:solidFill>
                <a:latin typeface="Times New Roman" pitchFamily="18" charset="0"/>
                <a:cs typeface="Times New Roman" pitchFamily="18" charset="0"/>
              </a:rPr>
              <a:t>Glycoprotein receptor antagonist:</a:t>
            </a:r>
          </a:p>
          <a:p>
            <a:pPr marL="0" indent="0">
              <a:buNone/>
            </a:pPr>
            <a:r>
              <a:rPr lang="en-US" sz="3200" dirty="0">
                <a:solidFill>
                  <a:srgbClr val="7030A0"/>
                </a:solidFill>
                <a:latin typeface="Times New Roman" pitchFamily="18" charset="0"/>
                <a:cs typeface="Times New Roman" pitchFamily="18" charset="0"/>
              </a:rPr>
              <a:t>          Abciximab</a:t>
            </a:r>
          </a:p>
          <a:p>
            <a:pPr marL="0" indent="0">
              <a:buNone/>
            </a:pP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Eptifibatide</a:t>
            </a:r>
            <a:r>
              <a:rPr lang="en-US" sz="3200" dirty="0" smtClean="0">
                <a:solidFill>
                  <a:srgbClr val="7030A0"/>
                </a:solidFill>
                <a:latin typeface="Times New Roman" pitchFamily="18" charset="0"/>
                <a:cs typeface="Times New Roman" pitchFamily="18" charset="0"/>
              </a:rPr>
              <a:t> and </a:t>
            </a:r>
            <a:r>
              <a:rPr lang="en-US" sz="3200" dirty="0" err="1" smtClean="0">
                <a:solidFill>
                  <a:srgbClr val="7030A0"/>
                </a:solidFill>
                <a:latin typeface="Times New Roman" pitchFamily="18" charset="0"/>
                <a:cs typeface="Times New Roman" pitchFamily="18" charset="0"/>
              </a:rPr>
              <a:t>Tirofiban</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856004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201612-0168-4082-977B-63A2FA08C9B7}"/>
              </a:ext>
            </a:extLst>
          </p:cNvPr>
          <p:cNvSpPr>
            <a:spLocks noGrp="1"/>
          </p:cNvSpPr>
          <p:nvPr>
            <p:ph idx="1"/>
          </p:nvPr>
        </p:nvSpPr>
        <p:spPr>
          <a:xfrm>
            <a:off x="214313" y="0"/>
            <a:ext cx="11977687" cy="6857999"/>
          </a:xfrm>
        </p:spPr>
        <p:txBody>
          <a:bodyPr/>
          <a:lstStyle/>
          <a:p>
            <a:pPr marL="0" indent="0">
              <a:buNone/>
            </a:pPr>
            <a:endParaRPr lang="en-US" b="1" dirty="0" smtClean="0"/>
          </a:p>
          <a:p>
            <a:pPr marL="0" indent="0">
              <a:buNone/>
            </a:pPr>
            <a:r>
              <a:rPr lang="en-US" sz="4800" b="1" dirty="0" smtClean="0">
                <a:solidFill>
                  <a:srgbClr val="FF0000"/>
                </a:solidFill>
                <a:latin typeface="Times New Roman" pitchFamily="18" charset="0"/>
                <a:cs typeface="Times New Roman" pitchFamily="18" charset="0"/>
              </a:rPr>
              <a:t>Mechanism </a:t>
            </a:r>
            <a:r>
              <a:rPr lang="en-US" sz="4800" b="1" dirty="0">
                <a:solidFill>
                  <a:srgbClr val="FF0000"/>
                </a:solidFill>
                <a:latin typeface="Times New Roman" pitchFamily="18" charset="0"/>
                <a:cs typeface="Times New Roman" pitchFamily="18" charset="0"/>
              </a:rPr>
              <a:t>of action of platelet inhibitors</a:t>
            </a:r>
          </a:p>
          <a:p>
            <a:endParaRPr lang="en-US" dirty="0" smtClean="0"/>
          </a:p>
          <a:p>
            <a:endParaRPr lang="en-US" dirty="0"/>
          </a:p>
          <a:p>
            <a:r>
              <a:rPr lang="en-US" sz="3200" dirty="0">
                <a:solidFill>
                  <a:srgbClr val="7030A0"/>
                </a:solidFill>
                <a:latin typeface="Times New Roman" pitchFamily="18" charset="0"/>
                <a:cs typeface="Times New Roman" pitchFamily="18" charset="0"/>
              </a:rPr>
              <a:t>T</a:t>
            </a:r>
            <a:r>
              <a:rPr lang="en-US" sz="3200" dirty="0" smtClean="0">
                <a:solidFill>
                  <a:srgbClr val="7030A0"/>
                </a:solidFill>
                <a:latin typeface="Times New Roman" pitchFamily="18" charset="0"/>
                <a:cs typeface="Times New Roman" pitchFamily="18" charset="0"/>
              </a:rPr>
              <a:t>hese </a:t>
            </a:r>
            <a:r>
              <a:rPr lang="en-US" sz="3200" dirty="0">
                <a:solidFill>
                  <a:srgbClr val="7030A0"/>
                </a:solidFill>
                <a:latin typeface="Times New Roman" pitchFamily="18" charset="0"/>
                <a:cs typeface="Times New Roman" pitchFamily="18" charset="0"/>
              </a:rPr>
              <a:t>agents  inhibit the aggregation of platelets in the clotting process by </a:t>
            </a:r>
            <a:r>
              <a:rPr lang="en-US" sz="3200" b="1" dirty="0">
                <a:solidFill>
                  <a:srgbClr val="7030A0"/>
                </a:solidFill>
                <a:latin typeface="Times New Roman" pitchFamily="18" charset="0"/>
                <a:cs typeface="Times New Roman" pitchFamily="18" charset="0"/>
              </a:rPr>
              <a:t>blocking receptor sites on the platelets membrane, </a:t>
            </a:r>
            <a:r>
              <a:rPr lang="en-US" sz="3200" dirty="0">
                <a:solidFill>
                  <a:srgbClr val="7030A0"/>
                </a:solidFill>
                <a:latin typeface="Times New Roman" pitchFamily="18" charset="0"/>
                <a:cs typeface="Times New Roman" pitchFamily="18" charset="0"/>
              </a:rPr>
              <a:t>preventing platelet to platelet interaction, there by prolonging the bleeding time.</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5238870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8" y="114301"/>
            <a:ext cx="11110912" cy="1114424"/>
          </a:xfrm>
        </p:spPr>
        <p:txBody>
          <a:bodyPr>
            <a:normAutofit fontScale="90000"/>
          </a:bodyPr>
          <a:lstStyle/>
          <a:p>
            <a:r>
              <a:rPr lang="en-US" b="1" dirty="0">
                <a:solidFill>
                  <a:srgbClr val="FF0000"/>
                </a:solidFill>
                <a:latin typeface="Times New Roman" pitchFamily="18" charset="0"/>
                <a:cs typeface="Times New Roman" pitchFamily="18" charset="0"/>
              </a:rPr>
              <a:t>Acetyl salicylic acid (aspirin)</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28588" y="1300162"/>
            <a:ext cx="11930062" cy="5443537"/>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Universally </a:t>
            </a:r>
            <a:r>
              <a:rPr lang="en-US" sz="3200" dirty="0">
                <a:solidFill>
                  <a:srgbClr val="7030A0"/>
                </a:solidFill>
                <a:latin typeface="Times New Roman" pitchFamily="18" charset="0"/>
                <a:cs typeface="Times New Roman" pitchFamily="18" charset="0"/>
              </a:rPr>
              <a:t>accepted anti platelet drug.</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Mechanism </a:t>
            </a:r>
            <a:r>
              <a:rPr lang="en-US" sz="3200" b="1" dirty="0">
                <a:solidFill>
                  <a:srgbClr val="00B050"/>
                </a:solidFill>
                <a:latin typeface="Times New Roman" pitchFamily="18" charset="0"/>
                <a:cs typeface="Times New Roman" pitchFamily="18" charset="0"/>
              </a:rPr>
              <a:t>of action</a:t>
            </a:r>
          </a:p>
          <a:p>
            <a:r>
              <a:rPr lang="en-US" sz="3200" dirty="0">
                <a:solidFill>
                  <a:srgbClr val="7030A0"/>
                </a:solidFill>
                <a:latin typeface="Times New Roman" pitchFamily="18" charset="0"/>
                <a:cs typeface="Times New Roman" pitchFamily="18" charset="0"/>
              </a:rPr>
              <a:t>Irreversibly causes inhibition of cyclooxygenase </a:t>
            </a:r>
            <a:r>
              <a:rPr lang="en-US" sz="3200" b="1" dirty="0">
                <a:solidFill>
                  <a:srgbClr val="7030A0"/>
                </a:solidFill>
                <a:latin typeface="Times New Roman" pitchFamily="18" charset="0"/>
                <a:cs typeface="Times New Roman" pitchFamily="18" charset="0"/>
              </a:rPr>
              <a:t>(COX) </a:t>
            </a:r>
            <a:r>
              <a:rPr lang="en-US" sz="3200" dirty="0">
                <a:solidFill>
                  <a:srgbClr val="7030A0"/>
                </a:solidFill>
                <a:latin typeface="Times New Roman" pitchFamily="18" charset="0"/>
                <a:cs typeface="Times New Roman" pitchFamily="18" charset="0"/>
              </a:rPr>
              <a:t>that leads to formation of thromboxane A2 and prostacyclin.</a:t>
            </a:r>
          </a:p>
          <a:p>
            <a:r>
              <a:rPr lang="en-US" sz="3200" dirty="0">
                <a:solidFill>
                  <a:srgbClr val="7030A0"/>
                </a:solidFill>
                <a:latin typeface="Times New Roman" pitchFamily="18" charset="0"/>
                <a:cs typeface="Times New Roman" pitchFamily="18" charset="0"/>
              </a:rPr>
              <a:t>TXA2 is the key platelet activator inhibition of platelets action.</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7081398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320AFF-717A-43E7-A7FD-34CBD0E2D120}"/>
              </a:ext>
            </a:extLst>
          </p:cNvPr>
          <p:cNvSpPr>
            <a:spLocks noGrp="1"/>
          </p:cNvSpPr>
          <p:nvPr>
            <p:ph idx="1"/>
          </p:nvPr>
        </p:nvSpPr>
        <p:spPr>
          <a:xfrm>
            <a:off x="114300" y="114300"/>
            <a:ext cx="11944350" cy="6557963"/>
          </a:xfrm>
        </p:spPr>
        <p:txBody>
          <a:bodyPr>
            <a:normAutofit lnSpcReduction="10000"/>
          </a:bodyPr>
          <a:lstStyle/>
          <a:p>
            <a:pPr marL="0" indent="0">
              <a:buNone/>
            </a:pPr>
            <a:r>
              <a:rPr lang="en-US" dirty="0"/>
              <a:t> </a:t>
            </a:r>
            <a:r>
              <a:rPr lang="en-US" sz="4800" b="1" dirty="0">
                <a:solidFill>
                  <a:srgbClr val="FF0000"/>
                </a:solidFill>
                <a:latin typeface="Times New Roman" pitchFamily="18" charset="0"/>
                <a:cs typeface="Times New Roman" pitchFamily="18" charset="0"/>
              </a:rPr>
              <a:t>Therapeutic Uses </a:t>
            </a:r>
          </a:p>
          <a:p>
            <a:pPr>
              <a:buFont typeface="Wingdings" pitchFamily="2" charset="2"/>
              <a:buChar char="v"/>
            </a:pPr>
            <a:r>
              <a:rPr lang="en-US" sz="3200" dirty="0">
                <a:solidFill>
                  <a:srgbClr val="7030A0"/>
                </a:solidFill>
                <a:latin typeface="Times New Roman" pitchFamily="18" charset="0"/>
                <a:cs typeface="Times New Roman" pitchFamily="18" charset="0"/>
              </a:rPr>
              <a:t>Primary prevention of acute myocardial infarction </a:t>
            </a:r>
          </a:p>
          <a:p>
            <a:pPr>
              <a:buFont typeface="Wingdings" pitchFamily="2" charset="2"/>
              <a:buChar char="v"/>
            </a:pPr>
            <a:r>
              <a:rPr lang="en-US" sz="3200" dirty="0">
                <a:solidFill>
                  <a:srgbClr val="7030A0"/>
                </a:solidFill>
                <a:latin typeface="Times New Roman" pitchFamily="18" charset="0"/>
                <a:cs typeface="Times New Roman" pitchFamily="18" charset="0"/>
              </a:rPr>
              <a:t> Prevention of reinfarction in clients following an acute myocardial infarction </a:t>
            </a:r>
          </a:p>
          <a:p>
            <a:pPr>
              <a:buFont typeface="Wingdings" pitchFamily="2" charset="2"/>
              <a:buChar char="v"/>
            </a:pPr>
            <a:r>
              <a:rPr lang="en-US" sz="3200" dirty="0">
                <a:solidFill>
                  <a:srgbClr val="7030A0"/>
                </a:solidFill>
                <a:latin typeface="Times New Roman" pitchFamily="18" charset="0"/>
                <a:cs typeface="Times New Roman" pitchFamily="18" charset="0"/>
              </a:rPr>
              <a:t> Prevention of stroke </a:t>
            </a:r>
          </a:p>
          <a:p>
            <a:pPr>
              <a:buFont typeface="Wingdings" pitchFamily="2" charset="2"/>
              <a:buChar char="v"/>
            </a:pPr>
            <a:r>
              <a:rPr lang="en-US" sz="3200" dirty="0">
                <a:solidFill>
                  <a:srgbClr val="7030A0"/>
                </a:solidFill>
                <a:latin typeface="Times New Roman" pitchFamily="18" charset="0"/>
                <a:cs typeface="Times New Roman" pitchFamily="18" charset="0"/>
              </a:rPr>
              <a:t> Acute coronary syndromes (abciximab, tirofiban, eptifibatide) </a:t>
            </a:r>
          </a:p>
          <a:p>
            <a:pPr>
              <a:buFont typeface="Wingdings" pitchFamily="2" charset="2"/>
              <a:buChar char="v"/>
            </a:pPr>
            <a:r>
              <a:rPr lang="en-US" sz="3200" dirty="0">
                <a:solidFill>
                  <a:srgbClr val="7030A0"/>
                </a:solidFill>
                <a:latin typeface="Times New Roman" pitchFamily="18" charset="0"/>
                <a:cs typeface="Times New Roman" pitchFamily="18" charset="0"/>
              </a:rPr>
              <a:t>Intermittent claudication (cilostazol, pentoxifylline, dipyridamole)</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Route </a:t>
            </a:r>
            <a:r>
              <a:rPr lang="en-US" sz="3200" b="1" dirty="0">
                <a:solidFill>
                  <a:srgbClr val="00B050"/>
                </a:solidFill>
                <a:latin typeface="Times New Roman" pitchFamily="18" charset="0"/>
                <a:cs typeface="Times New Roman" pitchFamily="18" charset="0"/>
              </a:rPr>
              <a:t>of administration </a:t>
            </a:r>
          </a:p>
          <a:p>
            <a:pPr>
              <a:buFont typeface="Wingdings" pitchFamily="2" charset="2"/>
              <a:buChar char="ü"/>
            </a:pPr>
            <a:r>
              <a:rPr lang="en-US" sz="3200" dirty="0">
                <a:solidFill>
                  <a:srgbClr val="7030A0"/>
                </a:solidFill>
                <a:latin typeface="Times New Roman" pitchFamily="18" charset="0"/>
                <a:cs typeface="Times New Roman" pitchFamily="18" charset="0"/>
              </a:rPr>
              <a:t>Aspirin: Oral </a:t>
            </a:r>
          </a:p>
          <a:p>
            <a:pPr>
              <a:buFont typeface="Wingdings" pitchFamily="2" charset="2"/>
              <a:buChar char="ü"/>
            </a:pPr>
            <a:r>
              <a:rPr lang="en-US" sz="3200" dirty="0">
                <a:solidFill>
                  <a:srgbClr val="7030A0"/>
                </a:solidFill>
                <a:latin typeface="Times New Roman" pitchFamily="18" charset="0"/>
                <a:cs typeface="Times New Roman" pitchFamily="18" charset="0"/>
              </a:rPr>
              <a:t> Abciximab: IV </a:t>
            </a:r>
          </a:p>
          <a:p>
            <a:pPr>
              <a:buFont typeface="Wingdings" pitchFamily="2" charset="2"/>
              <a:buChar char="ü"/>
            </a:pPr>
            <a:r>
              <a:rPr lang="en-US" sz="3200" dirty="0">
                <a:solidFill>
                  <a:srgbClr val="7030A0"/>
                </a:solidFill>
                <a:latin typeface="Times New Roman" pitchFamily="18" charset="0"/>
                <a:cs typeface="Times New Roman" pitchFamily="18" charset="0"/>
              </a:rPr>
              <a:t> Clopidogrel: Oral </a:t>
            </a:r>
          </a:p>
          <a:p>
            <a:pPr>
              <a:buFont typeface="Wingdings" pitchFamily="2" charset="2"/>
              <a:buChar char="ü"/>
            </a:pPr>
            <a:r>
              <a:rPr lang="en-US" sz="3200" dirty="0">
                <a:solidFill>
                  <a:srgbClr val="7030A0"/>
                </a:solidFill>
                <a:latin typeface="Times New Roman" pitchFamily="18" charset="0"/>
                <a:cs typeface="Times New Roman" pitchFamily="18" charset="0"/>
              </a:rPr>
              <a:t> Pentoxifylline: Oral</a:t>
            </a:r>
          </a:p>
        </p:txBody>
      </p:sp>
    </p:spTree>
    <p:extLst>
      <p:ext uri="{BB962C8B-B14F-4D97-AF65-F5344CB8AC3E}">
        <p14:creationId xmlns:p14="http://schemas.microsoft.com/office/powerpoint/2010/main" val="7981128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32FD793-5208-4CB4-8160-07CADDDF1085}"/>
              </a:ext>
            </a:extLst>
          </p:cNvPr>
          <p:cNvSpPr>
            <a:spLocks noGrp="1"/>
          </p:cNvSpPr>
          <p:nvPr>
            <p:ph idx="1"/>
          </p:nvPr>
        </p:nvSpPr>
        <p:spPr>
          <a:xfrm>
            <a:off x="114300" y="142876"/>
            <a:ext cx="12077700" cy="6600824"/>
          </a:xfrm>
        </p:spPr>
        <p:txBody>
          <a:bodyPr>
            <a:normAutofit lnSpcReduction="10000"/>
          </a:bodyPr>
          <a:lstStyle/>
          <a:p>
            <a:pPr marL="0" indent="0">
              <a:buNone/>
            </a:pPr>
            <a:r>
              <a:rPr lang="en-US" sz="4000" b="1" dirty="0" smtClean="0">
                <a:solidFill>
                  <a:srgbClr val="FF0000"/>
                </a:solidFill>
                <a:latin typeface="Times New Roman" pitchFamily="18" charset="0"/>
                <a:cs typeface="Times New Roman" pitchFamily="18" charset="0"/>
              </a:rPr>
              <a:t>			Side/Adverse </a:t>
            </a:r>
            <a:r>
              <a:rPr lang="en-US" sz="4000" b="1" dirty="0">
                <a:solidFill>
                  <a:srgbClr val="FF0000"/>
                </a:solidFill>
                <a:latin typeface="Times New Roman" pitchFamily="18" charset="0"/>
                <a:cs typeface="Times New Roman" pitchFamily="18" charset="0"/>
              </a:rPr>
              <a:t>Effects </a:t>
            </a:r>
          </a:p>
          <a:p>
            <a:pPr>
              <a:buFont typeface="Wingdings" pitchFamily="2" charset="2"/>
              <a:buChar char="v"/>
            </a:pPr>
            <a:r>
              <a:rPr lang="en-US" sz="3200" dirty="0">
                <a:solidFill>
                  <a:srgbClr val="7030A0"/>
                </a:solidFill>
                <a:latin typeface="Times New Roman" pitchFamily="18" charset="0"/>
                <a:cs typeface="Times New Roman" pitchFamily="18" charset="0"/>
              </a:rPr>
              <a:t>Aspirin GI effects (nausea, vomiting, dyspepsia)  Advise clients to use enteric-coated tablets and to take aspirin with food.  Concurrent use of a proton pump inhibitor, such as omeprazole (Prilosec), may be appropriate. </a:t>
            </a:r>
          </a:p>
          <a:p>
            <a:pPr>
              <a:buFont typeface="Wingdings" pitchFamily="2" charset="2"/>
              <a:buChar char="v"/>
            </a:pPr>
            <a:r>
              <a:rPr lang="en-US" sz="3200" dirty="0">
                <a:solidFill>
                  <a:srgbClr val="7030A0"/>
                </a:solidFill>
                <a:latin typeface="Times New Roman" pitchFamily="18" charset="0"/>
                <a:cs typeface="Times New Roman" pitchFamily="18" charset="0"/>
              </a:rPr>
              <a:t>Hemorrhagic stroke  </a:t>
            </a:r>
          </a:p>
          <a:p>
            <a:pPr>
              <a:buFont typeface="Wingdings" pitchFamily="2" charset="2"/>
              <a:buChar char="v"/>
            </a:pPr>
            <a:r>
              <a:rPr lang="en-US" sz="3200" dirty="0">
                <a:solidFill>
                  <a:srgbClr val="7030A0"/>
                </a:solidFill>
                <a:latin typeface="Times New Roman" pitchFamily="18" charset="0"/>
                <a:cs typeface="Times New Roman" pitchFamily="18" charset="0"/>
              </a:rPr>
              <a:t>Prolonged bleeding time, gastric bleed, thrombocytopenia </a:t>
            </a:r>
          </a:p>
          <a:p>
            <a:pPr>
              <a:buFont typeface="Wingdings" pitchFamily="2" charset="2"/>
              <a:buChar char="v"/>
            </a:pPr>
            <a:r>
              <a:rPr lang="en-US" sz="3200" dirty="0">
                <a:solidFill>
                  <a:srgbClr val="7030A0"/>
                </a:solidFill>
                <a:latin typeface="Times New Roman" pitchFamily="18" charset="0"/>
                <a:cs typeface="Times New Roman" pitchFamily="18" charset="0"/>
              </a:rPr>
              <a:t>Tinnitus, hearing loss</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Precautions during Administration </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Advise clients that prevention of strokes, myocardial infarctions, and reinfarction can be accomplished with low-dose aspirin (81 mg). </a:t>
            </a:r>
          </a:p>
          <a:p>
            <a:pPr>
              <a:buFont typeface="Wingdings" pitchFamily="2" charset="2"/>
              <a:buChar char="v"/>
            </a:pPr>
            <a:r>
              <a:rPr lang="en-US" sz="3200" dirty="0">
                <a:solidFill>
                  <a:srgbClr val="7030A0"/>
                </a:solidFill>
                <a:latin typeface="Times New Roman" pitchFamily="18" charset="0"/>
                <a:cs typeface="Times New Roman" pitchFamily="18" charset="0"/>
              </a:rPr>
              <a:t> Aspirin 325 mg should be taken during initial acute episode of myocardial infarction </a:t>
            </a:r>
          </a:p>
          <a:p>
            <a:pPr marL="0" indent="0">
              <a:buNone/>
            </a:pPr>
            <a:endParaRPr lang="en-US" dirty="0"/>
          </a:p>
        </p:txBody>
      </p:sp>
    </p:spTree>
    <p:extLst>
      <p:ext uri="{BB962C8B-B14F-4D97-AF65-F5344CB8AC3E}">
        <p14:creationId xmlns:p14="http://schemas.microsoft.com/office/powerpoint/2010/main" val="3462931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89419F-4D33-48FD-B7B7-B5BE8DC5A905}"/>
              </a:ext>
            </a:extLst>
          </p:cNvPr>
          <p:cNvSpPr>
            <a:spLocks noGrp="1"/>
          </p:cNvSpPr>
          <p:nvPr>
            <p:ph type="title"/>
          </p:nvPr>
        </p:nvSpPr>
        <p:spPr>
          <a:xfrm>
            <a:off x="157163" y="1"/>
            <a:ext cx="12034837" cy="1000124"/>
          </a:xfrm>
        </p:spPr>
        <p:txBody>
          <a:bodyPr/>
          <a:lstStyle/>
          <a:p>
            <a:r>
              <a:rPr lang="en-US" b="1" dirty="0">
                <a:solidFill>
                  <a:srgbClr val="FF0000"/>
                </a:solidFill>
                <a:latin typeface="Times New Roman" pitchFamily="18" charset="0"/>
                <a:cs typeface="Times New Roman" pitchFamily="18" charset="0"/>
              </a:rPr>
              <a:t>Principles of Drug Administration Conti…..</a:t>
            </a:r>
            <a:endParaRPr lang="en-US" dirty="0"/>
          </a:p>
        </p:txBody>
      </p:sp>
      <p:sp>
        <p:nvSpPr>
          <p:cNvPr id="3" name="Content Placeholder 2">
            <a:extLst>
              <a:ext uri="{FF2B5EF4-FFF2-40B4-BE49-F238E27FC236}">
                <a16:creationId xmlns="" xmlns:a16="http://schemas.microsoft.com/office/drawing/2014/main" id="{5EC2C73F-97F3-48BE-AFE9-4969C8949F81}"/>
              </a:ext>
            </a:extLst>
          </p:cNvPr>
          <p:cNvSpPr>
            <a:spLocks noGrp="1"/>
          </p:cNvSpPr>
          <p:nvPr>
            <p:ph idx="1"/>
          </p:nvPr>
        </p:nvSpPr>
        <p:spPr>
          <a:xfrm>
            <a:off x="1" y="1028700"/>
            <a:ext cx="12058650" cy="5829300"/>
          </a:xfrm>
        </p:spPr>
        <p:txBody>
          <a:bodyPr>
            <a:normAutofit lnSpcReduction="10000"/>
          </a:bodyPr>
          <a:lstStyle/>
          <a:p>
            <a:pPr marL="0" indent="0">
              <a:buNone/>
            </a:pPr>
            <a:r>
              <a:rPr lang="en-US" sz="5700" b="1" dirty="0" smtClean="0"/>
              <a:t>			</a:t>
            </a:r>
            <a:r>
              <a:rPr lang="en-US" sz="7000" b="1" dirty="0" smtClean="0">
                <a:solidFill>
                  <a:srgbClr val="7030A0"/>
                </a:solidFill>
                <a:latin typeface="Times New Roman" pitchFamily="18" charset="0"/>
                <a:cs typeface="Times New Roman" pitchFamily="18" charset="0"/>
              </a:rPr>
              <a:t>Right </a:t>
            </a:r>
            <a:r>
              <a:rPr lang="en-US" sz="7000" b="1" dirty="0">
                <a:solidFill>
                  <a:srgbClr val="7030A0"/>
                </a:solidFill>
                <a:latin typeface="Times New Roman" pitchFamily="18" charset="0"/>
                <a:cs typeface="Times New Roman" pitchFamily="18" charset="0"/>
              </a:rPr>
              <a:t>drug</a:t>
            </a:r>
          </a:p>
          <a:p>
            <a:r>
              <a:rPr lang="en-US" sz="3200" dirty="0">
                <a:solidFill>
                  <a:srgbClr val="7030A0"/>
                </a:solidFill>
                <a:latin typeface="Times New Roman" pitchFamily="18" charset="0"/>
                <a:cs typeface="Times New Roman" pitchFamily="18" charset="0"/>
              </a:rPr>
              <a:t>You must check and double check the package label </a:t>
            </a:r>
            <a:r>
              <a:rPr lang="en-US" sz="3200" dirty="0" smtClean="0">
                <a:solidFill>
                  <a:srgbClr val="7030A0"/>
                </a:solidFill>
                <a:latin typeface="Times New Roman" pitchFamily="18" charset="0"/>
                <a:cs typeface="Times New Roman" pitchFamily="18" charset="0"/>
              </a:rPr>
              <a:t>of the drug.</a:t>
            </a:r>
            <a:endParaRPr lang="en-US" sz="3200"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The right drug label should be read at list three times;</a:t>
            </a:r>
          </a:p>
          <a:p>
            <a:pPr marL="0" indent="0">
              <a:buNone/>
            </a:pPr>
            <a:r>
              <a:rPr lang="en-US" sz="3200" dirty="0" smtClean="0">
                <a:solidFill>
                  <a:srgbClr val="7030A0"/>
                </a:solidFill>
                <a:latin typeface="Times New Roman" pitchFamily="18" charset="0"/>
                <a:cs typeface="Times New Roman" pitchFamily="18" charset="0"/>
              </a:rPr>
              <a:t>--</a:t>
            </a:r>
            <a:r>
              <a:rPr lang="en-US" sz="3200" dirty="0">
                <a:solidFill>
                  <a:srgbClr val="7030A0"/>
                </a:solidFill>
                <a:latin typeface="Times New Roman" pitchFamily="18" charset="0"/>
                <a:cs typeface="Times New Roman" pitchFamily="18" charset="0"/>
              </a:rPr>
              <a:t>Before preparing or measuring the actual prescribed does.</a:t>
            </a:r>
          </a:p>
          <a:p>
            <a:pPr marL="0" indent="0">
              <a:buNone/>
            </a:pPr>
            <a:r>
              <a:rPr lang="en-US" sz="3200" dirty="0">
                <a:solidFill>
                  <a:srgbClr val="7030A0"/>
                </a:solidFill>
                <a:latin typeface="Times New Roman" pitchFamily="18" charset="0"/>
                <a:cs typeface="Times New Roman" pitchFamily="18" charset="0"/>
              </a:rPr>
              <a:t>-Before replacing the drug on the shelf just before administering the drug to the client</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You must prepare the medication you give yourself and </a:t>
            </a:r>
            <a:r>
              <a:rPr lang="en-US" sz="3200" b="1" dirty="0">
                <a:solidFill>
                  <a:srgbClr val="7030A0"/>
                </a:solidFill>
                <a:latin typeface="Times New Roman" pitchFamily="18" charset="0"/>
                <a:cs typeface="Times New Roman" pitchFamily="18" charset="0"/>
              </a:rPr>
              <a:t>DO NOT </a:t>
            </a:r>
            <a:r>
              <a:rPr lang="en-US" sz="3200" dirty="0">
                <a:solidFill>
                  <a:srgbClr val="7030A0"/>
                </a:solidFill>
                <a:latin typeface="Times New Roman" pitchFamily="18" charset="0"/>
                <a:cs typeface="Times New Roman" pitchFamily="18" charset="0"/>
              </a:rPr>
              <a:t>giver drugs prepared by someone else.</a:t>
            </a:r>
          </a:p>
          <a:p>
            <a:pPr marL="0" indent="0">
              <a:buNone/>
            </a:pPr>
            <a:r>
              <a:rPr lang="en-US" sz="3200" dirty="0" smtClean="0">
                <a:solidFill>
                  <a:srgbClr val="7030A0"/>
                </a:solidFill>
                <a:latin typeface="Times New Roman" pitchFamily="18" charset="0"/>
                <a:cs typeface="Times New Roman" pitchFamily="18" charset="0"/>
              </a:rPr>
              <a:t>A </a:t>
            </a:r>
            <a:r>
              <a:rPr lang="en-US" sz="3200" dirty="0">
                <a:solidFill>
                  <a:srgbClr val="7030A0"/>
                </a:solidFill>
                <a:latin typeface="Times New Roman" pitchFamily="18" charset="0"/>
                <a:cs typeface="Times New Roman" pitchFamily="18" charset="0"/>
              </a:rPr>
              <a:t>Mentally alert person will notice a change in medication or mention problems that have arisen from the medication. </a:t>
            </a:r>
          </a:p>
          <a:p>
            <a:pPr marL="0" indent="0">
              <a:buNone/>
            </a:pPr>
            <a:r>
              <a:rPr lang="en-US" sz="3200" dirty="0">
                <a:solidFill>
                  <a:srgbClr val="7030A0"/>
                </a:solidFill>
                <a:latin typeface="Times New Roman" pitchFamily="18" charset="0"/>
                <a:cs typeface="Times New Roman" pitchFamily="18" charset="0"/>
              </a:rPr>
              <a:t> </a:t>
            </a:r>
          </a:p>
        </p:txBody>
      </p:sp>
    </p:spTree>
    <p:extLst>
      <p:ext uri="{BB962C8B-B14F-4D97-AF65-F5344CB8AC3E}">
        <p14:creationId xmlns:p14="http://schemas.microsoft.com/office/powerpoint/2010/main" val="28243201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A4992C-5C2D-41CA-8D2A-0EF51A489E27}"/>
              </a:ext>
            </a:extLst>
          </p:cNvPr>
          <p:cNvSpPr>
            <a:spLocks noGrp="1"/>
          </p:cNvSpPr>
          <p:nvPr>
            <p:ph idx="1"/>
          </p:nvPr>
        </p:nvSpPr>
        <p:spPr>
          <a:xfrm>
            <a:off x="142875" y="100013"/>
            <a:ext cx="11944350" cy="6757987"/>
          </a:xfrm>
        </p:spPr>
        <p:txBody>
          <a:bodyPr>
            <a:normAutofit fontScale="92500"/>
          </a:bodyPr>
          <a:lstStyle/>
          <a:p>
            <a:pPr marL="0" indent="0" algn="ctr">
              <a:buNone/>
            </a:pPr>
            <a:r>
              <a:rPr lang="en-US" sz="3900" b="1" dirty="0">
                <a:solidFill>
                  <a:srgbClr val="FF0000"/>
                </a:solidFill>
                <a:latin typeface="Times New Roman" pitchFamily="18" charset="0"/>
                <a:cs typeface="Times New Roman" pitchFamily="18" charset="0"/>
              </a:rPr>
              <a:t>Thienopyridine analogues</a:t>
            </a:r>
          </a:p>
          <a:p>
            <a:pPr marL="0" indent="0" algn="ctr">
              <a:buNone/>
            </a:pPr>
            <a:r>
              <a:rPr lang="en-US" sz="3900" b="1" dirty="0">
                <a:solidFill>
                  <a:srgbClr val="FF0000"/>
                </a:solidFill>
                <a:latin typeface="Times New Roman" pitchFamily="18" charset="0"/>
                <a:cs typeface="Times New Roman" pitchFamily="18" charset="0"/>
              </a:rPr>
              <a:t>Clopidogre and ticlopidine</a:t>
            </a:r>
          </a:p>
          <a:p>
            <a:pPr>
              <a:buFont typeface="Wingdings" pitchFamily="2" charset="2"/>
              <a:buChar char="v"/>
            </a:pPr>
            <a:r>
              <a:rPr lang="en-US" sz="3200" dirty="0">
                <a:solidFill>
                  <a:srgbClr val="7030A0"/>
                </a:solidFill>
                <a:latin typeface="Times New Roman" pitchFamily="18" charset="0"/>
                <a:cs typeface="Times New Roman" pitchFamily="18" charset="0"/>
              </a:rPr>
              <a:t>Clopidogre and ticlopidine reduces platelets aggregation by inhibiting the </a:t>
            </a:r>
            <a:r>
              <a:rPr lang="en-US" sz="3200" b="1" dirty="0">
                <a:solidFill>
                  <a:srgbClr val="7030A0"/>
                </a:solidFill>
                <a:latin typeface="Times New Roman" pitchFamily="18" charset="0"/>
                <a:cs typeface="Times New Roman" pitchFamily="18" charset="0"/>
              </a:rPr>
              <a:t>ADP pathway of platelets.</a:t>
            </a:r>
          </a:p>
          <a:p>
            <a:pPr>
              <a:buFont typeface="Wingdings" pitchFamily="2" charset="2"/>
              <a:buChar char="v"/>
            </a:pPr>
            <a:r>
              <a:rPr lang="en-US" sz="3200" dirty="0">
                <a:solidFill>
                  <a:srgbClr val="7030A0"/>
                </a:solidFill>
                <a:latin typeface="Times New Roman" pitchFamily="18" charset="0"/>
                <a:cs typeface="Times New Roman" pitchFamily="18" charset="0"/>
              </a:rPr>
              <a:t>These drugs achieved their antiplatelet effects by irreversibly blocking the ADP receptor on platelets.</a:t>
            </a:r>
          </a:p>
          <a:p>
            <a:pPr>
              <a:buFont typeface="Wingdings" pitchFamily="2" charset="2"/>
              <a:buChar char="v"/>
            </a:pPr>
            <a:r>
              <a:rPr lang="en-US" sz="3200" dirty="0">
                <a:solidFill>
                  <a:srgbClr val="7030A0"/>
                </a:solidFill>
                <a:latin typeface="Times New Roman" pitchFamily="18" charset="0"/>
                <a:cs typeface="Times New Roman" pitchFamily="18" charset="0"/>
              </a:rPr>
              <a:t>unlike aspirin, these drugs have no effects on prostaglandin metabolism.</a:t>
            </a:r>
          </a:p>
          <a:p>
            <a:pPr>
              <a:buFont typeface="Wingdings" pitchFamily="2" charset="2"/>
              <a:buChar char="v"/>
            </a:pPr>
            <a:r>
              <a:rPr lang="en-US" sz="3200" dirty="0">
                <a:solidFill>
                  <a:srgbClr val="7030A0"/>
                </a:solidFill>
                <a:latin typeface="Times New Roman" pitchFamily="18" charset="0"/>
                <a:cs typeface="Times New Roman" pitchFamily="18" charset="0"/>
              </a:rPr>
              <a:t>Important for aspirin intolerant</a:t>
            </a:r>
          </a:p>
          <a:p>
            <a:pPr>
              <a:buFont typeface="Wingdings" pitchFamily="2" charset="2"/>
              <a:buChar char="v"/>
            </a:pPr>
            <a:r>
              <a:rPr lang="en-US" sz="3200" dirty="0">
                <a:solidFill>
                  <a:srgbClr val="7030A0"/>
                </a:solidFill>
                <a:latin typeface="Times New Roman" pitchFamily="18" charset="0"/>
                <a:cs typeface="Times New Roman" pitchFamily="18" charset="0"/>
              </a:rPr>
              <a:t>Use of clopidogre or ticlopidine to prevent thrombosis is now considered standard practice in patients undergoing placement of </a:t>
            </a:r>
            <a:r>
              <a:rPr lang="en-US" sz="3200" b="1" dirty="0">
                <a:solidFill>
                  <a:srgbClr val="7030A0"/>
                </a:solidFill>
                <a:latin typeface="Times New Roman" pitchFamily="18" charset="0"/>
                <a:cs typeface="Times New Roman" pitchFamily="18" charset="0"/>
              </a:rPr>
              <a:t>coronary stent.</a:t>
            </a:r>
          </a:p>
          <a:p>
            <a:pPr>
              <a:buFont typeface="Wingdings" pitchFamily="2" charset="2"/>
              <a:buChar char="v"/>
            </a:pPr>
            <a:r>
              <a:rPr lang="en-US" sz="3200" b="1" dirty="0">
                <a:solidFill>
                  <a:srgbClr val="7030A0"/>
                </a:solidFill>
                <a:latin typeface="Times New Roman" pitchFamily="18" charset="0"/>
                <a:cs typeface="Times New Roman" pitchFamily="18" charset="0"/>
              </a:rPr>
              <a:t>Clopidogrel</a:t>
            </a:r>
            <a:r>
              <a:rPr lang="en-US" sz="3200" dirty="0">
                <a:solidFill>
                  <a:srgbClr val="7030A0"/>
                </a:solidFill>
                <a:latin typeface="Times New Roman" pitchFamily="18" charset="0"/>
                <a:cs typeface="Times New Roman" pitchFamily="18" charset="0"/>
              </a:rPr>
              <a:t> plus </a:t>
            </a:r>
            <a:r>
              <a:rPr lang="en-US" sz="3200" b="1" dirty="0">
                <a:solidFill>
                  <a:srgbClr val="7030A0"/>
                </a:solidFill>
                <a:latin typeface="Times New Roman" pitchFamily="18" charset="0"/>
                <a:cs typeface="Times New Roman" pitchFamily="18" charset="0"/>
              </a:rPr>
              <a:t>aspirin </a:t>
            </a:r>
            <a:r>
              <a:rPr lang="en-US" sz="3200" dirty="0">
                <a:solidFill>
                  <a:srgbClr val="7030A0"/>
                </a:solidFill>
                <a:latin typeface="Times New Roman" pitchFamily="18" charset="0"/>
                <a:cs typeface="Times New Roman" pitchFamily="18" charset="0"/>
              </a:rPr>
              <a:t>is used for long term treatment of severe cases of coronary syndromes.</a:t>
            </a:r>
          </a:p>
          <a:p>
            <a:pPr>
              <a:buFont typeface="Wingdings" pitchFamily="2" charset="2"/>
              <a:buChar char="v"/>
            </a:pPr>
            <a:r>
              <a:rPr lang="en-US" sz="3200" dirty="0">
                <a:solidFill>
                  <a:srgbClr val="7030A0"/>
                </a:solidFill>
                <a:latin typeface="Times New Roman" pitchFamily="18" charset="0"/>
                <a:cs typeface="Times New Roman" pitchFamily="18" charset="0"/>
              </a:rPr>
              <a:t>Rashes caused by ticlopidine.</a:t>
            </a:r>
          </a:p>
          <a:p>
            <a:pPr marL="0" indent="0">
              <a:buNone/>
            </a:pPr>
            <a:endParaRPr lang="en-US" dirty="0"/>
          </a:p>
        </p:txBody>
      </p:sp>
    </p:spTree>
    <p:extLst>
      <p:ext uri="{BB962C8B-B14F-4D97-AF65-F5344CB8AC3E}">
        <p14:creationId xmlns:p14="http://schemas.microsoft.com/office/powerpoint/2010/main" val="19851684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2523C-2448-4837-B444-A7ABE055C513}"/>
              </a:ext>
            </a:extLst>
          </p:cNvPr>
          <p:cNvSpPr>
            <a:spLocks noGrp="1"/>
          </p:cNvSpPr>
          <p:nvPr>
            <p:ph type="title"/>
          </p:nvPr>
        </p:nvSpPr>
        <p:spPr>
          <a:xfrm>
            <a:off x="228600" y="1"/>
            <a:ext cx="11963400" cy="1128712"/>
          </a:xfrm>
        </p:spPr>
        <p:txBody>
          <a:bodyPr/>
          <a:lstStyle/>
          <a:p>
            <a:r>
              <a:rPr lang="en-US" b="1" dirty="0">
                <a:solidFill>
                  <a:srgbClr val="FF0000"/>
                </a:solidFill>
                <a:latin typeface="Times New Roman" pitchFamily="18" charset="0"/>
                <a:cs typeface="Times New Roman" pitchFamily="18" charset="0"/>
              </a:rPr>
              <a:t>   Hemostatic </a:t>
            </a:r>
            <a:r>
              <a:rPr lang="en-US" b="1" dirty="0" smtClean="0">
                <a:solidFill>
                  <a:srgbClr val="FF0000"/>
                </a:solidFill>
                <a:latin typeface="Times New Roman" pitchFamily="18" charset="0"/>
                <a:cs typeface="Times New Roman" pitchFamily="18" charset="0"/>
              </a:rPr>
              <a:t>Agents</a:t>
            </a:r>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coagulants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6E350DA-5998-4FF4-8708-CE0967542DAC}"/>
              </a:ext>
            </a:extLst>
          </p:cNvPr>
          <p:cNvSpPr>
            <a:spLocks noGrp="1"/>
          </p:cNvSpPr>
          <p:nvPr>
            <p:ph idx="1"/>
          </p:nvPr>
        </p:nvSpPr>
        <p:spPr>
          <a:xfrm>
            <a:off x="200025" y="1314450"/>
            <a:ext cx="11153775" cy="5429250"/>
          </a:xfrm>
        </p:spPr>
        <p:txBody>
          <a:bodyPr>
            <a:normAutofit fontScale="92500" lnSpcReduction="10000"/>
          </a:bodyPr>
          <a:lstStyle/>
          <a:p>
            <a:pPr>
              <a:buFont typeface="Wingdings" pitchFamily="2" charset="2"/>
              <a:buChar char="v"/>
            </a:pPr>
            <a:r>
              <a:rPr lang="en-US" sz="3200" dirty="0" err="1">
                <a:solidFill>
                  <a:srgbClr val="7030A0"/>
                </a:solidFill>
                <a:latin typeface="Times New Roman" pitchFamily="18" charset="0"/>
                <a:cs typeface="Times New Roman" pitchFamily="18" charset="0"/>
              </a:rPr>
              <a:t>Haemostatic</a:t>
            </a:r>
            <a:r>
              <a:rPr lang="en-US" sz="3200" dirty="0">
                <a:solidFill>
                  <a:srgbClr val="7030A0"/>
                </a:solidFill>
                <a:latin typeface="Times New Roman" pitchFamily="18" charset="0"/>
                <a:cs typeface="Times New Roman" pitchFamily="18" charset="0"/>
              </a:rPr>
              <a:t> agents help to stop bleeding at the local </a:t>
            </a:r>
            <a:r>
              <a:rPr lang="en-US" sz="3200" dirty="0" err="1">
                <a:solidFill>
                  <a:srgbClr val="7030A0"/>
                </a:solidFill>
                <a:latin typeface="Times New Roman" pitchFamily="18" charset="0"/>
                <a:cs typeface="Times New Roman" pitchFamily="18" charset="0"/>
              </a:rPr>
              <a:t>site.thus</a:t>
            </a:r>
            <a:r>
              <a:rPr lang="en-US" sz="3200" dirty="0">
                <a:solidFill>
                  <a:srgbClr val="7030A0"/>
                </a:solidFill>
                <a:latin typeface="Times New Roman" pitchFamily="18" charset="0"/>
                <a:cs typeface="Times New Roman" pitchFamily="18" charset="0"/>
              </a:rPr>
              <a:t> enhancing and promoting coagulation and formation of  network fibrin around the wound.</a:t>
            </a:r>
          </a:p>
          <a:p>
            <a:pPr marL="0" indent="0">
              <a:buNone/>
            </a:pPr>
            <a:r>
              <a:rPr lang="en-US" sz="3200" dirty="0">
                <a:solidFill>
                  <a:srgbClr val="7030A0"/>
                </a:solidFill>
                <a:latin typeface="Times New Roman" pitchFamily="18" charset="0"/>
                <a:cs typeface="Times New Roman" pitchFamily="18" charset="0"/>
              </a:rPr>
              <a:t>These drugs are :</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err="1" smtClean="0">
                <a:solidFill>
                  <a:srgbClr val="00B050"/>
                </a:solidFill>
                <a:latin typeface="Times New Roman" pitchFamily="18" charset="0"/>
                <a:cs typeface="Times New Roman" pitchFamily="18" charset="0"/>
              </a:rPr>
              <a:t>Aminocaproic</a:t>
            </a:r>
            <a:r>
              <a:rPr lang="en-US" sz="3200" b="1" dirty="0" smtClean="0">
                <a:solidFill>
                  <a:srgbClr val="00B050"/>
                </a:solidFill>
                <a:latin typeface="Times New Roman" pitchFamily="18" charset="0"/>
                <a:cs typeface="Times New Roman" pitchFamily="18" charset="0"/>
              </a:rPr>
              <a:t> </a:t>
            </a:r>
            <a:r>
              <a:rPr lang="en-US" sz="3200" b="1" dirty="0">
                <a:solidFill>
                  <a:srgbClr val="00B050"/>
                </a:solidFill>
                <a:latin typeface="Times New Roman" pitchFamily="18" charset="0"/>
                <a:cs typeface="Times New Roman" pitchFamily="18" charset="0"/>
              </a:rPr>
              <a:t>acid </a:t>
            </a:r>
            <a:r>
              <a:rPr lang="en-US" sz="3200" dirty="0">
                <a:solidFill>
                  <a:srgbClr val="00B050"/>
                </a:solidFill>
                <a:latin typeface="Times New Roman" pitchFamily="18" charset="0"/>
                <a:cs typeface="Times New Roman" pitchFamily="18" charset="0"/>
              </a:rPr>
              <a:t>and </a:t>
            </a:r>
            <a:r>
              <a:rPr lang="en-US" sz="3200" b="1" dirty="0">
                <a:solidFill>
                  <a:srgbClr val="00B050"/>
                </a:solidFill>
                <a:latin typeface="Times New Roman" pitchFamily="18" charset="0"/>
                <a:cs typeface="Times New Roman" pitchFamily="18" charset="0"/>
              </a:rPr>
              <a:t>tranexamic </a:t>
            </a:r>
          </a:p>
          <a:p>
            <a:r>
              <a:rPr lang="en-US" sz="3200" dirty="0">
                <a:solidFill>
                  <a:srgbClr val="7030A0"/>
                </a:solidFill>
                <a:latin typeface="Times New Roman" pitchFamily="18" charset="0"/>
                <a:cs typeface="Times New Roman" pitchFamily="18" charset="0"/>
              </a:rPr>
              <a:t>These are fibrin stabilizers that maintain  or stabilize the clot in the bleeding vessels.</a:t>
            </a: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Protamine </a:t>
            </a:r>
            <a:r>
              <a:rPr lang="en-US" sz="3200" b="1" dirty="0">
                <a:solidFill>
                  <a:srgbClr val="00B050"/>
                </a:solidFill>
                <a:latin typeface="Times New Roman" pitchFamily="18" charset="0"/>
                <a:cs typeface="Times New Roman" pitchFamily="18" charset="0"/>
              </a:rPr>
              <a:t>sulfate</a:t>
            </a:r>
          </a:p>
          <a:p>
            <a:pPr>
              <a:buFont typeface="Wingdings" pitchFamily="2" charset="2"/>
              <a:buChar char="v"/>
            </a:pPr>
            <a:r>
              <a:rPr lang="en-US" sz="3200" dirty="0">
                <a:solidFill>
                  <a:srgbClr val="7030A0"/>
                </a:solidFill>
                <a:latin typeface="Times New Roman" pitchFamily="18" charset="0"/>
                <a:cs typeface="Times New Roman" pitchFamily="18" charset="0"/>
              </a:rPr>
              <a:t>This agent antagonizes the anticoagulant effects of heparin. </a:t>
            </a:r>
          </a:p>
          <a:p>
            <a:pPr>
              <a:buFont typeface="Wingdings" pitchFamily="2" charset="2"/>
              <a:buChar char="v"/>
            </a:pPr>
            <a:r>
              <a:rPr lang="en-US" sz="3200" dirty="0">
                <a:solidFill>
                  <a:srgbClr val="7030A0"/>
                </a:solidFill>
                <a:latin typeface="Times New Roman" pitchFamily="18" charset="0"/>
                <a:cs typeface="Times New Roman" pitchFamily="18" charset="0"/>
              </a:rPr>
              <a:t>It is derived from fish testis and is high in arginine content.</a:t>
            </a:r>
          </a:p>
          <a:p>
            <a:pPr>
              <a:buFont typeface="Wingdings" pitchFamily="2" charset="2"/>
              <a:buChar char="v"/>
            </a:pPr>
            <a:r>
              <a:rPr lang="en-US" sz="3200" dirty="0">
                <a:solidFill>
                  <a:srgbClr val="7030A0"/>
                </a:solidFill>
                <a:latin typeface="Times New Roman" pitchFamily="18" charset="0"/>
                <a:cs typeface="Times New Roman" pitchFamily="18" charset="0"/>
              </a:rPr>
              <a:t>The positive charge interacts with the negative charge of heparin to form a stable inactive complex.</a:t>
            </a:r>
          </a:p>
          <a:p>
            <a:endParaRPr lang="en-US" dirty="0"/>
          </a:p>
        </p:txBody>
      </p:sp>
    </p:spTree>
    <p:extLst>
      <p:ext uri="{BB962C8B-B14F-4D97-AF65-F5344CB8AC3E}">
        <p14:creationId xmlns:p14="http://schemas.microsoft.com/office/powerpoint/2010/main" val="17872301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CDF6D-D23F-4381-97AE-A37D51A34DBE}"/>
              </a:ext>
            </a:extLst>
          </p:cNvPr>
          <p:cNvSpPr>
            <a:spLocks noGrp="1"/>
          </p:cNvSpPr>
          <p:nvPr>
            <p:ph type="title"/>
          </p:nvPr>
        </p:nvSpPr>
        <p:spPr>
          <a:xfrm>
            <a:off x="171450" y="1"/>
            <a:ext cx="12020550" cy="1171574"/>
          </a:xfrm>
        </p:spPr>
        <p:txBody>
          <a:bodyPr>
            <a:normAutofit/>
          </a:bodyPr>
          <a:lstStyle/>
          <a:p>
            <a:r>
              <a:rPr lang="en-US" sz="4800" b="1" dirty="0">
                <a:solidFill>
                  <a:srgbClr val="FF0000"/>
                </a:solidFill>
                <a:latin typeface="Times New Roman" pitchFamily="18" charset="0"/>
                <a:cs typeface="Times New Roman" pitchFamily="18" charset="0"/>
              </a:rPr>
              <a:t>Drugs for </a:t>
            </a:r>
            <a:r>
              <a:rPr lang="en-US" sz="4800" b="1" dirty="0" smtClean="0">
                <a:solidFill>
                  <a:srgbClr val="FF0000"/>
                </a:solidFill>
                <a:latin typeface="Times New Roman" pitchFamily="18" charset="0"/>
                <a:cs typeface="Times New Roman" pitchFamily="18" charset="0"/>
              </a:rPr>
              <a:t>Various </a:t>
            </a:r>
            <a:r>
              <a:rPr lang="en-US" sz="4800" b="1" dirty="0">
                <a:solidFill>
                  <a:srgbClr val="FF0000"/>
                </a:solidFill>
                <a:latin typeface="Times New Roman" pitchFamily="18" charset="0"/>
                <a:cs typeface="Times New Roman" pitchFamily="18" charset="0"/>
              </a:rPr>
              <a:t>B</a:t>
            </a:r>
            <a:r>
              <a:rPr lang="en-US" sz="4800" b="1" dirty="0" smtClean="0">
                <a:solidFill>
                  <a:srgbClr val="FF0000"/>
                </a:solidFill>
                <a:latin typeface="Times New Roman" pitchFamily="18" charset="0"/>
                <a:cs typeface="Times New Roman" pitchFamily="18" charset="0"/>
              </a:rPr>
              <a:t>leeding </a:t>
            </a:r>
            <a:r>
              <a:rPr lang="en-US" sz="4800" b="1" dirty="0">
                <a:solidFill>
                  <a:srgbClr val="FF0000"/>
                </a:solidFill>
                <a:latin typeface="Times New Roman" pitchFamily="18" charset="0"/>
                <a:cs typeface="Times New Roman" pitchFamily="18" charset="0"/>
              </a:rPr>
              <a:t>C</a:t>
            </a:r>
            <a:r>
              <a:rPr lang="en-US" sz="4800" b="1" dirty="0" smtClean="0">
                <a:solidFill>
                  <a:srgbClr val="FF0000"/>
                </a:solidFill>
                <a:latin typeface="Times New Roman" pitchFamily="18" charset="0"/>
                <a:cs typeface="Times New Roman" pitchFamily="18" charset="0"/>
              </a:rPr>
              <a:t>onditions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119FD88-9584-44D7-93CE-9B34B7781E7F}"/>
              </a:ext>
            </a:extLst>
          </p:cNvPr>
          <p:cNvSpPr>
            <a:spLocks noGrp="1"/>
          </p:cNvSpPr>
          <p:nvPr>
            <p:ph idx="1"/>
          </p:nvPr>
        </p:nvSpPr>
        <p:spPr>
          <a:xfrm>
            <a:off x="171450" y="1214438"/>
            <a:ext cx="11830050" cy="5514975"/>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E</a:t>
            </a:r>
            <a:r>
              <a:rPr lang="en-US" sz="3200" dirty="0" smtClean="0">
                <a:solidFill>
                  <a:srgbClr val="7030A0"/>
                </a:solidFill>
                <a:latin typeface="Times New Roman" pitchFamily="18" charset="0"/>
                <a:cs typeface="Times New Roman" pitchFamily="18" charset="0"/>
              </a:rPr>
              <a:t>pistasis </a:t>
            </a:r>
            <a:r>
              <a:rPr lang="en-US" sz="3200" dirty="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adrenaline</a:t>
            </a:r>
          </a:p>
          <a:p>
            <a:pPr>
              <a:buFont typeface="Wingdings" pitchFamily="2" charset="2"/>
              <a:buChar char="v"/>
            </a:pPr>
            <a:r>
              <a:rPr lang="en-US" sz="3200" dirty="0">
                <a:solidFill>
                  <a:srgbClr val="7030A0"/>
                </a:solidFill>
                <a:latin typeface="Times New Roman" pitchFamily="18" charset="0"/>
                <a:cs typeface="Times New Roman" pitchFamily="18" charset="0"/>
              </a:rPr>
              <a:t>Overdose of fibrinolytic, bleeding post surgery – </a:t>
            </a:r>
            <a:r>
              <a:rPr lang="en-US" sz="3200" b="1" dirty="0">
                <a:solidFill>
                  <a:srgbClr val="7030A0"/>
                </a:solidFill>
                <a:latin typeface="Times New Roman" pitchFamily="18" charset="0"/>
                <a:cs typeface="Times New Roman" pitchFamily="18" charset="0"/>
              </a:rPr>
              <a:t>aminocaproic acid</a:t>
            </a:r>
          </a:p>
          <a:p>
            <a:pPr>
              <a:buFont typeface="Wingdings" pitchFamily="2" charset="2"/>
              <a:buChar char="v"/>
            </a:pPr>
            <a:r>
              <a:rPr lang="en-US" sz="3200" dirty="0">
                <a:solidFill>
                  <a:srgbClr val="7030A0"/>
                </a:solidFill>
                <a:latin typeface="Times New Roman" pitchFamily="18" charset="0"/>
                <a:cs typeface="Times New Roman" pitchFamily="18" charset="0"/>
              </a:rPr>
              <a:t>Menorrhagia, metrorrhagia </a:t>
            </a:r>
            <a:r>
              <a:rPr lang="en-US" sz="3200" b="1" dirty="0">
                <a:solidFill>
                  <a:srgbClr val="7030A0"/>
                </a:solidFill>
                <a:latin typeface="Times New Roman" pitchFamily="18" charset="0"/>
                <a:cs typeface="Times New Roman" pitchFamily="18" charset="0"/>
              </a:rPr>
              <a:t>– adrenochrome, </a:t>
            </a:r>
            <a:r>
              <a:rPr lang="en-US" sz="3200" b="1" dirty="0" err="1">
                <a:solidFill>
                  <a:srgbClr val="7030A0"/>
                </a:solidFill>
                <a:latin typeface="Times New Roman" pitchFamily="18" charset="0"/>
                <a:cs typeface="Times New Roman" pitchFamily="18" charset="0"/>
              </a:rPr>
              <a:t>ethamesylate</a:t>
            </a:r>
            <a:r>
              <a:rPr lang="en-US" sz="3200" b="1" dirty="0">
                <a:solidFill>
                  <a:srgbClr val="7030A0"/>
                </a:solidFill>
                <a:latin typeface="Times New Roman" pitchFamily="18" charset="0"/>
                <a:cs typeface="Times New Roman" pitchFamily="18" charset="0"/>
              </a:rPr>
              <a:t>.</a:t>
            </a:r>
          </a:p>
          <a:p>
            <a:pPr>
              <a:buFont typeface="Wingdings" pitchFamily="2" charset="2"/>
              <a:buChar char="v"/>
            </a:pPr>
            <a:r>
              <a:rPr lang="en-US" sz="3200" dirty="0">
                <a:solidFill>
                  <a:srgbClr val="7030A0"/>
                </a:solidFill>
                <a:latin typeface="Times New Roman" pitchFamily="18" charset="0"/>
                <a:cs typeface="Times New Roman" pitchFamily="18" charset="0"/>
              </a:rPr>
              <a:t>PPH – </a:t>
            </a:r>
            <a:r>
              <a:rPr lang="en-US" sz="3200" b="1" dirty="0" err="1">
                <a:solidFill>
                  <a:srgbClr val="7030A0"/>
                </a:solidFill>
                <a:latin typeface="Times New Roman" pitchFamily="18" charset="0"/>
                <a:cs typeface="Times New Roman" pitchFamily="18" charset="0"/>
              </a:rPr>
              <a:t>carboprost</a:t>
            </a:r>
            <a:endParaRPr lang="en-US" sz="3200" b="1"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a:t>
            </a:r>
            <a:r>
              <a:rPr lang="en-US" sz="3200" b="1" dirty="0" smtClean="0">
                <a:solidFill>
                  <a:srgbClr val="00B0F0"/>
                </a:solidFill>
                <a:latin typeface="Times New Roman" pitchFamily="18" charset="0"/>
                <a:cs typeface="Times New Roman" pitchFamily="18" charset="0"/>
              </a:rPr>
              <a:t>Vitamin </a:t>
            </a:r>
            <a:r>
              <a:rPr lang="en-US" sz="3200" b="1" dirty="0">
                <a:solidFill>
                  <a:srgbClr val="00B0F0"/>
                </a:solidFill>
                <a:latin typeface="Times New Roman" pitchFamily="18" charset="0"/>
                <a:cs typeface="Times New Roman" pitchFamily="18" charset="0"/>
              </a:rPr>
              <a:t>K</a:t>
            </a:r>
          </a:p>
          <a:p>
            <a:pPr marL="0" indent="0">
              <a:buNone/>
            </a:pPr>
            <a:r>
              <a:rPr lang="en-US" sz="3200" dirty="0">
                <a:solidFill>
                  <a:srgbClr val="7030A0"/>
                </a:solidFill>
                <a:latin typeface="Times New Roman" pitchFamily="18" charset="0"/>
                <a:cs typeface="Times New Roman" pitchFamily="18" charset="0"/>
              </a:rPr>
              <a:t>Is a fat soluble vitamin occurs in two forms :</a:t>
            </a:r>
          </a:p>
          <a:p>
            <a:pPr marL="0" indent="0">
              <a:buNone/>
            </a:pPr>
            <a:r>
              <a:rPr lang="en-US" sz="3200" dirty="0">
                <a:solidFill>
                  <a:srgbClr val="7030A0"/>
                </a:solidFill>
                <a:latin typeface="Times New Roman" pitchFamily="18" charset="0"/>
                <a:cs typeface="Times New Roman" pitchFamily="18" charset="0"/>
              </a:rPr>
              <a:t> vitamin K1 (phytonadione):leafy vegetables</a:t>
            </a:r>
          </a:p>
          <a:p>
            <a:pPr marL="0" indent="0">
              <a:buNone/>
            </a:pPr>
            <a:r>
              <a:rPr lang="en-US" sz="3200" dirty="0">
                <a:solidFill>
                  <a:srgbClr val="7030A0"/>
                </a:solidFill>
                <a:latin typeface="Times New Roman" pitchFamily="18" charset="0"/>
                <a:cs typeface="Times New Roman" pitchFamily="18" charset="0"/>
              </a:rPr>
              <a:t>Vitamin k2 (menadione): GIT through microbes.</a:t>
            </a:r>
          </a:p>
          <a:p>
            <a:pPr marL="0" indent="0">
              <a:buNone/>
            </a:pPr>
            <a:r>
              <a:rPr lang="en-US" sz="3200" dirty="0">
                <a:solidFill>
                  <a:srgbClr val="7030A0"/>
                </a:solidFill>
                <a:latin typeface="Times New Roman" pitchFamily="18" charset="0"/>
                <a:cs typeface="Times New Roman" pitchFamily="18" charset="0"/>
              </a:rPr>
              <a:t>Bile salts are required for absorption of vitamin K from the intestines.</a:t>
            </a:r>
          </a:p>
          <a:p>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3165218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055567-9263-4121-BD81-3B2AD7B154F4}"/>
              </a:ext>
            </a:extLst>
          </p:cNvPr>
          <p:cNvSpPr>
            <a:spLocks noGrp="1"/>
          </p:cNvSpPr>
          <p:nvPr>
            <p:ph idx="1"/>
          </p:nvPr>
        </p:nvSpPr>
        <p:spPr>
          <a:xfrm>
            <a:off x="171450" y="100013"/>
            <a:ext cx="11901488" cy="6615111"/>
          </a:xfrm>
        </p:spPr>
        <p:txBody>
          <a:bodyPr>
            <a:normAutofit lnSpcReduction="10000"/>
          </a:bodyPr>
          <a:lstStyle/>
          <a:p>
            <a:pPr marL="0" indent="0">
              <a:buNone/>
            </a:pPr>
            <a:r>
              <a:rPr lang="en-US" b="1" dirty="0" smtClean="0">
                <a:solidFill>
                  <a:srgbClr val="7030A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VIT </a:t>
            </a:r>
            <a:r>
              <a:rPr lang="en-US" sz="3200" b="1" dirty="0">
                <a:solidFill>
                  <a:srgbClr val="FF0000"/>
                </a:solidFill>
                <a:latin typeface="Times New Roman" pitchFamily="18" charset="0"/>
                <a:cs typeface="Times New Roman" pitchFamily="18" charset="0"/>
              </a:rPr>
              <a:t>.K cont.</a:t>
            </a:r>
          </a:p>
          <a:p>
            <a:pPr marL="0" indent="0">
              <a:buNone/>
            </a:pPr>
            <a:r>
              <a:rPr lang="en-US" dirty="0">
                <a:solidFill>
                  <a:srgbClr val="7030A0"/>
                </a:solidFill>
                <a:latin typeface="Times New Roman" pitchFamily="18" charset="0"/>
                <a:cs typeface="Times New Roman" pitchFamily="18" charset="0"/>
              </a:rPr>
              <a:t>Deficiency occurs due to two conditions </a:t>
            </a:r>
          </a:p>
          <a:p>
            <a:r>
              <a:rPr lang="en-US" dirty="0">
                <a:solidFill>
                  <a:srgbClr val="7030A0"/>
                </a:solidFill>
                <a:latin typeface="Times New Roman" pitchFamily="18" charset="0"/>
                <a:cs typeface="Times New Roman" pitchFamily="18" charset="0"/>
              </a:rPr>
              <a:t>Prolonged gut sterilization. VIT. K2</a:t>
            </a:r>
          </a:p>
          <a:p>
            <a:r>
              <a:rPr lang="en-US" dirty="0">
                <a:solidFill>
                  <a:srgbClr val="7030A0"/>
                </a:solidFill>
                <a:latin typeface="Times New Roman" pitchFamily="18" charset="0"/>
                <a:cs typeface="Times New Roman" pitchFamily="18" charset="0"/>
              </a:rPr>
              <a:t>Obstructive jaundice. VIT. K1, K2.</a:t>
            </a:r>
          </a:p>
          <a:p>
            <a:pPr marL="0" indent="0">
              <a:buNone/>
            </a:pPr>
            <a:r>
              <a:rPr lang="en-US" b="1" dirty="0" smtClean="0">
                <a:solidFill>
                  <a:srgbClr val="7030A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Phytonadione</a:t>
            </a:r>
            <a:endParaRPr lang="en-US" b="1" dirty="0">
              <a:solidFill>
                <a:srgbClr val="00B0F0"/>
              </a:solidFill>
              <a:latin typeface="Times New Roman" pitchFamily="18" charset="0"/>
              <a:cs typeface="Times New Roman" pitchFamily="18" charset="0"/>
            </a:endParaRPr>
          </a:p>
          <a:p>
            <a:pPr marL="0" indent="0">
              <a:buNone/>
            </a:pPr>
            <a:r>
              <a:rPr lang="en-US" dirty="0">
                <a:solidFill>
                  <a:srgbClr val="7030A0"/>
                </a:solidFill>
                <a:latin typeface="Times New Roman" pitchFamily="18" charset="0"/>
                <a:cs typeface="Times New Roman" pitchFamily="18" charset="0"/>
              </a:rPr>
              <a:t>may be given  orally, IM, IV</a:t>
            </a:r>
          </a:p>
          <a:p>
            <a:pPr marL="0" indent="0">
              <a:buNone/>
            </a:pPr>
            <a:r>
              <a:rPr lang="en-US" dirty="0">
                <a:solidFill>
                  <a:srgbClr val="7030A0"/>
                </a:solidFill>
                <a:latin typeface="Times New Roman" pitchFamily="18" charset="0"/>
                <a:cs typeface="Times New Roman" pitchFamily="18" charset="0"/>
              </a:rPr>
              <a:t>if given orally give with bile salts.</a:t>
            </a:r>
          </a:p>
          <a:p>
            <a:pPr marL="0" indent="0">
              <a:buNone/>
            </a:pPr>
            <a:r>
              <a:rPr lang="en-US" b="1" dirty="0" smtClean="0">
                <a:solidFill>
                  <a:srgbClr val="7030A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Menadione</a:t>
            </a:r>
            <a:r>
              <a:rPr lang="en-US" b="1" dirty="0" smtClean="0">
                <a:solidFill>
                  <a:srgbClr val="00B0F0"/>
                </a:solidFill>
                <a:latin typeface="Times New Roman" pitchFamily="18" charset="0"/>
                <a:cs typeface="Times New Roman" pitchFamily="18" charset="0"/>
              </a:rPr>
              <a:t> </a:t>
            </a:r>
            <a:r>
              <a:rPr lang="en-US" b="1" dirty="0">
                <a:solidFill>
                  <a:srgbClr val="00B0F0"/>
                </a:solidFill>
                <a:latin typeface="Times New Roman" pitchFamily="18" charset="0"/>
                <a:cs typeface="Times New Roman" pitchFamily="18" charset="0"/>
              </a:rPr>
              <a:t>sodium </a:t>
            </a:r>
            <a:r>
              <a:rPr lang="en-US" b="1" dirty="0" err="1">
                <a:solidFill>
                  <a:srgbClr val="00B0F0"/>
                </a:solidFill>
                <a:latin typeface="Times New Roman" pitchFamily="18" charset="0"/>
                <a:cs typeface="Times New Roman" pitchFamily="18" charset="0"/>
              </a:rPr>
              <a:t>bisulphate</a:t>
            </a:r>
            <a:endParaRPr lang="en-US" b="1" dirty="0">
              <a:solidFill>
                <a:srgbClr val="00B0F0"/>
              </a:solidFill>
              <a:latin typeface="Times New Roman" pitchFamily="18" charset="0"/>
              <a:cs typeface="Times New Roman" pitchFamily="18" charset="0"/>
            </a:endParaRPr>
          </a:p>
          <a:p>
            <a:pPr marL="0" indent="0">
              <a:buNone/>
            </a:pPr>
            <a:r>
              <a:rPr lang="en-US" dirty="0">
                <a:solidFill>
                  <a:srgbClr val="7030A0"/>
                </a:solidFill>
                <a:latin typeface="Times New Roman" pitchFamily="18" charset="0"/>
                <a:cs typeface="Times New Roman" pitchFamily="18" charset="0"/>
              </a:rPr>
              <a:t>Oral, IM ,IV, or SC</a:t>
            </a:r>
          </a:p>
          <a:p>
            <a:pPr marL="0" indent="0">
              <a:buNone/>
            </a:pPr>
            <a:r>
              <a:rPr lang="en-US" dirty="0">
                <a:solidFill>
                  <a:srgbClr val="7030A0"/>
                </a:solidFill>
                <a:latin typeface="Times New Roman" pitchFamily="18" charset="0"/>
                <a:cs typeface="Times New Roman" pitchFamily="18" charset="0"/>
              </a:rPr>
              <a:t>does not require bile salts</a:t>
            </a:r>
          </a:p>
          <a:p>
            <a:pPr marL="0" indent="0">
              <a:buNone/>
            </a:pPr>
            <a:r>
              <a:rPr lang="en-US" dirty="0">
                <a:solidFill>
                  <a:srgbClr val="7030A0"/>
                </a:solidFill>
                <a:latin typeface="Times New Roman" pitchFamily="18" charset="0"/>
                <a:cs typeface="Times New Roman" pitchFamily="18" charset="0"/>
              </a:rPr>
              <a:t>Takes longer duration</a:t>
            </a:r>
          </a:p>
          <a:p>
            <a:pPr marL="0" indent="0">
              <a:buNone/>
            </a:pPr>
            <a:r>
              <a:rPr lang="en-US" dirty="0">
                <a:solidFill>
                  <a:srgbClr val="7030A0"/>
                </a:solidFill>
                <a:latin typeface="Times New Roman" pitchFamily="18" charset="0"/>
                <a:cs typeface="Times New Roman" pitchFamily="18" charset="0"/>
              </a:rPr>
              <a:t>Vitamin K is given to antagonize oral anticoagulants.</a:t>
            </a:r>
          </a:p>
          <a:p>
            <a:pPr marL="0" indent="0">
              <a:buNone/>
            </a:pPr>
            <a:r>
              <a:rPr lang="en-US" dirty="0">
                <a:solidFill>
                  <a:srgbClr val="7030A0"/>
                </a:solidFill>
                <a:latin typeface="Times New Roman" pitchFamily="18" charset="0"/>
                <a:cs typeface="Times New Roman" pitchFamily="18" charset="0"/>
              </a:rPr>
              <a:t>The response to vitamin K is slow, requiring about 24 hours thus, if  immediate hemostasis or bleeding control is required, fresh frozen plasma should be ordered.</a:t>
            </a:r>
          </a:p>
        </p:txBody>
      </p:sp>
    </p:spTree>
    <p:extLst>
      <p:ext uri="{BB962C8B-B14F-4D97-AF65-F5344CB8AC3E}">
        <p14:creationId xmlns:p14="http://schemas.microsoft.com/office/powerpoint/2010/main" val="669980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D7D7A-C4CC-4706-81CD-23CE851EB3C1}"/>
              </a:ext>
            </a:extLst>
          </p:cNvPr>
          <p:cNvSpPr>
            <a:spLocks noGrp="1"/>
          </p:cNvSpPr>
          <p:nvPr>
            <p:ph type="title"/>
          </p:nvPr>
        </p:nvSpPr>
        <p:spPr>
          <a:xfrm>
            <a:off x="228600" y="0"/>
            <a:ext cx="11125200" cy="1085850"/>
          </a:xfrm>
        </p:spPr>
        <p:txBody>
          <a:bodyPr>
            <a:normAutofit/>
          </a:bodyPr>
          <a:lstStyle/>
          <a:p>
            <a:r>
              <a:rPr lang="en-US" sz="4800" b="1" dirty="0">
                <a:solidFill>
                  <a:srgbClr val="FF0000"/>
                </a:solidFill>
                <a:latin typeface="Times New Roman" pitchFamily="18" charset="0"/>
                <a:cs typeface="Times New Roman" pitchFamily="18" charset="0"/>
              </a:rPr>
              <a:t>Therapeutic uses</a:t>
            </a:r>
          </a:p>
        </p:txBody>
      </p:sp>
      <p:sp>
        <p:nvSpPr>
          <p:cNvPr id="3" name="Content Placeholder 2">
            <a:extLst>
              <a:ext uri="{FF2B5EF4-FFF2-40B4-BE49-F238E27FC236}">
                <a16:creationId xmlns="" xmlns:a16="http://schemas.microsoft.com/office/drawing/2014/main" id="{6C6051C9-9633-40EF-AB64-82BE939CFD81}"/>
              </a:ext>
            </a:extLst>
          </p:cNvPr>
          <p:cNvSpPr>
            <a:spLocks noGrp="1"/>
          </p:cNvSpPr>
          <p:nvPr>
            <p:ph idx="1"/>
          </p:nvPr>
        </p:nvSpPr>
        <p:spPr>
          <a:xfrm>
            <a:off x="200025" y="1114424"/>
            <a:ext cx="11887200" cy="5586413"/>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Vitamin K deficiency.</a:t>
            </a:r>
          </a:p>
          <a:p>
            <a:pPr>
              <a:buFont typeface="Wingdings" pitchFamily="2" charset="2"/>
              <a:buChar char="q"/>
            </a:pPr>
            <a:r>
              <a:rPr lang="en-US" sz="3200" dirty="0">
                <a:solidFill>
                  <a:srgbClr val="7030A0"/>
                </a:solidFill>
                <a:latin typeface="Times New Roman" pitchFamily="18" charset="0"/>
                <a:cs typeface="Times New Roman" pitchFamily="18" charset="0"/>
              </a:rPr>
              <a:t>Treatment of hemorrhagic disease of the newborn.</a:t>
            </a:r>
          </a:p>
          <a:p>
            <a:pPr>
              <a:buFont typeface="Wingdings" pitchFamily="2" charset="2"/>
              <a:buChar char="q"/>
            </a:pPr>
            <a:r>
              <a:rPr lang="en-US" sz="3200" dirty="0">
                <a:solidFill>
                  <a:srgbClr val="7030A0"/>
                </a:solidFill>
                <a:latin typeface="Times New Roman" pitchFamily="18" charset="0"/>
                <a:cs typeface="Times New Roman" pitchFamily="18" charset="0"/>
              </a:rPr>
              <a:t> newborn and premature to cover the reduced intestinal synthesis.</a:t>
            </a:r>
          </a:p>
          <a:p>
            <a:pPr>
              <a:buFont typeface="Wingdings" pitchFamily="2" charset="2"/>
              <a:buChar char="q"/>
            </a:pPr>
            <a:r>
              <a:rPr lang="en-US" sz="3200" dirty="0">
                <a:solidFill>
                  <a:srgbClr val="7030A0"/>
                </a:solidFill>
                <a:latin typeface="Times New Roman" pitchFamily="18" charset="0"/>
                <a:cs typeface="Times New Roman" pitchFamily="18" charset="0"/>
              </a:rPr>
              <a:t>Prolonged anti microbial therapeutic activity. </a:t>
            </a:r>
          </a:p>
          <a:p>
            <a:pPr>
              <a:buFont typeface="Wingdings" pitchFamily="2" charset="2"/>
              <a:buChar char="q"/>
            </a:pPr>
            <a:r>
              <a:rPr lang="en-US" sz="3200" dirty="0">
                <a:solidFill>
                  <a:srgbClr val="7030A0"/>
                </a:solidFill>
                <a:latin typeface="Times New Roman" pitchFamily="18" charset="0"/>
                <a:cs typeface="Times New Roman" pitchFamily="18" charset="0"/>
              </a:rPr>
              <a:t>Obstructive jaundice.</a:t>
            </a:r>
          </a:p>
          <a:p>
            <a:pPr>
              <a:buFont typeface="Wingdings" pitchFamily="2" charset="2"/>
              <a:buChar char="q"/>
            </a:pPr>
            <a:r>
              <a:rPr lang="en-US" sz="3200" dirty="0">
                <a:solidFill>
                  <a:srgbClr val="7030A0"/>
                </a:solidFill>
                <a:latin typeface="Times New Roman" pitchFamily="18" charset="0"/>
                <a:cs typeface="Times New Roman" pitchFamily="18" charset="0"/>
              </a:rPr>
              <a:t>malabsorption</a:t>
            </a:r>
          </a:p>
        </p:txBody>
      </p:sp>
    </p:spTree>
    <p:extLst>
      <p:ext uri="{BB962C8B-B14F-4D97-AF65-F5344CB8AC3E}">
        <p14:creationId xmlns:p14="http://schemas.microsoft.com/office/powerpoint/2010/main" val="4782396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72C28-FF50-466B-B11F-EC01D6BFE2F9}"/>
              </a:ext>
            </a:extLst>
          </p:cNvPr>
          <p:cNvSpPr>
            <a:spLocks noGrp="1"/>
          </p:cNvSpPr>
          <p:nvPr>
            <p:ph type="title"/>
          </p:nvPr>
        </p:nvSpPr>
        <p:spPr>
          <a:xfrm>
            <a:off x="185738" y="1"/>
            <a:ext cx="11168062" cy="400049"/>
          </a:xfrm>
        </p:spPr>
        <p:txBody>
          <a:bodyPr>
            <a:normAutofit fontScale="90000"/>
          </a:bodyPr>
          <a:lstStyle/>
          <a:p>
            <a:r>
              <a:rPr lang="en-US" dirty="0"/>
              <a:t/>
            </a:r>
            <a:br>
              <a:rPr lang="en-US" dirty="0"/>
            </a:br>
            <a:r>
              <a:rPr lang="en-US" dirty="0"/>
              <a:t>                 </a:t>
            </a:r>
            <a:r>
              <a:rPr lang="en-US" sz="5300" b="1" dirty="0">
                <a:solidFill>
                  <a:srgbClr val="FF0000"/>
                </a:solidFill>
                <a:latin typeface="Times New Roman" pitchFamily="18" charset="0"/>
                <a:cs typeface="Times New Roman" pitchFamily="18" charset="0"/>
              </a:rPr>
              <a:t>H</a:t>
            </a:r>
            <a:r>
              <a:rPr lang="en-US" sz="5300" b="1" dirty="0" smtClean="0">
                <a:solidFill>
                  <a:srgbClr val="FF0000"/>
                </a:solidFill>
                <a:latin typeface="Times New Roman" pitchFamily="18" charset="0"/>
                <a:cs typeface="Times New Roman" pitchFamily="18" charset="0"/>
              </a:rPr>
              <a:t>ematinic</a:t>
            </a:r>
            <a:r>
              <a:rPr lang="en-US" sz="5300" b="1" dirty="0">
                <a:solidFill>
                  <a:srgbClr val="FF0000"/>
                </a:solidFill>
                <a:latin typeface="Times New Roman" pitchFamily="18" charset="0"/>
                <a:cs typeface="Times New Roman" pitchFamily="18" charset="0"/>
              </a:rPr>
              <a:t/>
            </a:r>
            <a:br>
              <a:rPr lang="en-US" sz="5300" b="1" dirty="0">
                <a:solidFill>
                  <a:srgbClr val="FF0000"/>
                </a:solidFill>
                <a:latin typeface="Times New Roman" pitchFamily="18" charset="0"/>
                <a:cs typeface="Times New Roman" pitchFamily="18" charset="0"/>
              </a:rPr>
            </a:br>
            <a:endParaRPr lang="en-US" sz="53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AF8B8FE-F804-492B-869F-F374A5B01476}"/>
              </a:ext>
            </a:extLst>
          </p:cNvPr>
          <p:cNvSpPr>
            <a:spLocks noGrp="1"/>
          </p:cNvSpPr>
          <p:nvPr>
            <p:ph idx="1"/>
          </p:nvPr>
        </p:nvSpPr>
        <p:spPr>
          <a:xfrm>
            <a:off x="171450" y="557213"/>
            <a:ext cx="11844338" cy="6157912"/>
          </a:xfrm>
        </p:spPr>
        <p:txBody>
          <a:bodyPr>
            <a:noAutofit/>
          </a:bodyPr>
          <a:lstStyle/>
          <a:p>
            <a:pPr marL="0" indent="0">
              <a:buNone/>
            </a:pPr>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A</a:t>
            </a:r>
            <a:r>
              <a:rPr lang="en-US" dirty="0" smtClean="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hematinic is a nutrient required in the formation of blood cells the main  hematinic are </a:t>
            </a:r>
            <a:r>
              <a:rPr lang="en-US" b="1" dirty="0">
                <a:solidFill>
                  <a:srgbClr val="7030A0"/>
                </a:solidFill>
                <a:latin typeface="Times New Roman" pitchFamily="18" charset="0"/>
                <a:cs typeface="Times New Roman" pitchFamily="18" charset="0"/>
              </a:rPr>
              <a:t>iron , B12 </a:t>
            </a:r>
            <a:r>
              <a:rPr lang="en-US" dirty="0">
                <a:solidFill>
                  <a:srgbClr val="7030A0"/>
                </a:solidFill>
                <a:latin typeface="Times New Roman" pitchFamily="18" charset="0"/>
                <a:cs typeface="Times New Roman" pitchFamily="18" charset="0"/>
              </a:rPr>
              <a:t>and </a:t>
            </a:r>
            <a:r>
              <a:rPr lang="en-US" b="1" dirty="0">
                <a:solidFill>
                  <a:srgbClr val="7030A0"/>
                </a:solidFill>
                <a:latin typeface="Times New Roman" pitchFamily="18" charset="0"/>
                <a:cs typeface="Times New Roman" pitchFamily="18" charset="0"/>
              </a:rPr>
              <a:t>Folate. </a:t>
            </a:r>
            <a:r>
              <a:rPr lang="en-US" dirty="0">
                <a:solidFill>
                  <a:srgbClr val="7030A0"/>
                </a:solidFill>
                <a:latin typeface="Times New Roman" pitchFamily="18" charset="0"/>
                <a:cs typeface="Times New Roman" pitchFamily="18" charset="0"/>
              </a:rPr>
              <a:t>deficiency can lead </a:t>
            </a:r>
            <a:r>
              <a:rPr lang="en-US" b="1" dirty="0">
                <a:solidFill>
                  <a:srgbClr val="7030A0"/>
                </a:solidFill>
                <a:latin typeface="Times New Roman" pitchFamily="18" charset="0"/>
                <a:cs typeface="Times New Roman" pitchFamily="18" charset="0"/>
              </a:rPr>
              <a:t>to anemia</a:t>
            </a:r>
          </a:p>
          <a:p>
            <a:pPr marL="0" indent="0">
              <a:buNone/>
            </a:pPr>
            <a:r>
              <a:rPr lang="en-US" b="1" dirty="0">
                <a:solidFill>
                  <a:srgbClr val="00B0F0"/>
                </a:solidFill>
                <a:latin typeface="Times New Roman" pitchFamily="18" charset="0"/>
                <a:cs typeface="Times New Roman" pitchFamily="18" charset="0"/>
              </a:rPr>
              <a:t>Iron and iron salts</a:t>
            </a:r>
          </a:p>
          <a:p>
            <a:r>
              <a:rPr lang="en-US" dirty="0">
                <a:solidFill>
                  <a:srgbClr val="7030A0"/>
                </a:solidFill>
                <a:latin typeface="Times New Roman" pitchFamily="18" charset="0"/>
                <a:cs typeface="Times New Roman" pitchFamily="18" charset="0"/>
              </a:rPr>
              <a:t>Iron deficiency is the most common nutritional anaemia in humans</a:t>
            </a:r>
          </a:p>
          <a:p>
            <a:r>
              <a:rPr lang="en-US" dirty="0">
                <a:solidFill>
                  <a:srgbClr val="7030A0"/>
                </a:solidFill>
                <a:latin typeface="Times New Roman" pitchFamily="18" charset="0"/>
                <a:cs typeface="Times New Roman" pitchFamily="18" charset="0"/>
              </a:rPr>
              <a:t>It result from inadequate </a:t>
            </a:r>
            <a:r>
              <a:rPr lang="en-US" b="1" dirty="0">
                <a:solidFill>
                  <a:srgbClr val="7030A0"/>
                </a:solidFill>
                <a:latin typeface="Times New Roman" pitchFamily="18" charset="0"/>
                <a:cs typeface="Times New Roman" pitchFamily="18" charset="0"/>
              </a:rPr>
              <a:t>iron intake</a:t>
            </a: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malabsorption</a:t>
            </a: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blood loss</a:t>
            </a:r>
            <a:r>
              <a:rPr lang="en-US" dirty="0">
                <a:solidFill>
                  <a:srgbClr val="7030A0"/>
                </a:solidFill>
                <a:latin typeface="Times New Roman" pitchFamily="18" charset="0"/>
                <a:cs typeface="Times New Roman" pitchFamily="18" charset="0"/>
              </a:rPr>
              <a:t>, or </a:t>
            </a:r>
            <a:r>
              <a:rPr lang="en-US" b="1" dirty="0">
                <a:solidFill>
                  <a:srgbClr val="7030A0"/>
                </a:solidFill>
                <a:latin typeface="Times New Roman" pitchFamily="18" charset="0"/>
                <a:cs typeface="Times New Roman" pitchFamily="18" charset="0"/>
              </a:rPr>
              <a:t>an</a:t>
            </a: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increased requirement </a:t>
            </a:r>
            <a:r>
              <a:rPr lang="en-US" dirty="0">
                <a:solidFill>
                  <a:srgbClr val="7030A0"/>
                </a:solidFill>
                <a:latin typeface="Times New Roman" pitchFamily="18" charset="0"/>
                <a:cs typeface="Times New Roman" pitchFamily="18" charset="0"/>
              </a:rPr>
              <a:t>as with pregnancy.</a:t>
            </a:r>
          </a:p>
          <a:p>
            <a:r>
              <a:rPr lang="en-US" dirty="0">
                <a:solidFill>
                  <a:srgbClr val="7030A0"/>
                </a:solidFill>
                <a:latin typeface="Times New Roman" pitchFamily="18" charset="0"/>
                <a:cs typeface="Times New Roman" pitchFamily="18" charset="0"/>
              </a:rPr>
              <a:t>When severe it results in microcytic hypochromic anemia.</a:t>
            </a:r>
          </a:p>
          <a:p>
            <a:pPr marL="0" indent="0">
              <a:buNone/>
            </a:pPr>
            <a:r>
              <a:rPr lang="en-US" sz="3600" dirty="0">
                <a:solidFill>
                  <a:srgbClr val="7030A0"/>
                </a:solidFill>
                <a:latin typeface="Times New Roman" pitchFamily="18" charset="0"/>
                <a:cs typeface="Times New Roman" pitchFamily="18" charset="0"/>
              </a:rPr>
              <a:t>                            </a:t>
            </a:r>
            <a:r>
              <a:rPr lang="en-US" sz="3600" b="1" dirty="0">
                <a:solidFill>
                  <a:srgbClr val="00B0F0"/>
                </a:solidFill>
                <a:latin typeface="Times New Roman" pitchFamily="18" charset="0"/>
                <a:cs typeface="Times New Roman" pitchFamily="18" charset="0"/>
              </a:rPr>
              <a:t>Ferrous sulphate</a:t>
            </a:r>
          </a:p>
          <a:p>
            <a:pPr marL="0" indent="0">
              <a:buNone/>
            </a:pPr>
            <a:r>
              <a:rPr lang="en-US" sz="3200" b="1" i="1" dirty="0" smtClean="0">
                <a:solidFill>
                  <a:srgbClr val="00B0F0"/>
                </a:solidFill>
                <a:latin typeface="Times New Roman" pitchFamily="18" charset="0"/>
                <a:cs typeface="Times New Roman" pitchFamily="18" charset="0"/>
              </a:rPr>
              <a:t>Pharmacokinetics</a:t>
            </a:r>
            <a:endParaRPr lang="en-US" sz="3200" b="1" i="1" dirty="0">
              <a:solidFill>
                <a:srgbClr val="00B0F0"/>
              </a:solidFill>
              <a:latin typeface="Times New Roman" pitchFamily="18" charset="0"/>
              <a:cs typeface="Times New Roman" pitchFamily="18" charset="0"/>
            </a:endParaRPr>
          </a:p>
          <a:p>
            <a:pPr marL="0" indent="0">
              <a:buNone/>
            </a:pPr>
            <a:r>
              <a:rPr lang="en-US" dirty="0">
                <a:solidFill>
                  <a:srgbClr val="7030A0"/>
                </a:solidFill>
                <a:latin typeface="Times New Roman" pitchFamily="18" charset="0"/>
                <a:cs typeface="Times New Roman" pitchFamily="18" charset="0"/>
              </a:rPr>
              <a:t>Iron is given orally as a ferrous salt 50 -100MG is administered daily for the treatment of anemia .</a:t>
            </a:r>
          </a:p>
          <a:p>
            <a:pPr marL="0" indent="0">
              <a:buNone/>
            </a:pPr>
            <a:r>
              <a:rPr lang="en-US" dirty="0">
                <a:solidFill>
                  <a:srgbClr val="7030A0"/>
                </a:solidFill>
                <a:latin typeface="Times New Roman" pitchFamily="18" charset="0"/>
                <a:cs typeface="Times New Roman" pitchFamily="18" charset="0"/>
              </a:rPr>
              <a:t>Iron is absorbed readily in presence of gastric acid.</a:t>
            </a:r>
          </a:p>
        </p:txBody>
      </p:sp>
    </p:spTree>
    <p:extLst>
      <p:ext uri="{BB962C8B-B14F-4D97-AF65-F5344CB8AC3E}">
        <p14:creationId xmlns:p14="http://schemas.microsoft.com/office/powerpoint/2010/main" val="18340313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B88C7-67D1-4C43-BA03-25AA0F34B52E}"/>
              </a:ext>
            </a:extLst>
          </p:cNvPr>
          <p:cNvSpPr>
            <a:spLocks noGrp="1"/>
          </p:cNvSpPr>
          <p:nvPr>
            <p:ph type="title"/>
          </p:nvPr>
        </p:nvSpPr>
        <p:spPr>
          <a:xfrm>
            <a:off x="257175" y="1"/>
            <a:ext cx="11096625" cy="1042987"/>
          </a:xfrm>
        </p:spPr>
        <p:txBody>
          <a:bodyPr>
            <a:normAutofit/>
          </a:bodyPr>
          <a:lstStyle/>
          <a:p>
            <a:r>
              <a:rPr lang="en-US" sz="5400" b="1" dirty="0">
                <a:solidFill>
                  <a:srgbClr val="FF0000"/>
                </a:solidFill>
                <a:latin typeface="Times New Roman" pitchFamily="18" charset="0"/>
                <a:cs typeface="Times New Roman" pitchFamily="18" charset="0"/>
              </a:rPr>
              <a:t>Ferrous </a:t>
            </a:r>
            <a:r>
              <a:rPr lang="en-US" sz="5400" b="1" dirty="0" err="1">
                <a:solidFill>
                  <a:srgbClr val="FF0000"/>
                </a:solidFill>
                <a:latin typeface="Times New Roman" pitchFamily="18" charset="0"/>
                <a:cs typeface="Times New Roman" pitchFamily="18" charset="0"/>
              </a:rPr>
              <a:t>S</a:t>
            </a:r>
            <a:r>
              <a:rPr lang="en-US" sz="5400" b="1" dirty="0" err="1" smtClean="0">
                <a:solidFill>
                  <a:srgbClr val="FF0000"/>
                </a:solidFill>
                <a:latin typeface="Times New Roman" pitchFamily="18" charset="0"/>
                <a:cs typeface="Times New Roman" pitchFamily="18" charset="0"/>
              </a:rPr>
              <a:t>ulphate</a:t>
            </a:r>
            <a:r>
              <a:rPr lang="en-US" sz="5400" b="1" dirty="0" smtClean="0">
                <a:solidFill>
                  <a:srgbClr val="FF0000"/>
                </a:solidFill>
                <a:latin typeface="Times New Roman" pitchFamily="18" charset="0"/>
                <a:cs typeface="Times New Roman" pitchFamily="18" charset="0"/>
              </a:rPr>
              <a:t> </a:t>
            </a:r>
            <a:r>
              <a:rPr lang="en-US" sz="5400" b="1" dirty="0" err="1">
                <a:solidFill>
                  <a:srgbClr val="FF0000"/>
                </a:solidFill>
                <a:latin typeface="Times New Roman" pitchFamily="18" charset="0"/>
                <a:cs typeface="Times New Roman" pitchFamily="18" charset="0"/>
              </a:rPr>
              <a:t>C</a:t>
            </a:r>
            <a:r>
              <a:rPr lang="en-US" sz="5400" b="1" dirty="0" err="1" smtClean="0">
                <a:solidFill>
                  <a:srgbClr val="FF0000"/>
                </a:solidFill>
                <a:latin typeface="Times New Roman" pitchFamily="18" charset="0"/>
                <a:cs typeface="Times New Roman" pitchFamily="18" charset="0"/>
              </a:rPr>
              <a:t>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9B495AD-D734-4665-BD73-0421789E4D8D}"/>
              </a:ext>
            </a:extLst>
          </p:cNvPr>
          <p:cNvSpPr>
            <a:spLocks noGrp="1"/>
          </p:cNvSpPr>
          <p:nvPr>
            <p:ph idx="1"/>
          </p:nvPr>
        </p:nvSpPr>
        <p:spPr>
          <a:xfrm>
            <a:off x="114300" y="1071562"/>
            <a:ext cx="11958638" cy="5672137"/>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It is given before meals though many patients cannot tolerate it due to its irritating effects.</a:t>
            </a:r>
          </a:p>
          <a:p>
            <a:pPr>
              <a:buFont typeface="Wingdings" pitchFamily="2" charset="2"/>
              <a:buChar char="v"/>
            </a:pPr>
            <a:r>
              <a:rPr lang="en-US" sz="3200" dirty="0">
                <a:solidFill>
                  <a:srgbClr val="7030A0"/>
                </a:solidFill>
                <a:latin typeface="Times New Roman" pitchFamily="18" charset="0"/>
                <a:cs typeface="Times New Roman" pitchFamily="18" charset="0"/>
              </a:rPr>
              <a:t>After sometime the patient shows improved appetite, increased erythrocyte cell count and decreased microcytic hypochromic anaemia .</a:t>
            </a:r>
          </a:p>
          <a:p>
            <a:pPr>
              <a:buFont typeface="Wingdings" pitchFamily="2" charset="2"/>
              <a:buChar char="v"/>
            </a:pPr>
            <a:r>
              <a:rPr lang="en-US" sz="3200" dirty="0">
                <a:solidFill>
                  <a:srgbClr val="7030A0"/>
                </a:solidFill>
                <a:latin typeface="Times New Roman" pitchFamily="18" charset="0"/>
                <a:cs typeface="Times New Roman" pitchFamily="18" charset="0"/>
              </a:rPr>
              <a:t>At lest six months of therapy is necessary to restore iron levels to storage site.</a:t>
            </a:r>
          </a:p>
          <a:p>
            <a:pPr>
              <a:buFont typeface="Wingdings" pitchFamily="2" charset="2"/>
              <a:buChar char="v"/>
            </a:pPr>
            <a:r>
              <a:rPr lang="en-US" sz="3200" dirty="0">
                <a:solidFill>
                  <a:srgbClr val="7030A0"/>
                </a:solidFill>
                <a:latin typeface="Times New Roman" pitchFamily="18" charset="0"/>
                <a:cs typeface="Times New Roman" pitchFamily="18" charset="0"/>
              </a:rPr>
              <a:t>It can be given parenterally as iron dextran or iron sucrose that is by slow im or iv.</a:t>
            </a:r>
          </a:p>
        </p:txBody>
      </p:sp>
    </p:spTree>
    <p:extLst>
      <p:ext uri="{BB962C8B-B14F-4D97-AF65-F5344CB8AC3E}">
        <p14:creationId xmlns:p14="http://schemas.microsoft.com/office/powerpoint/2010/main" val="2845086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9639F5-1EDE-4483-9623-B1FA8A216415}"/>
              </a:ext>
            </a:extLst>
          </p:cNvPr>
          <p:cNvSpPr>
            <a:spLocks noGrp="1"/>
          </p:cNvSpPr>
          <p:nvPr>
            <p:ph type="title"/>
          </p:nvPr>
        </p:nvSpPr>
        <p:spPr>
          <a:xfrm>
            <a:off x="128588" y="1"/>
            <a:ext cx="11225212" cy="1185862"/>
          </a:xfrm>
        </p:spPr>
        <p:txBody>
          <a:bodyPr>
            <a:normAutofit/>
          </a:bodyPr>
          <a:lstStyle/>
          <a:p>
            <a:r>
              <a:rPr lang="en-US" sz="4800" b="1" dirty="0">
                <a:solidFill>
                  <a:srgbClr val="FF0000"/>
                </a:solidFill>
                <a:latin typeface="Times New Roman" pitchFamily="18" charset="0"/>
                <a:cs typeface="Times New Roman" pitchFamily="18" charset="0"/>
              </a:rPr>
              <a:t>Unwanted </a:t>
            </a:r>
            <a:r>
              <a:rPr lang="en-US" sz="4800" b="1" dirty="0" smtClean="0">
                <a:solidFill>
                  <a:srgbClr val="FF0000"/>
                </a:solidFill>
                <a:latin typeface="Times New Roman" pitchFamily="18" charset="0"/>
                <a:cs typeface="Times New Roman" pitchFamily="18" charset="0"/>
              </a:rPr>
              <a:t>Effects </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12406C3-F881-4B78-8D0B-C87E536AEA43}"/>
              </a:ext>
            </a:extLst>
          </p:cNvPr>
          <p:cNvSpPr>
            <a:spLocks noGrp="1"/>
          </p:cNvSpPr>
          <p:nvPr>
            <p:ph idx="1"/>
          </p:nvPr>
        </p:nvSpPr>
        <p:spPr>
          <a:xfrm>
            <a:off x="157163" y="1114424"/>
            <a:ext cx="11915775" cy="5629275"/>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Oral can cause GIT discomfort</a:t>
            </a:r>
          </a:p>
          <a:p>
            <a:pPr>
              <a:buFont typeface="Wingdings" pitchFamily="2" charset="2"/>
              <a:buChar char="q"/>
            </a:pPr>
            <a:r>
              <a:rPr lang="en-US" sz="3200" dirty="0">
                <a:solidFill>
                  <a:srgbClr val="7030A0"/>
                </a:solidFill>
                <a:latin typeface="Times New Roman" pitchFamily="18" charset="0"/>
                <a:cs typeface="Times New Roman" pitchFamily="18" charset="0"/>
              </a:rPr>
              <a:t>Liquid form for infants can stain teeth.</a:t>
            </a:r>
          </a:p>
          <a:p>
            <a:pPr>
              <a:buFont typeface="Wingdings" pitchFamily="2" charset="2"/>
              <a:buChar char="q"/>
            </a:pPr>
            <a:r>
              <a:rPr lang="en-US" sz="3200" dirty="0">
                <a:solidFill>
                  <a:srgbClr val="7030A0"/>
                </a:solidFill>
                <a:latin typeface="Times New Roman" pitchFamily="18" charset="0"/>
                <a:cs typeface="Times New Roman" pitchFamily="18" charset="0"/>
              </a:rPr>
              <a:t>Allergic reactions are possible with chills, urticaria, sweating , fever and even anaphylaxis after parenteral administration.</a:t>
            </a:r>
          </a:p>
          <a:p>
            <a:pPr>
              <a:buFont typeface="Wingdings" pitchFamily="2" charset="2"/>
              <a:buChar char="q"/>
            </a:pPr>
            <a:r>
              <a:rPr lang="en-US" sz="3200" dirty="0">
                <a:solidFill>
                  <a:srgbClr val="7030A0"/>
                </a:solidFill>
                <a:latin typeface="Times New Roman" pitchFamily="18" charset="0"/>
                <a:cs typeface="Times New Roman" pitchFamily="18" charset="0"/>
              </a:rPr>
              <a:t>Patients pass black or dark stool this in harmless results of unabsorbed iron.</a:t>
            </a:r>
          </a:p>
        </p:txBody>
      </p:sp>
    </p:spTree>
    <p:extLst>
      <p:ext uri="{BB962C8B-B14F-4D97-AF65-F5344CB8AC3E}">
        <p14:creationId xmlns:p14="http://schemas.microsoft.com/office/powerpoint/2010/main" val="1417620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B43418-2059-494A-BD18-D189EE67FAC4}"/>
              </a:ext>
            </a:extLst>
          </p:cNvPr>
          <p:cNvSpPr>
            <a:spLocks noGrp="1"/>
          </p:cNvSpPr>
          <p:nvPr>
            <p:ph type="title"/>
          </p:nvPr>
        </p:nvSpPr>
        <p:spPr>
          <a:xfrm>
            <a:off x="142875" y="1"/>
            <a:ext cx="11210925" cy="828674"/>
          </a:xfrm>
        </p:spPr>
        <p:txBody>
          <a:bodyPr>
            <a:normAutofit fontScale="90000"/>
          </a:bodyPr>
          <a:lstStyle/>
          <a:p>
            <a:r>
              <a:rPr lang="en-US" dirty="0"/>
              <a:t>    </a:t>
            </a:r>
            <a:r>
              <a:rPr lang="en-US" sz="5400" b="1" dirty="0" smtClean="0">
                <a:solidFill>
                  <a:srgbClr val="FF0000"/>
                </a:solidFill>
                <a:latin typeface="Times New Roman" pitchFamily="18" charset="0"/>
                <a:cs typeface="Times New Roman" pitchFamily="18" charset="0"/>
              </a:rPr>
              <a:t>Folic </a:t>
            </a:r>
            <a:r>
              <a:rPr lang="en-US" sz="5400" b="1" dirty="0">
                <a:solidFill>
                  <a:srgbClr val="FF0000"/>
                </a:solidFill>
                <a:latin typeface="Times New Roman" pitchFamily="18" charset="0"/>
                <a:cs typeface="Times New Roman" pitchFamily="18" charset="0"/>
              </a:rPr>
              <a:t>A</a:t>
            </a:r>
            <a:r>
              <a:rPr lang="en-US" sz="5400" b="1" dirty="0" smtClean="0">
                <a:solidFill>
                  <a:srgbClr val="FF0000"/>
                </a:solidFill>
                <a:latin typeface="Times New Roman" pitchFamily="18" charset="0"/>
                <a:cs typeface="Times New Roman" pitchFamily="18" charset="0"/>
              </a:rPr>
              <a:t>cid </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BEF71B2-EEF1-4F23-82B8-05456040CDD4}"/>
              </a:ext>
            </a:extLst>
          </p:cNvPr>
          <p:cNvSpPr>
            <a:spLocks noGrp="1"/>
          </p:cNvSpPr>
          <p:nvPr>
            <p:ph idx="1"/>
          </p:nvPr>
        </p:nvSpPr>
        <p:spPr>
          <a:xfrm>
            <a:off x="171449" y="814388"/>
            <a:ext cx="11815763" cy="5929312"/>
          </a:xfrm>
        </p:spPr>
        <p:txBody>
          <a:bodyPr>
            <a:normAutofit/>
          </a:bodyPr>
          <a:lstStyle/>
          <a:p>
            <a:pPr marL="0" indent="0">
              <a:buNone/>
            </a:pPr>
            <a:r>
              <a:rPr lang="en-US" b="1" dirty="0">
                <a:solidFill>
                  <a:srgbClr val="7030A0"/>
                </a:solidFill>
                <a:latin typeface="Times New Roman" pitchFamily="18" charset="0"/>
                <a:cs typeface="Times New Roman" pitchFamily="18" charset="0"/>
              </a:rPr>
              <a:t>Expected Pharmacological Action </a:t>
            </a:r>
          </a:p>
          <a:p>
            <a:r>
              <a:rPr lang="en-US" dirty="0">
                <a:solidFill>
                  <a:srgbClr val="7030A0"/>
                </a:solidFill>
                <a:latin typeface="Times New Roman" pitchFamily="18" charset="0"/>
                <a:cs typeface="Times New Roman" pitchFamily="18" charset="0"/>
              </a:rPr>
              <a:t>Folic acid is essential in the production of DNA and erythropoiesis (RBC, WBC, and platelets). </a:t>
            </a:r>
          </a:p>
          <a:p>
            <a:pPr marL="0" indent="0">
              <a:buNone/>
            </a:pP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Therapeutic Uses </a:t>
            </a:r>
          </a:p>
          <a:p>
            <a:r>
              <a:rPr lang="en-US" dirty="0">
                <a:solidFill>
                  <a:srgbClr val="7030A0"/>
                </a:solidFill>
                <a:latin typeface="Times New Roman" pitchFamily="18" charset="0"/>
                <a:cs typeface="Times New Roman" pitchFamily="18" charset="0"/>
              </a:rPr>
              <a:t>Treatment of megaloblastic (macrocytic) anemia secondary to folic acid deficiency </a:t>
            </a:r>
          </a:p>
          <a:p>
            <a:r>
              <a:rPr lang="en-US" dirty="0">
                <a:solidFill>
                  <a:srgbClr val="7030A0"/>
                </a:solidFill>
                <a:latin typeface="Times New Roman" pitchFamily="18" charset="0"/>
                <a:cs typeface="Times New Roman" pitchFamily="18" charset="0"/>
              </a:rPr>
              <a:t> Prevention of neural tube defects during pregnancy; therefore it is needed in all women of child-bearing age who may become pregnant. </a:t>
            </a:r>
          </a:p>
          <a:p>
            <a:r>
              <a:rPr lang="en-US" dirty="0">
                <a:solidFill>
                  <a:srgbClr val="7030A0"/>
                </a:solidFill>
                <a:latin typeface="Times New Roman" pitchFamily="18" charset="0"/>
                <a:cs typeface="Times New Roman" pitchFamily="18" charset="0"/>
              </a:rPr>
              <a:t> Treatment of malabsorption syndrome such as sprue</a:t>
            </a:r>
          </a:p>
          <a:p>
            <a:pPr marL="0" indent="0">
              <a:buNone/>
            </a:pPr>
            <a:r>
              <a:rPr lang="en-US" b="1" dirty="0">
                <a:solidFill>
                  <a:srgbClr val="7030A0"/>
                </a:solidFill>
                <a:latin typeface="Times New Roman" pitchFamily="18" charset="0"/>
                <a:cs typeface="Times New Roman" pitchFamily="18" charset="0"/>
              </a:rPr>
              <a:t>Contraindications/Precautions .</a:t>
            </a:r>
          </a:p>
          <a:p>
            <a:pPr marL="0" indent="0">
              <a:buNone/>
            </a:pPr>
            <a:r>
              <a:rPr lang="en-US" dirty="0">
                <a:solidFill>
                  <a:srgbClr val="7030A0"/>
                </a:solidFill>
                <a:latin typeface="Times New Roman" pitchFamily="18" charset="0"/>
                <a:cs typeface="Times New Roman" pitchFamily="18" charset="0"/>
              </a:rPr>
              <a:t> Indiscriminate use of folic acid is inappropriate because of the risk of masking signs of vitamin B12 deficiency.</a:t>
            </a:r>
          </a:p>
        </p:txBody>
      </p:sp>
    </p:spTree>
    <p:extLst>
      <p:ext uri="{BB962C8B-B14F-4D97-AF65-F5344CB8AC3E}">
        <p14:creationId xmlns:p14="http://schemas.microsoft.com/office/powerpoint/2010/main" val="29608592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E2D5DB-21DF-417E-9335-24A8A7BF23DE}"/>
              </a:ext>
            </a:extLst>
          </p:cNvPr>
          <p:cNvSpPr>
            <a:spLocks noGrp="1"/>
          </p:cNvSpPr>
          <p:nvPr>
            <p:ph idx="1"/>
          </p:nvPr>
        </p:nvSpPr>
        <p:spPr>
          <a:xfrm>
            <a:off x="114300" y="0"/>
            <a:ext cx="11887200" cy="6857999"/>
          </a:xfrm>
        </p:spPr>
        <p:txBody>
          <a:bodyPr/>
          <a:lstStyle/>
          <a:p>
            <a:pPr marL="0" indent="0">
              <a:buNone/>
            </a:pPr>
            <a:r>
              <a:rPr lang="en-US" b="1" dirty="0">
                <a:solidFill>
                  <a:srgbClr val="FF0000"/>
                </a:solidFill>
                <a:latin typeface="Times New Roman" pitchFamily="18" charset="0"/>
                <a:cs typeface="Times New Roman" pitchFamily="18" charset="0"/>
              </a:rPr>
              <a:t>Medication/Food Interactions</a:t>
            </a:r>
          </a:p>
          <a:p>
            <a:r>
              <a:rPr lang="en-US" b="1" dirty="0"/>
              <a:t> </a:t>
            </a:r>
            <a:r>
              <a:rPr lang="en-US" sz="3200" dirty="0">
                <a:solidFill>
                  <a:srgbClr val="7030A0"/>
                </a:solidFill>
                <a:latin typeface="Times New Roman" pitchFamily="18" charset="0"/>
                <a:cs typeface="Times New Roman" pitchFamily="18" charset="0"/>
              </a:rPr>
              <a:t>Decreased folate levels with concurrent use of sulfonamides, sulfasalazine, or methotrexate.</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F0"/>
                </a:solidFill>
                <a:latin typeface="Times New Roman" pitchFamily="18" charset="0"/>
                <a:cs typeface="Times New Roman" pitchFamily="18" charset="0"/>
              </a:rPr>
              <a:t>Precautions during Administration </a:t>
            </a:r>
            <a:endParaRPr lang="en-US" sz="3200" b="1" dirty="0">
              <a:solidFill>
                <a:srgbClr val="00B0F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 Assess clients for signs and symptoms of megaloblastic anemia (pallor, easy fatigability, palpitations, paresthesia of hands or feet). </a:t>
            </a:r>
          </a:p>
          <a:p>
            <a:pPr>
              <a:buFont typeface="Wingdings" pitchFamily="2" charset="2"/>
              <a:buChar char="q"/>
            </a:pPr>
            <a:r>
              <a:rPr lang="en-US" sz="3200" dirty="0">
                <a:solidFill>
                  <a:srgbClr val="7030A0"/>
                </a:solidFill>
                <a:latin typeface="Times New Roman" pitchFamily="18" charset="0"/>
                <a:cs typeface="Times New Roman" pitchFamily="18" charset="0"/>
              </a:rPr>
              <a:t>Obtain the client’s baseline folic acid levels, RBC and reticulocyte counts, Hgb, and Hct levels. Monitor periodically. </a:t>
            </a:r>
          </a:p>
          <a:p>
            <a:pPr>
              <a:buFont typeface="Wingdings" pitchFamily="2" charset="2"/>
              <a:buChar char="q"/>
            </a:pPr>
            <a:r>
              <a:rPr lang="en-US" sz="3200" dirty="0">
                <a:solidFill>
                  <a:srgbClr val="7030A0"/>
                </a:solidFill>
                <a:latin typeface="Times New Roman" pitchFamily="18" charset="0"/>
                <a:cs typeface="Times New Roman" pitchFamily="18" charset="0"/>
              </a:rPr>
              <a:t> Advise clients with folic acid deficiency to concurrently increase intake of food sources of folic acid, such as green leafy vegetables and liver. Monitor clients for risk factors indicating that folic acid therapy may be needed, such as heavy alcohol use and child-bearing age</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6741911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9DB81-5C9C-4138-8D7A-14A6E456F751}"/>
              </a:ext>
            </a:extLst>
          </p:cNvPr>
          <p:cNvSpPr>
            <a:spLocks noGrp="1"/>
          </p:cNvSpPr>
          <p:nvPr>
            <p:ph type="title"/>
          </p:nvPr>
        </p:nvSpPr>
        <p:spPr>
          <a:xfrm>
            <a:off x="114300" y="157163"/>
            <a:ext cx="11944350" cy="1285875"/>
          </a:xfrm>
        </p:spPr>
        <p:txBody>
          <a:bodyPr/>
          <a:lstStyle/>
          <a:p>
            <a:r>
              <a:rPr lang="en-US" dirty="0"/>
              <a:t> </a:t>
            </a:r>
            <a:r>
              <a:rPr lang="en-US" sz="5400" b="1" dirty="0" smtClean="0">
                <a:solidFill>
                  <a:srgbClr val="FF0000"/>
                </a:solidFill>
                <a:latin typeface="Times New Roman" pitchFamily="18" charset="0"/>
                <a:cs typeface="Times New Roman" pitchFamily="18" charset="0"/>
              </a:rPr>
              <a:t>Terminologies </a:t>
            </a:r>
            <a:r>
              <a:rPr lang="en-US" sz="5400" b="1" dirty="0" err="1">
                <a:solidFill>
                  <a:srgbClr val="FF0000"/>
                </a:solidFill>
                <a:latin typeface="Times New Roman" pitchFamily="18" charset="0"/>
                <a:cs typeface="Times New Roman" pitchFamily="18" charset="0"/>
              </a:rPr>
              <a:t>C</a:t>
            </a:r>
            <a:r>
              <a:rPr lang="en-US" sz="5400" b="1" dirty="0" err="1" smtClean="0">
                <a:solidFill>
                  <a:srgbClr val="FF0000"/>
                </a:solidFill>
                <a:latin typeface="Times New Roman" pitchFamily="18" charset="0"/>
                <a:cs typeface="Times New Roman" pitchFamily="18" charset="0"/>
              </a:rPr>
              <a:t>ont</a:t>
            </a:r>
            <a:r>
              <a:rPr lang="en-US" sz="5400" b="1" dirty="0" smtClean="0">
                <a:solidFill>
                  <a:srgbClr val="FF0000"/>
                </a:solidFill>
                <a:latin typeface="Times New Roman" pitchFamily="18" charset="0"/>
                <a:cs typeface="Times New Roman" pitchFamily="18" charset="0"/>
              </a:rPr>
              <a:t>…</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AF142BF-35E7-495B-A7B6-CB26AC0E8BA4}"/>
              </a:ext>
            </a:extLst>
          </p:cNvPr>
          <p:cNvSpPr>
            <a:spLocks noGrp="1"/>
          </p:cNvSpPr>
          <p:nvPr>
            <p:ph idx="1"/>
          </p:nvPr>
        </p:nvSpPr>
        <p:spPr>
          <a:xfrm>
            <a:off x="128589" y="1203961"/>
            <a:ext cx="11930062" cy="5654040"/>
          </a:xfrm>
        </p:spPr>
        <p:txBody>
          <a:bodyPr>
            <a:normAutofit/>
          </a:bodyPr>
          <a:lstStyle/>
          <a:p>
            <a:endParaRPr lang="en-US" b="1" dirty="0"/>
          </a:p>
          <a:p>
            <a:pPr>
              <a:buFont typeface="Wingdings" panose="05000000000000000000" pitchFamily="2" charset="2"/>
              <a:buChar char="v"/>
            </a:pPr>
            <a:r>
              <a:rPr lang="en-US" sz="3200" b="1" dirty="0">
                <a:solidFill>
                  <a:srgbClr val="7030A0"/>
                </a:solidFill>
                <a:latin typeface="Times New Roman" panose="02020603050405020304" pitchFamily="18" charset="0"/>
                <a:cs typeface="Times New Roman" panose="02020603050405020304" pitchFamily="18" charset="0"/>
              </a:rPr>
              <a:t>Pharmacogenetics: </a:t>
            </a:r>
            <a:r>
              <a:rPr lang="en-US" sz="3200" dirty="0">
                <a:solidFill>
                  <a:srgbClr val="7030A0"/>
                </a:solidFill>
                <a:latin typeface="Times New Roman" panose="02020603050405020304" pitchFamily="18" charset="0"/>
                <a:cs typeface="Times New Roman" panose="02020603050405020304" pitchFamily="18" charset="0"/>
              </a:rPr>
              <a:t>the study of the effects that genetics have on an individuals response to drugs.</a:t>
            </a:r>
          </a:p>
          <a:p>
            <a:pPr>
              <a:buFont typeface="Wingdings" panose="05000000000000000000" pitchFamily="2" charset="2"/>
              <a:buChar char="v"/>
            </a:pPr>
            <a:r>
              <a:rPr lang="en-US" sz="3200" dirty="0">
                <a:solidFill>
                  <a:srgbClr val="7030A0"/>
                </a:solidFill>
                <a:latin typeface="Times New Roman" panose="02020603050405020304" pitchFamily="18" charset="0"/>
                <a:cs typeface="Times New Roman" panose="02020603050405020304" pitchFamily="18" charset="0"/>
              </a:rPr>
              <a:t> </a:t>
            </a:r>
            <a:r>
              <a:rPr lang="en-US" sz="3200" b="1" dirty="0">
                <a:solidFill>
                  <a:srgbClr val="7030A0"/>
                </a:solidFill>
                <a:latin typeface="Times New Roman" panose="02020603050405020304" pitchFamily="18" charset="0"/>
                <a:cs typeface="Times New Roman" panose="02020603050405020304" pitchFamily="18" charset="0"/>
              </a:rPr>
              <a:t>Contra-indication: </a:t>
            </a:r>
            <a:r>
              <a:rPr lang="en-US" sz="3200" dirty="0">
                <a:solidFill>
                  <a:srgbClr val="7030A0"/>
                </a:solidFill>
                <a:latin typeface="Times New Roman" panose="02020603050405020304" pitchFamily="18" charset="0"/>
                <a:cs typeface="Times New Roman" panose="02020603050405020304" pitchFamily="18" charset="0"/>
              </a:rPr>
              <a:t>A health condition/ state that will prelude the administration of a drug e.g. aspirin is contraindicated in peptic ulcer disease.</a:t>
            </a:r>
          </a:p>
          <a:p>
            <a:pPr>
              <a:buFont typeface="Wingdings" panose="05000000000000000000" pitchFamily="2" charset="2"/>
              <a:buChar char="v"/>
            </a:pPr>
            <a:r>
              <a:rPr lang="en-US" sz="3200" b="1" dirty="0">
                <a:solidFill>
                  <a:srgbClr val="7030A0"/>
                </a:solidFill>
                <a:latin typeface="Times New Roman" panose="02020603050405020304" pitchFamily="18" charset="0"/>
                <a:cs typeface="Times New Roman" panose="02020603050405020304" pitchFamily="18" charset="0"/>
              </a:rPr>
              <a:t>Half life or half time (t1/2):</a:t>
            </a:r>
            <a:r>
              <a:rPr lang="en-US" sz="3200" dirty="0">
                <a:solidFill>
                  <a:srgbClr val="7030A0"/>
                </a:solidFill>
                <a:latin typeface="Times New Roman" panose="02020603050405020304" pitchFamily="18" charset="0"/>
                <a:cs typeface="Times New Roman" panose="02020603050405020304" pitchFamily="18" charset="0"/>
              </a:rPr>
              <a:t>Time taken for plasma concentration to fall by half following its elimination in the body</a:t>
            </a:r>
            <a:r>
              <a:rPr lang="en-US" sz="3200" dirty="0" smtClean="0">
                <a:solidFill>
                  <a:srgbClr val="7030A0"/>
                </a:solidFill>
                <a:latin typeface="Times New Roman" panose="02020603050405020304" pitchFamily="18" charset="0"/>
                <a:cs typeface="Times New Roman" panose="02020603050405020304" pitchFamily="18" charset="0"/>
              </a:rPr>
              <a:t>.</a:t>
            </a:r>
            <a:endParaRPr lang="en-US" sz="32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1650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8D46C1B-2721-447F-A0D1-C66B61E1DC7C}"/>
              </a:ext>
            </a:extLst>
          </p:cNvPr>
          <p:cNvSpPr>
            <a:spLocks noGrp="1"/>
          </p:cNvSpPr>
          <p:nvPr>
            <p:ph idx="1"/>
          </p:nvPr>
        </p:nvSpPr>
        <p:spPr>
          <a:xfrm>
            <a:off x="200025" y="485776"/>
            <a:ext cx="11991975" cy="6200774"/>
          </a:xfrm>
        </p:spPr>
        <p:txBody>
          <a:bodyPr>
            <a:normAutofit/>
          </a:bodyPr>
          <a:lstStyle/>
          <a:p>
            <a:pPr marL="0" indent="0">
              <a:buNone/>
            </a:pPr>
            <a:r>
              <a:rPr lang="en-US" sz="3200" dirty="0">
                <a:solidFill>
                  <a:srgbClr val="7030A0"/>
                </a:solidFill>
                <a:latin typeface="Times New Roman" pitchFamily="18" charset="0"/>
                <a:cs typeface="Times New Roman" pitchFamily="18" charset="0"/>
              </a:rPr>
              <a:t>E</a:t>
            </a:r>
            <a:r>
              <a:rPr lang="en-US" sz="3200" dirty="0" smtClean="0">
                <a:solidFill>
                  <a:srgbClr val="7030A0"/>
                </a:solidFill>
                <a:latin typeface="Times New Roman" pitchFamily="18" charset="0"/>
                <a:cs typeface="Times New Roman" pitchFamily="18" charset="0"/>
              </a:rPr>
              <a:t>nsure  </a:t>
            </a:r>
            <a:r>
              <a:rPr lang="en-US" sz="3200" dirty="0">
                <a:solidFill>
                  <a:srgbClr val="7030A0"/>
                </a:solidFill>
                <a:latin typeface="Times New Roman" pitchFamily="18" charset="0"/>
                <a:cs typeface="Times New Roman" pitchFamily="18" charset="0"/>
              </a:rPr>
              <a:t>that you take the following precaution when administering medicine.</a:t>
            </a:r>
          </a:p>
          <a:p>
            <a:pPr>
              <a:buFont typeface="Wingdings" pitchFamily="2" charset="2"/>
              <a:buChar char="§"/>
            </a:pPr>
            <a:r>
              <a:rPr lang="en-US" sz="3200" dirty="0">
                <a:solidFill>
                  <a:srgbClr val="7030A0"/>
                </a:solidFill>
                <a:latin typeface="Times New Roman" pitchFamily="18" charset="0"/>
                <a:cs typeface="Times New Roman" pitchFamily="18" charset="0"/>
              </a:rPr>
              <a:t>All doses are best prepared from the original container.</a:t>
            </a:r>
          </a:p>
          <a:p>
            <a:pPr>
              <a:buFont typeface="Wingdings" pitchFamily="2" charset="2"/>
              <a:buChar char="§"/>
            </a:pPr>
            <a:r>
              <a:rPr lang="en-US" sz="3200" dirty="0">
                <a:solidFill>
                  <a:srgbClr val="7030A0"/>
                </a:solidFill>
                <a:latin typeface="Times New Roman" pitchFamily="18" charset="0"/>
                <a:cs typeface="Times New Roman" pitchFamily="18" charset="0"/>
              </a:rPr>
              <a:t>Medicines should not be prepared in the dark</a:t>
            </a:r>
          </a:p>
          <a:p>
            <a:pPr>
              <a:buFont typeface="Wingdings" pitchFamily="2" charset="2"/>
              <a:buChar char="§"/>
            </a:pPr>
            <a:r>
              <a:rPr lang="en-US" sz="3200" dirty="0">
                <a:solidFill>
                  <a:srgbClr val="7030A0"/>
                </a:solidFill>
                <a:latin typeface="Times New Roman" pitchFamily="18" charset="0"/>
                <a:cs typeface="Times New Roman" pitchFamily="18" charset="0"/>
              </a:rPr>
              <a:t>You should caution clients about the use of non-labelled pillboxes</a:t>
            </a:r>
          </a:p>
          <a:p>
            <a:pPr>
              <a:buFont typeface="Wingdings" pitchFamily="2" charset="2"/>
              <a:buChar char="§"/>
            </a:pPr>
            <a:r>
              <a:rPr lang="en-US" sz="3200" dirty="0">
                <a:solidFill>
                  <a:srgbClr val="7030A0"/>
                </a:solidFill>
                <a:latin typeface="Times New Roman" pitchFamily="18" charset="0"/>
                <a:cs typeface="Times New Roman" pitchFamily="18" charset="0"/>
              </a:rPr>
              <a:t>Do not mix supplies of several tablets or capsules in a single container</a:t>
            </a:r>
          </a:p>
          <a:p>
            <a:pPr>
              <a:buFont typeface="Wingdings" pitchFamily="2" charset="2"/>
              <a:buChar char="§"/>
            </a:pPr>
            <a:r>
              <a:rPr lang="en-US" sz="3200" dirty="0">
                <a:solidFill>
                  <a:srgbClr val="7030A0"/>
                </a:solidFill>
                <a:latin typeface="Times New Roman" pitchFamily="18" charset="0"/>
                <a:cs typeface="Times New Roman" pitchFamily="18" charset="0"/>
              </a:rPr>
              <a:t> make sure you check medication label  before removing from the shelf before pouring or measuring  and when returning to the shelf.</a:t>
            </a:r>
          </a:p>
          <a:p>
            <a:pPr marL="0" indent="0">
              <a:buNone/>
            </a:pPr>
            <a:endParaRPr lang="en-US" sz="3200" dirty="0">
              <a:solidFill>
                <a:srgbClr val="7030A0"/>
              </a:solidFill>
              <a:latin typeface="Times New Roman" pitchFamily="18" charset="0"/>
              <a:cs typeface="Times New Roman" pitchFamily="18" charset="0"/>
            </a:endParaRPr>
          </a:p>
          <a:p>
            <a:pPr>
              <a:buFont typeface="Wingdings" pitchFamily="2" charset="2"/>
              <a:buChar char="§"/>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2376919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FCF73-61CC-4040-9B45-4EDE6A86CD9C}"/>
              </a:ext>
            </a:extLst>
          </p:cNvPr>
          <p:cNvSpPr>
            <a:spLocks noGrp="1"/>
          </p:cNvSpPr>
          <p:nvPr>
            <p:ph type="title"/>
          </p:nvPr>
        </p:nvSpPr>
        <p:spPr>
          <a:xfrm>
            <a:off x="242888" y="128589"/>
            <a:ext cx="11110912" cy="1114424"/>
          </a:xfrm>
        </p:spPr>
        <p:txBody>
          <a:bodyPr>
            <a:normAutofit/>
          </a:bodyPr>
          <a:lstStyle/>
          <a:p>
            <a:r>
              <a:rPr lang="en-US" sz="4800" b="1" dirty="0">
                <a:solidFill>
                  <a:srgbClr val="FF0000"/>
                </a:solidFill>
                <a:latin typeface="Times New Roman" pitchFamily="18" charset="0"/>
                <a:cs typeface="Times New Roman" pitchFamily="18" charset="0"/>
              </a:rPr>
              <a:t>Insulin, oral hypoglycemic agents</a:t>
            </a:r>
          </a:p>
        </p:txBody>
      </p:sp>
      <p:sp>
        <p:nvSpPr>
          <p:cNvPr id="3" name="Content Placeholder 2">
            <a:extLst>
              <a:ext uri="{FF2B5EF4-FFF2-40B4-BE49-F238E27FC236}">
                <a16:creationId xmlns="" xmlns:a16="http://schemas.microsoft.com/office/drawing/2014/main" id="{C2E43A07-BDD1-478B-8EA3-36D27315E53A}"/>
              </a:ext>
            </a:extLst>
          </p:cNvPr>
          <p:cNvSpPr>
            <a:spLocks noGrp="1"/>
          </p:cNvSpPr>
          <p:nvPr>
            <p:ph idx="1"/>
          </p:nvPr>
        </p:nvSpPr>
        <p:spPr>
          <a:xfrm>
            <a:off x="114300" y="1257300"/>
            <a:ext cx="12077700" cy="5600700"/>
          </a:xfrm>
        </p:spPr>
        <p:txBody>
          <a:bodyPr>
            <a:normAutofit/>
          </a:bodyPr>
          <a:lstStyle/>
          <a:p>
            <a:pPr marL="0" indent="0">
              <a:buNone/>
            </a:pPr>
            <a:r>
              <a:rPr lang="en-US" dirty="0" smtClean="0"/>
              <a:t>		</a:t>
            </a:r>
            <a:r>
              <a:rPr lang="en-US" sz="3200" b="1" dirty="0" smtClean="0">
                <a:solidFill>
                  <a:srgbClr val="00B050"/>
                </a:solidFill>
                <a:latin typeface="Times New Roman" pitchFamily="18" charset="0"/>
                <a:cs typeface="Times New Roman" pitchFamily="18" charset="0"/>
              </a:rPr>
              <a:t>Overview </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 Diabetes mellitus is a chronic illness that results from an absolute or relative deficiency of insulin. </a:t>
            </a:r>
          </a:p>
          <a:p>
            <a:pPr>
              <a:buFont typeface="Wingdings" pitchFamily="2" charset="2"/>
              <a:buChar char="v"/>
            </a:pPr>
            <a:r>
              <a:rPr lang="en-US" sz="3200" dirty="0">
                <a:solidFill>
                  <a:srgbClr val="7030A0"/>
                </a:solidFill>
                <a:latin typeface="Times New Roman" pitchFamily="18" charset="0"/>
                <a:cs typeface="Times New Roman" pitchFamily="18" charset="0"/>
              </a:rPr>
              <a:t> Various insulins are available to manage diabetes. These medications differ in their onset, peak, and duration. </a:t>
            </a:r>
          </a:p>
          <a:p>
            <a:pPr>
              <a:buFont typeface="Wingdings" pitchFamily="2" charset="2"/>
              <a:buChar char="v"/>
            </a:pPr>
            <a:r>
              <a:rPr lang="en-US" sz="3200" dirty="0">
                <a:solidFill>
                  <a:srgbClr val="7030A0"/>
                </a:solidFill>
                <a:latin typeface="Times New Roman" pitchFamily="18" charset="0"/>
                <a:cs typeface="Times New Roman" pitchFamily="18" charset="0"/>
              </a:rPr>
              <a:t> Oral hypoglycemic agents work in various ways to increase available insulin or modify carbohydrate metabolism. </a:t>
            </a:r>
          </a:p>
          <a:p>
            <a:pPr>
              <a:buFont typeface="Wingdings" pitchFamily="2" charset="2"/>
              <a:buChar char="v"/>
            </a:pPr>
            <a:r>
              <a:rPr lang="en-US" sz="3200" dirty="0">
                <a:solidFill>
                  <a:srgbClr val="7030A0"/>
                </a:solidFill>
                <a:latin typeface="Times New Roman" pitchFamily="18" charset="0"/>
                <a:cs typeface="Times New Roman" pitchFamily="18" charset="0"/>
              </a:rPr>
              <a:t> Newer injectable medication are used to supplement insulin or oral agents to manage glucose control. </a:t>
            </a:r>
          </a:p>
        </p:txBody>
      </p:sp>
    </p:spTree>
    <p:extLst>
      <p:ext uri="{BB962C8B-B14F-4D97-AF65-F5344CB8AC3E}">
        <p14:creationId xmlns:p14="http://schemas.microsoft.com/office/powerpoint/2010/main" val="23701346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2936F8-509F-454A-995D-489EF22DF15B}"/>
              </a:ext>
            </a:extLst>
          </p:cNvPr>
          <p:cNvSpPr>
            <a:spLocks noGrp="1"/>
          </p:cNvSpPr>
          <p:nvPr>
            <p:ph idx="1"/>
          </p:nvPr>
        </p:nvSpPr>
        <p:spPr>
          <a:xfrm>
            <a:off x="100013" y="0"/>
            <a:ext cx="11972925" cy="6743699"/>
          </a:xfrm>
        </p:spPr>
        <p:txBody>
          <a:bodyPr>
            <a:normAutofit/>
          </a:bodyPr>
          <a:lstStyle/>
          <a:p>
            <a:pPr marL="0" indent="0">
              <a:buNone/>
            </a:pPr>
            <a:r>
              <a:rPr lang="en-US" sz="3200" b="1" dirty="0" smtClean="0">
                <a:solidFill>
                  <a:srgbClr val="7030A0"/>
                </a:solidFill>
                <a:latin typeface="Times New Roman" pitchFamily="18" charset="0"/>
                <a:cs typeface="Times New Roman" pitchFamily="18" charset="0"/>
              </a:rPr>
              <a:t>		</a:t>
            </a:r>
            <a:r>
              <a:rPr lang="en-US" sz="4000" b="1" dirty="0" smtClean="0">
                <a:solidFill>
                  <a:srgbClr val="FF0000"/>
                </a:solidFill>
                <a:latin typeface="Times New Roman" pitchFamily="18" charset="0"/>
                <a:cs typeface="Times New Roman" pitchFamily="18" charset="0"/>
              </a:rPr>
              <a:t>Diabetes </a:t>
            </a:r>
            <a:r>
              <a:rPr lang="en-US" sz="4000" b="1" dirty="0">
                <a:solidFill>
                  <a:srgbClr val="FF0000"/>
                </a:solidFill>
                <a:latin typeface="Times New Roman" pitchFamily="18" charset="0"/>
                <a:cs typeface="Times New Roman" pitchFamily="18" charset="0"/>
              </a:rPr>
              <a:t>M</a:t>
            </a:r>
            <a:r>
              <a:rPr lang="en-US" sz="4000" b="1" dirty="0" smtClean="0">
                <a:solidFill>
                  <a:srgbClr val="FF0000"/>
                </a:solidFill>
                <a:latin typeface="Times New Roman" pitchFamily="18" charset="0"/>
                <a:cs typeface="Times New Roman" pitchFamily="18" charset="0"/>
              </a:rPr>
              <a:t>ellitus  </a:t>
            </a:r>
            <a:r>
              <a:rPr lang="en-US" sz="4000" b="1" dirty="0">
                <a:solidFill>
                  <a:srgbClr val="FF0000"/>
                </a:solidFill>
                <a:latin typeface="Times New Roman" pitchFamily="18" charset="0"/>
                <a:cs typeface="Times New Roman" pitchFamily="18" charset="0"/>
              </a:rPr>
              <a:t>and </a:t>
            </a:r>
            <a:r>
              <a:rPr lang="en-US" sz="4000" b="1" dirty="0" smtClean="0">
                <a:solidFill>
                  <a:srgbClr val="FF0000"/>
                </a:solidFill>
                <a:latin typeface="Times New Roman" pitchFamily="18" charset="0"/>
                <a:cs typeface="Times New Roman" pitchFamily="18" charset="0"/>
              </a:rPr>
              <a:t>Effects </a:t>
            </a:r>
            <a:r>
              <a:rPr lang="en-US" sz="4000" b="1" dirty="0">
                <a:solidFill>
                  <a:srgbClr val="FF0000"/>
                </a:solidFill>
                <a:latin typeface="Times New Roman" pitchFamily="18" charset="0"/>
                <a:cs typeface="Times New Roman" pitchFamily="18" charset="0"/>
              </a:rPr>
              <a:t>of </a:t>
            </a:r>
            <a:r>
              <a:rPr lang="en-US" sz="4000" b="1" dirty="0" smtClean="0">
                <a:solidFill>
                  <a:srgbClr val="FF0000"/>
                </a:solidFill>
                <a:latin typeface="Times New Roman" pitchFamily="18" charset="0"/>
                <a:cs typeface="Times New Roman" pitchFamily="18" charset="0"/>
              </a:rPr>
              <a:t>Insulin</a:t>
            </a:r>
            <a:endParaRPr lang="en-US" sz="4000" b="1" dirty="0">
              <a:solidFill>
                <a:srgbClr val="FF000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DM consists of </a:t>
            </a:r>
            <a:r>
              <a:rPr lang="en-US" sz="3200" dirty="0" err="1">
                <a:solidFill>
                  <a:srgbClr val="7030A0"/>
                </a:solidFill>
                <a:latin typeface="Times New Roman" pitchFamily="18" charset="0"/>
                <a:cs typeface="Times New Roman" pitchFamily="18" charset="0"/>
              </a:rPr>
              <a:t>agroup</a:t>
            </a:r>
            <a:r>
              <a:rPr lang="en-US" sz="3200" dirty="0">
                <a:solidFill>
                  <a:srgbClr val="7030A0"/>
                </a:solidFill>
                <a:latin typeface="Times New Roman" pitchFamily="18" charset="0"/>
                <a:cs typeface="Times New Roman" pitchFamily="18" charset="0"/>
              </a:rPr>
              <a:t> of disorders characterized hyperglycemia, altered metabolism of lipids, carbohydrates and proteins and increased complications  from  vascular diseases. </a:t>
            </a:r>
          </a:p>
          <a:p>
            <a:pPr>
              <a:buFont typeface="Wingdings" pitchFamily="2" charset="2"/>
              <a:buChar char="v"/>
            </a:pPr>
            <a:r>
              <a:rPr lang="en-US" sz="3200" dirty="0">
                <a:solidFill>
                  <a:srgbClr val="7030A0"/>
                </a:solidFill>
                <a:latin typeface="Times New Roman" pitchFamily="18" charset="0"/>
                <a:cs typeface="Times New Roman" pitchFamily="18" charset="0"/>
              </a:rPr>
              <a:t>Most patients can be classified clinically as having either type1 or type 2 DM. </a:t>
            </a:r>
          </a:p>
          <a:p>
            <a:pPr>
              <a:buFont typeface="Wingdings" pitchFamily="2" charset="2"/>
              <a:buChar char="v"/>
            </a:pPr>
            <a:r>
              <a:rPr lang="en-US" sz="3200" dirty="0">
                <a:solidFill>
                  <a:srgbClr val="7030A0"/>
                </a:solidFill>
                <a:latin typeface="Times New Roman" pitchFamily="18" charset="0"/>
                <a:cs typeface="Times New Roman" pitchFamily="18" charset="0"/>
              </a:rPr>
              <a:t>The criteria for the diagnosis of DM include symptoms (</a:t>
            </a:r>
            <a:r>
              <a:rPr lang="en-US" sz="3200" dirty="0" err="1">
                <a:solidFill>
                  <a:srgbClr val="7030A0"/>
                </a:solidFill>
                <a:latin typeface="Times New Roman" pitchFamily="18" charset="0"/>
                <a:cs typeface="Times New Roman" pitchFamily="18" charset="0"/>
              </a:rPr>
              <a:t>e.g.polyuria</a:t>
            </a:r>
            <a:r>
              <a:rPr lang="en-US" sz="3200" dirty="0">
                <a:solidFill>
                  <a:srgbClr val="7030A0"/>
                </a:solidFill>
                <a:latin typeface="Times New Roman" pitchFamily="18" charset="0"/>
                <a:cs typeface="Times New Roman" pitchFamily="18" charset="0"/>
              </a:rPr>
              <a:t>, polydipsia, and unexplained weight loss)and a random plasma glucose concentration of greater than 200ml/dl )11.1mmol.</a:t>
            </a:r>
          </a:p>
          <a:p>
            <a:pPr>
              <a:buFont typeface="Wingdings" pitchFamily="2" charset="2"/>
              <a:buChar char="v"/>
            </a:pPr>
            <a:r>
              <a:rPr lang="en-US" sz="3200" dirty="0">
                <a:solidFill>
                  <a:srgbClr val="7030A0"/>
                </a:solidFill>
                <a:latin typeface="Times New Roman" pitchFamily="18" charset="0"/>
                <a:cs typeface="Times New Roman" pitchFamily="18" charset="0"/>
              </a:rPr>
              <a:t>A fasting plasma glucose of greater than (126ml/dl) 7mmol</a:t>
            </a:r>
          </a:p>
          <a:p>
            <a:pPr>
              <a:buFont typeface="Wingdings" pitchFamily="2" charset="2"/>
              <a:buChar char="v"/>
            </a:pPr>
            <a:r>
              <a:rPr lang="en-US" sz="3200" dirty="0">
                <a:solidFill>
                  <a:srgbClr val="7030A0"/>
                </a:solidFill>
                <a:latin typeface="Times New Roman" pitchFamily="18" charset="0"/>
                <a:cs typeface="Times New Roman" pitchFamily="18" charset="0"/>
              </a:rPr>
              <a:t>there two types of DM . </a:t>
            </a:r>
            <a:r>
              <a:rPr lang="en-US" sz="3200" b="1" dirty="0">
                <a:solidFill>
                  <a:srgbClr val="7030A0"/>
                </a:solidFill>
                <a:latin typeface="Times New Roman" pitchFamily="18" charset="0"/>
                <a:cs typeface="Times New Roman" pitchFamily="18" charset="0"/>
              </a:rPr>
              <a:t>DM TYPE 1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DM TYPE 2</a:t>
            </a: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469843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583EA-5066-418F-991E-D7FDEC7A3D08}"/>
              </a:ext>
            </a:extLst>
          </p:cNvPr>
          <p:cNvSpPr>
            <a:spLocks noGrp="1"/>
          </p:cNvSpPr>
          <p:nvPr>
            <p:ph type="title"/>
          </p:nvPr>
        </p:nvSpPr>
        <p:spPr>
          <a:xfrm>
            <a:off x="138113" y="0"/>
            <a:ext cx="10515600" cy="957263"/>
          </a:xfrm>
        </p:spPr>
        <p:txBody>
          <a:bodyPr/>
          <a:lstStyle/>
          <a:p>
            <a:r>
              <a:rPr lang="en-US" b="1" dirty="0"/>
              <a:t> </a:t>
            </a:r>
            <a:r>
              <a:rPr lang="en-US" sz="4800" b="1" dirty="0">
                <a:solidFill>
                  <a:srgbClr val="FF0000"/>
                </a:solidFill>
                <a:latin typeface="Times New Roman" pitchFamily="18" charset="0"/>
                <a:cs typeface="Times New Roman" pitchFamily="18" charset="0"/>
              </a:rPr>
              <a:t>Insulin Therapy</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E8D96DE-A437-490E-9405-07B3E093A97A}"/>
              </a:ext>
            </a:extLst>
          </p:cNvPr>
          <p:cNvSpPr>
            <a:spLocks noGrp="1"/>
          </p:cNvSpPr>
          <p:nvPr>
            <p:ph idx="1"/>
          </p:nvPr>
        </p:nvSpPr>
        <p:spPr>
          <a:xfrm>
            <a:off x="142875" y="928688"/>
            <a:ext cx="11887200" cy="577215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Insulin polypeptide hormone is the mainstay for treatment</a:t>
            </a:r>
          </a:p>
          <a:p>
            <a:pPr>
              <a:buFont typeface="Wingdings" pitchFamily="2" charset="2"/>
              <a:buChar char="v"/>
            </a:pPr>
            <a:r>
              <a:rPr lang="en-US" sz="3200" dirty="0">
                <a:solidFill>
                  <a:srgbClr val="7030A0"/>
                </a:solidFill>
                <a:latin typeface="Times New Roman" pitchFamily="18" charset="0"/>
                <a:cs typeface="Times New Roman" pitchFamily="18" charset="0"/>
              </a:rPr>
              <a:t>Of all types of diabetes.</a:t>
            </a:r>
          </a:p>
          <a:p>
            <a:pPr>
              <a:buFont typeface="Wingdings" pitchFamily="2" charset="2"/>
              <a:buChar char="v"/>
            </a:pPr>
            <a:r>
              <a:rPr lang="en-US" sz="3200" dirty="0">
                <a:solidFill>
                  <a:srgbClr val="7030A0"/>
                </a:solidFill>
                <a:latin typeface="Times New Roman" pitchFamily="18" charset="0"/>
                <a:cs typeface="Times New Roman" pitchFamily="18" charset="0"/>
              </a:rPr>
              <a:t>Insulin may be administered </a:t>
            </a:r>
            <a:r>
              <a:rPr lang="en-US" sz="3200" b="1" dirty="0">
                <a:solidFill>
                  <a:srgbClr val="7030A0"/>
                </a:solidFill>
                <a:latin typeface="Times New Roman" pitchFamily="18" charset="0"/>
                <a:cs typeface="Times New Roman" pitchFamily="18" charset="0"/>
              </a:rPr>
              <a:t>IM , IV, SC</a:t>
            </a:r>
            <a:r>
              <a:rPr lang="en-US" sz="3200" dirty="0">
                <a:solidFill>
                  <a:srgbClr val="7030A0"/>
                </a:solidFill>
                <a:latin typeface="Times New Roman" pitchFamily="18" charset="0"/>
                <a:cs typeface="Times New Roman" pitchFamily="18" charset="0"/>
              </a:rPr>
              <a:t>.</a:t>
            </a:r>
          </a:p>
          <a:p>
            <a:pPr>
              <a:buFont typeface="Wingdings" pitchFamily="2" charset="2"/>
              <a:buChar char="v"/>
            </a:pPr>
            <a:r>
              <a:rPr lang="en-US" sz="3200" dirty="0">
                <a:solidFill>
                  <a:srgbClr val="7030A0"/>
                </a:solidFill>
                <a:latin typeface="Times New Roman" pitchFamily="18" charset="0"/>
                <a:cs typeface="Times New Roman" pitchFamily="18" charset="0"/>
              </a:rPr>
              <a:t>long term treatment relies on subcutaneous injections of the hormone. </a:t>
            </a:r>
          </a:p>
          <a:p>
            <a:pPr marL="0" indent="0">
              <a:buNone/>
            </a:pP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Expected </a:t>
            </a:r>
            <a:r>
              <a:rPr lang="en-US" sz="3200" b="1" dirty="0">
                <a:solidFill>
                  <a:srgbClr val="00B050"/>
                </a:solidFill>
                <a:latin typeface="Times New Roman" pitchFamily="18" charset="0"/>
                <a:cs typeface="Times New Roman" pitchFamily="18" charset="0"/>
              </a:rPr>
              <a:t>Pharmacological Action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 Promotes cellular uptake of glucose (decreases glucose levels)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 Converts glucose into glycogen </a:t>
            </a:r>
          </a:p>
          <a:p>
            <a:pPr>
              <a:buFont typeface="Wingdings" panose="05000000000000000000" pitchFamily="2" charset="2"/>
              <a:buChar char="ü"/>
            </a:pPr>
            <a:r>
              <a:rPr lang="en-US" sz="3200" dirty="0">
                <a:solidFill>
                  <a:srgbClr val="7030A0"/>
                </a:solidFill>
                <a:latin typeface="Times New Roman" pitchFamily="18" charset="0"/>
                <a:cs typeface="Times New Roman" pitchFamily="18" charset="0"/>
              </a:rPr>
              <a:t>Moves potassium into cells (along with glucose) </a:t>
            </a:r>
          </a:p>
        </p:txBody>
      </p:sp>
    </p:spTree>
    <p:extLst>
      <p:ext uri="{BB962C8B-B14F-4D97-AF65-F5344CB8AC3E}">
        <p14:creationId xmlns:p14="http://schemas.microsoft.com/office/powerpoint/2010/main" val="28131373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EA11896-7360-48A2-8872-56DEB26EC652}"/>
              </a:ext>
            </a:extLst>
          </p:cNvPr>
          <p:cNvSpPr>
            <a:spLocks noGrp="1"/>
          </p:cNvSpPr>
          <p:nvPr>
            <p:ph idx="1"/>
          </p:nvPr>
        </p:nvSpPr>
        <p:spPr>
          <a:xfrm>
            <a:off x="100013" y="0"/>
            <a:ext cx="11958637" cy="6858000"/>
          </a:xfrm>
        </p:spPr>
        <p:txBody>
          <a:bodyPr>
            <a:normAutofit/>
          </a:bodyPr>
          <a:lstStyle/>
          <a:p>
            <a:pPr marL="0" lvl="0" indent="0">
              <a:buNone/>
            </a:pPr>
            <a:r>
              <a:rPr lang="en-US" sz="4000" b="1" dirty="0" smtClean="0">
                <a:solidFill>
                  <a:srgbClr val="FF0000"/>
                </a:solidFill>
                <a:latin typeface="Times New Roman" pitchFamily="18" charset="0"/>
                <a:cs typeface="Times New Roman" pitchFamily="18" charset="0"/>
              </a:rPr>
              <a:t>		Therapeutic</a:t>
            </a:r>
            <a:r>
              <a:rPr lang="en-US" sz="4000" b="1" dirty="0" smtClean="0">
                <a:solidFill>
                  <a:srgbClr val="7030A0"/>
                </a:solidFill>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Uses </a:t>
            </a:r>
          </a:p>
          <a:p>
            <a:r>
              <a:rPr lang="en-US" b="1" dirty="0">
                <a:solidFill>
                  <a:srgbClr val="7030A0"/>
                </a:solidFill>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Insulin is used for glycemic control of diabetes mellitus (</a:t>
            </a:r>
            <a:r>
              <a:rPr lang="en-US" b="1" dirty="0">
                <a:solidFill>
                  <a:srgbClr val="7030A0"/>
                </a:solidFill>
                <a:latin typeface="Times New Roman" pitchFamily="18" charset="0"/>
                <a:cs typeface="Times New Roman" pitchFamily="18" charset="0"/>
              </a:rPr>
              <a:t>type 1, type 2, gestational</a:t>
            </a:r>
            <a:r>
              <a:rPr lang="en-US" dirty="0">
                <a:solidFill>
                  <a:srgbClr val="7030A0"/>
                </a:solidFill>
                <a:latin typeface="Times New Roman" pitchFamily="18" charset="0"/>
                <a:cs typeface="Times New Roman" pitchFamily="18" charset="0"/>
              </a:rPr>
              <a:t>) to prevent complications. </a:t>
            </a:r>
          </a:p>
          <a:p>
            <a:r>
              <a:rPr lang="en-US" dirty="0">
                <a:solidFill>
                  <a:srgbClr val="7030A0"/>
                </a:solidFill>
                <a:latin typeface="Times New Roman" pitchFamily="18" charset="0"/>
                <a:cs typeface="Times New Roman" pitchFamily="18" charset="0"/>
              </a:rPr>
              <a:t> Clients with type 2 diabetes mellitus may require insulin when: </a:t>
            </a:r>
          </a:p>
          <a:p>
            <a:r>
              <a:rPr lang="en-US" dirty="0">
                <a:solidFill>
                  <a:srgbClr val="7030A0"/>
                </a:solidFill>
                <a:latin typeface="Times New Roman" pitchFamily="18" charset="0"/>
                <a:cs typeface="Times New Roman" pitchFamily="18" charset="0"/>
              </a:rPr>
              <a:t>Oral hypoglycemic, diet, and exercise are unable to control blood       glucose levels.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 Severe renal or liver disease is present.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 Painful neuropathy is present.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Undergoing surgery or diagnostic tests.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Experiencing severe stress such as infection and trauma.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Undergoing emergency treatment of diabetes ketoacidosis (DKA) and       hyperosmolar hyperglycemic nonketotic syndrome (HHNS). </a:t>
            </a:r>
          </a:p>
          <a:p>
            <a:pPr>
              <a:buFont typeface="Wingdings" panose="05000000000000000000" pitchFamily="2" charset="2"/>
              <a:buChar char="ü"/>
            </a:pPr>
            <a:r>
              <a:rPr lang="en-US" dirty="0">
                <a:solidFill>
                  <a:srgbClr val="7030A0"/>
                </a:solidFill>
                <a:latin typeface="Times New Roman" pitchFamily="18" charset="0"/>
                <a:cs typeface="Times New Roman" pitchFamily="18" charset="0"/>
              </a:rPr>
              <a:t> Requiring treatment of hyperkalemia. </a:t>
            </a:r>
          </a:p>
          <a:p>
            <a:pPr marL="0" indent="0">
              <a:buNone/>
            </a:pPr>
            <a:endParaRPr lang="en-US" dirty="0"/>
          </a:p>
        </p:txBody>
      </p:sp>
    </p:spTree>
    <p:extLst>
      <p:ext uri="{BB962C8B-B14F-4D97-AF65-F5344CB8AC3E}">
        <p14:creationId xmlns:p14="http://schemas.microsoft.com/office/powerpoint/2010/main" val="6677390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05C7C-17D9-445C-894C-1B6310111C14}"/>
              </a:ext>
            </a:extLst>
          </p:cNvPr>
          <p:cNvSpPr>
            <a:spLocks noGrp="1"/>
          </p:cNvSpPr>
          <p:nvPr>
            <p:ph type="title"/>
          </p:nvPr>
        </p:nvSpPr>
        <p:spPr>
          <a:xfrm>
            <a:off x="0" y="1"/>
            <a:ext cx="12192000" cy="1071562"/>
          </a:xfrm>
        </p:spPr>
        <p:txBody>
          <a:bodyPr>
            <a:normAutofit fontScale="90000"/>
          </a:bodyPr>
          <a:lstStyle/>
          <a:p>
            <a:pPr algn="ctr"/>
            <a:r>
              <a:rPr lang="en-US" sz="5400" b="1" dirty="0">
                <a:solidFill>
                  <a:srgbClr val="FF0000"/>
                </a:solidFill>
                <a:latin typeface="Times New Roman" pitchFamily="18" charset="0"/>
                <a:cs typeface="Times New Roman" pitchFamily="18" charset="0"/>
              </a:rPr>
              <a:t>Classification of </a:t>
            </a:r>
            <a:r>
              <a:rPr lang="en-US" sz="5400" b="1" dirty="0" smtClean="0">
                <a:solidFill>
                  <a:srgbClr val="FF0000"/>
                </a:solidFill>
                <a:latin typeface="Times New Roman" pitchFamily="18" charset="0"/>
                <a:cs typeface="Times New Roman" pitchFamily="18" charset="0"/>
              </a:rPr>
              <a:t>insulin</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smtClean="0">
                <a:solidFill>
                  <a:srgbClr val="FF0000"/>
                </a:solidFill>
                <a:latin typeface="Times New Roman" pitchFamily="18" charset="0"/>
                <a:cs typeface="Times New Roman" pitchFamily="18" charset="0"/>
              </a:rPr>
              <a:t> </a:t>
            </a:r>
            <a:r>
              <a:rPr lang="en-US" sz="3600" b="1" dirty="0">
                <a:solidFill>
                  <a:srgbClr val="FF0000"/>
                </a:solidFill>
                <a:latin typeface="Times New Roman" pitchFamily="18" charset="0"/>
                <a:cs typeface="Times New Roman" pitchFamily="18" charset="0"/>
              </a:rPr>
              <a:t>classified according to duration of action</a:t>
            </a:r>
          </a:p>
        </p:txBody>
      </p:sp>
      <p:graphicFrame>
        <p:nvGraphicFramePr>
          <p:cNvPr id="4" name="Content Placeholder 3">
            <a:extLst>
              <a:ext uri="{FF2B5EF4-FFF2-40B4-BE49-F238E27FC236}">
                <a16:creationId xmlns="" xmlns:a16="http://schemas.microsoft.com/office/drawing/2014/main" id="{5CDBF138-4D0E-4CD7-828C-30301740F8FC}"/>
              </a:ext>
            </a:extLst>
          </p:cNvPr>
          <p:cNvGraphicFramePr>
            <a:graphicFrameLocks noGrp="1"/>
          </p:cNvGraphicFramePr>
          <p:nvPr>
            <p:ph idx="1"/>
            <p:extLst>
              <p:ext uri="{D42A27DB-BD31-4B8C-83A1-F6EECF244321}">
                <p14:modId xmlns:p14="http://schemas.microsoft.com/office/powerpoint/2010/main" val="1813305248"/>
              </p:ext>
            </p:extLst>
          </p:nvPr>
        </p:nvGraphicFramePr>
        <p:xfrm>
          <a:off x="0" y="1185863"/>
          <a:ext cx="12192000" cy="5672139"/>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3749526657"/>
                    </a:ext>
                  </a:extLst>
                </a:gridCol>
                <a:gridCol w="2438400">
                  <a:extLst>
                    <a:ext uri="{9D8B030D-6E8A-4147-A177-3AD203B41FA5}">
                      <a16:colId xmlns="" xmlns:a16="http://schemas.microsoft.com/office/drawing/2014/main" val="1943324368"/>
                    </a:ext>
                  </a:extLst>
                </a:gridCol>
                <a:gridCol w="2438400">
                  <a:extLst>
                    <a:ext uri="{9D8B030D-6E8A-4147-A177-3AD203B41FA5}">
                      <a16:colId xmlns="" xmlns:a16="http://schemas.microsoft.com/office/drawing/2014/main" val="4096263050"/>
                    </a:ext>
                  </a:extLst>
                </a:gridCol>
                <a:gridCol w="2438400">
                  <a:extLst>
                    <a:ext uri="{9D8B030D-6E8A-4147-A177-3AD203B41FA5}">
                      <a16:colId xmlns="" xmlns:a16="http://schemas.microsoft.com/office/drawing/2014/main" val="3398484417"/>
                    </a:ext>
                  </a:extLst>
                </a:gridCol>
                <a:gridCol w="2438400">
                  <a:extLst>
                    <a:ext uri="{9D8B030D-6E8A-4147-A177-3AD203B41FA5}">
                      <a16:colId xmlns="" xmlns:a16="http://schemas.microsoft.com/office/drawing/2014/main" val="3827349694"/>
                    </a:ext>
                  </a:extLst>
                </a:gridCol>
              </a:tblGrid>
              <a:tr h="794100">
                <a:tc>
                  <a:txBody>
                    <a:bodyPr/>
                    <a:lstStyle/>
                    <a:p>
                      <a:r>
                        <a:rPr lang="en-US" dirty="0">
                          <a:solidFill>
                            <a:srgbClr val="7030A0"/>
                          </a:solidFill>
                          <a:latin typeface="Times New Roman" pitchFamily="18" charset="0"/>
                          <a:cs typeface="Times New Roman" pitchFamily="18" charset="0"/>
                        </a:rPr>
                        <a:t>classification</a:t>
                      </a:r>
                    </a:p>
                  </a:txBody>
                  <a:tcPr/>
                </a:tc>
                <a:tc>
                  <a:txBody>
                    <a:bodyPr/>
                    <a:lstStyle/>
                    <a:p>
                      <a:r>
                        <a:rPr lang="en-US" dirty="0">
                          <a:solidFill>
                            <a:srgbClr val="7030A0"/>
                          </a:solidFill>
                          <a:latin typeface="Times New Roman" pitchFamily="18" charset="0"/>
                          <a:cs typeface="Times New Roman" pitchFamily="18" charset="0"/>
                        </a:rPr>
                        <a:t>Generic</a:t>
                      </a:r>
                    </a:p>
                    <a:p>
                      <a:r>
                        <a:rPr lang="en-US" dirty="0">
                          <a:solidFill>
                            <a:srgbClr val="7030A0"/>
                          </a:solidFill>
                          <a:latin typeface="Times New Roman" pitchFamily="18" charset="0"/>
                          <a:cs typeface="Times New Roman" pitchFamily="18" charset="0"/>
                        </a:rPr>
                        <a:t> (trade  name)</a:t>
                      </a:r>
                    </a:p>
                  </a:txBody>
                  <a:tcPr/>
                </a:tc>
                <a:tc>
                  <a:txBody>
                    <a:bodyPr/>
                    <a:lstStyle/>
                    <a:p>
                      <a:r>
                        <a:rPr lang="en-US" dirty="0">
                          <a:solidFill>
                            <a:srgbClr val="7030A0"/>
                          </a:solidFill>
                          <a:latin typeface="Times New Roman" pitchFamily="18" charset="0"/>
                          <a:cs typeface="Times New Roman" pitchFamily="18" charset="0"/>
                        </a:rPr>
                        <a:t>Onset </a:t>
                      </a:r>
                    </a:p>
                  </a:txBody>
                  <a:tcPr/>
                </a:tc>
                <a:tc>
                  <a:txBody>
                    <a:bodyPr/>
                    <a:lstStyle/>
                    <a:p>
                      <a:r>
                        <a:rPr lang="en-US" dirty="0">
                          <a:solidFill>
                            <a:srgbClr val="7030A0"/>
                          </a:solidFill>
                          <a:latin typeface="Times New Roman" pitchFamily="18" charset="0"/>
                          <a:cs typeface="Times New Roman" pitchFamily="18" charset="0"/>
                        </a:rPr>
                        <a:t>Peak </a:t>
                      </a:r>
                    </a:p>
                  </a:txBody>
                  <a:tcPr/>
                </a:tc>
                <a:tc>
                  <a:txBody>
                    <a:bodyPr/>
                    <a:lstStyle/>
                    <a:p>
                      <a:r>
                        <a:rPr lang="en-US" dirty="0">
                          <a:solidFill>
                            <a:srgbClr val="7030A0"/>
                          </a:solidFill>
                          <a:latin typeface="Times New Roman" pitchFamily="18" charset="0"/>
                          <a:cs typeface="Times New Roman" pitchFamily="18" charset="0"/>
                        </a:rPr>
                        <a:t>duration</a:t>
                      </a:r>
                    </a:p>
                  </a:txBody>
                  <a:tcPr/>
                </a:tc>
                <a:extLst>
                  <a:ext uri="{0D108BD9-81ED-4DB2-BD59-A6C34878D82A}">
                    <a16:rowId xmlns="" xmlns:a16="http://schemas.microsoft.com/office/drawing/2014/main" val="1862430526"/>
                  </a:ext>
                </a:extLst>
              </a:tr>
              <a:tr h="1815084">
                <a:tc>
                  <a:txBody>
                    <a:bodyPr/>
                    <a:lstStyle/>
                    <a:p>
                      <a:r>
                        <a:rPr lang="en-US" dirty="0">
                          <a:solidFill>
                            <a:srgbClr val="7030A0"/>
                          </a:solidFill>
                          <a:latin typeface="Times New Roman" pitchFamily="18" charset="0"/>
                          <a:cs typeface="Times New Roman" pitchFamily="18" charset="0"/>
                        </a:rPr>
                        <a:t>Rapid acting </a:t>
                      </a:r>
                    </a:p>
                  </a:txBody>
                  <a:tcPr/>
                </a:tc>
                <a:tc>
                  <a:txBody>
                    <a:bodyPr/>
                    <a:lstStyle/>
                    <a:p>
                      <a:r>
                        <a:rPr lang="en-US" dirty="0">
                          <a:solidFill>
                            <a:srgbClr val="7030A0"/>
                          </a:solidFill>
                          <a:latin typeface="Times New Roman" pitchFamily="18" charset="0"/>
                          <a:cs typeface="Times New Roman" pitchFamily="18" charset="0"/>
                        </a:rPr>
                        <a:t>Lispro insulin (Humalog), </a:t>
                      </a:r>
                      <a:r>
                        <a:rPr lang="fr-FR" dirty="0">
                          <a:solidFill>
                            <a:srgbClr val="7030A0"/>
                          </a:solidFill>
                          <a:latin typeface="Times New Roman" pitchFamily="18" charset="0"/>
                          <a:cs typeface="Times New Roman" pitchFamily="18" charset="0"/>
                        </a:rPr>
                        <a:t> Insulin aspart (NovoLog) ,  Insulin glulisine (Apidra)</a:t>
                      </a:r>
                      <a:endParaRPr lang="en-US" dirty="0">
                        <a:solidFill>
                          <a:srgbClr val="7030A0"/>
                        </a:solidFill>
                        <a:latin typeface="Times New Roman" pitchFamily="18" charset="0"/>
                        <a:cs typeface="Times New Roman" pitchFamily="18" charset="0"/>
                      </a:endParaRPr>
                    </a:p>
                  </a:txBody>
                  <a:tcPr/>
                </a:tc>
                <a:tc>
                  <a:txBody>
                    <a:bodyPr/>
                    <a:lstStyle/>
                    <a:p>
                      <a:r>
                        <a:rPr lang="en-US" dirty="0">
                          <a:solidFill>
                            <a:srgbClr val="7030A0"/>
                          </a:solidFill>
                          <a:latin typeface="Times New Roman" pitchFamily="18" charset="0"/>
                          <a:cs typeface="Times New Roman" pitchFamily="18" charset="0"/>
                        </a:rPr>
                        <a:t>Less than 15 min</a:t>
                      </a:r>
                    </a:p>
                  </a:txBody>
                  <a:tcPr/>
                </a:tc>
                <a:tc>
                  <a:txBody>
                    <a:bodyPr/>
                    <a:lstStyle/>
                    <a:p>
                      <a:r>
                        <a:rPr lang="en-US" dirty="0">
                          <a:solidFill>
                            <a:srgbClr val="7030A0"/>
                          </a:solidFill>
                          <a:latin typeface="Times New Roman" pitchFamily="18" charset="0"/>
                          <a:cs typeface="Times New Roman" pitchFamily="18" charset="0"/>
                        </a:rPr>
                        <a:t>Less than 15 min 0.5 to 1 hr.</a:t>
                      </a:r>
                    </a:p>
                  </a:txBody>
                  <a:tcPr/>
                </a:tc>
                <a:tc>
                  <a:txBody>
                    <a:bodyPr/>
                    <a:lstStyle/>
                    <a:p>
                      <a:r>
                        <a:rPr lang="en-US" dirty="0">
                          <a:solidFill>
                            <a:srgbClr val="7030A0"/>
                          </a:solidFill>
                          <a:latin typeface="Times New Roman" pitchFamily="18" charset="0"/>
                          <a:cs typeface="Times New Roman" pitchFamily="18" charset="0"/>
                        </a:rPr>
                        <a:t>3 to 4 hr.</a:t>
                      </a:r>
                    </a:p>
                  </a:txBody>
                  <a:tcPr/>
                </a:tc>
                <a:extLst>
                  <a:ext uri="{0D108BD9-81ED-4DB2-BD59-A6C34878D82A}">
                    <a16:rowId xmlns="" xmlns:a16="http://schemas.microsoft.com/office/drawing/2014/main" val="3061912037"/>
                  </a:ext>
                </a:extLst>
              </a:tr>
              <a:tr h="794100">
                <a:tc>
                  <a:txBody>
                    <a:bodyPr/>
                    <a:lstStyle/>
                    <a:p>
                      <a:r>
                        <a:rPr lang="en-US" dirty="0">
                          <a:solidFill>
                            <a:srgbClr val="7030A0"/>
                          </a:solidFill>
                          <a:latin typeface="Times New Roman" pitchFamily="18" charset="0"/>
                          <a:cs typeface="Times New Roman" pitchFamily="18" charset="0"/>
                        </a:rPr>
                        <a:t>Short acting</a:t>
                      </a:r>
                    </a:p>
                  </a:txBody>
                  <a:tcPr/>
                </a:tc>
                <a:tc>
                  <a:txBody>
                    <a:bodyPr/>
                    <a:lstStyle/>
                    <a:p>
                      <a:r>
                        <a:rPr lang="en-US" dirty="0">
                          <a:solidFill>
                            <a:srgbClr val="7030A0"/>
                          </a:solidFill>
                          <a:latin typeface="Times New Roman" pitchFamily="18" charset="0"/>
                          <a:cs typeface="Times New Roman" pitchFamily="18" charset="0"/>
                        </a:rPr>
                        <a:t>• Regular insulin (Novolin R)</a:t>
                      </a:r>
                    </a:p>
                  </a:txBody>
                  <a:tcPr/>
                </a:tc>
                <a:tc>
                  <a:txBody>
                    <a:bodyPr/>
                    <a:lstStyle/>
                    <a:p>
                      <a:r>
                        <a:rPr lang="en-US" dirty="0">
                          <a:solidFill>
                            <a:srgbClr val="7030A0"/>
                          </a:solidFill>
                          <a:latin typeface="Times New Roman" pitchFamily="18" charset="0"/>
                          <a:cs typeface="Times New Roman" pitchFamily="18" charset="0"/>
                        </a:rPr>
                        <a:t>0.5 to 1 hr.</a:t>
                      </a:r>
                    </a:p>
                  </a:txBody>
                  <a:tcPr/>
                </a:tc>
                <a:tc>
                  <a:txBody>
                    <a:bodyPr/>
                    <a:lstStyle/>
                    <a:p>
                      <a:r>
                        <a:rPr lang="en-US" dirty="0">
                          <a:solidFill>
                            <a:srgbClr val="7030A0"/>
                          </a:solidFill>
                          <a:latin typeface="Times New Roman" pitchFamily="18" charset="0"/>
                          <a:cs typeface="Times New Roman" pitchFamily="18" charset="0"/>
                        </a:rPr>
                        <a:t>2 to 3 hr. </a:t>
                      </a:r>
                    </a:p>
                    <a:p>
                      <a:endParaRPr lang="en-US" dirty="0">
                        <a:solidFill>
                          <a:srgbClr val="7030A0"/>
                        </a:solidFill>
                        <a:latin typeface="Times New Roman" pitchFamily="18" charset="0"/>
                        <a:cs typeface="Times New Roman" pitchFamily="18" charset="0"/>
                      </a:endParaRPr>
                    </a:p>
                  </a:txBody>
                  <a:tcPr/>
                </a:tc>
                <a:tc>
                  <a:txBody>
                    <a:bodyPr/>
                    <a:lstStyle/>
                    <a:p>
                      <a:r>
                        <a:rPr lang="en-US" dirty="0">
                          <a:solidFill>
                            <a:srgbClr val="7030A0"/>
                          </a:solidFill>
                          <a:latin typeface="Times New Roman" pitchFamily="18" charset="0"/>
                          <a:cs typeface="Times New Roman" pitchFamily="18" charset="0"/>
                        </a:rPr>
                        <a:t>5 to 7 hr.</a:t>
                      </a:r>
                    </a:p>
                  </a:txBody>
                  <a:tcPr/>
                </a:tc>
                <a:extLst>
                  <a:ext uri="{0D108BD9-81ED-4DB2-BD59-A6C34878D82A}">
                    <a16:rowId xmlns="" xmlns:a16="http://schemas.microsoft.com/office/drawing/2014/main" val="4188984938"/>
                  </a:ext>
                </a:extLst>
              </a:tr>
              <a:tr h="1474755">
                <a:tc>
                  <a:txBody>
                    <a:bodyPr/>
                    <a:lstStyle/>
                    <a:p>
                      <a:r>
                        <a:rPr lang="en-US" dirty="0">
                          <a:solidFill>
                            <a:srgbClr val="7030A0"/>
                          </a:solidFill>
                          <a:latin typeface="Times New Roman" pitchFamily="18" charset="0"/>
                          <a:cs typeface="Times New Roman" pitchFamily="18" charset="0"/>
                        </a:rPr>
                        <a:t>Intermediate acting </a:t>
                      </a:r>
                    </a:p>
                  </a:txBody>
                  <a:tcPr/>
                </a:tc>
                <a:tc>
                  <a:txBody>
                    <a:bodyPr/>
                    <a:lstStyle/>
                    <a:p>
                      <a:r>
                        <a:rPr lang="en-US" dirty="0">
                          <a:solidFill>
                            <a:srgbClr val="7030A0"/>
                          </a:solidFill>
                          <a:latin typeface="Times New Roman" pitchFamily="18" charset="0"/>
                          <a:cs typeface="Times New Roman" pitchFamily="18" charset="0"/>
                        </a:rPr>
                        <a:t> neutral protamine Hagedorn(NPH) insulin (Humulin N) , lente insulin</a:t>
                      </a:r>
                    </a:p>
                  </a:txBody>
                  <a:tcPr/>
                </a:tc>
                <a:tc>
                  <a:txBody>
                    <a:bodyPr/>
                    <a:lstStyle/>
                    <a:p>
                      <a:r>
                        <a:rPr lang="en-US" dirty="0">
                          <a:solidFill>
                            <a:srgbClr val="7030A0"/>
                          </a:solidFill>
                          <a:latin typeface="Times New Roman" pitchFamily="18" charset="0"/>
                          <a:cs typeface="Times New Roman" pitchFamily="18" charset="0"/>
                        </a:rPr>
                        <a:t>1 to 2 hr.</a:t>
                      </a:r>
                    </a:p>
                  </a:txBody>
                  <a:tcPr/>
                </a:tc>
                <a:tc>
                  <a:txBody>
                    <a:bodyPr/>
                    <a:lstStyle/>
                    <a:p>
                      <a:r>
                        <a:rPr lang="en-US" dirty="0">
                          <a:solidFill>
                            <a:srgbClr val="7030A0"/>
                          </a:solidFill>
                          <a:latin typeface="Times New Roman" pitchFamily="18" charset="0"/>
                          <a:cs typeface="Times New Roman" pitchFamily="18" charset="0"/>
                        </a:rPr>
                        <a:t>4 to 12 hr.</a:t>
                      </a:r>
                    </a:p>
                  </a:txBody>
                  <a:tcPr/>
                </a:tc>
                <a:tc>
                  <a:txBody>
                    <a:bodyPr/>
                    <a:lstStyle/>
                    <a:p>
                      <a:r>
                        <a:rPr lang="en-US" dirty="0">
                          <a:solidFill>
                            <a:srgbClr val="7030A0"/>
                          </a:solidFill>
                          <a:latin typeface="Times New Roman" pitchFamily="18" charset="0"/>
                          <a:cs typeface="Times New Roman" pitchFamily="18" charset="0"/>
                        </a:rPr>
                        <a:t>18 to 24 hr.</a:t>
                      </a:r>
                    </a:p>
                  </a:txBody>
                  <a:tcPr/>
                </a:tc>
                <a:extLst>
                  <a:ext uri="{0D108BD9-81ED-4DB2-BD59-A6C34878D82A}">
                    <a16:rowId xmlns="" xmlns:a16="http://schemas.microsoft.com/office/drawing/2014/main" val="3112023823"/>
                  </a:ext>
                </a:extLst>
              </a:tr>
              <a:tr h="794100">
                <a:tc>
                  <a:txBody>
                    <a:bodyPr/>
                    <a:lstStyle/>
                    <a:p>
                      <a:r>
                        <a:rPr lang="en-US" dirty="0">
                          <a:solidFill>
                            <a:srgbClr val="7030A0"/>
                          </a:solidFill>
                          <a:latin typeface="Times New Roman" pitchFamily="18" charset="0"/>
                          <a:cs typeface="Times New Roman" pitchFamily="18" charset="0"/>
                        </a:rPr>
                        <a:t>Long acting</a:t>
                      </a:r>
                    </a:p>
                  </a:txBody>
                  <a:tcPr/>
                </a:tc>
                <a:tc>
                  <a:txBody>
                    <a:bodyPr/>
                    <a:lstStyle/>
                    <a:p>
                      <a:r>
                        <a:rPr lang="en-US" dirty="0">
                          <a:solidFill>
                            <a:srgbClr val="7030A0"/>
                          </a:solidFill>
                          <a:latin typeface="Times New Roman" pitchFamily="18" charset="0"/>
                          <a:cs typeface="Times New Roman" pitchFamily="18" charset="0"/>
                        </a:rPr>
                        <a:t>Ultra lente, Insulin glargine ( Luntus)</a:t>
                      </a:r>
                    </a:p>
                  </a:txBody>
                  <a:tcPr/>
                </a:tc>
                <a:tc>
                  <a:txBody>
                    <a:bodyPr/>
                    <a:lstStyle/>
                    <a:p>
                      <a:r>
                        <a:rPr lang="en-US" dirty="0">
                          <a:solidFill>
                            <a:srgbClr val="7030A0"/>
                          </a:solidFill>
                          <a:latin typeface="Times New Roman" pitchFamily="18" charset="0"/>
                          <a:cs typeface="Times New Roman" pitchFamily="18" charset="0"/>
                        </a:rPr>
                        <a:t>1 hr.</a:t>
                      </a:r>
                    </a:p>
                  </a:txBody>
                  <a:tcPr/>
                </a:tc>
                <a:tc>
                  <a:txBody>
                    <a:bodyPr/>
                    <a:lstStyle/>
                    <a:p>
                      <a:r>
                        <a:rPr lang="en-US" dirty="0">
                          <a:solidFill>
                            <a:srgbClr val="7030A0"/>
                          </a:solidFill>
                          <a:latin typeface="Times New Roman" pitchFamily="18" charset="0"/>
                          <a:cs typeface="Times New Roman" pitchFamily="18" charset="0"/>
                        </a:rPr>
                        <a:t>None</a:t>
                      </a:r>
                    </a:p>
                  </a:txBody>
                  <a:tcPr/>
                </a:tc>
                <a:tc>
                  <a:txBody>
                    <a:bodyPr/>
                    <a:lstStyle/>
                    <a:p>
                      <a:r>
                        <a:rPr lang="en-US" dirty="0">
                          <a:solidFill>
                            <a:srgbClr val="7030A0"/>
                          </a:solidFill>
                          <a:latin typeface="Times New Roman" pitchFamily="18" charset="0"/>
                          <a:cs typeface="Times New Roman" pitchFamily="18" charset="0"/>
                        </a:rPr>
                        <a:t>10.4 to 24 hr.</a:t>
                      </a:r>
                    </a:p>
                  </a:txBody>
                  <a:tcPr/>
                </a:tc>
                <a:extLst>
                  <a:ext uri="{0D108BD9-81ED-4DB2-BD59-A6C34878D82A}">
                    <a16:rowId xmlns="" xmlns:a16="http://schemas.microsoft.com/office/drawing/2014/main" val="667444491"/>
                  </a:ext>
                </a:extLst>
              </a:tr>
            </a:tbl>
          </a:graphicData>
        </a:graphic>
      </p:graphicFrame>
    </p:spTree>
    <p:extLst>
      <p:ext uri="{BB962C8B-B14F-4D97-AF65-F5344CB8AC3E}">
        <p14:creationId xmlns:p14="http://schemas.microsoft.com/office/powerpoint/2010/main" val="28144276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8AE8C4-AC97-4CB1-A32A-2E499422E6E9}"/>
              </a:ext>
            </a:extLst>
          </p:cNvPr>
          <p:cNvSpPr>
            <a:spLocks noGrp="1"/>
          </p:cNvSpPr>
          <p:nvPr>
            <p:ph idx="1"/>
          </p:nvPr>
        </p:nvSpPr>
        <p:spPr>
          <a:xfrm>
            <a:off x="100013" y="128588"/>
            <a:ext cx="12091987" cy="6615112"/>
          </a:xfrm>
        </p:spPr>
        <p:txBody>
          <a:bodyPr>
            <a:normAutofit/>
          </a:bodyPr>
          <a:lstStyle/>
          <a:p>
            <a:pPr marL="0" indent="0" algn="ctr">
              <a:buNone/>
            </a:pPr>
            <a:r>
              <a:rPr lang="en-US" sz="3200" b="1" dirty="0">
                <a:solidFill>
                  <a:srgbClr val="FF0000"/>
                </a:solidFill>
                <a:latin typeface="Times New Roman" pitchFamily="18" charset="0"/>
                <a:cs typeface="Times New Roman" pitchFamily="18" charset="0"/>
              </a:rPr>
              <a:t>Premixed insulins </a:t>
            </a:r>
          </a:p>
          <a:p>
            <a:r>
              <a:rPr lang="en-US" dirty="0">
                <a:solidFill>
                  <a:srgbClr val="7030A0"/>
                </a:solidFill>
                <a:latin typeface="Times New Roman" pitchFamily="18" charset="0"/>
                <a:cs typeface="Times New Roman" pitchFamily="18" charset="0"/>
              </a:rPr>
              <a:t>70% NPH and 30% Regular (Humulin 70/30) – mixture of intermediate acting and short-acting insulin </a:t>
            </a:r>
          </a:p>
          <a:p>
            <a:r>
              <a:rPr lang="en-US" dirty="0">
                <a:solidFill>
                  <a:srgbClr val="7030A0"/>
                </a:solidFill>
                <a:latin typeface="Times New Roman" pitchFamily="18" charset="0"/>
                <a:cs typeface="Times New Roman" pitchFamily="18" charset="0"/>
              </a:rPr>
              <a:t> 75% insulin lispro protamine and 25% insulin lispro (Humalog 75/25) – mixture of intermediate acting and rapid-acting insulin Complications</a:t>
            </a:r>
          </a:p>
          <a:p>
            <a:pPr marL="0" indent="0">
              <a:buNone/>
            </a:pPr>
            <a:r>
              <a:rPr lang="en-US" dirty="0">
                <a:solidFill>
                  <a:srgbClr val="7030A0"/>
                </a:solidFill>
                <a:latin typeface="Times New Roman" pitchFamily="18" charset="0"/>
                <a:cs typeface="Times New Roman" pitchFamily="18" charset="0"/>
              </a:rPr>
              <a:t> </a:t>
            </a:r>
            <a:r>
              <a:rPr lang="en-US" dirty="0" smtClean="0">
                <a:solidFill>
                  <a:srgbClr val="7030A0"/>
                </a:solidFill>
                <a:latin typeface="Times New Roman" pitchFamily="18" charset="0"/>
                <a:cs typeface="Times New Roman" pitchFamily="18" charset="0"/>
              </a:rPr>
              <a:t>				</a:t>
            </a:r>
            <a:r>
              <a:rPr lang="en-US" b="1" dirty="0" smtClean="0">
                <a:solidFill>
                  <a:srgbClr val="00B0F0"/>
                </a:solidFill>
                <a:latin typeface="Times New Roman" pitchFamily="18" charset="0"/>
                <a:cs typeface="Times New Roman" pitchFamily="18" charset="0"/>
              </a:rPr>
              <a:t>Side/Adverse Effects </a:t>
            </a:r>
          </a:p>
          <a:p>
            <a:pPr marL="0" indent="0">
              <a:buNone/>
            </a:pPr>
            <a:r>
              <a:rPr lang="en-US" b="1" dirty="0" smtClean="0">
                <a:solidFill>
                  <a:srgbClr val="7030A0"/>
                </a:solidFill>
                <a:latin typeface="Times New Roman" pitchFamily="18" charset="0"/>
                <a:cs typeface="Times New Roman" pitchFamily="18" charset="0"/>
              </a:rPr>
              <a:t>Risk </a:t>
            </a:r>
            <a:r>
              <a:rPr lang="en-US" b="1" dirty="0">
                <a:solidFill>
                  <a:srgbClr val="7030A0"/>
                </a:solidFill>
                <a:latin typeface="Times New Roman" pitchFamily="18" charset="0"/>
                <a:cs typeface="Times New Roman" pitchFamily="18" charset="0"/>
              </a:rPr>
              <a:t>for hypoglycemia (too much insulin) </a:t>
            </a:r>
          </a:p>
          <a:p>
            <a:r>
              <a:rPr lang="en-US" dirty="0">
                <a:solidFill>
                  <a:srgbClr val="7030A0"/>
                </a:solidFill>
                <a:latin typeface="Times New Roman" pitchFamily="18" charset="0"/>
                <a:cs typeface="Times New Roman" pitchFamily="18" charset="0"/>
              </a:rPr>
              <a:t> Monitor clients for signs of hypoglycemia. If abrupt onset, client will experience sympathetic nervous system (SNS) symptoms </a:t>
            </a:r>
            <a:r>
              <a:rPr lang="en-US" b="1" dirty="0">
                <a:solidFill>
                  <a:srgbClr val="7030A0"/>
                </a:solidFill>
                <a:latin typeface="Times New Roman" pitchFamily="18" charset="0"/>
                <a:cs typeface="Times New Roman" pitchFamily="18" charset="0"/>
              </a:rPr>
              <a:t>(tachycardia</a:t>
            </a:r>
            <a:r>
              <a:rPr lang="en-US" dirty="0">
                <a:solidFill>
                  <a:srgbClr val="7030A0"/>
                </a:solidFill>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palpitations, diaphoresis, shakiness). </a:t>
            </a:r>
            <a:r>
              <a:rPr lang="en-US" dirty="0">
                <a:solidFill>
                  <a:srgbClr val="7030A0"/>
                </a:solidFill>
                <a:latin typeface="Times New Roman" pitchFamily="18" charset="0"/>
                <a:cs typeface="Times New Roman" pitchFamily="18" charset="0"/>
              </a:rPr>
              <a:t>If gradual onset, client will experience parasympathetic (</a:t>
            </a:r>
            <a:r>
              <a:rPr lang="en-US" b="1" dirty="0">
                <a:solidFill>
                  <a:srgbClr val="7030A0"/>
                </a:solidFill>
                <a:latin typeface="Times New Roman" pitchFamily="18" charset="0"/>
                <a:cs typeface="Times New Roman" pitchFamily="18" charset="0"/>
              </a:rPr>
              <a:t>PNS) </a:t>
            </a:r>
            <a:r>
              <a:rPr lang="en-US" dirty="0">
                <a:solidFill>
                  <a:srgbClr val="7030A0"/>
                </a:solidFill>
                <a:latin typeface="Times New Roman" pitchFamily="18" charset="0"/>
                <a:cs typeface="Times New Roman" pitchFamily="18" charset="0"/>
              </a:rPr>
              <a:t>symptoms (</a:t>
            </a:r>
            <a:r>
              <a:rPr lang="en-US" b="1" dirty="0">
                <a:solidFill>
                  <a:srgbClr val="7030A0"/>
                </a:solidFill>
                <a:latin typeface="Times New Roman" pitchFamily="18" charset="0"/>
                <a:cs typeface="Times New Roman" pitchFamily="18" charset="0"/>
              </a:rPr>
              <a:t>headache, tremors, weakness). </a:t>
            </a:r>
          </a:p>
          <a:p>
            <a:r>
              <a:rPr lang="en-US" dirty="0">
                <a:solidFill>
                  <a:srgbClr val="7030A0"/>
                </a:solidFill>
                <a:latin typeface="Times New Roman" pitchFamily="18" charset="0"/>
                <a:cs typeface="Times New Roman" pitchFamily="18" charset="0"/>
              </a:rPr>
              <a:t> Administer glucose. For conscious clients, administer a snack of 15 g of carbohydrate (4 oz. orange juice, 2 oz. grape juice, 8 oz. milk, glucose tablets per manufacturer’s suggestion to equal 15 g). </a:t>
            </a:r>
          </a:p>
          <a:p>
            <a:endParaRPr lang="en-US" dirty="0"/>
          </a:p>
        </p:txBody>
      </p:sp>
    </p:spTree>
    <p:extLst>
      <p:ext uri="{BB962C8B-B14F-4D97-AF65-F5344CB8AC3E}">
        <p14:creationId xmlns:p14="http://schemas.microsoft.com/office/powerpoint/2010/main" val="15257203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DA5363-91EC-4D8F-9A88-A86F2FD6F96D}"/>
              </a:ext>
            </a:extLst>
          </p:cNvPr>
          <p:cNvSpPr>
            <a:spLocks noGrp="1"/>
          </p:cNvSpPr>
          <p:nvPr>
            <p:ph idx="1"/>
          </p:nvPr>
        </p:nvSpPr>
        <p:spPr>
          <a:xfrm>
            <a:off x="100013" y="0"/>
            <a:ext cx="12091987" cy="6858000"/>
          </a:xfrm>
        </p:spPr>
        <p:txBody>
          <a:bodyPr>
            <a:normAutofit fontScale="92500" lnSpcReduction="10000"/>
          </a:bodyPr>
          <a:lstStyle/>
          <a:p>
            <a:pPr lvl="0">
              <a:buFont typeface="Wingdings" pitchFamily="2" charset="2"/>
              <a:buChar char="v"/>
            </a:pPr>
            <a:r>
              <a:rPr lang="en-US" sz="3000" dirty="0">
                <a:solidFill>
                  <a:prstClr val="black"/>
                </a:solidFill>
              </a:rPr>
              <a:t> </a:t>
            </a:r>
            <a:r>
              <a:rPr lang="en-US" sz="3000" dirty="0">
                <a:solidFill>
                  <a:srgbClr val="7030A0"/>
                </a:solidFill>
                <a:latin typeface="Times New Roman" pitchFamily="18" charset="0"/>
                <a:cs typeface="Times New Roman" pitchFamily="18" charset="0"/>
              </a:rPr>
              <a:t>If the client is not fully conscious, do not risk aspiration. Administer glucose parenterally such as IV glucose, or SC/IM glucagon. </a:t>
            </a:r>
          </a:p>
          <a:p>
            <a:pPr lvl="0">
              <a:buFont typeface="Wingdings" pitchFamily="2" charset="2"/>
              <a:buChar char="v"/>
            </a:pPr>
            <a:r>
              <a:rPr lang="en-US" sz="3000" dirty="0">
                <a:solidFill>
                  <a:srgbClr val="7030A0"/>
                </a:solidFill>
                <a:latin typeface="Times New Roman" pitchFamily="18" charset="0"/>
                <a:cs typeface="Times New Roman" pitchFamily="18" charset="0"/>
              </a:rPr>
              <a:t> Encourage clients to wear a medical alert bracelet. </a:t>
            </a:r>
          </a:p>
          <a:p>
            <a:pPr marL="0" lvl="0" indent="0">
              <a:buNone/>
            </a:pPr>
            <a:r>
              <a:rPr lang="en-US" sz="3000" b="1" dirty="0" smtClean="0">
                <a:solidFill>
                  <a:srgbClr val="7030A0"/>
                </a:solidFill>
                <a:latin typeface="Times New Roman" pitchFamily="18" charset="0"/>
                <a:cs typeface="Times New Roman" pitchFamily="18" charset="0"/>
              </a:rPr>
              <a:t>		</a:t>
            </a:r>
            <a:r>
              <a:rPr lang="en-US" sz="3000" b="1" dirty="0" err="1" smtClean="0">
                <a:solidFill>
                  <a:srgbClr val="FF0000"/>
                </a:solidFill>
                <a:latin typeface="Times New Roman" pitchFamily="18" charset="0"/>
                <a:cs typeface="Times New Roman" pitchFamily="18" charset="0"/>
              </a:rPr>
              <a:t>Lipohypertrophy</a:t>
            </a:r>
            <a:endParaRPr lang="en-US" sz="3000" b="1" dirty="0">
              <a:solidFill>
                <a:srgbClr val="FF0000"/>
              </a:solidFill>
              <a:latin typeface="Times New Roman" pitchFamily="18" charset="0"/>
              <a:cs typeface="Times New Roman" pitchFamily="18" charset="0"/>
            </a:endParaRPr>
          </a:p>
          <a:p>
            <a:pPr>
              <a:buFont typeface="Wingdings" pitchFamily="2" charset="2"/>
              <a:buChar char="q"/>
            </a:pPr>
            <a:r>
              <a:rPr lang="en-US" sz="3000" dirty="0">
                <a:solidFill>
                  <a:srgbClr val="7030A0"/>
                </a:solidFill>
                <a:latin typeface="Times New Roman" pitchFamily="18" charset="0"/>
                <a:cs typeface="Times New Roman" pitchFamily="18" charset="0"/>
              </a:rPr>
              <a:t> atrophy of the sub cutaneous fat at the site of insulin injection is probably an immune response to insulin.</a:t>
            </a:r>
          </a:p>
          <a:p>
            <a:pPr>
              <a:buFont typeface="Wingdings" pitchFamily="2" charset="2"/>
              <a:buChar char="q"/>
            </a:pPr>
            <a:r>
              <a:rPr lang="en-US" sz="3000" dirty="0">
                <a:solidFill>
                  <a:srgbClr val="7030A0"/>
                </a:solidFill>
                <a:latin typeface="Times New Roman" pitchFamily="18" charset="0"/>
                <a:cs typeface="Times New Roman" pitchFamily="18" charset="0"/>
              </a:rPr>
              <a:t>It may occur with human insulin if  patients inject themselves repeatedly in the same site</a:t>
            </a:r>
          </a:p>
          <a:p>
            <a:pPr>
              <a:buFont typeface="Wingdings" pitchFamily="2" charset="2"/>
              <a:buChar char="q"/>
            </a:pPr>
            <a:r>
              <a:rPr lang="en-US" sz="3000" dirty="0">
                <a:solidFill>
                  <a:srgbClr val="7030A0"/>
                </a:solidFill>
                <a:latin typeface="Times New Roman" pitchFamily="18" charset="0"/>
                <a:cs typeface="Times New Roman" pitchFamily="18" charset="0"/>
              </a:rPr>
              <a:t> Instruct clients to systematically rotate injection sites and to allow 1 inch between injection sites.</a:t>
            </a:r>
          </a:p>
          <a:p>
            <a:pPr marL="0" indent="0">
              <a:buNone/>
            </a:pPr>
            <a:r>
              <a:rPr lang="en-US" sz="3000" b="1" dirty="0" smtClean="0">
                <a:solidFill>
                  <a:srgbClr val="7030A0"/>
                </a:solidFill>
                <a:latin typeface="Times New Roman" pitchFamily="18" charset="0"/>
                <a:cs typeface="Times New Roman" pitchFamily="18" charset="0"/>
              </a:rPr>
              <a:t>		</a:t>
            </a:r>
            <a:r>
              <a:rPr lang="en-US" sz="3000" b="1" dirty="0" smtClean="0">
                <a:solidFill>
                  <a:srgbClr val="FF0000"/>
                </a:solidFill>
                <a:latin typeface="Times New Roman" pitchFamily="18" charset="0"/>
                <a:cs typeface="Times New Roman" pitchFamily="18" charset="0"/>
              </a:rPr>
              <a:t>Insulin </a:t>
            </a:r>
            <a:r>
              <a:rPr lang="en-US" sz="3000" b="1" dirty="0">
                <a:solidFill>
                  <a:srgbClr val="FF0000"/>
                </a:solidFill>
                <a:latin typeface="Times New Roman" pitchFamily="18" charset="0"/>
                <a:cs typeface="Times New Roman" pitchFamily="18" charset="0"/>
              </a:rPr>
              <a:t>A</a:t>
            </a:r>
            <a:r>
              <a:rPr lang="en-US" sz="3000" b="1" dirty="0" smtClean="0">
                <a:solidFill>
                  <a:srgbClr val="FF0000"/>
                </a:solidFill>
                <a:latin typeface="Times New Roman" pitchFamily="18" charset="0"/>
                <a:cs typeface="Times New Roman" pitchFamily="18" charset="0"/>
              </a:rPr>
              <a:t>llergy </a:t>
            </a:r>
            <a:r>
              <a:rPr lang="en-US" sz="3000" b="1" dirty="0">
                <a:solidFill>
                  <a:srgbClr val="FF0000"/>
                </a:solidFill>
                <a:latin typeface="Times New Roman" pitchFamily="18" charset="0"/>
                <a:cs typeface="Times New Roman" pitchFamily="18" charset="0"/>
              </a:rPr>
              <a:t>R</a:t>
            </a:r>
            <a:r>
              <a:rPr lang="en-US" sz="3000" b="1" dirty="0" smtClean="0">
                <a:solidFill>
                  <a:srgbClr val="FF0000"/>
                </a:solidFill>
                <a:latin typeface="Times New Roman" pitchFamily="18" charset="0"/>
                <a:cs typeface="Times New Roman" pitchFamily="18" charset="0"/>
              </a:rPr>
              <a:t>esistant</a:t>
            </a:r>
            <a:endParaRPr lang="en-US" sz="3000" b="1" dirty="0">
              <a:solidFill>
                <a:srgbClr val="FF0000"/>
              </a:solidFill>
              <a:latin typeface="Times New Roman" pitchFamily="18" charset="0"/>
              <a:cs typeface="Times New Roman" pitchFamily="18" charset="0"/>
            </a:endParaRPr>
          </a:p>
          <a:p>
            <a:pPr>
              <a:buFont typeface="Wingdings" pitchFamily="2" charset="2"/>
              <a:buChar char="v"/>
            </a:pPr>
            <a:r>
              <a:rPr lang="en-US" sz="3000" b="1" dirty="0">
                <a:solidFill>
                  <a:srgbClr val="7030A0"/>
                </a:solidFill>
                <a:latin typeface="Times New Roman" pitchFamily="18" charset="0"/>
                <a:cs typeface="Times New Roman" pitchFamily="18" charset="0"/>
              </a:rPr>
              <a:t> </a:t>
            </a:r>
            <a:r>
              <a:rPr lang="en-US" sz="3000" dirty="0">
                <a:solidFill>
                  <a:srgbClr val="7030A0"/>
                </a:solidFill>
                <a:latin typeface="Times New Roman" pitchFamily="18" charset="0"/>
                <a:cs typeface="Times New Roman" pitchFamily="18" charset="0"/>
              </a:rPr>
              <a:t>I</a:t>
            </a:r>
            <a:r>
              <a:rPr lang="en-US" sz="3000" dirty="0" smtClean="0">
                <a:solidFill>
                  <a:srgbClr val="7030A0"/>
                </a:solidFill>
                <a:latin typeface="Times New Roman" pitchFamily="18" charset="0"/>
                <a:cs typeface="Times New Roman" pitchFamily="18" charset="0"/>
              </a:rPr>
              <a:t>dentify </a:t>
            </a:r>
            <a:r>
              <a:rPr lang="en-US" sz="3000" dirty="0">
                <a:solidFill>
                  <a:srgbClr val="7030A0"/>
                </a:solidFill>
                <a:latin typeface="Times New Roman" pitchFamily="18" charset="0"/>
                <a:cs typeface="Times New Roman" pitchFamily="18" charset="0"/>
              </a:rPr>
              <a:t>the underlying cause.</a:t>
            </a:r>
          </a:p>
          <a:p>
            <a:pPr>
              <a:buFont typeface="Wingdings" pitchFamily="2" charset="2"/>
              <a:buChar char="v"/>
            </a:pPr>
            <a:r>
              <a:rPr lang="en-US" sz="3000" dirty="0">
                <a:solidFill>
                  <a:srgbClr val="7030A0"/>
                </a:solidFill>
                <a:latin typeface="Times New Roman" pitchFamily="18" charset="0"/>
                <a:cs typeface="Times New Roman" pitchFamily="18" charset="0"/>
              </a:rPr>
              <a:t>If allergic reaction to porcine insulin human insulin should be used.</a:t>
            </a:r>
          </a:p>
          <a:p>
            <a:pPr>
              <a:buFont typeface="Wingdings" pitchFamily="2" charset="2"/>
              <a:buChar char="v"/>
            </a:pPr>
            <a:r>
              <a:rPr lang="en-US" sz="3000" dirty="0">
                <a:solidFill>
                  <a:srgbClr val="7030A0"/>
                </a:solidFill>
                <a:latin typeface="Times New Roman" pitchFamily="18" charset="0"/>
                <a:cs typeface="Times New Roman" pitchFamily="18" charset="0"/>
              </a:rPr>
              <a:t>Antihistamines may provide relieve in patients with cutaneous reaction.</a:t>
            </a:r>
          </a:p>
          <a:p>
            <a:pPr>
              <a:buFont typeface="Wingdings" pitchFamily="2" charset="2"/>
              <a:buChar char="v"/>
            </a:pPr>
            <a:r>
              <a:rPr lang="en-US" sz="3000" dirty="0">
                <a:solidFill>
                  <a:srgbClr val="7030A0"/>
                </a:solidFill>
                <a:latin typeface="Times New Roman" pitchFamily="18" charset="0"/>
                <a:cs typeface="Times New Roman" pitchFamily="18" charset="0"/>
              </a:rPr>
              <a:t>Glucocorticoids are used in patients with resistant to insulin or more severe systemic reactions</a:t>
            </a:r>
          </a:p>
          <a:p>
            <a:endParaRPr lang="en-US" sz="2400" dirty="0">
              <a:solidFill>
                <a:prstClr val="black"/>
              </a:solidFill>
            </a:endParaRPr>
          </a:p>
          <a:p>
            <a:endParaRPr lang="en-US" dirty="0"/>
          </a:p>
        </p:txBody>
      </p:sp>
    </p:spTree>
    <p:extLst>
      <p:ext uri="{BB962C8B-B14F-4D97-AF65-F5344CB8AC3E}">
        <p14:creationId xmlns:p14="http://schemas.microsoft.com/office/powerpoint/2010/main" val="398483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77850C-9991-413C-ACFC-BD26B814329E}"/>
              </a:ext>
            </a:extLst>
          </p:cNvPr>
          <p:cNvSpPr>
            <a:spLocks noGrp="1"/>
          </p:cNvSpPr>
          <p:nvPr>
            <p:ph idx="1"/>
          </p:nvPr>
        </p:nvSpPr>
        <p:spPr>
          <a:xfrm>
            <a:off x="0" y="0"/>
            <a:ext cx="12087225" cy="6858000"/>
          </a:xfrm>
        </p:spPr>
        <p:txBody>
          <a:bodyPr>
            <a:normAutofit/>
          </a:bodyPr>
          <a:lstStyle/>
          <a:p>
            <a:pPr marL="0" indent="0">
              <a:buNone/>
            </a:pPr>
            <a:r>
              <a:rPr lang="en-US" b="1" dirty="0" smtClean="0"/>
              <a:t>			</a:t>
            </a:r>
            <a:r>
              <a:rPr lang="en-US" b="1" dirty="0" smtClean="0">
                <a:solidFill>
                  <a:srgbClr val="7030A0"/>
                </a:solidFill>
              </a:rPr>
              <a:t>		</a:t>
            </a:r>
            <a:r>
              <a:rPr lang="en-US" sz="3600" b="1" dirty="0" smtClean="0">
                <a:solidFill>
                  <a:srgbClr val="FF0000"/>
                </a:solidFill>
                <a:latin typeface="Times New Roman" pitchFamily="18" charset="0"/>
                <a:cs typeface="Times New Roman" pitchFamily="18" charset="0"/>
              </a:rPr>
              <a:t>Drug </a:t>
            </a:r>
            <a:r>
              <a:rPr lang="en-US" sz="3600" b="1" dirty="0">
                <a:solidFill>
                  <a:srgbClr val="FF0000"/>
                </a:solidFill>
                <a:latin typeface="Times New Roman" pitchFamily="18" charset="0"/>
                <a:cs typeface="Times New Roman" pitchFamily="18" charset="0"/>
              </a:rPr>
              <a:t>interaction</a:t>
            </a:r>
            <a:endParaRPr lang="en-US" b="1" dirty="0">
              <a:solidFill>
                <a:srgbClr val="FF0000"/>
              </a:solidFill>
              <a:latin typeface="Times New Roman" pitchFamily="18" charset="0"/>
              <a:cs typeface="Times New Roman" pitchFamily="18" charset="0"/>
            </a:endParaRPr>
          </a:p>
          <a:p>
            <a:pPr>
              <a:buFont typeface="Wingdings" pitchFamily="2" charset="2"/>
              <a:buChar char="q"/>
            </a:pPr>
            <a:r>
              <a:rPr lang="en-US" dirty="0">
                <a:solidFill>
                  <a:srgbClr val="7030A0"/>
                </a:solidFill>
                <a:latin typeface="Times New Roman" pitchFamily="18" charset="0"/>
                <a:cs typeface="Times New Roman" pitchFamily="18" charset="0"/>
              </a:rPr>
              <a:t>Drug interaction is often caused by ethanol, adrenergic receptor antagonist, and salicylates.</a:t>
            </a:r>
          </a:p>
          <a:p>
            <a:pPr>
              <a:buFont typeface="Wingdings" pitchFamily="2" charset="2"/>
              <a:buChar char="q"/>
            </a:pPr>
            <a:r>
              <a:rPr lang="en-US" dirty="0">
                <a:solidFill>
                  <a:srgbClr val="7030A0"/>
                </a:solidFill>
                <a:latin typeface="Times New Roman" pitchFamily="18" charset="0"/>
                <a:cs typeface="Times New Roman" pitchFamily="18" charset="0"/>
              </a:rPr>
              <a:t>Adrenergic receptor antagonist pose a risk  of hypoglycemia due to inhibition of catecholamine effects on gluconeogenesis and glycogenolysis. </a:t>
            </a:r>
          </a:p>
          <a:p>
            <a:pPr>
              <a:buFont typeface="Wingdings" pitchFamily="2" charset="2"/>
              <a:buChar char="q"/>
            </a:pPr>
            <a:r>
              <a:rPr lang="en-US" dirty="0">
                <a:solidFill>
                  <a:srgbClr val="7030A0"/>
                </a:solidFill>
                <a:latin typeface="Times New Roman" pitchFamily="18" charset="0"/>
                <a:cs typeface="Times New Roman" pitchFamily="18" charset="0"/>
              </a:rPr>
              <a:t>These agents may also mask he autonomic symptoms associated with hypoglycemia.</a:t>
            </a:r>
          </a:p>
          <a:p>
            <a:pPr>
              <a:buFont typeface="Wingdings" pitchFamily="2" charset="2"/>
              <a:buChar char="q"/>
            </a:pPr>
            <a:r>
              <a:rPr lang="en-US" dirty="0">
                <a:solidFill>
                  <a:srgbClr val="7030A0"/>
                </a:solidFill>
                <a:latin typeface="Times New Roman" pitchFamily="18" charset="0"/>
                <a:cs typeface="Times New Roman" pitchFamily="18" charset="0"/>
              </a:rPr>
              <a:t>Salicylates enhance cell sensitivity to glucose and potentiate insulin secretion and also have a weak insulin – like action in the periphery.</a:t>
            </a:r>
          </a:p>
          <a:p>
            <a:pPr>
              <a:buFont typeface="Wingdings" pitchFamily="2" charset="2"/>
              <a:buChar char="q"/>
            </a:pPr>
            <a:r>
              <a:rPr lang="en-US" dirty="0">
                <a:solidFill>
                  <a:srgbClr val="7030A0"/>
                </a:solidFill>
                <a:latin typeface="Times New Roman" pitchFamily="18" charset="0"/>
                <a:cs typeface="Times New Roman" pitchFamily="18" charset="0"/>
              </a:rPr>
              <a:t>Epinephrine,  glucocorticoid, atypical antipsychotic drugs such as clozapine and olanzapine, and ARVS (protease inhibitors) have direct effects on peripheral tissues that counter the effect of insulin.</a:t>
            </a:r>
          </a:p>
          <a:p>
            <a:pPr>
              <a:buFont typeface="Wingdings" pitchFamily="2" charset="2"/>
              <a:buChar char="q"/>
            </a:pPr>
            <a:r>
              <a:rPr lang="en-US" dirty="0">
                <a:solidFill>
                  <a:srgbClr val="7030A0"/>
                </a:solidFill>
                <a:latin typeface="Times New Roman" pitchFamily="18" charset="0"/>
                <a:cs typeface="Times New Roman" pitchFamily="18" charset="0"/>
              </a:rPr>
              <a:t>Phenytoin, clonidine, ca2+channel blockers cause hyperglycemia by inhibiting insulin secretion directly or in directly via depletion of K+ (diuretics).</a:t>
            </a:r>
          </a:p>
          <a:p>
            <a:endParaRPr lang="en-US" b="1" dirty="0"/>
          </a:p>
        </p:txBody>
      </p:sp>
    </p:spTree>
    <p:extLst>
      <p:ext uri="{BB962C8B-B14F-4D97-AF65-F5344CB8AC3E}">
        <p14:creationId xmlns:p14="http://schemas.microsoft.com/office/powerpoint/2010/main" val="24762402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277907F-8D3F-483B-A4A5-8776E831DEDE}"/>
              </a:ext>
            </a:extLst>
          </p:cNvPr>
          <p:cNvSpPr>
            <a:spLocks noGrp="1"/>
          </p:cNvSpPr>
          <p:nvPr>
            <p:ph idx="1"/>
          </p:nvPr>
        </p:nvSpPr>
        <p:spPr>
          <a:xfrm>
            <a:off x="0" y="0"/>
            <a:ext cx="12192000" cy="7650480"/>
          </a:xfrm>
        </p:spPr>
        <p:txBody>
          <a:bodyPr>
            <a:normAutofit/>
          </a:bodyPr>
          <a:lstStyle/>
          <a:p>
            <a:pPr marL="0" indent="0">
              <a:buNone/>
            </a:pPr>
            <a:r>
              <a:rPr lang="en-US" sz="3600" b="1" dirty="0"/>
              <a:t>    </a:t>
            </a:r>
            <a:r>
              <a:rPr lang="en-US" sz="3600" b="1" dirty="0">
                <a:solidFill>
                  <a:srgbClr val="FF0000"/>
                </a:solidFill>
                <a:latin typeface="Times New Roman" pitchFamily="18" charset="0"/>
                <a:cs typeface="Times New Roman" pitchFamily="18" charset="0"/>
              </a:rPr>
              <a:t>Oral hypoglycemic              Classification</a:t>
            </a:r>
          </a:p>
          <a:p>
            <a:pPr marL="0" indent="0">
              <a:buNone/>
            </a:pPr>
            <a:endParaRPr lang="en-US" sz="3600" b="1" dirty="0"/>
          </a:p>
          <a:p>
            <a:pPr marL="0" indent="0">
              <a:buNone/>
            </a:pPr>
            <a:endParaRPr lang="en-US" sz="3600" b="1" dirty="0"/>
          </a:p>
          <a:p>
            <a:pPr marL="0" indent="0">
              <a:buNone/>
            </a:pPr>
            <a:endParaRPr lang="en-US" sz="3600" b="1" dirty="0"/>
          </a:p>
          <a:p>
            <a:pPr marL="0" indent="0">
              <a:buNone/>
            </a:pPr>
            <a:endParaRPr lang="en-US" sz="3600" b="1" dirty="0"/>
          </a:p>
        </p:txBody>
      </p:sp>
      <p:graphicFrame>
        <p:nvGraphicFramePr>
          <p:cNvPr id="7" name="Table 6">
            <a:extLst>
              <a:ext uri="{FF2B5EF4-FFF2-40B4-BE49-F238E27FC236}">
                <a16:creationId xmlns="" xmlns:a16="http://schemas.microsoft.com/office/drawing/2014/main" id="{1310DBE7-3281-4FF0-984C-C7922DD5B90E}"/>
              </a:ext>
            </a:extLst>
          </p:cNvPr>
          <p:cNvGraphicFramePr>
            <a:graphicFrameLocks noGrp="1"/>
          </p:cNvGraphicFramePr>
          <p:nvPr>
            <p:extLst>
              <p:ext uri="{D42A27DB-BD31-4B8C-83A1-F6EECF244321}">
                <p14:modId xmlns:p14="http://schemas.microsoft.com/office/powerpoint/2010/main" val="1171700795"/>
              </p:ext>
            </p:extLst>
          </p:nvPr>
        </p:nvGraphicFramePr>
        <p:xfrm>
          <a:off x="0" y="719666"/>
          <a:ext cx="12072938" cy="6675120"/>
        </p:xfrm>
        <a:graphic>
          <a:graphicData uri="http://schemas.openxmlformats.org/drawingml/2006/table">
            <a:tbl>
              <a:tblPr firstRow="1" bandRow="1">
                <a:tableStyleId>{5C22544A-7EE6-4342-B048-85BDC9FD1C3A}</a:tableStyleId>
              </a:tblPr>
              <a:tblGrid>
                <a:gridCol w="5393238">
                  <a:extLst>
                    <a:ext uri="{9D8B030D-6E8A-4147-A177-3AD203B41FA5}">
                      <a16:colId xmlns="" xmlns:a16="http://schemas.microsoft.com/office/drawing/2014/main" val="2875098505"/>
                    </a:ext>
                  </a:extLst>
                </a:gridCol>
                <a:gridCol w="6679700">
                  <a:extLst>
                    <a:ext uri="{9D8B030D-6E8A-4147-A177-3AD203B41FA5}">
                      <a16:colId xmlns="" xmlns:a16="http://schemas.microsoft.com/office/drawing/2014/main" val="2596993672"/>
                    </a:ext>
                  </a:extLst>
                </a:gridCol>
              </a:tblGrid>
              <a:tr h="358221">
                <a:tc>
                  <a:txBody>
                    <a:bodyPr/>
                    <a:lstStyle/>
                    <a:p>
                      <a:r>
                        <a:rPr lang="en-US" dirty="0"/>
                        <a:t>Medications</a:t>
                      </a:r>
                    </a:p>
                  </a:txBody>
                  <a:tcPr/>
                </a:tc>
                <a:tc>
                  <a:txBody>
                    <a:bodyPr/>
                    <a:lstStyle/>
                    <a:p>
                      <a:r>
                        <a:rPr lang="en-US" dirty="0"/>
                        <a:t> Expected pharmacological action</a:t>
                      </a:r>
                    </a:p>
                  </a:txBody>
                  <a:tcPr/>
                </a:tc>
                <a:extLst>
                  <a:ext uri="{0D108BD9-81ED-4DB2-BD59-A6C34878D82A}">
                    <a16:rowId xmlns="" xmlns:a16="http://schemas.microsoft.com/office/drawing/2014/main" val="731416527"/>
                  </a:ext>
                </a:extLst>
              </a:tr>
              <a:tr h="1701550">
                <a:tc>
                  <a:txBody>
                    <a:bodyPr/>
                    <a:lstStyle/>
                    <a:p>
                      <a:r>
                        <a:rPr lang="en-US" b="1" dirty="0">
                          <a:solidFill>
                            <a:srgbClr val="7030A0"/>
                          </a:solidFill>
                        </a:rPr>
                        <a:t>Sulfonylureas</a:t>
                      </a:r>
                      <a:r>
                        <a:rPr lang="en-US" dirty="0">
                          <a:solidFill>
                            <a:srgbClr val="7030A0"/>
                          </a:solidFill>
                        </a:rPr>
                        <a:t> </a:t>
                      </a:r>
                    </a:p>
                    <a:p>
                      <a:pPr marL="285750" indent="-285750">
                        <a:buFont typeface="Arial" panose="020B0604020202020204" pitchFamily="34" charset="0"/>
                        <a:buChar char="•"/>
                      </a:pPr>
                      <a:r>
                        <a:rPr lang="en-US" dirty="0">
                          <a:solidFill>
                            <a:srgbClr val="7030A0"/>
                          </a:solidFill>
                        </a:rPr>
                        <a:t>1st generation – tolbutamide (Orinase)</a:t>
                      </a:r>
                      <a:r>
                        <a:rPr kumimoji="0" lang="en-US" sz="1800" b="0" i="0" u="none" strike="noStrike" kern="1200" cap="none" spc="0" normalizeH="0" baseline="0" noProof="0" dirty="0">
                          <a:ln>
                            <a:noFill/>
                          </a:ln>
                          <a:solidFill>
                            <a:srgbClr val="7030A0"/>
                          </a:solidFill>
                          <a:effectLst/>
                          <a:uLnTx/>
                          <a:uFillTx/>
                          <a:latin typeface="+mn-lt"/>
                          <a:ea typeface="+mn-ea"/>
                          <a:cs typeface="+mn-cs"/>
                        </a:rPr>
                        <a:t>,  chlorpropamide (Diabinese)</a:t>
                      </a:r>
                    </a:p>
                    <a:p>
                      <a:pPr marL="285750" indent="-285750">
                        <a:buFont typeface="Arial" panose="020B0604020202020204" pitchFamily="34" charset="0"/>
                        <a:buChar char="•"/>
                      </a:pPr>
                      <a:r>
                        <a:rPr kumimoji="0" lang="en-US" sz="1800" b="0" i="0" u="none" strike="noStrike" kern="1200" cap="none" spc="0" normalizeH="0" baseline="0" noProof="0" dirty="0">
                          <a:ln>
                            <a:noFill/>
                          </a:ln>
                          <a:solidFill>
                            <a:srgbClr val="7030A0"/>
                          </a:solidFill>
                          <a:effectLst/>
                          <a:uLnTx/>
                          <a:uFillTx/>
                          <a:latin typeface="+mn-lt"/>
                          <a:ea typeface="+mn-ea"/>
                          <a:cs typeface="+mn-cs"/>
                        </a:rPr>
                        <a:t> </a:t>
                      </a:r>
                      <a:r>
                        <a:rPr lang="en-US" dirty="0">
                          <a:solidFill>
                            <a:srgbClr val="7030A0"/>
                          </a:solidFill>
                        </a:rPr>
                        <a:t> 2nd generation – glipizide (Glucotrol, Glucotrol XL) ,glyburide (DiaBeta, Micronase , glibenclamide) glimepiride (Amaryl)</a:t>
                      </a:r>
                    </a:p>
                  </a:txBody>
                  <a:tcPr/>
                </a:tc>
                <a:tc>
                  <a:txBody>
                    <a:bodyPr/>
                    <a:lstStyle/>
                    <a:p>
                      <a:r>
                        <a:rPr lang="en-US" dirty="0">
                          <a:solidFill>
                            <a:srgbClr val="7030A0"/>
                          </a:solidFill>
                        </a:rPr>
                        <a:t>Results in insulin release from the pancreas</a:t>
                      </a:r>
                    </a:p>
                  </a:txBody>
                  <a:tcPr/>
                </a:tc>
                <a:extLst>
                  <a:ext uri="{0D108BD9-81ED-4DB2-BD59-A6C34878D82A}">
                    <a16:rowId xmlns="" xmlns:a16="http://schemas.microsoft.com/office/drawing/2014/main" val="153344993"/>
                  </a:ext>
                </a:extLst>
              </a:tr>
              <a:tr h="895553">
                <a:tc>
                  <a:txBody>
                    <a:bodyPr/>
                    <a:lstStyle/>
                    <a:p>
                      <a:r>
                        <a:rPr lang="en-US" b="1" dirty="0">
                          <a:solidFill>
                            <a:srgbClr val="7030A0"/>
                          </a:solidFill>
                        </a:rPr>
                        <a:t>Meglitinides </a:t>
                      </a:r>
                      <a:r>
                        <a:rPr lang="en-US" dirty="0">
                          <a:solidFill>
                            <a:srgbClr val="7030A0"/>
                          </a:solidFill>
                        </a:rPr>
                        <a:t> </a:t>
                      </a:r>
                    </a:p>
                    <a:p>
                      <a:r>
                        <a:rPr lang="en-US" dirty="0">
                          <a:solidFill>
                            <a:srgbClr val="7030A0"/>
                          </a:solidFill>
                        </a:rPr>
                        <a:t> repaglinide (Prandin) </a:t>
                      </a:r>
                    </a:p>
                    <a:p>
                      <a:r>
                        <a:rPr lang="en-US" dirty="0">
                          <a:solidFill>
                            <a:srgbClr val="7030A0"/>
                          </a:solidFill>
                        </a:rPr>
                        <a:t>nateglinide (Starlix)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mn-lt"/>
                          <a:ea typeface="+mn-ea"/>
                          <a:cs typeface="+mn-cs"/>
                        </a:rPr>
                        <a:t>Results in insulin release from the pancreas</a:t>
                      </a:r>
                    </a:p>
                    <a:p>
                      <a:endParaRPr lang="en-US" dirty="0">
                        <a:solidFill>
                          <a:srgbClr val="7030A0"/>
                        </a:solidFill>
                      </a:endParaRPr>
                    </a:p>
                  </a:txBody>
                  <a:tcPr/>
                </a:tc>
                <a:extLst>
                  <a:ext uri="{0D108BD9-81ED-4DB2-BD59-A6C34878D82A}">
                    <a16:rowId xmlns="" xmlns:a16="http://schemas.microsoft.com/office/drawing/2014/main" val="4165551324"/>
                  </a:ext>
                </a:extLst>
              </a:tr>
              <a:tr h="895553">
                <a:tc>
                  <a:txBody>
                    <a:bodyPr/>
                    <a:lstStyle/>
                    <a:p>
                      <a:r>
                        <a:rPr lang="en-US" b="1" dirty="0">
                          <a:solidFill>
                            <a:srgbClr val="7030A0"/>
                          </a:solidFill>
                        </a:rPr>
                        <a:t>Biguanide</a:t>
                      </a:r>
                      <a:r>
                        <a:rPr lang="en-US" dirty="0">
                          <a:solidFill>
                            <a:srgbClr val="7030A0"/>
                          </a:solidFill>
                        </a:rPr>
                        <a:t>s </a:t>
                      </a:r>
                    </a:p>
                    <a:p>
                      <a:r>
                        <a:rPr lang="en-US" dirty="0">
                          <a:solidFill>
                            <a:srgbClr val="7030A0"/>
                          </a:solidFill>
                        </a:rPr>
                        <a:t>metformin HCl (Glucophage)</a:t>
                      </a:r>
                    </a:p>
                  </a:txBody>
                  <a:tcPr/>
                </a:tc>
                <a:tc>
                  <a:txBody>
                    <a:bodyPr/>
                    <a:lstStyle/>
                    <a:p>
                      <a:r>
                        <a:rPr lang="en-US" dirty="0">
                          <a:solidFill>
                            <a:srgbClr val="7030A0"/>
                          </a:solidFill>
                        </a:rPr>
                        <a:t>• Reduces the production of glucose within the liver through suppression of gluconeogenesis</a:t>
                      </a:r>
                    </a:p>
                    <a:p>
                      <a:r>
                        <a:rPr lang="en-US" dirty="0">
                          <a:solidFill>
                            <a:srgbClr val="7030A0"/>
                          </a:solidFill>
                        </a:rPr>
                        <a:t> • Increases muscles’ glucose uptake and use</a:t>
                      </a:r>
                    </a:p>
                  </a:txBody>
                  <a:tcPr/>
                </a:tc>
                <a:extLst>
                  <a:ext uri="{0D108BD9-81ED-4DB2-BD59-A6C34878D82A}">
                    <a16:rowId xmlns="" xmlns:a16="http://schemas.microsoft.com/office/drawing/2014/main" val="2465943802"/>
                  </a:ext>
                </a:extLst>
              </a:tr>
              <a:tr h="1164219">
                <a:tc>
                  <a:txBody>
                    <a:bodyPr/>
                    <a:lstStyle/>
                    <a:p>
                      <a:r>
                        <a:rPr lang="en-US" dirty="0">
                          <a:solidFill>
                            <a:srgbClr val="7030A0"/>
                          </a:solidFill>
                        </a:rPr>
                        <a:t>Thiazolidinedione's (Glitazones) ,</a:t>
                      </a:r>
                    </a:p>
                    <a:p>
                      <a:r>
                        <a:rPr lang="en-US" dirty="0">
                          <a:solidFill>
                            <a:srgbClr val="7030A0"/>
                          </a:solidFill>
                        </a:rPr>
                        <a:t> rosiglitazone (Avandia) ,  pioglitazone (Actos)</a:t>
                      </a:r>
                    </a:p>
                  </a:txBody>
                  <a:tcPr/>
                </a:tc>
                <a:tc>
                  <a:txBody>
                    <a:bodyPr/>
                    <a:lstStyle/>
                    <a:p>
                      <a:r>
                        <a:rPr lang="en-US" dirty="0">
                          <a:solidFill>
                            <a:srgbClr val="7030A0"/>
                          </a:solidFill>
                        </a:rPr>
                        <a:t>• Increases cellular response to insulin by decreasing insulin resistance </a:t>
                      </a:r>
                    </a:p>
                    <a:p>
                      <a:pPr marL="285750" indent="-285750">
                        <a:buFont typeface="Arial" panose="020B0604020202020204" pitchFamily="34" charset="0"/>
                        <a:buChar char="•"/>
                      </a:pPr>
                      <a:r>
                        <a:rPr lang="en-US" dirty="0">
                          <a:solidFill>
                            <a:srgbClr val="7030A0"/>
                          </a:solidFill>
                        </a:rPr>
                        <a:t> Results in increased glucose uptake and decreased glucose production</a:t>
                      </a:r>
                    </a:p>
                  </a:txBody>
                  <a:tcPr/>
                </a:tc>
                <a:extLst>
                  <a:ext uri="{0D108BD9-81ED-4DB2-BD59-A6C34878D82A}">
                    <a16:rowId xmlns="" xmlns:a16="http://schemas.microsoft.com/office/drawing/2014/main" val="2160245311"/>
                  </a:ext>
                </a:extLst>
              </a:tr>
              <a:tr h="626887">
                <a:tc>
                  <a:txBody>
                    <a:bodyPr/>
                    <a:lstStyle/>
                    <a:p>
                      <a:r>
                        <a:rPr lang="en-US" dirty="0">
                          <a:solidFill>
                            <a:srgbClr val="7030A0"/>
                          </a:solidFill>
                        </a:rPr>
                        <a:t>Alpha glucosidase inhibitors </a:t>
                      </a:r>
                    </a:p>
                    <a:p>
                      <a:r>
                        <a:rPr lang="en-US" dirty="0">
                          <a:solidFill>
                            <a:srgbClr val="7030A0"/>
                          </a:solidFill>
                        </a:rPr>
                        <a:t> acarbose (Precose) , miglitol (Glyset)</a:t>
                      </a:r>
                    </a:p>
                  </a:txBody>
                  <a:tcPr/>
                </a:tc>
                <a:tc>
                  <a:txBody>
                    <a:bodyPr/>
                    <a:lstStyle/>
                    <a:p>
                      <a:r>
                        <a:rPr lang="en-US" dirty="0">
                          <a:solidFill>
                            <a:srgbClr val="7030A0"/>
                          </a:solidFill>
                        </a:rPr>
                        <a:t>• Slows carbohydrate absorption and digestion</a:t>
                      </a:r>
                    </a:p>
                  </a:txBody>
                  <a:tcPr/>
                </a:tc>
                <a:extLst>
                  <a:ext uri="{0D108BD9-81ED-4DB2-BD59-A6C34878D82A}">
                    <a16:rowId xmlns="" xmlns:a16="http://schemas.microsoft.com/office/drawing/2014/main" val="1135242989"/>
                  </a:ext>
                </a:extLst>
              </a:tr>
              <a:tr h="895553">
                <a:tc>
                  <a:txBody>
                    <a:bodyPr/>
                    <a:lstStyle/>
                    <a:p>
                      <a:r>
                        <a:rPr lang="en-US" dirty="0">
                          <a:solidFill>
                            <a:srgbClr val="7030A0"/>
                          </a:solidFill>
                        </a:rPr>
                        <a:t>Gliptins • Sitagliptin (Januvia</a:t>
                      </a:r>
                    </a:p>
                  </a:txBody>
                  <a:tcPr/>
                </a:tc>
                <a:tc>
                  <a:txBody>
                    <a:bodyPr/>
                    <a:lstStyle/>
                    <a:p>
                      <a:r>
                        <a:rPr lang="en-US" dirty="0">
                          <a:solidFill>
                            <a:srgbClr val="7030A0"/>
                          </a:solidFill>
                        </a:rPr>
                        <a:t>• Augments naturally occurring incretin hormones, which promote release of insulin and decrease secretion of glucagon </a:t>
                      </a:r>
                    </a:p>
                    <a:p>
                      <a:pPr marL="285750" indent="-285750">
                        <a:buFont typeface="Arial" panose="020B0604020202020204" pitchFamily="34" charset="0"/>
                        <a:buChar char="•"/>
                      </a:pPr>
                      <a:r>
                        <a:rPr lang="en-US" dirty="0">
                          <a:solidFill>
                            <a:srgbClr val="7030A0"/>
                          </a:solidFill>
                        </a:rPr>
                        <a:t> Lowers fasting and postprandial blood glucose levels</a:t>
                      </a:r>
                    </a:p>
                  </a:txBody>
                  <a:tcPr/>
                </a:tc>
                <a:extLst>
                  <a:ext uri="{0D108BD9-81ED-4DB2-BD59-A6C34878D82A}">
                    <a16:rowId xmlns="" xmlns:a16="http://schemas.microsoft.com/office/drawing/2014/main" val="1800172429"/>
                  </a:ext>
                </a:extLst>
              </a:tr>
            </a:tbl>
          </a:graphicData>
        </a:graphic>
      </p:graphicFrame>
    </p:spTree>
    <p:extLst>
      <p:ext uri="{BB962C8B-B14F-4D97-AF65-F5344CB8AC3E}">
        <p14:creationId xmlns:p14="http://schemas.microsoft.com/office/powerpoint/2010/main" val="2166722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066961-8E22-4DA8-A3E1-30D709A18D6D}"/>
              </a:ext>
            </a:extLst>
          </p:cNvPr>
          <p:cNvSpPr>
            <a:spLocks noGrp="1"/>
          </p:cNvSpPr>
          <p:nvPr>
            <p:ph idx="1"/>
          </p:nvPr>
        </p:nvSpPr>
        <p:spPr>
          <a:xfrm>
            <a:off x="121920" y="0"/>
            <a:ext cx="12070080" cy="6858000"/>
          </a:xfrm>
        </p:spPr>
        <p:txBody>
          <a:bodyPr>
            <a:normAutofit fontScale="32500" lnSpcReduction="20000"/>
          </a:bodyPr>
          <a:lstStyle/>
          <a:p>
            <a:pPr marL="0" indent="0">
              <a:buNone/>
            </a:pPr>
            <a:r>
              <a:rPr lang="en-US" sz="3800" b="1" dirty="0" smtClean="0">
                <a:solidFill>
                  <a:srgbClr val="FF0000"/>
                </a:solidFill>
                <a:latin typeface="Times New Roman" pitchFamily="18" charset="0"/>
                <a:cs typeface="Times New Roman" pitchFamily="18" charset="0"/>
              </a:rPr>
              <a:t>			Therapeutic </a:t>
            </a:r>
            <a:r>
              <a:rPr lang="en-US" sz="3800" b="1" dirty="0">
                <a:solidFill>
                  <a:srgbClr val="FF0000"/>
                </a:solidFill>
                <a:latin typeface="Times New Roman" pitchFamily="18" charset="0"/>
                <a:cs typeface="Times New Roman" pitchFamily="18" charset="0"/>
              </a:rPr>
              <a:t>Uses </a:t>
            </a:r>
          </a:p>
          <a:p>
            <a:r>
              <a:rPr lang="en-US" dirty="0">
                <a:solidFill>
                  <a:srgbClr val="7030A0"/>
                </a:solidFill>
                <a:latin typeface="Times New Roman" pitchFamily="18" charset="0"/>
                <a:cs typeface="Times New Roman" pitchFamily="18" charset="0"/>
              </a:rPr>
              <a:t> </a:t>
            </a:r>
            <a:r>
              <a:rPr lang="en-US" sz="8000" dirty="0">
                <a:solidFill>
                  <a:srgbClr val="7030A0"/>
                </a:solidFill>
                <a:latin typeface="Times New Roman" pitchFamily="18" charset="0"/>
                <a:cs typeface="Times New Roman" pitchFamily="18" charset="0"/>
              </a:rPr>
              <a:t>All classifications of oral hypoglycemic agents control blood glucose levels in clients with type 2 diabetes mellitus and are used in conjunction with diet and exercise lifestyle changes. </a:t>
            </a:r>
          </a:p>
          <a:p>
            <a:pPr marL="0" indent="0">
              <a:buNone/>
            </a:pPr>
            <a:r>
              <a:rPr lang="en-US" sz="8000" dirty="0">
                <a:solidFill>
                  <a:srgbClr val="7030A0"/>
                </a:solidFill>
                <a:latin typeface="Times New Roman" pitchFamily="18" charset="0"/>
                <a:cs typeface="Times New Roman" pitchFamily="18" charset="0"/>
              </a:rPr>
              <a:t>Metformin HCl is used to treat polycystic ovary syndrome (PCOS). </a:t>
            </a:r>
          </a:p>
          <a:p>
            <a:pPr marL="0" indent="0">
              <a:buNone/>
            </a:pPr>
            <a:r>
              <a:rPr lang="en-US" sz="8000" b="1" dirty="0">
                <a:solidFill>
                  <a:srgbClr val="7030A0"/>
                </a:solidFill>
                <a:latin typeface="Times New Roman" pitchFamily="18" charset="0"/>
                <a:cs typeface="Times New Roman" pitchFamily="18" charset="0"/>
              </a:rPr>
              <a:t>	</a:t>
            </a:r>
            <a:r>
              <a:rPr lang="en-US" sz="8000" b="1" dirty="0" smtClean="0">
                <a:solidFill>
                  <a:srgbClr val="7030A0"/>
                </a:solidFill>
                <a:latin typeface="Times New Roman" pitchFamily="18" charset="0"/>
                <a:cs typeface="Times New Roman" pitchFamily="18" charset="0"/>
              </a:rPr>
              <a:t>		Side/Adverse Effects</a:t>
            </a:r>
          </a:p>
          <a:p>
            <a:pPr marL="0" indent="0">
              <a:buNone/>
            </a:pPr>
            <a:r>
              <a:rPr lang="en-US" sz="8000" b="1" dirty="0" err="1" smtClean="0">
                <a:solidFill>
                  <a:srgbClr val="7030A0"/>
                </a:solidFill>
                <a:latin typeface="Times New Roman" pitchFamily="18" charset="0"/>
                <a:cs typeface="Times New Roman" pitchFamily="18" charset="0"/>
              </a:rPr>
              <a:t>Glipizide</a:t>
            </a:r>
            <a:r>
              <a:rPr lang="en-US" sz="8000" b="1" dirty="0" smtClean="0">
                <a:solidFill>
                  <a:srgbClr val="7030A0"/>
                </a:solidFill>
                <a:latin typeface="Times New Roman" pitchFamily="18" charset="0"/>
                <a:cs typeface="Times New Roman" pitchFamily="18" charset="0"/>
              </a:rPr>
              <a:t> And </a:t>
            </a:r>
            <a:r>
              <a:rPr lang="en-US" sz="8000" b="1" dirty="0" err="1" smtClean="0">
                <a:solidFill>
                  <a:srgbClr val="7030A0"/>
                </a:solidFill>
                <a:latin typeface="Times New Roman" pitchFamily="18" charset="0"/>
                <a:cs typeface="Times New Roman" pitchFamily="18" charset="0"/>
              </a:rPr>
              <a:t>Repaglinide</a:t>
            </a:r>
            <a:r>
              <a:rPr lang="en-US" sz="8000" b="1" dirty="0" smtClean="0">
                <a:solidFill>
                  <a:srgbClr val="7030A0"/>
                </a:solidFill>
                <a:latin typeface="Times New Roman" pitchFamily="18" charset="0"/>
                <a:cs typeface="Times New Roman" pitchFamily="18" charset="0"/>
              </a:rPr>
              <a:t> </a:t>
            </a:r>
          </a:p>
          <a:p>
            <a:r>
              <a:rPr lang="en-US" sz="8000" dirty="0" smtClean="0">
                <a:solidFill>
                  <a:srgbClr val="7030A0"/>
                </a:solidFill>
                <a:latin typeface="Times New Roman" pitchFamily="18" charset="0"/>
                <a:cs typeface="Times New Roman" pitchFamily="18" charset="0"/>
              </a:rPr>
              <a:t>Hypoglycemia</a:t>
            </a:r>
            <a:endParaRPr lang="en-US" sz="8000" dirty="0">
              <a:solidFill>
                <a:srgbClr val="7030A0"/>
              </a:solidFill>
              <a:latin typeface="Times New Roman" pitchFamily="18" charset="0"/>
              <a:cs typeface="Times New Roman" pitchFamily="18" charset="0"/>
            </a:endParaRPr>
          </a:p>
          <a:p>
            <a:pPr marL="0" indent="0">
              <a:buNone/>
            </a:pPr>
            <a:r>
              <a:rPr lang="en-US" sz="8000" b="1" dirty="0">
                <a:solidFill>
                  <a:srgbClr val="7030A0"/>
                </a:solidFill>
                <a:latin typeface="Times New Roman" pitchFamily="18" charset="0"/>
                <a:cs typeface="Times New Roman" pitchFamily="18" charset="0"/>
              </a:rPr>
              <a:t>M</a:t>
            </a:r>
            <a:r>
              <a:rPr lang="en-US" sz="8000" b="1" dirty="0" smtClean="0">
                <a:solidFill>
                  <a:srgbClr val="7030A0"/>
                </a:solidFill>
                <a:latin typeface="Times New Roman" pitchFamily="18" charset="0"/>
                <a:cs typeface="Times New Roman" pitchFamily="18" charset="0"/>
              </a:rPr>
              <a:t>etformin</a:t>
            </a:r>
            <a:endParaRPr lang="en-US" sz="8000" b="1" dirty="0">
              <a:solidFill>
                <a:srgbClr val="7030A0"/>
              </a:solidFill>
              <a:latin typeface="Times New Roman" pitchFamily="18" charset="0"/>
              <a:cs typeface="Times New Roman" pitchFamily="18" charset="0"/>
            </a:endParaRPr>
          </a:p>
          <a:p>
            <a:r>
              <a:rPr lang="en-US" sz="8000" dirty="0">
                <a:solidFill>
                  <a:srgbClr val="7030A0"/>
                </a:solidFill>
                <a:latin typeface="Times New Roman" pitchFamily="18" charset="0"/>
                <a:cs typeface="Times New Roman" pitchFamily="18" charset="0"/>
              </a:rPr>
              <a:t>Gastrointestinal effects (anorexia, nausea, vomiting, which frequently results in weight loss of 3 to 4 kg [6 to 8 </a:t>
            </a:r>
            <a:r>
              <a:rPr lang="en-US" sz="8000" dirty="0" err="1">
                <a:solidFill>
                  <a:srgbClr val="7030A0"/>
                </a:solidFill>
                <a:latin typeface="Times New Roman" pitchFamily="18" charset="0"/>
                <a:cs typeface="Times New Roman" pitchFamily="18" charset="0"/>
              </a:rPr>
              <a:t>lb</a:t>
            </a:r>
            <a:r>
              <a:rPr lang="en-US" sz="8000" dirty="0">
                <a:solidFill>
                  <a:srgbClr val="7030A0"/>
                </a:solidFill>
                <a:latin typeface="Times New Roman" pitchFamily="18" charset="0"/>
                <a:cs typeface="Times New Roman" pitchFamily="18" charset="0"/>
              </a:rPr>
              <a:t>]) </a:t>
            </a:r>
          </a:p>
          <a:p>
            <a:r>
              <a:rPr lang="en-US" sz="8000" dirty="0">
                <a:solidFill>
                  <a:srgbClr val="7030A0"/>
                </a:solidFill>
                <a:latin typeface="Times New Roman" pitchFamily="18" charset="0"/>
                <a:cs typeface="Times New Roman" pitchFamily="18" charset="0"/>
              </a:rPr>
              <a:t>Vitamin B12 and folic acid deficiency caused by altered absorption</a:t>
            </a:r>
          </a:p>
          <a:p>
            <a:r>
              <a:rPr lang="en-US" sz="8000" dirty="0">
                <a:solidFill>
                  <a:srgbClr val="7030A0"/>
                </a:solidFill>
                <a:latin typeface="Times New Roman" pitchFamily="18" charset="0"/>
                <a:cs typeface="Times New Roman" pitchFamily="18" charset="0"/>
              </a:rPr>
              <a:t>Lactic acidosis (hyperventilation, myalgia, sluggishness, somnolence) – 50% mortality rate</a:t>
            </a:r>
          </a:p>
          <a:p>
            <a:pPr marL="0" indent="0">
              <a:buNone/>
            </a:pPr>
            <a:r>
              <a:rPr lang="en-US" sz="8000" b="1" dirty="0">
                <a:solidFill>
                  <a:srgbClr val="7030A0"/>
                </a:solidFill>
                <a:latin typeface="Times New Roman" pitchFamily="18" charset="0"/>
                <a:cs typeface="Times New Roman" pitchFamily="18" charset="0"/>
              </a:rPr>
              <a:t>Rosiglitazone </a:t>
            </a:r>
          </a:p>
          <a:p>
            <a:r>
              <a:rPr lang="en-US" sz="8000" dirty="0">
                <a:solidFill>
                  <a:srgbClr val="7030A0"/>
                </a:solidFill>
                <a:latin typeface="Times New Roman" pitchFamily="18" charset="0"/>
                <a:cs typeface="Times New Roman" pitchFamily="18" charset="0"/>
              </a:rPr>
              <a:t>Fluid Rosiglitazone retention</a:t>
            </a:r>
          </a:p>
          <a:p>
            <a:r>
              <a:rPr lang="en-US" sz="8000" dirty="0">
                <a:solidFill>
                  <a:srgbClr val="7030A0"/>
                </a:solidFill>
                <a:latin typeface="Times New Roman" pitchFamily="18" charset="0"/>
                <a:cs typeface="Times New Roman" pitchFamily="18" charset="0"/>
              </a:rPr>
              <a:t>Elevations in low density lipoproteins (LDL) cholesterol</a:t>
            </a:r>
          </a:p>
          <a:p>
            <a:r>
              <a:rPr lang="en-US" sz="8000" dirty="0">
                <a:solidFill>
                  <a:srgbClr val="7030A0"/>
                </a:solidFill>
                <a:latin typeface="Times New Roman" pitchFamily="18" charset="0"/>
                <a:cs typeface="Times New Roman" pitchFamily="18" charset="0"/>
              </a:rPr>
              <a:t>Hepatotoxicity  . </a:t>
            </a:r>
          </a:p>
          <a:p>
            <a:pPr marL="0" indent="0">
              <a:buNone/>
            </a:pPr>
            <a:endParaRPr lang="en-US" sz="4000" dirty="0"/>
          </a:p>
          <a:p>
            <a:endParaRPr lang="en-US" dirty="0"/>
          </a:p>
          <a:p>
            <a:endParaRPr lang="en-US" dirty="0"/>
          </a:p>
          <a:p>
            <a:endParaRPr lang="en-US" dirty="0"/>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4055493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1188D9-0FCE-4295-9798-129CEFF88992}"/>
              </a:ext>
            </a:extLst>
          </p:cNvPr>
          <p:cNvSpPr>
            <a:spLocks noGrp="1"/>
          </p:cNvSpPr>
          <p:nvPr>
            <p:ph idx="1"/>
          </p:nvPr>
        </p:nvSpPr>
        <p:spPr>
          <a:xfrm>
            <a:off x="128588" y="242888"/>
            <a:ext cx="11930062" cy="6443661"/>
          </a:xfrm>
        </p:spPr>
        <p:txBody>
          <a:bodyPr>
            <a:noAutofit/>
          </a:bodyPr>
          <a:lstStyle/>
          <a:p>
            <a:pPr marL="0" indent="0">
              <a:buNone/>
            </a:pPr>
            <a:endParaRPr lang="en-US" sz="4400" b="1" dirty="0" smtClean="0">
              <a:solidFill>
                <a:srgbClr val="7030A0"/>
              </a:solidFill>
              <a:latin typeface="Times New Roman" pitchFamily="18" charset="0"/>
              <a:cs typeface="Times New Roman" pitchFamily="18" charset="0"/>
            </a:endParaRPr>
          </a:p>
          <a:p>
            <a:pPr marL="0" indent="0">
              <a:buNone/>
            </a:pPr>
            <a:r>
              <a:rPr lang="en-US" sz="4400" b="1" dirty="0" smtClean="0">
                <a:solidFill>
                  <a:srgbClr val="7030A0"/>
                </a:solidFill>
                <a:latin typeface="Times New Roman" pitchFamily="18" charset="0"/>
                <a:cs typeface="Times New Roman" pitchFamily="18" charset="0"/>
              </a:rPr>
              <a:t>The right </a:t>
            </a:r>
            <a:r>
              <a:rPr lang="en-US" sz="4400" b="1" dirty="0">
                <a:solidFill>
                  <a:srgbClr val="7030A0"/>
                </a:solidFill>
                <a:latin typeface="Times New Roman" pitchFamily="18" charset="0"/>
                <a:cs typeface="Times New Roman" pitchFamily="18" charset="0"/>
              </a:rPr>
              <a:t>dose:</a:t>
            </a:r>
          </a:p>
          <a:p>
            <a:pPr>
              <a:buFont typeface="Wingdings" pitchFamily="2" charset="2"/>
              <a:buChar char="q"/>
            </a:pPr>
            <a:r>
              <a:rPr lang="en-US" sz="3200" dirty="0" smtClean="0">
                <a:solidFill>
                  <a:srgbClr val="7030A0"/>
                </a:solidFill>
                <a:latin typeface="Times New Roman" pitchFamily="18" charset="0"/>
                <a:cs typeface="Times New Roman" pitchFamily="18" charset="0"/>
              </a:rPr>
              <a:t>To </a:t>
            </a:r>
            <a:r>
              <a:rPr lang="en-US" sz="3200" dirty="0">
                <a:solidFill>
                  <a:srgbClr val="7030A0"/>
                </a:solidFill>
                <a:latin typeface="Times New Roman" pitchFamily="18" charset="0"/>
                <a:cs typeface="Times New Roman" pitchFamily="18" charset="0"/>
              </a:rPr>
              <a:t>obtain the right dose you must carefully measure the medicine.</a:t>
            </a:r>
          </a:p>
          <a:p>
            <a:pPr>
              <a:buFont typeface="Wingdings" pitchFamily="2" charset="2"/>
              <a:buChar char="q"/>
            </a:pPr>
            <a:r>
              <a:rPr lang="en-US" sz="3200" dirty="0" smtClean="0">
                <a:solidFill>
                  <a:srgbClr val="7030A0"/>
                </a:solidFill>
                <a:latin typeface="Times New Roman" pitchFamily="18" charset="0"/>
                <a:cs typeface="Times New Roman" pitchFamily="18" charset="0"/>
              </a:rPr>
              <a:t>when </a:t>
            </a:r>
            <a:r>
              <a:rPr lang="en-US" sz="3200" dirty="0">
                <a:solidFill>
                  <a:srgbClr val="7030A0"/>
                </a:solidFill>
                <a:latin typeface="Times New Roman" pitchFamily="18" charset="0"/>
                <a:cs typeface="Times New Roman" pitchFamily="18" charset="0"/>
              </a:rPr>
              <a:t>pouring solid drugs such as capsules and tablets use proper technique to avoid contaminating the drugs. you should pour the medication in the container cap, and transfer the number of units required from the cap to the medication cup</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0621896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EA5A2-BDFE-4AE3-9977-EFD121F8F4D9}"/>
              </a:ext>
            </a:extLst>
          </p:cNvPr>
          <p:cNvSpPr>
            <a:spLocks noGrp="1"/>
          </p:cNvSpPr>
          <p:nvPr>
            <p:ph type="title"/>
          </p:nvPr>
        </p:nvSpPr>
        <p:spPr>
          <a:xfrm>
            <a:off x="137160" y="1"/>
            <a:ext cx="11216640" cy="1066799"/>
          </a:xfrm>
        </p:spPr>
        <p:txBody>
          <a:bodyPr>
            <a:normAutofit/>
          </a:bodyPr>
          <a:lstStyle/>
          <a:p>
            <a:r>
              <a:rPr lang="en-US" sz="4800" b="1" dirty="0">
                <a:solidFill>
                  <a:srgbClr val="FF0000"/>
                </a:solidFill>
                <a:latin typeface="Times New Roman" pitchFamily="18" charset="0"/>
                <a:cs typeface="Times New Roman" pitchFamily="18" charset="0"/>
              </a:rPr>
              <a:t>Side/ A</a:t>
            </a:r>
            <a:r>
              <a:rPr lang="en-US" sz="4800" b="1" dirty="0" smtClean="0">
                <a:solidFill>
                  <a:srgbClr val="FF0000"/>
                </a:solidFill>
                <a:latin typeface="Times New Roman" pitchFamily="18" charset="0"/>
                <a:cs typeface="Times New Roman" pitchFamily="18" charset="0"/>
              </a:rPr>
              <a:t>dverse Effects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5B3FA41-A98A-4196-BB4C-C944217AAFE9}"/>
              </a:ext>
            </a:extLst>
          </p:cNvPr>
          <p:cNvSpPr>
            <a:spLocks noGrp="1"/>
          </p:cNvSpPr>
          <p:nvPr>
            <p:ph idx="1"/>
          </p:nvPr>
        </p:nvSpPr>
        <p:spPr>
          <a:xfrm>
            <a:off x="137160" y="1021080"/>
            <a:ext cx="11948160" cy="5836920"/>
          </a:xfrm>
        </p:spPr>
        <p:txBody>
          <a:bodyPr/>
          <a:lstStyle/>
          <a:p>
            <a:pPr marL="0" indent="0">
              <a:buNone/>
            </a:pPr>
            <a:r>
              <a:rPr lang="en-US" sz="3200" b="1" dirty="0" smtClean="0">
                <a:solidFill>
                  <a:srgbClr val="00B050"/>
                </a:solidFill>
                <a:latin typeface="Times New Roman" pitchFamily="18" charset="0"/>
                <a:cs typeface="Times New Roman" pitchFamily="18" charset="0"/>
              </a:rPr>
              <a:t>		</a:t>
            </a:r>
            <a:r>
              <a:rPr lang="en-US" sz="3200" b="1" dirty="0" err="1" smtClean="0">
                <a:solidFill>
                  <a:srgbClr val="00B050"/>
                </a:solidFill>
                <a:latin typeface="Times New Roman" pitchFamily="18" charset="0"/>
                <a:cs typeface="Times New Roman" pitchFamily="18" charset="0"/>
              </a:rPr>
              <a:t>Acarbose</a:t>
            </a:r>
            <a:endParaRPr lang="en-US" sz="3200" b="1" dirty="0">
              <a:solidFill>
                <a:srgbClr val="00B05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Intestinal effects (abdominal distention and cramping, hyperactive bowel sounds, diarrhea, excessive gas).</a:t>
            </a:r>
          </a:p>
          <a:p>
            <a:pPr>
              <a:buFont typeface="Wingdings" pitchFamily="2" charset="2"/>
              <a:buChar char="v"/>
            </a:pPr>
            <a:r>
              <a:rPr lang="en-US" sz="3200" dirty="0">
                <a:solidFill>
                  <a:srgbClr val="7030A0"/>
                </a:solidFill>
                <a:latin typeface="Times New Roman" pitchFamily="18" charset="0"/>
                <a:cs typeface="Times New Roman" pitchFamily="18" charset="0"/>
              </a:rPr>
              <a:t> Risk for anemia due to the decrease of iron absorption</a:t>
            </a:r>
          </a:p>
          <a:p>
            <a:pPr>
              <a:buFont typeface="Wingdings" pitchFamily="2" charset="2"/>
              <a:buChar char="v"/>
            </a:pPr>
            <a:r>
              <a:rPr lang="en-US" sz="3200" dirty="0">
                <a:solidFill>
                  <a:srgbClr val="7030A0"/>
                </a:solidFill>
                <a:latin typeface="Times New Roman" pitchFamily="18" charset="0"/>
                <a:cs typeface="Times New Roman" pitchFamily="18" charset="0"/>
              </a:rPr>
              <a:t>Hepatoxicity with long-term use</a:t>
            </a:r>
          </a:p>
          <a:p>
            <a:pPr marL="0" indent="0">
              <a:buNone/>
            </a:pPr>
            <a:r>
              <a:rPr lang="en-US" sz="3200" b="1" dirty="0" smtClean="0">
                <a:solidFill>
                  <a:srgbClr val="00B050"/>
                </a:solidFill>
                <a:latin typeface="Times New Roman" pitchFamily="18" charset="0"/>
                <a:cs typeface="Times New Roman" pitchFamily="18" charset="0"/>
              </a:rPr>
              <a:t>		</a:t>
            </a:r>
            <a:r>
              <a:rPr lang="en-US" sz="3200" b="1" dirty="0" err="1" smtClean="0">
                <a:solidFill>
                  <a:srgbClr val="00B050"/>
                </a:solidFill>
                <a:latin typeface="Times New Roman" pitchFamily="18" charset="0"/>
                <a:cs typeface="Times New Roman" pitchFamily="18" charset="0"/>
              </a:rPr>
              <a:t>Sitagliptin</a:t>
            </a:r>
            <a:r>
              <a:rPr lang="en-US" sz="3200" dirty="0" smtClean="0">
                <a:solidFill>
                  <a:srgbClr val="00B050"/>
                </a:solidFill>
                <a:latin typeface="Times New Roman" pitchFamily="18" charset="0"/>
                <a:cs typeface="Times New Roman" pitchFamily="18" charset="0"/>
              </a:rPr>
              <a:t> </a:t>
            </a:r>
            <a:endParaRPr lang="en-US" sz="3200" dirty="0">
              <a:solidFill>
                <a:srgbClr val="00B050"/>
              </a:solidFill>
              <a:latin typeface="Times New Roman" pitchFamily="18" charset="0"/>
              <a:cs typeface="Times New Roman" pitchFamily="18" charset="0"/>
            </a:endParaRPr>
          </a:p>
          <a:p>
            <a:r>
              <a:rPr lang="en-US" sz="3200" dirty="0">
                <a:solidFill>
                  <a:srgbClr val="7030A0"/>
                </a:solidFill>
                <a:latin typeface="Times New Roman" pitchFamily="18" charset="0"/>
                <a:cs typeface="Times New Roman" pitchFamily="18" charset="0"/>
              </a:rPr>
              <a:t>generally well tolerated</a:t>
            </a:r>
          </a:p>
          <a:p>
            <a:endParaRPr lang="en-US" dirty="0"/>
          </a:p>
          <a:p>
            <a:endParaRPr lang="en-US" dirty="0"/>
          </a:p>
        </p:txBody>
      </p:sp>
    </p:spTree>
    <p:extLst>
      <p:ext uri="{BB962C8B-B14F-4D97-AF65-F5344CB8AC3E}">
        <p14:creationId xmlns:p14="http://schemas.microsoft.com/office/powerpoint/2010/main" val="8222890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0B33297-D07E-45E6-90C9-09BA152234AC}"/>
              </a:ext>
            </a:extLst>
          </p:cNvPr>
          <p:cNvSpPr>
            <a:spLocks noGrp="1"/>
          </p:cNvSpPr>
          <p:nvPr>
            <p:ph idx="1"/>
          </p:nvPr>
        </p:nvSpPr>
        <p:spPr>
          <a:xfrm>
            <a:off x="106680" y="0"/>
            <a:ext cx="12085320" cy="6858000"/>
          </a:xfrm>
        </p:spPr>
        <p:txBody>
          <a:bodyPr>
            <a:normAutofit/>
          </a:bodyPr>
          <a:lstStyle/>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Contraindications/Precautions </a:t>
            </a:r>
            <a:endParaRPr lang="en-US" b="1" dirty="0">
              <a:solidFill>
                <a:srgbClr val="FF0000"/>
              </a:solidFill>
              <a:latin typeface="Times New Roman" pitchFamily="18" charset="0"/>
              <a:cs typeface="Times New Roman" pitchFamily="18" charset="0"/>
            </a:endParaRPr>
          </a:p>
          <a:p>
            <a:pPr>
              <a:buFont typeface="Wingdings" pitchFamily="2" charset="2"/>
              <a:buChar char="q"/>
            </a:pPr>
            <a:r>
              <a:rPr lang="en-US" dirty="0">
                <a:solidFill>
                  <a:srgbClr val="7030A0"/>
                </a:solidFill>
                <a:latin typeface="Times New Roman" pitchFamily="18" charset="0"/>
                <a:cs typeface="Times New Roman" pitchFamily="18" charset="0"/>
              </a:rPr>
              <a:t> Pregnancy Risk Category C: Glipizide, repaglinide, rosiglitazone </a:t>
            </a:r>
          </a:p>
          <a:p>
            <a:pPr>
              <a:buFont typeface="Wingdings" pitchFamily="2" charset="2"/>
              <a:buChar char="q"/>
            </a:pPr>
            <a:r>
              <a:rPr lang="en-US" dirty="0">
                <a:solidFill>
                  <a:srgbClr val="7030A0"/>
                </a:solidFill>
                <a:latin typeface="Times New Roman" pitchFamily="18" charset="0"/>
                <a:cs typeface="Times New Roman" pitchFamily="18" charset="0"/>
              </a:rPr>
              <a:t> Pregnancy Risk Category B: Metformin HCl (Glucophage), acarbose (Precose), sitagliptin (Januvia) </a:t>
            </a:r>
          </a:p>
          <a:p>
            <a:pPr>
              <a:buFont typeface="Wingdings" pitchFamily="2" charset="2"/>
              <a:buChar char="q"/>
            </a:pPr>
            <a:r>
              <a:rPr lang="en-US" dirty="0">
                <a:solidFill>
                  <a:srgbClr val="7030A0"/>
                </a:solidFill>
                <a:latin typeface="Times New Roman" pitchFamily="18" charset="0"/>
                <a:cs typeface="Times New Roman" pitchFamily="18" charset="0"/>
              </a:rPr>
              <a:t> These oral agents are generally avoided in pregnancy and lactation, but the provider may decide to prescribe them. </a:t>
            </a:r>
          </a:p>
          <a:p>
            <a:pPr>
              <a:buFont typeface="Wingdings" pitchFamily="2" charset="2"/>
              <a:buChar char="q"/>
            </a:pPr>
            <a:r>
              <a:rPr lang="en-US" dirty="0">
                <a:solidFill>
                  <a:srgbClr val="7030A0"/>
                </a:solidFill>
                <a:latin typeface="Times New Roman" pitchFamily="18" charset="0"/>
                <a:cs typeface="Times New Roman" pitchFamily="18" charset="0"/>
              </a:rPr>
              <a:t> Use cautiously in clients with renal failure, hepatic dysfunction, or heart failure because of the risk of medication accumulation and resulting hypoglycemia. Severity of disease may indicate contraindication. </a:t>
            </a:r>
          </a:p>
          <a:p>
            <a:pPr>
              <a:buFont typeface="Wingdings" pitchFamily="2" charset="2"/>
              <a:buChar char="q"/>
            </a:pPr>
            <a:r>
              <a:rPr lang="en-US" dirty="0">
                <a:solidFill>
                  <a:srgbClr val="7030A0"/>
                </a:solidFill>
                <a:latin typeface="Times New Roman" pitchFamily="18" charset="0"/>
                <a:cs typeface="Times New Roman" pitchFamily="18" charset="0"/>
              </a:rPr>
              <a:t>Contraindicated in the treatment of diabetic ketoacidosis (DKA)  Metformin HCl is contraindicated for clients with severe infection, shock, and any hypoxic condition. </a:t>
            </a:r>
          </a:p>
          <a:p>
            <a:pPr>
              <a:buFont typeface="Wingdings" pitchFamily="2" charset="2"/>
              <a:buChar char="q"/>
            </a:pPr>
            <a:r>
              <a:rPr lang="en-US" dirty="0">
                <a:solidFill>
                  <a:srgbClr val="7030A0"/>
                </a:solidFill>
                <a:latin typeface="Times New Roman" pitchFamily="18" charset="0"/>
                <a:cs typeface="Times New Roman" pitchFamily="18" charset="0"/>
              </a:rPr>
              <a:t> Acarbose is contraindicated for clients with gastrointestinal disorders, such as inflammatory disease, ulceration, or obstruction.</a:t>
            </a:r>
          </a:p>
          <a:p>
            <a:pPr>
              <a:buFont typeface="Wingdings" pitchFamily="2" charset="2"/>
              <a:buChar char="q"/>
            </a:pPr>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585485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A45089-27DB-4965-9193-563EA3EB893E}"/>
              </a:ext>
            </a:extLst>
          </p:cNvPr>
          <p:cNvSpPr>
            <a:spLocks noGrp="1"/>
          </p:cNvSpPr>
          <p:nvPr>
            <p:ph idx="1"/>
          </p:nvPr>
        </p:nvSpPr>
        <p:spPr>
          <a:xfrm>
            <a:off x="300037" y="371474"/>
            <a:ext cx="11730037" cy="6257925"/>
          </a:xfrm>
        </p:spPr>
        <p:txBody>
          <a:bodyPr>
            <a:normAutofit/>
          </a:bodyPr>
          <a:lstStyle/>
          <a:p>
            <a:pPr marL="0" indent="0">
              <a:buNone/>
            </a:pPr>
            <a:r>
              <a:rPr lang="en-US" sz="4400" b="1" dirty="0">
                <a:solidFill>
                  <a:srgbClr val="7030A0"/>
                </a:solidFill>
                <a:latin typeface="Times New Roman" pitchFamily="18" charset="0"/>
                <a:cs typeface="Times New Roman" pitchFamily="18" charset="0"/>
              </a:rPr>
              <a:t>Right  route:</a:t>
            </a:r>
          </a:p>
          <a:p>
            <a:r>
              <a:rPr lang="en-US" sz="3200" dirty="0">
                <a:solidFill>
                  <a:srgbClr val="7030A0"/>
                </a:solidFill>
                <a:latin typeface="Times New Roman" pitchFamily="18" charset="0"/>
                <a:cs typeface="Times New Roman" pitchFamily="18" charset="0"/>
              </a:rPr>
              <a:t>The right route must be used for drug delivery.</a:t>
            </a:r>
          </a:p>
          <a:p>
            <a:r>
              <a:rPr lang="en-US" sz="3200" dirty="0">
                <a:solidFill>
                  <a:srgbClr val="7030A0"/>
                </a:solidFill>
                <a:latin typeface="Times New Roman" pitchFamily="18" charset="0"/>
                <a:cs typeface="Times New Roman" pitchFamily="18" charset="0"/>
              </a:rPr>
              <a:t>Most drugs are given orally or by topical application .</a:t>
            </a:r>
          </a:p>
          <a:p>
            <a:r>
              <a:rPr lang="en-US" sz="3200" dirty="0">
                <a:solidFill>
                  <a:srgbClr val="7030A0"/>
                </a:solidFill>
                <a:latin typeface="Times New Roman" pitchFamily="18" charset="0"/>
                <a:cs typeface="Times New Roman" pitchFamily="18" charset="0"/>
              </a:rPr>
              <a:t>Ensure the patient understands how the drug is to be taken.</a:t>
            </a:r>
          </a:p>
          <a:p>
            <a:r>
              <a:rPr lang="en-US" sz="3200" dirty="0">
                <a:solidFill>
                  <a:srgbClr val="7030A0"/>
                </a:solidFill>
                <a:latin typeface="Times New Roman" pitchFamily="18" charset="0"/>
                <a:cs typeface="Times New Roman" pitchFamily="18" charset="0"/>
              </a:rPr>
              <a:t> sub lingual or chewable tablets should</a:t>
            </a:r>
            <a:r>
              <a:rPr lang="en-US" sz="3200" b="1" dirty="0">
                <a:solidFill>
                  <a:srgbClr val="7030A0"/>
                </a:solidFill>
                <a:latin typeface="Times New Roman" pitchFamily="18" charset="0"/>
                <a:cs typeface="Times New Roman" pitchFamily="18" charset="0"/>
              </a:rPr>
              <a:t> NOT BE </a:t>
            </a:r>
            <a:r>
              <a:rPr lang="en-US" sz="3200" dirty="0">
                <a:solidFill>
                  <a:srgbClr val="7030A0"/>
                </a:solidFill>
                <a:latin typeface="Times New Roman" pitchFamily="18" charset="0"/>
                <a:cs typeface="Times New Roman" pitchFamily="18" charset="0"/>
              </a:rPr>
              <a:t>swallowed whole.</a:t>
            </a:r>
          </a:p>
          <a:p>
            <a:r>
              <a:rPr lang="en-US" sz="3200" dirty="0">
                <a:solidFill>
                  <a:srgbClr val="7030A0"/>
                </a:solidFill>
                <a:latin typeface="Times New Roman" pitchFamily="18" charset="0"/>
                <a:cs typeface="Times New Roman" pitchFamily="18" charset="0"/>
              </a:rPr>
              <a:t>Crush oral drugs if swallowing is difficult or if they are to be taken in liquid form.</a:t>
            </a:r>
          </a:p>
          <a:p>
            <a:r>
              <a:rPr lang="en-US" sz="3200" dirty="0">
                <a:solidFill>
                  <a:srgbClr val="7030A0"/>
                </a:solidFill>
                <a:latin typeface="Times New Roman" pitchFamily="18" charset="0"/>
                <a:cs typeface="Times New Roman" pitchFamily="18" charset="0"/>
              </a:rPr>
              <a:t> Demonstrate to the patient the procedures for application of topical drugs.</a:t>
            </a:r>
          </a:p>
          <a:p>
            <a:r>
              <a:rPr lang="en-US" sz="3200" dirty="0">
                <a:solidFill>
                  <a:srgbClr val="7030A0"/>
                </a:solidFill>
                <a:latin typeface="Times New Roman" pitchFamily="18" charset="0"/>
                <a:cs typeface="Times New Roman" pitchFamily="18" charset="0"/>
              </a:rPr>
              <a:t>Always check the  doctors orders ,the cardex and the treatment sheet to verify the medication route.</a:t>
            </a:r>
          </a:p>
          <a:p>
            <a:endParaRPr lang="en-US" dirty="0"/>
          </a:p>
        </p:txBody>
      </p:sp>
    </p:spTree>
    <p:extLst>
      <p:ext uri="{BB962C8B-B14F-4D97-AF65-F5344CB8AC3E}">
        <p14:creationId xmlns:p14="http://schemas.microsoft.com/office/powerpoint/2010/main" val="19522104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C8C1B8-048F-4355-B4B2-9AC5CBC8EAEB}"/>
              </a:ext>
            </a:extLst>
          </p:cNvPr>
          <p:cNvSpPr>
            <a:spLocks noGrp="1"/>
          </p:cNvSpPr>
          <p:nvPr>
            <p:ph idx="1"/>
          </p:nvPr>
        </p:nvSpPr>
        <p:spPr>
          <a:xfrm>
            <a:off x="171449" y="142874"/>
            <a:ext cx="11915775" cy="6715125"/>
          </a:xfrm>
        </p:spPr>
        <p:txBody>
          <a:bodyPr>
            <a:normAutofit/>
          </a:bodyPr>
          <a:lstStyle/>
          <a:p>
            <a:pPr marL="0" indent="0">
              <a:buNone/>
            </a:pPr>
            <a:r>
              <a:rPr lang="en-US" sz="4400" b="1" dirty="0" smtClean="0">
                <a:solidFill>
                  <a:srgbClr val="7030A0"/>
                </a:solidFill>
                <a:latin typeface="Times New Roman" pitchFamily="18" charset="0"/>
                <a:cs typeface="Times New Roman" pitchFamily="18" charset="0"/>
              </a:rPr>
              <a:t>Right </a:t>
            </a:r>
            <a:r>
              <a:rPr lang="en-US" sz="4400" b="1" dirty="0">
                <a:solidFill>
                  <a:srgbClr val="7030A0"/>
                </a:solidFill>
                <a:latin typeface="Times New Roman" pitchFamily="18" charset="0"/>
                <a:cs typeface="Times New Roman" pitchFamily="18" charset="0"/>
              </a:rPr>
              <a:t>time:</a:t>
            </a:r>
          </a:p>
          <a:p>
            <a:r>
              <a:rPr lang="en-US" sz="3200" dirty="0" smtClean="0">
                <a:solidFill>
                  <a:srgbClr val="7030A0"/>
                </a:solidFill>
                <a:latin typeface="Times New Roman" pitchFamily="18" charset="0"/>
                <a:cs typeface="Times New Roman" pitchFamily="18" charset="0"/>
              </a:rPr>
              <a:t>For </a:t>
            </a:r>
            <a:r>
              <a:rPr lang="en-US" sz="3200" dirty="0">
                <a:solidFill>
                  <a:srgbClr val="7030A0"/>
                </a:solidFill>
                <a:latin typeface="Times New Roman" pitchFamily="18" charset="0"/>
                <a:cs typeface="Times New Roman" pitchFamily="18" charset="0"/>
              </a:rPr>
              <a:t>example;</a:t>
            </a:r>
          </a:p>
          <a:p>
            <a:pPr marL="0" indent="0">
              <a:buNone/>
            </a:pPr>
            <a:r>
              <a:rPr lang="en-US" sz="3200" dirty="0">
                <a:solidFill>
                  <a:srgbClr val="7030A0"/>
                </a:solidFill>
                <a:latin typeface="Times New Roman" pitchFamily="18" charset="0"/>
                <a:cs typeface="Times New Roman" pitchFamily="18" charset="0"/>
              </a:rPr>
              <a:t>The hourly interval between doses</a:t>
            </a:r>
          </a:p>
          <a:p>
            <a:pPr marL="0" indent="0">
              <a:buNone/>
            </a:pPr>
            <a:r>
              <a:rPr lang="en-US" sz="3200" dirty="0">
                <a:solidFill>
                  <a:srgbClr val="7030A0"/>
                </a:solidFill>
                <a:latin typeface="Times New Roman" pitchFamily="18" charset="0"/>
                <a:cs typeface="Times New Roman" pitchFamily="18" charset="0"/>
              </a:rPr>
              <a:t>The relationship of dose to the clients activity ,such as before or after  meals, on rising or retiring, every 4hours, hour, 12 hours.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26128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DDED9-6937-4C31-B6A5-0B1F77F929B6}"/>
              </a:ext>
            </a:extLst>
          </p:cNvPr>
          <p:cNvSpPr>
            <a:spLocks noGrp="1"/>
          </p:cNvSpPr>
          <p:nvPr>
            <p:ph type="title"/>
          </p:nvPr>
        </p:nvSpPr>
        <p:spPr>
          <a:xfrm>
            <a:off x="214313" y="1"/>
            <a:ext cx="11139487" cy="1014412"/>
          </a:xfrm>
        </p:spPr>
        <p:txBody>
          <a:bodyPr/>
          <a:lstStyle/>
          <a:p>
            <a:r>
              <a:rPr lang="en-US" dirty="0"/>
              <a:t>      </a:t>
            </a:r>
            <a:r>
              <a:rPr lang="en-US" b="1" dirty="0" smtClean="0">
                <a:solidFill>
                  <a:srgbClr val="FF0000"/>
                </a:solidFill>
                <a:latin typeface="Times New Roman" pitchFamily="18" charset="0"/>
                <a:cs typeface="Times New Roman" pitchFamily="18" charset="0"/>
              </a:rPr>
              <a:t>Medication </a:t>
            </a:r>
            <a:r>
              <a:rPr lang="en-US" b="1" dirty="0">
                <a:solidFill>
                  <a:srgbClr val="FF0000"/>
                </a:solidFill>
                <a:latin typeface="Times New Roman" pitchFamily="18" charset="0"/>
                <a:cs typeface="Times New Roman" pitchFamily="18" charset="0"/>
              </a:rPr>
              <a:t>in children</a:t>
            </a:r>
          </a:p>
        </p:txBody>
      </p:sp>
      <p:sp>
        <p:nvSpPr>
          <p:cNvPr id="3" name="Content Placeholder 2">
            <a:extLst>
              <a:ext uri="{FF2B5EF4-FFF2-40B4-BE49-F238E27FC236}">
                <a16:creationId xmlns="" xmlns:a16="http://schemas.microsoft.com/office/drawing/2014/main" id="{98B5ACDF-8140-4886-9295-CAE1C0935D1F}"/>
              </a:ext>
            </a:extLst>
          </p:cNvPr>
          <p:cNvSpPr>
            <a:spLocks noGrp="1"/>
          </p:cNvSpPr>
          <p:nvPr>
            <p:ph idx="1"/>
          </p:nvPr>
        </p:nvSpPr>
        <p:spPr>
          <a:xfrm>
            <a:off x="185738" y="942975"/>
            <a:ext cx="11830050" cy="5729288"/>
          </a:xfrm>
        </p:spPr>
        <p:txBody>
          <a:bodyPr>
            <a:normAutofit/>
          </a:bodyPr>
          <a:lstStyle/>
          <a:p>
            <a:pPr marL="0" indent="0">
              <a:buNone/>
            </a:pPr>
            <a:r>
              <a:rPr lang="en-US" sz="3200" dirty="0">
                <a:solidFill>
                  <a:srgbClr val="7030A0"/>
                </a:solidFill>
                <a:latin typeface="Times New Roman" pitchFamily="18" charset="0"/>
                <a:cs typeface="Times New Roman" pitchFamily="18" charset="0"/>
              </a:rPr>
              <a:t>Take great care when administering drugs  in children;</a:t>
            </a:r>
          </a:p>
          <a:p>
            <a:r>
              <a:rPr lang="en-US" sz="3200" dirty="0">
                <a:solidFill>
                  <a:srgbClr val="7030A0"/>
                </a:solidFill>
                <a:latin typeface="Times New Roman" pitchFamily="18" charset="0"/>
                <a:cs typeface="Times New Roman" pitchFamily="18" charset="0"/>
              </a:rPr>
              <a:t>There is high risk of errors due to changes in weight and age.</a:t>
            </a:r>
          </a:p>
          <a:p>
            <a:r>
              <a:rPr lang="en-US" sz="3200" dirty="0">
                <a:solidFill>
                  <a:srgbClr val="7030A0"/>
                </a:solidFill>
                <a:latin typeface="Times New Roman" pitchFamily="18" charset="0"/>
                <a:cs typeface="Times New Roman" pitchFamily="18" charset="0"/>
              </a:rPr>
              <a:t>Most drugs have not been tested in children.</a:t>
            </a:r>
          </a:p>
          <a:p>
            <a:r>
              <a:rPr lang="en-US" sz="3200" dirty="0">
                <a:solidFill>
                  <a:srgbClr val="7030A0"/>
                </a:solidFill>
                <a:latin typeface="Times New Roman" pitchFamily="18" charset="0"/>
                <a:cs typeface="Times New Roman" pitchFamily="18" charset="0"/>
              </a:rPr>
              <a:t>Many drugs are marked in dosage forms and concentration suitable for adults. Therefore this requires dilution, calculation  preparation and administration of very small doses.</a:t>
            </a:r>
          </a:p>
          <a:p>
            <a:r>
              <a:rPr lang="en-US" sz="3200" dirty="0">
                <a:solidFill>
                  <a:srgbClr val="7030A0"/>
                </a:solidFill>
                <a:latin typeface="Times New Roman" pitchFamily="18" charset="0"/>
                <a:cs typeface="Times New Roman" pitchFamily="18" charset="0"/>
              </a:rPr>
              <a:t>Children have  limited sites for  IV (intravenous)administration ,several drugs may be given through the same site.</a:t>
            </a:r>
          </a:p>
          <a:p>
            <a:r>
              <a:rPr lang="en-US" sz="3200" dirty="0">
                <a:solidFill>
                  <a:srgbClr val="7030A0"/>
                </a:solidFill>
                <a:latin typeface="Times New Roman" pitchFamily="18" charset="0"/>
                <a:cs typeface="Times New Roman" pitchFamily="18" charset="0"/>
              </a:rPr>
              <a:t>This increases the need for small volumes of fluid and flushing between sites.</a:t>
            </a:r>
          </a:p>
          <a:p>
            <a:endParaRPr lang="en-US" dirty="0"/>
          </a:p>
        </p:txBody>
      </p:sp>
    </p:spTree>
    <p:extLst>
      <p:ext uri="{BB962C8B-B14F-4D97-AF65-F5344CB8AC3E}">
        <p14:creationId xmlns:p14="http://schemas.microsoft.com/office/powerpoint/2010/main" val="42032177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5A897-CD70-466B-9F6E-7711179475E9}"/>
              </a:ext>
            </a:extLst>
          </p:cNvPr>
          <p:cNvSpPr>
            <a:spLocks noGrp="1"/>
          </p:cNvSpPr>
          <p:nvPr>
            <p:ph type="title"/>
          </p:nvPr>
        </p:nvSpPr>
        <p:spPr>
          <a:xfrm>
            <a:off x="228600" y="100013"/>
            <a:ext cx="11125200" cy="1228725"/>
          </a:xfrm>
        </p:spPr>
        <p:txBody>
          <a:bodyPr/>
          <a:lstStyle/>
          <a:p>
            <a:r>
              <a:rPr lang="en-US" dirty="0" smtClean="0"/>
              <a:t>  </a:t>
            </a:r>
            <a:r>
              <a:rPr lang="en-US" sz="4800" b="1" dirty="0">
                <a:solidFill>
                  <a:srgbClr val="FF0000"/>
                </a:solidFill>
                <a:latin typeface="Times New Roman" pitchFamily="18" charset="0"/>
                <a:cs typeface="Times New Roman" pitchFamily="18" charset="0"/>
              </a:rPr>
              <a:t>M</a:t>
            </a:r>
            <a:r>
              <a:rPr lang="en-US" sz="4800" b="1" dirty="0" smtClean="0">
                <a:solidFill>
                  <a:srgbClr val="FF0000"/>
                </a:solidFill>
                <a:latin typeface="Times New Roman" pitchFamily="18" charset="0"/>
                <a:cs typeface="Times New Roman" pitchFamily="18" charset="0"/>
              </a:rPr>
              <a:t>edication </a:t>
            </a:r>
            <a:r>
              <a:rPr lang="en-US" sz="4800" b="1" dirty="0">
                <a:solidFill>
                  <a:srgbClr val="FF0000"/>
                </a:solidFill>
                <a:latin typeface="Times New Roman" pitchFamily="18" charset="0"/>
                <a:cs typeface="Times New Roman" pitchFamily="18" charset="0"/>
              </a:rPr>
              <a:t>errors</a:t>
            </a:r>
          </a:p>
        </p:txBody>
      </p:sp>
      <p:sp>
        <p:nvSpPr>
          <p:cNvPr id="3" name="Content Placeholder 2">
            <a:extLst>
              <a:ext uri="{FF2B5EF4-FFF2-40B4-BE49-F238E27FC236}">
                <a16:creationId xmlns="" xmlns:a16="http://schemas.microsoft.com/office/drawing/2014/main" id="{FEA5D7F3-C22A-4306-8DF8-0E5401066CBC}"/>
              </a:ext>
            </a:extLst>
          </p:cNvPr>
          <p:cNvSpPr>
            <a:spLocks noGrp="1"/>
          </p:cNvSpPr>
          <p:nvPr>
            <p:ph idx="1"/>
          </p:nvPr>
        </p:nvSpPr>
        <p:spPr>
          <a:xfrm>
            <a:off x="228600" y="1825624"/>
            <a:ext cx="11772900" cy="4860925"/>
          </a:xfrm>
        </p:spPr>
        <p:txBody>
          <a:bodyPr>
            <a:normAutofit/>
          </a:bodyPr>
          <a:lstStyle/>
          <a:p>
            <a:pPr>
              <a:buFont typeface="Wingdings" pitchFamily="2" charset="2"/>
              <a:buChar char="Ø"/>
            </a:pPr>
            <a:r>
              <a:rPr lang="en-US" sz="3600" dirty="0">
                <a:solidFill>
                  <a:srgbClr val="7030A0"/>
                </a:solidFill>
                <a:latin typeface="Times New Roman" pitchFamily="18" charset="0"/>
                <a:cs typeface="Times New Roman" pitchFamily="18" charset="0"/>
              </a:rPr>
              <a:t>Wrong client </a:t>
            </a:r>
          </a:p>
          <a:p>
            <a:pPr>
              <a:buFont typeface="Wingdings" pitchFamily="2" charset="2"/>
              <a:buChar char="Ø"/>
            </a:pPr>
            <a:r>
              <a:rPr lang="en-US" sz="3600" dirty="0">
                <a:solidFill>
                  <a:srgbClr val="7030A0"/>
                </a:solidFill>
                <a:latin typeface="Times New Roman" pitchFamily="18" charset="0"/>
                <a:cs typeface="Times New Roman" pitchFamily="18" charset="0"/>
              </a:rPr>
              <a:t>Wrong route</a:t>
            </a:r>
          </a:p>
          <a:p>
            <a:pPr>
              <a:buFont typeface="Wingdings" pitchFamily="2" charset="2"/>
              <a:buChar char="Ø"/>
            </a:pPr>
            <a:r>
              <a:rPr lang="en-US" sz="3600" dirty="0">
                <a:solidFill>
                  <a:srgbClr val="7030A0"/>
                </a:solidFill>
                <a:latin typeface="Times New Roman" pitchFamily="18" charset="0"/>
                <a:cs typeface="Times New Roman" pitchFamily="18" charset="0"/>
              </a:rPr>
              <a:t>Wrong medication or IV fluids</a:t>
            </a:r>
          </a:p>
          <a:p>
            <a:pPr>
              <a:buFont typeface="Wingdings" pitchFamily="2" charset="2"/>
              <a:buChar char="Ø"/>
            </a:pPr>
            <a:r>
              <a:rPr lang="en-US" sz="3600" dirty="0">
                <a:solidFill>
                  <a:srgbClr val="7030A0"/>
                </a:solidFill>
                <a:latin typeface="Times New Roman" pitchFamily="18" charset="0"/>
                <a:cs typeface="Times New Roman" pitchFamily="18" charset="0"/>
              </a:rPr>
              <a:t>Wrong dose or IV rate</a:t>
            </a:r>
          </a:p>
          <a:p>
            <a:pPr>
              <a:buFont typeface="Wingdings" pitchFamily="2" charset="2"/>
              <a:buChar char="Ø"/>
            </a:pPr>
            <a:r>
              <a:rPr lang="en-US" sz="3600" dirty="0">
                <a:solidFill>
                  <a:srgbClr val="7030A0"/>
                </a:solidFill>
                <a:latin typeface="Times New Roman" pitchFamily="18" charset="0"/>
                <a:cs typeface="Times New Roman" pitchFamily="18" charset="0"/>
              </a:rPr>
              <a:t> Omission of dose</a:t>
            </a:r>
          </a:p>
          <a:p>
            <a:pPr>
              <a:buFont typeface="Wingdings" pitchFamily="2" charset="2"/>
              <a:buChar char="Ø"/>
            </a:pPr>
            <a:r>
              <a:rPr lang="en-US" sz="3600" dirty="0">
                <a:solidFill>
                  <a:srgbClr val="7030A0"/>
                </a:solidFill>
                <a:latin typeface="Times New Roman" pitchFamily="18" charset="0"/>
                <a:cs typeface="Times New Roman" pitchFamily="18" charset="0"/>
              </a:rPr>
              <a:t> Incorrect discontinuation of treatment.</a:t>
            </a:r>
          </a:p>
        </p:txBody>
      </p:sp>
    </p:spTree>
    <p:extLst>
      <p:ext uri="{BB962C8B-B14F-4D97-AF65-F5344CB8AC3E}">
        <p14:creationId xmlns:p14="http://schemas.microsoft.com/office/powerpoint/2010/main" val="33541904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8A1EB-7D15-46BC-B75B-963B444B9E41}"/>
              </a:ext>
            </a:extLst>
          </p:cNvPr>
          <p:cNvSpPr>
            <a:spLocks noGrp="1"/>
          </p:cNvSpPr>
          <p:nvPr>
            <p:ph type="title"/>
          </p:nvPr>
        </p:nvSpPr>
        <p:spPr>
          <a:xfrm>
            <a:off x="142875" y="100013"/>
            <a:ext cx="11210925" cy="985837"/>
          </a:xfrm>
        </p:spPr>
        <p:txBody>
          <a:bodyPr/>
          <a:lstStyle/>
          <a:p>
            <a:r>
              <a:rPr lang="en-US" b="1" dirty="0"/>
              <a:t>      </a:t>
            </a:r>
            <a:r>
              <a:rPr lang="en-US" b="1" dirty="0" smtClean="0"/>
              <a:t> </a:t>
            </a:r>
            <a:r>
              <a:rPr lang="en-US" sz="4800" b="1" dirty="0" smtClean="0">
                <a:solidFill>
                  <a:srgbClr val="FF0000"/>
                </a:solidFill>
                <a:latin typeface="Times New Roman" pitchFamily="18" charset="0"/>
                <a:cs typeface="Times New Roman" pitchFamily="18" charset="0"/>
              </a:rPr>
              <a:t>Drug </a:t>
            </a:r>
            <a:r>
              <a:rPr lang="en-US" sz="4800" b="1" dirty="0">
                <a:solidFill>
                  <a:srgbClr val="FF0000"/>
                </a:solidFill>
                <a:latin typeface="Times New Roman" pitchFamily="18" charset="0"/>
                <a:cs typeface="Times New Roman" pitchFamily="18" charset="0"/>
              </a:rPr>
              <a:t>storage</a:t>
            </a:r>
          </a:p>
        </p:txBody>
      </p:sp>
      <p:sp>
        <p:nvSpPr>
          <p:cNvPr id="3" name="Content Placeholder 2">
            <a:extLst>
              <a:ext uri="{FF2B5EF4-FFF2-40B4-BE49-F238E27FC236}">
                <a16:creationId xmlns="" xmlns:a16="http://schemas.microsoft.com/office/drawing/2014/main" id="{9AE956DF-FFF4-44A1-ACFD-E532148AA608}"/>
              </a:ext>
            </a:extLst>
          </p:cNvPr>
          <p:cNvSpPr>
            <a:spLocks noGrp="1"/>
          </p:cNvSpPr>
          <p:nvPr>
            <p:ph idx="1"/>
          </p:nvPr>
        </p:nvSpPr>
        <p:spPr>
          <a:xfrm>
            <a:off x="0" y="800100"/>
            <a:ext cx="12192000" cy="5943600"/>
          </a:xfrm>
        </p:spPr>
        <p:txBody>
          <a:bodyPr>
            <a:normAutofit fontScale="92500" lnSpcReduction="10000"/>
          </a:bodyPr>
          <a:lstStyle/>
          <a:p>
            <a:r>
              <a:rPr lang="en-US" sz="3500" dirty="0">
                <a:solidFill>
                  <a:srgbClr val="7030A0"/>
                </a:solidFill>
                <a:latin typeface="Times New Roman" pitchFamily="18" charset="0"/>
                <a:cs typeface="Times New Roman" pitchFamily="18" charset="0"/>
              </a:rPr>
              <a:t>Many factors can change your medication including heat, .air , light, and moisture. This will infective or even harmful.</a:t>
            </a:r>
          </a:p>
          <a:p>
            <a:r>
              <a:rPr lang="en-US" sz="3500" dirty="0">
                <a:solidFill>
                  <a:srgbClr val="7030A0"/>
                </a:solidFill>
                <a:latin typeface="Times New Roman" pitchFamily="18" charset="0"/>
                <a:cs typeface="Times New Roman" pitchFamily="18" charset="0"/>
              </a:rPr>
              <a:t>Drugs require careful storage and handling to maintain their safety and potency.</a:t>
            </a:r>
          </a:p>
          <a:p>
            <a:r>
              <a:rPr lang="en-US" sz="3500" dirty="0">
                <a:solidFill>
                  <a:srgbClr val="7030A0"/>
                </a:solidFill>
                <a:latin typeface="Times New Roman" pitchFamily="18" charset="0"/>
                <a:cs typeface="Times New Roman" pitchFamily="18" charset="0"/>
              </a:rPr>
              <a:t>Every medication has its owner recommended storage condition from room temperature, refrigeration and freezing thus check the specific storage condition.</a:t>
            </a:r>
          </a:p>
          <a:p>
            <a:r>
              <a:rPr lang="en-US" sz="3500" dirty="0">
                <a:solidFill>
                  <a:srgbClr val="7030A0"/>
                </a:solidFill>
                <a:latin typeface="Times New Roman" pitchFamily="18" charset="0"/>
                <a:cs typeface="Times New Roman" pitchFamily="18" charset="0"/>
              </a:rPr>
              <a:t>They must be kept in special spaces secured from access by unauthorized persons.</a:t>
            </a:r>
          </a:p>
          <a:p>
            <a:r>
              <a:rPr lang="en-US" sz="3500" dirty="0">
                <a:solidFill>
                  <a:srgbClr val="7030A0"/>
                </a:solidFill>
                <a:latin typeface="Times New Roman" pitchFamily="18" charset="0"/>
                <a:cs typeface="Times New Roman" pitchFamily="18" charset="0"/>
              </a:rPr>
              <a:t>Storage areas should be kept clean, cool, and dry with no direct sun light.</a:t>
            </a:r>
          </a:p>
          <a:p>
            <a:r>
              <a:rPr lang="en-US" sz="3500" dirty="0">
                <a:solidFill>
                  <a:srgbClr val="7030A0"/>
                </a:solidFill>
                <a:latin typeface="Times New Roman" pitchFamily="18" charset="0"/>
                <a:cs typeface="Times New Roman" pitchFamily="18" charset="0"/>
              </a:rPr>
              <a:t> Drugs should not be placed on the floor.</a:t>
            </a:r>
          </a:p>
          <a:p>
            <a:r>
              <a:rPr lang="en-US" sz="3500" dirty="0">
                <a:solidFill>
                  <a:srgbClr val="7030A0"/>
                </a:solidFill>
                <a:latin typeface="Times New Roman" pitchFamily="18" charset="0"/>
                <a:cs typeface="Times New Roman" pitchFamily="18" charset="0"/>
              </a:rPr>
              <a:t>Sterile substances should be protected from contamination. </a:t>
            </a:r>
          </a:p>
          <a:p>
            <a:endParaRPr lang="en-US" dirty="0"/>
          </a:p>
        </p:txBody>
      </p:sp>
    </p:spTree>
    <p:extLst>
      <p:ext uri="{BB962C8B-B14F-4D97-AF65-F5344CB8AC3E}">
        <p14:creationId xmlns:p14="http://schemas.microsoft.com/office/powerpoint/2010/main" val="16182472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659922-E1C5-4C43-83F1-F40959CA4BB2}"/>
              </a:ext>
            </a:extLst>
          </p:cNvPr>
          <p:cNvSpPr>
            <a:spLocks noGrp="1"/>
          </p:cNvSpPr>
          <p:nvPr>
            <p:ph idx="1"/>
          </p:nvPr>
        </p:nvSpPr>
        <p:spPr>
          <a:xfrm>
            <a:off x="257175" y="1228725"/>
            <a:ext cx="11744325" cy="5500688"/>
          </a:xfrm>
        </p:spPr>
        <p:txBody>
          <a:bodyPr>
            <a:normAutofit/>
          </a:bodyPr>
          <a:lstStyle/>
          <a:p>
            <a:r>
              <a:rPr lang="en-US" sz="3200" dirty="0">
                <a:solidFill>
                  <a:srgbClr val="7030A0"/>
                </a:solidFill>
                <a:latin typeface="Times New Roman" pitchFamily="18" charset="0"/>
                <a:cs typeface="Times New Roman" pitchFamily="18" charset="0"/>
              </a:rPr>
              <a:t>Drugs are best kept in their original containers. original containers protect their content.</a:t>
            </a:r>
          </a:p>
          <a:p>
            <a:r>
              <a:rPr lang="en-US" sz="3200" dirty="0">
                <a:solidFill>
                  <a:srgbClr val="7030A0"/>
                </a:solidFill>
                <a:latin typeface="Times New Roman" pitchFamily="18" charset="0"/>
                <a:cs typeface="Times New Roman" pitchFamily="18" charset="0"/>
              </a:rPr>
              <a:t>Do not transfer sterile substances from container to container as it increases the probability of contamination. Protect the label from soiling  to ensure it remains legible.</a:t>
            </a:r>
          </a:p>
          <a:p>
            <a:r>
              <a:rPr lang="en-US" sz="3200" dirty="0">
                <a:solidFill>
                  <a:srgbClr val="7030A0"/>
                </a:solidFill>
                <a:latin typeface="Times New Roman" pitchFamily="18" charset="0"/>
                <a:cs typeface="Times New Roman" pitchFamily="18" charset="0"/>
              </a:rPr>
              <a:t>Drugs should only be labeled in pharmacy.</a:t>
            </a:r>
          </a:p>
        </p:txBody>
      </p:sp>
    </p:spTree>
    <p:extLst>
      <p:ext uri="{BB962C8B-B14F-4D97-AF65-F5344CB8AC3E}">
        <p14:creationId xmlns:p14="http://schemas.microsoft.com/office/powerpoint/2010/main" val="37153179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C263C5-D9C5-433A-B382-A6F2057C9B90}"/>
              </a:ext>
            </a:extLst>
          </p:cNvPr>
          <p:cNvSpPr>
            <a:spLocks noGrp="1"/>
          </p:cNvSpPr>
          <p:nvPr>
            <p:ph type="title"/>
          </p:nvPr>
        </p:nvSpPr>
        <p:spPr>
          <a:xfrm>
            <a:off x="142875" y="1"/>
            <a:ext cx="11210925" cy="1214437"/>
          </a:xfrm>
        </p:spPr>
        <p:txBody>
          <a:bodyPr>
            <a:normAutofit/>
          </a:bodyPr>
          <a:lstStyle/>
          <a:p>
            <a:r>
              <a:rPr lang="en-US" sz="4800" b="1" dirty="0" smtClean="0">
                <a:solidFill>
                  <a:srgbClr val="FF0000"/>
                </a:solidFill>
                <a:latin typeface="Times New Roman" pitchFamily="18" charset="0"/>
                <a:cs typeface="Times New Roman" pitchFamily="18" charset="0"/>
              </a:rPr>
              <a:t>Classification </a:t>
            </a:r>
            <a:r>
              <a:rPr lang="en-US" sz="4800" b="1" dirty="0">
                <a:solidFill>
                  <a:srgbClr val="FF0000"/>
                </a:solidFill>
                <a:latin typeface="Times New Roman" pitchFamily="18" charset="0"/>
                <a:cs typeface="Times New Roman" pitchFamily="18" charset="0"/>
              </a:rPr>
              <a:t>of drugs</a:t>
            </a:r>
          </a:p>
        </p:txBody>
      </p:sp>
      <p:sp>
        <p:nvSpPr>
          <p:cNvPr id="3" name="Content Placeholder 2">
            <a:extLst>
              <a:ext uri="{FF2B5EF4-FFF2-40B4-BE49-F238E27FC236}">
                <a16:creationId xmlns="" xmlns:a16="http://schemas.microsoft.com/office/drawing/2014/main" id="{6254CA2E-ABCF-45B7-A7AA-51E9AD16DFE2}"/>
              </a:ext>
            </a:extLst>
          </p:cNvPr>
          <p:cNvSpPr>
            <a:spLocks noGrp="1"/>
          </p:cNvSpPr>
          <p:nvPr>
            <p:ph idx="1"/>
          </p:nvPr>
        </p:nvSpPr>
        <p:spPr>
          <a:xfrm>
            <a:off x="142875" y="1128713"/>
            <a:ext cx="11915775" cy="5600700"/>
          </a:xfrm>
        </p:spPr>
        <p:txBody>
          <a:bodyPr>
            <a:normAutofit/>
          </a:bodyPr>
          <a:lstStyle/>
          <a:p>
            <a:pPr marL="0" indent="0">
              <a:buNone/>
            </a:pPr>
            <a:r>
              <a:rPr lang="en-US" sz="3200" dirty="0">
                <a:solidFill>
                  <a:srgbClr val="7030A0"/>
                </a:solidFill>
                <a:latin typeface="Times New Roman" pitchFamily="18" charset="0"/>
                <a:cs typeface="Times New Roman" pitchFamily="18" charset="0"/>
              </a:rPr>
              <a:t>Classification systems enable us to readily identify the similarities and differences among a large number of medications within or outside a classification.</a:t>
            </a:r>
          </a:p>
          <a:p>
            <a:pPr marL="0" indent="0">
              <a:buNone/>
            </a:pPr>
            <a:r>
              <a:rPr lang="en-US" sz="3200" b="1" i="1" dirty="0">
                <a:solidFill>
                  <a:srgbClr val="00B050"/>
                </a:solidFill>
                <a:latin typeface="Times New Roman" pitchFamily="18" charset="0"/>
                <a:cs typeface="Times New Roman" pitchFamily="18" charset="0"/>
              </a:rPr>
              <a:t>Drugs can be classified according to;</a:t>
            </a:r>
          </a:p>
          <a:p>
            <a:pPr marL="514350" indent="-514350">
              <a:buFont typeface="+mj-lt"/>
              <a:buAutoNum type="arabicPeriod"/>
            </a:pPr>
            <a:r>
              <a:rPr lang="en-US" sz="3200" b="1" dirty="0">
                <a:solidFill>
                  <a:srgbClr val="7030A0"/>
                </a:solidFill>
                <a:latin typeface="Times New Roman" pitchFamily="18" charset="0"/>
                <a:cs typeface="Times New Roman" pitchFamily="18" charset="0"/>
              </a:rPr>
              <a:t>Body systems as follows;</a:t>
            </a:r>
          </a:p>
          <a:p>
            <a:pPr marL="0" indent="0">
              <a:buNone/>
            </a:pPr>
            <a:r>
              <a:rPr lang="en-US" sz="3200" b="1" dirty="0">
                <a:solidFill>
                  <a:srgbClr val="7030A0"/>
                </a:solidFill>
                <a:latin typeface="Times New Roman" pitchFamily="18" charset="0"/>
                <a:cs typeface="Times New Roman" pitchFamily="18" charset="0"/>
              </a:rPr>
              <a:t>-</a:t>
            </a:r>
            <a:r>
              <a:rPr lang="en-US" sz="3200" dirty="0">
                <a:solidFill>
                  <a:srgbClr val="7030A0"/>
                </a:solidFill>
                <a:latin typeface="Times New Roman" pitchFamily="18" charset="0"/>
                <a:cs typeface="Times New Roman" pitchFamily="18" charset="0"/>
              </a:rPr>
              <a:t>Respiratory  </a:t>
            </a:r>
            <a:r>
              <a:rPr lang="en-US" sz="3200" dirty="0" smtClean="0">
                <a:solidFill>
                  <a:srgbClr val="7030A0"/>
                </a:solidFill>
                <a:latin typeface="Times New Roman" pitchFamily="18" charset="0"/>
                <a:cs typeface="Times New Roman" pitchFamily="18" charset="0"/>
              </a:rPr>
              <a:t>system medications</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-Cardiovascular </a:t>
            </a:r>
            <a:r>
              <a:rPr lang="en-US" sz="3200" dirty="0" smtClean="0">
                <a:solidFill>
                  <a:srgbClr val="7030A0"/>
                </a:solidFill>
                <a:latin typeface="Times New Roman" pitchFamily="18" charset="0"/>
                <a:cs typeface="Times New Roman" pitchFamily="18" charset="0"/>
              </a:rPr>
              <a:t>system    </a:t>
            </a: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-Nervous system </a:t>
            </a:r>
          </a:p>
          <a:p>
            <a:pPr marL="0" indent="0">
              <a:buNone/>
            </a:pPr>
            <a:r>
              <a:rPr lang="en-US" sz="3200" dirty="0">
                <a:solidFill>
                  <a:srgbClr val="7030A0"/>
                </a:solidFill>
                <a:latin typeface="Times New Roman" pitchFamily="18" charset="0"/>
                <a:cs typeface="Times New Roman" pitchFamily="18" charset="0"/>
              </a:rPr>
              <a:t>-GIT </a:t>
            </a:r>
            <a:r>
              <a:rPr lang="en-US" sz="3200" dirty="0" smtClean="0">
                <a:solidFill>
                  <a:srgbClr val="7030A0"/>
                </a:solidFill>
                <a:latin typeface="Times New Roman" pitchFamily="18" charset="0"/>
                <a:cs typeface="Times New Roman" pitchFamily="18" charset="0"/>
              </a:rPr>
              <a:t>medications.</a:t>
            </a:r>
            <a:endParaRPr lang="en-US" sz="3200" dirty="0">
              <a:solidFill>
                <a:srgbClr val="7030A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953607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A12711C-6F32-474E-9E66-C14B23EF5DF6}"/>
              </a:ext>
            </a:extLst>
          </p:cNvPr>
          <p:cNvSpPr>
            <a:spLocks noGrp="1"/>
          </p:cNvSpPr>
          <p:nvPr>
            <p:ph idx="1"/>
          </p:nvPr>
        </p:nvSpPr>
        <p:spPr>
          <a:xfrm>
            <a:off x="114300" y="357188"/>
            <a:ext cx="11958638" cy="6272212"/>
          </a:xfrm>
        </p:spPr>
        <p:txBody>
          <a:bodyPr>
            <a:normAutofit/>
          </a:bodyPr>
          <a:lstStyle/>
          <a:p>
            <a:pPr marL="514350" indent="-514350">
              <a:buFont typeface="+mj-lt"/>
              <a:buAutoNum type="arabicPeriod"/>
            </a:pPr>
            <a:r>
              <a:rPr lang="en-US" sz="3200" b="1" dirty="0">
                <a:solidFill>
                  <a:srgbClr val="7030A0"/>
                </a:solidFill>
                <a:latin typeface="Times New Roman" pitchFamily="18" charset="0"/>
                <a:cs typeface="Times New Roman" pitchFamily="18" charset="0"/>
              </a:rPr>
              <a:t>Their functions or </a:t>
            </a:r>
            <a:r>
              <a:rPr lang="en-US" sz="3200" b="1" dirty="0" smtClean="0">
                <a:solidFill>
                  <a:srgbClr val="7030A0"/>
                </a:solidFill>
                <a:latin typeface="Times New Roman" pitchFamily="18" charset="0"/>
                <a:cs typeface="Times New Roman" pitchFamily="18" charset="0"/>
              </a:rPr>
              <a:t>usage </a:t>
            </a:r>
            <a:r>
              <a:rPr lang="en-US" sz="3200" b="1" dirty="0">
                <a:solidFill>
                  <a:srgbClr val="7030A0"/>
                </a:solidFill>
                <a:latin typeface="Times New Roman" pitchFamily="18" charset="0"/>
                <a:cs typeface="Times New Roman" pitchFamily="18" charset="0"/>
              </a:rPr>
              <a:t>e.g.</a:t>
            </a:r>
          </a:p>
          <a:p>
            <a:pPr>
              <a:buFont typeface="Wingdings" pitchFamily="2" charset="2"/>
              <a:buChar char="ü"/>
            </a:pPr>
            <a:r>
              <a:rPr lang="en-US" sz="3200" dirty="0" smtClean="0">
                <a:solidFill>
                  <a:srgbClr val="7030A0"/>
                </a:solidFill>
                <a:latin typeface="Times New Roman" pitchFamily="18" charset="0"/>
                <a:cs typeface="Times New Roman" pitchFamily="18" charset="0"/>
              </a:rPr>
              <a:t>Antidepressant</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Diuretics</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Analgesics</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Antibiotics</a:t>
            </a:r>
          </a:p>
          <a:p>
            <a:pPr>
              <a:buFont typeface="Wingdings" pitchFamily="2" charset="2"/>
              <a:buChar char="ü"/>
            </a:pPr>
            <a:endParaRPr lang="en-US" sz="3200" dirty="0">
              <a:solidFill>
                <a:srgbClr val="7030A0"/>
              </a:solidFill>
              <a:latin typeface="Times New Roman" pitchFamily="18" charset="0"/>
              <a:cs typeface="Times New Roman" pitchFamily="18" charset="0"/>
            </a:endParaRPr>
          </a:p>
          <a:p>
            <a:pPr marL="0" indent="0">
              <a:buNone/>
            </a:pPr>
            <a:endParaRPr lang="en-US" sz="32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3.</a:t>
            </a:r>
            <a:r>
              <a:rPr lang="en-US" sz="3200" b="1" dirty="0">
                <a:solidFill>
                  <a:srgbClr val="7030A0"/>
                </a:solidFill>
                <a:latin typeface="Times New Roman" pitchFamily="18" charset="0"/>
                <a:cs typeface="Times New Roman" pitchFamily="18" charset="0"/>
              </a:rPr>
              <a:t>Their chemical make up</a:t>
            </a:r>
          </a:p>
          <a:p>
            <a:pPr>
              <a:buFont typeface="Wingdings" pitchFamily="2" charset="2"/>
              <a:buChar char="ü"/>
            </a:pPr>
            <a:r>
              <a:rPr lang="en-US" sz="3200" dirty="0">
                <a:solidFill>
                  <a:srgbClr val="7030A0"/>
                </a:solidFill>
                <a:latin typeface="Times New Roman" pitchFamily="18" charset="0"/>
                <a:cs typeface="Times New Roman" pitchFamily="18" charset="0"/>
              </a:rPr>
              <a:t>E</a:t>
            </a:r>
            <a:r>
              <a:rPr lang="en-US" sz="3200" dirty="0" smtClean="0">
                <a:solidFill>
                  <a:srgbClr val="7030A0"/>
                </a:solidFill>
                <a:latin typeface="Times New Roman" pitchFamily="18" charset="0"/>
                <a:cs typeface="Times New Roman" pitchFamily="18" charset="0"/>
              </a:rPr>
              <a:t>strogens</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a:solidFill>
                  <a:srgbClr val="7030A0"/>
                </a:solidFill>
                <a:latin typeface="Times New Roman" pitchFamily="18" charset="0"/>
                <a:cs typeface="Times New Roman" pitchFamily="18" charset="0"/>
              </a:rPr>
              <a:t>O</a:t>
            </a:r>
            <a:r>
              <a:rPr lang="en-US" sz="3200" dirty="0" smtClean="0">
                <a:solidFill>
                  <a:srgbClr val="7030A0"/>
                </a:solidFill>
                <a:latin typeface="Times New Roman" pitchFamily="18" charset="0"/>
                <a:cs typeface="Times New Roman" pitchFamily="18" charset="0"/>
              </a:rPr>
              <a:t>pioids</a:t>
            </a:r>
            <a:endParaRPr lang="en-US" sz="3200" dirty="0">
              <a:solidFill>
                <a:srgbClr val="7030A0"/>
              </a:solidFill>
              <a:latin typeface="Times New Roman" pitchFamily="18" charset="0"/>
              <a:cs typeface="Times New Roman" pitchFamily="18" charset="0"/>
            </a:endParaRPr>
          </a:p>
          <a:p>
            <a:pPr marL="0" indent="0">
              <a:buNone/>
            </a:pPr>
            <a:endParaRPr lang="en-US" b="1" dirty="0">
              <a:solidFill>
                <a:srgbClr val="7030A0"/>
              </a:solidFill>
            </a:endParaRPr>
          </a:p>
        </p:txBody>
      </p:sp>
    </p:spTree>
    <p:extLst>
      <p:ext uri="{BB962C8B-B14F-4D97-AF65-F5344CB8AC3E}">
        <p14:creationId xmlns:p14="http://schemas.microsoft.com/office/powerpoint/2010/main" val="30258727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948DF4-02AA-4EF5-9E5F-DCBED07C50B9}"/>
              </a:ext>
            </a:extLst>
          </p:cNvPr>
          <p:cNvSpPr>
            <a:spLocks noGrp="1"/>
          </p:cNvSpPr>
          <p:nvPr>
            <p:ph type="title"/>
          </p:nvPr>
        </p:nvSpPr>
        <p:spPr>
          <a:xfrm>
            <a:off x="157163" y="114301"/>
            <a:ext cx="11858625" cy="1157287"/>
          </a:xfrm>
        </p:spPr>
        <p:txBody>
          <a:bodyPr/>
          <a:lstStyle/>
          <a:p>
            <a:r>
              <a:rPr lang="en-US" b="1" dirty="0">
                <a:solidFill>
                  <a:srgbClr val="FF0000"/>
                </a:solidFill>
                <a:latin typeface="Times New Roman" pitchFamily="18" charset="0"/>
                <a:cs typeface="Times New Roman" pitchFamily="18" charset="0"/>
              </a:rPr>
              <a:t>Terminologies </a:t>
            </a:r>
            <a:r>
              <a:rPr lang="en-US" b="1" dirty="0" err="1">
                <a:solidFill>
                  <a:srgbClr val="FF0000"/>
                </a:solidFill>
                <a:latin typeface="Times New Roman" pitchFamily="18" charset="0"/>
                <a:cs typeface="Times New Roman" pitchFamily="18" charset="0"/>
              </a:rPr>
              <a:t>Cont</a:t>
            </a:r>
            <a:r>
              <a:rPr lang="en-US" b="1" dirty="0">
                <a:solidFill>
                  <a:srgbClr val="FF0000"/>
                </a:solidFill>
                <a:latin typeface="Times New Roman" pitchFamily="18" charset="0"/>
                <a:cs typeface="Times New Roman"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A30EAAC-D396-4864-9FB4-F4D4D1094E7E}"/>
              </a:ext>
            </a:extLst>
          </p:cNvPr>
          <p:cNvSpPr>
            <a:spLocks noGrp="1"/>
          </p:cNvSpPr>
          <p:nvPr>
            <p:ph idx="1"/>
          </p:nvPr>
        </p:nvSpPr>
        <p:spPr>
          <a:xfrm>
            <a:off x="114300" y="1569720"/>
            <a:ext cx="11958638" cy="5131117"/>
          </a:xfrm>
        </p:spPr>
        <p:txBody>
          <a:bodyPr>
            <a:noAutofit/>
          </a:bodyPr>
          <a:lstStyle/>
          <a:p>
            <a:r>
              <a:rPr lang="en-US" sz="3200" b="1" dirty="0">
                <a:solidFill>
                  <a:srgbClr val="7030A0"/>
                </a:solidFill>
                <a:latin typeface="Times New Roman" panose="02020603050405020304" pitchFamily="18" charset="0"/>
                <a:cs typeface="Times New Roman" panose="02020603050405020304" pitchFamily="18" charset="0"/>
              </a:rPr>
              <a:t>Toxicology: T</a:t>
            </a:r>
            <a:r>
              <a:rPr lang="en-US" sz="3200" dirty="0">
                <a:solidFill>
                  <a:srgbClr val="7030A0"/>
                </a:solidFill>
                <a:latin typeface="Times New Roman" panose="02020603050405020304" pitchFamily="18" charset="0"/>
                <a:cs typeface="Times New Roman" panose="02020603050405020304" pitchFamily="18" charset="0"/>
              </a:rPr>
              <a:t>his branch of pharmacology which deals with the an desirable effects of chemicals on living systems from individual cells to complex body systems</a:t>
            </a:r>
            <a:r>
              <a:rPr lang="en-US" sz="3200" dirty="0" smtClean="0">
                <a:solidFill>
                  <a:srgbClr val="7030A0"/>
                </a:solidFill>
                <a:latin typeface="Times New Roman" panose="02020603050405020304" pitchFamily="18" charset="0"/>
                <a:cs typeface="Times New Roman" panose="02020603050405020304" pitchFamily="18" charset="0"/>
              </a:rPr>
              <a:t>.</a:t>
            </a:r>
          </a:p>
          <a:p>
            <a:endParaRPr lang="en-US" sz="3200" b="1" dirty="0">
              <a:solidFill>
                <a:srgbClr val="7030A0"/>
              </a:solidFill>
              <a:latin typeface="Times New Roman" panose="02020603050405020304" pitchFamily="18" charset="0"/>
              <a:cs typeface="Times New Roman" panose="02020603050405020304" pitchFamily="18" charset="0"/>
            </a:endParaRPr>
          </a:p>
          <a:p>
            <a:r>
              <a:rPr lang="en-US" sz="3200" b="1" dirty="0">
                <a:solidFill>
                  <a:srgbClr val="7030A0"/>
                </a:solidFill>
                <a:latin typeface="Times New Roman" panose="02020603050405020304" pitchFamily="18" charset="0"/>
                <a:cs typeface="Times New Roman" panose="02020603050405020304" pitchFamily="18" charset="0"/>
              </a:rPr>
              <a:t>Drug:</a:t>
            </a:r>
            <a:r>
              <a:rPr lang="en-US" sz="3200" dirty="0">
                <a:solidFill>
                  <a:srgbClr val="7030A0"/>
                </a:solidFill>
                <a:latin typeface="Times New Roman" panose="02020603050405020304" pitchFamily="18" charset="0"/>
                <a:cs typeface="Times New Roman" panose="02020603050405020304" pitchFamily="18" charset="0"/>
              </a:rPr>
              <a:t> Any substance used in diagnosis, cure, treatment and prevention of disease/condition or any substance that brings a change in biological functions through its chemical actions. The term drug, medication, and medicine are used synonymously. </a:t>
            </a:r>
          </a:p>
        </p:txBody>
      </p:sp>
    </p:spTree>
    <p:extLst>
      <p:ext uri="{BB962C8B-B14F-4D97-AF65-F5344CB8AC3E}">
        <p14:creationId xmlns:p14="http://schemas.microsoft.com/office/powerpoint/2010/main" val="1016892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FA74FB-A554-4DE0-8E63-870B972BC4A9}"/>
              </a:ext>
            </a:extLst>
          </p:cNvPr>
          <p:cNvSpPr>
            <a:spLocks noGrp="1"/>
          </p:cNvSpPr>
          <p:nvPr>
            <p:ph type="title"/>
          </p:nvPr>
        </p:nvSpPr>
        <p:spPr>
          <a:xfrm>
            <a:off x="171450" y="1"/>
            <a:ext cx="11182350" cy="1057274"/>
          </a:xfrm>
        </p:spPr>
        <p:txBody>
          <a:bodyPr/>
          <a:lstStyle/>
          <a:p>
            <a:r>
              <a:rPr lang="en-US" dirty="0"/>
              <a:t>   </a:t>
            </a:r>
            <a:r>
              <a:rPr lang="en-US" b="1" dirty="0" smtClean="0">
                <a:solidFill>
                  <a:srgbClr val="FF0000"/>
                </a:solidFill>
                <a:latin typeface="Times New Roman" pitchFamily="18" charset="0"/>
                <a:cs typeface="Times New Roman" pitchFamily="18" charset="0"/>
              </a:rPr>
              <a:t>Antibiotics </a:t>
            </a:r>
            <a:r>
              <a:rPr lang="en-US" b="1" dirty="0">
                <a:solidFill>
                  <a:srgbClr val="FF0000"/>
                </a:solidFill>
                <a:latin typeface="Times New Roman" pitchFamily="18" charset="0"/>
                <a:cs typeface="Times New Roman" pitchFamily="18" charset="0"/>
              </a:rPr>
              <a:t>A</a:t>
            </a:r>
            <a:r>
              <a:rPr lang="en-US" b="1" dirty="0" smtClean="0">
                <a:solidFill>
                  <a:srgbClr val="FF0000"/>
                </a:solidFill>
                <a:latin typeface="Times New Roman" pitchFamily="18" charset="0"/>
                <a:cs typeface="Times New Roman" pitchFamily="18" charset="0"/>
              </a:rPr>
              <a:t>gents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E087BAF-C93D-4232-9001-AED8D1AEA4C7}"/>
              </a:ext>
            </a:extLst>
          </p:cNvPr>
          <p:cNvSpPr>
            <a:spLocks noGrp="1"/>
          </p:cNvSpPr>
          <p:nvPr>
            <p:ph idx="1"/>
          </p:nvPr>
        </p:nvSpPr>
        <p:spPr>
          <a:xfrm>
            <a:off x="0" y="1000124"/>
            <a:ext cx="12192000" cy="5857875"/>
          </a:xfrm>
        </p:spPr>
        <p:txBody>
          <a:bodyPr>
            <a:normAutofit/>
          </a:bodyPr>
          <a:lstStyle/>
          <a:p>
            <a:pPr>
              <a:spcBef>
                <a:spcPts val="1200"/>
              </a:spcBef>
              <a:spcAft>
                <a:spcPts val="200"/>
              </a:spcAft>
              <a:buClr>
                <a:srgbClr val="E48312"/>
              </a:buClr>
              <a:buSzPct val="100000"/>
            </a:pPr>
            <a:r>
              <a:rPr lang="en-US" sz="3200" dirty="0">
                <a:solidFill>
                  <a:srgbClr val="7030A0"/>
                </a:solidFill>
                <a:latin typeface="Times New Roman" pitchFamily="18" charset="0"/>
                <a:cs typeface="Times New Roman" pitchFamily="18" charset="0"/>
              </a:rPr>
              <a:t>Antibiotics are among the most commonly used and misused of all drugs. </a:t>
            </a:r>
          </a:p>
          <a:p>
            <a:pPr>
              <a:spcBef>
                <a:spcPts val="1200"/>
              </a:spcBef>
              <a:spcAft>
                <a:spcPts val="200"/>
              </a:spcAft>
              <a:buClr>
                <a:srgbClr val="E48312"/>
              </a:buClr>
              <a:buSzPct val="100000"/>
            </a:pPr>
            <a:r>
              <a:rPr lang="en-US" sz="3200" dirty="0">
                <a:solidFill>
                  <a:srgbClr val="7030A0"/>
                </a:solidFill>
                <a:latin typeface="Times New Roman" pitchFamily="18" charset="0"/>
                <a:cs typeface="Times New Roman" pitchFamily="18" charset="0"/>
              </a:rPr>
              <a:t> The inevitable consequence of their widespread use has been the emergence of </a:t>
            </a:r>
            <a:r>
              <a:rPr lang="en-US" sz="3200" b="1" dirty="0">
                <a:solidFill>
                  <a:srgbClr val="7030A0"/>
                </a:solidFill>
                <a:latin typeface="Times New Roman" pitchFamily="18" charset="0"/>
                <a:cs typeface="Times New Roman" pitchFamily="18" charset="0"/>
              </a:rPr>
              <a:t>antibiotic-resistance pathogens.</a:t>
            </a:r>
          </a:p>
          <a:p>
            <a:pPr>
              <a:spcBef>
                <a:spcPts val="1200"/>
              </a:spcBef>
              <a:spcAft>
                <a:spcPts val="200"/>
              </a:spcAft>
              <a:buClr>
                <a:srgbClr val="E48312"/>
              </a:buClr>
              <a:buSzPct val="100000"/>
            </a:pPr>
            <a:r>
              <a:rPr lang="en-US" sz="3200" dirty="0">
                <a:solidFill>
                  <a:srgbClr val="7030A0"/>
                </a:solidFill>
                <a:latin typeface="Times New Roman" pitchFamily="18" charset="0"/>
                <a:cs typeface="Times New Roman" pitchFamily="18" charset="0"/>
              </a:rPr>
              <a:t>    There different groups of antibacterial agents based on molecular structure and members of each group have a comparable pharmacokinetic and pharmacodynamics.</a:t>
            </a:r>
          </a:p>
          <a:p>
            <a:endParaRPr lang="en-US"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6628317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8260D-76B3-4832-89D7-E416C70D6DC5}"/>
              </a:ext>
            </a:extLst>
          </p:cNvPr>
          <p:cNvSpPr>
            <a:spLocks noGrp="1"/>
          </p:cNvSpPr>
          <p:nvPr>
            <p:ph type="title"/>
          </p:nvPr>
        </p:nvSpPr>
        <p:spPr>
          <a:xfrm>
            <a:off x="171449" y="142876"/>
            <a:ext cx="11815763" cy="985838"/>
          </a:xfrm>
        </p:spPr>
        <p:txBody>
          <a:bodyPr>
            <a:normAutofit/>
          </a:bodyPr>
          <a:lstStyle/>
          <a:p>
            <a:r>
              <a:rPr lang="en-US" sz="5400" b="1" spc="-50" dirty="0">
                <a:solidFill>
                  <a:srgbClr val="FF0000"/>
                </a:solidFill>
                <a:latin typeface="Times New Roman" pitchFamily="18" charset="0"/>
                <a:cs typeface="Times New Roman" pitchFamily="18" charset="0"/>
              </a:rPr>
              <a:t>Classification of </a:t>
            </a:r>
            <a:r>
              <a:rPr lang="en-US" sz="5400" b="1" spc="-50" dirty="0" smtClean="0">
                <a:solidFill>
                  <a:srgbClr val="FF0000"/>
                </a:solidFill>
                <a:latin typeface="Times New Roman" pitchFamily="18" charset="0"/>
                <a:cs typeface="Times New Roman" pitchFamily="18" charset="0"/>
              </a:rPr>
              <a:t>Antibiotics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4F2FBED-EF2D-4B2D-BF3D-78B999691E74}"/>
              </a:ext>
            </a:extLst>
          </p:cNvPr>
          <p:cNvSpPr>
            <a:spLocks noGrp="1"/>
          </p:cNvSpPr>
          <p:nvPr>
            <p:ph idx="1"/>
          </p:nvPr>
        </p:nvSpPr>
        <p:spPr>
          <a:xfrm>
            <a:off x="114300" y="1185864"/>
            <a:ext cx="11944350" cy="5672136"/>
          </a:xfrm>
        </p:spPr>
        <p:txBody>
          <a:bodyPr>
            <a:normAutofit/>
          </a:bodyPr>
          <a:lstStyle/>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Beta- lactam antibiotics</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tetracycline</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Aminoglycoside</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Macrolides</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Quinolones</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Azoles</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Antimycobacterial </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Sulphonemides</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 lincosamides</a:t>
            </a:r>
          </a:p>
          <a:p>
            <a:pPr>
              <a:spcBef>
                <a:spcPts val="1200"/>
              </a:spcBef>
              <a:spcAft>
                <a:spcPts val="200"/>
              </a:spcAft>
              <a:buClr>
                <a:srgbClr val="E48312"/>
              </a:buClr>
              <a:buSzPct val="100000"/>
              <a:buFont typeface="Wingdings" pitchFamily="2" charset="2"/>
              <a:buChar char="q"/>
            </a:pPr>
            <a:r>
              <a:rPr lang="en-US" dirty="0">
                <a:solidFill>
                  <a:srgbClr val="7030A0"/>
                </a:solidFill>
                <a:latin typeface="Times New Roman" pitchFamily="18" charset="0"/>
                <a:cs typeface="Times New Roman" pitchFamily="18" charset="0"/>
              </a:rPr>
              <a:t>Unclassified antibiotics like chloramphenicol, spectinomycin and vancomycin</a:t>
            </a:r>
          </a:p>
          <a:p>
            <a:pPr>
              <a:buFont typeface="Wingdings" pitchFamily="2" charset="2"/>
              <a:buChar char="q"/>
            </a:pPr>
            <a:endParaRPr lang="en-US" sz="36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5628528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F00EE-9216-4C36-9B6E-31B12280F269}"/>
              </a:ext>
            </a:extLst>
          </p:cNvPr>
          <p:cNvSpPr>
            <a:spLocks noGrp="1"/>
          </p:cNvSpPr>
          <p:nvPr>
            <p:ph type="title"/>
          </p:nvPr>
        </p:nvSpPr>
        <p:spPr>
          <a:xfrm>
            <a:off x="0" y="1"/>
            <a:ext cx="11353800" cy="1214437"/>
          </a:xfrm>
        </p:spPr>
        <p:txBody>
          <a:bodyPr>
            <a:normAutofit/>
          </a:bodyPr>
          <a:lstStyle/>
          <a:p>
            <a:r>
              <a:rPr lang="en-US" sz="5400" b="1" spc="-50" dirty="0">
                <a:solidFill>
                  <a:srgbClr val="FF0000"/>
                </a:solidFill>
                <a:latin typeface="Times New Roman" pitchFamily="18" charset="0"/>
                <a:cs typeface="Times New Roman" pitchFamily="18" charset="0"/>
              </a:rPr>
              <a:t>Beta –lactam </a:t>
            </a:r>
            <a:r>
              <a:rPr lang="en-US" sz="5400" b="1" spc="-50" dirty="0" smtClean="0">
                <a:solidFill>
                  <a:srgbClr val="FF0000"/>
                </a:solidFill>
                <a:latin typeface="Times New Roman" pitchFamily="18" charset="0"/>
                <a:cs typeface="Times New Roman" pitchFamily="18" charset="0"/>
              </a:rPr>
              <a:t>Antibiotics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FD9AD5A-6CC2-49EC-9CC8-6C2282F7D8E7}"/>
              </a:ext>
            </a:extLst>
          </p:cNvPr>
          <p:cNvSpPr>
            <a:spLocks noGrp="1"/>
          </p:cNvSpPr>
          <p:nvPr>
            <p:ph idx="1"/>
          </p:nvPr>
        </p:nvSpPr>
        <p:spPr>
          <a:xfrm>
            <a:off x="200025" y="1185862"/>
            <a:ext cx="11858625" cy="5400675"/>
          </a:xfrm>
        </p:spPr>
        <p:txBody>
          <a:bodyPr>
            <a:normAutofit/>
          </a:bodyPr>
          <a:lstStyle/>
          <a:p>
            <a:pPr marL="91440" lvl="0" indent="-91440">
              <a:spcBef>
                <a:spcPts val="1200"/>
              </a:spcBef>
              <a:spcAft>
                <a:spcPts val="200"/>
              </a:spcAft>
              <a:buClr>
                <a:srgbClr val="E48312"/>
              </a:buClr>
              <a:buSzPct val="100000"/>
              <a:buFont typeface="Calibri" panose="020F0502020204030204" pitchFamily="34" charset="0"/>
              <a:buChar char=" "/>
            </a:pPr>
            <a:r>
              <a:rPr lang="en-US" sz="3200" dirty="0">
                <a:solidFill>
                  <a:srgbClr val="7030A0"/>
                </a:solidFill>
                <a:latin typeface="Times New Roman" pitchFamily="18" charset="0"/>
                <a:cs typeface="Times New Roman" pitchFamily="18" charset="0"/>
              </a:rPr>
              <a:t>All beta –lactam compounds ,so named because of their unique four membered lactam ring as a basic chemical structure. </a:t>
            </a:r>
          </a:p>
          <a:p>
            <a:pPr marL="91440" lvl="0" indent="-91440">
              <a:spcBef>
                <a:spcPts val="1200"/>
              </a:spcBef>
              <a:spcAft>
                <a:spcPts val="200"/>
              </a:spcAft>
              <a:buClr>
                <a:srgbClr val="E48312"/>
              </a:buClr>
              <a:buSzPct val="100000"/>
              <a:buFont typeface="Calibri" panose="020F0502020204030204" pitchFamily="34" charset="0"/>
              <a:buChar char=" "/>
            </a:pPr>
            <a:r>
              <a:rPr lang="en-US" sz="3200" b="1" i="1" dirty="0">
                <a:solidFill>
                  <a:srgbClr val="7030A0"/>
                </a:solidFill>
                <a:latin typeface="Times New Roman" pitchFamily="18" charset="0"/>
                <a:cs typeface="Times New Roman" pitchFamily="18" charset="0"/>
              </a:rPr>
              <a:t>They are sub divided </a:t>
            </a:r>
            <a:r>
              <a:rPr lang="en-US" sz="3200" b="1" i="1" dirty="0" smtClean="0">
                <a:solidFill>
                  <a:srgbClr val="7030A0"/>
                </a:solidFill>
                <a:latin typeface="Times New Roman" pitchFamily="18" charset="0"/>
                <a:cs typeface="Times New Roman" pitchFamily="18" charset="0"/>
              </a:rPr>
              <a:t>into </a:t>
            </a:r>
            <a:r>
              <a:rPr lang="en-US" b="1" i="1" dirty="0">
                <a:solidFill>
                  <a:srgbClr val="7030A0"/>
                </a:solidFill>
                <a:latin typeface="Times New Roman" pitchFamily="18" charset="0"/>
                <a:cs typeface="Times New Roman" pitchFamily="18" charset="0"/>
              </a:rPr>
              <a:t>t</a:t>
            </a:r>
            <a:r>
              <a:rPr lang="en-US" b="1" i="1" dirty="0" smtClean="0">
                <a:solidFill>
                  <a:srgbClr val="7030A0"/>
                </a:solidFill>
                <a:latin typeface="Times New Roman" pitchFamily="18" charset="0"/>
                <a:cs typeface="Times New Roman" pitchFamily="18" charset="0"/>
              </a:rPr>
              <a:t>he Following</a:t>
            </a:r>
            <a:r>
              <a:rPr lang="en-US" sz="3200" b="1" i="1" dirty="0" smtClean="0">
                <a:solidFill>
                  <a:srgbClr val="7030A0"/>
                </a:solidFill>
                <a:latin typeface="Times New Roman" pitchFamily="18" charset="0"/>
                <a:cs typeface="Times New Roman" pitchFamily="18" charset="0"/>
              </a:rPr>
              <a:t>;-</a:t>
            </a:r>
            <a:endParaRPr lang="en-US" sz="3200" b="1" i="1" dirty="0">
              <a:solidFill>
                <a:srgbClr val="7030A0"/>
              </a:solidFill>
              <a:latin typeface="Times New Roman" pitchFamily="18" charset="0"/>
              <a:cs typeface="Times New Roman" pitchFamily="18" charset="0"/>
            </a:endParaRPr>
          </a:p>
          <a:p>
            <a:pPr>
              <a:spcBef>
                <a:spcPts val="1200"/>
              </a:spcBef>
              <a:spcAft>
                <a:spcPts val="200"/>
              </a:spcAft>
              <a:buClr>
                <a:srgbClr val="E48312"/>
              </a:buClr>
              <a:buSzPct val="100000"/>
            </a:pPr>
            <a:r>
              <a:rPr lang="en-US" sz="3200" dirty="0" err="1" smtClean="0">
                <a:solidFill>
                  <a:srgbClr val="7030A0"/>
                </a:solidFill>
                <a:latin typeface="Times New Roman" pitchFamily="18" charset="0"/>
                <a:cs typeface="Times New Roman" pitchFamily="18" charset="0"/>
              </a:rPr>
              <a:t>Penicillins</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pPr>
              <a:spcBef>
                <a:spcPts val="1200"/>
              </a:spcBef>
              <a:spcAft>
                <a:spcPts val="200"/>
              </a:spcAft>
              <a:buClr>
                <a:srgbClr val="E48312"/>
              </a:buClr>
              <a:buSzPct val="100000"/>
            </a:pPr>
            <a:r>
              <a:rPr lang="en-US" sz="3200" dirty="0">
                <a:solidFill>
                  <a:srgbClr val="7030A0"/>
                </a:solidFill>
                <a:latin typeface="Times New Roman" pitchFamily="18" charset="0"/>
                <a:cs typeface="Times New Roman" pitchFamily="18" charset="0"/>
              </a:rPr>
              <a:t>Cephalosporins </a:t>
            </a:r>
          </a:p>
          <a:p>
            <a:pPr>
              <a:spcBef>
                <a:spcPts val="1200"/>
              </a:spcBef>
              <a:spcAft>
                <a:spcPts val="200"/>
              </a:spcAft>
              <a:buClr>
                <a:srgbClr val="E48312"/>
              </a:buClr>
              <a:buSzPct val="100000"/>
            </a:pPr>
            <a:r>
              <a:rPr lang="en-US" sz="3200" dirty="0">
                <a:solidFill>
                  <a:srgbClr val="7030A0"/>
                </a:solidFill>
                <a:latin typeface="Times New Roman" pitchFamily="18" charset="0"/>
                <a:cs typeface="Times New Roman" pitchFamily="18" charset="0"/>
              </a:rPr>
              <a:t>Others </a:t>
            </a:r>
            <a:r>
              <a:rPr lang="en-US" sz="3200" dirty="0" smtClean="0">
                <a:solidFill>
                  <a:srgbClr val="7030A0"/>
                </a:solidFill>
                <a:latin typeface="Times New Roman" pitchFamily="18" charset="0"/>
                <a:cs typeface="Times New Roman" pitchFamily="18" charset="0"/>
              </a:rPr>
              <a:t>like;-</a:t>
            </a:r>
            <a:r>
              <a:rPr lang="en-US" sz="3200" dirty="0" err="1" smtClean="0">
                <a:solidFill>
                  <a:srgbClr val="7030A0"/>
                </a:solidFill>
                <a:latin typeface="Times New Roman" pitchFamily="18" charset="0"/>
                <a:cs typeface="Times New Roman" pitchFamily="18" charset="0"/>
              </a:rPr>
              <a:t>carbapenems</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and monobactams</a:t>
            </a:r>
          </a:p>
        </p:txBody>
      </p:sp>
    </p:spTree>
    <p:extLst>
      <p:ext uri="{BB962C8B-B14F-4D97-AF65-F5344CB8AC3E}">
        <p14:creationId xmlns:p14="http://schemas.microsoft.com/office/powerpoint/2010/main" val="14289131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42011C-3804-4876-9074-AFFFC9076D6B}"/>
              </a:ext>
            </a:extLst>
          </p:cNvPr>
          <p:cNvSpPr>
            <a:spLocks noGrp="1"/>
          </p:cNvSpPr>
          <p:nvPr>
            <p:ph type="title"/>
          </p:nvPr>
        </p:nvSpPr>
        <p:spPr>
          <a:xfrm>
            <a:off x="-1" y="1"/>
            <a:ext cx="12087225" cy="942974"/>
          </a:xfrm>
        </p:spPr>
        <p:txBody>
          <a:bodyPr/>
          <a:lstStyle/>
          <a:p>
            <a:r>
              <a:rPr lang="en-US" dirty="0"/>
              <a:t>  </a:t>
            </a:r>
            <a:r>
              <a:rPr lang="en-US" sz="4800" b="1" dirty="0" err="1" smtClean="0">
                <a:solidFill>
                  <a:srgbClr val="FF0000"/>
                </a:solidFill>
              </a:rPr>
              <a:t>Penicillins</a:t>
            </a:r>
            <a:endParaRPr lang="en-US" sz="4800" b="1" dirty="0">
              <a:solidFill>
                <a:srgbClr val="FF0000"/>
              </a:solidFill>
            </a:endParaRPr>
          </a:p>
        </p:txBody>
      </p:sp>
      <p:sp>
        <p:nvSpPr>
          <p:cNvPr id="3" name="Content Placeholder 2">
            <a:extLst>
              <a:ext uri="{FF2B5EF4-FFF2-40B4-BE49-F238E27FC236}">
                <a16:creationId xmlns="" xmlns:a16="http://schemas.microsoft.com/office/drawing/2014/main" id="{745E22FA-7BA4-415C-BACD-BCDE18AEFCDA}"/>
              </a:ext>
            </a:extLst>
          </p:cNvPr>
          <p:cNvSpPr>
            <a:spLocks noGrp="1"/>
          </p:cNvSpPr>
          <p:nvPr>
            <p:ph idx="1"/>
          </p:nvPr>
        </p:nvSpPr>
        <p:spPr>
          <a:xfrm>
            <a:off x="128587" y="914400"/>
            <a:ext cx="11915775" cy="5786438"/>
          </a:xfrm>
        </p:spPr>
        <p:txBody>
          <a:bodyPr>
            <a:normAutofit lnSpcReduction="10000"/>
          </a:bodyPr>
          <a:lstStyle/>
          <a:p>
            <a:pPr marL="91440" lvl="0" indent="-91440">
              <a:spcBef>
                <a:spcPts val="1200"/>
              </a:spcBef>
              <a:spcAft>
                <a:spcPts val="200"/>
              </a:spcAft>
              <a:buClr>
                <a:srgbClr val="E48312"/>
              </a:buClr>
              <a:buSzPct val="100000"/>
              <a:buFont typeface="Calibri" panose="020F0502020204030204" pitchFamily="34" charset="0"/>
              <a:buChar char=" "/>
            </a:pPr>
            <a:r>
              <a:rPr lang="en-US" sz="4000" b="1" i="1" dirty="0">
                <a:solidFill>
                  <a:srgbClr val="00B050"/>
                </a:solidFill>
                <a:latin typeface="Times New Roman" pitchFamily="18" charset="0"/>
                <a:cs typeface="Times New Roman" pitchFamily="18" charset="0"/>
              </a:rPr>
              <a:t>Classification of penicillins</a:t>
            </a:r>
          </a:p>
          <a:p>
            <a:pPr lvl="0">
              <a:spcBef>
                <a:spcPts val="1200"/>
              </a:spcBef>
              <a:spcAft>
                <a:spcPts val="200"/>
              </a:spcAft>
              <a:buClr>
                <a:srgbClr val="E48312"/>
              </a:buClr>
              <a:buSzPct val="100000"/>
            </a:pPr>
            <a:r>
              <a:rPr lang="en-US" sz="3600" b="1" dirty="0">
                <a:solidFill>
                  <a:srgbClr val="7030A0"/>
                </a:solidFill>
                <a:latin typeface="Times New Roman" pitchFamily="18" charset="0"/>
                <a:cs typeface="Times New Roman" pitchFamily="18" charset="0"/>
              </a:rPr>
              <a:t>Narrow spectrum </a:t>
            </a:r>
            <a:r>
              <a:rPr lang="en-US" sz="3600" dirty="0">
                <a:solidFill>
                  <a:srgbClr val="7030A0"/>
                </a:solidFill>
                <a:latin typeface="Times New Roman" pitchFamily="18" charset="0"/>
                <a:cs typeface="Times New Roman" pitchFamily="18" charset="0"/>
              </a:rPr>
              <a:t>e.g. benzyl </a:t>
            </a:r>
            <a:r>
              <a:rPr lang="en-US" sz="3600" dirty="0" smtClean="0">
                <a:solidFill>
                  <a:srgbClr val="7030A0"/>
                </a:solidFill>
                <a:latin typeface="Times New Roman" pitchFamily="18" charset="0"/>
                <a:cs typeface="Times New Roman" pitchFamily="18" charset="0"/>
              </a:rPr>
              <a:t>penicillin(</a:t>
            </a:r>
            <a:r>
              <a:rPr lang="en-US" sz="3600" dirty="0" err="1" smtClean="0">
                <a:solidFill>
                  <a:srgbClr val="7030A0"/>
                </a:solidFill>
                <a:latin typeface="Times New Roman" pitchFamily="18" charset="0"/>
                <a:cs typeface="Times New Roman" pitchFamily="18" charset="0"/>
              </a:rPr>
              <a:t>Xpen</a:t>
            </a:r>
            <a:r>
              <a:rPr lang="en-US" sz="3600" dirty="0" smtClean="0">
                <a:solidFill>
                  <a:srgbClr val="7030A0"/>
                </a:solidFill>
                <a:latin typeface="Times New Roman" pitchFamily="18" charset="0"/>
                <a:cs typeface="Times New Roman" pitchFamily="18" charset="0"/>
              </a:rPr>
              <a:t>), </a:t>
            </a:r>
            <a:r>
              <a:rPr lang="en-US" sz="3600" dirty="0">
                <a:solidFill>
                  <a:srgbClr val="7030A0"/>
                </a:solidFill>
                <a:latin typeface="Times New Roman" pitchFamily="18" charset="0"/>
                <a:cs typeface="Times New Roman" pitchFamily="18" charset="0"/>
              </a:rPr>
              <a:t>phenoxy methyl penicillin, </a:t>
            </a:r>
            <a:r>
              <a:rPr lang="en-US" sz="3600" dirty="0" err="1" smtClean="0">
                <a:solidFill>
                  <a:srgbClr val="7030A0"/>
                </a:solidFill>
                <a:latin typeface="Times New Roman" pitchFamily="18" charset="0"/>
                <a:cs typeface="Times New Roman" pitchFamily="18" charset="0"/>
              </a:rPr>
              <a:t>penethicillin</a:t>
            </a:r>
            <a:r>
              <a:rPr lang="en-US" sz="3600" dirty="0" smtClean="0">
                <a:solidFill>
                  <a:srgbClr val="7030A0"/>
                </a:solidFill>
                <a:latin typeface="Times New Roman" pitchFamily="18" charset="0"/>
                <a:cs typeface="Times New Roman" pitchFamily="18" charset="0"/>
              </a:rPr>
              <a:t> etc.</a:t>
            </a:r>
            <a:endParaRPr lang="en-US" sz="3600" dirty="0">
              <a:solidFill>
                <a:srgbClr val="7030A0"/>
              </a:solidFill>
              <a:latin typeface="Times New Roman" pitchFamily="18" charset="0"/>
              <a:cs typeface="Times New Roman" pitchFamily="18" charset="0"/>
            </a:endParaRPr>
          </a:p>
          <a:p>
            <a:pPr lvl="0">
              <a:spcBef>
                <a:spcPts val="1200"/>
              </a:spcBef>
              <a:spcAft>
                <a:spcPts val="200"/>
              </a:spcAft>
              <a:buClr>
                <a:srgbClr val="E48312"/>
              </a:buClr>
              <a:buSzPct val="100000"/>
            </a:pPr>
            <a:r>
              <a:rPr lang="en-US" sz="3600" b="1" dirty="0">
                <a:solidFill>
                  <a:srgbClr val="7030A0"/>
                </a:solidFill>
                <a:latin typeface="Times New Roman" pitchFamily="18" charset="0"/>
                <a:cs typeface="Times New Roman" pitchFamily="18" charset="0"/>
              </a:rPr>
              <a:t>Antistaphylococcal penicillin </a:t>
            </a:r>
            <a:r>
              <a:rPr lang="en-US" sz="3600" dirty="0">
                <a:solidFill>
                  <a:srgbClr val="7030A0"/>
                </a:solidFill>
                <a:latin typeface="Times New Roman" pitchFamily="18" charset="0"/>
                <a:cs typeface="Times New Roman" pitchFamily="18" charset="0"/>
              </a:rPr>
              <a:t>also called beta-lactamase resistant penicillin, or penicillinase resistant penicillin's e.g. nafcillin, cloxacillin, flucloxacillin, </a:t>
            </a:r>
            <a:r>
              <a:rPr lang="en-US" sz="3600" dirty="0" smtClean="0">
                <a:solidFill>
                  <a:srgbClr val="7030A0"/>
                </a:solidFill>
                <a:latin typeface="Times New Roman" pitchFamily="18" charset="0"/>
                <a:cs typeface="Times New Roman" pitchFamily="18" charset="0"/>
              </a:rPr>
              <a:t>methicillin etc.</a:t>
            </a:r>
            <a:endParaRPr lang="en-US" sz="3600" dirty="0">
              <a:solidFill>
                <a:srgbClr val="7030A0"/>
              </a:solidFill>
              <a:latin typeface="Times New Roman" pitchFamily="18" charset="0"/>
              <a:cs typeface="Times New Roman" pitchFamily="18" charset="0"/>
            </a:endParaRPr>
          </a:p>
          <a:p>
            <a:pPr lvl="0">
              <a:spcBef>
                <a:spcPts val="1200"/>
              </a:spcBef>
              <a:spcAft>
                <a:spcPts val="200"/>
              </a:spcAft>
              <a:buClr>
                <a:srgbClr val="E48312"/>
              </a:buClr>
              <a:buSzPct val="100000"/>
            </a:pPr>
            <a:r>
              <a:rPr lang="en-US" sz="3600" b="1" dirty="0">
                <a:solidFill>
                  <a:srgbClr val="7030A0"/>
                </a:solidFill>
                <a:latin typeface="Times New Roman" pitchFamily="18" charset="0"/>
                <a:cs typeface="Times New Roman" pitchFamily="18" charset="0"/>
              </a:rPr>
              <a:t>Broad spectrum penicillin e.g. </a:t>
            </a:r>
            <a:r>
              <a:rPr lang="en-US" sz="3600" dirty="0">
                <a:solidFill>
                  <a:srgbClr val="7030A0"/>
                </a:solidFill>
                <a:latin typeface="Times New Roman" pitchFamily="18" charset="0"/>
                <a:cs typeface="Times New Roman" pitchFamily="18" charset="0"/>
              </a:rPr>
              <a:t>ampicillin, amoxicillin, </a:t>
            </a:r>
            <a:r>
              <a:rPr lang="en-US" sz="3600" dirty="0" err="1" smtClean="0">
                <a:solidFill>
                  <a:srgbClr val="7030A0"/>
                </a:solidFill>
                <a:latin typeface="Times New Roman" pitchFamily="18" charset="0"/>
                <a:cs typeface="Times New Roman" pitchFamily="18" charset="0"/>
              </a:rPr>
              <a:t>bacampicillin</a:t>
            </a:r>
            <a:r>
              <a:rPr lang="en-US" sz="3600" dirty="0" smtClean="0">
                <a:solidFill>
                  <a:srgbClr val="7030A0"/>
                </a:solidFill>
                <a:latin typeface="Times New Roman" pitchFamily="18" charset="0"/>
                <a:cs typeface="Times New Roman" pitchFamily="18" charset="0"/>
              </a:rPr>
              <a:t> </a:t>
            </a:r>
            <a:r>
              <a:rPr lang="en-US" sz="3600" dirty="0" err="1" smtClean="0">
                <a:solidFill>
                  <a:srgbClr val="7030A0"/>
                </a:solidFill>
                <a:latin typeface="Times New Roman" pitchFamily="18" charset="0"/>
                <a:cs typeface="Times New Roman" pitchFamily="18" charset="0"/>
              </a:rPr>
              <a:t>etc</a:t>
            </a:r>
            <a:endParaRPr lang="en-US" sz="3600" dirty="0">
              <a:solidFill>
                <a:srgbClr val="7030A0"/>
              </a:solidFill>
              <a:latin typeface="Times New Roman" pitchFamily="18" charset="0"/>
              <a:cs typeface="Times New Roman" pitchFamily="18" charset="0"/>
            </a:endParaRPr>
          </a:p>
          <a:p>
            <a:pPr lvl="0">
              <a:spcBef>
                <a:spcPts val="1200"/>
              </a:spcBef>
              <a:spcAft>
                <a:spcPts val="200"/>
              </a:spcAft>
              <a:buClr>
                <a:srgbClr val="E48312"/>
              </a:buClr>
              <a:buSzPct val="100000"/>
            </a:pPr>
            <a:r>
              <a:rPr lang="en-US" sz="3600" b="1" dirty="0">
                <a:solidFill>
                  <a:srgbClr val="7030A0"/>
                </a:solidFill>
                <a:latin typeface="Times New Roman" pitchFamily="18" charset="0"/>
                <a:cs typeface="Times New Roman" pitchFamily="18" charset="0"/>
              </a:rPr>
              <a:t>Antipseudomonal (extended spectrum penicillin) e.</a:t>
            </a:r>
            <a:r>
              <a:rPr lang="en-US" sz="3600" dirty="0">
                <a:solidFill>
                  <a:srgbClr val="7030A0"/>
                </a:solidFill>
                <a:latin typeface="Times New Roman" pitchFamily="18" charset="0"/>
                <a:cs typeface="Times New Roman" pitchFamily="18" charset="0"/>
              </a:rPr>
              <a:t>g. carbecillin, carfecillin, ticarcillin, </a:t>
            </a:r>
            <a:r>
              <a:rPr lang="en-US" sz="3600" dirty="0" err="1" smtClean="0">
                <a:solidFill>
                  <a:srgbClr val="7030A0"/>
                </a:solidFill>
                <a:latin typeface="Times New Roman" pitchFamily="18" charset="0"/>
                <a:cs typeface="Times New Roman" pitchFamily="18" charset="0"/>
              </a:rPr>
              <a:t>temocillin</a:t>
            </a:r>
            <a:r>
              <a:rPr lang="en-US" sz="3600" dirty="0" smtClean="0">
                <a:solidFill>
                  <a:srgbClr val="7030A0"/>
                </a:solidFill>
                <a:latin typeface="Times New Roman" pitchFamily="18" charset="0"/>
                <a:cs typeface="Times New Roman" pitchFamily="18" charset="0"/>
              </a:rPr>
              <a:t> etc.</a:t>
            </a:r>
            <a:endParaRPr lang="en-US" sz="3600" dirty="0">
              <a:solidFill>
                <a:srgbClr val="7030A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6621510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3BA9DD-1BA4-4D7D-B5AC-CB7DDFA13042}"/>
              </a:ext>
            </a:extLst>
          </p:cNvPr>
          <p:cNvSpPr>
            <a:spLocks noGrp="1"/>
          </p:cNvSpPr>
          <p:nvPr>
            <p:ph type="title"/>
          </p:nvPr>
        </p:nvSpPr>
        <p:spPr>
          <a:xfrm>
            <a:off x="200025" y="142875"/>
            <a:ext cx="11844338" cy="957263"/>
          </a:xfrm>
        </p:spPr>
        <p:txBody>
          <a:bodyPr>
            <a:normAutofit/>
          </a:bodyPr>
          <a:lstStyle/>
          <a:p>
            <a:r>
              <a:rPr lang="en-US" sz="5400" b="1" dirty="0">
                <a:solidFill>
                  <a:srgbClr val="FF0000"/>
                </a:solidFill>
                <a:latin typeface="Times New Roman" pitchFamily="18" charset="0"/>
                <a:cs typeface="Times New Roman" pitchFamily="18" charset="0"/>
              </a:rPr>
              <a:t>Mechanism of action</a:t>
            </a:r>
          </a:p>
        </p:txBody>
      </p:sp>
      <p:sp>
        <p:nvSpPr>
          <p:cNvPr id="3" name="Content Placeholder 2">
            <a:extLst>
              <a:ext uri="{FF2B5EF4-FFF2-40B4-BE49-F238E27FC236}">
                <a16:creationId xmlns="" xmlns:a16="http://schemas.microsoft.com/office/drawing/2014/main" id="{AD407ACF-D599-4234-86D1-F3D85B29018B}"/>
              </a:ext>
            </a:extLst>
          </p:cNvPr>
          <p:cNvSpPr>
            <a:spLocks noGrp="1"/>
          </p:cNvSpPr>
          <p:nvPr>
            <p:ph idx="1"/>
          </p:nvPr>
        </p:nvSpPr>
        <p:spPr>
          <a:xfrm>
            <a:off x="128588" y="1100138"/>
            <a:ext cx="11944350" cy="5643561"/>
          </a:xfrm>
        </p:spPr>
        <p:txBody>
          <a:bodyPr/>
          <a:lstStyle/>
          <a:p>
            <a:r>
              <a:rPr lang="en-US" sz="3600" dirty="0">
                <a:solidFill>
                  <a:srgbClr val="7030A0"/>
                </a:solidFill>
                <a:latin typeface="Times New Roman" pitchFamily="18" charset="0"/>
                <a:cs typeface="Times New Roman" pitchFamily="18" charset="0"/>
              </a:rPr>
              <a:t>All beta lactam anti biotics inhibit bacteria cell wall synthesis.</a:t>
            </a:r>
          </a:p>
          <a:p>
            <a:pPr marL="0" indent="0">
              <a:buNone/>
            </a:pPr>
            <a:r>
              <a:rPr lang="en-US" sz="3600" dirty="0" smtClean="0">
                <a:solidFill>
                  <a:srgbClr val="7030A0"/>
                </a:solidFill>
                <a:latin typeface="Times New Roman" pitchFamily="18" charset="0"/>
                <a:cs typeface="Times New Roman" pitchFamily="18" charset="0"/>
              </a:rPr>
              <a:t> this is by </a:t>
            </a:r>
            <a:r>
              <a:rPr lang="en-US" sz="3600" dirty="0">
                <a:solidFill>
                  <a:srgbClr val="7030A0"/>
                </a:solidFill>
                <a:latin typeface="Times New Roman" pitchFamily="18" charset="0"/>
                <a:cs typeface="Times New Roman" pitchFamily="18" charset="0"/>
              </a:rPr>
              <a:t>inactivating enzymes located in the bacteria cell membrane .</a:t>
            </a:r>
          </a:p>
          <a:p>
            <a:r>
              <a:rPr lang="en-US" sz="3600" dirty="0">
                <a:solidFill>
                  <a:srgbClr val="7030A0"/>
                </a:solidFill>
                <a:latin typeface="Times New Roman" pitchFamily="18" charset="0"/>
                <a:cs typeface="Times New Roman" pitchFamily="18" charset="0"/>
              </a:rPr>
              <a:t>They are</a:t>
            </a:r>
            <a:r>
              <a:rPr lang="en-US" sz="3600" b="1" dirty="0">
                <a:solidFill>
                  <a:srgbClr val="7030A0"/>
                </a:solidFill>
                <a:latin typeface="Times New Roman" pitchFamily="18" charset="0"/>
                <a:cs typeface="Times New Roman" pitchFamily="18" charset="0"/>
              </a:rPr>
              <a:t> bactericidal </a:t>
            </a:r>
            <a:r>
              <a:rPr lang="en-US" sz="3600" dirty="0">
                <a:solidFill>
                  <a:srgbClr val="7030A0"/>
                </a:solidFill>
                <a:latin typeface="Times New Roman" pitchFamily="18" charset="0"/>
                <a:cs typeface="Times New Roman" pitchFamily="18" charset="0"/>
              </a:rPr>
              <a:t>agents acting against multiplying bacteria (diving cells) as resting bacteria do not make new cell walls.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86593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47E236-D8C1-453C-A897-8215E42E8D23}"/>
              </a:ext>
            </a:extLst>
          </p:cNvPr>
          <p:cNvSpPr>
            <a:spLocks noGrp="1"/>
          </p:cNvSpPr>
          <p:nvPr>
            <p:ph type="title"/>
          </p:nvPr>
        </p:nvSpPr>
        <p:spPr>
          <a:xfrm>
            <a:off x="114300" y="142876"/>
            <a:ext cx="11944350" cy="971550"/>
          </a:xfrm>
        </p:spPr>
        <p:txBody>
          <a:bodyPr>
            <a:normAutofit/>
          </a:bodyPr>
          <a:lstStyle/>
          <a:p>
            <a:r>
              <a:rPr lang="en-US" sz="4800" b="1" dirty="0">
                <a:solidFill>
                  <a:srgbClr val="FF0000"/>
                </a:solidFill>
                <a:latin typeface="Times New Roman" pitchFamily="18" charset="0"/>
                <a:cs typeface="Times New Roman" pitchFamily="18" charset="0"/>
              </a:rPr>
              <a:t>Mechanism  of bacterial resistance</a:t>
            </a:r>
          </a:p>
        </p:txBody>
      </p:sp>
      <p:sp>
        <p:nvSpPr>
          <p:cNvPr id="3" name="Content Placeholder 2">
            <a:extLst>
              <a:ext uri="{FF2B5EF4-FFF2-40B4-BE49-F238E27FC236}">
                <a16:creationId xmlns="" xmlns:a16="http://schemas.microsoft.com/office/drawing/2014/main" id="{5BC3D1B9-3B12-4F3C-A8C8-5FEF2342874C}"/>
              </a:ext>
            </a:extLst>
          </p:cNvPr>
          <p:cNvSpPr>
            <a:spLocks noGrp="1"/>
          </p:cNvSpPr>
          <p:nvPr>
            <p:ph idx="1"/>
          </p:nvPr>
        </p:nvSpPr>
        <p:spPr>
          <a:xfrm>
            <a:off x="171449" y="1243012"/>
            <a:ext cx="11858625" cy="5500687"/>
          </a:xfrm>
        </p:spPr>
        <p:txBody>
          <a:bodyPr/>
          <a:lstStyle/>
          <a:p>
            <a:pPr marL="0" indent="0">
              <a:buNone/>
            </a:pPr>
            <a:r>
              <a:rPr lang="en-US" dirty="0"/>
              <a:t> </a:t>
            </a:r>
            <a:r>
              <a:rPr lang="en-US" sz="3200" dirty="0" smtClean="0">
                <a:solidFill>
                  <a:srgbClr val="7030A0"/>
                </a:solidFill>
                <a:latin typeface="Times New Roman" pitchFamily="18" charset="0"/>
                <a:cs typeface="Times New Roman" pitchFamily="18" charset="0"/>
              </a:rPr>
              <a:t>General </a:t>
            </a:r>
            <a:r>
              <a:rPr lang="en-US" sz="3200" dirty="0">
                <a:solidFill>
                  <a:srgbClr val="7030A0"/>
                </a:solidFill>
                <a:latin typeface="Times New Roman" pitchFamily="18" charset="0"/>
                <a:cs typeface="Times New Roman" pitchFamily="18" charset="0"/>
              </a:rPr>
              <a:t>mechanism of bacteria resistance to antibiotics  including beta –lactams are;</a:t>
            </a:r>
          </a:p>
          <a:p>
            <a:pPr>
              <a:buFont typeface="Wingdings" pitchFamily="2" charset="2"/>
              <a:buChar char="q"/>
            </a:pPr>
            <a:r>
              <a:rPr lang="en-US" sz="3200" dirty="0">
                <a:solidFill>
                  <a:srgbClr val="7030A0"/>
                </a:solidFill>
                <a:latin typeface="Times New Roman" pitchFamily="18" charset="0"/>
                <a:cs typeface="Times New Roman" pitchFamily="18" charset="0"/>
              </a:rPr>
              <a:t>Decreased penetration to the target cells</a:t>
            </a:r>
          </a:p>
          <a:p>
            <a:pPr>
              <a:buFont typeface="Wingdings" pitchFamily="2" charset="2"/>
              <a:buChar char="q"/>
            </a:pPr>
            <a:r>
              <a:rPr lang="en-US" sz="3200" dirty="0">
                <a:solidFill>
                  <a:srgbClr val="7030A0"/>
                </a:solidFill>
                <a:latin typeface="Times New Roman" pitchFamily="18" charset="0"/>
                <a:cs typeface="Times New Roman" pitchFamily="18" charset="0"/>
              </a:rPr>
              <a:t>Alteration of the target site</a:t>
            </a:r>
          </a:p>
          <a:p>
            <a:pPr>
              <a:buFont typeface="Wingdings" pitchFamily="2" charset="2"/>
              <a:buChar char="q"/>
            </a:pPr>
            <a:r>
              <a:rPr lang="en-US" sz="3200" dirty="0">
                <a:solidFill>
                  <a:srgbClr val="7030A0"/>
                </a:solidFill>
                <a:latin typeface="Times New Roman" pitchFamily="18" charset="0"/>
                <a:cs typeface="Times New Roman" pitchFamily="18" charset="0"/>
              </a:rPr>
              <a:t>Inactivation of the antibiotics by a bacterial enzyme e.g. beta –lactamase.</a:t>
            </a: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5363355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3C1AEA-5FD9-47E8-9F0A-FBF04483FE32}"/>
              </a:ext>
            </a:extLst>
          </p:cNvPr>
          <p:cNvSpPr>
            <a:spLocks noGrp="1"/>
          </p:cNvSpPr>
          <p:nvPr>
            <p:ph type="title"/>
          </p:nvPr>
        </p:nvSpPr>
        <p:spPr>
          <a:xfrm>
            <a:off x="185738" y="1"/>
            <a:ext cx="11887200" cy="1057274"/>
          </a:xfrm>
        </p:spPr>
        <p:txBody>
          <a:bodyPr/>
          <a:lstStyle/>
          <a:p>
            <a:r>
              <a:rPr lang="en-US" dirty="0"/>
              <a:t>  </a:t>
            </a:r>
            <a:r>
              <a:rPr lang="en-US" b="1" dirty="0" smtClean="0"/>
              <a:t>Pharmacokinetics</a:t>
            </a:r>
            <a:endParaRPr lang="en-US" b="1" dirty="0"/>
          </a:p>
        </p:txBody>
      </p:sp>
      <p:sp>
        <p:nvSpPr>
          <p:cNvPr id="3" name="Content Placeholder 2">
            <a:extLst>
              <a:ext uri="{FF2B5EF4-FFF2-40B4-BE49-F238E27FC236}">
                <a16:creationId xmlns="" xmlns:a16="http://schemas.microsoft.com/office/drawing/2014/main" id="{2D73BF48-9E1C-43F0-8253-51D30D637B51}"/>
              </a:ext>
            </a:extLst>
          </p:cNvPr>
          <p:cNvSpPr>
            <a:spLocks noGrp="1"/>
          </p:cNvSpPr>
          <p:nvPr>
            <p:ph idx="1"/>
          </p:nvPr>
        </p:nvSpPr>
        <p:spPr>
          <a:xfrm>
            <a:off x="100013" y="1071563"/>
            <a:ext cx="11972925" cy="5600700"/>
          </a:xfrm>
        </p:spPr>
        <p:txBody>
          <a:bodyPr>
            <a:normAutofit/>
          </a:bodyPr>
          <a:lstStyle/>
          <a:p>
            <a:r>
              <a:rPr lang="en-US" sz="3200" dirty="0">
                <a:solidFill>
                  <a:srgbClr val="7030A0"/>
                </a:solidFill>
                <a:latin typeface="Times New Roman" pitchFamily="18" charset="0"/>
                <a:cs typeface="Times New Roman" pitchFamily="18" charset="0"/>
              </a:rPr>
              <a:t>Benzylpenicillin is destroyed by gastric acid hence it is parenterally administered.</a:t>
            </a:r>
          </a:p>
          <a:p>
            <a:r>
              <a:rPr lang="en-US" sz="3200" dirty="0">
                <a:solidFill>
                  <a:srgbClr val="7030A0"/>
                </a:solidFill>
                <a:latin typeface="Times New Roman" pitchFamily="18" charset="0"/>
                <a:cs typeface="Times New Roman" pitchFamily="18" charset="0"/>
              </a:rPr>
              <a:t>Phenoxymethylpenicillin can be orally given.</a:t>
            </a:r>
          </a:p>
          <a:p>
            <a:r>
              <a:rPr lang="en-US" sz="3200" b="1" dirty="0">
                <a:solidFill>
                  <a:srgbClr val="7030A0"/>
                </a:solidFill>
                <a:latin typeface="Times New Roman" pitchFamily="18" charset="0"/>
                <a:cs typeface="Times New Roman" pitchFamily="18" charset="0"/>
              </a:rPr>
              <a:t>Metabolism </a:t>
            </a:r>
            <a:r>
              <a:rPr lang="en-US" sz="3200" dirty="0">
                <a:solidFill>
                  <a:srgbClr val="7030A0"/>
                </a:solidFill>
                <a:latin typeface="Times New Roman" pitchFamily="18" charset="0"/>
                <a:cs typeface="Times New Roman" pitchFamily="18" charset="0"/>
              </a:rPr>
              <a:t>is in the liver.</a:t>
            </a:r>
          </a:p>
          <a:p>
            <a:r>
              <a:rPr lang="en-US" sz="3200" dirty="0">
                <a:solidFill>
                  <a:srgbClr val="7030A0"/>
                </a:solidFill>
                <a:latin typeface="Times New Roman" pitchFamily="18" charset="0"/>
                <a:cs typeface="Times New Roman" pitchFamily="18" charset="0"/>
              </a:rPr>
              <a:t>Half life  less than 2hours.</a:t>
            </a:r>
          </a:p>
          <a:p>
            <a:r>
              <a:rPr lang="en-US" sz="3200" dirty="0">
                <a:solidFill>
                  <a:srgbClr val="7030A0"/>
                </a:solidFill>
                <a:latin typeface="Times New Roman" pitchFamily="18" charset="0"/>
                <a:cs typeface="Times New Roman" pitchFamily="18" charset="0"/>
              </a:rPr>
              <a:t>P</a:t>
            </a:r>
            <a:r>
              <a:rPr lang="en-US" sz="3200" dirty="0" smtClean="0">
                <a:solidFill>
                  <a:srgbClr val="7030A0"/>
                </a:solidFill>
                <a:latin typeface="Times New Roman" pitchFamily="18" charset="0"/>
                <a:cs typeface="Times New Roman" pitchFamily="18" charset="0"/>
              </a:rPr>
              <a:t>oor </a:t>
            </a:r>
            <a:r>
              <a:rPr lang="en-US" sz="3200" dirty="0">
                <a:solidFill>
                  <a:srgbClr val="7030A0"/>
                </a:solidFill>
                <a:latin typeface="Times New Roman" pitchFamily="18" charset="0"/>
                <a:cs typeface="Times New Roman" pitchFamily="18" charset="0"/>
              </a:rPr>
              <a:t>lipid solubility hence they don’t cross the BBB.</a:t>
            </a:r>
          </a:p>
          <a:p>
            <a:r>
              <a:rPr lang="en-US" sz="3200" b="1" dirty="0" smtClean="0">
                <a:solidFill>
                  <a:srgbClr val="7030A0"/>
                </a:solidFill>
                <a:latin typeface="Times New Roman" pitchFamily="18" charset="0"/>
                <a:cs typeface="Times New Roman" pitchFamily="18" charset="0"/>
              </a:rPr>
              <a:t>Distribution </a:t>
            </a:r>
            <a:r>
              <a:rPr lang="en-US" sz="3200" dirty="0">
                <a:solidFill>
                  <a:srgbClr val="7030A0"/>
                </a:solidFill>
                <a:latin typeface="Times New Roman" pitchFamily="18" charset="0"/>
                <a:cs typeface="Times New Roman" pitchFamily="18" charset="0"/>
              </a:rPr>
              <a:t>in body fluids and tissues with a few exception. they are polar hence extracellular concentrations exceed he intracellular.</a:t>
            </a:r>
          </a:p>
          <a:p>
            <a:r>
              <a:rPr lang="en-US" sz="3200" b="1" dirty="0">
                <a:solidFill>
                  <a:srgbClr val="7030A0"/>
                </a:solidFill>
                <a:latin typeface="Times New Roman" pitchFamily="18" charset="0"/>
                <a:cs typeface="Times New Roman" pitchFamily="18" charset="0"/>
              </a:rPr>
              <a:t>Elimination</a:t>
            </a:r>
            <a:r>
              <a:rPr lang="en-US" sz="3200" dirty="0">
                <a:solidFill>
                  <a:srgbClr val="7030A0"/>
                </a:solidFill>
                <a:latin typeface="Times New Roman" pitchFamily="18" charset="0"/>
                <a:cs typeface="Times New Roman" pitchFamily="18" charset="0"/>
              </a:rPr>
              <a:t> in the kidneys by glomerular filtration and tubular secretion.</a:t>
            </a:r>
          </a:p>
        </p:txBody>
      </p:sp>
    </p:spTree>
    <p:extLst>
      <p:ext uri="{BB962C8B-B14F-4D97-AF65-F5344CB8AC3E}">
        <p14:creationId xmlns:p14="http://schemas.microsoft.com/office/powerpoint/2010/main" val="21142008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63E0D-C658-45EA-BD88-6991240A7C5F}"/>
              </a:ext>
            </a:extLst>
          </p:cNvPr>
          <p:cNvSpPr>
            <a:spLocks noGrp="1"/>
          </p:cNvSpPr>
          <p:nvPr>
            <p:ph type="title"/>
          </p:nvPr>
        </p:nvSpPr>
        <p:spPr>
          <a:xfrm>
            <a:off x="100013" y="1"/>
            <a:ext cx="11253787" cy="985838"/>
          </a:xfrm>
        </p:spPr>
        <p:txBody>
          <a:bodyPr/>
          <a:lstStyle/>
          <a:p>
            <a:r>
              <a:rPr lang="en-US" b="1" dirty="0"/>
              <a:t>  </a:t>
            </a:r>
            <a:r>
              <a:rPr lang="en-US" b="1" dirty="0" smtClean="0">
                <a:solidFill>
                  <a:srgbClr val="FF0000"/>
                </a:solidFill>
                <a:latin typeface="Times New Roman" pitchFamily="18" charset="0"/>
                <a:cs typeface="Times New Roman" pitchFamily="18" charset="0"/>
              </a:rPr>
              <a:t>Benzyl </a:t>
            </a:r>
            <a:r>
              <a:rPr lang="en-US" b="1" dirty="0">
                <a:solidFill>
                  <a:srgbClr val="FF0000"/>
                </a:solidFill>
                <a:latin typeface="Times New Roman" pitchFamily="18" charset="0"/>
                <a:cs typeface="Times New Roman" pitchFamily="18" charset="0"/>
              </a:rPr>
              <a:t>penicillin G</a:t>
            </a:r>
          </a:p>
        </p:txBody>
      </p:sp>
      <p:sp>
        <p:nvSpPr>
          <p:cNvPr id="3" name="Content Placeholder 2">
            <a:extLst>
              <a:ext uri="{FF2B5EF4-FFF2-40B4-BE49-F238E27FC236}">
                <a16:creationId xmlns="" xmlns:a16="http://schemas.microsoft.com/office/drawing/2014/main" id="{43106F0B-4663-4BA4-8333-7578A73EE4ED}"/>
              </a:ext>
            </a:extLst>
          </p:cNvPr>
          <p:cNvSpPr>
            <a:spLocks noGrp="1"/>
          </p:cNvSpPr>
          <p:nvPr>
            <p:ph idx="1"/>
          </p:nvPr>
        </p:nvSpPr>
        <p:spPr>
          <a:xfrm>
            <a:off x="114301" y="928688"/>
            <a:ext cx="11901488" cy="5815012"/>
          </a:xfrm>
        </p:spPr>
        <p:txBody>
          <a:bodyPr/>
          <a:lstStyle/>
          <a:p>
            <a:pPr>
              <a:buFont typeface="Wingdings" pitchFamily="2" charset="2"/>
              <a:buChar char="v"/>
            </a:pPr>
            <a:r>
              <a:rPr lang="en-US" sz="3200" dirty="0">
                <a:solidFill>
                  <a:srgbClr val="7030A0"/>
                </a:solidFill>
                <a:latin typeface="Times New Roman" pitchFamily="18" charset="0"/>
                <a:cs typeface="Times New Roman" pitchFamily="18" charset="0"/>
              </a:rPr>
              <a:t>Penicillin G is gastric acid unstable is used where high plasma concentration era required.</a:t>
            </a:r>
          </a:p>
          <a:p>
            <a:pPr>
              <a:buFont typeface="Wingdings" pitchFamily="2" charset="2"/>
              <a:buChar char="v"/>
            </a:pPr>
            <a:r>
              <a:rPr lang="en-US" sz="3200" dirty="0">
                <a:solidFill>
                  <a:srgbClr val="7030A0"/>
                </a:solidFill>
                <a:latin typeface="Times New Roman" pitchFamily="18" charset="0"/>
                <a:cs typeface="Times New Roman" pitchFamily="18" charset="0"/>
              </a:rPr>
              <a:t>Maximum plasma concentration is reached after 15 minute of administration </a:t>
            </a:r>
          </a:p>
          <a:p>
            <a:pPr>
              <a:buFont typeface="Wingdings" pitchFamily="2" charset="2"/>
              <a:buChar char="v"/>
            </a:pPr>
            <a:r>
              <a:rPr lang="en-US" sz="3200" dirty="0">
                <a:solidFill>
                  <a:srgbClr val="7030A0"/>
                </a:solidFill>
                <a:latin typeface="Times New Roman" pitchFamily="18" charset="0"/>
                <a:cs typeface="Times New Roman" pitchFamily="18" charset="0"/>
              </a:rPr>
              <a:t>Half life 0.5 hours hence reasonably spaced doses have to be large to maintain a therapeutic concentration high doses can be maintained by use of probenecid.</a:t>
            </a:r>
          </a:p>
          <a:p>
            <a:pPr marL="0" indent="0">
              <a:buNone/>
            </a:pPr>
            <a:endParaRPr lang="en-US" sz="4000" b="1" dirty="0"/>
          </a:p>
        </p:txBody>
      </p:sp>
    </p:spTree>
    <p:extLst>
      <p:ext uri="{BB962C8B-B14F-4D97-AF65-F5344CB8AC3E}">
        <p14:creationId xmlns:p14="http://schemas.microsoft.com/office/powerpoint/2010/main" val="1312628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277130-82A3-4214-8A95-8DC9FF3D55F0}"/>
              </a:ext>
            </a:extLst>
          </p:cNvPr>
          <p:cNvSpPr>
            <a:spLocks noGrp="1"/>
          </p:cNvSpPr>
          <p:nvPr>
            <p:ph type="title"/>
          </p:nvPr>
        </p:nvSpPr>
        <p:spPr>
          <a:xfrm>
            <a:off x="128588" y="0"/>
            <a:ext cx="11225212" cy="957263"/>
          </a:xfrm>
        </p:spPr>
        <p:txBody>
          <a:bodyPr>
            <a:normAutofit/>
          </a:bodyPr>
          <a:lstStyle/>
          <a:p>
            <a:r>
              <a:rPr lang="en-US" sz="4800" b="1" dirty="0">
                <a:solidFill>
                  <a:srgbClr val="FF0000"/>
                </a:solidFill>
                <a:latin typeface="Times New Roman" pitchFamily="18" charset="0"/>
                <a:cs typeface="Times New Roman" pitchFamily="18" charset="0"/>
              </a:rPr>
              <a:t>Indication for penicillin G</a:t>
            </a:r>
          </a:p>
        </p:txBody>
      </p:sp>
      <p:sp>
        <p:nvSpPr>
          <p:cNvPr id="3" name="Content Placeholder 2">
            <a:extLst>
              <a:ext uri="{FF2B5EF4-FFF2-40B4-BE49-F238E27FC236}">
                <a16:creationId xmlns="" xmlns:a16="http://schemas.microsoft.com/office/drawing/2014/main" id="{4273DDD1-4346-4B5B-926B-CA52C1E36B01}"/>
              </a:ext>
            </a:extLst>
          </p:cNvPr>
          <p:cNvSpPr>
            <a:spLocks noGrp="1"/>
          </p:cNvSpPr>
          <p:nvPr>
            <p:ph idx="1"/>
          </p:nvPr>
        </p:nvSpPr>
        <p:spPr>
          <a:xfrm>
            <a:off x="114300" y="900112"/>
            <a:ext cx="11944350" cy="5843587"/>
          </a:xfrm>
        </p:spPr>
        <p:txBody>
          <a:bodyPr>
            <a:normAutofit/>
          </a:bodyPr>
          <a:lstStyle/>
          <a:p>
            <a:pPr marL="0" indent="0">
              <a:buNone/>
            </a:pPr>
            <a:r>
              <a:rPr lang="en-US" sz="3200" dirty="0">
                <a:solidFill>
                  <a:srgbClr val="7030A0"/>
                </a:solidFill>
                <a:latin typeface="Times New Roman" pitchFamily="18" charset="0"/>
                <a:cs typeface="Times New Roman" pitchFamily="18" charset="0"/>
              </a:rPr>
              <a:t>It is generally active against gram positive and gram negative cocci, hence indicated for treatment of </a:t>
            </a:r>
            <a:r>
              <a:rPr lang="en-US" sz="3200" dirty="0" smtClean="0">
                <a:solidFill>
                  <a:srgbClr val="7030A0"/>
                </a:solidFill>
                <a:latin typeface="Times New Roman" pitchFamily="18" charset="0"/>
                <a:cs typeface="Times New Roman" pitchFamily="18" charset="0"/>
              </a:rPr>
              <a:t>the following conditions;</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Otitis media </a:t>
            </a:r>
          </a:p>
          <a:p>
            <a:pPr>
              <a:buFont typeface="Wingdings" pitchFamily="2" charset="2"/>
              <a:buChar char="Ø"/>
            </a:pPr>
            <a:r>
              <a:rPr lang="en-US" sz="3200" dirty="0">
                <a:solidFill>
                  <a:srgbClr val="7030A0"/>
                </a:solidFill>
                <a:latin typeface="Times New Roman" pitchFamily="18" charset="0"/>
                <a:cs typeface="Times New Roman" pitchFamily="18" charset="0"/>
              </a:rPr>
              <a:t>Gonococcus infection</a:t>
            </a:r>
          </a:p>
          <a:p>
            <a:pPr>
              <a:buFont typeface="Wingdings" pitchFamily="2" charset="2"/>
              <a:buChar char="Ø"/>
            </a:pPr>
            <a:r>
              <a:rPr lang="en-US" sz="3200" dirty="0">
                <a:solidFill>
                  <a:srgbClr val="7030A0"/>
                </a:solidFill>
                <a:latin typeface="Times New Roman" pitchFamily="18" charset="0"/>
                <a:cs typeface="Times New Roman" pitchFamily="18" charset="0"/>
              </a:rPr>
              <a:t>Throat infections</a:t>
            </a:r>
          </a:p>
          <a:p>
            <a:pPr>
              <a:buFont typeface="Wingdings" pitchFamily="2" charset="2"/>
              <a:buChar char="Ø"/>
            </a:pPr>
            <a:r>
              <a:rPr lang="en-US" sz="3200" dirty="0">
                <a:solidFill>
                  <a:srgbClr val="7030A0"/>
                </a:solidFill>
                <a:latin typeface="Times New Roman" pitchFamily="18" charset="0"/>
                <a:cs typeface="Times New Roman" pitchFamily="18" charset="0"/>
              </a:rPr>
              <a:t>Streptococcal endocarditis</a:t>
            </a:r>
          </a:p>
          <a:p>
            <a:pPr>
              <a:buFont typeface="Wingdings" pitchFamily="2" charset="2"/>
              <a:buChar char="Ø"/>
            </a:pPr>
            <a:r>
              <a:rPr lang="en-US" sz="3200" dirty="0">
                <a:solidFill>
                  <a:srgbClr val="7030A0"/>
                </a:solidFill>
                <a:latin typeface="Times New Roman" pitchFamily="18" charset="0"/>
                <a:cs typeface="Times New Roman" pitchFamily="18" charset="0"/>
              </a:rPr>
              <a:t>Meningococcal meningitis</a:t>
            </a:r>
          </a:p>
          <a:p>
            <a:pPr>
              <a:buFont typeface="Wingdings" pitchFamily="2" charset="2"/>
              <a:buChar char="Ø"/>
            </a:pPr>
            <a:r>
              <a:rPr lang="en-US" sz="3200" dirty="0">
                <a:solidFill>
                  <a:srgbClr val="7030A0"/>
                </a:solidFill>
                <a:latin typeface="Times New Roman" pitchFamily="18" charset="0"/>
                <a:cs typeface="Times New Roman" pitchFamily="18" charset="0"/>
              </a:rPr>
              <a:t>Pneumonia meningitis</a:t>
            </a:r>
          </a:p>
          <a:p>
            <a:pPr>
              <a:buFont typeface="Wingdings" pitchFamily="2" charset="2"/>
              <a:buChar char="Ø"/>
            </a:pPr>
            <a:r>
              <a:rPr lang="en-US" sz="3200" dirty="0">
                <a:solidFill>
                  <a:srgbClr val="7030A0"/>
                </a:solidFill>
                <a:latin typeface="Times New Roman" pitchFamily="18" charset="0"/>
                <a:cs typeface="Times New Roman" pitchFamily="18" charset="0"/>
              </a:rPr>
              <a:t>actinomycosis</a:t>
            </a:r>
          </a:p>
          <a:p>
            <a:pPr marL="514350" indent="-514350">
              <a:buFont typeface="+mj-lt"/>
              <a:buAutoNum type="arabicPeriod"/>
            </a:pPr>
            <a:endParaRPr lang="en-US" dirty="0"/>
          </a:p>
        </p:txBody>
      </p:sp>
    </p:spTree>
    <p:extLst>
      <p:ext uri="{BB962C8B-B14F-4D97-AF65-F5344CB8AC3E}">
        <p14:creationId xmlns:p14="http://schemas.microsoft.com/office/powerpoint/2010/main" val="24288050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A985CF-F867-41D1-AB15-3C9BCC56BF10}"/>
              </a:ext>
            </a:extLst>
          </p:cNvPr>
          <p:cNvSpPr>
            <a:spLocks noGrp="1"/>
          </p:cNvSpPr>
          <p:nvPr>
            <p:ph type="title"/>
          </p:nvPr>
        </p:nvSpPr>
        <p:spPr>
          <a:xfrm>
            <a:off x="114300" y="1"/>
            <a:ext cx="11239500" cy="957262"/>
          </a:xfrm>
        </p:spPr>
        <p:txBody>
          <a:bodyPr/>
          <a:lstStyle/>
          <a:p>
            <a:r>
              <a:rPr lang="en-US" b="1" dirty="0"/>
              <a:t>  </a:t>
            </a:r>
            <a:r>
              <a:rPr lang="en-US" b="1" dirty="0" err="1" smtClean="0">
                <a:solidFill>
                  <a:srgbClr val="FF0000"/>
                </a:solidFill>
                <a:latin typeface="Times New Roman" pitchFamily="18" charset="0"/>
                <a:cs typeface="Times New Roman" pitchFamily="18" charset="0"/>
              </a:rPr>
              <a:t>Cloxacillin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7904EC-0F4E-4B6C-AB8F-797F1964E910}"/>
              </a:ext>
            </a:extLst>
          </p:cNvPr>
          <p:cNvSpPr>
            <a:spLocks noGrp="1"/>
          </p:cNvSpPr>
          <p:nvPr>
            <p:ph idx="1"/>
          </p:nvPr>
        </p:nvSpPr>
        <p:spPr>
          <a:xfrm>
            <a:off x="100013" y="928688"/>
            <a:ext cx="11987212" cy="5929312"/>
          </a:xfrm>
        </p:spPr>
        <p:txBody>
          <a:bodyPr>
            <a:normAutofit/>
          </a:bodyPr>
          <a:lstStyle/>
          <a:p>
            <a:r>
              <a:rPr lang="en-US" dirty="0"/>
              <a:t> </a:t>
            </a:r>
            <a:r>
              <a:rPr lang="en-US" sz="3200" i="1" dirty="0" smtClean="0">
                <a:solidFill>
                  <a:srgbClr val="7030A0"/>
                </a:solidFill>
                <a:latin typeface="Times New Roman" pitchFamily="18" charset="0"/>
                <a:cs typeface="Times New Roman" pitchFamily="18" charset="0"/>
              </a:rPr>
              <a:t>Half </a:t>
            </a:r>
            <a:r>
              <a:rPr lang="en-US" sz="3200" i="1" dirty="0">
                <a:solidFill>
                  <a:srgbClr val="7030A0"/>
                </a:solidFill>
                <a:latin typeface="Times New Roman" pitchFamily="18" charset="0"/>
                <a:cs typeface="Times New Roman" pitchFamily="18" charset="0"/>
              </a:rPr>
              <a:t>live is 30 minutes</a:t>
            </a:r>
          </a:p>
          <a:p>
            <a:pPr marL="0" indent="0">
              <a:buNone/>
            </a:pPr>
            <a:r>
              <a:rPr lang="en-US" sz="3200" b="1" dirty="0">
                <a:solidFill>
                  <a:srgbClr val="7030A0"/>
                </a:solidFill>
                <a:latin typeface="Times New Roman" pitchFamily="18" charset="0"/>
                <a:cs typeface="Times New Roman" pitchFamily="18" charset="0"/>
              </a:rPr>
              <a:t> </a:t>
            </a:r>
            <a:r>
              <a:rPr lang="en-US" sz="4400" b="1" dirty="0">
                <a:solidFill>
                  <a:srgbClr val="7030A0"/>
                </a:solidFill>
                <a:latin typeface="Times New Roman" pitchFamily="18" charset="0"/>
                <a:cs typeface="Times New Roman" pitchFamily="18" charset="0"/>
              </a:rPr>
              <a:t>I</a:t>
            </a:r>
            <a:r>
              <a:rPr lang="en-US" sz="4400" b="1" dirty="0" smtClean="0">
                <a:solidFill>
                  <a:srgbClr val="7030A0"/>
                </a:solidFill>
                <a:latin typeface="Times New Roman" pitchFamily="18" charset="0"/>
                <a:cs typeface="Times New Roman" pitchFamily="18" charset="0"/>
              </a:rPr>
              <a:t>ndication </a:t>
            </a:r>
            <a:r>
              <a:rPr lang="en-US" sz="3200" dirty="0">
                <a:solidFill>
                  <a:srgbClr val="7030A0"/>
                </a:solidFill>
                <a:latin typeface="Times New Roman" pitchFamily="18" charset="0"/>
                <a:cs typeface="Times New Roman" pitchFamily="18" charset="0"/>
              </a:rPr>
              <a:t>for infections due to penicillinase (enzyme against penicillin) producing staphylococci especially skin infections and soft tissue infections e.g. </a:t>
            </a:r>
            <a:r>
              <a:rPr lang="en-US" sz="3200" b="1" dirty="0">
                <a:solidFill>
                  <a:srgbClr val="7030A0"/>
                </a:solidFill>
                <a:latin typeface="Times New Roman" pitchFamily="18" charset="0"/>
                <a:cs typeface="Times New Roman" pitchFamily="18" charset="0"/>
              </a:rPr>
              <a:t>cellulitis, otitis externa, impetigo</a:t>
            </a:r>
            <a:endParaRPr lang="en-US" sz="4400" b="1" dirty="0">
              <a:solidFill>
                <a:srgbClr val="7030A0"/>
              </a:solidFill>
              <a:latin typeface="Times New Roman" pitchFamily="18" charset="0"/>
              <a:cs typeface="Times New Roman" pitchFamily="18" charset="0"/>
            </a:endParaRPr>
          </a:p>
          <a:p>
            <a:pPr marL="0" indent="0">
              <a:buNone/>
            </a:pPr>
            <a:r>
              <a:rPr lang="en-US" sz="3200" b="1" dirty="0">
                <a:solidFill>
                  <a:srgbClr val="7030A0"/>
                </a:solidFill>
                <a:latin typeface="Times New Roman" pitchFamily="18" charset="0"/>
                <a:cs typeface="Times New Roman" pitchFamily="18" charset="0"/>
              </a:rPr>
              <a:t>Dosage; </a:t>
            </a:r>
            <a:endParaRPr lang="en-US" sz="3200" b="1" dirty="0" smtClean="0">
              <a:solidFill>
                <a:srgbClr val="7030A0"/>
              </a:solidFill>
              <a:latin typeface="Times New Roman" pitchFamily="18" charset="0"/>
              <a:cs typeface="Times New Roman" pitchFamily="18" charset="0"/>
            </a:endParaRPr>
          </a:p>
          <a:p>
            <a:pPr marL="0" indent="0">
              <a:buNone/>
            </a:pPr>
            <a:r>
              <a:rPr lang="en-US" sz="3200" dirty="0" smtClean="0">
                <a:solidFill>
                  <a:srgbClr val="7030A0"/>
                </a:solidFill>
                <a:latin typeface="Times New Roman" pitchFamily="18" charset="0"/>
                <a:cs typeface="Times New Roman" pitchFamily="18" charset="0"/>
              </a:rPr>
              <a:t>Adults </a:t>
            </a:r>
            <a:r>
              <a:rPr lang="en-US" sz="3200" dirty="0">
                <a:solidFill>
                  <a:srgbClr val="7030A0"/>
                </a:solidFill>
                <a:latin typeface="Times New Roman" pitchFamily="18" charset="0"/>
                <a:cs typeface="Times New Roman" pitchFamily="18" charset="0"/>
              </a:rPr>
              <a:t>by oral 500mg every 6 hours at least 30 minutes before meals because food decreases absorption.</a:t>
            </a:r>
          </a:p>
          <a:p>
            <a:pPr marL="0" indent="0">
              <a:buNone/>
            </a:pPr>
            <a:r>
              <a:rPr lang="en-US" sz="3200" dirty="0">
                <a:solidFill>
                  <a:srgbClr val="7030A0"/>
                </a:solidFill>
                <a:latin typeface="Times New Roman" pitchFamily="18" charset="0"/>
                <a:cs typeface="Times New Roman" pitchFamily="18" charset="0"/>
              </a:rPr>
              <a:t>IM </a:t>
            </a:r>
            <a:r>
              <a:rPr lang="en-US" sz="3200" dirty="0" smtClean="0">
                <a:solidFill>
                  <a:srgbClr val="7030A0"/>
                </a:solidFill>
                <a:latin typeface="Times New Roman" pitchFamily="18" charset="0"/>
                <a:cs typeface="Times New Roman" pitchFamily="18" charset="0"/>
              </a:rPr>
              <a:t>500mg </a:t>
            </a:r>
            <a:r>
              <a:rPr lang="en-US" sz="3200" dirty="0">
                <a:solidFill>
                  <a:srgbClr val="7030A0"/>
                </a:solidFill>
                <a:latin typeface="Times New Roman" pitchFamily="18" charset="0"/>
                <a:cs typeface="Times New Roman" pitchFamily="18" charset="0"/>
              </a:rPr>
              <a:t>every 4-6 hours.</a:t>
            </a:r>
          </a:p>
          <a:p>
            <a:pPr marL="0" indent="0">
              <a:buNone/>
            </a:pPr>
            <a:r>
              <a:rPr lang="en-US" sz="3200" dirty="0">
                <a:solidFill>
                  <a:srgbClr val="7030A0"/>
                </a:solidFill>
                <a:latin typeface="Times New Roman" pitchFamily="18" charset="0"/>
                <a:cs typeface="Times New Roman" pitchFamily="18" charset="0"/>
              </a:rPr>
              <a:t>IV injection or infusion 500mg every 4-6 hours .</a:t>
            </a:r>
          </a:p>
          <a:p>
            <a:pPr marL="0" indent="0">
              <a:buNone/>
            </a:pPr>
            <a:r>
              <a:rPr lang="en-US" sz="3200" dirty="0">
                <a:solidFill>
                  <a:srgbClr val="7030A0"/>
                </a:solidFill>
                <a:latin typeface="Times New Roman" pitchFamily="18" charset="0"/>
                <a:cs typeface="Times New Roman" pitchFamily="18" charset="0"/>
              </a:rPr>
              <a:t>The dose may be increased in severe </a:t>
            </a:r>
            <a:r>
              <a:rPr lang="en-US" sz="3200" dirty="0" smtClean="0">
                <a:solidFill>
                  <a:srgbClr val="7030A0"/>
                </a:solidFill>
                <a:latin typeface="Times New Roman" pitchFamily="18" charset="0"/>
                <a:cs typeface="Times New Roman" pitchFamily="18" charset="0"/>
              </a:rPr>
              <a:t>Conditions. </a:t>
            </a:r>
            <a:endParaRPr lang="en-US" sz="3200" dirty="0">
              <a:solidFill>
                <a:srgbClr val="7030A0"/>
              </a:solidFill>
              <a:latin typeface="Times New Roman" pitchFamily="18" charset="0"/>
              <a:cs typeface="Times New Roman" pitchFamily="18" charset="0"/>
            </a:endParaRPr>
          </a:p>
          <a:p>
            <a:pPr marL="0" indent="0">
              <a:buNone/>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064367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201400" cy="1690688"/>
          </a:xfrm>
        </p:spPr>
        <p:txBody>
          <a:bodyPr/>
          <a:lstStyle/>
          <a:p>
            <a:r>
              <a:rPr lang="en-US" b="1" dirty="0">
                <a:solidFill>
                  <a:srgbClr val="FF0000"/>
                </a:solidFill>
                <a:latin typeface="Times New Roman" pitchFamily="18" charset="0"/>
                <a:cs typeface="Times New Roman" pitchFamily="18" charset="0"/>
              </a:rPr>
              <a:t>Terminologies </a:t>
            </a:r>
            <a:r>
              <a:rPr lang="en-US" b="1" dirty="0" err="1">
                <a:solidFill>
                  <a:srgbClr val="FF0000"/>
                </a:solidFill>
                <a:latin typeface="Times New Roman" pitchFamily="18" charset="0"/>
                <a:cs typeface="Times New Roman" pitchFamily="18" charset="0"/>
              </a:rPr>
              <a:t>Cont</a:t>
            </a:r>
            <a:r>
              <a:rPr lang="en-US" b="1" dirty="0">
                <a:solidFill>
                  <a:srgbClr val="FF000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182880" y="1203960"/>
            <a:ext cx="11856720" cy="5440679"/>
          </a:xfrm>
        </p:spPr>
        <p:txBody>
          <a:bodyPr/>
          <a:lstStyle/>
          <a:p>
            <a:pPr>
              <a:buFont typeface="Wingdings" panose="05000000000000000000" pitchFamily="2" charset="2"/>
              <a:buChar char="v"/>
            </a:pPr>
            <a:r>
              <a:rPr lang="en-US" b="1" dirty="0">
                <a:solidFill>
                  <a:srgbClr val="7030A0"/>
                </a:solidFill>
                <a:latin typeface="Times New Roman" panose="02020603050405020304" pitchFamily="18" charset="0"/>
                <a:cs typeface="Times New Roman" panose="02020603050405020304" pitchFamily="18" charset="0"/>
              </a:rPr>
              <a:t>Drug interactions</a:t>
            </a:r>
            <a:r>
              <a:rPr lang="en-US" dirty="0">
                <a:solidFill>
                  <a:srgbClr val="7030A0"/>
                </a:solidFill>
                <a:latin typeface="Times New Roman" panose="02020603050405020304" pitchFamily="18" charset="0"/>
                <a:cs typeface="Times New Roman" panose="02020603050405020304" pitchFamily="18" charset="0"/>
              </a:rPr>
              <a:t> :effects produced when some drugs are given  concurrently. </a:t>
            </a:r>
            <a:endParaRPr lang="en-US" b="1" dirty="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Desired therapeutic effect</a:t>
            </a:r>
            <a:r>
              <a:rPr lang="en-US" dirty="0">
                <a:solidFill>
                  <a:srgbClr val="7030A0"/>
                </a:solidFill>
                <a:latin typeface="Times New Roman" panose="02020603050405020304" pitchFamily="18" charset="0"/>
                <a:cs typeface="Times New Roman" panose="02020603050405020304" pitchFamily="18" charset="0"/>
              </a:rPr>
              <a:t>: This should indicate the mechanism of action of a drug e.g.an analgesic is for pain relief, accompanied by central nervous  system depression inhibition of inflammation, neutralization of acid in the stomach, vasodilation in angina or muscle relaxation</a:t>
            </a:r>
            <a:r>
              <a:rPr lang="en-US" dirty="0" smtClean="0">
                <a:solidFill>
                  <a:srgbClr val="7030A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b="1" dirty="0">
                <a:solidFill>
                  <a:srgbClr val="7030A0"/>
                </a:solidFill>
                <a:latin typeface="Times New Roman" panose="02020603050405020304" pitchFamily="18" charset="0"/>
                <a:cs typeface="Times New Roman" panose="02020603050405020304" pitchFamily="18" charset="0"/>
              </a:rPr>
              <a:t>Placebo: </a:t>
            </a:r>
            <a:r>
              <a:rPr lang="en-US" dirty="0">
                <a:solidFill>
                  <a:srgbClr val="7030A0"/>
                </a:solidFill>
                <a:latin typeface="Times New Roman" panose="02020603050405020304" pitchFamily="18" charset="0"/>
                <a:cs typeface="Times New Roman" panose="02020603050405020304" pitchFamily="18" charset="0"/>
              </a:rPr>
              <a:t>Any component of therapy that is without specific biological activity e.g. inactive substance such as normal saline or distilled water usually used in clinical trials research and for psychological treatment.</a:t>
            </a:r>
            <a:endParaRPr lang="en-US" b="1" dirty="0">
              <a:solidFill>
                <a:srgbClr val="7030A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1697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D80101-10C9-4953-A679-DC8554E85808}"/>
              </a:ext>
            </a:extLst>
          </p:cNvPr>
          <p:cNvSpPr>
            <a:spLocks noGrp="1"/>
          </p:cNvSpPr>
          <p:nvPr>
            <p:ph type="title"/>
          </p:nvPr>
        </p:nvSpPr>
        <p:spPr>
          <a:xfrm>
            <a:off x="114299" y="100013"/>
            <a:ext cx="11858625" cy="814387"/>
          </a:xfrm>
        </p:spPr>
        <p:txBody>
          <a:bodyPr/>
          <a:lstStyle/>
          <a:p>
            <a:r>
              <a:rPr lang="en-US" dirty="0"/>
              <a:t>  </a:t>
            </a:r>
            <a:r>
              <a:rPr lang="en-US" sz="4800" b="1" dirty="0" smtClean="0">
                <a:solidFill>
                  <a:srgbClr val="FF0000"/>
                </a:solidFill>
                <a:latin typeface="Times New Roman" pitchFamily="18" charset="0"/>
                <a:cs typeface="Times New Roman" pitchFamily="18" charset="0"/>
              </a:rPr>
              <a:t>Ampicillin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94984DB-66E2-4F8E-A19E-91C4DF53192C}"/>
              </a:ext>
            </a:extLst>
          </p:cNvPr>
          <p:cNvSpPr>
            <a:spLocks noGrp="1"/>
          </p:cNvSpPr>
          <p:nvPr>
            <p:ph idx="1"/>
          </p:nvPr>
        </p:nvSpPr>
        <p:spPr>
          <a:xfrm>
            <a:off x="114300" y="914400"/>
            <a:ext cx="11944350" cy="5829300"/>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Is gastric stable, it is moderately 50 % absorbed orally  as food interferes with absorption..</a:t>
            </a:r>
          </a:p>
          <a:p>
            <a:pPr>
              <a:buFont typeface="Wingdings" pitchFamily="2" charset="2"/>
              <a:buChar char="ü"/>
            </a:pPr>
            <a:r>
              <a:rPr lang="en-US" sz="3200" dirty="0">
                <a:solidFill>
                  <a:srgbClr val="7030A0"/>
                </a:solidFill>
                <a:latin typeface="Times New Roman" pitchFamily="18" charset="0"/>
                <a:cs typeface="Times New Roman" pitchFamily="18" charset="0"/>
              </a:rPr>
              <a:t>The drug is concentrated in the bile and it </a:t>
            </a:r>
            <a:r>
              <a:rPr lang="en-US" sz="3200" dirty="0" smtClean="0">
                <a:solidFill>
                  <a:srgbClr val="7030A0"/>
                </a:solidFill>
                <a:latin typeface="Times New Roman" pitchFamily="18" charset="0"/>
                <a:cs typeface="Times New Roman" pitchFamily="18" charset="0"/>
              </a:rPr>
              <a:t>undergoes </a:t>
            </a:r>
            <a:r>
              <a:rPr lang="en-US" sz="3200" dirty="0">
                <a:solidFill>
                  <a:srgbClr val="7030A0"/>
                </a:solidFill>
                <a:latin typeface="Times New Roman" pitchFamily="18" charset="0"/>
                <a:cs typeface="Times New Roman" pitchFamily="18" charset="0"/>
              </a:rPr>
              <a:t>enteral hepatic recycling.</a:t>
            </a:r>
          </a:p>
          <a:p>
            <a:pPr>
              <a:buFont typeface="Wingdings" pitchFamily="2" charset="2"/>
              <a:buChar char="ü"/>
            </a:pPr>
            <a:r>
              <a:rPr lang="en-US" sz="3200" dirty="0">
                <a:solidFill>
                  <a:srgbClr val="7030A0"/>
                </a:solidFill>
                <a:latin typeface="Times New Roman" pitchFamily="18" charset="0"/>
                <a:cs typeface="Times New Roman" pitchFamily="18" charset="0"/>
              </a:rPr>
              <a:t>Excretion is through the kidneys 1/3 of the administered drug appears unchanged in urine.</a:t>
            </a:r>
          </a:p>
          <a:p>
            <a:pPr>
              <a:buFont typeface="Wingdings" pitchFamily="2" charset="2"/>
              <a:buChar char="ü"/>
            </a:pPr>
            <a:r>
              <a:rPr lang="en-US" sz="3200" dirty="0">
                <a:solidFill>
                  <a:srgbClr val="7030A0"/>
                </a:solidFill>
                <a:latin typeface="Times New Roman" pitchFamily="18" charset="0"/>
                <a:cs typeface="Times New Roman" pitchFamily="18" charset="0"/>
              </a:rPr>
              <a:t>Almost all staphylococcus </a:t>
            </a:r>
            <a:r>
              <a:rPr lang="en-US" sz="3200" dirty="0" smtClean="0">
                <a:solidFill>
                  <a:srgbClr val="7030A0"/>
                </a:solidFill>
                <a:latin typeface="Times New Roman" pitchFamily="18" charset="0"/>
                <a:cs typeface="Times New Roman" pitchFamily="18" charset="0"/>
              </a:rPr>
              <a:t>aureus,50</a:t>
            </a:r>
            <a:r>
              <a:rPr lang="en-US" sz="3200" dirty="0">
                <a:solidFill>
                  <a:srgbClr val="7030A0"/>
                </a:solidFill>
                <a:latin typeface="Times New Roman" pitchFamily="18" charset="0"/>
                <a:cs typeface="Times New Roman" pitchFamily="18" charset="0"/>
              </a:rPr>
              <a:t>% of E.coli, and 50% of haemophilus influenza are now </a:t>
            </a:r>
            <a:r>
              <a:rPr lang="en-US" sz="3200" dirty="0" smtClean="0">
                <a:solidFill>
                  <a:srgbClr val="7030A0"/>
                </a:solidFill>
                <a:latin typeface="Times New Roman" pitchFamily="18" charset="0"/>
                <a:cs typeface="Times New Roman" pitchFamily="18" charset="0"/>
              </a:rPr>
              <a:t>resistant.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331165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61DBE-D387-44D5-B8FA-65DBBA7D4EEC}"/>
              </a:ext>
            </a:extLst>
          </p:cNvPr>
          <p:cNvSpPr>
            <a:spLocks noGrp="1"/>
          </p:cNvSpPr>
          <p:nvPr>
            <p:ph type="title"/>
          </p:nvPr>
        </p:nvSpPr>
        <p:spPr>
          <a:xfrm>
            <a:off x="214313" y="1"/>
            <a:ext cx="11139487" cy="857250"/>
          </a:xfrm>
        </p:spPr>
        <p:txBody>
          <a:bodyPr>
            <a:normAutofit fontScale="90000"/>
          </a:bodyPr>
          <a:lstStyle/>
          <a:p>
            <a:r>
              <a:rPr lang="en-US" b="1" dirty="0"/>
              <a:t>                                                                                   </a:t>
            </a:r>
            <a:r>
              <a:rPr lang="en-US" b="1" dirty="0" smtClean="0">
                <a:solidFill>
                  <a:srgbClr val="FF0000"/>
                </a:solidFill>
                <a:latin typeface="Times New Roman" pitchFamily="18" charset="0"/>
                <a:cs typeface="Times New Roman" pitchFamily="18" charset="0"/>
              </a:rPr>
              <a:t>Indications of </a:t>
            </a:r>
            <a:r>
              <a:rPr lang="en-US" b="1" dirty="0" err="1" smtClean="0">
                <a:solidFill>
                  <a:srgbClr val="FF0000"/>
                </a:solidFill>
                <a:latin typeface="Times New Roman" pitchFamily="18" charset="0"/>
                <a:cs typeface="Times New Roman" pitchFamily="18" charset="0"/>
              </a:rPr>
              <a:t>Cloxallin</a:t>
            </a:r>
            <a:r>
              <a:rPr lang="en-US" b="1" dirty="0" smtClean="0">
                <a:solidFill>
                  <a:srgbClr val="FF0000"/>
                </a:solidFill>
                <a:latin typeface="Times New Roman" pitchFamily="18" charset="0"/>
                <a:cs typeface="Times New Roman" pitchFamily="18" charset="0"/>
              </a:rPr>
              <a:t>                   </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978F5D7-1B2E-4AAD-9A76-B98E6FFA175E}"/>
              </a:ext>
            </a:extLst>
          </p:cNvPr>
          <p:cNvSpPr>
            <a:spLocks noGrp="1"/>
          </p:cNvSpPr>
          <p:nvPr>
            <p:ph idx="1"/>
          </p:nvPr>
        </p:nvSpPr>
        <p:spPr>
          <a:xfrm>
            <a:off x="100013" y="1185862"/>
            <a:ext cx="11958637" cy="5672137"/>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Urinary tract infections.</a:t>
            </a:r>
          </a:p>
          <a:p>
            <a:pPr>
              <a:buFont typeface="Wingdings" pitchFamily="2" charset="2"/>
              <a:buChar char="q"/>
            </a:pPr>
            <a:r>
              <a:rPr lang="en-US" sz="3200" dirty="0">
                <a:solidFill>
                  <a:srgbClr val="7030A0"/>
                </a:solidFill>
                <a:latin typeface="Times New Roman" pitchFamily="18" charset="0"/>
                <a:cs typeface="Times New Roman" pitchFamily="18" charset="0"/>
              </a:rPr>
              <a:t>Sinusitis .</a:t>
            </a:r>
          </a:p>
          <a:p>
            <a:pPr>
              <a:buFont typeface="Wingdings" pitchFamily="2" charset="2"/>
              <a:buChar char="q"/>
            </a:pPr>
            <a:r>
              <a:rPr lang="en-US" sz="3200" dirty="0">
                <a:solidFill>
                  <a:srgbClr val="7030A0"/>
                </a:solidFill>
                <a:latin typeface="Times New Roman" pitchFamily="18" charset="0"/>
                <a:cs typeface="Times New Roman" pitchFamily="18" charset="0"/>
              </a:rPr>
              <a:t>Chronic bronchitis.</a:t>
            </a:r>
          </a:p>
          <a:p>
            <a:pPr>
              <a:buFont typeface="Wingdings" pitchFamily="2" charset="2"/>
              <a:buChar char="q"/>
            </a:pPr>
            <a:r>
              <a:rPr lang="en-US" sz="3200" dirty="0">
                <a:solidFill>
                  <a:srgbClr val="7030A0"/>
                </a:solidFill>
                <a:latin typeface="Times New Roman" pitchFamily="18" charset="0"/>
                <a:cs typeface="Times New Roman" pitchFamily="18" charset="0"/>
              </a:rPr>
              <a:t>Invasive salmonellosis </a:t>
            </a:r>
            <a:r>
              <a:rPr lang="en-US" sz="3200" dirty="0" smtClean="0">
                <a:solidFill>
                  <a:srgbClr val="7030A0"/>
                </a:solidFill>
                <a:latin typeface="Times New Roman" pitchFamily="18" charset="0"/>
                <a:cs typeface="Times New Roman" pitchFamily="18" charset="0"/>
              </a:rPr>
              <a:t>gonorrhea</a:t>
            </a:r>
          </a:p>
          <a:p>
            <a:pPr>
              <a:buFont typeface="Wingdings" pitchFamily="2" charset="2"/>
              <a:buChar char="q"/>
            </a:pPr>
            <a:r>
              <a:rPr lang="en-US" sz="3200" dirty="0" smtClean="0">
                <a:solidFill>
                  <a:srgbClr val="7030A0"/>
                </a:solidFill>
                <a:latin typeface="Times New Roman" pitchFamily="18" charset="0"/>
                <a:cs typeface="Times New Roman" pitchFamily="18" charset="0"/>
              </a:rPr>
              <a:t>Boils and septic wounds</a:t>
            </a:r>
            <a:endParaRPr lang="en-US" sz="3200" dirty="0">
              <a:solidFill>
                <a:srgbClr val="7030A0"/>
              </a:solidFill>
              <a:latin typeface="Times New Roman" pitchFamily="18" charset="0"/>
              <a:cs typeface="Times New Roman" pitchFamily="18" charset="0"/>
            </a:endParaRPr>
          </a:p>
          <a:p>
            <a:pPr marL="0" indent="0">
              <a:buNone/>
            </a:pPr>
            <a:r>
              <a:rPr lang="en-US" sz="4400" b="1" dirty="0">
                <a:solidFill>
                  <a:srgbClr val="7030A0"/>
                </a:solidFill>
                <a:latin typeface="Times New Roman" pitchFamily="18" charset="0"/>
                <a:cs typeface="Times New Roman" pitchFamily="18" charset="0"/>
              </a:rPr>
              <a:t>Side effects</a:t>
            </a:r>
          </a:p>
          <a:p>
            <a:pPr marL="0" indent="0">
              <a:buNone/>
            </a:pPr>
            <a:r>
              <a:rPr lang="en-US" sz="3200" dirty="0">
                <a:solidFill>
                  <a:srgbClr val="7030A0"/>
                </a:solidFill>
                <a:latin typeface="Times New Roman" pitchFamily="18" charset="0"/>
                <a:cs typeface="Times New Roman" pitchFamily="18" charset="0"/>
              </a:rPr>
              <a:t>Diarrhea is quiet common, nausea</a:t>
            </a:r>
          </a:p>
          <a:p>
            <a:pPr marL="0" indent="0">
              <a:buNone/>
            </a:pPr>
            <a:r>
              <a:rPr lang="en-US" sz="3200" dirty="0">
                <a:solidFill>
                  <a:srgbClr val="7030A0"/>
                </a:solidFill>
                <a:latin typeface="Times New Roman" pitchFamily="18" charset="0"/>
                <a:cs typeface="Times New Roman" pitchFamily="18" charset="0"/>
              </a:rPr>
              <a:t>Macular rashes resembling measles/rubella – discontinue treatment</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1813709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DADC5A-7F0F-490F-B8C5-BF3357C53232}"/>
              </a:ext>
            </a:extLst>
          </p:cNvPr>
          <p:cNvSpPr>
            <a:spLocks noGrp="1"/>
          </p:cNvSpPr>
          <p:nvPr>
            <p:ph idx="1"/>
          </p:nvPr>
        </p:nvSpPr>
        <p:spPr>
          <a:xfrm>
            <a:off x="228600" y="114300"/>
            <a:ext cx="11830050" cy="6615113"/>
          </a:xfrm>
        </p:spPr>
        <p:txBody>
          <a:bodyPr>
            <a:normAutofit/>
          </a:bodyPr>
          <a:lstStyle/>
          <a:p>
            <a:pPr marL="0" indent="0">
              <a:buNone/>
            </a:pPr>
            <a:endParaRPr lang="en-US" sz="4000" b="1" dirty="0" smtClean="0"/>
          </a:p>
          <a:p>
            <a:pPr marL="0" indent="0">
              <a:buNone/>
            </a:pPr>
            <a:r>
              <a:rPr lang="en-US" sz="4400" b="1" dirty="0" smtClean="0">
                <a:solidFill>
                  <a:srgbClr val="7030A0"/>
                </a:solidFill>
                <a:latin typeface="Times New Roman" pitchFamily="18" charset="0"/>
                <a:cs typeface="Times New Roman" pitchFamily="18" charset="0"/>
              </a:rPr>
              <a:t>Dosage</a:t>
            </a:r>
            <a:endParaRPr lang="en-US" sz="4400" b="1" dirty="0">
              <a:solidFill>
                <a:srgbClr val="7030A0"/>
              </a:solidFill>
              <a:latin typeface="Times New Roman" pitchFamily="18" charset="0"/>
              <a:cs typeface="Times New Roman" pitchFamily="18" charset="0"/>
            </a:endParaRPr>
          </a:p>
          <a:p>
            <a:pPr>
              <a:buFont typeface="Wingdings" pitchFamily="2" charset="2"/>
              <a:buChar char="ü"/>
            </a:pPr>
            <a:r>
              <a:rPr lang="en-US" sz="3200" dirty="0">
                <a:solidFill>
                  <a:srgbClr val="7030A0"/>
                </a:solidFill>
                <a:latin typeface="Times New Roman" pitchFamily="18" charset="0"/>
                <a:cs typeface="Times New Roman" pitchFamily="18" charset="0"/>
              </a:rPr>
              <a:t>Adults oral 0.25 to 1g 6 hourly  at least 30 minutes before food.</a:t>
            </a:r>
          </a:p>
          <a:p>
            <a:pPr>
              <a:buFont typeface="Wingdings" pitchFamily="2" charset="2"/>
              <a:buChar char="ü"/>
            </a:pPr>
            <a:r>
              <a:rPr lang="en-US" sz="3200" dirty="0">
                <a:solidFill>
                  <a:srgbClr val="7030A0"/>
                </a:solidFill>
                <a:latin typeface="Times New Roman" pitchFamily="18" charset="0"/>
                <a:cs typeface="Times New Roman" pitchFamily="18" charset="0"/>
              </a:rPr>
              <a:t>Different dose are used  in treating different condition.</a:t>
            </a:r>
          </a:p>
          <a:p>
            <a:pPr>
              <a:buFont typeface="Wingdings" pitchFamily="2" charset="2"/>
              <a:buChar char="ü"/>
            </a:pPr>
            <a:r>
              <a:rPr lang="en-US" sz="3200" dirty="0">
                <a:solidFill>
                  <a:srgbClr val="7030A0"/>
                </a:solidFill>
                <a:latin typeface="Times New Roman" pitchFamily="18" charset="0"/>
                <a:cs typeface="Times New Roman" pitchFamily="18" charset="0"/>
              </a:rPr>
              <a:t>Gonorrhea 2-3g is administered  as a single dose with probenecid.</a:t>
            </a:r>
          </a:p>
          <a:p>
            <a:pPr>
              <a:buFont typeface="Wingdings" pitchFamily="2" charset="2"/>
              <a:buChar char="ü"/>
            </a:pPr>
            <a:r>
              <a:rPr lang="en-US" sz="3200" dirty="0">
                <a:solidFill>
                  <a:srgbClr val="7030A0"/>
                </a:solidFill>
                <a:latin typeface="Times New Roman" pitchFamily="18" charset="0"/>
                <a:cs typeface="Times New Roman" pitchFamily="18" charset="0"/>
              </a:rPr>
              <a:t>UTI :500mg every 8 hours  IM/IV/infusion.</a:t>
            </a:r>
          </a:p>
          <a:p>
            <a:pPr>
              <a:buFont typeface="Wingdings" pitchFamily="2" charset="2"/>
              <a:buChar char="ü"/>
            </a:pPr>
            <a:r>
              <a:rPr lang="en-US" sz="3200" dirty="0">
                <a:solidFill>
                  <a:srgbClr val="7030A0"/>
                </a:solidFill>
                <a:latin typeface="Times New Roman" pitchFamily="18" charset="0"/>
                <a:cs typeface="Times New Roman" pitchFamily="18" charset="0"/>
              </a:rPr>
              <a:t> Children under age 10 years give half the adult dose.</a:t>
            </a:r>
          </a:p>
        </p:txBody>
      </p:sp>
    </p:spTree>
    <p:extLst>
      <p:ext uri="{BB962C8B-B14F-4D97-AF65-F5344CB8AC3E}">
        <p14:creationId xmlns:p14="http://schemas.microsoft.com/office/powerpoint/2010/main" val="31814675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E811B7-8C76-439B-BAFC-0D4309B27D8B}"/>
              </a:ext>
            </a:extLst>
          </p:cNvPr>
          <p:cNvSpPr>
            <a:spLocks noGrp="1"/>
          </p:cNvSpPr>
          <p:nvPr>
            <p:ph type="title"/>
          </p:nvPr>
        </p:nvSpPr>
        <p:spPr>
          <a:xfrm>
            <a:off x="157163" y="1"/>
            <a:ext cx="11872912" cy="1014412"/>
          </a:xfrm>
        </p:spPr>
        <p:txBody>
          <a:bodyPr>
            <a:normAutofit/>
          </a:bodyPr>
          <a:lstStyle/>
          <a:p>
            <a:r>
              <a:rPr lang="en-US" sz="4800" b="1" dirty="0" smtClean="0">
                <a:solidFill>
                  <a:srgbClr val="FF0000"/>
                </a:solidFill>
                <a:latin typeface="Times New Roman" pitchFamily="18" charset="0"/>
                <a:cs typeface="Times New Roman" pitchFamily="18" charset="0"/>
              </a:rPr>
              <a:t>Amoxicillin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1DDD885-24DB-4FA7-A9E2-64B7CCB815A9}"/>
              </a:ext>
            </a:extLst>
          </p:cNvPr>
          <p:cNvSpPr>
            <a:spLocks noGrp="1"/>
          </p:cNvSpPr>
          <p:nvPr>
            <p:ph idx="1"/>
          </p:nvPr>
        </p:nvSpPr>
        <p:spPr>
          <a:xfrm>
            <a:off x="114300" y="885824"/>
            <a:ext cx="11958638" cy="5857875"/>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This is a broad spectrum penicillin. </a:t>
            </a:r>
          </a:p>
          <a:p>
            <a:pPr>
              <a:buFont typeface="Wingdings" pitchFamily="2" charset="2"/>
              <a:buChar char="v"/>
            </a:pPr>
            <a:r>
              <a:rPr lang="en-US" sz="3200" dirty="0">
                <a:solidFill>
                  <a:srgbClr val="7030A0"/>
                </a:solidFill>
                <a:latin typeface="Times New Roman" pitchFamily="18" charset="0"/>
                <a:cs typeface="Times New Roman" pitchFamily="18" charset="0"/>
              </a:rPr>
              <a:t>A derivative of  ampicillin and differs by only one hydroxyl (OH) group.</a:t>
            </a:r>
          </a:p>
          <a:p>
            <a:pPr>
              <a:buFont typeface="Wingdings" pitchFamily="2" charset="2"/>
              <a:buChar char="v"/>
            </a:pPr>
            <a:r>
              <a:rPr lang="en-US" sz="3200" dirty="0">
                <a:solidFill>
                  <a:srgbClr val="7030A0"/>
                </a:solidFill>
                <a:latin typeface="Times New Roman" pitchFamily="18" charset="0"/>
                <a:cs typeface="Times New Roman" pitchFamily="18" charset="0"/>
              </a:rPr>
              <a:t>Have similar anti bacteria spectrum as ampicillin.</a:t>
            </a:r>
          </a:p>
          <a:p>
            <a:pPr>
              <a:buFont typeface="Wingdings" pitchFamily="2" charset="2"/>
              <a:buChar char="v"/>
            </a:pPr>
            <a:r>
              <a:rPr lang="en-US" sz="3200" dirty="0">
                <a:solidFill>
                  <a:srgbClr val="7030A0"/>
                </a:solidFill>
                <a:latin typeface="Times New Roman" pitchFamily="18" charset="0"/>
                <a:cs typeface="Times New Roman" pitchFamily="18" charset="0"/>
              </a:rPr>
              <a:t> when given orally absorption is better than ampicillin.</a:t>
            </a:r>
          </a:p>
          <a:p>
            <a:pPr>
              <a:buFont typeface="Wingdings" pitchFamily="2" charset="2"/>
              <a:buChar char="v"/>
            </a:pPr>
            <a:r>
              <a:rPr lang="en-US" sz="3200" dirty="0">
                <a:solidFill>
                  <a:srgbClr val="7030A0"/>
                </a:solidFill>
                <a:latin typeface="Times New Roman" pitchFamily="18" charset="0"/>
                <a:cs typeface="Times New Roman" pitchFamily="18" charset="0"/>
              </a:rPr>
              <a:t>Absorption is not affected by food in the stomach.</a:t>
            </a:r>
          </a:p>
          <a:p>
            <a:pPr>
              <a:buFont typeface="Wingdings" pitchFamily="2" charset="2"/>
              <a:buChar char="v"/>
            </a:pPr>
            <a:r>
              <a:rPr lang="en-US" sz="3200" dirty="0">
                <a:solidFill>
                  <a:srgbClr val="7030A0"/>
                </a:solidFill>
                <a:latin typeface="Times New Roman" pitchFamily="18" charset="0"/>
                <a:cs typeface="Times New Roman" pitchFamily="18" charset="0"/>
              </a:rPr>
              <a:t>Half life is 1 hour’</a:t>
            </a:r>
          </a:p>
          <a:p>
            <a:pPr marL="0" indent="0">
              <a:buNone/>
            </a:pPr>
            <a:r>
              <a:rPr lang="en-US" sz="4400" b="1" dirty="0">
                <a:solidFill>
                  <a:srgbClr val="7030A0"/>
                </a:solidFill>
                <a:latin typeface="Times New Roman" pitchFamily="18" charset="0"/>
                <a:cs typeface="Times New Roman" pitchFamily="18" charset="0"/>
              </a:rPr>
              <a:t>Indication</a:t>
            </a:r>
          </a:p>
          <a:p>
            <a:pPr>
              <a:buFont typeface="Wingdings" pitchFamily="2" charset="2"/>
              <a:buChar char="ü"/>
            </a:pPr>
            <a:r>
              <a:rPr lang="en-US" sz="3200" dirty="0">
                <a:solidFill>
                  <a:srgbClr val="7030A0"/>
                </a:solidFill>
                <a:latin typeface="Times New Roman" pitchFamily="18" charset="0"/>
                <a:cs typeface="Times New Roman" pitchFamily="18" charset="0"/>
              </a:rPr>
              <a:t>UTI, otitis media, sinusitis, chronic bronchitis, inversive salmonellosis and gonorrhea.</a:t>
            </a:r>
          </a:p>
        </p:txBody>
      </p:sp>
    </p:spTree>
    <p:extLst>
      <p:ext uri="{BB962C8B-B14F-4D97-AF65-F5344CB8AC3E}">
        <p14:creationId xmlns:p14="http://schemas.microsoft.com/office/powerpoint/2010/main" val="5100365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FC1E36-CED2-47E6-B907-F9248C29FCBA}"/>
              </a:ext>
            </a:extLst>
          </p:cNvPr>
          <p:cNvSpPr>
            <a:spLocks noGrp="1"/>
          </p:cNvSpPr>
          <p:nvPr>
            <p:ph type="title"/>
          </p:nvPr>
        </p:nvSpPr>
        <p:spPr>
          <a:xfrm>
            <a:off x="157163" y="1"/>
            <a:ext cx="11196637" cy="957262"/>
          </a:xfrm>
        </p:spPr>
        <p:txBody>
          <a:bodyPr/>
          <a:lstStyle/>
          <a:p>
            <a:r>
              <a:rPr lang="en-US" b="1" dirty="0"/>
              <a:t>  </a:t>
            </a:r>
            <a:r>
              <a:rPr lang="en-US" sz="4800" b="1" dirty="0" smtClean="0">
                <a:solidFill>
                  <a:srgbClr val="FF0000"/>
                </a:solidFill>
                <a:latin typeface="Times New Roman" pitchFamily="18" charset="0"/>
                <a:cs typeface="Times New Roman" pitchFamily="18" charset="0"/>
              </a:rPr>
              <a:t>Dosage</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029D99D-CB49-4656-8F6A-F6F42C553C2C}"/>
              </a:ext>
            </a:extLst>
          </p:cNvPr>
          <p:cNvSpPr>
            <a:spLocks noGrp="1"/>
          </p:cNvSpPr>
          <p:nvPr>
            <p:ph idx="1"/>
          </p:nvPr>
        </p:nvSpPr>
        <p:spPr>
          <a:xfrm>
            <a:off x="171449" y="985838"/>
            <a:ext cx="11872913" cy="5715000"/>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Adult dose orally 250mgs 8 hourly which can be doubled in severe infections.</a:t>
            </a:r>
          </a:p>
          <a:p>
            <a:pPr>
              <a:buFont typeface="Wingdings" pitchFamily="2" charset="2"/>
              <a:buChar char="v"/>
            </a:pPr>
            <a:r>
              <a:rPr lang="en-US" sz="3200" dirty="0">
                <a:solidFill>
                  <a:srgbClr val="7030A0"/>
                </a:solidFill>
                <a:latin typeface="Times New Roman" pitchFamily="18" charset="0"/>
                <a:cs typeface="Times New Roman" pitchFamily="18" charset="0"/>
              </a:rPr>
              <a:t>Children up to 10 years of age get 125mg 8 hourly this is doubled in severe infections.</a:t>
            </a:r>
          </a:p>
          <a:p>
            <a:pPr>
              <a:buFont typeface="Wingdings" pitchFamily="2" charset="2"/>
              <a:buChar char="v"/>
            </a:pPr>
            <a:r>
              <a:rPr lang="en-US" sz="3200" dirty="0">
                <a:solidFill>
                  <a:srgbClr val="7030A0"/>
                </a:solidFill>
                <a:latin typeface="Times New Roman" pitchFamily="18" charset="0"/>
                <a:cs typeface="Times New Roman" pitchFamily="18" charset="0"/>
              </a:rPr>
              <a:t>IM/IV  adults 500 mg 8 hourly. </a:t>
            </a:r>
          </a:p>
          <a:p>
            <a:pPr>
              <a:buFont typeface="Wingdings" pitchFamily="2" charset="2"/>
              <a:buChar char="v"/>
            </a:pPr>
            <a:r>
              <a:rPr lang="en-US" sz="3200" dirty="0">
                <a:solidFill>
                  <a:srgbClr val="7030A0"/>
                </a:solidFill>
                <a:latin typeface="Times New Roman" pitchFamily="18" charset="0"/>
                <a:cs typeface="Times New Roman" pitchFamily="18" charset="0"/>
              </a:rPr>
              <a:t>IM/IV children get 50-100mg /kg daily in divided doses.</a:t>
            </a:r>
          </a:p>
          <a:p>
            <a:pPr marL="0" indent="0">
              <a:buNone/>
            </a:pPr>
            <a:r>
              <a:rPr lang="en-US" sz="4400" b="1" dirty="0">
                <a:solidFill>
                  <a:srgbClr val="7030A0"/>
                </a:solidFill>
                <a:latin typeface="Times New Roman" pitchFamily="18" charset="0"/>
                <a:cs typeface="Times New Roman" pitchFamily="18" charset="0"/>
              </a:rPr>
              <a:t>Side effects</a:t>
            </a:r>
            <a:endParaRPr lang="en-US" sz="4400"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Diarrhea is less frequent with the use of amoxicillin than ampicillin</a:t>
            </a:r>
          </a:p>
          <a:p>
            <a:endParaRPr lang="en-US" sz="3200" dirty="0">
              <a:solidFill>
                <a:srgbClr val="7030A0"/>
              </a:solidFill>
              <a:latin typeface="Times New Roman" pitchFamily="18" charset="0"/>
              <a:cs typeface="Times New Roman" pitchFamily="18" charset="0"/>
            </a:endParaRPr>
          </a:p>
          <a:p>
            <a:endParaRPr lang="en-US" dirty="0"/>
          </a:p>
          <a:p>
            <a:endParaRPr lang="en-US" dirty="0"/>
          </a:p>
        </p:txBody>
      </p:sp>
    </p:spTree>
    <p:extLst>
      <p:ext uri="{BB962C8B-B14F-4D97-AF65-F5344CB8AC3E}">
        <p14:creationId xmlns:p14="http://schemas.microsoft.com/office/powerpoint/2010/main" val="33297749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67107-B2BD-4A8C-B815-F6EAEE9E4CE0}"/>
              </a:ext>
            </a:extLst>
          </p:cNvPr>
          <p:cNvSpPr>
            <a:spLocks noGrp="1"/>
          </p:cNvSpPr>
          <p:nvPr>
            <p:ph type="title"/>
          </p:nvPr>
        </p:nvSpPr>
        <p:spPr>
          <a:xfrm>
            <a:off x="142875" y="142876"/>
            <a:ext cx="11210925" cy="857250"/>
          </a:xfrm>
        </p:spPr>
        <p:txBody>
          <a:bodyPr/>
          <a:lstStyle/>
          <a:p>
            <a:r>
              <a:rPr lang="en-US" dirty="0"/>
              <a:t>   </a:t>
            </a:r>
            <a:r>
              <a:rPr lang="en-US" sz="4800" b="1" dirty="0" smtClean="0">
                <a:solidFill>
                  <a:srgbClr val="FF0000"/>
                </a:solidFill>
                <a:latin typeface="Times New Roman" pitchFamily="18" charset="0"/>
                <a:cs typeface="Times New Roman" pitchFamily="18" charset="0"/>
              </a:rPr>
              <a:t>Co- </a:t>
            </a:r>
            <a:r>
              <a:rPr lang="en-US" sz="4800" b="1" dirty="0">
                <a:solidFill>
                  <a:srgbClr val="FF0000"/>
                </a:solidFill>
                <a:latin typeface="Times New Roman" pitchFamily="18" charset="0"/>
                <a:cs typeface="Times New Roman" pitchFamily="18" charset="0"/>
              </a:rPr>
              <a:t>amoxiclav</a:t>
            </a:r>
          </a:p>
        </p:txBody>
      </p:sp>
      <p:sp>
        <p:nvSpPr>
          <p:cNvPr id="3" name="Content Placeholder 2">
            <a:extLst>
              <a:ext uri="{FF2B5EF4-FFF2-40B4-BE49-F238E27FC236}">
                <a16:creationId xmlns="" xmlns:a16="http://schemas.microsoft.com/office/drawing/2014/main" id="{46CCD1F6-4863-487B-91F7-845E057074AD}"/>
              </a:ext>
            </a:extLst>
          </p:cNvPr>
          <p:cNvSpPr>
            <a:spLocks noGrp="1"/>
          </p:cNvSpPr>
          <p:nvPr>
            <p:ph idx="1"/>
          </p:nvPr>
        </p:nvSpPr>
        <p:spPr>
          <a:xfrm>
            <a:off x="142875" y="1114425"/>
            <a:ext cx="11915775" cy="5614988"/>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Amoxicillin ( 250mg or 500mg )can be combined with clavulanic acid (125mg) to make co- amoxiclav.</a:t>
            </a:r>
          </a:p>
          <a:p>
            <a:pPr>
              <a:buFont typeface="Wingdings" pitchFamily="2" charset="2"/>
              <a:buChar char="q"/>
            </a:pPr>
            <a:r>
              <a:rPr lang="en-US" sz="3200" dirty="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Clavulanic</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acid itself has no significant anti bacteria activity but binds to beta-lactamase and there by competitively inhibits its activity hence protecting the penicillin. This potentiate the action of penicillin.</a:t>
            </a:r>
          </a:p>
          <a:p>
            <a:pPr marL="0" indent="0">
              <a:buNone/>
            </a:pPr>
            <a:r>
              <a:rPr lang="en-US" sz="4400" b="1" dirty="0">
                <a:solidFill>
                  <a:srgbClr val="7030A0"/>
                </a:solidFill>
                <a:latin typeface="Times New Roman" pitchFamily="18" charset="0"/>
                <a:cs typeface="Times New Roman" pitchFamily="18" charset="0"/>
              </a:rPr>
              <a:t>Indication </a:t>
            </a:r>
          </a:p>
          <a:p>
            <a:pPr marL="0" indent="0">
              <a:buNone/>
            </a:pPr>
            <a:r>
              <a:rPr lang="en-US" sz="3200" dirty="0">
                <a:solidFill>
                  <a:srgbClr val="7030A0"/>
                </a:solidFill>
                <a:latin typeface="Times New Roman" pitchFamily="18" charset="0"/>
                <a:cs typeface="Times New Roman" pitchFamily="18" charset="0"/>
              </a:rPr>
              <a:t>Active against beta-lactamase producing bacteria that are resistant to amoxicillin which include; staphylococcus aureus, 50% of E-coli, 15% of H. influenzae strains and klebsiella spp,</a:t>
            </a:r>
          </a:p>
          <a:p>
            <a:pPr marL="0" indent="0">
              <a:buNone/>
            </a:pPr>
            <a:endParaRPr lang="en-US" dirty="0"/>
          </a:p>
        </p:txBody>
      </p:sp>
    </p:spTree>
    <p:extLst>
      <p:ext uri="{BB962C8B-B14F-4D97-AF65-F5344CB8AC3E}">
        <p14:creationId xmlns:p14="http://schemas.microsoft.com/office/powerpoint/2010/main" val="30867193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0E0AB9-B117-435F-B08E-DA4A25B7A24F}"/>
              </a:ext>
            </a:extLst>
          </p:cNvPr>
          <p:cNvSpPr>
            <a:spLocks noGrp="1"/>
          </p:cNvSpPr>
          <p:nvPr>
            <p:ph type="title"/>
          </p:nvPr>
        </p:nvSpPr>
        <p:spPr>
          <a:xfrm>
            <a:off x="228600" y="171451"/>
            <a:ext cx="11125200" cy="1228724"/>
          </a:xfrm>
        </p:spPr>
        <p:txBody>
          <a:bodyPr/>
          <a:lstStyle/>
          <a:p>
            <a:r>
              <a:rPr lang="en-US" dirty="0"/>
              <a:t>    </a:t>
            </a:r>
            <a:r>
              <a:rPr lang="en-US" sz="4800" b="1" dirty="0" smtClean="0">
                <a:solidFill>
                  <a:srgbClr val="FF0000"/>
                </a:solidFill>
                <a:latin typeface="Times New Roman" pitchFamily="18" charset="0"/>
                <a:cs typeface="Times New Roman" pitchFamily="18" charset="0"/>
              </a:rPr>
              <a:t>Adverse </a:t>
            </a:r>
            <a:r>
              <a:rPr lang="en-US" sz="4800" b="1" dirty="0">
                <a:solidFill>
                  <a:srgbClr val="FF0000"/>
                </a:solidFill>
                <a:latin typeface="Times New Roman" pitchFamily="18" charset="0"/>
                <a:cs typeface="Times New Roman" pitchFamily="18" charset="0"/>
              </a:rPr>
              <a:t>E</a:t>
            </a:r>
            <a:r>
              <a:rPr lang="en-US" sz="4800" b="1" dirty="0" smtClean="0">
                <a:solidFill>
                  <a:srgbClr val="FF0000"/>
                </a:solidFill>
                <a:latin typeface="Times New Roman" pitchFamily="18" charset="0"/>
                <a:cs typeface="Times New Roman" pitchFamily="18" charset="0"/>
              </a:rPr>
              <a:t>ffect </a:t>
            </a:r>
            <a:r>
              <a:rPr lang="en-US" sz="4800" b="1" dirty="0">
                <a:solidFill>
                  <a:srgbClr val="FF0000"/>
                </a:solidFill>
                <a:latin typeface="Times New Roman" pitchFamily="18" charset="0"/>
                <a:cs typeface="Times New Roman" pitchFamily="18" charset="0"/>
              </a:rPr>
              <a:t>of </a:t>
            </a:r>
            <a:r>
              <a:rPr lang="en-US" sz="4800" b="1" dirty="0" smtClean="0">
                <a:solidFill>
                  <a:srgbClr val="FF0000"/>
                </a:solidFill>
                <a:latin typeface="Times New Roman" pitchFamily="18" charset="0"/>
                <a:cs typeface="Times New Roman" pitchFamily="18" charset="0"/>
              </a:rPr>
              <a:t>Penicillin's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15E746A-85E1-4AA5-9224-188BDCADF77D}"/>
              </a:ext>
            </a:extLst>
          </p:cNvPr>
          <p:cNvSpPr>
            <a:spLocks noGrp="1"/>
          </p:cNvSpPr>
          <p:nvPr>
            <p:ph idx="1"/>
          </p:nvPr>
        </p:nvSpPr>
        <p:spPr>
          <a:xfrm>
            <a:off x="142875" y="1228724"/>
            <a:ext cx="11901488" cy="5629275"/>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1gE </a:t>
            </a:r>
            <a:r>
              <a:rPr lang="en-US" sz="3200" dirty="0" smtClean="0">
                <a:solidFill>
                  <a:srgbClr val="7030A0"/>
                </a:solidFill>
                <a:latin typeface="Times New Roman" pitchFamily="18" charset="0"/>
                <a:cs typeface="Times New Roman" pitchFamily="18" charset="0"/>
              </a:rPr>
              <a:t>–Mediated </a:t>
            </a:r>
            <a:r>
              <a:rPr lang="en-US" sz="3200" dirty="0">
                <a:solidFill>
                  <a:srgbClr val="7030A0"/>
                </a:solidFill>
                <a:latin typeface="Times New Roman" pitchFamily="18" charset="0"/>
                <a:cs typeface="Times New Roman" pitchFamily="18" charset="0"/>
              </a:rPr>
              <a:t>allergic reactions.</a:t>
            </a:r>
          </a:p>
          <a:p>
            <a:pPr>
              <a:buFont typeface="Wingdings" pitchFamily="2" charset="2"/>
              <a:buChar char="v"/>
            </a:pPr>
            <a:r>
              <a:rPr lang="en-US" sz="3200" dirty="0">
                <a:solidFill>
                  <a:srgbClr val="7030A0"/>
                </a:solidFill>
                <a:latin typeface="Times New Roman" pitchFamily="18" charset="0"/>
                <a:cs typeface="Times New Roman" pitchFamily="18" charset="0"/>
              </a:rPr>
              <a:t> serum sickness.</a:t>
            </a:r>
          </a:p>
          <a:p>
            <a:pPr>
              <a:buFont typeface="Wingdings" pitchFamily="2" charset="2"/>
              <a:buChar char="v"/>
            </a:pPr>
            <a:r>
              <a:rPr lang="en-US" sz="3200" dirty="0">
                <a:solidFill>
                  <a:srgbClr val="7030A0"/>
                </a:solidFill>
                <a:latin typeface="Times New Roman" pitchFamily="18" charset="0"/>
                <a:cs typeface="Times New Roman" pitchFamily="18" charset="0"/>
              </a:rPr>
              <a:t>Dermatological reactions e.g. eryema multiforme ,steven johsons syndrome and exfoliative dermatitis.</a:t>
            </a:r>
          </a:p>
          <a:p>
            <a:pPr>
              <a:buFont typeface="Wingdings" pitchFamily="2" charset="2"/>
              <a:buChar char="v"/>
            </a:pPr>
            <a:r>
              <a:rPr lang="en-US" sz="3200" dirty="0">
                <a:solidFill>
                  <a:srgbClr val="7030A0"/>
                </a:solidFill>
                <a:latin typeface="Times New Roman" pitchFamily="18" charset="0"/>
                <a:cs typeface="Times New Roman" pitchFamily="18" charset="0"/>
              </a:rPr>
              <a:t>Neurologic reactions. </a:t>
            </a:r>
          </a:p>
          <a:p>
            <a:pPr>
              <a:buFont typeface="Wingdings" pitchFamily="2" charset="2"/>
              <a:buChar char="v"/>
            </a:pPr>
            <a:r>
              <a:rPr lang="en-US" sz="3200" dirty="0">
                <a:solidFill>
                  <a:srgbClr val="7030A0"/>
                </a:solidFill>
                <a:latin typeface="Times New Roman" pitchFamily="18" charset="0"/>
                <a:cs typeface="Times New Roman" pitchFamily="18" charset="0"/>
              </a:rPr>
              <a:t>Gastrointestinal reactions.</a:t>
            </a:r>
          </a:p>
          <a:p>
            <a:pPr>
              <a:buFont typeface="Wingdings" pitchFamily="2" charset="2"/>
              <a:buChar char="v"/>
            </a:pPr>
            <a:r>
              <a:rPr lang="en-US" sz="3200" dirty="0">
                <a:solidFill>
                  <a:srgbClr val="7030A0"/>
                </a:solidFill>
                <a:latin typeface="Times New Roman" pitchFamily="18" charset="0"/>
                <a:cs typeface="Times New Roman" pitchFamily="18" charset="0"/>
              </a:rPr>
              <a:t>Hepatobiliary reaction.</a:t>
            </a:r>
          </a:p>
          <a:p>
            <a:pPr>
              <a:buFont typeface="Wingdings" pitchFamily="2" charset="2"/>
              <a:buChar char="v"/>
            </a:pPr>
            <a:r>
              <a:rPr lang="en-US" sz="3200" dirty="0">
                <a:solidFill>
                  <a:srgbClr val="7030A0"/>
                </a:solidFill>
                <a:latin typeface="Times New Roman" pitchFamily="18" charset="0"/>
                <a:cs typeface="Times New Roman" pitchFamily="18" charset="0"/>
              </a:rPr>
              <a:t>Renal reactions.</a:t>
            </a:r>
          </a:p>
        </p:txBody>
      </p:sp>
    </p:spTree>
    <p:extLst>
      <p:ext uri="{BB962C8B-B14F-4D97-AF65-F5344CB8AC3E}">
        <p14:creationId xmlns:p14="http://schemas.microsoft.com/office/powerpoint/2010/main" val="7212579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135FB96-6F52-455A-8AD0-C35699A5DEA2}"/>
              </a:ext>
            </a:extLst>
          </p:cNvPr>
          <p:cNvSpPr>
            <a:spLocks noGrp="1"/>
          </p:cNvSpPr>
          <p:nvPr>
            <p:ph idx="1"/>
          </p:nvPr>
        </p:nvSpPr>
        <p:spPr>
          <a:xfrm>
            <a:off x="128587" y="171450"/>
            <a:ext cx="11958637" cy="6486525"/>
          </a:xfrm>
        </p:spPr>
        <p:txBody>
          <a:bodyPr>
            <a:normAutofit/>
          </a:bodyPr>
          <a:lstStyle/>
          <a:p>
            <a:pPr marL="0" indent="0">
              <a:buNone/>
            </a:pPr>
            <a:r>
              <a:rPr lang="en-US" sz="3200" b="1" i="1" dirty="0" smtClean="0">
                <a:solidFill>
                  <a:srgbClr val="00B050"/>
                </a:solidFill>
                <a:latin typeface="Times New Roman" pitchFamily="18" charset="0"/>
                <a:cs typeface="Times New Roman" pitchFamily="18" charset="0"/>
              </a:rPr>
              <a:t>Precautions </a:t>
            </a:r>
          </a:p>
          <a:p>
            <a:endParaRPr lang="en-US" sz="3200" dirty="0">
              <a:solidFill>
                <a:srgbClr val="7030A0"/>
              </a:solidFill>
              <a:latin typeface="Times New Roman" pitchFamily="18" charset="0"/>
              <a:cs typeface="Times New Roman" pitchFamily="18" charset="0"/>
            </a:endParaRPr>
          </a:p>
          <a:p>
            <a:r>
              <a:rPr lang="en-US" sz="3200" dirty="0" smtClean="0">
                <a:solidFill>
                  <a:srgbClr val="7030A0"/>
                </a:solidFill>
                <a:latin typeface="Times New Roman" pitchFamily="18" charset="0"/>
                <a:cs typeface="Times New Roman" pitchFamily="18" charset="0"/>
              </a:rPr>
              <a:t>Instruct </a:t>
            </a:r>
            <a:r>
              <a:rPr lang="en-US" sz="3200" dirty="0">
                <a:solidFill>
                  <a:srgbClr val="7030A0"/>
                </a:solidFill>
                <a:latin typeface="Times New Roman" pitchFamily="18" charset="0"/>
                <a:cs typeface="Times New Roman" pitchFamily="18" charset="0"/>
              </a:rPr>
              <a:t>clients that penicillin V, amoxicillin, and amoxicillin-clavulanate may be taken with meals. All others should be taken with a full glass of water 1 hours before meals or 2 hours after. </a:t>
            </a:r>
          </a:p>
          <a:p>
            <a:r>
              <a:rPr lang="en-US" sz="3200" dirty="0">
                <a:solidFill>
                  <a:srgbClr val="7030A0"/>
                </a:solidFill>
                <a:latin typeface="Times New Roman" pitchFamily="18" charset="0"/>
                <a:cs typeface="Times New Roman" pitchFamily="18" charset="0"/>
              </a:rPr>
              <a:t> Instruct clients to report any signs of an allergic response such as skin rash, itching, and/or hives. </a:t>
            </a:r>
          </a:p>
          <a:p>
            <a:r>
              <a:rPr lang="en-US" sz="3200" dirty="0">
                <a:solidFill>
                  <a:srgbClr val="7030A0"/>
                </a:solidFill>
                <a:latin typeface="Times New Roman" pitchFamily="18" charset="0"/>
                <a:cs typeface="Times New Roman" pitchFamily="18" charset="0"/>
              </a:rPr>
              <a:t> IM injection should be done cautiously to avoid injection into a nerve or an artery. </a:t>
            </a:r>
          </a:p>
          <a:p>
            <a:r>
              <a:rPr lang="en-US" sz="3200" dirty="0">
                <a:solidFill>
                  <a:srgbClr val="7030A0"/>
                </a:solidFill>
                <a:latin typeface="Times New Roman" pitchFamily="18" charset="0"/>
                <a:cs typeface="Times New Roman" pitchFamily="18" charset="0"/>
              </a:rPr>
              <a:t> Advise clients to complete the entire course of therapy regardless of presence of </a:t>
            </a:r>
            <a:r>
              <a:rPr lang="en-US" sz="3200" i="1" dirty="0">
                <a:solidFill>
                  <a:srgbClr val="7030A0"/>
                </a:solidFill>
                <a:latin typeface="Times New Roman" pitchFamily="18" charset="0"/>
                <a:cs typeface="Times New Roman" pitchFamily="18" charset="0"/>
              </a:rPr>
              <a:t>absence of symptoms</a:t>
            </a:r>
            <a:r>
              <a:rPr lang="en-US" sz="3200" dirty="0">
                <a:solidFill>
                  <a:srgbClr val="7030A0"/>
                </a:solidFill>
                <a:latin typeface="Times New Roman" pitchFamily="18" charset="0"/>
                <a:cs typeface="Times New Roman" pitchFamily="18" charset="0"/>
              </a:rPr>
              <a:t>.</a:t>
            </a:r>
          </a:p>
        </p:txBody>
      </p:sp>
    </p:spTree>
    <p:extLst>
      <p:ext uri="{BB962C8B-B14F-4D97-AF65-F5344CB8AC3E}">
        <p14:creationId xmlns:p14="http://schemas.microsoft.com/office/powerpoint/2010/main" val="27115726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E287F-5941-4B75-828E-49C5A68BF47D}"/>
              </a:ext>
            </a:extLst>
          </p:cNvPr>
          <p:cNvSpPr>
            <a:spLocks noGrp="1"/>
          </p:cNvSpPr>
          <p:nvPr>
            <p:ph type="title"/>
          </p:nvPr>
        </p:nvSpPr>
        <p:spPr>
          <a:xfrm>
            <a:off x="128588" y="142875"/>
            <a:ext cx="11225212" cy="771525"/>
          </a:xfrm>
        </p:spPr>
        <p:txBody>
          <a:bodyPr/>
          <a:lstStyle/>
          <a:p>
            <a:r>
              <a:rPr lang="en-US" dirty="0"/>
              <a:t>  </a:t>
            </a:r>
            <a:r>
              <a:rPr lang="en-US" sz="4800" b="1" dirty="0" err="1" smtClean="0">
                <a:solidFill>
                  <a:srgbClr val="FF0000"/>
                </a:solidFill>
                <a:latin typeface="Times New Roman" pitchFamily="18" charset="0"/>
                <a:cs typeface="Times New Roman" pitchFamily="18" charset="0"/>
              </a:rPr>
              <a:t>Cephalosporins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A0FB927-ED58-4B4D-87E3-AA78129525F6}"/>
              </a:ext>
            </a:extLst>
          </p:cNvPr>
          <p:cNvSpPr>
            <a:spLocks noGrp="1"/>
          </p:cNvSpPr>
          <p:nvPr>
            <p:ph idx="1"/>
          </p:nvPr>
        </p:nvSpPr>
        <p:spPr>
          <a:xfrm>
            <a:off x="185738" y="985838"/>
            <a:ext cx="11872912" cy="5757862"/>
          </a:xfrm>
        </p:spPr>
        <p:txBody>
          <a:bodyPr/>
          <a:lstStyle/>
          <a:p>
            <a:pPr>
              <a:buFont typeface="Wingdings" pitchFamily="2" charset="2"/>
              <a:buChar char="Ø"/>
            </a:pPr>
            <a:r>
              <a:rPr lang="en-US" sz="3200" dirty="0">
                <a:solidFill>
                  <a:srgbClr val="7030A0"/>
                </a:solidFill>
                <a:latin typeface="Times New Roman" pitchFamily="18" charset="0"/>
                <a:cs typeface="Times New Roman" pitchFamily="18" charset="0"/>
              </a:rPr>
              <a:t>Cephalosporins are the most frequently prescribed class of antibiotics.</a:t>
            </a:r>
          </a:p>
          <a:p>
            <a:pPr>
              <a:buFont typeface="Wingdings" pitchFamily="2" charset="2"/>
              <a:buChar char="Ø"/>
            </a:pPr>
            <a:r>
              <a:rPr lang="en-US" sz="3200" dirty="0">
                <a:solidFill>
                  <a:srgbClr val="7030A0"/>
                </a:solidFill>
                <a:latin typeface="Times New Roman" pitchFamily="18" charset="0"/>
                <a:cs typeface="Times New Roman" pitchFamily="18" charset="0"/>
              </a:rPr>
              <a:t>They are structurally and pharmacologically related to the penicillins. they  have a wider spectrum of activity than penicillins hence they are more expensive.</a:t>
            </a:r>
          </a:p>
          <a:p>
            <a:pPr marL="0" indent="0">
              <a:buNone/>
            </a:pPr>
            <a:r>
              <a:rPr lang="en-US" dirty="0"/>
              <a:t> </a:t>
            </a:r>
            <a:r>
              <a:rPr lang="en-US" sz="4400" b="1" dirty="0">
                <a:solidFill>
                  <a:srgbClr val="7030A0"/>
                </a:solidFill>
                <a:latin typeface="Times New Roman" pitchFamily="18" charset="0"/>
                <a:cs typeface="Times New Roman" pitchFamily="18" charset="0"/>
              </a:rPr>
              <a:t>M</a:t>
            </a:r>
            <a:r>
              <a:rPr lang="en-US" sz="4400" b="1" dirty="0" smtClean="0">
                <a:solidFill>
                  <a:srgbClr val="7030A0"/>
                </a:solidFill>
                <a:latin typeface="Times New Roman" pitchFamily="18" charset="0"/>
                <a:cs typeface="Times New Roman" pitchFamily="18" charset="0"/>
              </a:rPr>
              <a:t>echanisms </a:t>
            </a:r>
            <a:r>
              <a:rPr lang="en-US" sz="4400" b="1" dirty="0">
                <a:solidFill>
                  <a:srgbClr val="7030A0"/>
                </a:solidFill>
                <a:latin typeface="Times New Roman" pitchFamily="18" charset="0"/>
                <a:cs typeface="Times New Roman" pitchFamily="18" charset="0"/>
              </a:rPr>
              <a:t>of action</a:t>
            </a:r>
          </a:p>
          <a:p>
            <a:pPr>
              <a:buFont typeface="Wingdings" pitchFamily="2" charset="2"/>
              <a:buChar char="ü"/>
            </a:pPr>
            <a:r>
              <a:rPr lang="en-US" sz="3200" dirty="0">
                <a:solidFill>
                  <a:srgbClr val="7030A0"/>
                </a:solidFill>
                <a:latin typeface="Times New Roman" pitchFamily="18" charset="0"/>
                <a:cs typeface="Times New Roman" pitchFamily="18" charset="0"/>
              </a:rPr>
              <a:t>They are bactericidal, interfere with  the bacterial cell wall synthesis.</a:t>
            </a:r>
          </a:p>
        </p:txBody>
      </p:sp>
    </p:spTree>
    <p:extLst>
      <p:ext uri="{BB962C8B-B14F-4D97-AF65-F5344CB8AC3E}">
        <p14:creationId xmlns:p14="http://schemas.microsoft.com/office/powerpoint/2010/main" val="20896844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12DBCC-9B28-4C3B-AFC4-D0795757E666}"/>
              </a:ext>
            </a:extLst>
          </p:cNvPr>
          <p:cNvSpPr>
            <a:spLocks noGrp="1"/>
          </p:cNvSpPr>
          <p:nvPr>
            <p:ph type="title"/>
          </p:nvPr>
        </p:nvSpPr>
        <p:spPr>
          <a:xfrm>
            <a:off x="185738" y="1"/>
            <a:ext cx="11168062" cy="971549"/>
          </a:xfrm>
        </p:spPr>
        <p:txBody>
          <a:bodyPr/>
          <a:lstStyle/>
          <a:p>
            <a:r>
              <a:rPr lang="en-US" dirty="0"/>
              <a:t> </a:t>
            </a:r>
            <a:r>
              <a:rPr lang="en-US" sz="5400" b="1" dirty="0" smtClean="0">
                <a:solidFill>
                  <a:srgbClr val="FF0000"/>
                </a:solidFill>
                <a:latin typeface="Times New Roman" pitchFamily="18" charset="0"/>
                <a:cs typeface="Times New Roman" pitchFamily="18" charset="0"/>
              </a:rPr>
              <a:t>Classification </a:t>
            </a:r>
            <a:r>
              <a:rPr lang="en-US" sz="5400" b="1" dirty="0">
                <a:solidFill>
                  <a:srgbClr val="FF0000"/>
                </a:solidFill>
                <a:latin typeface="Times New Roman" pitchFamily="18" charset="0"/>
                <a:cs typeface="Times New Roman" pitchFamily="18" charset="0"/>
              </a:rPr>
              <a:t>of cephalosporins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8ADF44B-27E4-4E08-9FB2-6F29A38F3CB1}"/>
              </a:ext>
            </a:extLst>
          </p:cNvPr>
          <p:cNvSpPr>
            <a:spLocks noGrp="1"/>
          </p:cNvSpPr>
          <p:nvPr>
            <p:ph idx="1"/>
          </p:nvPr>
        </p:nvSpPr>
        <p:spPr>
          <a:xfrm>
            <a:off x="214313" y="957262"/>
            <a:ext cx="11858625" cy="5900737"/>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They are grouped in “generations” based on  their spectrum of antimicrobial activity.</a:t>
            </a:r>
          </a:p>
          <a:p>
            <a:pPr>
              <a:buFont typeface="Wingdings" pitchFamily="2" charset="2"/>
              <a:buChar char="ü"/>
            </a:pPr>
            <a:r>
              <a:rPr lang="en-US" sz="3200" dirty="0">
                <a:solidFill>
                  <a:srgbClr val="7030A0"/>
                </a:solidFill>
                <a:latin typeface="Times New Roman" pitchFamily="18" charset="0"/>
                <a:cs typeface="Times New Roman" pitchFamily="18" charset="0"/>
              </a:rPr>
              <a:t>The first cephalosporins were designated first generation while later, more extended generation cephalosporins.</a:t>
            </a:r>
          </a:p>
          <a:p>
            <a:pPr>
              <a:buFont typeface="Wingdings" pitchFamily="2" charset="2"/>
              <a:buChar char="ü"/>
            </a:pPr>
            <a:r>
              <a:rPr lang="en-US" sz="3200" dirty="0">
                <a:solidFill>
                  <a:srgbClr val="7030A0"/>
                </a:solidFill>
                <a:latin typeface="Times New Roman" pitchFamily="18" charset="0"/>
                <a:cs typeface="Times New Roman" pitchFamily="18" charset="0"/>
              </a:rPr>
              <a:t>Each newer generation of cephalosporins has a significantly</a:t>
            </a:r>
            <a:r>
              <a:rPr lang="en-US" sz="3200" b="1" dirty="0">
                <a:solidFill>
                  <a:srgbClr val="7030A0"/>
                </a:solidFill>
                <a:latin typeface="Times New Roman" pitchFamily="18" charset="0"/>
                <a:cs typeface="Times New Roman" pitchFamily="18" charset="0"/>
              </a:rPr>
              <a:t> </a:t>
            </a:r>
            <a:r>
              <a:rPr lang="en-US" sz="3200" b="1" i="1" dirty="0">
                <a:solidFill>
                  <a:srgbClr val="7030A0"/>
                </a:solidFill>
                <a:latin typeface="Times New Roman" pitchFamily="18" charset="0"/>
                <a:cs typeface="Times New Roman" pitchFamily="18" charset="0"/>
              </a:rPr>
              <a:t>greater</a:t>
            </a:r>
            <a:r>
              <a:rPr lang="en-US" sz="3200" b="1" dirty="0">
                <a:solidFill>
                  <a:srgbClr val="7030A0"/>
                </a:solidFill>
                <a:latin typeface="Times New Roman" pitchFamily="18" charset="0"/>
                <a:cs typeface="Times New Roman" pitchFamily="18" charset="0"/>
              </a:rPr>
              <a:t> </a:t>
            </a:r>
            <a:r>
              <a:rPr lang="en-US" sz="3200" b="1" i="1" dirty="0">
                <a:solidFill>
                  <a:srgbClr val="7030A0"/>
                </a:solidFill>
                <a:latin typeface="Times New Roman" pitchFamily="18" charset="0"/>
                <a:cs typeface="Times New Roman" pitchFamily="18" charset="0"/>
              </a:rPr>
              <a:t>gram negative</a:t>
            </a:r>
            <a:r>
              <a:rPr lang="en-US" sz="3200" i="1" dirty="0">
                <a:solidFill>
                  <a:srgbClr val="7030A0"/>
                </a:solidFill>
                <a:latin typeface="Times New Roman" pitchFamily="18" charset="0"/>
                <a:cs typeface="Times New Roman" pitchFamily="18" charset="0"/>
              </a:rPr>
              <a:t> </a:t>
            </a:r>
            <a:r>
              <a:rPr lang="en-US" sz="3200" b="1" i="1" dirty="0">
                <a:solidFill>
                  <a:srgbClr val="7030A0"/>
                </a:solidFill>
                <a:latin typeface="Times New Roman" pitchFamily="18" charset="0"/>
                <a:cs typeface="Times New Roman" pitchFamily="18" charset="0"/>
              </a:rPr>
              <a:t>antimicrobial</a:t>
            </a:r>
            <a:r>
              <a:rPr lang="en-US" sz="3200" i="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properties than the preceding generation, in most cases with decreased activity against gram positive organism.</a:t>
            </a:r>
          </a:p>
          <a:p>
            <a:pPr>
              <a:buFont typeface="Wingdings" pitchFamily="2" charset="2"/>
              <a:buChar char="ü"/>
            </a:pPr>
            <a:r>
              <a:rPr lang="en-US" sz="3200" dirty="0">
                <a:solidFill>
                  <a:srgbClr val="7030A0"/>
                </a:solidFill>
                <a:latin typeface="Times New Roman" pitchFamily="18" charset="0"/>
                <a:cs typeface="Times New Roman" pitchFamily="18" charset="0"/>
              </a:rPr>
              <a:t>The newer agents have a much longer half life resulting in the decreased of dosing frequency.</a:t>
            </a:r>
          </a:p>
        </p:txBody>
      </p:sp>
    </p:spTree>
    <p:extLst>
      <p:ext uri="{BB962C8B-B14F-4D97-AF65-F5344CB8AC3E}">
        <p14:creationId xmlns:p14="http://schemas.microsoft.com/office/powerpoint/2010/main" val="32581031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E0042B-CF47-450B-AFFA-5B3170C4B10B}"/>
              </a:ext>
            </a:extLst>
          </p:cNvPr>
          <p:cNvSpPr>
            <a:spLocks noGrp="1"/>
          </p:cNvSpPr>
          <p:nvPr>
            <p:ph type="title"/>
          </p:nvPr>
        </p:nvSpPr>
        <p:spPr>
          <a:xfrm>
            <a:off x="171450" y="100014"/>
            <a:ext cx="11887200" cy="1028699"/>
          </a:xfrm>
        </p:spPr>
        <p:txBody>
          <a:bodyPr/>
          <a:lstStyle/>
          <a:p>
            <a:r>
              <a:rPr lang="en-US" dirty="0"/>
              <a:t>   </a:t>
            </a:r>
            <a:r>
              <a:rPr lang="en-US" sz="4800" b="1" dirty="0" smtClean="0">
                <a:solidFill>
                  <a:srgbClr val="FF0000"/>
                </a:solidFill>
                <a:latin typeface="Times New Roman" pitchFamily="18" charset="0"/>
                <a:cs typeface="Times New Roman" pitchFamily="18" charset="0"/>
              </a:rPr>
              <a:t>Drug </a:t>
            </a:r>
            <a:r>
              <a:rPr lang="en-US" sz="4800" b="1" dirty="0">
                <a:solidFill>
                  <a:srgbClr val="FF0000"/>
                </a:solidFill>
                <a:latin typeface="Times New Roman" pitchFamily="18" charset="0"/>
                <a:cs typeface="Times New Roman" pitchFamily="18" charset="0"/>
              </a:rPr>
              <a:t>R</a:t>
            </a:r>
            <a:r>
              <a:rPr lang="en-US" sz="4800" b="1" dirty="0" smtClean="0">
                <a:solidFill>
                  <a:srgbClr val="FF0000"/>
                </a:solidFill>
                <a:latin typeface="Times New Roman" pitchFamily="18" charset="0"/>
                <a:cs typeface="Times New Roman" pitchFamily="18" charset="0"/>
              </a:rPr>
              <a:t>eactions </a:t>
            </a:r>
            <a:r>
              <a:rPr lang="en-US" sz="4800" b="1" dirty="0">
                <a:solidFill>
                  <a:srgbClr val="FF0000"/>
                </a:solidFill>
                <a:latin typeface="Times New Roman" pitchFamily="18" charset="0"/>
                <a:cs typeface="Times New Roman" pitchFamily="18" charset="0"/>
              </a:rPr>
              <a:t>and </a:t>
            </a:r>
            <a:r>
              <a:rPr lang="en-US" sz="4800" b="1" dirty="0" smtClean="0">
                <a:solidFill>
                  <a:srgbClr val="FF0000"/>
                </a:solidFill>
                <a:latin typeface="Times New Roman" pitchFamily="18" charset="0"/>
                <a:cs typeface="Times New Roman" pitchFamily="18" charset="0"/>
              </a:rPr>
              <a:t>Interactions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F9E125D-717A-48CD-A47C-60C238C8E8A3}"/>
              </a:ext>
            </a:extLst>
          </p:cNvPr>
          <p:cNvSpPr>
            <a:spLocks noGrp="1"/>
          </p:cNvSpPr>
          <p:nvPr>
            <p:ph idx="1"/>
          </p:nvPr>
        </p:nvSpPr>
        <p:spPr>
          <a:xfrm>
            <a:off x="114300" y="1228726"/>
            <a:ext cx="11887200" cy="5500688"/>
          </a:xfrm>
        </p:spPr>
        <p:txBody>
          <a:bodyPr>
            <a:noAutofit/>
          </a:bodyPr>
          <a:lstStyle/>
          <a:p>
            <a:pPr marL="0" indent="0">
              <a:buNone/>
            </a:pPr>
            <a:r>
              <a:rPr lang="en-US" sz="3200" dirty="0">
                <a:solidFill>
                  <a:srgbClr val="7030A0"/>
                </a:solidFill>
                <a:latin typeface="Times New Roman" pitchFamily="18" charset="0"/>
                <a:cs typeface="Times New Roman" pitchFamily="18" charset="0"/>
              </a:rPr>
              <a:t>Any physiologically active drug has the potential to cause an undesirable reaction that may induce illness in the recipient. These include toxic reaction, side effects, allergic reactions, cumulative reaction, tolerance and dependence and detrimental drug reaction.</a:t>
            </a:r>
          </a:p>
          <a:p>
            <a:r>
              <a:rPr lang="en-US" sz="3200" b="1" dirty="0">
                <a:solidFill>
                  <a:srgbClr val="7030A0"/>
                </a:solidFill>
                <a:latin typeface="Times New Roman" pitchFamily="18" charset="0"/>
                <a:cs typeface="Times New Roman" pitchFamily="18" charset="0"/>
              </a:rPr>
              <a:t>Side effects:</a:t>
            </a:r>
            <a:r>
              <a:rPr lang="en-US" sz="3200" dirty="0">
                <a:solidFill>
                  <a:srgbClr val="7030A0"/>
                </a:solidFill>
                <a:latin typeface="Times New Roman" pitchFamily="18" charset="0"/>
                <a:cs typeface="Times New Roman" pitchFamily="18" charset="0"/>
              </a:rPr>
              <a:t> these are physiological effects exerted by the </a:t>
            </a:r>
            <a:r>
              <a:rPr lang="en-US" sz="3200" dirty="0" smtClean="0">
                <a:solidFill>
                  <a:srgbClr val="7030A0"/>
                </a:solidFill>
                <a:latin typeface="Times New Roman" pitchFamily="18" charset="0"/>
                <a:cs typeface="Times New Roman" pitchFamily="18" charset="0"/>
              </a:rPr>
              <a:t>chemicals </a:t>
            </a:r>
            <a:r>
              <a:rPr lang="en-US" sz="3200" dirty="0">
                <a:solidFill>
                  <a:srgbClr val="7030A0"/>
                </a:solidFill>
                <a:latin typeface="Times New Roman" pitchFamily="18" charset="0"/>
                <a:cs typeface="Times New Roman" pitchFamily="18" charset="0"/>
              </a:rPr>
              <a:t>that are not related to the desired therapeutic effects. you must therefore be familiar with serious side effect and commonly occurring effects.</a:t>
            </a:r>
          </a:p>
          <a:p>
            <a:r>
              <a:rPr lang="en-US" sz="3200" b="1" dirty="0">
                <a:solidFill>
                  <a:srgbClr val="7030A0"/>
                </a:solidFill>
                <a:latin typeface="Times New Roman" pitchFamily="18" charset="0"/>
                <a:cs typeface="Times New Roman" pitchFamily="18" charset="0"/>
              </a:rPr>
              <a:t>Adverse drug reaction: </a:t>
            </a:r>
            <a:r>
              <a:rPr lang="en-US" sz="3200" dirty="0">
                <a:solidFill>
                  <a:srgbClr val="7030A0"/>
                </a:solidFill>
                <a:latin typeface="Times New Roman" pitchFamily="18" charset="0"/>
                <a:cs typeface="Times New Roman" pitchFamily="18" charset="0"/>
              </a:rPr>
              <a:t>this an injury occurring by taking medication .It may occur following a single dose or prolonged administration of a drug</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or result from a combination of two or more drugs. The study of ADR is known as  </a:t>
            </a:r>
            <a:r>
              <a:rPr lang="en-US" sz="3200" b="1" dirty="0">
                <a:solidFill>
                  <a:srgbClr val="7030A0"/>
                </a:solidFill>
                <a:latin typeface="Times New Roman" pitchFamily="18" charset="0"/>
                <a:cs typeface="Times New Roman" pitchFamily="18" charset="0"/>
              </a:rPr>
              <a:t>pharmacovigilance</a:t>
            </a:r>
            <a:r>
              <a:rPr lang="en-US" sz="3200" dirty="0">
                <a:solidFill>
                  <a:srgbClr val="7030A0"/>
                </a:solidFill>
                <a:latin typeface="Times New Roman" pitchFamily="18" charset="0"/>
                <a:cs typeface="Times New Roman" pitchFamily="18" charset="0"/>
              </a:rPr>
              <a:t>.</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3654076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FDE356-B0FE-4EE7-8407-88421B37D41E}"/>
              </a:ext>
            </a:extLst>
          </p:cNvPr>
          <p:cNvSpPr>
            <a:spLocks noGrp="1"/>
          </p:cNvSpPr>
          <p:nvPr>
            <p:ph type="title"/>
          </p:nvPr>
        </p:nvSpPr>
        <p:spPr>
          <a:xfrm>
            <a:off x="271463" y="142875"/>
            <a:ext cx="11082337" cy="942975"/>
          </a:xfrm>
        </p:spPr>
        <p:txBody>
          <a:bodyPr/>
          <a:lstStyle/>
          <a:p>
            <a:r>
              <a:rPr lang="en-US" b="1" dirty="0"/>
              <a:t> </a:t>
            </a:r>
            <a:r>
              <a:rPr lang="en-US" sz="4800" b="1" dirty="0" smtClean="0">
                <a:solidFill>
                  <a:srgbClr val="FF0000"/>
                </a:solidFill>
                <a:latin typeface="Times New Roman" pitchFamily="18" charset="0"/>
                <a:cs typeface="Times New Roman" pitchFamily="18" charset="0"/>
              </a:rPr>
              <a:t>First </a:t>
            </a:r>
            <a:r>
              <a:rPr lang="en-US" sz="4800" b="1" dirty="0">
                <a:solidFill>
                  <a:srgbClr val="FF0000"/>
                </a:solidFill>
                <a:latin typeface="Times New Roman" pitchFamily="18" charset="0"/>
                <a:cs typeface="Times New Roman" pitchFamily="18" charset="0"/>
              </a:rPr>
              <a:t>G</a:t>
            </a:r>
            <a:r>
              <a:rPr lang="en-US" sz="4800" b="1" dirty="0" smtClean="0">
                <a:solidFill>
                  <a:srgbClr val="FF0000"/>
                </a:solidFill>
                <a:latin typeface="Times New Roman" pitchFamily="18" charset="0"/>
                <a:cs typeface="Times New Roman" pitchFamily="18" charset="0"/>
              </a:rPr>
              <a:t>eneration </a:t>
            </a:r>
            <a:r>
              <a:rPr lang="en-US" sz="4800" b="1" dirty="0" err="1" smtClean="0">
                <a:solidFill>
                  <a:srgbClr val="FF0000"/>
                </a:solidFill>
                <a:latin typeface="Times New Roman" pitchFamily="18" charset="0"/>
                <a:cs typeface="Times New Roman" pitchFamily="18" charset="0"/>
              </a:rPr>
              <a:t>Cephalosporins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82B600B-9282-469A-A960-273AE41F4ADC}"/>
              </a:ext>
            </a:extLst>
          </p:cNvPr>
          <p:cNvSpPr>
            <a:spLocks noGrp="1"/>
          </p:cNvSpPr>
          <p:nvPr>
            <p:ph idx="1"/>
          </p:nvPr>
        </p:nvSpPr>
        <p:spPr>
          <a:xfrm>
            <a:off x="157163" y="985838"/>
            <a:ext cx="12034837" cy="5757862"/>
          </a:xfrm>
        </p:spPr>
        <p:txBody>
          <a:bodyPr>
            <a:normAutofit/>
          </a:bodyPr>
          <a:lstStyle/>
          <a:p>
            <a:pPr marL="0" indent="0">
              <a:buNone/>
            </a:pPr>
            <a:r>
              <a:rPr lang="en-US" sz="3200" dirty="0" smtClean="0">
                <a:solidFill>
                  <a:srgbClr val="7030A0"/>
                </a:solidFill>
                <a:latin typeface="Times New Roman" pitchFamily="18" charset="0"/>
                <a:cs typeface="Times New Roman" pitchFamily="18" charset="0"/>
              </a:rPr>
              <a:t>	These </a:t>
            </a:r>
            <a:r>
              <a:rPr lang="en-US" sz="3200" dirty="0">
                <a:solidFill>
                  <a:srgbClr val="7030A0"/>
                </a:solidFill>
                <a:latin typeface="Times New Roman" pitchFamily="18" charset="0"/>
                <a:cs typeface="Times New Roman" pitchFamily="18" charset="0"/>
              </a:rPr>
              <a:t>are generally active against gram positive bacteria. They have moderate activity against gram negative </a:t>
            </a:r>
            <a:r>
              <a:rPr lang="en-US" sz="3200" dirty="0" smtClean="0">
                <a:solidFill>
                  <a:srgbClr val="7030A0"/>
                </a:solidFill>
                <a:latin typeface="Times New Roman" pitchFamily="18" charset="0"/>
                <a:cs typeface="Times New Roman" pitchFamily="18" charset="0"/>
              </a:rPr>
              <a:t>bacterial. Examples;- </a:t>
            </a:r>
          </a:p>
          <a:p>
            <a:pPr marL="0" indent="0">
              <a:buNone/>
            </a:pPr>
            <a:r>
              <a:rPr lang="en-US" sz="3200" dirty="0" smtClean="0">
                <a:solidFill>
                  <a:srgbClr val="7030A0"/>
                </a:solidFill>
                <a:latin typeface="Times New Roman" pitchFamily="18" charset="0"/>
                <a:cs typeface="Times New Roman" pitchFamily="18" charset="0"/>
              </a:rPr>
              <a:t>Used for upper and lower respiratory tract </a:t>
            </a:r>
            <a:r>
              <a:rPr lang="en-US" sz="3200" dirty="0" err="1" smtClean="0">
                <a:solidFill>
                  <a:srgbClr val="7030A0"/>
                </a:solidFill>
                <a:latin typeface="Times New Roman" pitchFamily="18" charset="0"/>
                <a:cs typeface="Times New Roman" pitchFamily="18" charset="0"/>
              </a:rPr>
              <a:t>infnxs</a:t>
            </a:r>
            <a:r>
              <a:rPr lang="en-US" sz="3200" dirty="0">
                <a:solidFill>
                  <a:srgbClr val="7030A0"/>
                </a:solidFill>
                <a:latin typeface="Times New Roman" pitchFamily="18" charset="0"/>
                <a:cs typeface="Times New Roman" pitchFamily="18" charset="0"/>
              </a:rPr>
              <a:t>.</a:t>
            </a:r>
            <a:endParaRPr lang="en-US" sz="3200" dirty="0" smtClean="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 Cephalexin</a:t>
            </a:r>
            <a:r>
              <a:rPr lang="en-US" sz="3200" dirty="0">
                <a:solidFill>
                  <a:srgbClr val="7030A0"/>
                </a:solidFill>
                <a:latin typeface="Times New Roman" pitchFamily="18" charset="0"/>
                <a:cs typeface="Times New Roman" pitchFamily="18" charset="0"/>
              </a:rPr>
              <a:t>.</a:t>
            </a:r>
          </a:p>
          <a:p>
            <a:pPr>
              <a:buFont typeface="Wingdings" pitchFamily="2" charset="2"/>
              <a:buChar char="ü"/>
            </a:pPr>
            <a:r>
              <a:rPr lang="en-US" sz="3200" dirty="0">
                <a:solidFill>
                  <a:srgbClr val="7030A0"/>
                </a:solidFill>
                <a:latin typeface="Times New Roman" pitchFamily="18" charset="0"/>
                <a:cs typeface="Times New Roman" pitchFamily="18" charset="0"/>
              </a:rPr>
              <a:t>Cephaloridine</a:t>
            </a:r>
          </a:p>
          <a:p>
            <a:pPr>
              <a:buFont typeface="Wingdings" pitchFamily="2" charset="2"/>
              <a:buChar char="ü"/>
            </a:pPr>
            <a:r>
              <a:rPr lang="en-US" sz="3200" dirty="0">
                <a:solidFill>
                  <a:srgbClr val="7030A0"/>
                </a:solidFill>
                <a:latin typeface="Times New Roman" pitchFamily="18" charset="0"/>
                <a:cs typeface="Times New Roman" pitchFamily="18" charset="0"/>
              </a:rPr>
              <a:t>Cephalothin</a:t>
            </a:r>
          </a:p>
          <a:p>
            <a:pPr>
              <a:buFont typeface="Wingdings" pitchFamily="2" charset="2"/>
              <a:buChar char="ü"/>
            </a:pPr>
            <a:r>
              <a:rPr lang="en-US" sz="3200" dirty="0">
                <a:solidFill>
                  <a:srgbClr val="7030A0"/>
                </a:solidFill>
                <a:latin typeface="Times New Roman" pitchFamily="18" charset="0"/>
                <a:cs typeface="Times New Roman" pitchFamily="18" charset="0"/>
              </a:rPr>
              <a:t>Cephapirin</a:t>
            </a:r>
          </a:p>
          <a:p>
            <a:pPr>
              <a:buFont typeface="Wingdings" pitchFamily="2" charset="2"/>
              <a:buChar char="ü"/>
            </a:pPr>
            <a:r>
              <a:rPr lang="en-US" sz="3200" dirty="0">
                <a:solidFill>
                  <a:srgbClr val="7030A0"/>
                </a:solidFill>
                <a:latin typeface="Times New Roman" pitchFamily="18" charset="0"/>
                <a:cs typeface="Times New Roman" pitchFamily="18" charset="0"/>
              </a:rPr>
              <a:t>Cefazolin</a:t>
            </a:r>
          </a:p>
          <a:p>
            <a:pPr>
              <a:buFont typeface="Wingdings" pitchFamily="2" charset="2"/>
              <a:buChar char="ü"/>
            </a:pPr>
            <a:r>
              <a:rPr lang="en-US" sz="3200" dirty="0">
                <a:solidFill>
                  <a:srgbClr val="7030A0"/>
                </a:solidFill>
                <a:latin typeface="Times New Roman" pitchFamily="18" charset="0"/>
                <a:cs typeface="Times New Roman" pitchFamily="18" charset="0"/>
              </a:rPr>
              <a:t>Cephradine</a:t>
            </a:r>
          </a:p>
          <a:p>
            <a:pPr>
              <a:buFont typeface="Wingdings" pitchFamily="2" charset="2"/>
              <a:buChar char="ü"/>
            </a:pPr>
            <a:r>
              <a:rPr lang="en-US" sz="3200" dirty="0">
                <a:solidFill>
                  <a:srgbClr val="7030A0"/>
                </a:solidFill>
                <a:latin typeface="Times New Roman" pitchFamily="18" charset="0"/>
                <a:cs typeface="Times New Roman" pitchFamily="18" charset="0"/>
              </a:rPr>
              <a:t>Cefadroxil.</a:t>
            </a:r>
          </a:p>
          <a:p>
            <a:endParaRPr lang="en-US" dirty="0"/>
          </a:p>
        </p:txBody>
      </p:sp>
    </p:spTree>
    <p:extLst>
      <p:ext uri="{BB962C8B-B14F-4D97-AF65-F5344CB8AC3E}">
        <p14:creationId xmlns:p14="http://schemas.microsoft.com/office/powerpoint/2010/main" val="11866472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F83BCA-589F-46D9-8FA2-F1E0D264FE2C}"/>
              </a:ext>
            </a:extLst>
          </p:cNvPr>
          <p:cNvSpPr>
            <a:spLocks noGrp="1"/>
          </p:cNvSpPr>
          <p:nvPr>
            <p:ph type="title"/>
          </p:nvPr>
        </p:nvSpPr>
        <p:spPr>
          <a:xfrm>
            <a:off x="185738" y="0"/>
            <a:ext cx="11168062" cy="942976"/>
          </a:xfrm>
        </p:spPr>
        <p:txBody>
          <a:bodyPr/>
          <a:lstStyle/>
          <a:p>
            <a:r>
              <a:rPr lang="en-US" dirty="0"/>
              <a:t> </a:t>
            </a:r>
            <a:r>
              <a:rPr lang="en-US" sz="4800" b="1" dirty="0">
                <a:solidFill>
                  <a:srgbClr val="FF0000"/>
                </a:solidFill>
                <a:latin typeface="Times New Roman" pitchFamily="18" charset="0"/>
                <a:cs typeface="Times New Roman" pitchFamily="18" charset="0"/>
              </a:rPr>
              <a:t>S</a:t>
            </a:r>
            <a:r>
              <a:rPr lang="en-US" sz="4800" b="1" dirty="0" smtClean="0">
                <a:solidFill>
                  <a:srgbClr val="FF0000"/>
                </a:solidFill>
                <a:latin typeface="Times New Roman" pitchFamily="18" charset="0"/>
                <a:cs typeface="Times New Roman" pitchFamily="18" charset="0"/>
              </a:rPr>
              <a:t>econd </a:t>
            </a:r>
            <a:r>
              <a:rPr lang="en-US" sz="4800" b="1" dirty="0">
                <a:solidFill>
                  <a:srgbClr val="FF0000"/>
                </a:solidFill>
                <a:latin typeface="Times New Roman" pitchFamily="18" charset="0"/>
                <a:cs typeface="Times New Roman" pitchFamily="18" charset="0"/>
              </a:rPr>
              <a:t>G</a:t>
            </a:r>
            <a:r>
              <a:rPr lang="en-US" sz="4800" b="1" dirty="0" smtClean="0">
                <a:solidFill>
                  <a:srgbClr val="FF0000"/>
                </a:solidFill>
                <a:latin typeface="Times New Roman" pitchFamily="18" charset="0"/>
                <a:cs typeface="Times New Roman" pitchFamily="18" charset="0"/>
              </a:rPr>
              <a:t>eneration </a:t>
            </a:r>
            <a:r>
              <a:rPr lang="en-US" sz="4800" b="1" dirty="0">
                <a:solidFill>
                  <a:srgbClr val="FF0000"/>
                </a:solidFill>
                <a:latin typeface="Times New Roman" pitchFamily="18" charset="0"/>
                <a:cs typeface="Times New Roman" pitchFamily="18" charset="0"/>
              </a:rPr>
              <a:t>C</a:t>
            </a:r>
            <a:r>
              <a:rPr lang="en-US" sz="4800" b="1" dirty="0" smtClean="0">
                <a:solidFill>
                  <a:srgbClr val="FF0000"/>
                </a:solidFill>
                <a:latin typeface="Times New Roman" pitchFamily="18" charset="0"/>
                <a:cs typeface="Times New Roman" pitchFamily="18" charset="0"/>
              </a:rPr>
              <a:t>ephalosporin</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DF1FC75-C1EC-432D-8955-B378CC538ECD}"/>
              </a:ext>
            </a:extLst>
          </p:cNvPr>
          <p:cNvSpPr>
            <a:spLocks noGrp="1"/>
          </p:cNvSpPr>
          <p:nvPr>
            <p:ph idx="1"/>
          </p:nvPr>
        </p:nvSpPr>
        <p:spPr>
          <a:xfrm>
            <a:off x="200025" y="928688"/>
            <a:ext cx="11887200" cy="5929312"/>
          </a:xfrm>
        </p:spPr>
        <p:txBody>
          <a:bodyPr>
            <a:normAutofit/>
          </a:bodyPr>
          <a:lstStyle/>
          <a:p>
            <a:pPr>
              <a:buFont typeface="Wingdings" pitchFamily="2" charset="2"/>
              <a:buChar char="q"/>
            </a:pPr>
            <a:r>
              <a:rPr lang="en-US" sz="3200" dirty="0">
                <a:solidFill>
                  <a:srgbClr val="7030A0"/>
                </a:solidFill>
                <a:latin typeface="Times New Roman" pitchFamily="18" charset="0"/>
                <a:cs typeface="Times New Roman" pitchFamily="18" charset="0"/>
              </a:rPr>
              <a:t>They have a greater gram-negative spectrum eg H.influenza n. gonorrhea, E.coli, shigella.</a:t>
            </a:r>
          </a:p>
          <a:p>
            <a:pPr>
              <a:buFont typeface="Wingdings" pitchFamily="2" charset="2"/>
              <a:buChar char="q"/>
            </a:pPr>
            <a:r>
              <a:rPr lang="en-US" sz="3200" dirty="0">
                <a:solidFill>
                  <a:srgbClr val="7030A0"/>
                </a:solidFill>
                <a:latin typeface="Times New Roman" pitchFamily="18" charset="0"/>
                <a:cs typeface="Times New Roman" pitchFamily="18" charset="0"/>
              </a:rPr>
              <a:t>Also some gram-positive organism e.g. clostridium, staphylococcus,  streptococcus and pneumococcus.</a:t>
            </a:r>
          </a:p>
          <a:p>
            <a:pPr>
              <a:buFont typeface="Wingdings" pitchFamily="2" charset="2"/>
              <a:buChar char="q"/>
            </a:pPr>
            <a:r>
              <a:rPr lang="en-US" sz="3200" dirty="0">
                <a:solidFill>
                  <a:srgbClr val="7030A0"/>
                </a:solidFill>
                <a:latin typeface="Times New Roman" pitchFamily="18" charset="0"/>
                <a:cs typeface="Times New Roman" pitchFamily="18" charset="0"/>
              </a:rPr>
              <a:t>they are more resistant to beta lactamase.</a:t>
            </a:r>
          </a:p>
          <a:p>
            <a:pPr marL="0" indent="0">
              <a:buNone/>
            </a:pPr>
            <a:r>
              <a:rPr lang="en-US" sz="3200" b="1" dirty="0" smtClean="0">
                <a:solidFill>
                  <a:srgbClr val="7030A0"/>
                </a:solidFill>
                <a:latin typeface="Times New Roman" pitchFamily="18" charset="0"/>
                <a:cs typeface="Times New Roman" pitchFamily="18" charset="0"/>
              </a:rPr>
              <a:t>			Indications of </a:t>
            </a:r>
            <a:r>
              <a:rPr lang="en-US" sz="3200" b="1" dirty="0" err="1" smtClean="0">
                <a:solidFill>
                  <a:srgbClr val="7030A0"/>
                </a:solidFill>
                <a:latin typeface="Times New Roman" pitchFamily="18" charset="0"/>
                <a:cs typeface="Times New Roman" pitchFamily="18" charset="0"/>
              </a:rPr>
              <a:t>Cephalosporins</a:t>
            </a:r>
            <a:r>
              <a:rPr lang="en-US" sz="3200" b="1" dirty="0" smtClean="0">
                <a:solidFill>
                  <a:srgbClr val="7030A0"/>
                </a:solidFill>
                <a:latin typeface="Times New Roman" pitchFamily="18" charset="0"/>
                <a:cs typeface="Times New Roman" pitchFamily="18" charset="0"/>
              </a:rPr>
              <a:t>;-</a:t>
            </a:r>
            <a:endParaRPr lang="en-US" sz="3200" b="1"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Upper and lower respiratory tract </a:t>
            </a:r>
            <a:r>
              <a:rPr lang="en-US" sz="3200" dirty="0" smtClean="0">
                <a:solidFill>
                  <a:srgbClr val="7030A0"/>
                </a:solidFill>
                <a:latin typeface="Times New Roman" pitchFamily="18" charset="0"/>
                <a:cs typeface="Times New Roman" pitchFamily="18" charset="0"/>
              </a:rPr>
              <a:t>infection </a:t>
            </a:r>
            <a:r>
              <a:rPr lang="en-US" sz="3200" dirty="0" err="1" smtClean="0">
                <a:solidFill>
                  <a:srgbClr val="7030A0"/>
                </a:solidFill>
                <a:latin typeface="Times New Roman" pitchFamily="18" charset="0"/>
                <a:cs typeface="Times New Roman" pitchFamily="18" charset="0"/>
              </a:rPr>
              <a:t>ie</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tonsolitis</a:t>
            </a:r>
            <a:r>
              <a:rPr lang="en-US" sz="3200" dirty="0" smtClean="0">
                <a:solidFill>
                  <a:srgbClr val="7030A0"/>
                </a:solidFill>
                <a:latin typeface="Times New Roman" pitchFamily="18" charset="0"/>
                <a:cs typeface="Times New Roman" pitchFamily="18" charset="0"/>
              </a:rPr>
              <a:t>, pharyngitis </a:t>
            </a:r>
            <a:r>
              <a:rPr lang="en-US" sz="3200" dirty="0" err="1" smtClean="0">
                <a:solidFill>
                  <a:srgbClr val="7030A0"/>
                </a:solidFill>
                <a:latin typeface="Times New Roman" pitchFamily="18" charset="0"/>
                <a:cs typeface="Times New Roman" pitchFamily="18" charset="0"/>
              </a:rPr>
              <a:t>etc</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Sinusitis</a:t>
            </a:r>
          </a:p>
          <a:p>
            <a:pPr>
              <a:buFont typeface="Wingdings" pitchFamily="2" charset="2"/>
              <a:buChar char="Ø"/>
            </a:pPr>
            <a:r>
              <a:rPr lang="en-US" sz="3200" dirty="0" smtClean="0">
                <a:solidFill>
                  <a:srgbClr val="7030A0"/>
                </a:solidFill>
                <a:latin typeface="Times New Roman" pitchFamily="18" charset="0"/>
                <a:cs typeface="Times New Roman" pitchFamily="18" charset="0"/>
              </a:rPr>
              <a:t>Acute bacterial Otitis media</a:t>
            </a:r>
          </a:p>
          <a:p>
            <a:pPr>
              <a:buFont typeface="Wingdings" pitchFamily="2" charset="2"/>
              <a:buChar char="Ø"/>
            </a:pPr>
            <a:r>
              <a:rPr lang="en-US" sz="3200" dirty="0" smtClean="0">
                <a:solidFill>
                  <a:srgbClr val="7030A0"/>
                </a:solidFill>
                <a:latin typeface="Times New Roman" pitchFamily="18" charset="0"/>
                <a:cs typeface="Times New Roman" pitchFamily="18" charset="0"/>
              </a:rPr>
              <a:t>Impetigo </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4322457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2A073-9716-473E-961C-EC53D6BA7FFA}"/>
              </a:ext>
            </a:extLst>
          </p:cNvPr>
          <p:cNvSpPr>
            <a:spLocks noGrp="1"/>
          </p:cNvSpPr>
          <p:nvPr>
            <p:ph type="title"/>
          </p:nvPr>
        </p:nvSpPr>
        <p:spPr>
          <a:xfrm>
            <a:off x="128588" y="100014"/>
            <a:ext cx="12063412" cy="800100"/>
          </a:xfrm>
        </p:spPr>
        <p:txBody>
          <a:bodyPr>
            <a:noAutofit/>
          </a:bodyPr>
          <a:lstStyle/>
          <a:p>
            <a:r>
              <a:rPr lang="en-US" sz="6000" b="1" dirty="0">
                <a:solidFill>
                  <a:srgbClr val="FF0000"/>
                </a:solidFill>
                <a:latin typeface="Times New Roman" pitchFamily="18" charset="0"/>
                <a:cs typeface="Times New Roman" pitchFamily="18" charset="0"/>
              </a:rPr>
              <a:t>Third generation cephalosporins</a:t>
            </a:r>
          </a:p>
        </p:txBody>
      </p:sp>
      <p:sp>
        <p:nvSpPr>
          <p:cNvPr id="3" name="Content Placeholder 2">
            <a:extLst>
              <a:ext uri="{FF2B5EF4-FFF2-40B4-BE49-F238E27FC236}">
                <a16:creationId xmlns="" xmlns:a16="http://schemas.microsoft.com/office/drawing/2014/main" id="{DFBEA20C-EEF4-4D96-93FF-B4545A266D12}"/>
              </a:ext>
            </a:extLst>
          </p:cNvPr>
          <p:cNvSpPr>
            <a:spLocks noGrp="1"/>
          </p:cNvSpPr>
          <p:nvPr>
            <p:ph idx="1"/>
          </p:nvPr>
        </p:nvSpPr>
        <p:spPr>
          <a:xfrm>
            <a:off x="214313" y="1000125"/>
            <a:ext cx="11858625" cy="5715000"/>
          </a:xfrm>
        </p:spPr>
        <p:txBody>
          <a:bodyPr>
            <a:norm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They are especially better than </a:t>
            </a:r>
            <a:r>
              <a:rPr lang="en-US" sz="3200" dirty="0" smtClean="0">
                <a:solidFill>
                  <a:srgbClr val="7030A0"/>
                </a:solidFill>
                <a:latin typeface="Times New Roman" pitchFamily="18" charset="0"/>
                <a:cs typeface="Times New Roman" pitchFamily="18" charset="0"/>
              </a:rPr>
              <a:t>1</a:t>
            </a:r>
            <a:r>
              <a:rPr lang="en-US" sz="3200" baseline="30000" dirty="0" smtClean="0">
                <a:solidFill>
                  <a:srgbClr val="7030A0"/>
                </a:solidFill>
                <a:latin typeface="Times New Roman" pitchFamily="18" charset="0"/>
                <a:cs typeface="Times New Roman" pitchFamily="18" charset="0"/>
              </a:rPr>
              <a:t>st</a:t>
            </a:r>
            <a:r>
              <a:rPr lang="en-US" sz="3200" dirty="0" smtClean="0">
                <a:solidFill>
                  <a:srgbClr val="7030A0"/>
                </a:solidFill>
                <a:latin typeface="Times New Roman" pitchFamily="18" charset="0"/>
                <a:cs typeface="Times New Roman" pitchFamily="18" charset="0"/>
              </a:rPr>
              <a:t> and 2</a:t>
            </a:r>
            <a:r>
              <a:rPr lang="en-US" sz="3200" baseline="30000" dirty="0" smtClean="0">
                <a:solidFill>
                  <a:srgbClr val="7030A0"/>
                </a:solidFill>
                <a:latin typeface="Times New Roman" pitchFamily="18" charset="0"/>
                <a:cs typeface="Times New Roman" pitchFamily="18" charset="0"/>
              </a:rPr>
              <a:t>nd</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generation cephalosporin against gram negative </a:t>
            </a:r>
            <a:r>
              <a:rPr lang="en-US" sz="3200" dirty="0" err="1" smtClean="0">
                <a:solidFill>
                  <a:srgbClr val="7030A0"/>
                </a:solidFill>
                <a:latin typeface="Times New Roman" pitchFamily="18" charset="0"/>
                <a:cs typeface="Times New Roman" pitchFamily="18" charset="0"/>
              </a:rPr>
              <a:t>bacteri</a:t>
            </a:r>
            <a:endParaRPr lang="en-US" sz="3200" dirty="0" smtClean="0">
              <a:solidFill>
                <a:srgbClr val="7030A0"/>
              </a:solidFill>
              <a:latin typeface="Times New Roman" pitchFamily="18" charset="0"/>
              <a:cs typeface="Times New Roman" pitchFamily="18" charset="0"/>
            </a:endParaRPr>
          </a:p>
          <a:p>
            <a:pPr marL="0" indent="0">
              <a:buNone/>
            </a:pPr>
            <a:r>
              <a:rPr lang="en-US" sz="3200" dirty="0" smtClean="0">
                <a:solidFill>
                  <a:srgbClr val="7030A0"/>
                </a:solidFill>
                <a:latin typeface="Times New Roman" pitchFamily="18" charset="0"/>
                <a:cs typeface="Times New Roman" pitchFamily="18" charset="0"/>
              </a:rPr>
              <a:t>Uses;- Meningitis, lung </a:t>
            </a:r>
            <a:r>
              <a:rPr lang="en-US" sz="3200" dirty="0" err="1" smtClean="0">
                <a:solidFill>
                  <a:srgbClr val="7030A0"/>
                </a:solidFill>
                <a:latin typeface="Times New Roman" pitchFamily="18" charset="0"/>
                <a:cs typeface="Times New Roman" pitchFamily="18" charset="0"/>
              </a:rPr>
              <a:t>infections,otitis</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media,peritonitis</a:t>
            </a:r>
            <a:r>
              <a:rPr lang="en-US" sz="3200" dirty="0" smtClean="0">
                <a:solidFill>
                  <a:srgbClr val="7030A0"/>
                </a:solidFill>
                <a:latin typeface="Times New Roman" pitchFamily="18" charset="0"/>
                <a:cs typeface="Times New Roman" pitchFamily="18" charset="0"/>
              </a:rPr>
              <a:t>, bones and joint infections, UTI, Soft </a:t>
            </a:r>
            <a:r>
              <a:rPr lang="en-US" sz="3200" dirty="0" err="1" smtClean="0">
                <a:solidFill>
                  <a:srgbClr val="7030A0"/>
                </a:solidFill>
                <a:latin typeface="Times New Roman" pitchFamily="18" charset="0"/>
                <a:cs typeface="Times New Roman" pitchFamily="18" charset="0"/>
              </a:rPr>
              <a:t>tisue</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infxns</a:t>
            </a:r>
            <a:r>
              <a:rPr lang="en-US" sz="3200" dirty="0" smtClean="0">
                <a:solidFill>
                  <a:srgbClr val="7030A0"/>
                </a:solidFill>
                <a:latin typeface="Times New Roman" pitchFamily="18" charset="0"/>
                <a:cs typeface="Times New Roman" pitchFamily="18" charset="0"/>
              </a:rPr>
              <a:t>, some heart conditions which bacterial, gonorrhea and syphilis, </a:t>
            </a:r>
            <a:r>
              <a:rPr lang="en-US" sz="3200" dirty="0" err="1" smtClean="0">
                <a:solidFill>
                  <a:srgbClr val="7030A0"/>
                </a:solidFill>
                <a:latin typeface="Times New Roman" pitchFamily="18" charset="0"/>
                <a:cs typeface="Times New Roman" pitchFamily="18" charset="0"/>
              </a:rPr>
              <a:t>neutrophenia</a:t>
            </a: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and </a:t>
            </a:r>
            <a:r>
              <a:rPr lang="en-US" sz="3200" dirty="0" err="1" smtClean="0">
                <a:solidFill>
                  <a:srgbClr val="7030A0"/>
                </a:solidFill>
                <a:latin typeface="Times New Roman" pitchFamily="18" charset="0"/>
                <a:cs typeface="Times New Roman" pitchFamily="18" charset="0"/>
              </a:rPr>
              <a:t>lyme</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dse</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Cefriaxone</a:t>
            </a:r>
          </a:p>
          <a:p>
            <a:pPr>
              <a:buFont typeface="Wingdings" pitchFamily="2" charset="2"/>
              <a:buChar char="Ø"/>
            </a:pPr>
            <a:r>
              <a:rPr lang="en-US" sz="3200" dirty="0">
                <a:solidFill>
                  <a:srgbClr val="7030A0"/>
                </a:solidFill>
                <a:latin typeface="Times New Roman" pitchFamily="18" charset="0"/>
                <a:cs typeface="Times New Roman" pitchFamily="18" charset="0"/>
              </a:rPr>
              <a:t>Cefperazone</a:t>
            </a:r>
          </a:p>
          <a:p>
            <a:pPr>
              <a:buFont typeface="Wingdings" pitchFamily="2" charset="2"/>
              <a:buChar char="Ø"/>
            </a:pPr>
            <a:r>
              <a:rPr lang="en-US" sz="3200" dirty="0">
                <a:solidFill>
                  <a:srgbClr val="7030A0"/>
                </a:solidFill>
                <a:latin typeface="Times New Roman" pitchFamily="18" charset="0"/>
                <a:cs typeface="Times New Roman" pitchFamily="18" charset="0"/>
              </a:rPr>
              <a:t>Cefotaxime</a:t>
            </a:r>
          </a:p>
          <a:p>
            <a:pPr>
              <a:buFont typeface="Wingdings" pitchFamily="2" charset="2"/>
              <a:buChar char="Ø"/>
            </a:pPr>
            <a:r>
              <a:rPr lang="en-US" sz="3200" dirty="0">
                <a:solidFill>
                  <a:srgbClr val="7030A0"/>
                </a:solidFill>
                <a:latin typeface="Times New Roman" pitchFamily="18" charset="0"/>
                <a:cs typeface="Times New Roman" pitchFamily="18" charset="0"/>
              </a:rPr>
              <a:t>Ceftazidine</a:t>
            </a:r>
          </a:p>
          <a:p>
            <a:pPr>
              <a:buFont typeface="Wingdings" pitchFamily="2" charset="2"/>
              <a:buChar char="Ø"/>
            </a:pPr>
            <a:r>
              <a:rPr lang="en-US" sz="3200" dirty="0">
                <a:solidFill>
                  <a:srgbClr val="7030A0"/>
                </a:solidFill>
                <a:latin typeface="Times New Roman" pitchFamily="18" charset="0"/>
                <a:cs typeface="Times New Roman" pitchFamily="18" charset="0"/>
              </a:rPr>
              <a:t>Cefodizime</a:t>
            </a:r>
          </a:p>
          <a:p>
            <a:pPr>
              <a:buFont typeface="Wingdings" pitchFamily="2" charset="2"/>
              <a:buChar char="Ø"/>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4164925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794B14-B173-4340-9878-B21254E50AC6}"/>
              </a:ext>
            </a:extLst>
          </p:cNvPr>
          <p:cNvSpPr>
            <a:spLocks noGrp="1"/>
          </p:cNvSpPr>
          <p:nvPr>
            <p:ph type="title"/>
          </p:nvPr>
        </p:nvSpPr>
        <p:spPr>
          <a:xfrm>
            <a:off x="128588" y="1"/>
            <a:ext cx="11225212" cy="1114424"/>
          </a:xfrm>
        </p:spPr>
        <p:txBody>
          <a:bodyPr>
            <a:normAutofit/>
          </a:bodyPr>
          <a:lstStyle/>
          <a:p>
            <a:r>
              <a:rPr lang="en-US" sz="4800" b="1" dirty="0">
                <a:solidFill>
                  <a:srgbClr val="FF0000"/>
                </a:solidFill>
                <a:latin typeface="Times New Roman" pitchFamily="18" charset="0"/>
                <a:cs typeface="Times New Roman" pitchFamily="18" charset="0"/>
              </a:rPr>
              <a:t>Ceftriaxone (</a:t>
            </a:r>
            <a:r>
              <a:rPr lang="en-US" sz="4800" b="1" dirty="0" err="1">
                <a:solidFill>
                  <a:srgbClr val="FF0000"/>
                </a:solidFill>
                <a:latin typeface="Times New Roman" pitchFamily="18" charset="0"/>
                <a:cs typeface="Times New Roman" pitchFamily="18" charset="0"/>
              </a:rPr>
              <a:t>Rocephin</a:t>
            </a:r>
            <a:r>
              <a:rPr lang="en-US" sz="4800" b="1" dirty="0" smtClean="0">
                <a:solidFill>
                  <a:srgbClr val="FF0000"/>
                </a:solidFill>
                <a:latin typeface="Times New Roman" pitchFamily="18" charset="0"/>
                <a:cs typeface="Times New Roman" pitchFamily="18" charset="0"/>
              </a:rPr>
              <a:t>) 3</a:t>
            </a:r>
            <a:r>
              <a:rPr lang="en-US" sz="4800" b="1" baseline="30000" dirty="0" smtClean="0">
                <a:solidFill>
                  <a:srgbClr val="FF0000"/>
                </a:solidFill>
                <a:latin typeface="Times New Roman" pitchFamily="18" charset="0"/>
                <a:cs typeface="Times New Roman" pitchFamily="18" charset="0"/>
              </a:rPr>
              <a:t>rd</a:t>
            </a:r>
            <a:r>
              <a:rPr lang="en-US" sz="4800" b="1" dirty="0" smtClean="0">
                <a:solidFill>
                  <a:srgbClr val="FF0000"/>
                </a:solidFill>
                <a:latin typeface="Times New Roman" pitchFamily="18" charset="0"/>
                <a:cs typeface="Times New Roman" pitchFamily="18" charset="0"/>
              </a:rPr>
              <a:t> gen’</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C72656A-918A-4D9F-9909-098271092D32}"/>
              </a:ext>
            </a:extLst>
          </p:cNvPr>
          <p:cNvSpPr>
            <a:spLocks noGrp="1"/>
          </p:cNvSpPr>
          <p:nvPr>
            <p:ph idx="1"/>
          </p:nvPr>
        </p:nvSpPr>
        <p:spPr>
          <a:xfrm>
            <a:off x="214313" y="1071563"/>
            <a:ext cx="11844337" cy="5657850"/>
          </a:xfrm>
        </p:spPr>
        <p:txBody>
          <a:bodyPr>
            <a:normAutofit/>
          </a:bodyPr>
          <a:lstStyle/>
          <a:p>
            <a:r>
              <a:rPr lang="en-US" sz="3200" dirty="0">
                <a:solidFill>
                  <a:srgbClr val="7030A0"/>
                </a:solidFill>
                <a:latin typeface="Times New Roman" pitchFamily="18" charset="0"/>
                <a:cs typeface="Times New Roman" pitchFamily="18" charset="0"/>
              </a:rPr>
              <a:t>Half life 4hours hence requires to be administered </a:t>
            </a:r>
            <a:r>
              <a:rPr lang="en-US" sz="3200" dirty="0" smtClean="0">
                <a:solidFill>
                  <a:srgbClr val="7030A0"/>
                </a:solidFill>
                <a:latin typeface="Times New Roman" pitchFamily="18" charset="0"/>
                <a:cs typeface="Times New Roman" pitchFamily="18" charset="0"/>
              </a:rPr>
              <a:t>Twice </a:t>
            </a:r>
            <a:r>
              <a:rPr lang="en-US" sz="3200" dirty="0">
                <a:solidFill>
                  <a:srgbClr val="7030A0"/>
                </a:solidFill>
                <a:latin typeface="Times New Roman" pitchFamily="18" charset="0"/>
                <a:cs typeface="Times New Roman" pitchFamily="18" charset="0"/>
              </a:rPr>
              <a:t>a daily.</a:t>
            </a:r>
          </a:p>
          <a:p>
            <a:pPr marL="0" indent="0">
              <a:buNone/>
            </a:pPr>
            <a:r>
              <a:rPr lang="en-US" sz="4400" b="1" dirty="0" smtClean="0">
                <a:solidFill>
                  <a:srgbClr val="7030A0"/>
                </a:solidFill>
                <a:latin typeface="Times New Roman" pitchFamily="18" charset="0"/>
                <a:cs typeface="Times New Roman" pitchFamily="18" charset="0"/>
              </a:rPr>
              <a:t>Indications;</a:t>
            </a:r>
            <a:r>
              <a:rPr lang="en-US" sz="4400" dirty="0" smtClean="0">
                <a:solidFill>
                  <a:srgbClr val="7030A0"/>
                </a:solidFill>
                <a:latin typeface="Times New Roman" pitchFamily="18" charset="0"/>
                <a:cs typeface="Times New Roman" pitchFamily="18" charset="0"/>
              </a:rPr>
              <a:t> </a:t>
            </a:r>
          </a:p>
          <a:p>
            <a:pPr marL="0" indent="0">
              <a:buNone/>
            </a:pPr>
            <a:r>
              <a:rPr lang="en-US" sz="3200" dirty="0" smtClean="0">
                <a:solidFill>
                  <a:srgbClr val="7030A0"/>
                </a:solidFill>
                <a:latin typeface="Times New Roman" pitchFamily="18" charset="0"/>
                <a:cs typeface="Times New Roman" pitchFamily="18" charset="0"/>
              </a:rPr>
              <a:t>Septicemia</a:t>
            </a:r>
            <a:r>
              <a:rPr lang="en-US" sz="3200" dirty="0">
                <a:solidFill>
                  <a:srgbClr val="7030A0"/>
                </a:solidFill>
                <a:latin typeface="Times New Roman" pitchFamily="18" charset="0"/>
                <a:cs typeface="Times New Roman" pitchFamily="18" charset="0"/>
              </a:rPr>
              <a:t>, Pneumonia, UTI, RTI, soft tissue infections.</a:t>
            </a:r>
          </a:p>
          <a:p>
            <a:pPr marL="0" indent="0">
              <a:buNone/>
            </a:pPr>
            <a:r>
              <a:rPr lang="en-US" sz="4400" b="1" dirty="0">
                <a:solidFill>
                  <a:srgbClr val="7030A0"/>
                </a:solidFill>
                <a:latin typeface="Times New Roman" pitchFamily="18" charset="0"/>
                <a:cs typeface="Times New Roman" pitchFamily="18" charset="0"/>
              </a:rPr>
              <a:t>Contraindication;</a:t>
            </a:r>
          </a:p>
          <a:p>
            <a:pPr>
              <a:buFont typeface="Wingdings" pitchFamily="2" charset="2"/>
              <a:buChar char="Ø"/>
            </a:pPr>
            <a:r>
              <a:rPr lang="en-US" sz="3200" dirty="0" smtClean="0">
                <a:solidFill>
                  <a:srgbClr val="7030A0"/>
                </a:solidFill>
                <a:latin typeface="Times New Roman" pitchFamily="18" charset="0"/>
                <a:cs typeface="Times New Roman" pitchFamily="18" charset="0"/>
              </a:rPr>
              <a:t>Penicillin sensitivity</a:t>
            </a:r>
          </a:p>
          <a:p>
            <a:pPr>
              <a:buFont typeface="Wingdings" pitchFamily="2" charset="2"/>
              <a:buChar char="Ø"/>
            </a:pPr>
            <a:r>
              <a:rPr lang="en-US" sz="3200" dirty="0" smtClean="0">
                <a:solidFill>
                  <a:srgbClr val="7030A0"/>
                </a:solidFill>
                <a:latin typeface="Times New Roman" pitchFamily="18" charset="0"/>
                <a:cs typeface="Times New Roman" pitchFamily="18" charset="0"/>
              </a:rPr>
              <a:t>Administer with caution in renal impairment.</a:t>
            </a:r>
          </a:p>
          <a:p>
            <a:pPr>
              <a:buFont typeface="Wingdings" pitchFamily="2" charset="2"/>
              <a:buChar char="Ø"/>
            </a:pPr>
            <a:r>
              <a:rPr lang="en-US" sz="3200" dirty="0" smtClean="0">
                <a:solidFill>
                  <a:srgbClr val="7030A0"/>
                </a:solidFill>
                <a:latin typeface="Times New Roman" pitchFamily="18" charset="0"/>
                <a:cs typeface="Times New Roman" pitchFamily="18" charset="0"/>
              </a:rPr>
              <a:t>Do not administer to infants below 6 weeks.</a:t>
            </a:r>
          </a:p>
          <a:p>
            <a:pPr>
              <a:buFont typeface="Wingdings" pitchFamily="2" charset="2"/>
              <a:buChar char="Ø"/>
            </a:pPr>
            <a:r>
              <a:rPr lang="en-US" sz="3200" dirty="0" smtClean="0">
                <a:solidFill>
                  <a:srgbClr val="7030A0"/>
                </a:solidFill>
                <a:latin typeface="Times New Roman" pitchFamily="18" charset="0"/>
                <a:cs typeface="Times New Roman" pitchFamily="18" charset="0"/>
              </a:rPr>
              <a:t>Cephalosporin hypersensitivity. </a:t>
            </a:r>
            <a:endParaRPr lang="en-US" sz="3200" b="1" dirty="0" smtClean="0">
              <a:solidFill>
                <a:srgbClr val="7030A0"/>
              </a:solidFill>
              <a:latin typeface="Times New Roman" pitchFamily="18" charset="0"/>
              <a:cs typeface="Times New Roman" pitchFamily="18" charset="0"/>
            </a:endParaRPr>
          </a:p>
          <a:p>
            <a:pPr marL="0" indent="0">
              <a:buNone/>
            </a:pPr>
            <a:endParaRPr lang="en-US" sz="4400" dirty="0" smtClean="0">
              <a:solidFill>
                <a:srgbClr val="7030A0"/>
              </a:solidFill>
              <a:latin typeface="Times New Roman" pitchFamily="18" charset="0"/>
              <a:cs typeface="Times New Roman" pitchFamily="18" charset="0"/>
            </a:endParaRPr>
          </a:p>
          <a:p>
            <a:endParaRPr lang="en-US" sz="4000" dirty="0" smtClean="0"/>
          </a:p>
          <a:p>
            <a:pPr marL="0" indent="0">
              <a:buNone/>
            </a:pPr>
            <a:endParaRPr lang="en-US" dirty="0"/>
          </a:p>
        </p:txBody>
      </p:sp>
    </p:spTree>
    <p:extLst>
      <p:ext uri="{BB962C8B-B14F-4D97-AF65-F5344CB8AC3E}">
        <p14:creationId xmlns:p14="http://schemas.microsoft.com/office/powerpoint/2010/main" val="13511619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930AB-B210-48EF-A0E3-B254BC197427}"/>
              </a:ext>
            </a:extLst>
          </p:cNvPr>
          <p:cNvSpPr>
            <a:spLocks noGrp="1"/>
          </p:cNvSpPr>
          <p:nvPr>
            <p:ph type="title"/>
          </p:nvPr>
        </p:nvSpPr>
        <p:spPr>
          <a:xfrm>
            <a:off x="228600" y="171451"/>
            <a:ext cx="11125200" cy="857249"/>
          </a:xfrm>
        </p:spPr>
        <p:txBody>
          <a:bodyPr>
            <a:normAutofit/>
          </a:bodyPr>
          <a:lstStyle/>
          <a:p>
            <a:r>
              <a:rPr lang="en-US" sz="4800" b="1" dirty="0">
                <a:solidFill>
                  <a:srgbClr val="FF0000"/>
                </a:solidFill>
                <a:latin typeface="Times New Roman" pitchFamily="18" charset="0"/>
                <a:cs typeface="Times New Roman" pitchFamily="18" charset="0"/>
              </a:rPr>
              <a:t>Fourth generation cephalosporin</a:t>
            </a:r>
          </a:p>
        </p:txBody>
      </p:sp>
      <p:sp>
        <p:nvSpPr>
          <p:cNvPr id="3" name="Content Placeholder 2">
            <a:extLst>
              <a:ext uri="{FF2B5EF4-FFF2-40B4-BE49-F238E27FC236}">
                <a16:creationId xmlns="" xmlns:a16="http://schemas.microsoft.com/office/drawing/2014/main" id="{0557F8B6-6ED7-45A0-B9E7-F0EDC04B0C06}"/>
              </a:ext>
            </a:extLst>
          </p:cNvPr>
          <p:cNvSpPr>
            <a:spLocks noGrp="1"/>
          </p:cNvSpPr>
          <p:nvPr>
            <p:ph idx="1"/>
          </p:nvPr>
        </p:nvSpPr>
        <p:spPr>
          <a:xfrm>
            <a:off x="0" y="1057275"/>
            <a:ext cx="11872913" cy="5672138"/>
          </a:xfrm>
        </p:spPr>
        <p:txBody>
          <a:bodyPr>
            <a:normAutofit lnSpcReduction="10000"/>
          </a:bodyPr>
          <a:lstStyle/>
          <a:p>
            <a:pPr marL="0" indent="0">
              <a:buNone/>
            </a:pPr>
            <a:r>
              <a:rPr lang="en-US" sz="3200" dirty="0" smtClean="0">
                <a:solidFill>
                  <a:srgbClr val="7030A0"/>
                </a:solidFill>
                <a:latin typeface="Times New Roman" pitchFamily="18" charset="0"/>
                <a:cs typeface="Times New Roman" pitchFamily="18" charset="0"/>
              </a:rPr>
              <a:t>These </a:t>
            </a:r>
            <a:r>
              <a:rPr lang="en-US" sz="3200" dirty="0">
                <a:solidFill>
                  <a:srgbClr val="7030A0"/>
                </a:solidFill>
                <a:latin typeface="Times New Roman" pitchFamily="18" charset="0"/>
                <a:cs typeface="Times New Roman" pitchFamily="18" charset="0"/>
              </a:rPr>
              <a:t>drugs </a:t>
            </a:r>
            <a:r>
              <a:rPr lang="en-US" sz="3200" dirty="0" smtClean="0">
                <a:solidFill>
                  <a:srgbClr val="7030A0"/>
                </a:solidFill>
                <a:latin typeface="Times New Roman" pitchFamily="18" charset="0"/>
                <a:cs typeface="Times New Roman" pitchFamily="18" charset="0"/>
              </a:rPr>
              <a:t>has excellent activity on  gram </a:t>
            </a:r>
            <a:r>
              <a:rPr lang="en-US" sz="3200" dirty="0">
                <a:solidFill>
                  <a:srgbClr val="7030A0"/>
                </a:solidFill>
                <a:latin typeface="Times New Roman" pitchFamily="18" charset="0"/>
                <a:cs typeface="Times New Roman" pitchFamily="18" charset="0"/>
              </a:rPr>
              <a:t>positive and gram negative </a:t>
            </a:r>
            <a:r>
              <a:rPr lang="en-US" sz="3200" dirty="0" smtClean="0">
                <a:solidFill>
                  <a:srgbClr val="7030A0"/>
                </a:solidFill>
                <a:latin typeface="Times New Roman" pitchFamily="18" charset="0"/>
                <a:cs typeface="Times New Roman" pitchFamily="18" charset="0"/>
              </a:rPr>
              <a:t>bacteria such as methicillin </a:t>
            </a:r>
            <a:r>
              <a:rPr lang="en-US" sz="3200" dirty="0" err="1" smtClean="0">
                <a:solidFill>
                  <a:srgbClr val="7030A0"/>
                </a:solidFill>
                <a:latin typeface="Times New Roman" pitchFamily="18" charset="0"/>
                <a:cs typeface="Times New Roman" pitchFamily="18" charset="0"/>
              </a:rPr>
              <a:t>susceptable</a:t>
            </a:r>
            <a:r>
              <a:rPr lang="en-US" sz="3200" dirty="0" smtClean="0">
                <a:solidFill>
                  <a:srgbClr val="7030A0"/>
                </a:solidFill>
                <a:latin typeface="Times New Roman" pitchFamily="18" charset="0"/>
                <a:cs typeface="Times New Roman" pitchFamily="18" charset="0"/>
              </a:rPr>
              <a:t> staphylococci, penicillin </a:t>
            </a:r>
            <a:r>
              <a:rPr lang="en-US" sz="3200" dirty="0" err="1" smtClean="0">
                <a:solidFill>
                  <a:srgbClr val="7030A0"/>
                </a:solidFill>
                <a:latin typeface="Times New Roman" pitchFamily="18" charset="0"/>
                <a:cs typeface="Times New Roman" pitchFamily="18" charset="0"/>
              </a:rPr>
              <a:t>restistant</a:t>
            </a:r>
            <a:r>
              <a:rPr lang="en-US" sz="3200" dirty="0" smtClean="0">
                <a:solidFill>
                  <a:srgbClr val="7030A0"/>
                </a:solidFill>
                <a:latin typeface="Times New Roman" pitchFamily="18" charset="0"/>
                <a:cs typeface="Times New Roman" pitchFamily="18" charset="0"/>
              </a:rPr>
              <a:t> </a:t>
            </a:r>
            <a:r>
              <a:rPr lang="en-US" sz="3200" dirty="0" err="1" smtClean="0">
                <a:solidFill>
                  <a:srgbClr val="7030A0"/>
                </a:solidFill>
                <a:latin typeface="Times New Roman" pitchFamily="18" charset="0"/>
                <a:cs typeface="Times New Roman" pitchFamily="18" charset="0"/>
              </a:rPr>
              <a:t>pneumococco</a:t>
            </a:r>
            <a:r>
              <a:rPr lang="en-US" sz="3200" dirty="0" smtClean="0">
                <a:solidFill>
                  <a:srgbClr val="7030A0"/>
                </a:solidFill>
                <a:latin typeface="Times New Roman" pitchFamily="18" charset="0"/>
                <a:cs typeface="Times New Roman" pitchFamily="18" charset="0"/>
              </a:rPr>
              <a:t> and </a:t>
            </a:r>
            <a:r>
              <a:rPr lang="en-US" sz="3200" dirty="0" err="1" smtClean="0">
                <a:solidFill>
                  <a:srgbClr val="7030A0"/>
                </a:solidFill>
                <a:latin typeface="Times New Roman" pitchFamily="18" charset="0"/>
                <a:cs typeface="Times New Roman" pitchFamily="18" charset="0"/>
              </a:rPr>
              <a:t>varidins</a:t>
            </a:r>
            <a:r>
              <a:rPr lang="en-US" sz="3200" dirty="0" smtClean="0">
                <a:solidFill>
                  <a:srgbClr val="7030A0"/>
                </a:solidFill>
                <a:latin typeface="Times New Roman" pitchFamily="18" charset="0"/>
                <a:cs typeface="Times New Roman" pitchFamily="18" charset="0"/>
              </a:rPr>
              <a:t> group streptococci.</a:t>
            </a:r>
          </a:p>
          <a:p>
            <a:pPr marL="0" indent="0">
              <a:buNone/>
            </a:pPr>
            <a:r>
              <a:rPr lang="en-US" sz="3200" b="1" i="1" dirty="0" smtClean="0">
                <a:solidFill>
                  <a:srgbClr val="7030A0"/>
                </a:solidFill>
                <a:latin typeface="Times New Roman" pitchFamily="18" charset="0"/>
                <a:cs typeface="Times New Roman" pitchFamily="18" charset="0"/>
              </a:rPr>
              <a:t>Examples includes;-</a:t>
            </a:r>
            <a:endParaRPr lang="en-US" sz="3200" b="1" i="1" dirty="0">
              <a:solidFill>
                <a:srgbClr val="7030A0"/>
              </a:solidFill>
              <a:latin typeface="Times New Roman" pitchFamily="18" charset="0"/>
              <a:cs typeface="Times New Roman" pitchFamily="18" charset="0"/>
            </a:endParaRPr>
          </a:p>
          <a:p>
            <a:pPr>
              <a:buFont typeface="Wingdings" pitchFamily="2" charset="2"/>
              <a:buChar char="Ø"/>
            </a:pPr>
            <a:r>
              <a:rPr lang="en-US" sz="3200" dirty="0">
                <a:solidFill>
                  <a:srgbClr val="7030A0"/>
                </a:solidFill>
                <a:latin typeface="Times New Roman" pitchFamily="18" charset="0"/>
                <a:cs typeface="Times New Roman" pitchFamily="18" charset="0"/>
              </a:rPr>
              <a:t>Cefepime</a:t>
            </a:r>
          </a:p>
          <a:p>
            <a:pPr>
              <a:buFont typeface="Wingdings" pitchFamily="2" charset="2"/>
              <a:buChar char="Ø"/>
            </a:pPr>
            <a:r>
              <a:rPr lang="en-US" sz="3200" dirty="0" err="1" smtClean="0">
                <a:solidFill>
                  <a:srgbClr val="7030A0"/>
                </a:solidFill>
                <a:latin typeface="Times New Roman" pitchFamily="18" charset="0"/>
                <a:cs typeface="Times New Roman" pitchFamily="18" charset="0"/>
              </a:rPr>
              <a:t>Cefditoren</a:t>
            </a:r>
            <a:r>
              <a:rPr lang="en-US" sz="3200" dirty="0">
                <a:solidFill>
                  <a:srgbClr val="7030A0"/>
                </a:solidFill>
                <a:latin typeface="Times New Roman" pitchFamily="18" charset="0"/>
                <a:cs typeface="Times New Roman" pitchFamily="18" charset="0"/>
              </a:rPr>
              <a:t> </a:t>
            </a:r>
            <a:r>
              <a:rPr lang="en-US" sz="3200" dirty="0" smtClean="0">
                <a:solidFill>
                  <a:srgbClr val="7030A0"/>
                </a:solidFill>
                <a:latin typeface="Times New Roman" pitchFamily="18" charset="0"/>
                <a:cs typeface="Times New Roman" pitchFamily="18" charset="0"/>
              </a:rPr>
              <a:t>and </a:t>
            </a:r>
            <a:r>
              <a:rPr lang="en-US" sz="3200" dirty="0" err="1" smtClean="0">
                <a:solidFill>
                  <a:srgbClr val="7030A0"/>
                </a:solidFill>
                <a:latin typeface="Times New Roman" pitchFamily="18" charset="0"/>
                <a:cs typeface="Times New Roman" pitchFamily="18" charset="0"/>
              </a:rPr>
              <a:t>cefpirome</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a:p>
            <a:pPr marL="0" indent="0">
              <a:buNone/>
            </a:pPr>
            <a:r>
              <a:rPr lang="en-US" sz="3200" b="1" dirty="0">
                <a:solidFill>
                  <a:srgbClr val="7030A0"/>
                </a:solidFill>
                <a:latin typeface="Times New Roman" pitchFamily="18" charset="0"/>
                <a:cs typeface="Times New Roman" pitchFamily="18" charset="0"/>
              </a:rPr>
              <a:t>Pharmacokinetic of cephalosporins </a:t>
            </a:r>
          </a:p>
          <a:p>
            <a:pPr marL="0" indent="0">
              <a:buNone/>
            </a:pPr>
            <a:r>
              <a:rPr lang="en-US" sz="3200" dirty="0">
                <a:solidFill>
                  <a:srgbClr val="7030A0"/>
                </a:solidFill>
                <a:latin typeface="Times New Roman" pitchFamily="18" charset="0"/>
                <a:cs typeface="Times New Roman" pitchFamily="18" charset="0"/>
              </a:rPr>
              <a:t>Usually given parenterally, though few may be given orally e.g.</a:t>
            </a:r>
          </a:p>
          <a:p>
            <a:pPr marL="0" indent="0">
              <a:buNone/>
            </a:pPr>
            <a:r>
              <a:rPr lang="en-US" sz="3200" dirty="0">
                <a:solidFill>
                  <a:srgbClr val="7030A0"/>
                </a:solidFill>
                <a:latin typeface="Times New Roman" pitchFamily="18" charset="0"/>
                <a:cs typeface="Times New Roman" pitchFamily="18" charset="0"/>
              </a:rPr>
              <a:t>       cephalexin</a:t>
            </a:r>
          </a:p>
          <a:p>
            <a:pPr marL="0" indent="0">
              <a:buNone/>
            </a:pPr>
            <a:r>
              <a:rPr lang="en-US" sz="3200" dirty="0">
                <a:solidFill>
                  <a:srgbClr val="7030A0"/>
                </a:solidFill>
                <a:latin typeface="Times New Roman" pitchFamily="18" charset="0"/>
                <a:cs typeface="Times New Roman" pitchFamily="18" charset="0"/>
              </a:rPr>
              <a:t>        cephradine</a:t>
            </a:r>
          </a:p>
          <a:p>
            <a:pPr marL="0" indent="0">
              <a:buNone/>
            </a:pPr>
            <a:r>
              <a:rPr lang="en-US" sz="3200" dirty="0">
                <a:solidFill>
                  <a:srgbClr val="7030A0"/>
                </a:solidFill>
                <a:latin typeface="Times New Roman" pitchFamily="18" charset="0"/>
                <a:cs typeface="Times New Roman" pitchFamily="18" charset="0"/>
              </a:rPr>
              <a:t>        cefadroxil</a:t>
            </a:r>
          </a:p>
        </p:txBody>
      </p:sp>
    </p:spTree>
    <p:extLst>
      <p:ext uri="{BB962C8B-B14F-4D97-AF65-F5344CB8AC3E}">
        <p14:creationId xmlns:p14="http://schemas.microsoft.com/office/powerpoint/2010/main" val="2678594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664360-BC78-4750-AB53-DABA432611C5}"/>
              </a:ext>
            </a:extLst>
          </p:cNvPr>
          <p:cNvSpPr>
            <a:spLocks noGrp="1"/>
          </p:cNvSpPr>
          <p:nvPr>
            <p:ph idx="1"/>
          </p:nvPr>
        </p:nvSpPr>
        <p:spPr>
          <a:xfrm>
            <a:off x="285750" y="200025"/>
            <a:ext cx="11730038" cy="6529388"/>
          </a:xfrm>
        </p:spPr>
        <p:txBody>
          <a:bodyPr>
            <a:normAutofit/>
          </a:bodyPr>
          <a:lstStyle/>
          <a:p>
            <a:pPr marL="0" indent="0">
              <a:buNone/>
            </a:pPr>
            <a:r>
              <a:rPr lang="en-US" sz="3200" b="1" dirty="0">
                <a:solidFill>
                  <a:srgbClr val="7030A0"/>
                </a:solidFill>
                <a:latin typeface="Times New Roman" pitchFamily="18" charset="0"/>
                <a:cs typeface="Times New Roman" pitchFamily="18" charset="0"/>
              </a:rPr>
              <a:t>Distribution- </a:t>
            </a:r>
            <a:r>
              <a:rPr lang="en-US" sz="3200" dirty="0">
                <a:solidFill>
                  <a:srgbClr val="7030A0"/>
                </a:solidFill>
                <a:latin typeface="Times New Roman" pitchFamily="18" charset="0"/>
                <a:cs typeface="Times New Roman" pitchFamily="18" charset="0"/>
              </a:rPr>
              <a:t>Wide distribution because of lipid solubility</a:t>
            </a:r>
            <a:r>
              <a:rPr lang="en-US" sz="3200" b="1" dirty="0">
                <a:solidFill>
                  <a:srgbClr val="7030A0"/>
                </a:solidFill>
                <a:latin typeface="Times New Roman" pitchFamily="18" charset="0"/>
                <a:cs typeface="Times New Roman" pitchFamily="18" charset="0"/>
              </a:rPr>
              <a:t>.</a:t>
            </a:r>
          </a:p>
          <a:p>
            <a:pPr marL="0" indent="0">
              <a:buNone/>
            </a:pPr>
            <a:r>
              <a:rPr lang="en-US" sz="3200" b="1" dirty="0">
                <a:solidFill>
                  <a:srgbClr val="7030A0"/>
                </a:solidFill>
                <a:latin typeface="Times New Roman" pitchFamily="18" charset="0"/>
                <a:cs typeface="Times New Roman" pitchFamily="18" charset="0"/>
              </a:rPr>
              <a:t>Metabolism- </a:t>
            </a:r>
            <a:r>
              <a:rPr lang="en-US" sz="3200" dirty="0">
                <a:solidFill>
                  <a:srgbClr val="7030A0"/>
                </a:solidFill>
                <a:latin typeface="Times New Roman" pitchFamily="18" charset="0"/>
                <a:cs typeface="Times New Roman" pitchFamily="18" charset="0"/>
              </a:rPr>
              <a:t>in the liver with half life of 1-4 hours.</a:t>
            </a:r>
          </a:p>
          <a:p>
            <a:pPr marL="0" indent="0">
              <a:buNone/>
            </a:pPr>
            <a:r>
              <a:rPr lang="en-US" sz="3200" b="1" dirty="0">
                <a:solidFill>
                  <a:srgbClr val="7030A0"/>
                </a:solidFill>
                <a:latin typeface="Times New Roman" pitchFamily="18" charset="0"/>
                <a:cs typeface="Times New Roman" pitchFamily="18" charset="0"/>
              </a:rPr>
              <a:t>Excretion- </a:t>
            </a:r>
            <a:r>
              <a:rPr lang="en-US" sz="3200" dirty="0">
                <a:solidFill>
                  <a:srgbClr val="7030A0"/>
                </a:solidFill>
                <a:latin typeface="Times New Roman" pitchFamily="18" charset="0"/>
                <a:cs typeface="Times New Roman" pitchFamily="18" charset="0"/>
              </a:rPr>
              <a:t> excreted unchanged in urine especially tubular secretion.</a:t>
            </a:r>
          </a:p>
          <a:p>
            <a:r>
              <a:rPr lang="en-US" sz="3200" dirty="0">
                <a:solidFill>
                  <a:srgbClr val="7030A0"/>
                </a:solidFill>
                <a:latin typeface="Times New Roman" pitchFamily="18" charset="0"/>
                <a:cs typeface="Times New Roman" pitchFamily="18" charset="0"/>
              </a:rPr>
              <a:t>Dosage should be reduced for patients with renal impairment.</a:t>
            </a:r>
          </a:p>
          <a:p>
            <a:r>
              <a:rPr lang="en-US" sz="3200" dirty="0">
                <a:solidFill>
                  <a:srgbClr val="7030A0"/>
                </a:solidFill>
                <a:latin typeface="Times New Roman" pitchFamily="18" charset="0"/>
                <a:cs typeface="Times New Roman" pitchFamily="18" charset="0"/>
              </a:rPr>
              <a:t>Active excretion in the kidneys can be blocked by probenecid.</a:t>
            </a:r>
          </a:p>
          <a:p>
            <a:pPr marL="0" indent="0">
              <a:buNone/>
            </a:pPr>
            <a:r>
              <a:rPr lang="en-US" sz="3200" b="1" dirty="0" smtClean="0">
                <a:solidFill>
                  <a:srgbClr val="7030A0"/>
                </a:solidFill>
                <a:latin typeface="Times New Roman" pitchFamily="18" charset="0"/>
                <a:cs typeface="Times New Roman" pitchFamily="18" charset="0"/>
              </a:rPr>
              <a:t>Additional Indication</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Septicemia, Pneumonia, Meningitis, Biliary tract infection, Peritonitis, Urinary tract infection, </a:t>
            </a:r>
            <a:r>
              <a:rPr lang="en-US" sz="3200" dirty="0" smtClean="0">
                <a:solidFill>
                  <a:srgbClr val="7030A0"/>
                </a:solidFill>
                <a:latin typeface="Times New Roman" pitchFamily="18" charset="0"/>
                <a:cs typeface="Times New Roman" pitchFamily="18" charset="0"/>
              </a:rPr>
              <a:t>sinusitis.</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837738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CDCAE-F110-44A8-A161-F96527E649D4}"/>
              </a:ext>
            </a:extLst>
          </p:cNvPr>
          <p:cNvSpPr>
            <a:spLocks noGrp="1"/>
          </p:cNvSpPr>
          <p:nvPr>
            <p:ph type="title"/>
          </p:nvPr>
        </p:nvSpPr>
        <p:spPr>
          <a:xfrm>
            <a:off x="185737" y="128589"/>
            <a:ext cx="11901487" cy="871536"/>
          </a:xfrm>
        </p:spPr>
        <p:txBody>
          <a:bodyPr>
            <a:noAutofit/>
          </a:bodyPr>
          <a:lstStyle/>
          <a:p>
            <a:r>
              <a:rPr lang="en-US" sz="4800" b="1" dirty="0">
                <a:solidFill>
                  <a:srgbClr val="FF0000"/>
                </a:solidFill>
                <a:latin typeface="Times New Roman" pitchFamily="18" charset="0"/>
                <a:cs typeface="Times New Roman" pitchFamily="18" charset="0"/>
              </a:rPr>
              <a:t>Unwanted effects of </a:t>
            </a:r>
            <a:r>
              <a:rPr lang="en-US" sz="4800" b="1" dirty="0" smtClean="0">
                <a:solidFill>
                  <a:srgbClr val="FF0000"/>
                </a:solidFill>
                <a:latin typeface="Times New Roman" pitchFamily="18" charset="0"/>
                <a:cs typeface="Times New Roman" pitchFamily="18" charset="0"/>
              </a:rPr>
              <a:t>most </a:t>
            </a:r>
            <a:r>
              <a:rPr lang="en-US" sz="4800" b="1" dirty="0" err="1" smtClean="0">
                <a:solidFill>
                  <a:srgbClr val="FF0000"/>
                </a:solidFill>
                <a:latin typeface="Times New Roman" pitchFamily="18" charset="0"/>
                <a:cs typeface="Times New Roman" pitchFamily="18" charset="0"/>
              </a:rPr>
              <a:t>cephalosporins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476CD3E-9ECA-411D-B9DF-E12C67C2FA78}"/>
              </a:ext>
            </a:extLst>
          </p:cNvPr>
          <p:cNvSpPr>
            <a:spLocks noGrp="1"/>
          </p:cNvSpPr>
          <p:nvPr>
            <p:ph idx="1"/>
          </p:nvPr>
        </p:nvSpPr>
        <p:spPr>
          <a:xfrm>
            <a:off x="185738" y="1443038"/>
            <a:ext cx="11887200" cy="5272087"/>
          </a:xfrm>
        </p:spPr>
        <p:txBody>
          <a:bodyPr/>
          <a:lstStyle/>
          <a:p>
            <a:pPr marL="0" indent="0">
              <a:buNone/>
            </a:pPr>
            <a:endParaRPr lang="en-US" b="1" dirty="0"/>
          </a:p>
          <a:p>
            <a:pPr>
              <a:buFont typeface="Wingdings" pitchFamily="2" charset="2"/>
              <a:buChar char="q"/>
            </a:pPr>
            <a:r>
              <a:rPr lang="en-US" sz="3200" b="1" dirty="0" smtClean="0">
                <a:solidFill>
                  <a:srgbClr val="7030A0"/>
                </a:solidFill>
                <a:latin typeface="Times New Roman" pitchFamily="18" charset="0"/>
                <a:cs typeface="Times New Roman" pitchFamily="18" charset="0"/>
              </a:rPr>
              <a:t>Hypersensitivit</a:t>
            </a:r>
            <a:r>
              <a:rPr lang="en-US" sz="3200" dirty="0" smtClean="0">
                <a:solidFill>
                  <a:srgbClr val="7030A0"/>
                </a:solidFill>
                <a:latin typeface="Times New Roman" pitchFamily="18" charset="0"/>
                <a:cs typeface="Times New Roman" pitchFamily="18" charset="0"/>
              </a:rPr>
              <a:t>y </a:t>
            </a:r>
            <a:r>
              <a:rPr lang="en-US" sz="3200" dirty="0">
                <a:solidFill>
                  <a:srgbClr val="7030A0"/>
                </a:solidFill>
                <a:latin typeface="Times New Roman" pitchFamily="18" charset="0"/>
                <a:cs typeface="Times New Roman" pitchFamily="18" charset="0"/>
              </a:rPr>
              <a:t>is the most </a:t>
            </a:r>
            <a:r>
              <a:rPr lang="en-US" sz="3200" dirty="0" smtClean="0">
                <a:solidFill>
                  <a:srgbClr val="7030A0"/>
                </a:solidFill>
                <a:latin typeface="Times New Roman" pitchFamily="18" charset="0"/>
                <a:cs typeface="Times New Roman" pitchFamily="18" charset="0"/>
              </a:rPr>
              <a:t>common</a:t>
            </a:r>
            <a:endParaRPr lang="en-US" sz="3200" dirty="0">
              <a:solidFill>
                <a:srgbClr val="7030A0"/>
              </a:solidFill>
              <a:latin typeface="Times New Roman" pitchFamily="18" charset="0"/>
              <a:cs typeface="Times New Roman" pitchFamily="18" charset="0"/>
            </a:endParaRPr>
          </a:p>
          <a:p>
            <a:pPr>
              <a:buFont typeface="Wingdings" pitchFamily="2" charset="2"/>
              <a:buChar char="q"/>
            </a:pPr>
            <a:r>
              <a:rPr lang="en-US" sz="3200" dirty="0">
                <a:solidFill>
                  <a:srgbClr val="7030A0"/>
                </a:solidFill>
                <a:latin typeface="Times New Roman" pitchFamily="18" charset="0"/>
                <a:cs typeface="Times New Roman" pitchFamily="18" charset="0"/>
              </a:rPr>
              <a:t>10% of the patients sensitive to penicillin are sensitive to cephalosporin.</a:t>
            </a:r>
          </a:p>
          <a:p>
            <a:pPr>
              <a:buFont typeface="Wingdings" pitchFamily="2" charset="2"/>
              <a:buChar char="q"/>
            </a:pPr>
            <a:r>
              <a:rPr lang="en-US" sz="3200" b="1" dirty="0">
                <a:solidFill>
                  <a:srgbClr val="7030A0"/>
                </a:solidFill>
                <a:latin typeface="Times New Roman" pitchFamily="18" charset="0"/>
                <a:cs typeface="Times New Roman" pitchFamily="18" charset="0"/>
              </a:rPr>
              <a:t>Hemorrhage</a:t>
            </a:r>
            <a:r>
              <a:rPr lang="en-US" sz="3200" dirty="0">
                <a:solidFill>
                  <a:srgbClr val="7030A0"/>
                </a:solidFill>
                <a:latin typeface="Times New Roman" pitchFamily="18" charset="0"/>
                <a:cs typeface="Times New Roman" pitchFamily="18" charset="0"/>
              </a:rPr>
              <a:t> due to interference with blood clotting factors.</a:t>
            </a:r>
          </a:p>
          <a:p>
            <a:pPr>
              <a:buFont typeface="Wingdings" pitchFamily="2" charset="2"/>
              <a:buChar char="q"/>
            </a:pPr>
            <a:r>
              <a:rPr lang="en-US" sz="3200" dirty="0">
                <a:solidFill>
                  <a:srgbClr val="7030A0"/>
                </a:solidFill>
                <a:latin typeface="Times New Roman" pitchFamily="18" charset="0"/>
                <a:cs typeface="Times New Roman" pitchFamily="18" charset="0"/>
              </a:rPr>
              <a:t>Use of cephalosporin for more than two weeks causes </a:t>
            </a:r>
            <a:r>
              <a:rPr lang="en-US" sz="3200" b="1" dirty="0">
                <a:solidFill>
                  <a:srgbClr val="7030A0"/>
                </a:solidFill>
                <a:latin typeface="Times New Roman" pitchFamily="18" charset="0"/>
                <a:cs typeface="Times New Roman" pitchFamily="18" charset="0"/>
              </a:rPr>
              <a:t>thrombocytopenia, neutropenia, interstitial nephritis and abnormal liver function tests.</a:t>
            </a:r>
          </a:p>
          <a:p>
            <a:pPr>
              <a:buFont typeface="Wingdings" pitchFamily="2" charset="2"/>
              <a:buChar char="q"/>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4773996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90CD92-45DE-487D-B170-76013A62CCC0}"/>
              </a:ext>
            </a:extLst>
          </p:cNvPr>
          <p:cNvSpPr>
            <a:spLocks noGrp="1"/>
          </p:cNvSpPr>
          <p:nvPr>
            <p:ph type="title"/>
          </p:nvPr>
        </p:nvSpPr>
        <p:spPr>
          <a:xfrm>
            <a:off x="157163" y="100013"/>
            <a:ext cx="11196637" cy="885825"/>
          </a:xfrm>
        </p:spPr>
        <p:txBody>
          <a:bodyPr>
            <a:normAutofit fontScale="90000"/>
          </a:bodyPr>
          <a:lstStyle/>
          <a:p>
            <a:r>
              <a:rPr lang="en-US" sz="4800" b="1" dirty="0">
                <a:solidFill>
                  <a:srgbClr val="FF0000"/>
                </a:solidFill>
                <a:latin typeface="Times New Roman" pitchFamily="18" charset="0"/>
                <a:cs typeface="Times New Roman" pitchFamily="18" charset="0"/>
              </a:rPr>
              <a:t>Drug interactions</a:t>
            </a:r>
            <a:br>
              <a:rPr lang="en-US" sz="4800" b="1" dirty="0">
                <a:solidFill>
                  <a:srgbClr val="FF0000"/>
                </a:solidFill>
                <a:latin typeface="Times New Roman" pitchFamily="18" charset="0"/>
                <a:cs typeface="Times New Roman" pitchFamily="18" charset="0"/>
              </a:rPr>
            </a:b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4E0E59D-40E8-4E43-B49B-79AE5BB7D6FC}"/>
              </a:ext>
            </a:extLst>
          </p:cNvPr>
          <p:cNvSpPr>
            <a:spLocks noGrp="1"/>
          </p:cNvSpPr>
          <p:nvPr>
            <p:ph idx="1"/>
          </p:nvPr>
        </p:nvSpPr>
        <p:spPr>
          <a:xfrm>
            <a:off x="100013" y="914400"/>
            <a:ext cx="11958637" cy="5829300"/>
          </a:xfrm>
        </p:spPr>
        <p:txBody>
          <a:bodyPr/>
          <a:lstStyle/>
          <a:p>
            <a:endParaRPr lang="en-US" dirty="0" smtClean="0"/>
          </a:p>
          <a:p>
            <a:pPr>
              <a:buFont typeface="Wingdings" pitchFamily="2" charset="2"/>
              <a:buChar char="Ø"/>
            </a:pPr>
            <a:r>
              <a:rPr lang="en-US" sz="3200" dirty="0" smtClean="0">
                <a:solidFill>
                  <a:srgbClr val="7030A0"/>
                </a:solidFill>
                <a:latin typeface="Times New Roman" pitchFamily="18" charset="0"/>
                <a:cs typeface="Times New Roman" pitchFamily="18" charset="0"/>
              </a:rPr>
              <a:t>Cephalosporin </a:t>
            </a:r>
            <a:r>
              <a:rPr lang="en-US" sz="3200" dirty="0">
                <a:solidFill>
                  <a:srgbClr val="7030A0"/>
                </a:solidFill>
                <a:latin typeface="Times New Roman" pitchFamily="18" charset="0"/>
                <a:cs typeface="Times New Roman" pitchFamily="18" charset="0"/>
              </a:rPr>
              <a:t>with </a:t>
            </a:r>
            <a:r>
              <a:rPr lang="en-US" sz="3200" b="1" dirty="0">
                <a:solidFill>
                  <a:srgbClr val="7030A0"/>
                </a:solidFill>
                <a:latin typeface="Times New Roman" pitchFamily="18" charset="0"/>
                <a:cs typeface="Times New Roman" pitchFamily="18" charset="0"/>
              </a:rPr>
              <a:t>alcohol</a:t>
            </a:r>
            <a:r>
              <a:rPr lang="en-US" sz="3200" dirty="0">
                <a:solidFill>
                  <a:srgbClr val="7030A0"/>
                </a:solidFill>
                <a:latin typeface="Times New Roman" pitchFamily="18" charset="0"/>
                <a:cs typeface="Times New Roman" pitchFamily="18" charset="0"/>
              </a:rPr>
              <a:t>- disulfiram like effects.</a:t>
            </a:r>
          </a:p>
          <a:p>
            <a:pPr marL="0" indent="0">
              <a:buNone/>
            </a:pPr>
            <a:r>
              <a:rPr lang="en-US" sz="3200" dirty="0">
                <a:solidFill>
                  <a:srgbClr val="7030A0"/>
                </a:solidFill>
                <a:latin typeface="Times New Roman" pitchFamily="18" charset="0"/>
                <a:cs typeface="Times New Roman" pitchFamily="18" charset="0"/>
              </a:rPr>
              <a:t>Patient should avoid alcohol when taking </a:t>
            </a:r>
            <a:r>
              <a:rPr lang="en-US" sz="3200" dirty="0" smtClean="0">
                <a:solidFill>
                  <a:srgbClr val="7030A0"/>
                </a:solidFill>
                <a:latin typeface="Times New Roman" pitchFamily="18" charset="0"/>
                <a:cs typeface="Times New Roman" pitchFamily="18" charset="0"/>
              </a:rPr>
              <a:t>these class of </a:t>
            </a:r>
            <a:r>
              <a:rPr lang="en-US" sz="3200" dirty="0">
                <a:solidFill>
                  <a:srgbClr val="7030A0"/>
                </a:solidFill>
                <a:latin typeface="Times New Roman" pitchFamily="18" charset="0"/>
                <a:cs typeface="Times New Roman" pitchFamily="18" charset="0"/>
              </a:rPr>
              <a:t>drug.</a:t>
            </a:r>
          </a:p>
          <a:p>
            <a:pPr>
              <a:buFont typeface="Wingdings" pitchFamily="2" charset="2"/>
              <a:buChar char="Ø"/>
            </a:pPr>
            <a:r>
              <a:rPr lang="en-US" sz="3200" dirty="0">
                <a:solidFill>
                  <a:srgbClr val="7030A0"/>
                </a:solidFill>
                <a:latin typeface="Times New Roman" pitchFamily="18" charset="0"/>
                <a:cs typeface="Times New Roman" pitchFamily="18" charset="0"/>
              </a:rPr>
              <a:t>Cephalosporin with high f</a:t>
            </a:r>
            <a:r>
              <a:rPr lang="en-US" sz="3200" b="1" dirty="0">
                <a:solidFill>
                  <a:srgbClr val="7030A0"/>
                </a:solidFill>
                <a:latin typeface="Times New Roman" pitchFamily="18" charset="0"/>
                <a:cs typeface="Times New Roman" pitchFamily="18" charset="0"/>
              </a:rPr>
              <a:t>rusemide </a:t>
            </a:r>
            <a:r>
              <a:rPr lang="en-US" sz="3200" dirty="0">
                <a:solidFill>
                  <a:srgbClr val="7030A0"/>
                </a:solidFill>
                <a:latin typeface="Times New Roman" pitchFamily="18" charset="0"/>
                <a:cs typeface="Times New Roman" pitchFamily="18" charset="0"/>
              </a:rPr>
              <a:t>and </a:t>
            </a:r>
            <a:r>
              <a:rPr lang="en-US" sz="3200" b="1" dirty="0">
                <a:solidFill>
                  <a:srgbClr val="7030A0"/>
                </a:solidFill>
                <a:latin typeface="Times New Roman" pitchFamily="18" charset="0"/>
                <a:cs typeface="Times New Roman" pitchFamily="18" charset="0"/>
              </a:rPr>
              <a:t>torsemide</a:t>
            </a:r>
            <a:r>
              <a:rPr lang="en-US" sz="3200" dirty="0">
                <a:solidFill>
                  <a:srgbClr val="7030A0"/>
                </a:solidFill>
                <a:latin typeface="Times New Roman" pitchFamily="18" charset="0"/>
                <a:cs typeface="Times New Roman" pitchFamily="18" charset="0"/>
              </a:rPr>
              <a:t> are likely to cause nephrotoxicity.</a:t>
            </a:r>
          </a:p>
          <a:p>
            <a:pPr>
              <a:buFont typeface="Wingdings" pitchFamily="2" charset="2"/>
              <a:buChar char="Ø"/>
            </a:pPr>
            <a:r>
              <a:rPr lang="en-US" sz="3200" dirty="0">
                <a:solidFill>
                  <a:srgbClr val="7030A0"/>
                </a:solidFill>
                <a:latin typeface="Times New Roman" pitchFamily="18" charset="0"/>
                <a:cs typeface="Times New Roman" pitchFamily="18" charset="0"/>
              </a:rPr>
              <a:t>Cephalosporin with </a:t>
            </a:r>
            <a:r>
              <a:rPr lang="en-US" sz="3200" b="1" dirty="0">
                <a:solidFill>
                  <a:srgbClr val="7030A0"/>
                </a:solidFill>
                <a:latin typeface="Times New Roman" pitchFamily="18" charset="0"/>
                <a:cs typeface="Times New Roman" pitchFamily="18" charset="0"/>
              </a:rPr>
              <a:t>aminoglycoside</a:t>
            </a:r>
            <a:r>
              <a:rPr lang="en-US" sz="3200" dirty="0">
                <a:solidFill>
                  <a:srgbClr val="7030A0"/>
                </a:solidFill>
                <a:latin typeface="Times New Roman" pitchFamily="18" charset="0"/>
                <a:cs typeface="Times New Roman" pitchFamily="18" charset="0"/>
              </a:rPr>
              <a:t> – nephrotoxicity.</a:t>
            </a:r>
          </a:p>
          <a:p>
            <a:pPr>
              <a:buFont typeface="Wingdings" pitchFamily="2" charset="2"/>
              <a:buChar char="Ø"/>
            </a:pPr>
            <a:r>
              <a:rPr lang="en-US" sz="3200" dirty="0">
                <a:solidFill>
                  <a:srgbClr val="7030A0"/>
                </a:solidFill>
                <a:latin typeface="Times New Roman" pitchFamily="18" charset="0"/>
                <a:cs typeface="Times New Roman" pitchFamily="18" charset="0"/>
              </a:rPr>
              <a:t>Cephalosporin with </a:t>
            </a:r>
            <a:r>
              <a:rPr lang="en-US" sz="3200" b="1" dirty="0">
                <a:solidFill>
                  <a:srgbClr val="7030A0"/>
                </a:solidFill>
                <a:latin typeface="Times New Roman" pitchFamily="18" charset="0"/>
                <a:cs typeface="Times New Roman" pitchFamily="18" charset="0"/>
              </a:rPr>
              <a:t>oral anticoagulant </a:t>
            </a:r>
            <a:r>
              <a:rPr lang="en-US" sz="3200" dirty="0">
                <a:solidFill>
                  <a:srgbClr val="7030A0"/>
                </a:solidFill>
                <a:latin typeface="Times New Roman" pitchFamily="18" charset="0"/>
                <a:cs typeface="Times New Roman" pitchFamily="18" charset="0"/>
              </a:rPr>
              <a:t>like warfarin may cause bleed because both interfere with clotting factors.</a:t>
            </a:r>
          </a:p>
          <a:p>
            <a:pPr>
              <a:buFont typeface="Wingdings"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2757601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DA88628-F3AF-40DF-87B5-3C54A5CC6F3C}"/>
              </a:ext>
            </a:extLst>
          </p:cNvPr>
          <p:cNvSpPr>
            <a:spLocks noGrp="1"/>
          </p:cNvSpPr>
          <p:nvPr>
            <p:ph idx="1"/>
          </p:nvPr>
        </p:nvSpPr>
        <p:spPr>
          <a:xfrm>
            <a:off x="171449" y="271462"/>
            <a:ext cx="11872913" cy="6586537"/>
          </a:xfrm>
        </p:spPr>
        <p:txBody>
          <a:bodyPr/>
          <a:lstStyle/>
          <a:p>
            <a:pPr marL="0" indent="0">
              <a:buNone/>
            </a:pPr>
            <a:endParaRPr lang="en-US" b="1" dirty="0" smtClean="0"/>
          </a:p>
          <a:p>
            <a:pPr marL="0" indent="0">
              <a:buNone/>
            </a:pPr>
            <a:r>
              <a:rPr lang="en-US" sz="3600" b="1" dirty="0" smtClean="0">
                <a:solidFill>
                  <a:srgbClr val="7030A0"/>
                </a:solidFill>
                <a:latin typeface="Times New Roman" pitchFamily="18" charset="0"/>
                <a:cs typeface="Times New Roman" pitchFamily="18" charset="0"/>
              </a:rPr>
              <a:t>Precautions of </a:t>
            </a:r>
            <a:r>
              <a:rPr lang="en-US" sz="3600" b="1" dirty="0" err="1">
                <a:solidFill>
                  <a:srgbClr val="7030A0"/>
                </a:solidFill>
                <a:latin typeface="Times New Roman" pitchFamily="18" charset="0"/>
                <a:cs typeface="Times New Roman" pitchFamily="18" charset="0"/>
              </a:rPr>
              <a:t>C</a:t>
            </a:r>
            <a:r>
              <a:rPr lang="en-US" sz="3600" b="1" dirty="0" err="1" smtClean="0">
                <a:solidFill>
                  <a:srgbClr val="7030A0"/>
                </a:solidFill>
                <a:latin typeface="Times New Roman" pitchFamily="18" charset="0"/>
                <a:cs typeface="Times New Roman" pitchFamily="18" charset="0"/>
              </a:rPr>
              <a:t>ephalosporins</a:t>
            </a:r>
            <a:r>
              <a:rPr lang="en-US" sz="3600" b="1" dirty="0" smtClean="0">
                <a:solidFill>
                  <a:srgbClr val="7030A0"/>
                </a:solidFill>
                <a:latin typeface="Times New Roman" pitchFamily="18" charset="0"/>
                <a:cs typeface="Times New Roman" pitchFamily="18" charset="0"/>
              </a:rPr>
              <a:t> in general;-</a:t>
            </a:r>
            <a:endParaRPr lang="en-US" sz="3600" b="1" dirty="0">
              <a:solidFill>
                <a:srgbClr val="7030A0"/>
              </a:solidFill>
              <a:latin typeface="Times New Roman" pitchFamily="18" charset="0"/>
              <a:cs typeface="Times New Roman" pitchFamily="18" charset="0"/>
            </a:endParaRPr>
          </a:p>
          <a:p>
            <a:pPr>
              <a:buFont typeface="Wingdings" pitchFamily="2" charset="2"/>
              <a:buChar char="ü"/>
            </a:pPr>
            <a:r>
              <a:rPr lang="en-US" sz="3600" dirty="0" smtClean="0">
                <a:solidFill>
                  <a:srgbClr val="7030A0"/>
                </a:solidFill>
                <a:latin typeface="Times New Roman" pitchFamily="18" charset="0"/>
                <a:cs typeface="Times New Roman" pitchFamily="18" charset="0"/>
              </a:rPr>
              <a:t>Instruct </a:t>
            </a:r>
            <a:r>
              <a:rPr lang="en-US" sz="3600" dirty="0">
                <a:solidFill>
                  <a:srgbClr val="7030A0"/>
                </a:solidFill>
                <a:latin typeface="Times New Roman" pitchFamily="18" charset="0"/>
                <a:cs typeface="Times New Roman" pitchFamily="18" charset="0"/>
              </a:rPr>
              <a:t>clients to complete the prescribed course of therapy, even though symptoms may resolve before the full course of antimicrobial treatment is completed. </a:t>
            </a:r>
          </a:p>
          <a:p>
            <a:pPr>
              <a:buFont typeface="Wingdings" pitchFamily="2" charset="2"/>
              <a:buChar char="ü"/>
            </a:pPr>
            <a:r>
              <a:rPr lang="en-US" sz="3600" dirty="0">
                <a:solidFill>
                  <a:srgbClr val="7030A0"/>
                </a:solidFill>
                <a:latin typeface="Times New Roman" pitchFamily="18" charset="0"/>
                <a:cs typeface="Times New Roman" pitchFamily="18" charset="0"/>
              </a:rPr>
              <a:t> Advise clients to take oral cephalosporins with food. </a:t>
            </a:r>
          </a:p>
          <a:p>
            <a:pPr>
              <a:buFont typeface="Wingdings" pitchFamily="2" charset="2"/>
              <a:buChar char="ü"/>
            </a:pPr>
            <a:r>
              <a:rPr lang="en-US" sz="3600" dirty="0">
                <a:solidFill>
                  <a:srgbClr val="7030A0"/>
                </a:solidFill>
                <a:latin typeface="Times New Roman" pitchFamily="18" charset="0"/>
                <a:cs typeface="Times New Roman" pitchFamily="18" charset="0"/>
              </a:rPr>
              <a:t> Instruct clients to store oral cephalosporin suspensions in a refrigerator.</a:t>
            </a:r>
          </a:p>
        </p:txBody>
      </p:sp>
    </p:spTree>
    <p:extLst>
      <p:ext uri="{BB962C8B-B14F-4D97-AF65-F5344CB8AC3E}">
        <p14:creationId xmlns:p14="http://schemas.microsoft.com/office/powerpoint/2010/main" val="12056221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936FB-6DF0-4976-A126-18D600099201}"/>
              </a:ext>
            </a:extLst>
          </p:cNvPr>
          <p:cNvSpPr>
            <a:spLocks noGrp="1"/>
          </p:cNvSpPr>
          <p:nvPr>
            <p:ph type="title"/>
          </p:nvPr>
        </p:nvSpPr>
        <p:spPr>
          <a:xfrm>
            <a:off x="185738" y="128589"/>
            <a:ext cx="11168062" cy="885824"/>
          </a:xfrm>
        </p:spPr>
        <p:txBody>
          <a:bodyPr/>
          <a:lstStyle/>
          <a:p>
            <a:r>
              <a:rPr lang="en-US" dirty="0"/>
              <a:t>    </a:t>
            </a:r>
            <a:r>
              <a:rPr lang="en-US" sz="5400" b="1" dirty="0" err="1" smtClean="0">
                <a:solidFill>
                  <a:srgbClr val="FF0000"/>
                </a:solidFill>
                <a:latin typeface="Times New Roman" pitchFamily="18" charset="0"/>
                <a:cs typeface="Times New Roman" pitchFamily="18" charset="0"/>
              </a:rPr>
              <a:t>Tetracyclines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43E8C72-9695-44D2-9D50-F85C8E96723A}"/>
              </a:ext>
            </a:extLst>
          </p:cNvPr>
          <p:cNvSpPr>
            <a:spLocks noGrp="1"/>
          </p:cNvSpPr>
          <p:nvPr>
            <p:ph idx="1"/>
          </p:nvPr>
        </p:nvSpPr>
        <p:spPr>
          <a:xfrm>
            <a:off x="328612" y="1185863"/>
            <a:ext cx="11730037" cy="5529262"/>
          </a:xfrm>
        </p:spPr>
        <p:txBody>
          <a:bodyPr>
            <a:normAutofit/>
          </a:bodyPr>
          <a:lstStyle/>
          <a:p>
            <a:r>
              <a:rPr lang="en-US" sz="3200" dirty="0">
                <a:solidFill>
                  <a:srgbClr val="7030A0"/>
                </a:solidFill>
                <a:latin typeface="Times New Roman" pitchFamily="18" charset="0"/>
                <a:cs typeface="Times New Roman" pitchFamily="18" charset="0"/>
              </a:rPr>
              <a:t>First isolated in 1948, isolated from Streptomyces fungi. </a:t>
            </a:r>
          </a:p>
          <a:p>
            <a:pPr marL="0" indent="0">
              <a:buNone/>
            </a:pPr>
            <a:r>
              <a:rPr lang="en-US" sz="3200" b="1" dirty="0" smtClean="0">
                <a:solidFill>
                  <a:srgbClr val="7030A0"/>
                </a:solidFill>
                <a:latin typeface="Times New Roman" pitchFamily="18" charset="0"/>
                <a:cs typeface="Times New Roman" pitchFamily="18" charset="0"/>
              </a:rPr>
              <a:t>		Naturally </a:t>
            </a:r>
            <a:r>
              <a:rPr lang="en-US" sz="3200" b="1" dirty="0">
                <a:solidFill>
                  <a:srgbClr val="7030A0"/>
                </a:solidFill>
                <a:latin typeface="Times New Roman" pitchFamily="18" charset="0"/>
                <a:cs typeface="Times New Roman" pitchFamily="18" charset="0"/>
              </a:rPr>
              <a:t>occurring;</a:t>
            </a:r>
          </a:p>
          <a:p>
            <a:pPr>
              <a:buFont typeface="Wingdings" pitchFamily="2" charset="2"/>
              <a:buChar char="ü"/>
            </a:pPr>
            <a:r>
              <a:rPr lang="en-US" sz="3200" dirty="0" smtClean="0">
                <a:solidFill>
                  <a:srgbClr val="7030A0"/>
                </a:solidFill>
                <a:latin typeface="Times New Roman" pitchFamily="18" charset="0"/>
                <a:cs typeface="Times New Roman" pitchFamily="18" charset="0"/>
              </a:rPr>
              <a:t>Tetracycline</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smtClean="0">
                <a:solidFill>
                  <a:srgbClr val="7030A0"/>
                </a:solidFill>
                <a:latin typeface="Times New Roman" pitchFamily="18" charset="0"/>
                <a:cs typeface="Times New Roman" pitchFamily="18" charset="0"/>
              </a:rPr>
              <a:t>Chlortetracycline</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err="1" smtClean="0">
                <a:solidFill>
                  <a:srgbClr val="7030A0"/>
                </a:solidFill>
                <a:latin typeface="Times New Roman" pitchFamily="18" charset="0"/>
                <a:cs typeface="Times New Roman" pitchFamily="18" charset="0"/>
              </a:rPr>
              <a:t>Oxytetracycline</a:t>
            </a:r>
            <a:endParaRPr lang="en-US" sz="3200" dirty="0">
              <a:solidFill>
                <a:srgbClr val="7030A0"/>
              </a:solidFill>
              <a:latin typeface="Times New Roman" pitchFamily="18" charset="0"/>
              <a:cs typeface="Times New Roman" pitchFamily="18" charset="0"/>
            </a:endParaRPr>
          </a:p>
          <a:p>
            <a:pPr>
              <a:buFont typeface="Wingdings" pitchFamily="2" charset="2"/>
              <a:buChar char="ü"/>
            </a:pPr>
            <a:r>
              <a:rPr lang="en-US" sz="3200" dirty="0" err="1" smtClean="0">
                <a:solidFill>
                  <a:srgbClr val="7030A0"/>
                </a:solidFill>
                <a:latin typeface="Times New Roman" pitchFamily="18" charset="0"/>
                <a:cs typeface="Times New Roman" pitchFamily="18" charset="0"/>
              </a:rPr>
              <a:t>Demeclocycline</a:t>
            </a:r>
            <a:endParaRPr lang="en-US" sz="3200"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		Semi-synthetic</a:t>
            </a:r>
            <a:endParaRPr lang="en-US" sz="3200" b="1" dirty="0">
              <a:solidFill>
                <a:srgbClr val="7030A0"/>
              </a:solidFill>
              <a:latin typeface="Times New Roman" pitchFamily="18" charset="0"/>
              <a:cs typeface="Times New Roman" pitchFamily="18" charset="0"/>
            </a:endParaRPr>
          </a:p>
          <a:p>
            <a:pPr marL="0" indent="0">
              <a:buNone/>
            </a:pPr>
            <a:r>
              <a:rPr lang="en-US" sz="3200" dirty="0">
                <a:solidFill>
                  <a:srgbClr val="7030A0"/>
                </a:solidFill>
                <a:latin typeface="Times New Roman" pitchFamily="18" charset="0"/>
                <a:cs typeface="Times New Roman" pitchFamily="18" charset="0"/>
              </a:rPr>
              <a:t>Doxycycline, lymecycline, meclocycline, methacyline, minocycline, </a:t>
            </a:r>
            <a:r>
              <a:rPr lang="en-US" sz="3200" dirty="0" err="1" smtClean="0">
                <a:solidFill>
                  <a:srgbClr val="7030A0"/>
                </a:solidFill>
                <a:latin typeface="Times New Roman" pitchFamily="18" charset="0"/>
                <a:cs typeface="Times New Roman" pitchFamily="18" charset="0"/>
              </a:rPr>
              <a:t>rolitetracycline</a:t>
            </a:r>
            <a:r>
              <a:rPr lang="en-US" sz="3200" dirty="0" smtClean="0">
                <a:solidFill>
                  <a:srgbClr val="7030A0"/>
                </a:solidFill>
                <a:latin typeface="Times New Roman" pitchFamily="18" charset="0"/>
                <a:cs typeface="Times New Roman" pitchFamily="18" charset="0"/>
              </a:rPr>
              <a:t> etc.</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4540601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FA5AD8-201A-4DD5-BE43-92D2EB737776}"/>
              </a:ext>
            </a:extLst>
          </p:cNvPr>
          <p:cNvSpPr>
            <a:spLocks noGrp="1"/>
          </p:cNvSpPr>
          <p:nvPr>
            <p:ph type="title"/>
          </p:nvPr>
        </p:nvSpPr>
        <p:spPr>
          <a:xfrm>
            <a:off x="157163" y="128589"/>
            <a:ext cx="11858625" cy="971549"/>
          </a:xfrm>
        </p:spPr>
        <p:txBody>
          <a:bodyPr/>
          <a:lstStyle/>
          <a:p>
            <a:r>
              <a:rPr lang="en-US" b="1" dirty="0">
                <a:solidFill>
                  <a:srgbClr val="FF0000"/>
                </a:solidFill>
                <a:latin typeface="Times New Roman" pitchFamily="18" charset="0"/>
                <a:cs typeface="Times New Roman" pitchFamily="18" charset="0"/>
              </a:rPr>
              <a:t>Drug reactions and Interactions </a:t>
            </a:r>
            <a:r>
              <a:rPr lang="en-US" b="1" dirty="0" smtClean="0">
                <a:solidFill>
                  <a:srgbClr val="FF0000"/>
                </a:solidFill>
                <a:latin typeface="Times New Roman" pitchFamily="18" charset="0"/>
                <a:cs typeface="Times New Roman" pitchFamily="18" charset="0"/>
              </a:rPr>
              <a:t>Conti….</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41F4E24-B4AE-491D-A418-6156BF3C10BE}"/>
              </a:ext>
            </a:extLst>
          </p:cNvPr>
          <p:cNvSpPr>
            <a:spLocks noGrp="1"/>
          </p:cNvSpPr>
          <p:nvPr>
            <p:ph idx="1"/>
          </p:nvPr>
        </p:nvSpPr>
        <p:spPr>
          <a:xfrm>
            <a:off x="157163" y="1185863"/>
            <a:ext cx="12034837" cy="5486400"/>
          </a:xfrm>
        </p:spPr>
        <p:txBody>
          <a:bodyPr>
            <a:normAutofit/>
          </a:bodyPr>
          <a:lstStyle/>
          <a:p>
            <a:r>
              <a:rPr lang="en-US" sz="3200" b="1" dirty="0">
                <a:solidFill>
                  <a:srgbClr val="7030A0"/>
                </a:solidFill>
                <a:latin typeface="Times New Roman" pitchFamily="18" charset="0"/>
                <a:cs typeface="Times New Roman" pitchFamily="18" charset="0"/>
              </a:rPr>
              <a:t>Drug interaction: </a:t>
            </a:r>
            <a:r>
              <a:rPr lang="en-US" sz="3200" dirty="0">
                <a:solidFill>
                  <a:srgbClr val="7030A0"/>
                </a:solidFill>
                <a:latin typeface="Times New Roman" pitchFamily="18" charset="0"/>
                <a:cs typeface="Times New Roman" pitchFamily="18" charset="0"/>
              </a:rPr>
              <a:t>this is when </a:t>
            </a:r>
            <a:r>
              <a:rPr lang="en-US" sz="3200" b="1" dirty="0">
                <a:solidFill>
                  <a:srgbClr val="7030A0"/>
                </a:solidFill>
                <a:latin typeface="Times New Roman" pitchFamily="18" charset="0"/>
                <a:cs typeface="Times New Roman" pitchFamily="18" charset="0"/>
              </a:rPr>
              <a:t>an interactant chemical </a:t>
            </a:r>
            <a:r>
              <a:rPr lang="en-US" sz="3200" dirty="0">
                <a:solidFill>
                  <a:srgbClr val="7030A0"/>
                </a:solidFill>
                <a:latin typeface="Times New Roman" pitchFamily="18" charset="0"/>
                <a:cs typeface="Times New Roman" pitchFamily="18" charset="0"/>
              </a:rPr>
              <a:t>modifies the therapeutic results that are anticipated with a drug the interact may be another drug, some combination </a:t>
            </a:r>
            <a:r>
              <a:rPr lang="en-US" sz="3200" b="1" dirty="0">
                <a:solidFill>
                  <a:srgbClr val="7030A0"/>
                </a:solidFill>
                <a:latin typeface="Times New Roman" pitchFamily="18" charset="0"/>
                <a:cs typeface="Times New Roman" pitchFamily="18" charset="0"/>
              </a:rPr>
              <a:t>of a drug, natural or artificial components in the diet, pollutants chemical from the environment, endogenous body chemicals and Chemicals used for diagnostic </a:t>
            </a:r>
            <a:r>
              <a:rPr lang="en-US" sz="3200" dirty="0">
                <a:solidFill>
                  <a:srgbClr val="7030A0"/>
                </a:solidFill>
                <a:latin typeface="Times New Roman" pitchFamily="18" charset="0"/>
                <a:cs typeface="Times New Roman" pitchFamily="18" charset="0"/>
              </a:rPr>
              <a:t>laboratory test. Drug interaction may be </a:t>
            </a:r>
            <a:r>
              <a:rPr lang="en-US" sz="3200" b="1" dirty="0">
                <a:solidFill>
                  <a:srgbClr val="7030A0"/>
                </a:solidFill>
                <a:latin typeface="Times New Roman" pitchFamily="18" charset="0"/>
                <a:cs typeface="Times New Roman" pitchFamily="18" charset="0"/>
              </a:rPr>
              <a:t>detriment or beneficial </a:t>
            </a:r>
            <a:r>
              <a:rPr lang="en-US" sz="3200" dirty="0">
                <a:solidFill>
                  <a:srgbClr val="7030A0"/>
                </a:solidFill>
                <a:latin typeface="Times New Roman" pitchFamily="18" charset="0"/>
                <a:cs typeface="Times New Roman" pitchFamily="18" charset="0"/>
              </a:rPr>
              <a:t>drug  and may vary from one person to another. This may affect the </a:t>
            </a:r>
            <a:r>
              <a:rPr lang="en-US" sz="3200" b="1" dirty="0">
                <a:solidFill>
                  <a:srgbClr val="7030A0"/>
                </a:solidFill>
                <a:latin typeface="Times New Roman" pitchFamily="18" charset="0"/>
                <a:cs typeface="Times New Roman" pitchFamily="18" charset="0"/>
              </a:rPr>
              <a:t>absorption, distribution ,metabolism or excretion </a:t>
            </a:r>
            <a:r>
              <a:rPr lang="en-US" sz="3200" dirty="0">
                <a:solidFill>
                  <a:srgbClr val="7030A0"/>
                </a:solidFill>
                <a:latin typeface="Times New Roman" pitchFamily="18" charset="0"/>
                <a:cs typeface="Times New Roman" pitchFamily="18" charset="0"/>
              </a:rPr>
              <a:t>of the drugs.</a:t>
            </a:r>
          </a:p>
          <a:p>
            <a:r>
              <a:rPr lang="en-US" sz="3200" b="1" dirty="0">
                <a:solidFill>
                  <a:srgbClr val="7030A0"/>
                </a:solidFill>
                <a:latin typeface="Times New Roman" pitchFamily="18" charset="0"/>
                <a:cs typeface="Times New Roman" pitchFamily="18" charset="0"/>
              </a:rPr>
              <a:t>Allergic reactions: </a:t>
            </a:r>
            <a:r>
              <a:rPr lang="en-US" sz="3200" dirty="0">
                <a:solidFill>
                  <a:srgbClr val="7030A0"/>
                </a:solidFill>
                <a:latin typeface="Times New Roman" pitchFamily="18" charset="0"/>
                <a:cs typeface="Times New Roman" pitchFamily="18" charset="0"/>
              </a:rPr>
              <a:t>This the body's immunological response to a drug following previous exposure to the same drug. </a:t>
            </a:r>
          </a:p>
          <a:p>
            <a:pPr marL="0" indent="0">
              <a:buNone/>
            </a:pPr>
            <a:endParaRPr lang="en-US" dirty="0"/>
          </a:p>
        </p:txBody>
      </p:sp>
    </p:spTree>
    <p:extLst>
      <p:ext uri="{BB962C8B-B14F-4D97-AF65-F5344CB8AC3E}">
        <p14:creationId xmlns:p14="http://schemas.microsoft.com/office/powerpoint/2010/main" val="1363436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235BFD-BB80-4FEE-B9C8-70E1991A6092}"/>
              </a:ext>
            </a:extLst>
          </p:cNvPr>
          <p:cNvSpPr>
            <a:spLocks noGrp="1"/>
          </p:cNvSpPr>
          <p:nvPr>
            <p:ph type="title"/>
          </p:nvPr>
        </p:nvSpPr>
        <p:spPr>
          <a:xfrm>
            <a:off x="200025" y="114301"/>
            <a:ext cx="11153775" cy="1071562"/>
          </a:xfrm>
        </p:spPr>
        <p:txBody>
          <a:bodyPr/>
          <a:lstStyle/>
          <a:p>
            <a:r>
              <a:rPr lang="en-US" b="1" dirty="0"/>
              <a:t>    </a:t>
            </a:r>
            <a:r>
              <a:rPr lang="en-US" sz="5400" b="1" dirty="0" smtClean="0">
                <a:solidFill>
                  <a:srgbClr val="FF0000"/>
                </a:solidFill>
                <a:latin typeface="Times New Roman" pitchFamily="18" charset="0"/>
                <a:cs typeface="Times New Roman" pitchFamily="18" charset="0"/>
              </a:rPr>
              <a:t>Pharmacokinetics</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2A443AC-4CD0-4715-8C9A-D8E8526D6A5A}"/>
              </a:ext>
            </a:extLst>
          </p:cNvPr>
          <p:cNvSpPr>
            <a:spLocks noGrp="1"/>
          </p:cNvSpPr>
          <p:nvPr>
            <p:ph idx="1"/>
          </p:nvPr>
        </p:nvSpPr>
        <p:spPr>
          <a:xfrm>
            <a:off x="228600" y="1100138"/>
            <a:ext cx="11787188" cy="5643562"/>
          </a:xfrm>
        </p:spPr>
        <p:txBody>
          <a:bodyPr>
            <a:normAutofit/>
          </a:bodyPr>
          <a:lstStyle/>
          <a:p>
            <a:endParaRPr lang="en-US" dirty="0" smtClean="0"/>
          </a:p>
          <a:p>
            <a:pPr>
              <a:buFont typeface="Wingdings" pitchFamily="2" charset="2"/>
              <a:buChar char="Ø"/>
            </a:pPr>
            <a:r>
              <a:rPr lang="en-US" sz="3200" dirty="0" err="1" smtClean="0">
                <a:solidFill>
                  <a:srgbClr val="7030A0"/>
                </a:solidFill>
                <a:latin typeface="Times New Roman" pitchFamily="18" charset="0"/>
                <a:cs typeface="Times New Roman" pitchFamily="18" charset="0"/>
              </a:rPr>
              <a:t>Tetracyclines</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are partially absorbed in the alimentary tract EXCEPT minocycline and doxycycline which have a good absorption.</a:t>
            </a:r>
          </a:p>
          <a:p>
            <a:pPr>
              <a:buFont typeface="Wingdings" pitchFamily="2" charset="2"/>
              <a:buChar char="Ø"/>
            </a:pPr>
            <a:r>
              <a:rPr lang="en-US" sz="3200" dirty="0">
                <a:solidFill>
                  <a:srgbClr val="7030A0"/>
                </a:solidFill>
                <a:latin typeface="Times New Roman" pitchFamily="18" charset="0"/>
                <a:cs typeface="Times New Roman" pitchFamily="18" charset="0"/>
              </a:rPr>
              <a:t>Absorption is increased in absence of food</a:t>
            </a:r>
          </a:p>
          <a:p>
            <a:pPr>
              <a:buFont typeface="Wingdings" pitchFamily="2" charset="2"/>
              <a:buChar char="Ø"/>
            </a:pPr>
            <a:r>
              <a:rPr lang="en-US" sz="3200" dirty="0">
                <a:solidFill>
                  <a:srgbClr val="7030A0"/>
                </a:solidFill>
                <a:latin typeface="Times New Roman" pitchFamily="18" charset="0"/>
                <a:cs typeface="Times New Roman" pitchFamily="18" charset="0"/>
              </a:rPr>
              <a:t> antacids and milk decrease absorption as they contain metals like </a:t>
            </a:r>
            <a:r>
              <a:rPr lang="en-US" sz="3200" b="1" dirty="0">
                <a:solidFill>
                  <a:srgbClr val="7030A0"/>
                </a:solidFill>
                <a:latin typeface="Times New Roman" pitchFamily="18" charset="0"/>
                <a:cs typeface="Times New Roman" pitchFamily="18" charset="0"/>
              </a:rPr>
              <a:t>magnesium, calcium, aluminum ,iron </a:t>
            </a:r>
            <a:r>
              <a:rPr lang="en-US" sz="3200" dirty="0">
                <a:solidFill>
                  <a:srgbClr val="7030A0"/>
                </a:solidFill>
                <a:latin typeface="Times New Roman" pitchFamily="18" charset="0"/>
                <a:cs typeface="Times New Roman" pitchFamily="18" charset="0"/>
              </a:rPr>
              <a:t>which chelate with them.</a:t>
            </a:r>
          </a:p>
          <a:p>
            <a:pPr>
              <a:buFont typeface="Wingdings" pitchFamily="2" charset="2"/>
              <a:buChar char="Ø"/>
            </a:pPr>
            <a:r>
              <a:rPr lang="en-US" sz="3200" b="1" dirty="0">
                <a:solidFill>
                  <a:srgbClr val="7030A0"/>
                </a:solidFill>
                <a:latin typeface="Times New Roman" pitchFamily="18" charset="0"/>
                <a:cs typeface="Times New Roman" pitchFamily="18" charset="0"/>
              </a:rPr>
              <a:t>Distribution</a:t>
            </a:r>
            <a:r>
              <a:rPr lang="en-US" sz="3200" dirty="0">
                <a:solidFill>
                  <a:srgbClr val="7030A0"/>
                </a:solidFill>
                <a:latin typeface="Times New Roman" pitchFamily="18" charset="0"/>
                <a:cs typeface="Times New Roman" pitchFamily="18" charset="0"/>
              </a:rPr>
              <a:t> is narrow but they cross the placenta barrier.</a:t>
            </a:r>
          </a:p>
          <a:p>
            <a:pPr>
              <a:buFont typeface="Wingdings" pitchFamily="2" charset="2"/>
              <a:buChar char="Ø"/>
            </a:pPr>
            <a:r>
              <a:rPr lang="en-US" sz="3200" b="1" dirty="0">
                <a:solidFill>
                  <a:srgbClr val="7030A0"/>
                </a:solidFill>
                <a:latin typeface="Times New Roman" pitchFamily="18" charset="0"/>
                <a:cs typeface="Times New Roman" pitchFamily="18" charset="0"/>
              </a:rPr>
              <a:t>Metabolism</a:t>
            </a:r>
            <a:r>
              <a:rPr lang="en-US" sz="3200" dirty="0">
                <a:solidFill>
                  <a:srgbClr val="7030A0"/>
                </a:solidFill>
                <a:latin typeface="Times New Roman" pitchFamily="18" charset="0"/>
                <a:cs typeface="Times New Roman" pitchFamily="18" charset="0"/>
              </a:rPr>
              <a:t> is in the liver</a:t>
            </a:r>
          </a:p>
          <a:p>
            <a:pPr>
              <a:buFont typeface="Wingdings" pitchFamily="2" charset="2"/>
              <a:buChar char="Ø"/>
            </a:pPr>
            <a:r>
              <a:rPr lang="en-US" sz="3200" b="1" dirty="0">
                <a:solidFill>
                  <a:srgbClr val="7030A0"/>
                </a:solidFill>
                <a:latin typeface="Times New Roman" pitchFamily="18" charset="0"/>
                <a:cs typeface="Times New Roman" pitchFamily="18" charset="0"/>
              </a:rPr>
              <a:t>Excretion</a:t>
            </a:r>
            <a:r>
              <a:rPr lang="en-US" sz="3200" dirty="0">
                <a:solidFill>
                  <a:srgbClr val="7030A0"/>
                </a:solidFill>
                <a:latin typeface="Times New Roman" pitchFamily="18" charset="0"/>
                <a:cs typeface="Times New Roman" pitchFamily="18" charset="0"/>
              </a:rPr>
              <a:t> in urine  via glomerular filtration unchanged.</a:t>
            </a:r>
          </a:p>
        </p:txBody>
      </p:sp>
    </p:spTree>
    <p:extLst>
      <p:ext uri="{BB962C8B-B14F-4D97-AF65-F5344CB8AC3E}">
        <p14:creationId xmlns:p14="http://schemas.microsoft.com/office/powerpoint/2010/main" val="38048320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883805-E9C9-4A75-90BA-E319CAE34A4E}"/>
              </a:ext>
            </a:extLst>
          </p:cNvPr>
          <p:cNvSpPr>
            <a:spLocks noGrp="1"/>
          </p:cNvSpPr>
          <p:nvPr>
            <p:ph type="title"/>
          </p:nvPr>
        </p:nvSpPr>
        <p:spPr>
          <a:xfrm>
            <a:off x="171450" y="114301"/>
            <a:ext cx="11182350" cy="1042987"/>
          </a:xfrm>
        </p:spPr>
        <p:txBody>
          <a:bodyPr>
            <a:normAutofit/>
          </a:bodyPr>
          <a:lstStyle/>
          <a:p>
            <a:r>
              <a:rPr lang="en-US" sz="4800" b="1" dirty="0">
                <a:solidFill>
                  <a:srgbClr val="FF0000"/>
                </a:solidFill>
                <a:latin typeface="Times New Roman" pitchFamily="18" charset="0"/>
                <a:cs typeface="Times New Roman" pitchFamily="18" charset="0"/>
              </a:rPr>
              <a:t>P</a:t>
            </a:r>
            <a:r>
              <a:rPr lang="en-US" sz="4800" b="1" dirty="0" smtClean="0">
                <a:solidFill>
                  <a:srgbClr val="FF0000"/>
                </a:solidFill>
                <a:latin typeface="Times New Roman" pitchFamily="18" charset="0"/>
                <a:cs typeface="Times New Roman" pitchFamily="18" charset="0"/>
              </a:rPr>
              <a:t>harmacodynamics</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E30328-6653-4D3C-AAA2-ADB482F5A9D1}"/>
              </a:ext>
            </a:extLst>
          </p:cNvPr>
          <p:cNvSpPr>
            <a:spLocks noGrp="1"/>
          </p:cNvSpPr>
          <p:nvPr>
            <p:ph idx="1"/>
          </p:nvPr>
        </p:nvSpPr>
        <p:spPr>
          <a:xfrm>
            <a:off x="100013" y="1143000"/>
            <a:ext cx="11958637" cy="5557838"/>
          </a:xfrm>
        </p:spPr>
        <p:txBody>
          <a:bodyPr>
            <a:normAutofit/>
          </a:bodyPr>
          <a:lstStyle/>
          <a:p>
            <a:pPr>
              <a:buFont typeface="Wingdings" pitchFamily="2" charset="2"/>
              <a:buChar char="Ø"/>
            </a:pPr>
            <a:r>
              <a:rPr lang="en-US" sz="3600" dirty="0">
                <a:solidFill>
                  <a:srgbClr val="7030A0"/>
                </a:solidFill>
                <a:latin typeface="Times New Roman" pitchFamily="18" charset="0"/>
                <a:cs typeface="Times New Roman" pitchFamily="18" charset="0"/>
              </a:rPr>
              <a:t>Tetracyclines are broad spectrum bacteriostatic.</a:t>
            </a:r>
          </a:p>
          <a:p>
            <a:pPr>
              <a:buFont typeface="Wingdings" pitchFamily="2" charset="2"/>
              <a:buChar char="Ø"/>
            </a:pPr>
            <a:r>
              <a:rPr lang="en-US" sz="3600" dirty="0">
                <a:solidFill>
                  <a:srgbClr val="7030A0"/>
                </a:solidFill>
                <a:latin typeface="Times New Roman" pitchFamily="18" charset="0"/>
                <a:cs typeface="Times New Roman" pitchFamily="18" charset="0"/>
              </a:rPr>
              <a:t>They inhibit protein synthesis by binding to the 30s sub unit of the bacterial ribosomes.</a:t>
            </a:r>
          </a:p>
          <a:p>
            <a:pPr marL="0" indent="0">
              <a:buNone/>
            </a:pPr>
            <a:r>
              <a:rPr lang="en-US" sz="3600" b="1" dirty="0" smtClean="0">
                <a:solidFill>
                  <a:srgbClr val="7030A0"/>
                </a:solidFill>
                <a:latin typeface="Times New Roman" pitchFamily="18" charset="0"/>
                <a:cs typeface="Times New Roman" pitchFamily="18" charset="0"/>
              </a:rPr>
              <a:t>	Indication;</a:t>
            </a:r>
          </a:p>
          <a:p>
            <a:pPr marL="0" indent="0">
              <a:buNone/>
            </a:pPr>
            <a:r>
              <a:rPr lang="en-US" sz="3600" b="1" dirty="0" smtClean="0">
                <a:solidFill>
                  <a:srgbClr val="7030A0"/>
                </a:solidFill>
                <a:latin typeface="Times New Roman" pitchFamily="18" charset="0"/>
                <a:cs typeface="Times New Roman" pitchFamily="18" charset="0"/>
              </a:rPr>
              <a:t> </a:t>
            </a:r>
            <a:r>
              <a:rPr lang="en-US" sz="3600" dirty="0">
                <a:solidFill>
                  <a:srgbClr val="7030A0"/>
                </a:solidFill>
                <a:latin typeface="Times New Roman" pitchFamily="18" charset="0"/>
                <a:cs typeface="Times New Roman" pitchFamily="18" charset="0"/>
              </a:rPr>
              <a:t>P</a:t>
            </a:r>
            <a:r>
              <a:rPr lang="en-US" sz="3600" dirty="0" smtClean="0">
                <a:solidFill>
                  <a:srgbClr val="7030A0"/>
                </a:solidFill>
                <a:latin typeface="Times New Roman" pitchFamily="18" charset="0"/>
                <a:cs typeface="Times New Roman" pitchFamily="18" charset="0"/>
              </a:rPr>
              <a:t>sittacosis</a:t>
            </a:r>
            <a:r>
              <a:rPr lang="en-US" sz="3600" dirty="0">
                <a:solidFill>
                  <a:srgbClr val="7030A0"/>
                </a:solidFill>
                <a:latin typeface="Times New Roman" pitchFamily="18" charset="0"/>
                <a:cs typeface="Times New Roman" pitchFamily="18" charset="0"/>
              </a:rPr>
              <a:t>, pneumonia, brucellosis, shigellosis, rickettsia diseases e.g. Q fever, typhus, cholera, borrelia ( lame disease, relapsing fever)acne ,amoebic dysentery, spirochetes, protozoa, bacillary dysentery and chlamydia infections</a:t>
            </a:r>
          </a:p>
        </p:txBody>
      </p:sp>
    </p:spTree>
    <p:extLst>
      <p:ext uri="{BB962C8B-B14F-4D97-AF65-F5344CB8AC3E}">
        <p14:creationId xmlns:p14="http://schemas.microsoft.com/office/powerpoint/2010/main" val="13138915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1689F-7708-4E13-B54E-26787526ED2A}"/>
              </a:ext>
            </a:extLst>
          </p:cNvPr>
          <p:cNvSpPr>
            <a:spLocks noGrp="1"/>
          </p:cNvSpPr>
          <p:nvPr>
            <p:ph type="title"/>
          </p:nvPr>
        </p:nvSpPr>
        <p:spPr>
          <a:xfrm>
            <a:off x="100014" y="114301"/>
            <a:ext cx="11253786" cy="942974"/>
          </a:xfrm>
        </p:spPr>
        <p:txBody>
          <a:bodyPr/>
          <a:lstStyle/>
          <a:p>
            <a:r>
              <a:rPr lang="en-US" dirty="0"/>
              <a:t>   </a:t>
            </a:r>
            <a:r>
              <a:rPr lang="en-US" b="1" dirty="0" smtClean="0">
                <a:solidFill>
                  <a:srgbClr val="FF0000"/>
                </a:solidFill>
                <a:latin typeface="Times New Roman" pitchFamily="18" charset="0"/>
                <a:cs typeface="Times New Roman" pitchFamily="18" charset="0"/>
              </a:rPr>
              <a:t>Aminoglycosides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8E741FA-1599-46B6-B669-2A8165B51CB9}"/>
              </a:ext>
            </a:extLst>
          </p:cNvPr>
          <p:cNvSpPr>
            <a:spLocks noGrp="1"/>
          </p:cNvSpPr>
          <p:nvPr>
            <p:ph idx="1"/>
          </p:nvPr>
        </p:nvSpPr>
        <p:spPr>
          <a:xfrm>
            <a:off x="0" y="1071563"/>
            <a:ext cx="11972925" cy="5657850"/>
          </a:xfrm>
        </p:spPr>
        <p:txBody>
          <a:bodyPr>
            <a:normAutofit/>
          </a:bodyPr>
          <a:lstStyle/>
          <a:p>
            <a:pPr marL="0" indent="0">
              <a:buNone/>
            </a:pPr>
            <a:r>
              <a:rPr lang="en-US" sz="3200" b="1" i="1" dirty="0">
                <a:solidFill>
                  <a:srgbClr val="00B050"/>
                </a:solidFill>
                <a:latin typeface="Times New Roman" pitchFamily="18" charset="0"/>
                <a:cs typeface="Times New Roman" pitchFamily="18" charset="0"/>
              </a:rPr>
              <a:t>Examples;</a:t>
            </a:r>
          </a:p>
          <a:p>
            <a:pPr marL="0" indent="0">
              <a:buNone/>
            </a:pPr>
            <a:r>
              <a:rPr lang="en-US" sz="3200" dirty="0">
                <a:solidFill>
                  <a:srgbClr val="7030A0"/>
                </a:solidFill>
                <a:latin typeface="Times New Roman" pitchFamily="18" charset="0"/>
                <a:cs typeface="Times New Roman" pitchFamily="18" charset="0"/>
              </a:rPr>
              <a:t>Gentamycin,  kanamycin, amikacin, tobramycin, streptomycin, neomycin, </a:t>
            </a:r>
          </a:p>
          <a:p>
            <a:pPr marL="0" indent="0">
              <a:buNone/>
            </a:pPr>
            <a:r>
              <a:rPr lang="en-US" sz="3200" dirty="0">
                <a:solidFill>
                  <a:srgbClr val="7030A0"/>
                </a:solidFill>
                <a:latin typeface="Times New Roman" pitchFamily="18" charset="0"/>
                <a:cs typeface="Times New Roman" pitchFamily="18" charset="0"/>
              </a:rPr>
              <a:t>They are always used in combination of beta lactam antibiotic  because of their synergism effect.</a:t>
            </a:r>
          </a:p>
          <a:p>
            <a:pPr marL="0" indent="0">
              <a:buNone/>
            </a:pPr>
            <a:r>
              <a:rPr lang="en-US" sz="3200" dirty="0">
                <a:solidFill>
                  <a:srgbClr val="7030A0"/>
                </a:solidFill>
                <a:latin typeface="Times New Roman" pitchFamily="18" charset="0"/>
                <a:cs typeface="Times New Roman" pitchFamily="18" charset="0"/>
              </a:rPr>
              <a:t> </a:t>
            </a:r>
            <a:r>
              <a:rPr lang="en-US" sz="4400" b="1" dirty="0">
                <a:solidFill>
                  <a:srgbClr val="7030A0"/>
                </a:solidFill>
                <a:latin typeface="Times New Roman" pitchFamily="18" charset="0"/>
                <a:cs typeface="Times New Roman" pitchFamily="18" charset="0"/>
              </a:rPr>
              <a:t>P</a:t>
            </a:r>
            <a:r>
              <a:rPr lang="en-US" sz="4400" b="1" dirty="0" smtClean="0">
                <a:solidFill>
                  <a:srgbClr val="7030A0"/>
                </a:solidFill>
                <a:latin typeface="Times New Roman" pitchFamily="18" charset="0"/>
                <a:cs typeface="Times New Roman" pitchFamily="18" charset="0"/>
              </a:rPr>
              <a:t>harmacokinetics</a:t>
            </a:r>
            <a:r>
              <a:rPr lang="en-US" sz="44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they are water soluble hence hey not absorbed through the gut .</a:t>
            </a:r>
          </a:p>
          <a:p>
            <a:pPr marL="0" indent="0">
              <a:buNone/>
            </a:pPr>
            <a:r>
              <a:rPr lang="en-US" sz="3200" dirty="0">
                <a:solidFill>
                  <a:srgbClr val="7030A0"/>
                </a:solidFill>
                <a:latin typeface="Times New Roman" pitchFamily="18" charset="0"/>
                <a:cs typeface="Times New Roman" pitchFamily="18" charset="0"/>
              </a:rPr>
              <a:t>They are given IM/IV route</a:t>
            </a:r>
          </a:p>
          <a:p>
            <a:pPr marL="0" indent="0">
              <a:buNone/>
            </a:pPr>
            <a:r>
              <a:rPr lang="en-US" sz="3200" dirty="0">
                <a:solidFill>
                  <a:srgbClr val="7030A0"/>
                </a:solidFill>
                <a:latin typeface="Times New Roman" pitchFamily="18" charset="0"/>
                <a:cs typeface="Times New Roman" pitchFamily="18" charset="0"/>
              </a:rPr>
              <a:t> </a:t>
            </a:r>
            <a:r>
              <a:rPr lang="en-US" sz="4400" b="1" dirty="0">
                <a:solidFill>
                  <a:srgbClr val="7030A0"/>
                </a:solidFill>
                <a:latin typeface="Times New Roman" pitchFamily="18" charset="0"/>
                <a:cs typeface="Times New Roman" pitchFamily="18" charset="0"/>
              </a:rPr>
              <a:t>D</a:t>
            </a:r>
            <a:r>
              <a:rPr lang="en-US" sz="4400" b="1" dirty="0" smtClean="0">
                <a:solidFill>
                  <a:srgbClr val="7030A0"/>
                </a:solidFill>
                <a:latin typeface="Times New Roman" pitchFamily="18" charset="0"/>
                <a:cs typeface="Times New Roman" pitchFamily="18" charset="0"/>
              </a:rPr>
              <a:t>istribution</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narrowly distributed  hence do not cross the blood brain barrier.</a:t>
            </a:r>
            <a:endParaRPr lang="en-US" sz="3200" b="1" dirty="0">
              <a:solidFill>
                <a:srgbClr val="7030A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685606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77EC0-FA29-4AF6-88E4-7A3C6023383C}"/>
              </a:ext>
            </a:extLst>
          </p:cNvPr>
          <p:cNvSpPr>
            <a:spLocks noGrp="1"/>
          </p:cNvSpPr>
          <p:nvPr>
            <p:ph type="title"/>
          </p:nvPr>
        </p:nvSpPr>
        <p:spPr>
          <a:xfrm>
            <a:off x="214313" y="100014"/>
            <a:ext cx="11858625" cy="971550"/>
          </a:xfrm>
        </p:spPr>
        <p:txBody>
          <a:bodyPr>
            <a:normAutofit fontScale="90000"/>
          </a:bodyPr>
          <a:lstStyle/>
          <a:p>
            <a:r>
              <a:rPr lang="en-US" dirty="0"/>
              <a:t>                                                                       </a:t>
            </a:r>
            <a:r>
              <a:rPr lang="en-US" sz="5300" b="1" dirty="0" smtClean="0">
                <a:solidFill>
                  <a:srgbClr val="FF0000"/>
                </a:solidFill>
                <a:latin typeface="Times New Roman" pitchFamily="18" charset="0"/>
                <a:cs typeface="Times New Roman" pitchFamily="18" charset="0"/>
              </a:rPr>
              <a:t>Pharmacodynamics/Mechanism </a:t>
            </a:r>
            <a:r>
              <a:rPr lang="en-US" sz="5300" b="1" dirty="0">
                <a:solidFill>
                  <a:srgbClr val="FF0000"/>
                </a:solidFill>
                <a:latin typeface="Times New Roman" pitchFamily="18" charset="0"/>
                <a:cs typeface="Times New Roman" pitchFamily="18" charset="0"/>
              </a:rPr>
              <a:t>of action</a:t>
            </a:r>
            <a:endParaRPr lang="en-US" sz="49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B2B254-3AEC-4E7E-9E84-202A3C9839CC}"/>
              </a:ext>
            </a:extLst>
          </p:cNvPr>
          <p:cNvSpPr>
            <a:spLocks noGrp="1"/>
          </p:cNvSpPr>
          <p:nvPr>
            <p:ph idx="1"/>
          </p:nvPr>
        </p:nvSpPr>
        <p:spPr>
          <a:xfrm>
            <a:off x="271463" y="1314450"/>
            <a:ext cx="11787187" cy="5429250"/>
          </a:xfrm>
        </p:spPr>
        <p:txBody>
          <a:bodyPr>
            <a:normAutofit/>
          </a:bodyPr>
          <a:lstStyle/>
          <a:p>
            <a:r>
              <a:rPr lang="en-US" dirty="0">
                <a:solidFill>
                  <a:srgbClr val="7030A0"/>
                </a:solidFill>
              </a:rPr>
              <a:t> </a:t>
            </a:r>
            <a:r>
              <a:rPr lang="en-US" sz="3200" dirty="0" smtClean="0">
                <a:solidFill>
                  <a:srgbClr val="7030A0"/>
                </a:solidFill>
                <a:latin typeface="Times New Roman" pitchFamily="18" charset="0"/>
                <a:cs typeface="Times New Roman" pitchFamily="18" charset="0"/>
              </a:rPr>
              <a:t>They </a:t>
            </a:r>
            <a:r>
              <a:rPr lang="en-US" sz="3200" dirty="0">
                <a:solidFill>
                  <a:srgbClr val="7030A0"/>
                </a:solidFill>
                <a:latin typeface="Times New Roman" pitchFamily="18" charset="0"/>
                <a:cs typeface="Times New Roman" pitchFamily="18" charset="0"/>
              </a:rPr>
              <a:t>are </a:t>
            </a:r>
            <a:r>
              <a:rPr lang="en-US" sz="3200" dirty="0" smtClean="0">
                <a:solidFill>
                  <a:srgbClr val="7030A0"/>
                </a:solidFill>
                <a:latin typeface="Times New Roman" pitchFamily="18" charset="0"/>
                <a:cs typeface="Times New Roman" pitchFamily="18" charset="0"/>
              </a:rPr>
              <a:t>bactericidal- they </a:t>
            </a:r>
            <a:r>
              <a:rPr lang="en-US" sz="3200" dirty="0">
                <a:solidFill>
                  <a:srgbClr val="7030A0"/>
                </a:solidFill>
                <a:latin typeface="Times New Roman" pitchFamily="18" charset="0"/>
                <a:cs typeface="Times New Roman" pitchFamily="18" charset="0"/>
              </a:rPr>
              <a:t>act by binding to the 30s ribosomal sub unit and they inhibit bacterial protein synthesis.</a:t>
            </a:r>
          </a:p>
          <a:p>
            <a:pPr marL="0" indent="0">
              <a:buNone/>
            </a:pPr>
            <a:r>
              <a:rPr lang="en-US" sz="3200" b="1" dirty="0" smtClean="0">
                <a:solidFill>
                  <a:srgbClr val="7030A0"/>
                </a:solidFill>
                <a:latin typeface="Times New Roman" pitchFamily="18" charset="0"/>
                <a:cs typeface="Times New Roman" pitchFamily="18" charset="0"/>
              </a:rPr>
              <a:t>	</a:t>
            </a:r>
            <a:r>
              <a:rPr lang="en-US" sz="3200" b="1" i="1" dirty="0" smtClean="0">
                <a:solidFill>
                  <a:srgbClr val="7030A0"/>
                </a:solidFill>
                <a:latin typeface="Times New Roman" pitchFamily="18" charset="0"/>
                <a:cs typeface="Times New Roman" pitchFamily="18" charset="0"/>
              </a:rPr>
              <a:t>Drug </a:t>
            </a:r>
            <a:r>
              <a:rPr lang="en-US" sz="3200" b="1" i="1" dirty="0">
                <a:solidFill>
                  <a:srgbClr val="7030A0"/>
                </a:solidFill>
                <a:latin typeface="Times New Roman" pitchFamily="18" charset="0"/>
                <a:cs typeface="Times New Roman" pitchFamily="18" charset="0"/>
              </a:rPr>
              <a:t>interaction</a:t>
            </a:r>
            <a:r>
              <a:rPr lang="en-US" sz="3200" b="1" i="1" dirty="0" smtClean="0">
                <a:solidFill>
                  <a:srgbClr val="7030A0"/>
                </a:solidFill>
                <a:latin typeface="Times New Roman" pitchFamily="18" charset="0"/>
                <a:cs typeface="Times New Roman" pitchFamily="18" charset="0"/>
              </a:rPr>
              <a:t>;</a:t>
            </a:r>
          </a:p>
          <a:p>
            <a:pPr>
              <a:buFont typeface="Wingdings" pitchFamily="2" charset="2"/>
              <a:buChar char="q"/>
            </a:pPr>
            <a:r>
              <a:rPr lang="en-US" sz="3200" dirty="0">
                <a:solidFill>
                  <a:srgbClr val="7030A0"/>
                </a:solidFill>
                <a:latin typeface="Times New Roman" pitchFamily="18" charset="0"/>
                <a:cs typeface="Times New Roman" pitchFamily="18" charset="0"/>
              </a:rPr>
              <a:t>Synergic effect when give with beta lactam antibiotic . </a:t>
            </a:r>
          </a:p>
          <a:p>
            <a:pPr>
              <a:buFont typeface="Wingdings" pitchFamily="2" charset="2"/>
              <a:buChar char="q"/>
            </a:pPr>
            <a:r>
              <a:rPr lang="en-US" sz="3200" dirty="0">
                <a:solidFill>
                  <a:srgbClr val="7030A0"/>
                </a:solidFill>
                <a:latin typeface="Times New Roman" pitchFamily="18" charset="0"/>
                <a:cs typeface="Times New Roman" pitchFamily="18" charset="0"/>
              </a:rPr>
              <a:t>Bone marrow depression when give with bone marrow depressing agents</a:t>
            </a:r>
            <a:r>
              <a:rPr lang="en-US" sz="3200" dirty="0">
                <a:latin typeface="Times New Roman" pitchFamily="18" charset="0"/>
                <a:cs typeface="Times New Roman" pitchFamily="18" charset="0"/>
              </a:rPr>
              <a:t>.</a:t>
            </a:r>
          </a:p>
          <a:p>
            <a:pPr>
              <a:buFont typeface="Wingdings" pitchFamily="2" charset="2"/>
              <a:buChar char="q"/>
            </a:pPr>
            <a:r>
              <a:rPr lang="en-US" sz="3200" dirty="0" smtClean="0">
                <a:solidFill>
                  <a:srgbClr val="7030A0"/>
                </a:solidFill>
                <a:latin typeface="Times New Roman" pitchFamily="18" charset="0"/>
                <a:cs typeface="Times New Roman" pitchFamily="18" charset="0"/>
              </a:rPr>
              <a:t>Muscle </a:t>
            </a:r>
            <a:r>
              <a:rPr lang="en-US" sz="3200" dirty="0">
                <a:solidFill>
                  <a:srgbClr val="7030A0"/>
                </a:solidFill>
                <a:latin typeface="Times New Roman" pitchFamily="18" charset="0"/>
                <a:cs typeface="Times New Roman" pitchFamily="18" charset="0"/>
              </a:rPr>
              <a:t>weakness or paralysis  when given with neural muscular</a:t>
            </a:r>
            <a:r>
              <a:rPr lang="en-US" sz="3200" b="1" dirty="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blocking agent.</a:t>
            </a:r>
          </a:p>
          <a:p>
            <a:pPr>
              <a:buFont typeface="Wingdings" pitchFamily="2" charset="2"/>
              <a:buChar char="q"/>
            </a:pPr>
            <a:r>
              <a:rPr lang="en-US" sz="3200" dirty="0">
                <a:solidFill>
                  <a:srgbClr val="7030A0"/>
                </a:solidFill>
                <a:latin typeface="Times New Roman" pitchFamily="18" charset="0"/>
                <a:cs typeface="Times New Roman" pitchFamily="18" charset="0"/>
              </a:rPr>
              <a:t>Ototoxicity when given with ototoxic agent</a:t>
            </a:r>
            <a:r>
              <a:rPr lang="en-US" sz="3200" dirty="0" smtClean="0">
                <a:solidFill>
                  <a:srgbClr val="7030A0"/>
                </a:solidFill>
                <a:latin typeface="Times New Roman" pitchFamily="18" charset="0"/>
                <a:cs typeface="Times New Roman" pitchFamily="18" charset="0"/>
              </a:rPr>
              <a:t>.</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312633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678EF0-C771-47C4-92EC-5EB51DBD9EB0}"/>
              </a:ext>
            </a:extLst>
          </p:cNvPr>
          <p:cNvSpPr>
            <a:spLocks noGrp="1"/>
          </p:cNvSpPr>
          <p:nvPr>
            <p:ph type="title"/>
          </p:nvPr>
        </p:nvSpPr>
        <p:spPr>
          <a:xfrm>
            <a:off x="185738" y="1"/>
            <a:ext cx="11168062" cy="942974"/>
          </a:xfrm>
        </p:spPr>
        <p:txBody>
          <a:bodyPr/>
          <a:lstStyle/>
          <a:p>
            <a:r>
              <a:rPr lang="en-US" b="1" dirty="0" smtClean="0">
                <a:solidFill>
                  <a:srgbClr val="FF0000"/>
                </a:solidFill>
                <a:latin typeface="Times New Roman" pitchFamily="18" charset="0"/>
                <a:cs typeface="Times New Roman" pitchFamily="18" charset="0"/>
              </a:rPr>
              <a:t>Side effects /unwanted effects</a:t>
            </a:r>
            <a:endParaRPr lang="en-US"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D892172-97C1-4B6E-A0F0-E214AEADA703}"/>
              </a:ext>
            </a:extLst>
          </p:cNvPr>
          <p:cNvSpPr>
            <a:spLocks noGrp="1"/>
          </p:cNvSpPr>
          <p:nvPr>
            <p:ph idx="1"/>
          </p:nvPr>
        </p:nvSpPr>
        <p:spPr>
          <a:xfrm>
            <a:off x="200025" y="971550"/>
            <a:ext cx="11858625" cy="5757863"/>
          </a:xfrm>
        </p:spPr>
        <p:txBody>
          <a:bodyPr>
            <a:normAutofit/>
          </a:bodyPr>
          <a:lstStyle/>
          <a:p>
            <a:r>
              <a:rPr lang="en-US" dirty="0">
                <a:solidFill>
                  <a:srgbClr val="7030A0"/>
                </a:solidFill>
                <a:latin typeface="Times New Roman" pitchFamily="18" charset="0"/>
                <a:cs typeface="Times New Roman" pitchFamily="18" charset="0"/>
              </a:rPr>
              <a:t>Have serious un wanted effects and that are dose dependent </a:t>
            </a:r>
          </a:p>
          <a:p>
            <a:pPr marL="0" indent="0">
              <a:buNone/>
            </a:pPr>
            <a:r>
              <a:rPr lang="en-US" b="1" dirty="0">
                <a:solidFill>
                  <a:srgbClr val="7030A0"/>
                </a:solidFill>
                <a:latin typeface="Times New Roman" pitchFamily="18" charset="0"/>
                <a:cs typeface="Times New Roman" pitchFamily="18" charset="0"/>
              </a:rPr>
              <a:t>T</a:t>
            </a:r>
            <a:r>
              <a:rPr lang="en-US" b="1" dirty="0" smtClean="0">
                <a:solidFill>
                  <a:srgbClr val="7030A0"/>
                </a:solidFill>
                <a:latin typeface="Times New Roman" pitchFamily="18" charset="0"/>
                <a:cs typeface="Times New Roman" pitchFamily="18" charset="0"/>
              </a:rPr>
              <a:t>hese </a:t>
            </a:r>
            <a:r>
              <a:rPr lang="en-US" b="1" dirty="0">
                <a:solidFill>
                  <a:srgbClr val="7030A0"/>
                </a:solidFill>
                <a:latin typeface="Times New Roman" pitchFamily="18" charset="0"/>
                <a:cs typeface="Times New Roman" pitchFamily="18" charset="0"/>
              </a:rPr>
              <a:t>are;</a:t>
            </a:r>
            <a:r>
              <a:rPr lang="en-US" dirty="0">
                <a:solidFill>
                  <a:srgbClr val="7030A0"/>
                </a:solidFill>
                <a:latin typeface="Times New Roman" pitchFamily="18" charset="0"/>
                <a:cs typeface="Times New Roman" pitchFamily="18" charset="0"/>
              </a:rPr>
              <a:t> nausea, vomiting,  diarrhea , lethargy, hypersensitivity and headache</a:t>
            </a:r>
            <a:r>
              <a:rPr lang="en-US" b="1" dirty="0">
                <a:solidFill>
                  <a:srgbClr val="7030A0"/>
                </a:solidFill>
                <a:latin typeface="Times New Roman" pitchFamily="18" charset="0"/>
                <a:cs typeface="Times New Roman" pitchFamily="18" charset="0"/>
              </a:rPr>
              <a:t>.</a:t>
            </a:r>
          </a:p>
          <a:p>
            <a:pPr marL="0" indent="0">
              <a:buNone/>
            </a:pPr>
            <a:r>
              <a:rPr lang="en-US" b="1" dirty="0">
                <a:solidFill>
                  <a:srgbClr val="7030A0"/>
                </a:solidFill>
                <a:latin typeface="Times New Roman" pitchFamily="18" charset="0"/>
                <a:cs typeface="Times New Roman" pitchFamily="18" charset="0"/>
              </a:rPr>
              <a:t>Others are </a:t>
            </a:r>
            <a:r>
              <a:rPr lang="en-US" dirty="0">
                <a:solidFill>
                  <a:srgbClr val="7030A0"/>
                </a:solidFill>
                <a:latin typeface="Times New Roman" pitchFamily="18" charset="0"/>
                <a:cs typeface="Times New Roman" pitchFamily="18" charset="0"/>
              </a:rPr>
              <a:t>,nephrotoxicity, ,ototoxicity, bone marrow depression, neuromuscular blockade, palpitation, numbness, tingling sensation, depression and disorientation. </a:t>
            </a:r>
          </a:p>
          <a:p>
            <a:pPr marL="0" indent="0">
              <a:buNone/>
            </a:pPr>
            <a:r>
              <a:rPr lang="en-US" b="1" dirty="0" smtClean="0">
                <a:solidFill>
                  <a:srgbClr val="7030A0"/>
                </a:solidFill>
                <a:latin typeface="Times New Roman" pitchFamily="18" charset="0"/>
                <a:cs typeface="Times New Roman" pitchFamily="18" charset="0"/>
              </a:rPr>
              <a:t>		</a:t>
            </a:r>
            <a:r>
              <a:rPr lang="en-US" b="1" dirty="0" smtClean="0">
                <a:solidFill>
                  <a:srgbClr val="00B0F0"/>
                </a:solidFill>
                <a:latin typeface="Times New Roman" pitchFamily="18" charset="0"/>
                <a:cs typeface="Times New Roman" pitchFamily="18" charset="0"/>
              </a:rPr>
              <a:t>Contraindication </a:t>
            </a:r>
            <a:endParaRPr lang="en-US" b="1" dirty="0">
              <a:solidFill>
                <a:srgbClr val="00B0F0"/>
              </a:solidFill>
              <a:latin typeface="Times New Roman" pitchFamily="18" charset="0"/>
              <a:cs typeface="Times New Roman" pitchFamily="18" charset="0"/>
            </a:endParaRPr>
          </a:p>
          <a:p>
            <a:r>
              <a:rPr lang="en-US" dirty="0">
                <a:solidFill>
                  <a:srgbClr val="7030A0"/>
                </a:solidFill>
                <a:latin typeface="Times New Roman" pitchFamily="18" charset="0"/>
                <a:cs typeface="Times New Roman" pitchFamily="18" charset="0"/>
              </a:rPr>
              <a:t>Patients with </a:t>
            </a:r>
            <a:r>
              <a:rPr lang="en-US" b="1" dirty="0">
                <a:solidFill>
                  <a:srgbClr val="7030A0"/>
                </a:solidFill>
                <a:latin typeface="Times New Roman" pitchFamily="18" charset="0"/>
                <a:cs typeface="Times New Roman" pitchFamily="18" charset="0"/>
              </a:rPr>
              <a:t>hearing deficit </a:t>
            </a:r>
            <a:r>
              <a:rPr lang="en-US" dirty="0">
                <a:solidFill>
                  <a:srgbClr val="7030A0"/>
                </a:solidFill>
                <a:latin typeface="Times New Roman" pitchFamily="18" charset="0"/>
                <a:cs typeface="Times New Roman" pitchFamily="18" charset="0"/>
              </a:rPr>
              <a:t>because thy damage the 8</a:t>
            </a:r>
            <a:r>
              <a:rPr lang="en-US" baseline="30000" dirty="0">
                <a:solidFill>
                  <a:srgbClr val="7030A0"/>
                </a:solidFill>
                <a:latin typeface="Times New Roman" pitchFamily="18" charset="0"/>
                <a:cs typeface="Times New Roman" pitchFamily="18" charset="0"/>
              </a:rPr>
              <a:t>th</a:t>
            </a:r>
            <a:r>
              <a:rPr lang="en-US" dirty="0">
                <a:solidFill>
                  <a:srgbClr val="7030A0"/>
                </a:solidFill>
                <a:latin typeface="Times New Roman" pitchFamily="18" charset="0"/>
                <a:cs typeface="Times New Roman" pitchFamily="18" charset="0"/>
              </a:rPr>
              <a:t> cranial nerve(vestibular cochlear/auditory nerve)</a:t>
            </a:r>
          </a:p>
          <a:p>
            <a:r>
              <a:rPr lang="en-US" b="1" dirty="0">
                <a:solidFill>
                  <a:srgbClr val="7030A0"/>
                </a:solidFill>
                <a:latin typeface="Times New Roman" pitchFamily="18" charset="0"/>
                <a:cs typeface="Times New Roman" pitchFamily="18" charset="0"/>
              </a:rPr>
              <a:t>Myasthenia gravis </a:t>
            </a:r>
            <a:r>
              <a:rPr lang="en-US" dirty="0">
                <a:solidFill>
                  <a:srgbClr val="7030A0"/>
                </a:solidFill>
                <a:latin typeface="Times New Roman" pitchFamily="18" charset="0"/>
                <a:cs typeface="Times New Roman" pitchFamily="18" charset="0"/>
              </a:rPr>
              <a:t>since they cause neural muscular blockade.</a:t>
            </a:r>
          </a:p>
          <a:p>
            <a:r>
              <a:rPr lang="en-US" dirty="0">
                <a:solidFill>
                  <a:srgbClr val="7030A0"/>
                </a:solidFill>
                <a:latin typeface="Times New Roman" pitchFamily="18" charset="0"/>
                <a:cs typeface="Times New Roman" pitchFamily="18" charset="0"/>
              </a:rPr>
              <a:t>Patients with </a:t>
            </a:r>
            <a:r>
              <a:rPr lang="en-US" b="1" dirty="0">
                <a:solidFill>
                  <a:srgbClr val="7030A0"/>
                </a:solidFill>
                <a:latin typeface="Times New Roman" pitchFamily="18" charset="0"/>
                <a:cs typeface="Times New Roman" pitchFamily="18" charset="0"/>
              </a:rPr>
              <a:t>severe renal disease </a:t>
            </a:r>
            <a:r>
              <a:rPr lang="en-US" dirty="0">
                <a:solidFill>
                  <a:srgbClr val="7030A0"/>
                </a:solidFill>
                <a:latin typeface="Times New Roman" pitchFamily="18" charset="0"/>
                <a:cs typeface="Times New Roman" pitchFamily="18" charset="0"/>
              </a:rPr>
              <a:t>as they are nephrotoxic</a:t>
            </a:r>
          </a:p>
          <a:p>
            <a:r>
              <a:rPr lang="en-US" dirty="0">
                <a:solidFill>
                  <a:srgbClr val="7030A0"/>
                </a:solidFill>
                <a:latin typeface="Times New Roman" pitchFamily="18" charset="0"/>
                <a:cs typeface="Times New Roman" pitchFamily="18" charset="0"/>
              </a:rPr>
              <a:t>Hypersensitivity</a:t>
            </a:r>
          </a:p>
          <a:p>
            <a:r>
              <a:rPr lang="en-US" dirty="0">
                <a:solidFill>
                  <a:srgbClr val="7030A0"/>
                </a:solidFill>
                <a:latin typeface="Times New Roman" pitchFamily="18" charset="0"/>
                <a:cs typeface="Times New Roman" pitchFamily="18" charset="0"/>
              </a:rPr>
              <a:t>Neonates, geriantrics, infant, botulism and patients with packinsonism</a:t>
            </a:r>
          </a:p>
          <a:p>
            <a:endParaRPr lang="en-US" dirty="0"/>
          </a:p>
        </p:txBody>
      </p:sp>
    </p:spTree>
    <p:extLst>
      <p:ext uri="{BB962C8B-B14F-4D97-AF65-F5344CB8AC3E}">
        <p14:creationId xmlns:p14="http://schemas.microsoft.com/office/powerpoint/2010/main" val="2185325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987815-3EAD-4398-9F72-BD5E400938BC}"/>
              </a:ext>
            </a:extLst>
          </p:cNvPr>
          <p:cNvSpPr>
            <a:spLocks noGrp="1"/>
          </p:cNvSpPr>
          <p:nvPr>
            <p:ph type="title"/>
          </p:nvPr>
        </p:nvSpPr>
        <p:spPr>
          <a:xfrm>
            <a:off x="228600" y="114301"/>
            <a:ext cx="11125200" cy="900112"/>
          </a:xfrm>
        </p:spPr>
        <p:txBody>
          <a:bodyPr/>
          <a:lstStyle/>
          <a:p>
            <a:r>
              <a:rPr lang="en-US" dirty="0"/>
              <a:t>    </a:t>
            </a:r>
            <a:r>
              <a:rPr lang="en-US" sz="5400" b="1" dirty="0" smtClean="0">
                <a:solidFill>
                  <a:srgbClr val="FF0000"/>
                </a:solidFill>
                <a:latin typeface="Times New Roman" pitchFamily="18" charset="0"/>
                <a:cs typeface="Times New Roman" pitchFamily="18" charset="0"/>
              </a:rPr>
              <a:t>Gentamycin</a:t>
            </a:r>
            <a:endParaRPr lang="en-US" sz="5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385A782-BD4F-4972-921D-5D88647566CA}"/>
              </a:ext>
            </a:extLst>
          </p:cNvPr>
          <p:cNvSpPr>
            <a:spLocks noGrp="1"/>
          </p:cNvSpPr>
          <p:nvPr>
            <p:ph idx="1"/>
          </p:nvPr>
        </p:nvSpPr>
        <p:spPr>
          <a:xfrm>
            <a:off x="185738" y="885825"/>
            <a:ext cx="11872912" cy="5972175"/>
          </a:xfrm>
        </p:spPr>
        <p:txBody>
          <a:bodyPr>
            <a:normAutofit/>
          </a:bodyPr>
          <a:lstStyle/>
          <a:p>
            <a:pPr>
              <a:buFont typeface="Wingdings" pitchFamily="2" charset="2"/>
              <a:buChar char="ü"/>
            </a:pPr>
            <a:r>
              <a:rPr lang="en-US" sz="3200" dirty="0">
                <a:solidFill>
                  <a:srgbClr val="7030A0"/>
                </a:solidFill>
                <a:latin typeface="Times New Roman" pitchFamily="18" charset="0"/>
                <a:cs typeface="Times New Roman" pitchFamily="18" charset="0"/>
              </a:rPr>
              <a:t>This is the most active aminoglycoside.</a:t>
            </a:r>
          </a:p>
          <a:p>
            <a:pPr>
              <a:buFont typeface="Wingdings" pitchFamily="2" charset="2"/>
              <a:buChar char="ü"/>
            </a:pPr>
            <a:r>
              <a:rPr lang="en-US" sz="3200" dirty="0">
                <a:solidFill>
                  <a:srgbClr val="7030A0"/>
                </a:solidFill>
                <a:latin typeface="Times New Roman" pitchFamily="18" charset="0"/>
                <a:cs typeface="Times New Roman" pitchFamily="18" charset="0"/>
              </a:rPr>
              <a:t>Half life 2-3 hours and reaches peak plasma concentration within 30 minute.</a:t>
            </a:r>
          </a:p>
          <a:p>
            <a:pPr marL="0" indent="0">
              <a:buNone/>
            </a:pPr>
            <a:r>
              <a:rPr lang="en-US" sz="3200" b="1" dirty="0" smtClean="0">
                <a:solidFill>
                  <a:srgbClr val="7030A0"/>
                </a:solidFill>
                <a:latin typeface="Times New Roman" pitchFamily="18" charset="0"/>
                <a:cs typeface="Times New Roman" pitchFamily="18" charset="0"/>
              </a:rPr>
              <a:t>	Route</a:t>
            </a:r>
            <a:r>
              <a:rPr lang="en-US" sz="3200" dirty="0" smtClean="0">
                <a:solidFill>
                  <a:srgbClr val="7030A0"/>
                </a:solidFill>
                <a:latin typeface="Times New Roman" pitchFamily="18" charset="0"/>
                <a:cs typeface="Times New Roman" pitchFamily="18" charset="0"/>
              </a:rPr>
              <a:t> </a:t>
            </a:r>
            <a:r>
              <a:rPr lang="en-US" sz="3200" b="1" dirty="0">
                <a:solidFill>
                  <a:srgbClr val="7030A0"/>
                </a:solidFill>
                <a:latin typeface="Times New Roman" pitchFamily="18" charset="0"/>
                <a:cs typeface="Times New Roman" pitchFamily="18" charset="0"/>
              </a:rPr>
              <a:t>of </a:t>
            </a:r>
            <a:r>
              <a:rPr lang="en-US" sz="3200" b="1" dirty="0" smtClean="0">
                <a:solidFill>
                  <a:srgbClr val="7030A0"/>
                </a:solidFill>
                <a:latin typeface="Times New Roman" pitchFamily="18" charset="0"/>
                <a:cs typeface="Times New Roman" pitchFamily="18" charset="0"/>
              </a:rPr>
              <a:t>administration;- </a:t>
            </a:r>
            <a:r>
              <a:rPr lang="en-US" sz="3200" dirty="0">
                <a:solidFill>
                  <a:srgbClr val="7030A0"/>
                </a:solidFill>
                <a:latin typeface="Times New Roman" pitchFamily="18" charset="0"/>
                <a:cs typeface="Times New Roman" pitchFamily="18" charset="0"/>
              </a:rPr>
              <a:t>IM/IV. </a:t>
            </a:r>
          </a:p>
          <a:p>
            <a:r>
              <a:rPr lang="en-US" sz="3200" b="1" dirty="0" smtClean="0">
                <a:solidFill>
                  <a:srgbClr val="7030A0"/>
                </a:solidFill>
                <a:latin typeface="Times New Roman" pitchFamily="18" charset="0"/>
                <a:cs typeface="Times New Roman" pitchFamily="18" charset="0"/>
              </a:rPr>
              <a:t>Indication;</a:t>
            </a:r>
          </a:p>
          <a:p>
            <a:pPr marL="0" indent="0">
              <a:buNone/>
            </a:pP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G</a:t>
            </a:r>
            <a:r>
              <a:rPr lang="en-US" sz="3200" dirty="0" smtClean="0">
                <a:solidFill>
                  <a:srgbClr val="7030A0"/>
                </a:solidFill>
                <a:latin typeface="Times New Roman" pitchFamily="18" charset="0"/>
                <a:cs typeface="Times New Roman" pitchFamily="18" charset="0"/>
              </a:rPr>
              <a:t>ram </a:t>
            </a:r>
            <a:r>
              <a:rPr lang="en-US" sz="3200" dirty="0">
                <a:solidFill>
                  <a:srgbClr val="7030A0"/>
                </a:solidFill>
                <a:latin typeface="Times New Roman" pitchFamily="18" charset="0"/>
                <a:cs typeface="Times New Roman" pitchFamily="18" charset="0"/>
              </a:rPr>
              <a:t>negative and gram positive; septicemia, meningitis, endocarditis, UTI, neonatal sepsis and acute pyelonephritis among other infections. </a:t>
            </a:r>
          </a:p>
          <a:p>
            <a:pPr marL="0" indent="0">
              <a:buNone/>
            </a:pPr>
            <a:r>
              <a:rPr lang="en-US" sz="3200" b="1" dirty="0">
                <a:solidFill>
                  <a:srgbClr val="7030A0"/>
                </a:solidFill>
                <a:latin typeface="Times New Roman" pitchFamily="18" charset="0"/>
                <a:cs typeface="Times New Roman" pitchFamily="18" charset="0"/>
              </a:rPr>
              <a:t>Contraindications; </a:t>
            </a:r>
            <a:endParaRPr lang="en-US" sz="3200" b="1" dirty="0" smtClean="0">
              <a:solidFill>
                <a:srgbClr val="7030A0"/>
              </a:solidFill>
              <a:latin typeface="Times New Roman" pitchFamily="18" charset="0"/>
              <a:cs typeface="Times New Roman" pitchFamily="18" charset="0"/>
            </a:endParaRPr>
          </a:p>
          <a:p>
            <a:pPr marL="0" indent="0">
              <a:buNone/>
            </a:pP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L</a:t>
            </a:r>
            <a:r>
              <a:rPr lang="en-US" sz="3200" dirty="0" smtClean="0">
                <a:solidFill>
                  <a:srgbClr val="7030A0"/>
                </a:solidFill>
                <a:latin typeface="Times New Roman" pitchFamily="18" charset="0"/>
                <a:cs typeface="Times New Roman" pitchFamily="18" charset="0"/>
              </a:rPr>
              <a:t>ike other </a:t>
            </a:r>
            <a:r>
              <a:rPr lang="en-US" sz="3200" dirty="0">
                <a:solidFill>
                  <a:srgbClr val="7030A0"/>
                </a:solidFill>
                <a:latin typeface="Times New Roman" pitchFamily="18" charset="0"/>
                <a:cs typeface="Times New Roman" pitchFamily="18" charset="0"/>
              </a:rPr>
              <a:t>aminoglycoside.</a:t>
            </a:r>
            <a:endParaRPr lang="en-US" sz="3200" b="1" dirty="0">
              <a:solidFill>
                <a:srgbClr val="7030A0"/>
              </a:solidFill>
              <a:latin typeface="Times New Roman" pitchFamily="18" charset="0"/>
              <a:cs typeface="Times New Roman" pitchFamily="18" charset="0"/>
            </a:endParaRPr>
          </a:p>
          <a:p>
            <a:pPr marL="0" indent="0">
              <a:buNone/>
            </a:pPr>
            <a:r>
              <a:rPr lang="en-US" sz="3200" b="1" dirty="0" smtClean="0">
                <a:solidFill>
                  <a:srgbClr val="7030A0"/>
                </a:solidFill>
                <a:latin typeface="Times New Roman" pitchFamily="18" charset="0"/>
                <a:cs typeface="Times New Roman" pitchFamily="18" charset="0"/>
              </a:rPr>
              <a:t>Children </a:t>
            </a:r>
            <a:r>
              <a:rPr lang="en-US" sz="3200" b="1" dirty="0">
                <a:solidFill>
                  <a:srgbClr val="7030A0"/>
                </a:solidFill>
                <a:latin typeface="Times New Roman" pitchFamily="18" charset="0"/>
                <a:cs typeface="Times New Roman" pitchFamily="18" charset="0"/>
              </a:rPr>
              <a:t>below 2wks </a:t>
            </a:r>
            <a:r>
              <a:rPr lang="en-US" sz="3200" dirty="0" smtClean="0">
                <a:solidFill>
                  <a:srgbClr val="7030A0"/>
                </a:solidFill>
                <a:latin typeface="Times New Roman" pitchFamily="18" charset="0"/>
                <a:cs typeface="Times New Roman" pitchFamily="18" charset="0"/>
              </a:rPr>
              <a:t>7.5mg/kg </a:t>
            </a:r>
            <a:r>
              <a:rPr lang="en-US" sz="3200" dirty="0">
                <a:solidFill>
                  <a:srgbClr val="7030A0"/>
                </a:solidFill>
                <a:latin typeface="Times New Roman" pitchFamily="18" charset="0"/>
                <a:cs typeface="Times New Roman" pitchFamily="18" charset="0"/>
              </a:rPr>
              <a:t>body weight every 12 </a:t>
            </a:r>
            <a:r>
              <a:rPr lang="en-US" sz="3200" dirty="0" err="1" smtClean="0">
                <a:solidFill>
                  <a:srgbClr val="7030A0"/>
                </a:solidFill>
                <a:latin typeface="Times New Roman" pitchFamily="18" charset="0"/>
                <a:cs typeface="Times New Roman" pitchFamily="18" charset="0"/>
              </a:rPr>
              <a:t>hrly</a:t>
            </a:r>
            <a:r>
              <a:rPr lang="en-US" sz="3200" dirty="0" smtClean="0">
                <a:solidFill>
                  <a:srgbClr val="7030A0"/>
                </a:solidFill>
                <a:latin typeface="Times New Roman" pitchFamily="18" charset="0"/>
                <a:cs typeface="Times New Roman" pitchFamily="18" charset="0"/>
              </a:rPr>
              <a:t>. (od)</a:t>
            </a:r>
            <a:endParaRPr lang="en-US" sz="3200" dirty="0">
              <a:solidFill>
                <a:srgbClr val="7030A0"/>
              </a:solidFill>
              <a:latin typeface="Times New Roman" pitchFamily="18" charset="0"/>
              <a:cs typeface="Times New Roman" pitchFamily="18" charset="0"/>
            </a:endParaRPr>
          </a:p>
          <a:p>
            <a:endParaRPr lang="en-US" sz="3200" dirty="0">
              <a:solidFill>
                <a:srgbClr val="7030A0"/>
              </a:solidFill>
              <a:latin typeface="Times New Roman" pitchFamily="18" charset="0"/>
              <a:cs typeface="Times New Roman"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58586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4F1E6-8C80-485B-B98C-24C2C707559C}"/>
              </a:ext>
            </a:extLst>
          </p:cNvPr>
          <p:cNvSpPr>
            <a:spLocks noGrp="1"/>
          </p:cNvSpPr>
          <p:nvPr>
            <p:ph type="title"/>
          </p:nvPr>
        </p:nvSpPr>
        <p:spPr>
          <a:xfrm>
            <a:off x="142875" y="142875"/>
            <a:ext cx="11210925" cy="771525"/>
          </a:xfrm>
        </p:spPr>
        <p:txBody>
          <a:bodyPr/>
          <a:lstStyle/>
          <a:p>
            <a:r>
              <a:rPr lang="en-US" dirty="0"/>
              <a:t>  </a:t>
            </a:r>
            <a:r>
              <a:rPr lang="en-US" b="1" dirty="0" smtClean="0">
                <a:solidFill>
                  <a:srgbClr val="FF0000"/>
                </a:solidFill>
                <a:latin typeface="Times New Roman" pitchFamily="18" charset="0"/>
                <a:cs typeface="Times New Roman" pitchFamily="18" charset="0"/>
              </a:rPr>
              <a:t>Gentamycin </a:t>
            </a:r>
            <a:r>
              <a:rPr lang="en-US" b="1" dirty="0" err="1" smtClean="0">
                <a:solidFill>
                  <a:srgbClr val="FF0000"/>
                </a:solidFill>
                <a:latin typeface="Times New Roman" pitchFamily="18" charset="0"/>
                <a:cs typeface="Times New Roman" pitchFamily="18" charset="0"/>
              </a:rPr>
              <a:t>Cont</a:t>
            </a:r>
            <a:r>
              <a:rPr lang="en-US" b="1" dirty="0" smtClean="0">
                <a:solidFill>
                  <a:srgbClr val="FF0000"/>
                </a:solidFill>
                <a:latin typeface="Times New Roman" pitchFamily="18" charset="0"/>
                <a:cs typeface="Times New Roman" pitchFamily="18" charset="0"/>
              </a:rPr>
              <a:t>…</a:t>
            </a:r>
            <a:r>
              <a:rPr lang="en-US" dirty="0" smtClean="0"/>
              <a:t>               </a:t>
            </a:r>
            <a:endParaRPr lang="en-US" b="1" dirty="0"/>
          </a:p>
        </p:txBody>
      </p:sp>
      <p:sp>
        <p:nvSpPr>
          <p:cNvPr id="3" name="Content Placeholder 2">
            <a:extLst>
              <a:ext uri="{FF2B5EF4-FFF2-40B4-BE49-F238E27FC236}">
                <a16:creationId xmlns="" xmlns:a16="http://schemas.microsoft.com/office/drawing/2014/main" id="{8D02DAED-2539-423D-96A7-69DE8C460E87}"/>
              </a:ext>
            </a:extLst>
          </p:cNvPr>
          <p:cNvSpPr>
            <a:spLocks noGrp="1"/>
          </p:cNvSpPr>
          <p:nvPr>
            <p:ph idx="1"/>
          </p:nvPr>
        </p:nvSpPr>
        <p:spPr>
          <a:xfrm>
            <a:off x="128588" y="828676"/>
            <a:ext cx="11930062" cy="5900738"/>
          </a:xfrm>
        </p:spPr>
        <p:txBody>
          <a:bodyPr>
            <a:noAutofit/>
          </a:bodyPr>
          <a:lstStyle/>
          <a:p>
            <a:r>
              <a:rPr lang="en-US" dirty="0">
                <a:solidFill>
                  <a:srgbClr val="7030A0"/>
                </a:solidFill>
                <a:latin typeface="Times New Roman" pitchFamily="18" charset="0"/>
                <a:cs typeface="Times New Roman" pitchFamily="18" charset="0"/>
              </a:rPr>
              <a:t>Aminoglycoside can replace penicillin in penicillin sensitive patients</a:t>
            </a:r>
          </a:p>
          <a:p>
            <a:r>
              <a:rPr lang="en-US" b="1" dirty="0">
                <a:solidFill>
                  <a:srgbClr val="7030A0"/>
                </a:solidFill>
                <a:latin typeface="Times New Roman" pitchFamily="18" charset="0"/>
                <a:cs typeface="Times New Roman" pitchFamily="18" charset="0"/>
              </a:rPr>
              <a:t>Gentamycin</a:t>
            </a:r>
            <a:r>
              <a:rPr lang="en-US" dirty="0">
                <a:solidFill>
                  <a:srgbClr val="7030A0"/>
                </a:solidFill>
                <a:latin typeface="Times New Roman" pitchFamily="18" charset="0"/>
                <a:cs typeface="Times New Roman" pitchFamily="18" charset="0"/>
              </a:rPr>
              <a:t> combine with penicillin have a synergic antibiotic effect expands the spectrum of antibiotics activity and prevent emergence of resistance..</a:t>
            </a:r>
          </a:p>
          <a:p>
            <a:r>
              <a:rPr lang="en-US" b="1" dirty="0">
                <a:solidFill>
                  <a:srgbClr val="7030A0"/>
                </a:solidFill>
                <a:latin typeface="Times New Roman" pitchFamily="18" charset="0"/>
                <a:cs typeface="Times New Roman" pitchFamily="18" charset="0"/>
              </a:rPr>
              <a:t>Neomycin</a:t>
            </a:r>
            <a:r>
              <a:rPr lang="en-US" dirty="0">
                <a:solidFill>
                  <a:srgbClr val="7030A0"/>
                </a:solidFill>
                <a:latin typeface="Times New Roman" pitchFamily="18" charset="0"/>
                <a:cs typeface="Times New Roman" pitchFamily="18" charset="0"/>
              </a:rPr>
              <a:t> and</a:t>
            </a:r>
            <a:r>
              <a:rPr lang="en-US" b="1" dirty="0">
                <a:solidFill>
                  <a:srgbClr val="7030A0"/>
                </a:solidFill>
                <a:latin typeface="Times New Roman" pitchFamily="18" charset="0"/>
                <a:cs typeface="Times New Roman" pitchFamily="18" charset="0"/>
              </a:rPr>
              <a:t> kanamycin </a:t>
            </a:r>
            <a:r>
              <a:rPr lang="en-US" dirty="0">
                <a:solidFill>
                  <a:srgbClr val="7030A0"/>
                </a:solidFill>
                <a:latin typeface="Times New Roman" pitchFamily="18" charset="0"/>
                <a:cs typeface="Times New Roman" pitchFamily="18" charset="0"/>
              </a:rPr>
              <a:t>can be used for hepatic coma to reduce normal flora and therefore ammonia gas formation.</a:t>
            </a:r>
          </a:p>
          <a:p>
            <a:r>
              <a:rPr lang="en-US" b="1" dirty="0">
                <a:solidFill>
                  <a:srgbClr val="7030A0"/>
                </a:solidFill>
                <a:latin typeface="Times New Roman" pitchFamily="18" charset="0"/>
                <a:cs typeface="Times New Roman" pitchFamily="18" charset="0"/>
              </a:rPr>
              <a:t>Amikacin</a:t>
            </a:r>
            <a:r>
              <a:rPr lang="en-US" dirty="0">
                <a:solidFill>
                  <a:srgbClr val="7030A0"/>
                </a:solidFill>
                <a:latin typeface="Times New Roman" pitchFamily="18" charset="0"/>
                <a:cs typeface="Times New Roman" pitchFamily="18" charset="0"/>
              </a:rPr>
              <a:t> has broadest antibacterial spectrum because it is stable to 8 of the 9 classified aminoglycoside inactivating enzymes whereas gentamycin is inactivated by five of them.</a:t>
            </a:r>
          </a:p>
          <a:p>
            <a:r>
              <a:rPr lang="en-US" b="1" dirty="0">
                <a:solidFill>
                  <a:srgbClr val="7030A0"/>
                </a:solidFill>
                <a:latin typeface="Times New Roman" pitchFamily="18" charset="0"/>
                <a:cs typeface="Times New Roman" pitchFamily="18" charset="0"/>
              </a:rPr>
              <a:t> Amikacin </a:t>
            </a:r>
            <a:r>
              <a:rPr lang="en-US" dirty="0">
                <a:solidFill>
                  <a:srgbClr val="7030A0"/>
                </a:solidFill>
                <a:latin typeface="Times New Roman" pitchFamily="18" charset="0"/>
                <a:cs typeface="Times New Roman" pitchFamily="18" charset="0"/>
              </a:rPr>
              <a:t>is  indicated for serious gram negative infections resistant to gentamycin.</a:t>
            </a:r>
          </a:p>
          <a:p>
            <a:r>
              <a:rPr lang="en-US" dirty="0">
                <a:solidFill>
                  <a:srgbClr val="7030A0"/>
                </a:solidFill>
                <a:latin typeface="Times New Roman" pitchFamily="18" charset="0"/>
                <a:cs typeface="Times New Roman" pitchFamily="18" charset="0"/>
              </a:rPr>
              <a:t> Neomycin and framycetin are too toxic for systemic use hence used topically for treatment of </a:t>
            </a:r>
            <a:r>
              <a:rPr lang="en-US" b="1" dirty="0">
                <a:solidFill>
                  <a:srgbClr val="7030A0"/>
                </a:solidFill>
                <a:latin typeface="Times New Roman" pitchFamily="18" charset="0"/>
                <a:cs typeface="Times New Roman" pitchFamily="18" charset="0"/>
              </a:rPr>
              <a:t>aer, nose </a:t>
            </a:r>
            <a:r>
              <a:rPr lang="en-US" dirty="0">
                <a:solidFill>
                  <a:srgbClr val="7030A0"/>
                </a:solidFill>
                <a:latin typeface="Times New Roman" pitchFamily="18" charset="0"/>
                <a:cs typeface="Times New Roman" pitchFamily="18" charset="0"/>
              </a:rPr>
              <a:t>and </a:t>
            </a:r>
            <a:r>
              <a:rPr lang="en-US" b="1" dirty="0">
                <a:solidFill>
                  <a:srgbClr val="7030A0"/>
                </a:solidFill>
                <a:latin typeface="Times New Roman" pitchFamily="18" charset="0"/>
                <a:cs typeface="Times New Roman" pitchFamily="18" charset="0"/>
              </a:rPr>
              <a:t>skin</a:t>
            </a:r>
            <a:r>
              <a:rPr lang="en-US" dirty="0">
                <a:solidFill>
                  <a:srgbClr val="7030A0"/>
                </a:solidFill>
                <a:latin typeface="Times New Roman" pitchFamily="18" charset="0"/>
                <a:cs typeface="Times New Roman" pitchFamily="18" charset="0"/>
              </a:rPr>
              <a:t> infections,</a:t>
            </a:r>
          </a:p>
        </p:txBody>
      </p:sp>
    </p:spTree>
    <p:extLst>
      <p:ext uri="{BB962C8B-B14F-4D97-AF65-F5344CB8AC3E}">
        <p14:creationId xmlns:p14="http://schemas.microsoft.com/office/powerpoint/2010/main" val="24712625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22F77-9351-460D-8E62-8876976E606D}"/>
              </a:ext>
            </a:extLst>
          </p:cNvPr>
          <p:cNvSpPr>
            <a:spLocks noGrp="1"/>
          </p:cNvSpPr>
          <p:nvPr>
            <p:ph type="title"/>
          </p:nvPr>
        </p:nvSpPr>
        <p:spPr>
          <a:xfrm>
            <a:off x="200025" y="1"/>
            <a:ext cx="11153775" cy="971550"/>
          </a:xfrm>
        </p:spPr>
        <p:txBody>
          <a:bodyPr>
            <a:normAutofit fontScale="90000"/>
          </a:bodyPr>
          <a:lstStyle/>
          <a:p>
            <a:r>
              <a:rPr lang="en-US" dirty="0"/>
              <a:t>   </a:t>
            </a:r>
            <a:r>
              <a:rPr lang="en-US" dirty="0" smtClean="0"/>
              <a:t/>
            </a:r>
            <a:br>
              <a:rPr lang="en-US" dirty="0" smtClean="0"/>
            </a:br>
            <a:r>
              <a:rPr lang="en-US" sz="5300" b="1" dirty="0" smtClean="0">
                <a:solidFill>
                  <a:srgbClr val="FF0000"/>
                </a:solidFill>
                <a:latin typeface="Times New Roman" pitchFamily="18" charset="0"/>
                <a:cs typeface="Times New Roman" pitchFamily="18" charset="0"/>
              </a:rPr>
              <a:t>Quinolones</a:t>
            </a:r>
            <a:r>
              <a:rPr lang="en-US" sz="5300" b="1" dirty="0">
                <a:solidFill>
                  <a:srgbClr val="FF0000"/>
                </a:solidFill>
                <a:latin typeface="Times New Roman" pitchFamily="18" charset="0"/>
                <a:cs typeface="Times New Roman" pitchFamily="18" charset="0"/>
              </a:rPr>
              <a:t/>
            </a:r>
            <a:br>
              <a:rPr lang="en-US" sz="5300" b="1" dirty="0">
                <a:solidFill>
                  <a:srgbClr val="FF0000"/>
                </a:solidFill>
                <a:latin typeface="Times New Roman" pitchFamily="18" charset="0"/>
                <a:cs typeface="Times New Roman" pitchFamily="18" charset="0"/>
              </a:rPr>
            </a:br>
            <a:endParaRPr lang="en-US" sz="53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9309315-209D-4EEA-9649-C4498BFDC86E}"/>
              </a:ext>
            </a:extLst>
          </p:cNvPr>
          <p:cNvSpPr>
            <a:spLocks noGrp="1"/>
          </p:cNvSpPr>
          <p:nvPr>
            <p:ph idx="1"/>
          </p:nvPr>
        </p:nvSpPr>
        <p:spPr>
          <a:xfrm>
            <a:off x="100013" y="785812"/>
            <a:ext cx="11944350" cy="5957887"/>
          </a:xfrm>
        </p:spPr>
        <p:txBody>
          <a:bodyPr>
            <a:normAutofit/>
          </a:bodyPr>
          <a:lstStyle/>
          <a:p>
            <a:pPr marL="0" indent="0">
              <a:buNone/>
            </a:pPr>
            <a:r>
              <a:rPr lang="en-US" sz="3200" dirty="0">
                <a:solidFill>
                  <a:srgbClr val="7030A0"/>
                </a:solidFill>
                <a:latin typeface="Times New Roman" pitchFamily="18" charset="0"/>
                <a:cs typeface="Times New Roman" pitchFamily="18" charset="0"/>
              </a:rPr>
              <a:t>T</a:t>
            </a:r>
            <a:r>
              <a:rPr lang="en-US" sz="3200" dirty="0" smtClean="0">
                <a:solidFill>
                  <a:srgbClr val="7030A0"/>
                </a:solidFill>
                <a:latin typeface="Times New Roman" pitchFamily="18" charset="0"/>
                <a:cs typeface="Times New Roman" pitchFamily="18" charset="0"/>
              </a:rPr>
              <a:t>hese </a:t>
            </a:r>
            <a:r>
              <a:rPr lang="en-US" sz="3200" dirty="0">
                <a:solidFill>
                  <a:srgbClr val="7030A0"/>
                </a:solidFill>
                <a:latin typeface="Times New Roman" pitchFamily="18" charset="0"/>
                <a:cs typeface="Times New Roman" pitchFamily="18" charset="0"/>
              </a:rPr>
              <a:t>are broad spectrum antibiotic though some like nalidixic acid and cinoxacin have a narrow antibacterial spectrum.</a:t>
            </a:r>
          </a:p>
          <a:p>
            <a:pPr marL="0" indent="0">
              <a:buNone/>
            </a:pPr>
            <a:r>
              <a:rPr lang="en-US" sz="3200" dirty="0" smtClean="0">
                <a:solidFill>
                  <a:srgbClr val="7030A0"/>
                </a:solidFill>
                <a:latin typeface="Times New Roman" pitchFamily="18" charset="0"/>
                <a:cs typeface="Times New Roman" pitchFamily="18" charset="0"/>
              </a:rPr>
              <a:t>Most popular </a:t>
            </a:r>
            <a:r>
              <a:rPr lang="en-US" sz="3200" dirty="0">
                <a:solidFill>
                  <a:srgbClr val="7030A0"/>
                </a:solidFill>
                <a:latin typeface="Times New Roman" pitchFamily="18" charset="0"/>
                <a:cs typeface="Times New Roman" pitchFamily="18" charset="0"/>
              </a:rPr>
              <a:t>quinolones </a:t>
            </a:r>
            <a:r>
              <a:rPr lang="en-US" sz="3200" dirty="0" smtClean="0">
                <a:solidFill>
                  <a:srgbClr val="7030A0"/>
                </a:solidFill>
                <a:latin typeface="Times New Roman" pitchFamily="18" charset="0"/>
                <a:cs typeface="Times New Roman" pitchFamily="18" charset="0"/>
              </a:rPr>
              <a:t>are </a:t>
            </a:r>
            <a:r>
              <a:rPr lang="en-US" sz="3200" dirty="0" err="1" smtClean="0">
                <a:solidFill>
                  <a:srgbClr val="7030A0"/>
                </a:solidFill>
                <a:latin typeface="Times New Roman" pitchFamily="18" charset="0"/>
                <a:cs typeface="Times New Roman" pitchFamily="18" charset="0"/>
              </a:rPr>
              <a:t>fluoroquinolones</a:t>
            </a:r>
            <a:r>
              <a:rPr lang="en-US" sz="3200" dirty="0" smtClean="0">
                <a:solidFill>
                  <a:srgbClr val="7030A0"/>
                </a:solidFill>
                <a:latin typeface="Times New Roman" pitchFamily="18" charset="0"/>
                <a:cs typeface="Times New Roman" pitchFamily="18" charset="0"/>
              </a:rPr>
              <a:t> Which include;-</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err="1">
                <a:solidFill>
                  <a:srgbClr val="7030A0"/>
                </a:solidFill>
                <a:latin typeface="Times New Roman" pitchFamily="18" charset="0"/>
                <a:cs typeface="Times New Roman" pitchFamily="18" charset="0"/>
              </a:rPr>
              <a:t>N</a:t>
            </a:r>
            <a:r>
              <a:rPr lang="en-US" sz="3200" dirty="0" err="1" smtClean="0">
                <a:solidFill>
                  <a:srgbClr val="7030A0"/>
                </a:solidFill>
                <a:latin typeface="Times New Roman" pitchFamily="18" charset="0"/>
                <a:cs typeface="Times New Roman" pitchFamily="18" charset="0"/>
              </a:rPr>
              <a:t>orfloxacin</a:t>
            </a:r>
            <a:r>
              <a:rPr lang="en-US" sz="3200" dirty="0" smtClean="0">
                <a:solidFill>
                  <a:srgbClr val="7030A0"/>
                </a:solidFill>
                <a:latin typeface="Times New Roman" pitchFamily="18" charset="0"/>
                <a:cs typeface="Times New Roman" pitchFamily="18" charset="0"/>
              </a:rPr>
              <a:t> </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smtClean="0">
                <a:solidFill>
                  <a:srgbClr val="7030A0"/>
                </a:solidFill>
                <a:latin typeface="Times New Roman" pitchFamily="18" charset="0"/>
                <a:cs typeface="Times New Roman" pitchFamily="18" charset="0"/>
              </a:rPr>
              <a:t>Ciprofloxacin</a:t>
            </a:r>
          </a:p>
          <a:p>
            <a:pPr>
              <a:buFont typeface="Wingdings" pitchFamily="2" charset="2"/>
              <a:buChar char="v"/>
            </a:pPr>
            <a:r>
              <a:rPr lang="en-US" sz="3200" dirty="0" err="1">
                <a:solidFill>
                  <a:srgbClr val="7030A0"/>
                </a:solidFill>
                <a:latin typeface="Times New Roman" pitchFamily="18" charset="0"/>
                <a:cs typeface="Times New Roman" pitchFamily="18" charset="0"/>
              </a:rPr>
              <a:t>M</a:t>
            </a:r>
            <a:r>
              <a:rPr lang="en-US" sz="3200" dirty="0" err="1" smtClean="0">
                <a:solidFill>
                  <a:srgbClr val="7030A0"/>
                </a:solidFill>
                <a:latin typeface="Times New Roman" pitchFamily="18" charset="0"/>
                <a:cs typeface="Times New Roman" pitchFamily="18" charset="0"/>
              </a:rPr>
              <a:t>oxifloxacoin</a:t>
            </a:r>
            <a:endParaRPr lang="en-US" sz="3200" dirty="0">
              <a:solidFill>
                <a:srgbClr val="7030A0"/>
              </a:solidFill>
              <a:latin typeface="Times New Roman" pitchFamily="18" charset="0"/>
              <a:cs typeface="Times New Roman" pitchFamily="18" charset="0"/>
            </a:endParaRPr>
          </a:p>
          <a:p>
            <a:pPr>
              <a:buFont typeface="Wingdings" pitchFamily="2" charset="2"/>
              <a:buChar char="v"/>
            </a:pPr>
            <a:r>
              <a:rPr lang="en-US" sz="3200" dirty="0">
                <a:solidFill>
                  <a:srgbClr val="7030A0"/>
                </a:solidFill>
                <a:latin typeface="Times New Roman" pitchFamily="18" charset="0"/>
                <a:cs typeface="Times New Roman" pitchFamily="18" charset="0"/>
              </a:rPr>
              <a:t>Ofloxacin</a:t>
            </a:r>
          </a:p>
          <a:p>
            <a:pPr>
              <a:buFont typeface="Wingdings" pitchFamily="2" charset="2"/>
              <a:buChar char="v"/>
            </a:pPr>
            <a:r>
              <a:rPr lang="en-US" sz="3200" dirty="0">
                <a:solidFill>
                  <a:srgbClr val="7030A0"/>
                </a:solidFill>
                <a:latin typeface="Times New Roman" pitchFamily="18" charset="0"/>
                <a:cs typeface="Times New Roman" pitchFamily="18" charset="0"/>
              </a:rPr>
              <a:t>Levofloxacin</a:t>
            </a:r>
          </a:p>
          <a:p>
            <a:pPr>
              <a:buFont typeface="Wingdings" pitchFamily="2" charset="2"/>
              <a:buChar char="v"/>
            </a:pPr>
            <a:r>
              <a:rPr lang="en-US" sz="3200" dirty="0">
                <a:solidFill>
                  <a:srgbClr val="7030A0"/>
                </a:solidFill>
                <a:latin typeface="Times New Roman" pitchFamily="18" charset="0"/>
                <a:cs typeface="Times New Roman" pitchFamily="18" charset="0"/>
              </a:rPr>
              <a:t>Acrofloxacin</a:t>
            </a:r>
          </a:p>
          <a:p>
            <a:pPr>
              <a:buFont typeface="Wingdings" pitchFamily="2" charset="2"/>
              <a:buChar char="v"/>
            </a:pPr>
            <a:r>
              <a:rPr lang="en-US" sz="3200" dirty="0" err="1">
                <a:solidFill>
                  <a:srgbClr val="7030A0"/>
                </a:solidFill>
                <a:latin typeface="Times New Roman" pitchFamily="18" charset="0"/>
                <a:cs typeface="Times New Roman" pitchFamily="18" charset="0"/>
              </a:rPr>
              <a:t>P</a:t>
            </a:r>
            <a:r>
              <a:rPr lang="en-US" sz="3200" dirty="0" err="1" smtClean="0">
                <a:solidFill>
                  <a:srgbClr val="7030A0"/>
                </a:solidFill>
                <a:latin typeface="Times New Roman" pitchFamily="18" charset="0"/>
                <a:cs typeface="Times New Roman" pitchFamily="18" charset="0"/>
              </a:rPr>
              <a:t>efloxacin</a:t>
            </a: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7134771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23604-6548-44D1-B2E1-1189D635BE8E}"/>
              </a:ext>
            </a:extLst>
          </p:cNvPr>
          <p:cNvSpPr>
            <a:spLocks noGrp="1"/>
          </p:cNvSpPr>
          <p:nvPr>
            <p:ph type="title"/>
          </p:nvPr>
        </p:nvSpPr>
        <p:spPr>
          <a:xfrm>
            <a:off x="171449" y="157163"/>
            <a:ext cx="11858625" cy="1042987"/>
          </a:xfrm>
        </p:spPr>
        <p:txBody>
          <a:bodyPr>
            <a:normAutofit/>
          </a:bodyPr>
          <a:lstStyle/>
          <a:p>
            <a:r>
              <a:rPr lang="en-US" sz="4800" b="1" dirty="0" smtClean="0">
                <a:solidFill>
                  <a:srgbClr val="FF0000"/>
                </a:solidFill>
                <a:latin typeface="Times New Roman" pitchFamily="18" charset="0"/>
                <a:cs typeface="Times New Roman" pitchFamily="18" charset="0"/>
              </a:rPr>
              <a:t>Pharmacodynamics/Mode of Action </a:t>
            </a: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FF49F48-6A5B-4A45-B21D-83FFD3C9C2B0}"/>
              </a:ext>
            </a:extLst>
          </p:cNvPr>
          <p:cNvSpPr>
            <a:spLocks noGrp="1"/>
          </p:cNvSpPr>
          <p:nvPr>
            <p:ph idx="1"/>
          </p:nvPr>
        </p:nvSpPr>
        <p:spPr>
          <a:xfrm>
            <a:off x="200025" y="1185862"/>
            <a:ext cx="11772900" cy="5500687"/>
          </a:xfrm>
        </p:spPr>
        <p:txBody>
          <a:bodyPr>
            <a:normAutofit/>
          </a:bodyPr>
          <a:lstStyle/>
          <a:p>
            <a:pPr>
              <a:buFont typeface="Wingdings" pitchFamily="2" charset="2"/>
              <a:buChar char="v"/>
            </a:pPr>
            <a:r>
              <a:rPr lang="en-US" sz="3200" dirty="0">
                <a:solidFill>
                  <a:srgbClr val="7030A0"/>
                </a:solidFill>
                <a:latin typeface="Times New Roman" pitchFamily="18" charset="0"/>
                <a:cs typeface="Times New Roman" pitchFamily="18" charset="0"/>
              </a:rPr>
              <a:t>They are act by inhibiting bacterial DNA  gyrase the enzyme that maintains the Helical twist/structure of the DNA.</a:t>
            </a:r>
          </a:p>
          <a:p>
            <a:pPr>
              <a:buFont typeface="Wingdings" pitchFamily="2" charset="2"/>
              <a:buChar char="v"/>
            </a:pPr>
            <a:r>
              <a:rPr lang="en-US" sz="3200" dirty="0">
                <a:solidFill>
                  <a:srgbClr val="7030A0"/>
                </a:solidFill>
                <a:latin typeface="Times New Roman" pitchFamily="18" charset="0"/>
                <a:cs typeface="Times New Roman" pitchFamily="18" charset="0"/>
              </a:rPr>
              <a:t>They are </a:t>
            </a:r>
            <a:r>
              <a:rPr lang="en-US" sz="3200" b="1" dirty="0">
                <a:solidFill>
                  <a:srgbClr val="7030A0"/>
                </a:solidFill>
                <a:latin typeface="Times New Roman" pitchFamily="18" charset="0"/>
                <a:cs typeface="Times New Roman" pitchFamily="18" charset="0"/>
              </a:rPr>
              <a:t>bactericidal</a:t>
            </a:r>
            <a:r>
              <a:rPr lang="en-US" sz="3200" dirty="0">
                <a:solidFill>
                  <a:srgbClr val="7030A0"/>
                </a:solidFill>
                <a:latin typeface="Times New Roman" pitchFamily="18" charset="0"/>
                <a:cs typeface="Times New Roman" pitchFamily="18" charset="0"/>
              </a:rPr>
              <a:t> but some are </a:t>
            </a:r>
            <a:r>
              <a:rPr lang="en-US" sz="3200" b="1" dirty="0" smtClean="0">
                <a:solidFill>
                  <a:srgbClr val="7030A0"/>
                </a:solidFill>
                <a:latin typeface="Times New Roman" pitchFamily="18" charset="0"/>
                <a:cs typeface="Times New Roman" pitchFamily="18" charset="0"/>
              </a:rPr>
              <a:t>bacteriostatic.</a:t>
            </a:r>
            <a:endParaRPr lang="en-US" sz="3200" b="1" dirty="0">
              <a:solidFill>
                <a:srgbClr val="7030A0"/>
              </a:solidFill>
              <a:latin typeface="Times New Roman" pitchFamily="18" charset="0"/>
              <a:cs typeface="Times New Roman" pitchFamily="18" charset="0"/>
            </a:endParaRPr>
          </a:p>
          <a:p>
            <a:pPr>
              <a:buFont typeface="Wingdings" pitchFamily="2" charset="2"/>
              <a:buChar char="v"/>
            </a:pPr>
            <a:endParaRPr lang="en-US" sz="3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9732957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9E6963-DDA2-4A48-AAC2-37559EC5F2A6}"/>
              </a:ext>
            </a:extLst>
          </p:cNvPr>
          <p:cNvSpPr>
            <a:spLocks noGrp="1"/>
          </p:cNvSpPr>
          <p:nvPr>
            <p:ph type="title"/>
          </p:nvPr>
        </p:nvSpPr>
        <p:spPr>
          <a:xfrm>
            <a:off x="142875" y="0"/>
            <a:ext cx="11210925" cy="1014413"/>
          </a:xfrm>
        </p:spPr>
        <p:txBody>
          <a:bodyPr>
            <a:noAutofit/>
          </a:bodyPr>
          <a:lstStyle/>
          <a:p>
            <a:r>
              <a:rPr lang="en-US" sz="4800" b="1" dirty="0" smtClean="0">
                <a:solidFill>
                  <a:srgbClr val="FF0000"/>
                </a:solidFill>
                <a:latin typeface="Times New Roman" pitchFamily="18" charset="0"/>
                <a:cs typeface="Times New Roman" pitchFamily="18" charset="0"/>
              </a:rPr>
              <a:t/>
            </a:r>
            <a:br>
              <a:rPr lang="en-US" sz="4800" b="1" dirty="0" smtClean="0">
                <a:solidFill>
                  <a:srgbClr val="FF0000"/>
                </a:solidFill>
                <a:latin typeface="Times New Roman" pitchFamily="18" charset="0"/>
                <a:cs typeface="Times New Roman" pitchFamily="18" charset="0"/>
              </a:rPr>
            </a:br>
            <a:r>
              <a:rPr lang="en-US" sz="4800" b="1" dirty="0" smtClean="0">
                <a:solidFill>
                  <a:srgbClr val="FF0000"/>
                </a:solidFill>
                <a:latin typeface="Times New Roman" pitchFamily="18" charset="0"/>
                <a:cs typeface="Times New Roman" pitchFamily="18" charset="0"/>
              </a:rPr>
              <a:t>Pharmacokinetics</a:t>
            </a:r>
            <a:r>
              <a:rPr lang="en-US" sz="4800" b="1" dirty="0">
                <a:solidFill>
                  <a:srgbClr val="FF0000"/>
                </a:solidFill>
                <a:latin typeface="Times New Roman" pitchFamily="18" charset="0"/>
                <a:cs typeface="Times New Roman" pitchFamily="18" charset="0"/>
              </a:rPr>
              <a:t/>
            </a:r>
            <a:br>
              <a:rPr lang="en-US" sz="4800" b="1" dirty="0">
                <a:solidFill>
                  <a:srgbClr val="FF0000"/>
                </a:solidFill>
                <a:latin typeface="Times New Roman" pitchFamily="18" charset="0"/>
                <a:cs typeface="Times New Roman" pitchFamily="18" charset="0"/>
              </a:rPr>
            </a:br>
            <a:endParaRPr lang="en-US" sz="4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7566D64-23B3-427E-B928-EB4D2298FCEA}"/>
              </a:ext>
            </a:extLst>
          </p:cNvPr>
          <p:cNvSpPr>
            <a:spLocks noGrp="1"/>
          </p:cNvSpPr>
          <p:nvPr>
            <p:ph idx="1"/>
          </p:nvPr>
        </p:nvSpPr>
        <p:spPr>
          <a:xfrm>
            <a:off x="142875" y="942974"/>
            <a:ext cx="11915775" cy="5915025"/>
          </a:xfrm>
        </p:spPr>
        <p:txBody>
          <a:bodyPr>
            <a:normAutofit/>
          </a:bodyPr>
          <a:lstStyle/>
          <a:p>
            <a:pPr>
              <a:buFont typeface="Wingdings" pitchFamily="2" charset="2"/>
              <a:buChar char="Ø"/>
            </a:pPr>
            <a:r>
              <a:rPr lang="en-US" sz="3200" dirty="0">
                <a:solidFill>
                  <a:srgbClr val="7030A0"/>
                </a:solidFill>
                <a:latin typeface="Times New Roman" pitchFamily="18" charset="0"/>
                <a:cs typeface="Times New Roman" pitchFamily="18" charset="0"/>
              </a:rPr>
              <a:t>Quinolones are absorbed in the gut though aluminum and magnesium antacid interfere with the </a:t>
            </a:r>
            <a:r>
              <a:rPr lang="en-US" sz="3200" b="1" dirty="0">
                <a:solidFill>
                  <a:srgbClr val="7030A0"/>
                </a:solidFill>
                <a:latin typeface="Times New Roman" pitchFamily="18" charset="0"/>
                <a:cs typeface="Times New Roman" pitchFamily="18" charset="0"/>
              </a:rPr>
              <a:t>absorption</a:t>
            </a:r>
            <a:r>
              <a:rPr lang="en-US" sz="3200" dirty="0">
                <a:solidFill>
                  <a:srgbClr val="7030A0"/>
                </a:solidFill>
                <a:latin typeface="Times New Roman" pitchFamily="18" charset="0"/>
                <a:cs typeface="Times New Roman" pitchFamily="18" charset="0"/>
              </a:rPr>
              <a:t>.</a:t>
            </a:r>
            <a:endParaRPr lang="en-US" sz="3200" b="1" dirty="0">
              <a:solidFill>
                <a:srgbClr val="7030A0"/>
              </a:solidFill>
              <a:latin typeface="Times New Roman" pitchFamily="18" charset="0"/>
              <a:cs typeface="Times New Roman" pitchFamily="18" charset="0"/>
            </a:endParaRPr>
          </a:p>
          <a:p>
            <a:pPr>
              <a:buFont typeface="Wingdings" pitchFamily="2" charset="2"/>
              <a:buChar char="Ø"/>
            </a:pPr>
            <a:r>
              <a:rPr lang="en-US" sz="3200" b="1" dirty="0">
                <a:solidFill>
                  <a:srgbClr val="7030A0"/>
                </a:solidFill>
                <a:latin typeface="Times New Roman" pitchFamily="18" charset="0"/>
                <a:cs typeface="Times New Roman" pitchFamily="18" charset="0"/>
              </a:rPr>
              <a:t>Distribution </a:t>
            </a:r>
            <a:r>
              <a:rPr lang="en-US" sz="3200" dirty="0">
                <a:solidFill>
                  <a:srgbClr val="7030A0"/>
                </a:solidFill>
                <a:latin typeface="Times New Roman" pitchFamily="18" charset="0"/>
                <a:cs typeface="Times New Roman" pitchFamily="18" charset="0"/>
              </a:rPr>
              <a:t>wide distribution such that they cross the placenta  and are distributed in breast milk.</a:t>
            </a:r>
          </a:p>
          <a:p>
            <a:pPr>
              <a:buFont typeface="Wingdings" pitchFamily="2" charset="2"/>
              <a:buChar char="Ø"/>
            </a:pPr>
            <a:r>
              <a:rPr lang="en-US" sz="3200" dirty="0">
                <a:solidFill>
                  <a:srgbClr val="7030A0"/>
                </a:solidFill>
                <a:latin typeface="Times New Roman" pitchFamily="18" charset="0"/>
                <a:cs typeface="Times New Roman" pitchFamily="18" charset="0"/>
              </a:rPr>
              <a:t>They are concentrated in the lungs, kidneys, prostate, and phagocytes.</a:t>
            </a:r>
          </a:p>
          <a:p>
            <a:pPr>
              <a:buFont typeface="Wingdings" pitchFamily="2" charset="2"/>
              <a:buChar char="Ø"/>
            </a:pPr>
            <a:r>
              <a:rPr lang="en-US" sz="3200" dirty="0">
                <a:solidFill>
                  <a:srgbClr val="7030A0"/>
                </a:solidFill>
                <a:latin typeface="Times New Roman" pitchFamily="18" charset="0"/>
                <a:cs typeface="Times New Roman" pitchFamily="18" charset="0"/>
              </a:rPr>
              <a:t>They don’t cross the BBB except ofloxacin and pefloxacin.</a:t>
            </a:r>
          </a:p>
          <a:p>
            <a:pPr>
              <a:buFont typeface="Wingdings" pitchFamily="2" charset="2"/>
              <a:buChar char="Ø"/>
            </a:pPr>
            <a:r>
              <a:rPr lang="en-US" sz="3200" b="1" dirty="0">
                <a:solidFill>
                  <a:srgbClr val="7030A0"/>
                </a:solidFill>
                <a:latin typeface="Times New Roman" pitchFamily="18" charset="0"/>
                <a:cs typeface="Times New Roman" pitchFamily="18" charset="0"/>
              </a:rPr>
              <a:t>Metabolism  </a:t>
            </a:r>
            <a:r>
              <a:rPr lang="en-US" sz="3200" dirty="0">
                <a:solidFill>
                  <a:srgbClr val="7030A0"/>
                </a:solidFill>
                <a:latin typeface="Times New Roman" pitchFamily="18" charset="0"/>
                <a:cs typeface="Times New Roman" pitchFamily="18" charset="0"/>
              </a:rPr>
              <a:t>they under go hepatic metabolism with a variable half life</a:t>
            </a:r>
          </a:p>
          <a:p>
            <a:pPr>
              <a:buFont typeface="Wingdings" pitchFamily="2" charset="2"/>
              <a:buChar char="Ø"/>
            </a:pPr>
            <a:r>
              <a:rPr lang="en-US" sz="3200" dirty="0">
                <a:solidFill>
                  <a:srgbClr val="7030A0"/>
                </a:solidFill>
                <a:latin typeface="Times New Roman" pitchFamily="18" charset="0"/>
                <a:cs typeface="Times New Roman" pitchFamily="18" charset="0"/>
              </a:rPr>
              <a:t>Norfloxacin and ciprofloxacin half life of 2-3 hours, 5 hour ofloxacin, perfloxacin10 hour.</a:t>
            </a:r>
          </a:p>
          <a:p>
            <a:pPr>
              <a:buFont typeface="Wingdings" pitchFamily="2" charset="2"/>
              <a:buChar char="Ø"/>
            </a:pPr>
            <a:r>
              <a:rPr lang="en-US" sz="3200" b="1" dirty="0">
                <a:solidFill>
                  <a:srgbClr val="7030A0"/>
                </a:solidFill>
                <a:latin typeface="Times New Roman" pitchFamily="18" charset="0"/>
                <a:cs typeface="Times New Roman" pitchFamily="18" charset="0"/>
              </a:rPr>
              <a:t>Excretion</a:t>
            </a:r>
            <a:r>
              <a:rPr lang="en-US" sz="3200" dirty="0">
                <a:solidFill>
                  <a:srgbClr val="7030A0"/>
                </a:solidFill>
                <a:latin typeface="Times New Roman" pitchFamily="18" charset="0"/>
                <a:cs typeface="Times New Roman" pitchFamily="18" charset="0"/>
              </a:rPr>
              <a:t>/elimination via renal and biliary.</a:t>
            </a:r>
          </a:p>
          <a:p>
            <a:pPr>
              <a:buFont typeface="Wingdings" pitchFamily="2" charset="2"/>
              <a:buChar char="Ø"/>
            </a:pPr>
            <a:endParaRPr lang="en-US" sz="3200" dirty="0">
              <a:solidFill>
                <a:srgbClr val="7030A0"/>
              </a:solidFill>
              <a:latin typeface="Times New Roman" pitchFamily="18" charset="0"/>
              <a:cs typeface="Times New Roman"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737117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9784</TotalTime>
  <Words>25224</Words>
  <Application>Microsoft Office PowerPoint</Application>
  <PresentationFormat>Custom</PresentationFormat>
  <Paragraphs>3903</Paragraphs>
  <Slides>511</Slides>
  <Notes>5</Notes>
  <HiddenSlides>0</HiddenSlides>
  <MMClips>0</MMClips>
  <ScaleCrop>false</ScaleCrop>
  <HeadingPairs>
    <vt:vector size="4" baseType="variant">
      <vt:variant>
        <vt:lpstr>Theme</vt:lpstr>
      </vt:variant>
      <vt:variant>
        <vt:i4>1</vt:i4>
      </vt:variant>
      <vt:variant>
        <vt:lpstr>Slide Titles</vt:lpstr>
      </vt:variant>
      <vt:variant>
        <vt:i4>511</vt:i4>
      </vt:variant>
    </vt:vector>
  </HeadingPairs>
  <TitlesOfParts>
    <vt:vector size="512" baseType="lpstr">
      <vt:lpstr>Office Theme</vt:lpstr>
      <vt:lpstr>                                 PHARMACOLOGY  </vt:lpstr>
      <vt:lpstr>       Learning Objectives</vt:lpstr>
      <vt:lpstr>INTRODUCTION TO  PHARMACOLOGY</vt:lpstr>
      <vt:lpstr>  Terminology</vt:lpstr>
      <vt:lpstr> Terminologies Cont…</vt:lpstr>
      <vt:lpstr>Terminologies Cont…</vt:lpstr>
      <vt:lpstr>Terminologies Cont…</vt:lpstr>
      <vt:lpstr>   Drug Reactions and Interactions</vt:lpstr>
      <vt:lpstr>Drug reactions and Interactions Conti….</vt:lpstr>
      <vt:lpstr>Drug reactions and Interactions Conti…..</vt:lpstr>
      <vt:lpstr> Drug reactions and Interactions Conti….</vt:lpstr>
      <vt:lpstr>Drug reactions and Interactions Conti…..</vt:lpstr>
      <vt:lpstr>Drug reactions and Interactions Conti…..</vt:lpstr>
      <vt:lpstr>      Drug development</vt:lpstr>
      <vt:lpstr>Drug Development  Conti….</vt:lpstr>
      <vt:lpstr>Drug Development  Conti….</vt:lpstr>
      <vt:lpstr>     Sources of drugs</vt:lpstr>
      <vt:lpstr>Sources of drugs  Conti….</vt:lpstr>
      <vt:lpstr>Sources of drugs Cont….</vt:lpstr>
      <vt:lpstr>Sources of drugs Cont….</vt:lpstr>
      <vt:lpstr>   Uses of drugs</vt:lpstr>
      <vt:lpstr> Drug nomenclature</vt:lpstr>
      <vt:lpstr>Drug Nomenclature Conti……</vt:lpstr>
      <vt:lpstr> Example of drugs chemical name, generic name and trade name.</vt:lpstr>
      <vt:lpstr> Two major methods of dispensing drugs</vt:lpstr>
      <vt:lpstr>Patients education -about OTC drugs</vt:lpstr>
      <vt:lpstr> Patients  education  about drugs    </vt:lpstr>
      <vt:lpstr>      Pharmacokinetics </vt:lpstr>
      <vt:lpstr> Factors affecting absorption</vt:lpstr>
      <vt:lpstr>Factors influencing drug administration</vt:lpstr>
      <vt:lpstr>   Routes of drug administration</vt:lpstr>
      <vt:lpstr>Factors to consider when choosing the route of drug administration</vt:lpstr>
      <vt:lpstr>Conti……</vt:lpstr>
      <vt:lpstr>Conti…..</vt:lpstr>
      <vt:lpstr>    Biological membranes which limit the distribution of drugs</vt:lpstr>
      <vt:lpstr>Metabolism</vt:lpstr>
      <vt:lpstr>Factors influencing metabolism</vt:lpstr>
      <vt:lpstr>Enzyme induction or inhibition</vt:lpstr>
      <vt:lpstr> Enzyme induction or inhibition Conti.</vt:lpstr>
      <vt:lpstr>Excretion</vt:lpstr>
      <vt:lpstr>Pharmacodynamics/mechanism of action</vt:lpstr>
      <vt:lpstr>    Drug interactions</vt:lpstr>
      <vt:lpstr>Continuation…..</vt:lpstr>
      <vt:lpstr>Antagonism</vt:lpstr>
      <vt:lpstr>     Administration of Medications/Drugs</vt:lpstr>
      <vt:lpstr>    Principles of Drug Administration</vt:lpstr>
      <vt:lpstr> Principles of Drug Administration Conti…..</vt:lpstr>
      <vt:lpstr>Principles of Drug Administration Conti…..</vt:lpstr>
      <vt:lpstr>Principles of Drug Administration Conti…..</vt:lpstr>
      <vt:lpstr>PowerPoint Presentation</vt:lpstr>
      <vt:lpstr>PowerPoint Presentation</vt:lpstr>
      <vt:lpstr>PowerPoint Presentation</vt:lpstr>
      <vt:lpstr>PowerPoint Presentation</vt:lpstr>
      <vt:lpstr>      Medication in children</vt:lpstr>
      <vt:lpstr>  Medication errors</vt:lpstr>
      <vt:lpstr>       Drug storage</vt:lpstr>
      <vt:lpstr>PowerPoint Presentation</vt:lpstr>
      <vt:lpstr>Classification of drugs</vt:lpstr>
      <vt:lpstr>PowerPoint Presentation</vt:lpstr>
      <vt:lpstr>   Antibiotics Agents</vt:lpstr>
      <vt:lpstr>Classification of Antibiotics</vt:lpstr>
      <vt:lpstr>Beta –lactam Antibiotics</vt:lpstr>
      <vt:lpstr>  Penicillins</vt:lpstr>
      <vt:lpstr>Mechanism of action</vt:lpstr>
      <vt:lpstr>Mechanism  of bacterial resistance</vt:lpstr>
      <vt:lpstr>  Pharmacokinetics</vt:lpstr>
      <vt:lpstr>  Benzyl penicillin G</vt:lpstr>
      <vt:lpstr>Indication for penicillin G</vt:lpstr>
      <vt:lpstr>  Cloxacillin</vt:lpstr>
      <vt:lpstr>  Ampicillin</vt:lpstr>
      <vt:lpstr>                                                                                   Indications of Cloxallin                   </vt:lpstr>
      <vt:lpstr>PowerPoint Presentation</vt:lpstr>
      <vt:lpstr>Amoxicillin</vt:lpstr>
      <vt:lpstr>  Dosage</vt:lpstr>
      <vt:lpstr>   Co- amoxiclav</vt:lpstr>
      <vt:lpstr>    Adverse Effect of Penicillin's</vt:lpstr>
      <vt:lpstr>PowerPoint Presentation</vt:lpstr>
      <vt:lpstr>  Cephalosporins</vt:lpstr>
      <vt:lpstr> Classification of cephalosporins</vt:lpstr>
      <vt:lpstr> First Generation Cephalosporins</vt:lpstr>
      <vt:lpstr> Second Generation Cephalosporin</vt:lpstr>
      <vt:lpstr>Third generation cephalosporins</vt:lpstr>
      <vt:lpstr>Ceftriaxone (Rocephin) 3rd gen’</vt:lpstr>
      <vt:lpstr>Fourth generation cephalosporin</vt:lpstr>
      <vt:lpstr>PowerPoint Presentation</vt:lpstr>
      <vt:lpstr>Unwanted effects of most cephalosporins</vt:lpstr>
      <vt:lpstr>Drug interactions </vt:lpstr>
      <vt:lpstr>PowerPoint Presentation</vt:lpstr>
      <vt:lpstr>    Tetracyclines</vt:lpstr>
      <vt:lpstr>    Pharmacokinetics</vt:lpstr>
      <vt:lpstr>Pharmacodynamics</vt:lpstr>
      <vt:lpstr>   Aminoglycosides</vt:lpstr>
      <vt:lpstr>                                                                       Pharmacodynamics/Mechanism of action</vt:lpstr>
      <vt:lpstr>Side effects /unwanted effects</vt:lpstr>
      <vt:lpstr>    Gentamycin</vt:lpstr>
      <vt:lpstr>  Gentamycin Cont…               </vt:lpstr>
      <vt:lpstr>    Quinolones </vt:lpstr>
      <vt:lpstr>Pharmacodynamics/Mode of Action </vt:lpstr>
      <vt:lpstr> Pharmacokinetics </vt:lpstr>
      <vt:lpstr>Adverse effects of Quinolones </vt:lpstr>
      <vt:lpstr>                                                                            Contraindications of Quinolones</vt:lpstr>
      <vt:lpstr> Drug Interactions</vt:lpstr>
      <vt:lpstr>   Ciprofloxacin</vt:lpstr>
      <vt:lpstr>Drug  Interactions</vt:lpstr>
      <vt:lpstr>                                                                                                                                                                                                                                             Precautions  of Quinolones </vt:lpstr>
      <vt:lpstr> MACROLIDES</vt:lpstr>
      <vt:lpstr>      Pharmacokinetics</vt:lpstr>
      <vt:lpstr>PowerPoint Presentation</vt:lpstr>
      <vt:lpstr>PowerPoint Presentation</vt:lpstr>
      <vt:lpstr>    Erythromycin</vt:lpstr>
      <vt:lpstr>                                                                         Dosage and Route of Administration                         </vt:lpstr>
      <vt:lpstr>Azithromycin </vt:lpstr>
      <vt:lpstr> SULPHONAMIDE</vt:lpstr>
      <vt:lpstr> Pharmacokinetics of sulfa drugs</vt:lpstr>
      <vt:lpstr>PowerPoint Presentation</vt:lpstr>
      <vt:lpstr> Cotrimoxazole (serpin</vt:lpstr>
      <vt:lpstr>Drug Interactions</vt:lpstr>
      <vt:lpstr>AZOLES</vt:lpstr>
      <vt:lpstr>AZOLES cont….</vt:lpstr>
      <vt:lpstr>AZOLES cont….</vt:lpstr>
      <vt:lpstr>AZOLES cont….</vt:lpstr>
      <vt:lpstr>AZOLES cont….</vt:lpstr>
      <vt:lpstr>Azoles mechanism of action</vt:lpstr>
      <vt:lpstr>Classes of antifungal drugs</vt:lpstr>
      <vt:lpstr>PowerPoint Presentation</vt:lpstr>
      <vt:lpstr>PowerPoint Presentation</vt:lpstr>
      <vt:lpstr>PowerPoint Presentation</vt:lpstr>
      <vt:lpstr>  AZOLES</vt:lpstr>
      <vt:lpstr>Metronidazole</vt:lpstr>
      <vt:lpstr>PowerPoint Presentation</vt:lpstr>
      <vt:lpstr>Indications cont… </vt:lpstr>
      <vt:lpstr>Dosage and route of administration</vt:lpstr>
      <vt:lpstr>Adverse Effects</vt:lpstr>
      <vt:lpstr>Contraindications/Precautions</vt:lpstr>
      <vt:lpstr>Interactions</vt:lpstr>
      <vt:lpstr>PowerPoint Presentation</vt:lpstr>
      <vt:lpstr>    Chloramphenicol</vt:lpstr>
      <vt:lpstr>Pharmacokinetics</vt:lpstr>
      <vt:lpstr>Indications</vt:lpstr>
      <vt:lpstr>PowerPoint Presentation</vt:lpstr>
      <vt:lpstr> ANTI-FUNGAL DRUGS</vt:lpstr>
      <vt:lpstr>Therapeutic Uses</vt:lpstr>
      <vt:lpstr> Classification of anti fungal drugs</vt:lpstr>
      <vt:lpstr>PowerPoint Presentation</vt:lpstr>
      <vt:lpstr> Therapeutic uses</vt:lpstr>
      <vt:lpstr>Amphotericin B</vt:lpstr>
      <vt:lpstr>Therapeutic Uses</vt:lpstr>
      <vt:lpstr>PowerPoint Presentation</vt:lpstr>
      <vt:lpstr>  Ketoconazole</vt:lpstr>
      <vt:lpstr>Contraindications/Precautions</vt:lpstr>
      <vt:lpstr>Systemic infection for mucocutaneous infections</vt:lpstr>
      <vt:lpstr>Topical anti fungal</vt:lpstr>
      <vt:lpstr>Anti mycobacterial agents (anti-tuberculosis)</vt:lpstr>
      <vt:lpstr> Anti-TB conti’</vt:lpstr>
      <vt:lpstr>Anti TB  cont.’</vt:lpstr>
      <vt:lpstr>ISONIAZID</vt:lpstr>
      <vt:lpstr>Isoniazid cont.</vt:lpstr>
      <vt:lpstr> Adverse Effects </vt:lpstr>
      <vt:lpstr>PowerPoint Presentation</vt:lpstr>
      <vt:lpstr>Interactions cont.’</vt:lpstr>
      <vt:lpstr>  Rifampicin </vt:lpstr>
      <vt:lpstr>Pharmacokinetics</vt:lpstr>
      <vt:lpstr>PowerPoint Presentation</vt:lpstr>
      <vt:lpstr>Contraindications/Precautions</vt:lpstr>
      <vt:lpstr> Interactions </vt:lpstr>
      <vt:lpstr>Attention </vt:lpstr>
      <vt:lpstr> Ethambutol</vt:lpstr>
      <vt:lpstr>Side Effects</vt:lpstr>
      <vt:lpstr>  Pyrazinamide</vt:lpstr>
      <vt:lpstr>   Dapsone </vt:lpstr>
      <vt:lpstr>Side effects</vt:lpstr>
      <vt:lpstr> Antiviral agents</vt:lpstr>
      <vt:lpstr>    Antiviral and antiretroviral cont…..</vt:lpstr>
      <vt:lpstr>Antiviral and antiretroviral agents  </vt:lpstr>
      <vt:lpstr>  Acyclovir</vt:lpstr>
      <vt:lpstr> Side/Adverse Effects </vt:lpstr>
      <vt:lpstr> Side/Adverse Effects  cont….</vt:lpstr>
      <vt:lpstr>Drug Interactions</vt:lpstr>
      <vt:lpstr>Precautions</vt:lpstr>
      <vt:lpstr>Precautions</vt:lpstr>
      <vt:lpstr> Antiretroviral drugs</vt:lpstr>
      <vt:lpstr>  Five goals of ART</vt:lpstr>
      <vt:lpstr>Mechanism of action of ARVs</vt:lpstr>
      <vt:lpstr>PowerPoint Presentation</vt:lpstr>
      <vt:lpstr>   ZIDOVUDINE  (RETROVIR) </vt:lpstr>
      <vt:lpstr> Expected Pharmacological Action  </vt:lpstr>
      <vt:lpstr> Side/Adverse Effects</vt:lpstr>
      <vt:lpstr>Precautions </vt:lpstr>
      <vt:lpstr>Non-nucleoside reverse transcriptase inhibitors (NNRTI s) </vt:lpstr>
      <vt:lpstr>Adverse Effects</vt:lpstr>
      <vt:lpstr>PowerPoint Presentation</vt:lpstr>
      <vt:lpstr>Precautions</vt:lpstr>
      <vt:lpstr>     Protease inhibitors</vt:lpstr>
      <vt:lpstr>Adverse Effects</vt:lpstr>
      <vt:lpstr>Precautions </vt:lpstr>
      <vt:lpstr>   Fusion inhibitors</vt:lpstr>
      <vt:lpstr>Standard 1st line regime for adults in Kenya</vt:lpstr>
      <vt:lpstr> ANALGESICS and  NSAIDS)</vt:lpstr>
      <vt:lpstr>  NSAIDs cont.’</vt:lpstr>
      <vt:lpstr>PowerPoint Presentation</vt:lpstr>
      <vt:lpstr>Adverse Effects</vt:lpstr>
      <vt:lpstr>PowerPoint Presentation</vt:lpstr>
      <vt:lpstr>Adverse effects cont….</vt:lpstr>
      <vt:lpstr>Contraindications for aspirin and other 1st generation NSAIDs include</vt:lpstr>
      <vt:lpstr>Acetaminophen</vt:lpstr>
      <vt:lpstr>Adverse Effects </vt:lpstr>
      <vt:lpstr>Drug  Interactions </vt:lpstr>
      <vt:lpstr>Opioid analgesics/narcotic analgesics</vt:lpstr>
      <vt:lpstr>                                                                                   Mechanism of action</vt:lpstr>
      <vt:lpstr>PowerPoint Presentation</vt:lpstr>
      <vt:lpstr>PowerPoint Presentation</vt:lpstr>
      <vt:lpstr>PowerPoint Presentation</vt:lpstr>
      <vt:lpstr>Adverse effects cont….</vt:lpstr>
      <vt:lpstr>Adverse effects cont….</vt:lpstr>
      <vt:lpstr>Contraindications/Precautions</vt:lpstr>
      <vt:lpstr>Caution</vt:lpstr>
      <vt:lpstr>Opioid Agonist-Antagonist</vt:lpstr>
      <vt:lpstr>                                                                                                                                                                                                                                                                                                                       Opioid Agonist- Antagonist Cont…… </vt:lpstr>
      <vt:lpstr>Side Effects</vt:lpstr>
      <vt:lpstr>Drug Interactions </vt:lpstr>
      <vt:lpstr>Opioid Antagonist</vt:lpstr>
      <vt:lpstr>Opioid antagonist cont…..</vt:lpstr>
      <vt:lpstr>Opioid anti-agonist cont…..</vt:lpstr>
      <vt:lpstr>PowerPoint Presentation</vt:lpstr>
      <vt:lpstr>Adjuvants medication for pain cont.. </vt:lpstr>
      <vt:lpstr>PowerPoint Presentation</vt:lpstr>
      <vt:lpstr>Therapeutic Uses cont…  </vt:lpstr>
      <vt:lpstr>     ANTI HELMINTHIC</vt:lpstr>
      <vt:lpstr>  Anthelminthic cont…..</vt:lpstr>
      <vt:lpstr>     Anthelminthics mechanism of action</vt:lpstr>
      <vt:lpstr>    Anthelminthic mechanism of cont….</vt:lpstr>
      <vt:lpstr>Absorption, fate, and excretion</vt:lpstr>
      <vt:lpstr>    ANTI PROTOZOA   AND  ANTIMALARIA</vt:lpstr>
      <vt:lpstr>         Antimalarial</vt:lpstr>
      <vt:lpstr>Dosage; Artemether Lumefantrine</vt:lpstr>
      <vt:lpstr>       Anti-malaria cont….</vt:lpstr>
      <vt:lpstr>   Quinine                </vt:lpstr>
      <vt:lpstr>                                                                               Pharmacokinetics</vt:lpstr>
      <vt:lpstr>Side effects cont…..</vt:lpstr>
      <vt:lpstr>   Dosage  cont….</vt:lpstr>
      <vt:lpstr>Prevention of malaria</vt:lpstr>
      <vt:lpstr>            SEDATIVES-HYPNOTICS</vt:lpstr>
      <vt:lpstr>Classification of Sedative Hypnotics</vt:lpstr>
      <vt:lpstr>Pharmacological actions</vt:lpstr>
      <vt:lpstr>Pharmacodynamics of benzodiazepines, barbiturates &amp;new hypnotics</vt:lpstr>
      <vt:lpstr>                                                                                                                              Organ level Effects </vt:lpstr>
      <vt:lpstr>Clinical Indications</vt:lpstr>
      <vt:lpstr>Direct toxic action</vt:lpstr>
      <vt:lpstr>Benzodiazepines Common Indications</vt:lpstr>
      <vt:lpstr>PowerPoint Presentation</vt:lpstr>
      <vt:lpstr>Contraindication </vt:lpstr>
      <vt:lpstr>Barbiturates</vt:lpstr>
      <vt:lpstr>Pharmacological Effects </vt:lpstr>
      <vt:lpstr>Therapeutic  Application</vt:lpstr>
      <vt:lpstr>Adverse Reaction</vt:lpstr>
      <vt:lpstr>Anticonvulsant/seizure /anti epileptic medication </vt:lpstr>
      <vt:lpstr>PowerPoint Presentation</vt:lpstr>
      <vt:lpstr>PowerPoint Presentation</vt:lpstr>
      <vt:lpstr>PowerPoint Presentation</vt:lpstr>
      <vt:lpstr>Adverse drug reaction of  anti epileptics/ anticonvulsant medication</vt:lpstr>
      <vt:lpstr>Phenytoin</vt:lpstr>
      <vt:lpstr>Side /Adverse Effects of Phenytoin </vt:lpstr>
      <vt:lpstr>Side /adverse Effects of Phenytoin</vt:lpstr>
      <vt:lpstr>         PSYCHOTHEPEUTIC AGENTS</vt:lpstr>
      <vt:lpstr>Antidepressants Cont…….</vt:lpstr>
      <vt:lpstr>Mechanism of Action of Antidepressants </vt:lpstr>
      <vt:lpstr>Side Effects of Antidepressants </vt:lpstr>
      <vt:lpstr>Tricyclic Overdose</vt:lpstr>
      <vt:lpstr>Drug Interactions</vt:lpstr>
      <vt:lpstr>Monoamine Oxidase Inhibitors (MAOI s)</vt:lpstr>
      <vt:lpstr>Therapeutic use</vt:lpstr>
      <vt:lpstr>MAOIs  overdose</vt:lpstr>
      <vt:lpstr>Maois Hypertensive Crisis And Tyramine</vt:lpstr>
      <vt:lpstr>Contraindications/Precautions</vt:lpstr>
      <vt:lpstr>Selective Serotonin Reuptake Inhibitors (SSRIs)</vt:lpstr>
      <vt:lpstr>Therapeutic Uses</vt:lpstr>
      <vt:lpstr>Pharmacokinetics</vt:lpstr>
      <vt:lpstr>Drug interaction</vt:lpstr>
      <vt:lpstr>Second Generation Antidepressants</vt:lpstr>
      <vt:lpstr>Mechanism of Action</vt:lpstr>
      <vt:lpstr>Side Effects </vt:lpstr>
      <vt:lpstr>ANTIPSYCHOTIC/  TRANQUILIZERS/NEUROLEPTICS</vt:lpstr>
      <vt:lpstr>PowerPoint Presentation</vt:lpstr>
      <vt:lpstr>Pharmacodynamics </vt:lpstr>
      <vt:lpstr>Side Effects Typical Antipsychotic</vt:lpstr>
      <vt:lpstr>Side Effect Atypical Antipsychotics</vt:lpstr>
      <vt:lpstr>Mood Stabilizers</vt:lpstr>
      <vt:lpstr>                                                                                                                                                                                        Therapeutic Uses  </vt:lpstr>
      <vt:lpstr>Pharmacokinetics</vt:lpstr>
      <vt:lpstr>Adverse reaction</vt:lpstr>
      <vt:lpstr>Contraindications/Precautions</vt:lpstr>
      <vt:lpstr>Medication/Food Interactions</vt:lpstr>
      <vt:lpstr>PowerPoint Presentation</vt:lpstr>
      <vt:lpstr>PowerPoint Presentation</vt:lpstr>
      <vt:lpstr>PowerPoint Presentation</vt:lpstr>
      <vt:lpstr>Therapeutic Uses </vt:lpstr>
      <vt:lpstr>CNS STIMULANTS</vt:lpstr>
      <vt:lpstr>CNS Stimulants Cont…..</vt:lpstr>
      <vt:lpstr>Side Effects</vt:lpstr>
      <vt:lpstr>Contraindications/Precautions</vt:lpstr>
      <vt:lpstr> MUSCLE RELAXANT/ NEUROMUSCULAR BLOCKING      AGENTS</vt:lpstr>
      <vt:lpstr>                 Anti -Parkinson's drugs</vt:lpstr>
      <vt:lpstr>Neuromuscular Agents Cont…..</vt:lpstr>
      <vt:lpstr>Muscle relaxant/ Neuromuscular Blocking Agents cont.’</vt:lpstr>
      <vt:lpstr>Neuromuscular Agents Cont…..</vt:lpstr>
      <vt:lpstr>Side effects</vt:lpstr>
      <vt:lpstr>Drug interaction</vt:lpstr>
      <vt:lpstr>        LOCAL ANAESTHETICS </vt:lpstr>
      <vt:lpstr>Mechanism of action</vt:lpstr>
      <vt:lpstr>Local anesthetics</vt:lpstr>
      <vt:lpstr>Neuromuscular agents</vt:lpstr>
      <vt:lpstr>Skeletal Muscle Relaxants</vt:lpstr>
      <vt:lpstr>    General Anesthetics</vt:lpstr>
      <vt:lpstr>a)Parenteral anesthetics</vt:lpstr>
      <vt:lpstr>Parenteral Anesthetics</vt:lpstr>
      <vt:lpstr>Pharmacological characteristics of parenteral anesthetics (IV)</vt:lpstr>
      <vt:lpstr>     Inhalation Anesthetics</vt:lpstr>
      <vt:lpstr>Side effect of Anesthetics</vt:lpstr>
      <vt:lpstr> Other Emergence Postoperative effects </vt:lpstr>
      <vt:lpstr>    CVS: DIURETICS</vt:lpstr>
      <vt:lpstr>Clinical Pharmacology of Diuretics</vt:lpstr>
      <vt:lpstr>PowerPoint Presentation</vt:lpstr>
      <vt:lpstr>a)High Ceiling Loop Diuretics</vt:lpstr>
      <vt:lpstr> Therapeutic Uses of Furosemide (Lasix) </vt:lpstr>
      <vt:lpstr>Side Effects</vt:lpstr>
      <vt:lpstr>Drug  Interaction</vt:lpstr>
      <vt:lpstr>Precautions During  Administration</vt:lpstr>
      <vt:lpstr>Precautions During  Administration Cont…</vt:lpstr>
      <vt:lpstr>  b)Thiazide Diuretics</vt:lpstr>
      <vt:lpstr>Mechanism of Action</vt:lpstr>
      <vt:lpstr>Side/Adverse Effects</vt:lpstr>
      <vt:lpstr>Precautions During  Administration </vt:lpstr>
      <vt:lpstr>c)Potassium-Sparing Diuretics</vt:lpstr>
      <vt:lpstr>Therapeutic Uses</vt:lpstr>
      <vt:lpstr>Contraindications/Precaution</vt:lpstr>
      <vt:lpstr>Precautions during  Administration</vt:lpstr>
      <vt:lpstr>    d)Osmotic Diuretics</vt:lpstr>
      <vt:lpstr>Side/Adverse Effects</vt:lpstr>
      <vt:lpstr>Drug Interactions</vt:lpstr>
      <vt:lpstr>Carbonic Anhydrase Inhibitors</vt:lpstr>
      <vt:lpstr>Acetazolamide  cont…..</vt:lpstr>
      <vt:lpstr>Toxicity</vt:lpstr>
      <vt:lpstr>     Antihypertensives</vt:lpstr>
      <vt:lpstr>Classification of Anti Hypertensives</vt:lpstr>
      <vt:lpstr>Classification of Antihypertensive Cont..</vt:lpstr>
      <vt:lpstr> Angiotensin-Converting Enzyme (ACE) Inhibitors</vt:lpstr>
      <vt:lpstr>Merits of ACEIs</vt:lpstr>
      <vt:lpstr> Therapeutic Uses  </vt:lpstr>
      <vt:lpstr>Side/Adverse Effects</vt:lpstr>
      <vt:lpstr>Contraindications/Precautions </vt:lpstr>
      <vt:lpstr>Drug Interactions </vt:lpstr>
      <vt:lpstr>Precautions during  Administration</vt:lpstr>
      <vt:lpstr>Angiotensin II Receptor Blockers (ARBs)</vt:lpstr>
      <vt:lpstr>                                                                                                                                                                                                      Therapeutic Uses  </vt:lpstr>
      <vt:lpstr>Side/Adverse Effects</vt:lpstr>
      <vt:lpstr>     CALCIUM CHANNEL BLOCKERS</vt:lpstr>
      <vt:lpstr> Mechanism of action of CCB </vt:lpstr>
      <vt:lpstr>Therapeutic use</vt:lpstr>
      <vt:lpstr>     Amlodipine</vt:lpstr>
      <vt:lpstr>             Verapamil</vt:lpstr>
      <vt:lpstr> Adverse Reaction of Verapamil </vt:lpstr>
      <vt:lpstr>Considerations</vt:lpstr>
      <vt:lpstr>    DIRECT ACTING VASODILATORS</vt:lpstr>
      <vt:lpstr>Toxicity and Precaution</vt:lpstr>
      <vt:lpstr>Therapeutic Uses</vt:lpstr>
      <vt:lpstr>Contraindication </vt:lpstr>
      <vt:lpstr>  ALPHA ADRENERGIC BLOCKERS  (SYMPATHOLYTICS)</vt:lpstr>
      <vt:lpstr>Side/Adverse Effects</vt:lpstr>
      <vt:lpstr>Contraindications/Precautions</vt:lpstr>
      <vt:lpstr>Contraindications/Precautions During  Administration</vt:lpstr>
      <vt:lpstr> CENTRALLY ACTING ALPHA2 AGONISTS</vt:lpstr>
      <vt:lpstr> Therapeutic Uses  </vt:lpstr>
      <vt:lpstr>Side/Adverse Effects</vt:lpstr>
      <vt:lpstr>Side/Adverse Effects cont…</vt:lpstr>
      <vt:lpstr>Precautions During  Administration</vt:lpstr>
      <vt:lpstr>             Methyldopa (ALDOMET)</vt:lpstr>
      <vt:lpstr>Contraindication</vt:lpstr>
      <vt:lpstr>Caution cont…..</vt:lpstr>
      <vt:lpstr>BETA ADRENERGIC BLOCKERS (SYMPATHOLYTICS)</vt:lpstr>
      <vt:lpstr>Expected Pharmacological Action</vt:lpstr>
      <vt:lpstr>                                                                                             Adverse effects</vt:lpstr>
      <vt:lpstr>Consideration cont….</vt:lpstr>
      <vt:lpstr>Medications for Hypertensive Crisis</vt:lpstr>
      <vt:lpstr>Side Effects</vt:lpstr>
      <vt:lpstr>                                                                                                                                       Interactions</vt:lpstr>
      <vt:lpstr>                CARDIAC  GLYCOSIDE</vt:lpstr>
      <vt:lpstr>Pharmacological  Action</vt:lpstr>
      <vt:lpstr>                                                                                    Indications</vt:lpstr>
      <vt:lpstr>      Digoxin</vt:lpstr>
      <vt:lpstr>Digoxin Cont…..</vt:lpstr>
      <vt:lpstr>Digoxin cont…..</vt:lpstr>
      <vt:lpstr>Digoxin cont…..</vt:lpstr>
      <vt:lpstr>Medication Interaction</vt:lpstr>
      <vt:lpstr>DRUGS AFFECTING THE RESPIRATORY SYSTEM       (Bronchodilators)</vt:lpstr>
      <vt:lpstr> Overview Cont…. </vt:lpstr>
      <vt:lpstr>Management of Digoxin Toxicity</vt:lpstr>
      <vt:lpstr>Bronchodilators Cont…..</vt:lpstr>
      <vt:lpstr>     Beta2-Adrenergic Agonists</vt:lpstr>
      <vt:lpstr>Therapeutic uses</vt:lpstr>
      <vt:lpstr>PowerPoint Presentation</vt:lpstr>
      <vt:lpstr>PowerPoint Presentation</vt:lpstr>
      <vt:lpstr> Precautions  </vt:lpstr>
      <vt:lpstr>Precautions Cont…</vt:lpstr>
      <vt:lpstr> METHYLXANTHINES </vt:lpstr>
      <vt:lpstr>PowerPoint Presentation</vt:lpstr>
      <vt:lpstr>           INHALED ANTICHOLINERGICS</vt:lpstr>
      <vt:lpstr>PowerPoint Presentation</vt:lpstr>
      <vt:lpstr>PowerPoint Presentation</vt:lpstr>
      <vt:lpstr> GLUCOCORTICOIDS </vt:lpstr>
      <vt:lpstr>PowerPoint Presentation</vt:lpstr>
      <vt:lpstr> Therapeutic Uses  </vt:lpstr>
      <vt:lpstr>Side/Adverse Effects</vt:lpstr>
      <vt:lpstr>Prednisolone When Used for More Than 10 days</vt:lpstr>
      <vt:lpstr>PowerPoint Presentation</vt:lpstr>
      <vt:lpstr>PowerPoint Presentation</vt:lpstr>
      <vt:lpstr>MASTCELL STABILIZERS ANTI INFLATORY DRUGS     (cromolyn sodium (Intal)</vt:lpstr>
      <vt:lpstr>Therapeutic Uses</vt:lpstr>
      <vt:lpstr>         LEUKOTRIENE MODIFIERS</vt:lpstr>
      <vt:lpstr>PowerPoint Presentation</vt:lpstr>
      <vt:lpstr>GIT DRUGS( PEPTIC ULCER  DISEASE)</vt:lpstr>
      <vt:lpstr>Classification Of Agents Used in Treatment of Peptic Ulcer</vt:lpstr>
      <vt:lpstr>PowerPoint Presentation</vt:lpstr>
      <vt:lpstr>Two weeks Regimen</vt:lpstr>
      <vt:lpstr>Histamine2 -Receptor Antagonists</vt:lpstr>
      <vt:lpstr>PowerPoint Presentation</vt:lpstr>
      <vt:lpstr>PowerPoint Presentation</vt:lpstr>
      <vt:lpstr>Proton Pump Inhibitor</vt:lpstr>
      <vt:lpstr>PowerPoint Presentation</vt:lpstr>
      <vt:lpstr>PowerPoint Presentation</vt:lpstr>
      <vt:lpstr>PowerPoint Presentation</vt:lpstr>
      <vt:lpstr>Precautions During  Administration cont…</vt:lpstr>
      <vt:lpstr>PowerPoint Presentation</vt:lpstr>
      <vt:lpstr>Prostaglandins Analogue</vt:lpstr>
      <vt:lpstr>           MUCOSAL PROTECTANT</vt:lpstr>
      <vt:lpstr>Colloidal Bismuth Compounds</vt:lpstr>
      <vt:lpstr>Considerations</vt:lpstr>
      <vt:lpstr>LAXATIVES</vt:lpstr>
      <vt:lpstr>PowerPoint Presentation</vt:lpstr>
      <vt:lpstr>PowerPoint Presentation</vt:lpstr>
      <vt:lpstr>Bulk Forming Purgatives</vt:lpstr>
      <vt:lpstr>PowerPoint Presentation</vt:lpstr>
      <vt:lpstr>Vegetable fibres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Prokinetic drugs Cont…. </vt:lpstr>
      <vt:lpstr>PowerPoint Presentation</vt:lpstr>
      <vt:lpstr>PowerPoint Presentation</vt:lpstr>
      <vt:lpstr>PowerPoint Presentation</vt:lpstr>
      <vt:lpstr>PowerPoint Presentation</vt:lpstr>
      <vt:lpstr>HEMATOLOGIC DRUGS – ANTI COAGULANTS</vt:lpstr>
      <vt:lpstr>Classification of Anticoagulants</vt:lpstr>
      <vt:lpstr>PowerPoint Presentation</vt:lpstr>
      <vt:lpstr>PowerPoint Presentation</vt:lpstr>
      <vt:lpstr>PowerPoint Presentation</vt:lpstr>
      <vt:lpstr>PowerPoint Presentation</vt:lpstr>
      <vt:lpstr>ORAL ANTI COAGULANTS</vt:lpstr>
      <vt:lpstr>PowerPoint Presentation</vt:lpstr>
      <vt:lpstr>PowerPoint Presentation</vt:lpstr>
      <vt:lpstr>PowerPoint Presentation</vt:lpstr>
      <vt:lpstr>PowerPoint Presentation</vt:lpstr>
      <vt:lpstr>PowerPoint Presentation</vt:lpstr>
      <vt:lpstr>Precautions during  Administration  of warfarin </vt:lpstr>
      <vt:lpstr>PowerPoint Presentation</vt:lpstr>
      <vt:lpstr>      Thrombolytic /Fibrinolytic Medications</vt:lpstr>
      <vt:lpstr>PowerPoint Presentation</vt:lpstr>
      <vt:lpstr>Streptokinase</vt:lpstr>
      <vt:lpstr>PowerPoint Presentation</vt:lpstr>
      <vt:lpstr>Contraindications/Precautions  </vt:lpstr>
      <vt:lpstr>Urokinase</vt:lpstr>
      <vt:lpstr>Alteplase</vt:lpstr>
      <vt:lpstr>PowerPoint Presentation</vt:lpstr>
      <vt:lpstr>PowerPoint Presentation</vt:lpstr>
      <vt:lpstr>  Precautions during Administration of thrombolytic agents cont….  </vt:lpstr>
      <vt:lpstr>PowerPoint Presentation</vt:lpstr>
      <vt:lpstr>     Anti Platelets Drugs    </vt:lpstr>
      <vt:lpstr>PowerPoint Presentation</vt:lpstr>
      <vt:lpstr>Acetyl salicylic acid (aspirin) </vt:lpstr>
      <vt:lpstr>PowerPoint Presentation</vt:lpstr>
      <vt:lpstr>PowerPoint Presentation</vt:lpstr>
      <vt:lpstr>PowerPoint Presentation</vt:lpstr>
      <vt:lpstr>   Hemostatic Agents/ coagulants</vt:lpstr>
      <vt:lpstr>Drugs for Various Bleeding Conditions</vt:lpstr>
      <vt:lpstr>PowerPoint Presentation</vt:lpstr>
      <vt:lpstr>Therapeutic uses</vt:lpstr>
      <vt:lpstr>                  Hematinic </vt:lpstr>
      <vt:lpstr>Ferrous Sulphate Cont…..</vt:lpstr>
      <vt:lpstr>Unwanted Effects </vt:lpstr>
      <vt:lpstr>    Folic Acid </vt:lpstr>
      <vt:lpstr>PowerPoint Presentation</vt:lpstr>
      <vt:lpstr>Insulin, oral hypoglycemic agents</vt:lpstr>
      <vt:lpstr>PowerPoint Presentation</vt:lpstr>
      <vt:lpstr> Insulin Therapy</vt:lpstr>
      <vt:lpstr>PowerPoint Presentation</vt:lpstr>
      <vt:lpstr>Classification of insulin  classified according to duration of action</vt:lpstr>
      <vt:lpstr>PowerPoint Presentation</vt:lpstr>
      <vt:lpstr>PowerPoint Presentation</vt:lpstr>
      <vt:lpstr>PowerPoint Presentation</vt:lpstr>
      <vt:lpstr>PowerPoint Presentation</vt:lpstr>
      <vt:lpstr>PowerPoint Presentation</vt:lpstr>
      <vt:lpstr>Side/ Adverse Effects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dc:title>
  <dc:creator>Administrator</dc:creator>
  <cp:lastModifiedBy>hp</cp:lastModifiedBy>
  <cp:revision>1137</cp:revision>
  <dcterms:created xsi:type="dcterms:W3CDTF">2017-10-06T12:04:02Z</dcterms:created>
  <dcterms:modified xsi:type="dcterms:W3CDTF">2019-11-15T06:08:34Z</dcterms:modified>
</cp:coreProperties>
</file>